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330" r:id="rId3"/>
    <p:sldId id="363" r:id="rId4"/>
    <p:sldId id="347" r:id="rId5"/>
    <p:sldId id="359" r:id="rId6"/>
    <p:sldId id="342" r:id="rId7"/>
    <p:sldId id="345" r:id="rId8"/>
    <p:sldId id="316" r:id="rId9"/>
    <p:sldId id="361" r:id="rId10"/>
    <p:sldId id="257" r:id="rId11"/>
    <p:sldId id="268" r:id="rId12"/>
    <p:sldId id="333" r:id="rId13"/>
    <p:sldId id="349" r:id="rId14"/>
    <p:sldId id="357" r:id="rId15"/>
    <p:sldId id="351" r:id="rId16"/>
    <p:sldId id="353" r:id="rId17"/>
    <p:sldId id="355" r:id="rId18"/>
    <p:sldId id="356" r:id="rId19"/>
    <p:sldId id="360" r:id="rId20"/>
    <p:sldId id="362" r:id="rId21"/>
    <p:sldId id="336"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11" autoAdjust="0"/>
    <p:restoredTop sz="89648" autoAdjust="0"/>
  </p:normalViewPr>
  <p:slideViewPr>
    <p:cSldViewPr>
      <p:cViewPr varScale="1">
        <p:scale>
          <a:sx n="120" d="100"/>
          <a:sy n="120" d="100"/>
        </p:scale>
        <p:origin x="-1458" y="-90"/>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EF2128D-B022-41F1-9A86-184F908F0CBE}" type="datetimeFigureOut">
              <a:rPr lang="en-US" smtClean="0"/>
              <a:t>12/10/2013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67E9898-BA11-4CA4-88D5-A21317E29A96}" type="slidenum">
              <a:rPr lang="en-US" smtClean="0"/>
              <a:t>‹#›</a:t>
            </a:fld>
            <a:endParaRPr lang="en-US"/>
          </a:p>
        </p:txBody>
      </p:sp>
    </p:spTree>
    <p:extLst>
      <p:ext uri="{BB962C8B-B14F-4D97-AF65-F5344CB8AC3E}">
        <p14:creationId xmlns:p14="http://schemas.microsoft.com/office/powerpoint/2010/main" val="321808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7E9898-BA11-4CA4-88D5-A21317E29A96}" type="slidenum">
              <a:rPr lang="en-US" smtClean="0"/>
              <a:t>1</a:t>
            </a:fld>
            <a:endParaRPr lang="en-US"/>
          </a:p>
        </p:txBody>
      </p:sp>
    </p:spTree>
    <p:extLst>
      <p:ext uri="{BB962C8B-B14F-4D97-AF65-F5344CB8AC3E}">
        <p14:creationId xmlns:p14="http://schemas.microsoft.com/office/powerpoint/2010/main" val="80738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7E9898-BA11-4CA4-88D5-A21317E29A96}" type="slidenum">
              <a:rPr lang="en-US" smtClean="0"/>
              <a:t>10</a:t>
            </a:fld>
            <a:endParaRPr lang="en-US"/>
          </a:p>
        </p:txBody>
      </p:sp>
    </p:spTree>
    <p:extLst>
      <p:ext uri="{BB962C8B-B14F-4D97-AF65-F5344CB8AC3E}">
        <p14:creationId xmlns:p14="http://schemas.microsoft.com/office/powerpoint/2010/main" val="383949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7E9898-BA11-4CA4-88D5-A21317E29A96}" type="slidenum">
              <a:rPr lang="en-US" smtClean="0"/>
              <a:t>11</a:t>
            </a:fld>
            <a:endParaRPr lang="en-US"/>
          </a:p>
        </p:txBody>
      </p:sp>
    </p:spTree>
    <p:extLst>
      <p:ext uri="{BB962C8B-B14F-4D97-AF65-F5344CB8AC3E}">
        <p14:creationId xmlns:p14="http://schemas.microsoft.com/office/powerpoint/2010/main" val="231717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latin typeface="Calibri Light" pitchFamily="34" charset="0"/>
                <a:ea typeface="+mn-ea"/>
              </a:rPr>
              <a:t>Rationale:  Communication between a single sender and a single receiver enables guarantees about message receipt and status replies indicating the success or failure of that message.  In the systems we build, closed loop commanding and ordered operations are necessities, and this type messaging supports these requirements.  Synchronous access to single-writer shared memory regions is the only type of synchronous communication allowed. Since synchronous data access can lead to inconsistencies between components, especially during state transitions, this type of communication should be limited.  Furthermore, synchronous data access between partitions is not allowed in strict space-partitioned architectures and would require special handling if allowed.</a:t>
            </a:r>
          </a:p>
          <a:p>
            <a:endParaRPr lang="en-US" dirty="0"/>
          </a:p>
        </p:txBody>
      </p:sp>
      <p:sp>
        <p:nvSpPr>
          <p:cNvPr id="4" name="Slide Number Placeholder 3"/>
          <p:cNvSpPr>
            <a:spLocks noGrp="1"/>
          </p:cNvSpPr>
          <p:nvPr>
            <p:ph type="sldNum" sz="quarter" idx="10"/>
          </p:nvPr>
        </p:nvSpPr>
        <p:spPr/>
        <p:txBody>
          <a:bodyPr/>
          <a:lstStyle/>
          <a:p>
            <a:fld id="{D67E9898-BA11-4CA4-88D5-A21317E29A96}" type="slidenum">
              <a:rPr lang="en-US" smtClean="0"/>
              <a:t>14</a:t>
            </a:fld>
            <a:endParaRPr lang="en-US"/>
          </a:p>
        </p:txBody>
      </p:sp>
    </p:spTree>
    <p:extLst>
      <p:ext uri="{BB962C8B-B14F-4D97-AF65-F5344CB8AC3E}">
        <p14:creationId xmlns:p14="http://schemas.microsoft.com/office/powerpoint/2010/main" val="980950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i="1" kern="1200" dirty="0" smtClean="0">
                <a:latin typeface="Calibri Light" pitchFamily="34" charset="0"/>
                <a:ea typeface="+mn-ea"/>
              </a:rPr>
              <a:t>Rationale:  Enables predictable software behavior and reasoning about the current state of a component and overall system, because the states and transitions between those states are clearly defined and standardized.</a:t>
            </a:r>
          </a:p>
          <a:p>
            <a:endParaRPr lang="en-US" dirty="0"/>
          </a:p>
        </p:txBody>
      </p:sp>
      <p:sp>
        <p:nvSpPr>
          <p:cNvPr id="4" name="Slide Number Placeholder 3"/>
          <p:cNvSpPr>
            <a:spLocks noGrp="1"/>
          </p:cNvSpPr>
          <p:nvPr>
            <p:ph type="sldNum" sz="quarter" idx="10"/>
          </p:nvPr>
        </p:nvSpPr>
        <p:spPr/>
        <p:txBody>
          <a:bodyPr/>
          <a:lstStyle/>
          <a:p>
            <a:fld id="{D67E9898-BA11-4CA4-88D5-A21317E29A96}" type="slidenum">
              <a:rPr lang="en-US" smtClean="0"/>
              <a:t>15</a:t>
            </a:fld>
            <a:endParaRPr lang="en-US"/>
          </a:p>
        </p:txBody>
      </p:sp>
    </p:spTree>
    <p:extLst>
      <p:ext uri="{BB962C8B-B14F-4D97-AF65-F5344CB8AC3E}">
        <p14:creationId xmlns:p14="http://schemas.microsoft.com/office/powerpoint/2010/main" val="61382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Light" pitchFamily="34" charset="0"/>
              </a:rPr>
              <a:t>Rationale:  Enables independent development and delivery of components by separate organizations.</a:t>
            </a:r>
          </a:p>
          <a:p>
            <a:pPr marL="285750" lvl="2" indent="-285750" fontAlgn="base">
              <a:spcBef>
                <a:spcPct val="20000"/>
              </a:spcBef>
              <a:spcAft>
                <a:spcPct val="0"/>
              </a:spcAft>
              <a:buFont typeface="Arial" charset="0"/>
              <a:buChar char="•"/>
            </a:pPr>
            <a:r>
              <a:rPr lang="en-US" sz="1600" dirty="0" smtClean="0">
                <a:latin typeface="Calibri Light" pitchFamily="34" charset="0"/>
              </a:rPr>
              <a:t>Rationale:  Limiting the number of configurations of the software to a known finite site minimizes the number of test cases that must be run.</a:t>
            </a:r>
          </a:p>
          <a:p>
            <a:pPr marL="0" indent="0" fontAlgn="base">
              <a:spcBef>
                <a:spcPct val="20000"/>
              </a:spcBef>
              <a:spcAft>
                <a:spcPct val="0"/>
              </a:spcAft>
              <a:buFont typeface="Arial" charset="0"/>
              <a:buNone/>
            </a:pPr>
            <a:endParaRPr lang="en-US" sz="1600" dirty="0" smtClean="0">
              <a:latin typeface="Calibri Light" pitchFamily="34" charset="0"/>
            </a:endParaRPr>
          </a:p>
        </p:txBody>
      </p:sp>
      <p:sp>
        <p:nvSpPr>
          <p:cNvPr id="4" name="Slide Number Placeholder 3"/>
          <p:cNvSpPr>
            <a:spLocks noGrp="1"/>
          </p:cNvSpPr>
          <p:nvPr>
            <p:ph type="sldNum" sz="quarter" idx="10"/>
          </p:nvPr>
        </p:nvSpPr>
        <p:spPr/>
        <p:txBody>
          <a:bodyPr/>
          <a:lstStyle/>
          <a:p>
            <a:fld id="{D67E9898-BA11-4CA4-88D5-A21317E29A96}" type="slidenum">
              <a:rPr lang="en-US" smtClean="0"/>
              <a:t>16</a:t>
            </a:fld>
            <a:endParaRPr lang="en-US"/>
          </a:p>
        </p:txBody>
      </p:sp>
    </p:spTree>
    <p:extLst>
      <p:ext uri="{BB962C8B-B14F-4D97-AF65-F5344CB8AC3E}">
        <p14:creationId xmlns:p14="http://schemas.microsoft.com/office/powerpoint/2010/main" val="2317179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i="1" kern="1200" dirty="0" smtClean="0">
                <a:latin typeface="Calibri Light" pitchFamily="34" charset="0"/>
                <a:ea typeface="+mn-ea"/>
              </a:rPr>
              <a:t>Rationale:  A rate-group execution architecture provides for deterministic execution.</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i="1" kern="1200" dirty="0" smtClean="0">
                <a:latin typeface="Calibri Light" pitchFamily="34" charset="0"/>
                <a:ea typeface="+mn-ea"/>
              </a:rPr>
              <a:t>Rationale:  A fixed schedule for real-time processing increases determinism.</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i="1" kern="1200" dirty="0" smtClean="0">
                <a:latin typeface="Calibri Light" pitchFamily="34" charset="0"/>
                <a:ea typeface="+mn-ea"/>
              </a:rPr>
              <a:t>Rationale:  Non-critical processing can be scheduled to utilize the processor if there is time after all real-time processing has been completed.  Therefore, these threads are scheduled at runtime to utilize spare cycles.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i="1" kern="1200" dirty="0" smtClean="0">
                <a:latin typeface="Calibri Light" pitchFamily="34" charset="0"/>
                <a:ea typeface="+mn-ea"/>
              </a:rPr>
              <a:t>Rationale:  Processing done on real-time threads has a fixed scheduled with hard real-time deadlines.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i="1" kern="1200" dirty="0" smtClean="0">
              <a:latin typeface="Calibri Light" pitchFamily="34" charset="0"/>
              <a:ea typeface="+mn-ea"/>
            </a:endParaRPr>
          </a:p>
          <a:p>
            <a:endParaRPr lang="en-US" dirty="0"/>
          </a:p>
        </p:txBody>
      </p:sp>
      <p:sp>
        <p:nvSpPr>
          <p:cNvPr id="4" name="Slide Number Placeholder 3"/>
          <p:cNvSpPr>
            <a:spLocks noGrp="1"/>
          </p:cNvSpPr>
          <p:nvPr>
            <p:ph type="sldNum" sz="quarter" idx="10"/>
          </p:nvPr>
        </p:nvSpPr>
        <p:spPr/>
        <p:txBody>
          <a:bodyPr/>
          <a:lstStyle/>
          <a:p>
            <a:fld id="{D67E9898-BA11-4CA4-88D5-A21317E29A96}" type="slidenum">
              <a:rPr lang="en-US" smtClean="0"/>
              <a:t>17</a:t>
            </a:fld>
            <a:endParaRPr lang="en-US"/>
          </a:p>
        </p:txBody>
      </p:sp>
    </p:spTree>
    <p:extLst>
      <p:ext uri="{BB962C8B-B14F-4D97-AF65-F5344CB8AC3E}">
        <p14:creationId xmlns:p14="http://schemas.microsoft.com/office/powerpoint/2010/main" val="683653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2259014" y="6572250"/>
            <a:ext cx="3688830" cy="230832"/>
          </a:xfrm>
          <a:prstGeom prst="rect">
            <a:avLst/>
          </a:prstGeom>
          <a:noFill/>
          <a:ln w="9525">
            <a:noFill/>
            <a:miter lim="800000"/>
            <a:headEnd/>
            <a:tailEnd/>
          </a:ln>
          <a:effectLst/>
        </p:spPr>
        <p:txBody>
          <a:bodyPr wrap="none">
            <a:spAutoFit/>
          </a:bodyPr>
          <a:lstStyle/>
          <a:p>
            <a:pPr eaLnBrk="0" hangingPunct="0"/>
            <a:r>
              <a:rPr lang="en-US" sz="900" b="1" i="1">
                <a:solidFill>
                  <a:srgbClr val="FFFFFF"/>
                </a:solidFill>
                <a:latin typeface="Times" pitchFamily="18" charset="0"/>
              </a:rPr>
              <a:t>PRE-DECISIONAL DRAFT; For planning and discussion purposes only</a:t>
            </a:r>
          </a:p>
        </p:txBody>
      </p:sp>
      <p:sp>
        <p:nvSpPr>
          <p:cNvPr id="108548" name="Text Box 4"/>
          <p:cNvSpPr txBox="1">
            <a:spLocks noChangeArrowheads="1"/>
          </p:cNvSpPr>
          <p:nvPr/>
        </p:nvSpPr>
        <p:spPr bwMode="auto">
          <a:xfrm>
            <a:off x="1079500" y="305098"/>
            <a:ext cx="7073900" cy="369332"/>
          </a:xfrm>
          <a:prstGeom prst="rect">
            <a:avLst/>
          </a:prstGeom>
          <a:noFill/>
          <a:ln w="9525">
            <a:noFill/>
            <a:miter lim="800000"/>
            <a:headEnd/>
            <a:tailEnd/>
          </a:ln>
          <a:effectLst/>
        </p:spPr>
        <p:txBody>
          <a:bodyPr>
            <a:spAutoFit/>
          </a:bodyPr>
          <a:lstStyle/>
          <a:p>
            <a:pPr eaLnBrk="0" hangingPunct="0">
              <a:spcBef>
                <a:spcPct val="50000"/>
              </a:spcBef>
            </a:pPr>
            <a:endParaRPr lang="en-US" b="1">
              <a:latin typeface="Helvetica" pitchFamily="34" charset="0"/>
            </a:endParaRPr>
          </a:p>
        </p:txBody>
      </p:sp>
      <p:sp>
        <p:nvSpPr>
          <p:cNvPr id="108549" name="Rectangle 5"/>
          <p:cNvSpPr>
            <a:spLocks noChangeArrowheads="1"/>
          </p:cNvSpPr>
          <p:nvPr/>
        </p:nvSpPr>
        <p:spPr bwMode="auto">
          <a:xfrm>
            <a:off x="6761163" y="6539508"/>
            <a:ext cx="1905000" cy="220266"/>
          </a:xfrm>
          <a:prstGeom prst="rect">
            <a:avLst/>
          </a:prstGeom>
          <a:noFill/>
          <a:ln w="9525">
            <a:noFill/>
            <a:miter lim="800000"/>
            <a:headEnd/>
            <a:tailEnd/>
          </a:ln>
          <a:effectLst/>
        </p:spPr>
        <p:txBody>
          <a:bodyPr/>
          <a:lstStyle/>
          <a:p>
            <a:pPr algn="r" eaLnBrk="0" hangingPunct="0"/>
            <a:fld id="{E7AAC879-87F3-4C05-990A-3EB8E548D457}" type="slidenum">
              <a:rPr lang="en-US" sz="1000" b="1">
                <a:solidFill>
                  <a:srgbClr val="FFFFFF"/>
                </a:solidFill>
              </a:rPr>
              <a:pPr algn="r" eaLnBrk="0" hangingPunct="0"/>
              <a:t>‹#›</a:t>
            </a:fld>
            <a:endParaRPr lang="en-US" sz="1000" b="1">
              <a:solidFill>
                <a:srgbClr val="FFFFFF"/>
              </a:solidFill>
            </a:endParaRPr>
          </a:p>
        </p:txBody>
      </p:sp>
      <p:sp>
        <p:nvSpPr>
          <p:cNvPr id="108552" name="Rectangle 8"/>
          <p:cNvSpPr>
            <a:spLocks noChangeArrowheads="1"/>
          </p:cNvSpPr>
          <p:nvPr/>
        </p:nvSpPr>
        <p:spPr bwMode="auto">
          <a:xfrm>
            <a:off x="381000" y="6646665"/>
            <a:ext cx="1905000" cy="211336"/>
          </a:xfrm>
          <a:prstGeom prst="rect">
            <a:avLst/>
          </a:prstGeom>
          <a:noFill/>
          <a:ln w="9525">
            <a:noFill/>
            <a:miter lim="800000"/>
            <a:headEnd/>
            <a:tailEnd/>
          </a:ln>
          <a:effectLst/>
        </p:spPr>
        <p:txBody>
          <a:bodyPr/>
          <a:lstStyle/>
          <a:p>
            <a:fld id="{5ADB5609-E00F-4CAC-A956-947E0CDED01A}" type="datetime1">
              <a:rPr lang="en-US" sz="900" b="1">
                <a:solidFill>
                  <a:srgbClr val="000066"/>
                </a:solidFill>
                <a:latin typeface="Helvetica" pitchFamily="34" charset="0"/>
              </a:rPr>
              <a:pPr/>
              <a:t>12/10/2013</a:t>
            </a:fld>
            <a:endParaRPr lang="en-US" sz="900" b="1">
              <a:solidFill>
                <a:srgbClr val="000066"/>
              </a:solidFill>
              <a:latin typeface="Helvetica" pitchFamily="34" charset="0"/>
            </a:endParaRPr>
          </a:p>
        </p:txBody>
      </p:sp>
      <p:sp>
        <p:nvSpPr>
          <p:cNvPr id="108557" name="Text Box 13"/>
          <p:cNvSpPr txBox="1">
            <a:spLocks noChangeArrowheads="1"/>
          </p:cNvSpPr>
          <p:nvPr/>
        </p:nvSpPr>
        <p:spPr bwMode="auto">
          <a:xfrm>
            <a:off x="7391400" y="784325"/>
            <a:ext cx="1702710" cy="246221"/>
          </a:xfrm>
          <a:prstGeom prst="rect">
            <a:avLst/>
          </a:prstGeom>
          <a:noFill/>
          <a:ln w="9525">
            <a:noFill/>
            <a:miter lim="800000"/>
            <a:headEnd/>
            <a:tailEnd/>
          </a:ln>
          <a:effectLst/>
        </p:spPr>
        <p:txBody>
          <a:bodyPr wrap="none">
            <a:spAutoFit/>
          </a:bodyPr>
          <a:lstStyle/>
          <a:p>
            <a:pPr eaLnBrk="0" hangingPunct="0"/>
            <a:r>
              <a:rPr lang="en-US" sz="1000" b="1">
                <a:solidFill>
                  <a:srgbClr val="FFFFFF"/>
                </a:solidFill>
                <a:latin typeface="Helvetica" pitchFamily="34" charset="0"/>
              </a:rPr>
              <a:t>Mars Science Laboratory</a:t>
            </a:r>
          </a:p>
        </p:txBody>
      </p:sp>
      <p:sp>
        <p:nvSpPr>
          <p:cNvPr id="108558" name="Oval 14"/>
          <p:cNvSpPr>
            <a:spLocks noChangeArrowheads="1"/>
          </p:cNvSpPr>
          <p:nvPr/>
        </p:nvSpPr>
        <p:spPr bwMode="auto">
          <a:xfrm>
            <a:off x="228601" y="468809"/>
            <a:ext cx="733425" cy="634008"/>
          </a:xfrm>
          <a:prstGeom prst="ellipse">
            <a:avLst/>
          </a:prstGeom>
          <a:solidFill>
            <a:schemeClr val="bg1"/>
          </a:solidFill>
          <a:ln w="9525" algn="ctr">
            <a:noFill/>
            <a:round/>
            <a:headEnd/>
            <a:tailEnd/>
          </a:ln>
          <a:effectLst/>
        </p:spPr>
        <p:txBody>
          <a:bodyPr wrap="none" anchor="ctr"/>
          <a:lstStyle/>
          <a:p>
            <a:endParaRPr lang="en-US"/>
          </a:p>
        </p:txBody>
      </p:sp>
      <p:pic>
        <p:nvPicPr>
          <p:cNvPr id="108560" name="Picture 16" descr="Ceraunius-Tholus-crop"/>
          <p:cNvPicPr>
            <a:picLocks noChangeAspect="1" noChangeArrowheads="1"/>
          </p:cNvPicPr>
          <p:nvPr/>
        </p:nvPicPr>
        <p:blipFill>
          <a:blip r:embed="rId2" cstate="print"/>
          <a:srcRect/>
          <a:stretch>
            <a:fillRect/>
          </a:stretch>
        </p:blipFill>
        <p:spPr bwMode="auto">
          <a:xfrm>
            <a:off x="0" y="0"/>
            <a:ext cx="1828800" cy="6858000"/>
          </a:xfrm>
          <a:prstGeom prst="rect">
            <a:avLst/>
          </a:prstGeom>
          <a:noFill/>
        </p:spPr>
      </p:pic>
      <p:pic>
        <p:nvPicPr>
          <p:cNvPr id="11" name="Picture 14" descr="fullwhite"/>
          <p:cNvPicPr>
            <a:picLocks noChangeAspect="1" noChangeArrowheads="1"/>
          </p:cNvPicPr>
          <p:nvPr/>
        </p:nvPicPr>
        <p:blipFill>
          <a:blip r:embed="rId3" cstate="print">
            <a:clrChange>
              <a:clrFrom>
                <a:srgbClr val="FFFFFF"/>
              </a:clrFrom>
              <a:clrTo>
                <a:srgbClr val="FFFFFF">
                  <a:alpha val="0"/>
                </a:srgbClr>
              </a:clrTo>
            </a:clrChange>
          </a:blip>
          <a:srcRect l="21800" t="22836" r="19124" b="21991"/>
          <a:stretch>
            <a:fillRect/>
          </a:stretch>
        </p:blipFill>
        <p:spPr bwMode="auto">
          <a:xfrm>
            <a:off x="8115300" y="160338"/>
            <a:ext cx="850900" cy="717550"/>
          </a:xfrm>
          <a:prstGeom prst="rect">
            <a:avLst/>
          </a:prstGeom>
          <a:noFill/>
          <a:ln w="9525">
            <a:noFill/>
            <a:miter lim="800000"/>
            <a:headEnd/>
            <a:tailEnd/>
          </a:ln>
        </p:spPr>
      </p:pic>
      <p:pic>
        <p:nvPicPr>
          <p:cNvPr id="12" name="Picture 10" descr="JPLLogo"/>
          <p:cNvPicPr>
            <a:picLocks noChangeAspect="1" noChangeArrowheads="1"/>
          </p:cNvPicPr>
          <p:nvPr/>
        </p:nvPicPr>
        <p:blipFill>
          <a:blip r:embed="rId4" cstate="print"/>
          <a:srcRect/>
          <a:stretch>
            <a:fillRect/>
          </a:stretch>
        </p:blipFill>
        <p:spPr bwMode="auto">
          <a:xfrm>
            <a:off x="4800600" y="568325"/>
            <a:ext cx="1143000" cy="388938"/>
          </a:xfrm>
          <a:prstGeom prst="rect">
            <a:avLst/>
          </a:prstGeom>
          <a:noFill/>
        </p:spPr>
      </p:pic>
      <p:sp>
        <p:nvSpPr>
          <p:cNvPr id="13" name="Rectangle 5"/>
          <p:cNvSpPr>
            <a:spLocks noGrp="1" noChangeArrowheads="1"/>
          </p:cNvSpPr>
          <p:nvPr>
            <p:ph type="ctrTitle"/>
          </p:nvPr>
        </p:nvSpPr>
        <p:spPr>
          <a:xfrm>
            <a:off x="2209800" y="2111375"/>
            <a:ext cx="6553200" cy="1470025"/>
          </a:xfrm>
        </p:spPr>
        <p:txBody>
          <a:bodyPr/>
          <a:lstStyle>
            <a:lvl1pPr>
              <a:defRPr>
                <a:solidFill>
                  <a:srgbClr val="CC3300"/>
                </a:solidFill>
              </a:defRPr>
            </a:lvl1pPr>
          </a:lstStyle>
          <a:p>
            <a:r>
              <a:rPr lang="en-US" smtClean="0"/>
              <a:t>Click to edit Master title style</a:t>
            </a:r>
            <a:endParaRPr lang="en-US"/>
          </a:p>
        </p:txBody>
      </p:sp>
      <p:sp>
        <p:nvSpPr>
          <p:cNvPr id="14" name="Rectangle 6"/>
          <p:cNvSpPr>
            <a:spLocks noGrp="1" noChangeArrowheads="1"/>
          </p:cNvSpPr>
          <p:nvPr>
            <p:ph type="subTitle" idx="1"/>
          </p:nvPr>
        </p:nvSpPr>
        <p:spPr>
          <a:xfrm>
            <a:off x="2667000" y="3825875"/>
            <a:ext cx="5638800" cy="1752600"/>
          </a:xfrm>
        </p:spPr>
        <p:txBody>
          <a:bodyPr/>
          <a:lstStyle>
            <a:lvl1pPr marL="0" indent="0" algn="ctr">
              <a:buFontTx/>
              <a:buNone/>
              <a:defRPr>
                <a:solidFill>
                  <a:srgbClr val="0000FF"/>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JPL/Caltech PROPRIETARY – Distribution limited to authorized reviewers. Disclosure to others without express authorization is prohibited. The technical data in this document is controlled under the U.S. Export Regulations; release to foreign persons may require an export authorization.</a:t>
            </a:r>
            <a:endParaRPr lang="en-US" dirty="0"/>
          </a:p>
        </p:txBody>
      </p:sp>
      <p:sp>
        <p:nvSpPr>
          <p:cNvPr id="5" name="Slide Number Placeholder 4"/>
          <p:cNvSpPr>
            <a:spLocks noGrp="1"/>
          </p:cNvSpPr>
          <p:nvPr>
            <p:ph type="sldNum" sz="quarter" idx="11"/>
          </p:nvPr>
        </p:nvSpPr>
        <p:spPr/>
        <p:txBody>
          <a:bodyPr/>
          <a:lstStyle>
            <a:lvl1pPr>
              <a:defRPr/>
            </a:lvl1pPr>
          </a:lstStyle>
          <a:p>
            <a:fld id="{40846F03-29C8-41F1-8A60-CC8C672EC5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75903"/>
            <a:ext cx="2112962" cy="602009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9739" y="75903"/>
            <a:ext cx="6188075" cy="60200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JPL/Caltech PROPRIETARY – Distribution limited to authorized reviewers. Disclosure to others without express authorization is prohibited. The technical data in this document is controlled under the U.S. Export Regulations; release to foreign persons may require an export authorization.</a:t>
            </a:r>
            <a:endParaRPr lang="en-US" dirty="0"/>
          </a:p>
        </p:txBody>
      </p:sp>
      <p:sp>
        <p:nvSpPr>
          <p:cNvPr id="5" name="Slide Number Placeholder 4"/>
          <p:cNvSpPr>
            <a:spLocks noGrp="1"/>
          </p:cNvSpPr>
          <p:nvPr>
            <p:ph type="sldNum" sz="quarter" idx="11"/>
          </p:nvPr>
        </p:nvSpPr>
        <p:spPr/>
        <p:txBody>
          <a:bodyPr/>
          <a:lstStyle>
            <a:lvl1pPr>
              <a:defRPr/>
            </a:lvl1pPr>
          </a:lstStyle>
          <a:p>
            <a:fld id="{40846F03-29C8-41F1-8A60-CC8C672EC5B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5903"/>
            <a:ext cx="6858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9739" y="1269504"/>
            <a:ext cx="4149725" cy="48264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41863" y="1269505"/>
            <a:ext cx="4151312" cy="23410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41863" y="3753446"/>
            <a:ext cx="4151312" cy="23425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2362201" y="6646665"/>
            <a:ext cx="4594225" cy="211336"/>
          </a:xfrm>
        </p:spPr>
        <p:txBody>
          <a:bodyPr/>
          <a:lstStyle>
            <a:lvl1pPr>
              <a:defRPr/>
            </a:lvl1pPr>
          </a:lstStyle>
          <a:p>
            <a:r>
              <a:rPr lang="en-US" smtClean="0"/>
              <a:t>JPL/Caltech PROPRIETARY – Distribution limited to authorized reviewers. Disclosure to others without express authorization is prohibited. The technical data in this document is controlled under the U.S. Export Regulations; release to foreign persons may require an export authorization.</a:t>
            </a:r>
            <a:endParaRPr lang="en-US"/>
          </a:p>
        </p:txBody>
      </p:sp>
      <p:sp>
        <p:nvSpPr>
          <p:cNvPr id="7" name="Slide Number Placeholder 6"/>
          <p:cNvSpPr>
            <a:spLocks noGrp="1"/>
          </p:cNvSpPr>
          <p:nvPr>
            <p:ph type="sldNum" sz="quarter" idx="11"/>
          </p:nvPr>
        </p:nvSpPr>
        <p:spPr>
          <a:xfrm>
            <a:off x="7086600" y="6646665"/>
            <a:ext cx="1905000" cy="211336"/>
          </a:xfrm>
        </p:spPr>
        <p:txBody>
          <a:bodyPr/>
          <a:lstStyle>
            <a:lvl1pPr>
              <a:defRPr/>
            </a:lvl1pPr>
          </a:lstStyle>
          <a:p>
            <a:fld id="{40846F03-29C8-41F1-8A60-CC8C672EC5B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JPL/Caltech PROPRIETARY – Distribution limited to authorized reviewers. Disclosure to others without express authorization is prohibited. The technical data in this document is controlled under the U.S. Export Regulations; release to foreign persons may require an export authorization.</a:t>
            </a:r>
            <a:endParaRPr lang="en-US"/>
          </a:p>
        </p:txBody>
      </p:sp>
      <p:sp>
        <p:nvSpPr>
          <p:cNvPr id="6" name="Slide Number Placeholder 5"/>
          <p:cNvSpPr>
            <a:spLocks noGrp="1"/>
          </p:cNvSpPr>
          <p:nvPr>
            <p:ph type="sldNum" sz="quarter" idx="12"/>
          </p:nvPr>
        </p:nvSpPr>
        <p:spPr/>
        <p:txBody>
          <a:bodyPr/>
          <a:lstStyle/>
          <a:p>
            <a:fld id="{40846F03-29C8-41F1-8A60-CC8C672EC5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JPL/Caltech PROPRIETARY – Distribution limited to authorized reviewers. Disclosure to others without express authorization is prohibited. The technical data in this document is controlled under the U.S. Export Regulations; release to foreign persons may require an export authorization.</a:t>
            </a:r>
            <a:endParaRPr lang="en-US" dirty="0"/>
          </a:p>
        </p:txBody>
      </p:sp>
      <p:sp>
        <p:nvSpPr>
          <p:cNvPr id="5" name="Slide Number Placeholder 4"/>
          <p:cNvSpPr>
            <a:spLocks noGrp="1"/>
          </p:cNvSpPr>
          <p:nvPr>
            <p:ph type="sldNum" sz="quarter" idx="11"/>
          </p:nvPr>
        </p:nvSpPr>
        <p:spPr/>
        <p:txBody>
          <a:bodyPr/>
          <a:lstStyle>
            <a:lvl1pPr>
              <a:defRPr/>
            </a:lvl1pPr>
          </a:lstStyle>
          <a:p>
            <a:fld id="{40846F03-29C8-41F1-8A60-CC8C672EC5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801"/>
            <a:ext cx="7772400" cy="136177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6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JPL/Caltech PROPRIETARY – Distribution limited to authorized reviewers. Disclosure to others without express authorization is prohibited. The technical data in this document is controlled under the U.S. Export Regulations; release to foreign persons may require an export authorization.</a:t>
            </a:r>
            <a:endParaRPr lang="en-US" dirty="0"/>
          </a:p>
        </p:txBody>
      </p:sp>
      <p:sp>
        <p:nvSpPr>
          <p:cNvPr id="5" name="Slide Number Placeholder 4"/>
          <p:cNvSpPr>
            <a:spLocks noGrp="1"/>
          </p:cNvSpPr>
          <p:nvPr>
            <p:ph type="sldNum" sz="quarter" idx="11"/>
          </p:nvPr>
        </p:nvSpPr>
        <p:spPr/>
        <p:txBody>
          <a:bodyPr/>
          <a:lstStyle>
            <a:lvl1pPr>
              <a:defRPr/>
            </a:lvl1pPr>
          </a:lstStyle>
          <a:p>
            <a:fld id="{40846F03-29C8-41F1-8A60-CC8C672EC5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9739" y="1269504"/>
            <a:ext cx="4149725" cy="4826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1863" y="1269504"/>
            <a:ext cx="4151312" cy="4826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JPL/Caltech PROPRIETARY – Distribution limited to authorized reviewers. Disclosure to others without express authorization is prohibited. The technical data in this document is controlled under the U.S. Export Regulations; release to foreign persons may require an export authorization.</a:t>
            </a:r>
            <a:endParaRPr lang="en-US" dirty="0"/>
          </a:p>
        </p:txBody>
      </p:sp>
      <p:sp>
        <p:nvSpPr>
          <p:cNvPr id="6" name="Slide Number Placeholder 5"/>
          <p:cNvSpPr>
            <a:spLocks noGrp="1"/>
          </p:cNvSpPr>
          <p:nvPr>
            <p:ph type="sldNum" sz="quarter" idx="11"/>
          </p:nvPr>
        </p:nvSpPr>
        <p:spPr/>
        <p:txBody>
          <a:bodyPr/>
          <a:lstStyle>
            <a:lvl1pPr>
              <a:defRPr/>
            </a:lvl1pPr>
          </a:lstStyle>
          <a:p>
            <a:fld id="{E028C5BB-A7F7-4C86-AC66-80CCF1D72C2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33"/>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19"/>
            <a:ext cx="4040188" cy="6399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380"/>
            <a:ext cx="4040188" cy="39513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4419"/>
            <a:ext cx="4041775" cy="6399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380"/>
            <a:ext cx="4041775" cy="39513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JPL/Caltech PROPRIETARY – Distribution limited to authorized reviewers. Disclosure to others without express authorization is prohibited. The technical data in this document is controlled under the U.S. Export Regulations; release to foreign persons may require an export authorization.</a:t>
            </a:r>
            <a:endParaRPr lang="en-US" dirty="0"/>
          </a:p>
        </p:txBody>
      </p:sp>
      <p:sp>
        <p:nvSpPr>
          <p:cNvPr id="8" name="Slide Number Placeholder 7"/>
          <p:cNvSpPr>
            <a:spLocks noGrp="1"/>
          </p:cNvSpPr>
          <p:nvPr>
            <p:ph type="sldNum" sz="quarter" idx="11"/>
          </p:nvPr>
        </p:nvSpPr>
        <p:spPr/>
        <p:txBody>
          <a:bodyPr/>
          <a:lstStyle>
            <a:lvl1pPr>
              <a:defRPr/>
            </a:lvl1pPr>
          </a:lstStyle>
          <a:p>
            <a:fld id="{40846F03-29C8-41F1-8A60-CC8C672EC5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JPL/Caltech PROPRIETARY – Distribution limited to authorized reviewers. Disclosure to others without express authorization is prohibited. The technical data in this document is controlled under the U.S. Export Regulations; release to foreign persons may require an export authorization.</a:t>
            </a:r>
            <a:endParaRPr lang="en-US" dirty="0"/>
          </a:p>
        </p:txBody>
      </p:sp>
      <p:sp>
        <p:nvSpPr>
          <p:cNvPr id="4" name="Slide Number Placeholder 3"/>
          <p:cNvSpPr>
            <a:spLocks noGrp="1"/>
          </p:cNvSpPr>
          <p:nvPr>
            <p:ph type="sldNum" sz="quarter" idx="11"/>
          </p:nvPr>
        </p:nvSpPr>
        <p:spPr/>
        <p:txBody>
          <a:bodyPr/>
          <a:lstStyle>
            <a:lvl1pPr>
              <a:defRPr/>
            </a:lvl1pPr>
          </a:lstStyle>
          <a:p>
            <a:fld id="{40846F03-29C8-41F1-8A60-CC8C672EC5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JPL/Caltech PROPRIETARY – Distribution limited to authorized reviewers. Disclosure to others without express authorization is prohibited. The technical data in this document is controlled under the U.S. Export Regulations; release to foreign persons may require an export authorization.</a:t>
            </a:r>
            <a:endParaRPr lang="en-US" dirty="0"/>
          </a:p>
        </p:txBody>
      </p:sp>
      <p:sp>
        <p:nvSpPr>
          <p:cNvPr id="3" name="Slide Number Placeholder 2"/>
          <p:cNvSpPr>
            <a:spLocks noGrp="1"/>
          </p:cNvSpPr>
          <p:nvPr>
            <p:ph type="sldNum" sz="quarter" idx="11"/>
          </p:nvPr>
        </p:nvSpPr>
        <p:spPr/>
        <p:txBody>
          <a:bodyPr/>
          <a:lstStyle>
            <a:lvl1pPr>
              <a:defRPr/>
            </a:lvl1pPr>
          </a:lstStyle>
          <a:p>
            <a:fld id="{40846F03-29C8-41F1-8A60-CC8C672EC5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2357"/>
            <a:ext cx="3008313" cy="116234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2356"/>
            <a:ext cx="5111750" cy="58534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47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JPL/Caltech PROPRIETARY – Distribution limited to authorized reviewers. Disclosure to others without express authorization is prohibited. The technical data in this document is controlled under the U.S. Export Regulations; release to foreign persons may require an export authorization.</a:t>
            </a:r>
            <a:endParaRPr lang="en-US" dirty="0"/>
          </a:p>
        </p:txBody>
      </p:sp>
      <p:sp>
        <p:nvSpPr>
          <p:cNvPr id="6" name="Slide Number Placeholder 5"/>
          <p:cNvSpPr>
            <a:spLocks noGrp="1"/>
          </p:cNvSpPr>
          <p:nvPr>
            <p:ph type="sldNum" sz="quarter" idx="11"/>
          </p:nvPr>
        </p:nvSpPr>
        <p:spPr/>
        <p:txBody>
          <a:bodyPr/>
          <a:lstStyle>
            <a:lvl1pPr>
              <a:defRPr/>
            </a:lvl1pPr>
          </a:lstStyle>
          <a:p>
            <a:fld id="{40846F03-29C8-41F1-8A60-CC8C672EC5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195"/>
            <a:ext cx="5486400" cy="56554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3172"/>
            <a:ext cx="5486400" cy="41150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6742"/>
            <a:ext cx="5486400" cy="8051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JPL/Caltech PROPRIETARY – Distribution limited to authorized reviewers. Disclosure to others without express authorization is prohibited. The technical data in this document is controlled under the U.S. Export Regulations; release to foreign persons may require an export authorization.</a:t>
            </a:r>
            <a:endParaRPr lang="en-US" dirty="0"/>
          </a:p>
        </p:txBody>
      </p:sp>
      <p:sp>
        <p:nvSpPr>
          <p:cNvPr id="6" name="Slide Number Placeholder 5"/>
          <p:cNvSpPr>
            <a:spLocks noGrp="1"/>
          </p:cNvSpPr>
          <p:nvPr>
            <p:ph type="sldNum" sz="quarter" idx="11"/>
          </p:nvPr>
        </p:nvSpPr>
        <p:spPr/>
        <p:txBody>
          <a:bodyPr/>
          <a:lstStyle>
            <a:lvl1pPr>
              <a:defRPr/>
            </a:lvl1pPr>
          </a:lstStyle>
          <a:p>
            <a:fld id="{40846F03-29C8-41F1-8A60-CC8C672EC5B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Text Box 14"/>
          <p:cNvSpPr txBox="1">
            <a:spLocks noChangeArrowheads="1"/>
          </p:cNvSpPr>
          <p:nvPr/>
        </p:nvSpPr>
        <p:spPr bwMode="auto">
          <a:xfrm>
            <a:off x="1079500" y="305098"/>
            <a:ext cx="7073900" cy="369332"/>
          </a:xfrm>
          <a:prstGeom prst="rect">
            <a:avLst/>
          </a:prstGeom>
          <a:noFill/>
          <a:ln w="9525">
            <a:noFill/>
            <a:miter lim="800000"/>
            <a:headEnd/>
            <a:tailEnd/>
          </a:ln>
          <a:effectLst/>
        </p:spPr>
        <p:txBody>
          <a:bodyPr>
            <a:spAutoFit/>
          </a:bodyPr>
          <a:lstStyle/>
          <a:p>
            <a:pPr eaLnBrk="0" hangingPunct="0">
              <a:spcBef>
                <a:spcPct val="50000"/>
              </a:spcBef>
            </a:pPr>
            <a:endParaRPr lang="en-US" b="1">
              <a:latin typeface="Helvetica" pitchFamily="34" charset="0"/>
            </a:endParaRPr>
          </a:p>
        </p:txBody>
      </p:sp>
      <p:sp>
        <p:nvSpPr>
          <p:cNvPr id="1040" name="Rectangle 16"/>
          <p:cNvSpPr>
            <a:spLocks noChangeArrowheads="1"/>
          </p:cNvSpPr>
          <p:nvPr/>
        </p:nvSpPr>
        <p:spPr bwMode="auto">
          <a:xfrm>
            <a:off x="6761163" y="6539508"/>
            <a:ext cx="1905000" cy="220266"/>
          </a:xfrm>
          <a:prstGeom prst="rect">
            <a:avLst/>
          </a:prstGeom>
          <a:noFill/>
          <a:ln w="9525">
            <a:noFill/>
            <a:miter lim="800000"/>
            <a:headEnd/>
            <a:tailEnd/>
          </a:ln>
          <a:effectLst/>
        </p:spPr>
        <p:txBody>
          <a:bodyPr/>
          <a:lstStyle/>
          <a:p>
            <a:pPr algn="r" eaLnBrk="0" hangingPunct="0"/>
            <a:fld id="{7B79C1D9-2320-4A3E-829A-F9CE18526A3D}" type="slidenum">
              <a:rPr lang="en-US" sz="1000" b="1">
                <a:solidFill>
                  <a:srgbClr val="FFFFFF"/>
                </a:solidFill>
              </a:rPr>
              <a:pPr algn="r" eaLnBrk="0" hangingPunct="0"/>
              <a:t>‹#›</a:t>
            </a:fld>
            <a:endParaRPr lang="en-US" sz="1000" b="1">
              <a:solidFill>
                <a:srgbClr val="FFFFFF"/>
              </a:solidFill>
            </a:endParaRPr>
          </a:p>
        </p:txBody>
      </p:sp>
      <p:sp>
        <p:nvSpPr>
          <p:cNvPr id="1041" name="Rectangle 17"/>
          <p:cNvSpPr>
            <a:spLocks noGrp="1" noChangeArrowheads="1"/>
          </p:cNvSpPr>
          <p:nvPr>
            <p:ph type="title"/>
          </p:nvPr>
        </p:nvSpPr>
        <p:spPr bwMode="auto">
          <a:xfrm>
            <a:off x="1143000" y="75903"/>
            <a:ext cx="6858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2" name="Rectangle 18"/>
          <p:cNvSpPr>
            <a:spLocks noGrp="1" noChangeArrowheads="1"/>
          </p:cNvSpPr>
          <p:nvPr>
            <p:ph type="body" idx="1"/>
          </p:nvPr>
        </p:nvSpPr>
        <p:spPr bwMode="auto">
          <a:xfrm>
            <a:off x="439739" y="1269504"/>
            <a:ext cx="8453437" cy="48264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3" name="Rectangle 19"/>
          <p:cNvSpPr>
            <a:spLocks noChangeArrowheads="1"/>
          </p:cNvSpPr>
          <p:nvPr/>
        </p:nvSpPr>
        <p:spPr bwMode="auto">
          <a:xfrm>
            <a:off x="381000" y="6646665"/>
            <a:ext cx="1905000" cy="211336"/>
          </a:xfrm>
          <a:prstGeom prst="rect">
            <a:avLst/>
          </a:prstGeom>
          <a:noFill/>
          <a:ln w="9525">
            <a:noFill/>
            <a:miter lim="800000"/>
            <a:headEnd/>
            <a:tailEnd/>
          </a:ln>
          <a:effectLst/>
        </p:spPr>
        <p:txBody>
          <a:bodyPr/>
          <a:lstStyle/>
          <a:p>
            <a:endParaRPr lang="en-US" sz="900" b="1">
              <a:solidFill>
                <a:srgbClr val="000066"/>
              </a:solidFill>
              <a:latin typeface="Helvetica" pitchFamily="34" charset="0"/>
            </a:endParaRPr>
          </a:p>
        </p:txBody>
      </p:sp>
      <p:sp>
        <p:nvSpPr>
          <p:cNvPr id="1044" name="Rectangle 20"/>
          <p:cNvSpPr>
            <a:spLocks noGrp="1" noChangeArrowheads="1"/>
          </p:cNvSpPr>
          <p:nvPr>
            <p:ph type="ftr" sz="quarter" idx="3"/>
          </p:nvPr>
        </p:nvSpPr>
        <p:spPr bwMode="auto">
          <a:xfrm>
            <a:off x="979854" y="6539508"/>
            <a:ext cx="7086600" cy="3184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b="0">
                <a:solidFill>
                  <a:srgbClr val="000066"/>
                </a:solidFill>
                <a:latin typeface="+mn-lt"/>
              </a:defRPr>
            </a:lvl1pPr>
          </a:lstStyle>
          <a:p>
            <a:r>
              <a:rPr lang="en-US" dirty="0" smtClean="0"/>
              <a:t>JPL/Caltech PROPRIETARY – Distribution limited to authorized reviewers. Disclosure to others without express authorization is prohibited. The technical data in this document is controlled under the U.S. Export Regulations; release to foreign persons may require an export authorization.</a:t>
            </a:r>
            <a:endParaRPr lang="en-US" dirty="0"/>
          </a:p>
        </p:txBody>
      </p:sp>
      <p:sp>
        <p:nvSpPr>
          <p:cNvPr id="1045" name="Rectangle 21"/>
          <p:cNvSpPr>
            <a:spLocks noGrp="1" noChangeArrowheads="1"/>
          </p:cNvSpPr>
          <p:nvPr>
            <p:ph type="sldNum" sz="quarter" idx="4"/>
          </p:nvPr>
        </p:nvSpPr>
        <p:spPr bwMode="auto">
          <a:xfrm>
            <a:off x="7086600" y="6646665"/>
            <a:ext cx="1905000" cy="2113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solidFill>
                  <a:srgbClr val="000066"/>
                </a:solidFill>
                <a:latin typeface="Helvetica" pitchFamily="34" charset="0"/>
              </a:defRPr>
            </a:lvl1pPr>
          </a:lstStyle>
          <a:p>
            <a:fld id="{F7CCDF10-80BB-4A6F-850E-F9EC989B8528}" type="slidenum">
              <a:rPr lang="en-US" smtClean="0"/>
              <a:t>‹#›</a:t>
            </a:fld>
            <a:endParaRPr lang="en-US" dirty="0"/>
          </a:p>
        </p:txBody>
      </p:sp>
      <p:sp>
        <p:nvSpPr>
          <p:cNvPr id="1047" name="Rectangle 23"/>
          <p:cNvSpPr>
            <a:spLocks noChangeArrowheads="1"/>
          </p:cNvSpPr>
          <p:nvPr/>
        </p:nvSpPr>
        <p:spPr bwMode="auto">
          <a:xfrm rot="10800000" flipH="1">
            <a:off x="0" y="837903"/>
            <a:ext cx="9144000" cy="229195"/>
          </a:xfrm>
          <a:prstGeom prst="rect">
            <a:avLst/>
          </a:prstGeom>
          <a:solidFill>
            <a:srgbClr val="000066"/>
          </a:solidFill>
          <a:ln w="9525">
            <a:noFill/>
            <a:miter lim="800000"/>
            <a:headEnd/>
            <a:tailEnd/>
          </a:ln>
          <a:effectLst/>
        </p:spPr>
        <p:txBody>
          <a:bodyPr wrap="none" anchor="ctr"/>
          <a:lstStyle/>
          <a:p>
            <a:endParaRPr lang="en-US"/>
          </a:p>
        </p:txBody>
      </p:sp>
      <p:sp>
        <p:nvSpPr>
          <p:cNvPr id="1048" name="Rectangle 24"/>
          <p:cNvSpPr>
            <a:spLocks noChangeArrowheads="1"/>
          </p:cNvSpPr>
          <p:nvPr/>
        </p:nvSpPr>
        <p:spPr bwMode="auto">
          <a:xfrm rot="10800000" flipH="1">
            <a:off x="7939" y="1013521"/>
            <a:ext cx="9140825" cy="26789"/>
          </a:xfrm>
          <a:prstGeom prst="rect">
            <a:avLst/>
          </a:prstGeom>
          <a:solidFill>
            <a:srgbClr val="004080"/>
          </a:solidFill>
          <a:ln w="9525">
            <a:solidFill>
              <a:srgbClr val="000066"/>
            </a:solidFill>
            <a:miter lim="800000"/>
            <a:headEnd/>
            <a:tailEnd/>
          </a:ln>
          <a:effectLst/>
        </p:spPr>
        <p:txBody>
          <a:bodyPr wrap="none" anchor="ctr"/>
          <a:lstStyle/>
          <a:p>
            <a:endParaRPr lang="en-US"/>
          </a:p>
        </p:txBody>
      </p:sp>
      <p:sp>
        <p:nvSpPr>
          <p:cNvPr id="1049" name="Text Box 25"/>
          <p:cNvSpPr txBox="1">
            <a:spLocks noChangeArrowheads="1"/>
          </p:cNvSpPr>
          <p:nvPr/>
        </p:nvSpPr>
        <p:spPr bwMode="auto">
          <a:xfrm>
            <a:off x="6324600" y="837903"/>
            <a:ext cx="2819400" cy="246221"/>
          </a:xfrm>
          <a:prstGeom prst="rect">
            <a:avLst/>
          </a:prstGeom>
          <a:noFill/>
          <a:ln w="9525">
            <a:noFill/>
            <a:miter lim="800000"/>
            <a:headEnd/>
            <a:tailEnd/>
          </a:ln>
          <a:effectLst/>
        </p:spPr>
        <p:txBody>
          <a:bodyPr wrap="square">
            <a:spAutoFit/>
          </a:bodyPr>
          <a:lstStyle/>
          <a:p>
            <a:pPr eaLnBrk="0" hangingPunct="0"/>
            <a:r>
              <a:rPr lang="en-US" sz="1000" b="1" dirty="0">
                <a:solidFill>
                  <a:srgbClr val="FFFFFF"/>
                </a:solidFill>
                <a:latin typeface="Helvetica" pitchFamily="34" charset="0"/>
              </a:rPr>
              <a:t>CALIFORNIA </a:t>
            </a:r>
            <a:r>
              <a:rPr lang="en-US" sz="1000" b="1" dirty="0" smtClean="0">
                <a:solidFill>
                  <a:srgbClr val="FFFFFF"/>
                </a:solidFill>
                <a:latin typeface="Helvetica" pitchFamily="34" charset="0"/>
              </a:rPr>
              <a:t>INSTITUTE </a:t>
            </a:r>
            <a:r>
              <a:rPr lang="en-US" sz="1000" b="1" dirty="0">
                <a:solidFill>
                  <a:srgbClr val="FFFFFF"/>
                </a:solidFill>
                <a:latin typeface="Helvetica" pitchFamily="34" charset="0"/>
              </a:rPr>
              <a:t>OF TECHNOLOGY</a:t>
            </a:r>
          </a:p>
        </p:txBody>
      </p:sp>
      <p:sp>
        <p:nvSpPr>
          <p:cNvPr id="1053" name="Oval 29"/>
          <p:cNvSpPr>
            <a:spLocks noChangeArrowheads="1"/>
          </p:cNvSpPr>
          <p:nvPr/>
        </p:nvSpPr>
        <p:spPr bwMode="auto">
          <a:xfrm>
            <a:off x="228601" y="468809"/>
            <a:ext cx="733425" cy="634008"/>
          </a:xfrm>
          <a:prstGeom prst="ellipse">
            <a:avLst/>
          </a:prstGeom>
          <a:solidFill>
            <a:schemeClr val="bg1"/>
          </a:solidFill>
          <a:ln w="9525" algn="ctr">
            <a:noFill/>
            <a:round/>
            <a:headEnd/>
            <a:tailEnd/>
          </a:ln>
          <a:effectLst/>
        </p:spPr>
        <p:txBody>
          <a:bodyPr wrap="none" anchor="ctr"/>
          <a:lstStyle/>
          <a:p>
            <a:endParaRPr lang="en-US"/>
          </a:p>
        </p:txBody>
      </p:sp>
      <p:pic>
        <p:nvPicPr>
          <p:cNvPr id="1034" name="Picture 10"/>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28600" y="391419"/>
            <a:ext cx="838200" cy="711398"/>
          </a:xfrm>
          <a:prstGeom prst="rect">
            <a:avLst/>
          </a:prstGeom>
          <a:noFill/>
        </p:spPr>
      </p:pic>
      <p:pic>
        <p:nvPicPr>
          <p:cNvPr id="1054" name="Picture 30" descr="JPLLogo"/>
          <p:cNvPicPr>
            <a:picLocks noChangeAspect="1" noChangeArrowheads="1"/>
          </p:cNvPicPr>
          <p:nvPr/>
        </p:nvPicPr>
        <p:blipFill>
          <a:blip r:embed="rId16" cstate="print"/>
          <a:srcRect/>
          <a:stretch>
            <a:fillRect/>
          </a:stretch>
        </p:blipFill>
        <p:spPr bwMode="auto">
          <a:xfrm>
            <a:off x="8077200" y="381000"/>
            <a:ext cx="914400" cy="26640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cs typeface="Arial" charset="0"/>
        </a:defRPr>
      </a:lvl2pPr>
      <a:lvl3pPr algn="ctr" rtl="0" eaLnBrk="1" fontAlgn="base" hangingPunct="1">
        <a:spcBef>
          <a:spcPct val="0"/>
        </a:spcBef>
        <a:spcAft>
          <a:spcPct val="0"/>
        </a:spcAft>
        <a:defRPr sz="2800">
          <a:solidFill>
            <a:schemeClr val="tx2"/>
          </a:solidFill>
          <a:latin typeface="Arial" charset="0"/>
          <a:cs typeface="Arial" charset="0"/>
        </a:defRPr>
      </a:lvl3pPr>
      <a:lvl4pPr algn="ctr" rtl="0" eaLnBrk="1" fontAlgn="base" hangingPunct="1">
        <a:spcBef>
          <a:spcPct val="0"/>
        </a:spcBef>
        <a:spcAft>
          <a:spcPct val="0"/>
        </a:spcAft>
        <a:defRPr sz="2800">
          <a:solidFill>
            <a:schemeClr val="tx2"/>
          </a:solidFill>
          <a:latin typeface="Arial" charset="0"/>
          <a:cs typeface="Arial" charset="0"/>
        </a:defRPr>
      </a:lvl4pPr>
      <a:lvl5pPr algn="ctr" rtl="0" eaLnBrk="1" fontAlgn="base" hangingPunct="1">
        <a:spcBef>
          <a:spcPct val="0"/>
        </a:spcBef>
        <a:spcAft>
          <a:spcPct val="0"/>
        </a:spcAft>
        <a:defRPr sz="2800">
          <a:solidFill>
            <a:schemeClr val="tx2"/>
          </a:solidFill>
          <a:latin typeface="Arial" charset="0"/>
          <a:cs typeface="Arial" charset="0"/>
        </a:defRPr>
      </a:lvl5pPr>
      <a:lvl6pPr marL="457200" algn="ctr" rtl="0" eaLnBrk="1" fontAlgn="base" hangingPunct="1">
        <a:spcBef>
          <a:spcPct val="0"/>
        </a:spcBef>
        <a:spcAft>
          <a:spcPct val="0"/>
        </a:spcAft>
        <a:defRPr sz="2800">
          <a:solidFill>
            <a:schemeClr val="tx2"/>
          </a:solidFill>
          <a:latin typeface="Arial" charset="0"/>
          <a:cs typeface="Arial" charset="0"/>
        </a:defRPr>
      </a:lvl6pPr>
      <a:lvl7pPr marL="914400" algn="ctr" rtl="0" eaLnBrk="1" fontAlgn="base" hangingPunct="1">
        <a:spcBef>
          <a:spcPct val="0"/>
        </a:spcBef>
        <a:spcAft>
          <a:spcPct val="0"/>
        </a:spcAft>
        <a:defRPr sz="2800">
          <a:solidFill>
            <a:schemeClr val="tx2"/>
          </a:solidFill>
          <a:latin typeface="Arial" charset="0"/>
          <a:cs typeface="Arial" charset="0"/>
        </a:defRPr>
      </a:lvl7pPr>
      <a:lvl8pPr marL="1371600" algn="ctr" rtl="0" eaLnBrk="1" fontAlgn="base" hangingPunct="1">
        <a:spcBef>
          <a:spcPct val="0"/>
        </a:spcBef>
        <a:spcAft>
          <a:spcPct val="0"/>
        </a:spcAft>
        <a:defRPr sz="2800">
          <a:solidFill>
            <a:schemeClr val="tx2"/>
          </a:solidFill>
          <a:latin typeface="Arial" charset="0"/>
          <a:cs typeface="Arial" charset="0"/>
        </a:defRPr>
      </a:lvl8pPr>
      <a:lvl9pPr marL="1828800" algn="ctr" rtl="0" eaLnBrk="1" fontAlgn="base" hangingPunct="1">
        <a:spcBef>
          <a:spcPct val="0"/>
        </a:spcBef>
        <a:spcAft>
          <a:spcPct val="0"/>
        </a:spcAft>
        <a:defRPr sz="28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400">
          <a:solidFill>
            <a:schemeClr val="tx1"/>
          </a:solidFill>
          <a:latin typeface="+mn-lt"/>
          <a:cs typeface="+mn-cs"/>
        </a:defRPr>
      </a:lvl5pPr>
      <a:lvl6pPr marL="2514600" indent="-228600" algn="l" rtl="0" eaLnBrk="1" fontAlgn="base" hangingPunct="1">
        <a:spcBef>
          <a:spcPct val="20000"/>
        </a:spcBef>
        <a:spcAft>
          <a:spcPct val="0"/>
        </a:spcAft>
        <a:buChar char="»"/>
        <a:defRPr sz="1400">
          <a:solidFill>
            <a:schemeClr val="tx1"/>
          </a:solidFill>
          <a:latin typeface="+mn-lt"/>
          <a:cs typeface="+mn-cs"/>
        </a:defRPr>
      </a:lvl6pPr>
      <a:lvl7pPr marL="2971800" indent="-228600" algn="l" rtl="0" eaLnBrk="1" fontAlgn="base" hangingPunct="1">
        <a:spcBef>
          <a:spcPct val="20000"/>
        </a:spcBef>
        <a:spcAft>
          <a:spcPct val="0"/>
        </a:spcAft>
        <a:buChar char="»"/>
        <a:defRPr sz="1400">
          <a:solidFill>
            <a:schemeClr val="tx1"/>
          </a:solidFill>
          <a:latin typeface="+mn-lt"/>
          <a:cs typeface="+mn-cs"/>
        </a:defRPr>
      </a:lvl7pPr>
      <a:lvl8pPr marL="3429000" indent="-228600" algn="l" rtl="0" eaLnBrk="1" fontAlgn="base" hangingPunct="1">
        <a:spcBef>
          <a:spcPct val="20000"/>
        </a:spcBef>
        <a:spcAft>
          <a:spcPct val="0"/>
        </a:spcAft>
        <a:buChar char="»"/>
        <a:defRPr sz="1400">
          <a:solidFill>
            <a:schemeClr val="tx1"/>
          </a:solidFill>
          <a:latin typeface="+mn-lt"/>
          <a:cs typeface="+mn-cs"/>
        </a:defRPr>
      </a:lvl8pPr>
      <a:lvl9pPr marL="3886200" indent="-228600" algn="l" rtl="0" eaLnBrk="1" fontAlgn="base" hangingPunct="1">
        <a:spcBef>
          <a:spcPct val="2000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47800"/>
            <a:ext cx="7315200" cy="1470025"/>
          </a:xfrm>
        </p:spPr>
        <p:txBody>
          <a:bodyPr/>
          <a:lstStyle/>
          <a:p>
            <a:r>
              <a:rPr lang="en-US" sz="3200" dirty="0" smtClean="0"/>
              <a:t>An Introduction to the</a:t>
            </a:r>
            <a:br>
              <a:rPr lang="en-US" sz="3200" dirty="0" smtClean="0"/>
            </a:br>
            <a:r>
              <a:rPr lang="en-US" sz="3200" dirty="0" smtClean="0"/>
              <a:t>JPL Flight Software Product Line</a:t>
            </a:r>
            <a:endParaRPr lang="en-US" sz="3200" dirty="0"/>
          </a:p>
        </p:txBody>
      </p:sp>
      <p:sp>
        <p:nvSpPr>
          <p:cNvPr id="3" name="Subtitle 2"/>
          <p:cNvSpPr>
            <a:spLocks noGrp="1"/>
          </p:cNvSpPr>
          <p:nvPr>
            <p:ph type="subTitle" idx="1"/>
          </p:nvPr>
        </p:nvSpPr>
        <p:spPr>
          <a:xfrm>
            <a:off x="2667000" y="3581400"/>
            <a:ext cx="5638800" cy="3048000"/>
          </a:xfrm>
        </p:spPr>
        <p:txBody>
          <a:bodyPr/>
          <a:lstStyle/>
          <a:p>
            <a:r>
              <a:rPr lang="en-US" dirty="0" smtClean="0"/>
              <a:t>Dr. Kathryn Anne Weiss</a:t>
            </a:r>
          </a:p>
          <a:p>
            <a:r>
              <a:rPr lang="en-US" dirty="0" smtClean="0"/>
              <a:t>FSW Core Cognizant Engineer</a:t>
            </a:r>
          </a:p>
          <a:p>
            <a:endParaRPr lang="en-US" dirty="0"/>
          </a:p>
          <a:p>
            <a:r>
              <a:rPr lang="en-US" dirty="0" smtClean="0"/>
              <a:t>December 11, 2013</a:t>
            </a:r>
            <a:endParaRPr lang="en-US" dirty="0"/>
          </a:p>
        </p:txBody>
      </p:sp>
    </p:spTree>
    <p:extLst>
      <p:ext uri="{BB962C8B-B14F-4D97-AF65-F5344CB8AC3E}">
        <p14:creationId xmlns:p14="http://schemas.microsoft.com/office/powerpoint/2010/main" val="2264379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Context – The JPL FSW Product Line</a:t>
            </a:r>
            <a:endParaRPr lang="en-US" b="1" dirty="0"/>
          </a:p>
        </p:txBody>
      </p:sp>
      <p:sp>
        <p:nvSpPr>
          <p:cNvPr id="5" name="Slide Number Placeholder 4"/>
          <p:cNvSpPr>
            <a:spLocks noGrp="1"/>
          </p:cNvSpPr>
          <p:nvPr>
            <p:ph type="sldNum" sz="quarter" idx="11"/>
          </p:nvPr>
        </p:nvSpPr>
        <p:spPr/>
        <p:txBody>
          <a:bodyPr/>
          <a:lstStyle/>
          <a:p>
            <a:fld id="{40846F03-29C8-41F1-8A60-CC8C672EC5BA}" type="slidenum">
              <a:rPr lang="en-US" smtClean="0"/>
              <a:t>10</a:t>
            </a:fld>
            <a:endParaRPr lang="en-US"/>
          </a:p>
        </p:txBody>
      </p:sp>
      <p:sp>
        <p:nvSpPr>
          <p:cNvPr id="10" name="Rectangle 9"/>
          <p:cNvSpPr/>
          <p:nvPr/>
        </p:nvSpPr>
        <p:spPr>
          <a:xfrm>
            <a:off x="76200" y="1314624"/>
            <a:ext cx="4724400" cy="4598182"/>
          </a:xfrm>
          <a:prstGeom prst="rect">
            <a:avLst/>
          </a:prstGeom>
        </p:spPr>
        <p:txBody>
          <a:bodyPr wrap="square">
            <a:spAutoFit/>
          </a:bodyPr>
          <a:lstStyle/>
          <a:p>
            <a:pPr marL="285750" indent="-285750" fontAlgn="base">
              <a:spcBef>
                <a:spcPct val="20000"/>
              </a:spcBef>
              <a:spcAft>
                <a:spcPct val="0"/>
              </a:spcAft>
              <a:buFont typeface="Wingdings" pitchFamily="2" charset="2"/>
              <a:buChar char="Ø"/>
            </a:pPr>
            <a:r>
              <a:rPr lang="en-US" sz="1600" kern="0" dirty="0">
                <a:effectLst>
                  <a:outerShdw blurRad="38100" dist="38100" dir="2700000" algn="tl">
                    <a:srgbClr val="000000">
                      <a:alpha val="43137"/>
                    </a:srgbClr>
                  </a:outerShdw>
                </a:effectLst>
                <a:latin typeface="Calibri Light" pitchFamily="34" charset="0"/>
              </a:rPr>
              <a:t>A FSW System consists of a </a:t>
            </a:r>
            <a:r>
              <a:rPr lang="en-US" sz="1600" kern="0" dirty="0" smtClean="0">
                <a:effectLst>
                  <a:outerShdw blurRad="38100" dist="38100" dir="2700000" algn="tl">
                    <a:srgbClr val="000000">
                      <a:alpha val="43137"/>
                    </a:srgbClr>
                  </a:outerShdw>
                </a:effectLst>
                <a:latin typeface="Calibri Light" pitchFamily="34" charset="0"/>
              </a:rPr>
              <a:t>FSW Core + </a:t>
            </a:r>
            <a:r>
              <a:rPr lang="en-US" sz="1600" kern="0" dirty="0">
                <a:effectLst>
                  <a:outerShdw blurRad="38100" dist="38100" dir="2700000" algn="tl">
                    <a:srgbClr val="000000">
                      <a:alpha val="43137"/>
                    </a:srgbClr>
                  </a:outerShdw>
                </a:effectLst>
                <a:latin typeface="Calibri Light" pitchFamily="34" charset="0"/>
              </a:rPr>
              <a:t>Apps</a:t>
            </a:r>
            <a:endParaRPr lang="en-US" sz="1400" u="sng" dirty="0">
              <a:latin typeface="Calibri Light" pitchFamily="34" charset="0"/>
            </a:endParaRPr>
          </a:p>
          <a:p>
            <a:pPr marL="285750" indent="-285750" fontAlgn="base">
              <a:spcBef>
                <a:spcPct val="20000"/>
              </a:spcBef>
              <a:spcAft>
                <a:spcPct val="0"/>
              </a:spcAft>
              <a:buFont typeface="Wingdings" pitchFamily="2" charset="2"/>
              <a:buChar char="Ø"/>
            </a:pPr>
            <a:r>
              <a:rPr lang="en-US" sz="1600" kern="0" dirty="0" smtClean="0">
                <a:effectLst>
                  <a:outerShdw blurRad="38100" dist="38100" dir="2700000" algn="tl">
                    <a:srgbClr val="000000">
                      <a:alpha val="43137"/>
                    </a:srgbClr>
                  </a:outerShdw>
                </a:effectLst>
                <a:latin typeface="Calibri Light" pitchFamily="34" charset="0"/>
              </a:rPr>
              <a:t>Component-Based Architecture provides architectural separation of fundamentally different concerns, e.g. mission-critical vs. non-critical functions</a:t>
            </a:r>
          </a:p>
          <a:p>
            <a:pPr marL="742950" lvl="1" indent="-285750" fontAlgn="base">
              <a:spcBef>
                <a:spcPct val="20000"/>
              </a:spcBef>
              <a:spcAft>
                <a:spcPct val="0"/>
              </a:spcAft>
              <a:buFont typeface="Wingdings" pitchFamily="2" charset="2"/>
              <a:buChar char="Ø"/>
            </a:pPr>
            <a:r>
              <a:rPr lang="en-US" sz="1600" kern="0" dirty="0" smtClean="0">
                <a:effectLst>
                  <a:outerShdw blurRad="38100" dist="38100" dir="2700000" algn="tl">
                    <a:srgbClr val="000000">
                      <a:alpha val="43137"/>
                    </a:srgbClr>
                  </a:outerShdw>
                </a:effectLst>
                <a:latin typeface="Calibri Light" pitchFamily="34" charset="0"/>
              </a:rPr>
              <a:t>Improved reliability</a:t>
            </a:r>
          </a:p>
          <a:p>
            <a:pPr marL="742950" lvl="1" indent="-285750" fontAlgn="base">
              <a:spcBef>
                <a:spcPct val="20000"/>
              </a:spcBef>
              <a:spcAft>
                <a:spcPct val="0"/>
              </a:spcAft>
              <a:buFont typeface="Wingdings" pitchFamily="2" charset="2"/>
              <a:buChar char="Ø"/>
            </a:pPr>
            <a:r>
              <a:rPr lang="en-US" sz="1600" kern="0" dirty="0" smtClean="0">
                <a:effectLst>
                  <a:outerShdw blurRad="38100" dist="38100" dir="2700000" algn="tl">
                    <a:srgbClr val="000000">
                      <a:alpha val="43137"/>
                    </a:srgbClr>
                  </a:outerShdw>
                </a:effectLst>
                <a:latin typeface="Calibri Light" pitchFamily="34" charset="0"/>
              </a:rPr>
              <a:t>Increased development flexibility</a:t>
            </a:r>
          </a:p>
          <a:p>
            <a:pPr marL="742950" lvl="1" indent="-285750" fontAlgn="base">
              <a:spcBef>
                <a:spcPct val="20000"/>
              </a:spcBef>
              <a:spcAft>
                <a:spcPct val="0"/>
              </a:spcAft>
              <a:buFont typeface="Wingdings" pitchFamily="2" charset="2"/>
              <a:buChar char="Ø"/>
            </a:pPr>
            <a:r>
              <a:rPr lang="en-US" sz="1600" kern="0" dirty="0" smtClean="0">
                <a:effectLst>
                  <a:outerShdw blurRad="38100" dist="38100" dir="2700000" algn="tl">
                    <a:srgbClr val="000000">
                      <a:alpha val="43137"/>
                    </a:srgbClr>
                  </a:outerShdw>
                </a:effectLst>
                <a:latin typeface="Calibri Light" pitchFamily="34" charset="0"/>
              </a:rPr>
              <a:t>Improved reusability</a:t>
            </a:r>
          </a:p>
          <a:p>
            <a:pPr marL="342900" lvl="1" indent="-342900">
              <a:buFontTx/>
              <a:buChar char="•"/>
            </a:pPr>
            <a:endParaRPr lang="en-US" sz="1200" dirty="0" smtClean="0">
              <a:latin typeface="Calibri Light" pitchFamily="34" charset="0"/>
            </a:endParaRPr>
          </a:p>
          <a:p>
            <a:pPr marL="0" lvl="1"/>
            <a:r>
              <a:rPr lang="en-US" sz="1200" dirty="0" smtClean="0">
                <a:latin typeface="Calibri Light" pitchFamily="34" charset="0"/>
              </a:rPr>
              <a:t>The types of Apps are Functions (Software Services and Device Managers), Activities, and Behaviors</a:t>
            </a:r>
          </a:p>
          <a:p>
            <a:pPr marL="800100" lvl="2" indent="-342900">
              <a:buFontTx/>
              <a:buChar char="•"/>
            </a:pPr>
            <a:endParaRPr lang="en-US" sz="1200" u="sng" dirty="0" smtClean="0">
              <a:latin typeface="Calibri Light" pitchFamily="34" charset="0"/>
            </a:endParaRPr>
          </a:p>
          <a:p>
            <a:pPr marL="342900" lvl="1" indent="-342900">
              <a:buFontTx/>
              <a:buChar char="•"/>
            </a:pPr>
            <a:r>
              <a:rPr lang="en-US" sz="1200" u="sng" dirty="0" smtClean="0">
                <a:latin typeface="Calibri Light" pitchFamily="34" charset="0"/>
              </a:rPr>
              <a:t>Function</a:t>
            </a:r>
            <a:r>
              <a:rPr lang="en-US" sz="1200" dirty="0" smtClean="0">
                <a:latin typeface="Calibri Light" pitchFamily="34" charset="0"/>
              </a:rPr>
              <a:t> </a:t>
            </a:r>
            <a:r>
              <a:rPr lang="en-US" sz="1200" dirty="0">
                <a:latin typeface="Calibri Light" pitchFamily="34" charset="0"/>
                <a:sym typeface="Wingdings" pitchFamily="2" charset="2"/>
              </a:rPr>
              <a:t> A discrete action required to achieve spacecraft </a:t>
            </a:r>
            <a:r>
              <a:rPr lang="en-US" sz="1200" dirty="0" smtClean="0">
                <a:latin typeface="Calibri Light" pitchFamily="34" charset="0"/>
                <a:sym typeface="Wingdings" pitchFamily="2" charset="2"/>
              </a:rPr>
              <a:t>objectives</a:t>
            </a:r>
          </a:p>
          <a:p>
            <a:pPr marL="800100" lvl="2" indent="-342900">
              <a:buFontTx/>
              <a:buChar char="•"/>
            </a:pPr>
            <a:endParaRPr lang="en-US" sz="800" dirty="0">
              <a:latin typeface="Calibri Light" pitchFamily="34" charset="0"/>
              <a:sym typeface="Wingdings" pitchFamily="2" charset="2"/>
            </a:endParaRPr>
          </a:p>
          <a:p>
            <a:pPr marL="342900" lvl="1" indent="-342900">
              <a:buFontTx/>
              <a:buChar char="•"/>
            </a:pPr>
            <a:r>
              <a:rPr lang="en-US" sz="1200" u="sng" dirty="0">
                <a:latin typeface="Calibri Light" pitchFamily="34" charset="0"/>
                <a:sym typeface="Wingdings" pitchFamily="2" charset="2"/>
              </a:rPr>
              <a:t>Activity</a:t>
            </a:r>
            <a:r>
              <a:rPr lang="en-US" sz="1200" dirty="0">
                <a:latin typeface="Calibri Light" pitchFamily="34" charset="0"/>
                <a:sym typeface="Wingdings" pitchFamily="2" charset="2"/>
              </a:rPr>
              <a:t>  A collection of functions required to execute in a particular order to achieve spacecraft </a:t>
            </a:r>
            <a:r>
              <a:rPr lang="en-US" sz="1200" dirty="0" smtClean="0">
                <a:latin typeface="Calibri Light" pitchFamily="34" charset="0"/>
                <a:sym typeface="Wingdings" pitchFamily="2" charset="2"/>
              </a:rPr>
              <a:t>objectives; started by the Ground or by a Behavior and have a defined duration</a:t>
            </a:r>
          </a:p>
          <a:p>
            <a:pPr marL="800100" lvl="2" indent="-342900">
              <a:buFontTx/>
              <a:buChar char="•"/>
            </a:pPr>
            <a:endParaRPr lang="en-US" sz="1200" dirty="0" smtClean="0">
              <a:latin typeface="Calibri Light" pitchFamily="34" charset="0"/>
              <a:sym typeface="Wingdings" pitchFamily="2" charset="2"/>
            </a:endParaRPr>
          </a:p>
          <a:p>
            <a:pPr marL="342900" lvl="1" indent="-342900">
              <a:buFontTx/>
              <a:buChar char="•"/>
            </a:pPr>
            <a:r>
              <a:rPr lang="en-US" sz="1200" u="sng" dirty="0" smtClean="0">
                <a:latin typeface="Calibri Light" pitchFamily="34" charset="0"/>
                <a:sym typeface="Wingdings" pitchFamily="2" charset="2"/>
              </a:rPr>
              <a:t>Behavior</a:t>
            </a:r>
            <a:r>
              <a:rPr lang="en-US" sz="1200" dirty="0" smtClean="0">
                <a:latin typeface="Calibri Light" pitchFamily="34" charset="0"/>
                <a:sym typeface="Wingdings" pitchFamily="2" charset="2"/>
              </a:rPr>
              <a:t> </a:t>
            </a:r>
            <a:r>
              <a:rPr lang="en-US" sz="1200" dirty="0">
                <a:latin typeface="Calibri Light" pitchFamily="34" charset="0"/>
                <a:sym typeface="Wingdings" pitchFamily="2" charset="2"/>
              </a:rPr>
              <a:t> A collection of activities scheduled autonomously to achieve mission </a:t>
            </a:r>
            <a:r>
              <a:rPr lang="en-US" sz="1200" dirty="0" smtClean="0">
                <a:latin typeface="Calibri Light" pitchFamily="34" charset="0"/>
                <a:sym typeface="Wingdings" pitchFamily="2" charset="2"/>
              </a:rPr>
              <a:t>goals</a:t>
            </a:r>
            <a:endParaRPr lang="en-US" sz="1200" dirty="0" smtClean="0">
              <a:latin typeface="Calibri Light"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947" y="1600200"/>
            <a:ext cx="4313758" cy="470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249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086600" cy="761703"/>
          </a:xfrm>
        </p:spPr>
        <p:txBody>
          <a:bodyPr/>
          <a:lstStyle/>
          <a:p>
            <a:r>
              <a:rPr lang="en-US" sz="2400" b="1" dirty="0" smtClean="0"/>
              <a:t>Conceptual Architecture: The Core Component</a:t>
            </a:r>
            <a:endParaRPr lang="en-US" sz="2400" b="1" dirty="0"/>
          </a:p>
        </p:txBody>
      </p:sp>
      <p:sp>
        <p:nvSpPr>
          <p:cNvPr id="8" name="Slide Number Placeholder 7"/>
          <p:cNvSpPr>
            <a:spLocks noGrp="1"/>
          </p:cNvSpPr>
          <p:nvPr>
            <p:ph type="sldNum" sz="quarter" idx="11"/>
          </p:nvPr>
        </p:nvSpPr>
        <p:spPr/>
        <p:txBody>
          <a:bodyPr/>
          <a:lstStyle/>
          <a:p>
            <a:fld id="{E028C5BB-A7F7-4C86-AC66-80CCF1D72C26}" type="slidenum">
              <a:rPr lang="en-US" smtClean="0"/>
              <a:t>11</a:t>
            </a:fld>
            <a:endParaRPr lang="en-US" dirty="0"/>
          </a:p>
        </p:txBody>
      </p:sp>
      <p:sp>
        <p:nvSpPr>
          <p:cNvPr id="12" name="Rectangle 11"/>
          <p:cNvSpPr/>
          <p:nvPr/>
        </p:nvSpPr>
        <p:spPr>
          <a:xfrm>
            <a:off x="381000" y="1143000"/>
            <a:ext cx="8458200" cy="1415772"/>
          </a:xfrm>
          <a:prstGeom prst="rect">
            <a:avLst/>
          </a:prstGeom>
        </p:spPr>
        <p:txBody>
          <a:bodyPr wrap="square">
            <a:spAutoFit/>
          </a:bodyPr>
          <a:lstStyle/>
          <a:p>
            <a:pPr fontAlgn="base">
              <a:spcBef>
                <a:spcPct val="20000"/>
              </a:spcBef>
              <a:spcAft>
                <a:spcPct val="0"/>
              </a:spcAft>
            </a:pPr>
            <a:r>
              <a:rPr lang="en-US" sz="1400" kern="0" dirty="0">
                <a:effectLst>
                  <a:outerShdw blurRad="38100" dist="38100" dir="2700000" algn="tl">
                    <a:srgbClr val="000000">
                      <a:alpha val="43137"/>
                    </a:srgbClr>
                  </a:outerShdw>
                </a:effectLst>
                <a:latin typeface="Calibri Light" pitchFamily="34" charset="0"/>
              </a:rPr>
              <a:t>DEFINITIONS:</a:t>
            </a:r>
          </a:p>
          <a:p>
            <a:pPr marL="171450" indent="-171450">
              <a:buFont typeface="Arial" pitchFamily="34" charset="0"/>
              <a:buChar char="•"/>
            </a:pPr>
            <a:r>
              <a:rPr lang="en-US" sz="1200" u="sng" dirty="0" smtClean="0">
                <a:latin typeface="Calibri Light" pitchFamily="34" charset="0"/>
              </a:rPr>
              <a:t>Core</a:t>
            </a:r>
            <a:r>
              <a:rPr lang="en-US" sz="1200" dirty="0" smtClean="0">
                <a:latin typeface="Calibri Light" pitchFamily="34" charset="0"/>
              </a:rPr>
              <a:t> </a:t>
            </a:r>
            <a:r>
              <a:rPr lang="en-US" sz="1200" dirty="0" smtClean="0">
                <a:latin typeface="Calibri Light" pitchFamily="34" charset="0"/>
                <a:sym typeface="Wingdings" pitchFamily="2" charset="2"/>
              </a:rPr>
              <a:t> </a:t>
            </a:r>
            <a:r>
              <a:rPr lang="en-US" sz="1200" dirty="0" smtClean="0">
                <a:latin typeface="Calibri Light" pitchFamily="34" charset="0"/>
              </a:rPr>
              <a:t>The </a:t>
            </a:r>
            <a:r>
              <a:rPr lang="en-US" sz="1200" dirty="0">
                <a:latin typeface="Calibri Light" pitchFamily="34" charset="0"/>
              </a:rPr>
              <a:t>component that interfaces directly with the underlying computer platform; it provides an execution interface to other components.</a:t>
            </a:r>
          </a:p>
          <a:p>
            <a:pPr marL="171450" indent="-171450">
              <a:buFont typeface="Arial" pitchFamily="34" charset="0"/>
              <a:buChar char="•"/>
            </a:pPr>
            <a:r>
              <a:rPr lang="en-US" sz="1200" dirty="0">
                <a:latin typeface="Calibri Light" pitchFamily="34" charset="0"/>
              </a:rPr>
              <a:t>The Core Component provides (1) the functionality necessary to support the execution of a component on the target compute element as well as (2) the interfaces to key spacecraft capabilities including command, telemetry, timekeeping, reliable data storage, and basic input / output</a:t>
            </a:r>
            <a:r>
              <a:rPr lang="en-US" sz="1200" dirty="0" smtClean="0">
                <a:latin typeface="Calibri Light" pitchFamily="34" charset="0"/>
              </a:rPr>
              <a:t>.</a:t>
            </a:r>
          </a:p>
          <a:p>
            <a:pPr marL="171450" indent="-171450">
              <a:buFont typeface="Arial" pitchFamily="34" charset="0"/>
              <a:buChar char="•"/>
            </a:pPr>
            <a:r>
              <a:rPr lang="en-US" sz="1200" dirty="0" smtClean="0">
                <a:latin typeface="Calibri Light" pitchFamily="34" charset="0"/>
              </a:rPr>
              <a:t>The Core Component abstracts the underlying compute platform from the remaining apps</a:t>
            </a:r>
          </a:p>
        </p:txBody>
      </p:sp>
      <p:sp>
        <p:nvSpPr>
          <p:cNvPr id="3" name="Rectangle 2"/>
          <p:cNvSpPr/>
          <p:nvPr/>
        </p:nvSpPr>
        <p:spPr>
          <a:xfrm>
            <a:off x="5810378" y="2819400"/>
            <a:ext cx="3333622" cy="3323987"/>
          </a:xfrm>
          <a:prstGeom prst="rect">
            <a:avLst/>
          </a:prstGeom>
        </p:spPr>
        <p:txBody>
          <a:bodyPr wrap="square">
            <a:spAutoFit/>
          </a:bodyPr>
          <a:lstStyle/>
          <a:p>
            <a:pPr marL="171450" indent="-171450">
              <a:buFont typeface="Arial" pitchFamily="34" charset="0"/>
              <a:buChar char="•"/>
            </a:pPr>
            <a:endParaRPr lang="en-US" sz="1200" dirty="0">
              <a:latin typeface="Calibri Light" pitchFamily="34" charset="0"/>
            </a:endParaRPr>
          </a:p>
          <a:p>
            <a:r>
              <a:rPr lang="en-US" sz="1600" b="1" dirty="0">
                <a:latin typeface="Calibri Light" pitchFamily="34" charset="0"/>
              </a:rPr>
              <a:t>Core Component Functional Domains:</a:t>
            </a:r>
          </a:p>
          <a:p>
            <a:pPr marL="171450" indent="-171450">
              <a:buFont typeface="Wingdings" pitchFamily="2" charset="2"/>
              <a:buChar char="Ø"/>
            </a:pPr>
            <a:r>
              <a:rPr lang="en-US" sz="1400" dirty="0">
                <a:latin typeface="Calibri Light" pitchFamily="34" charset="0"/>
              </a:rPr>
              <a:t>Configuration Management</a:t>
            </a:r>
          </a:p>
          <a:p>
            <a:pPr marL="171450" indent="-171450">
              <a:buFont typeface="Wingdings" pitchFamily="2" charset="2"/>
              <a:buChar char="Ø"/>
            </a:pPr>
            <a:r>
              <a:rPr lang="en-US" sz="1400" dirty="0">
                <a:latin typeface="Calibri Light" pitchFamily="34" charset="0"/>
              </a:rPr>
              <a:t>Command</a:t>
            </a:r>
          </a:p>
          <a:p>
            <a:pPr marL="171450" indent="-171450">
              <a:buFont typeface="Wingdings" pitchFamily="2" charset="2"/>
              <a:buChar char="Ø"/>
            </a:pPr>
            <a:r>
              <a:rPr lang="en-US" sz="1400" dirty="0">
                <a:latin typeface="Calibri Light" pitchFamily="34" charset="0"/>
              </a:rPr>
              <a:t>Telemetry – EHA, EVR, Data Products</a:t>
            </a:r>
          </a:p>
          <a:p>
            <a:pPr marL="171450" indent="-171450">
              <a:buFont typeface="Wingdings" pitchFamily="2" charset="2"/>
              <a:buChar char="Ø"/>
            </a:pPr>
            <a:r>
              <a:rPr lang="en-US" sz="1400" dirty="0">
                <a:latin typeface="Calibri Light" pitchFamily="34" charset="0"/>
              </a:rPr>
              <a:t>File System</a:t>
            </a:r>
          </a:p>
          <a:p>
            <a:pPr marL="171450" indent="-171450">
              <a:buFont typeface="Wingdings" pitchFamily="2" charset="2"/>
              <a:buChar char="Ø"/>
            </a:pPr>
            <a:r>
              <a:rPr lang="en-US" sz="1400" dirty="0">
                <a:latin typeface="Calibri Light" pitchFamily="34" charset="0"/>
              </a:rPr>
              <a:t>Parameters</a:t>
            </a:r>
          </a:p>
          <a:p>
            <a:pPr marL="171450" indent="-171450">
              <a:buFont typeface="Wingdings" pitchFamily="2" charset="2"/>
              <a:buChar char="Ø"/>
            </a:pPr>
            <a:r>
              <a:rPr lang="en-US" sz="1400" dirty="0">
                <a:latin typeface="Calibri Light" pitchFamily="34" charset="0"/>
              </a:rPr>
              <a:t>Intra- and Inter-Component Messaging</a:t>
            </a:r>
          </a:p>
          <a:p>
            <a:pPr marL="171450" indent="-171450">
              <a:buFont typeface="Wingdings" pitchFamily="2" charset="2"/>
              <a:buChar char="Ø"/>
            </a:pPr>
            <a:r>
              <a:rPr lang="en-US" sz="1400" dirty="0">
                <a:latin typeface="Calibri Light" pitchFamily="34" charset="0"/>
              </a:rPr>
              <a:t>Operating System and Computer Hardware Abstraction</a:t>
            </a:r>
          </a:p>
          <a:p>
            <a:pPr marL="171450" indent="-171450">
              <a:buFont typeface="Wingdings" pitchFamily="2" charset="2"/>
              <a:buChar char="Ø"/>
            </a:pPr>
            <a:r>
              <a:rPr lang="en-US" sz="1400" dirty="0">
                <a:latin typeface="Calibri Light" pitchFamily="34" charset="0"/>
              </a:rPr>
              <a:t>Timekeeping</a:t>
            </a:r>
          </a:p>
          <a:p>
            <a:pPr marL="171450" indent="-171450">
              <a:buFont typeface="Wingdings" pitchFamily="2" charset="2"/>
              <a:buChar char="Ø"/>
            </a:pPr>
            <a:r>
              <a:rPr lang="en-US" sz="1400" dirty="0">
                <a:latin typeface="Calibri Light" pitchFamily="34" charset="0"/>
              </a:rPr>
              <a:t>Utilities (i.e. math, compression, bit/byte ops, etc.)</a:t>
            </a:r>
          </a:p>
          <a:p>
            <a:pPr marL="171450" indent="-171450">
              <a:buFont typeface="Wingdings" pitchFamily="2" charset="2"/>
              <a:buChar char="Ø"/>
            </a:pPr>
            <a:r>
              <a:rPr lang="en-US" sz="1400" dirty="0">
                <a:latin typeface="Calibri Light" pitchFamily="34" charset="0"/>
              </a:rPr>
              <a:t>Health</a:t>
            </a:r>
          </a:p>
          <a:p>
            <a:pPr marL="171450" indent="-171450">
              <a:buFont typeface="Wingdings" pitchFamily="2" charset="2"/>
              <a:buChar char="Ø"/>
            </a:pPr>
            <a:r>
              <a:rPr lang="en-US" sz="1400" dirty="0">
                <a:latin typeface="Calibri Light" pitchFamily="34" charset="0"/>
              </a:rPr>
              <a:t>IO</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18116" b="25271"/>
          <a:stretch/>
        </p:blipFill>
        <p:spPr bwMode="auto">
          <a:xfrm>
            <a:off x="152400" y="2836761"/>
            <a:ext cx="5657978" cy="3562953"/>
          </a:xfrm>
          <a:prstGeom prst="rect">
            <a:avLst/>
          </a:prstGeom>
          <a:noFill/>
          <a:ln w="28575">
            <a:solidFill>
              <a:schemeClr val="tx1"/>
            </a:solidFill>
          </a:ln>
        </p:spPr>
      </p:pic>
    </p:spTree>
    <p:extLst>
      <p:ext uri="{BB962C8B-B14F-4D97-AF65-F5344CB8AC3E}">
        <p14:creationId xmlns:p14="http://schemas.microsoft.com/office/powerpoint/2010/main" val="506890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Architecture:  MSL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66800"/>
            <a:ext cx="7704512" cy="5556974"/>
          </a:xfrm>
          <a:prstGeom prst="rect">
            <a:avLst/>
          </a:prstGeom>
        </p:spPr>
      </p:pic>
      <p:sp>
        <p:nvSpPr>
          <p:cNvPr id="8" name="Slide Number Placeholder 7"/>
          <p:cNvSpPr>
            <a:spLocks noGrp="1"/>
          </p:cNvSpPr>
          <p:nvPr>
            <p:ph type="sldNum" sz="quarter" idx="11"/>
          </p:nvPr>
        </p:nvSpPr>
        <p:spPr/>
        <p:txBody>
          <a:bodyPr/>
          <a:lstStyle/>
          <a:p>
            <a:fld id="{E028C5BB-A7F7-4C86-AC66-80CCF1D72C26}" type="slidenum">
              <a:rPr lang="en-US" smtClean="0"/>
              <a:t>12</a:t>
            </a:fld>
            <a:endParaRPr lang="en-US" dirty="0"/>
          </a:p>
        </p:txBody>
      </p:sp>
    </p:spTree>
    <p:extLst>
      <p:ext uri="{BB962C8B-B14F-4D97-AF65-F5344CB8AC3E}">
        <p14:creationId xmlns:p14="http://schemas.microsoft.com/office/powerpoint/2010/main" val="3952562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View:  Components</a:t>
            </a:r>
            <a:endParaRPr lang="en-US" dirty="0"/>
          </a:p>
        </p:txBody>
      </p:sp>
      <p:sp>
        <p:nvSpPr>
          <p:cNvPr id="5" name="Slide Number Placeholder 4"/>
          <p:cNvSpPr>
            <a:spLocks noGrp="1"/>
          </p:cNvSpPr>
          <p:nvPr>
            <p:ph type="sldNum" sz="quarter" idx="11"/>
          </p:nvPr>
        </p:nvSpPr>
        <p:spPr/>
        <p:txBody>
          <a:bodyPr/>
          <a:lstStyle/>
          <a:p>
            <a:fld id="{40846F03-29C8-41F1-8A60-CC8C672EC5BA}" type="slidenum">
              <a:rPr lang="en-US" smtClean="0"/>
              <a:t>13</a:t>
            </a:fld>
            <a:endParaRPr lang="en-US"/>
          </a:p>
        </p:txBody>
      </p:sp>
      <p:pic>
        <p:nvPicPr>
          <p:cNvPr id="6"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04800" y="1447800"/>
            <a:ext cx="8584406" cy="4267199"/>
          </a:xfrm>
          <a:prstGeom prst="rect">
            <a:avLst/>
          </a:prstGeom>
        </p:spPr>
      </p:pic>
    </p:spTree>
    <p:extLst>
      <p:ext uri="{BB962C8B-B14F-4D97-AF65-F5344CB8AC3E}">
        <p14:creationId xmlns:p14="http://schemas.microsoft.com/office/powerpoint/2010/main" val="6590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View: Connectors</a:t>
            </a:r>
            <a:endParaRPr lang="en-US" dirty="0"/>
          </a:p>
        </p:txBody>
      </p:sp>
      <p:sp>
        <p:nvSpPr>
          <p:cNvPr id="3" name="Content Placeholder 2"/>
          <p:cNvSpPr>
            <a:spLocks noGrp="1"/>
          </p:cNvSpPr>
          <p:nvPr>
            <p:ph sz="half" idx="1"/>
          </p:nvPr>
        </p:nvSpPr>
        <p:spPr>
          <a:xfrm>
            <a:off x="609600" y="5224375"/>
            <a:ext cx="7772400" cy="1328825"/>
          </a:xfrm>
        </p:spPr>
        <p:txBody>
          <a:bodyPr/>
          <a:lstStyle/>
          <a:p>
            <a:r>
              <a:rPr lang="en-US" sz="1600" dirty="0" smtClean="0">
                <a:latin typeface="Calibri Light" pitchFamily="34" charset="0"/>
              </a:rPr>
              <a:t>Components only </a:t>
            </a:r>
            <a:r>
              <a:rPr lang="en-US" sz="1600" dirty="0">
                <a:latin typeface="Calibri Light" pitchFamily="34" charset="0"/>
              </a:rPr>
              <a:t>communicate </a:t>
            </a:r>
            <a:r>
              <a:rPr lang="en-US" sz="1600" dirty="0" smtClean="0">
                <a:latin typeface="Calibri Light" pitchFamily="34" charset="0"/>
              </a:rPr>
              <a:t>via (1</a:t>
            </a:r>
            <a:r>
              <a:rPr lang="en-US" sz="1600" dirty="0">
                <a:latin typeface="Calibri Light" pitchFamily="34" charset="0"/>
              </a:rPr>
              <a:t>) asynchronous non-blocking messages from a single sender to a single receiver or (2) synchronous access to </a:t>
            </a:r>
            <a:r>
              <a:rPr lang="en-US" sz="1600" dirty="0" smtClean="0">
                <a:latin typeface="Calibri Light" pitchFamily="34" charset="0"/>
              </a:rPr>
              <a:t>single-writer shared memory</a:t>
            </a:r>
          </a:p>
        </p:txBody>
      </p:sp>
      <p:sp>
        <p:nvSpPr>
          <p:cNvPr id="5" name="Slide Number Placeholder 4"/>
          <p:cNvSpPr>
            <a:spLocks noGrp="1"/>
          </p:cNvSpPr>
          <p:nvPr>
            <p:ph type="sldNum" sz="quarter" idx="11"/>
          </p:nvPr>
        </p:nvSpPr>
        <p:spPr/>
        <p:txBody>
          <a:bodyPr/>
          <a:lstStyle/>
          <a:p>
            <a:fld id="{E028C5BB-A7F7-4C86-AC66-80CCF1D72C26}" type="slidenum">
              <a:rPr lang="en-US" smtClean="0">
                <a:latin typeface="Calibri Light" pitchFamily="34" charset="0"/>
              </a:rPr>
              <a:t>14</a:t>
            </a:fld>
            <a:endParaRPr lang="en-US" dirty="0">
              <a:latin typeface="Calibri Light" pitchFamily="34" charset="0"/>
            </a:endParaRPr>
          </a:p>
        </p:txBody>
      </p:sp>
      <p:pic>
        <p:nvPicPr>
          <p:cNvPr id="1026" name="Picture 2" descr="C:\Users\dleang\Desktop\Communication Dia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19200"/>
            <a:ext cx="4905565" cy="400517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105400" y="1926168"/>
            <a:ext cx="685800" cy="466725"/>
            <a:chOff x="4087331" y="1617921"/>
            <a:chExt cx="865669" cy="609600"/>
          </a:xfrm>
        </p:grpSpPr>
        <p:sp>
          <p:nvSpPr>
            <p:cNvPr id="34" name="Rectangle 33"/>
            <p:cNvSpPr/>
            <p:nvPr/>
          </p:nvSpPr>
          <p:spPr>
            <a:xfrm>
              <a:off x="4087331" y="1617921"/>
              <a:ext cx="865667" cy="152400"/>
            </a:xfrm>
            <a:prstGeom prst="rect">
              <a:avLst/>
            </a:prstGeom>
            <a:solidFill>
              <a:srgbClr val="AAC6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Calibri Light" pitchFamily="34" charset="0"/>
                </a:rPr>
                <a:t>ID</a:t>
              </a:r>
              <a:endParaRPr lang="en-US" sz="800" dirty="0">
                <a:solidFill>
                  <a:schemeClr val="tx1"/>
                </a:solidFill>
                <a:latin typeface="Calibri Light" pitchFamily="34" charset="0"/>
              </a:endParaRPr>
            </a:p>
          </p:txBody>
        </p:sp>
        <p:sp>
          <p:nvSpPr>
            <p:cNvPr id="35" name="Rectangle 34"/>
            <p:cNvSpPr/>
            <p:nvPr/>
          </p:nvSpPr>
          <p:spPr>
            <a:xfrm>
              <a:off x="4087333" y="1770321"/>
              <a:ext cx="865667" cy="152400"/>
            </a:xfrm>
            <a:prstGeom prst="rect">
              <a:avLst/>
            </a:prstGeom>
            <a:solidFill>
              <a:srgbClr val="AAC6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Calibri Light" pitchFamily="34" charset="0"/>
                </a:rPr>
                <a:t>Destination</a:t>
              </a:r>
              <a:endParaRPr lang="en-US" sz="800" dirty="0">
                <a:solidFill>
                  <a:schemeClr val="tx1"/>
                </a:solidFill>
                <a:latin typeface="Calibri Light" pitchFamily="34" charset="0"/>
              </a:endParaRPr>
            </a:p>
          </p:txBody>
        </p:sp>
        <p:sp>
          <p:nvSpPr>
            <p:cNvPr id="36" name="Rectangle 35"/>
            <p:cNvSpPr/>
            <p:nvPr/>
          </p:nvSpPr>
          <p:spPr>
            <a:xfrm>
              <a:off x="4087331" y="1922721"/>
              <a:ext cx="865667" cy="152400"/>
            </a:xfrm>
            <a:prstGeom prst="rect">
              <a:avLst/>
            </a:prstGeom>
            <a:solidFill>
              <a:srgbClr val="AAC6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Calibri Light" pitchFamily="34" charset="0"/>
                </a:rPr>
                <a:t>Payload</a:t>
              </a:r>
              <a:endParaRPr lang="en-US" sz="800" dirty="0">
                <a:solidFill>
                  <a:schemeClr val="tx1"/>
                </a:solidFill>
                <a:latin typeface="Calibri Light" pitchFamily="34" charset="0"/>
              </a:endParaRPr>
            </a:p>
          </p:txBody>
        </p:sp>
        <p:sp>
          <p:nvSpPr>
            <p:cNvPr id="37" name="Rectangle 36"/>
            <p:cNvSpPr/>
            <p:nvPr/>
          </p:nvSpPr>
          <p:spPr>
            <a:xfrm>
              <a:off x="4087333" y="2075121"/>
              <a:ext cx="865667" cy="152400"/>
            </a:xfrm>
            <a:prstGeom prst="rect">
              <a:avLst/>
            </a:prstGeom>
            <a:solidFill>
              <a:srgbClr val="AAC6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Calibri Light" pitchFamily="34" charset="0"/>
                </a:rPr>
                <a:t>Reply</a:t>
              </a:r>
              <a:endParaRPr lang="en-US" sz="800" dirty="0">
                <a:solidFill>
                  <a:schemeClr val="tx1"/>
                </a:solidFill>
                <a:latin typeface="Calibri Light" pitchFamily="34" charset="0"/>
              </a:endParaRPr>
            </a:p>
          </p:txBody>
        </p:sp>
      </p:grpSp>
      <p:grpSp>
        <p:nvGrpSpPr>
          <p:cNvPr id="32" name="Group 31"/>
          <p:cNvGrpSpPr/>
          <p:nvPr/>
        </p:nvGrpSpPr>
        <p:grpSpPr>
          <a:xfrm>
            <a:off x="4876800" y="4171687"/>
            <a:ext cx="685798" cy="466725"/>
            <a:chOff x="4087331" y="1617921"/>
            <a:chExt cx="865667" cy="609600"/>
          </a:xfrm>
        </p:grpSpPr>
        <p:sp>
          <p:nvSpPr>
            <p:cNvPr id="38" name="Rectangle 37"/>
            <p:cNvSpPr/>
            <p:nvPr/>
          </p:nvSpPr>
          <p:spPr>
            <a:xfrm>
              <a:off x="4087331" y="1617921"/>
              <a:ext cx="865667" cy="152400"/>
            </a:xfrm>
            <a:prstGeom prst="rect">
              <a:avLst/>
            </a:prstGeom>
            <a:solidFill>
              <a:srgbClr val="AAC6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Calibri Light" pitchFamily="34" charset="0"/>
                </a:rPr>
                <a:t>ID</a:t>
              </a:r>
              <a:endParaRPr lang="en-US" sz="800" dirty="0">
                <a:solidFill>
                  <a:schemeClr val="tx1"/>
                </a:solidFill>
                <a:latin typeface="Calibri Light" pitchFamily="34" charset="0"/>
              </a:endParaRPr>
            </a:p>
          </p:txBody>
        </p:sp>
        <p:sp>
          <p:nvSpPr>
            <p:cNvPr id="40" name="Rectangle 39"/>
            <p:cNvSpPr/>
            <p:nvPr/>
          </p:nvSpPr>
          <p:spPr>
            <a:xfrm>
              <a:off x="4087334" y="1770321"/>
              <a:ext cx="865664" cy="152400"/>
            </a:xfrm>
            <a:prstGeom prst="rect">
              <a:avLst/>
            </a:prstGeom>
            <a:solidFill>
              <a:srgbClr val="AAC6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Calibri Light" pitchFamily="34" charset="0"/>
                </a:rPr>
                <a:t>Destination</a:t>
              </a:r>
              <a:endParaRPr lang="en-US" sz="800" dirty="0">
                <a:solidFill>
                  <a:schemeClr val="tx1"/>
                </a:solidFill>
                <a:latin typeface="Calibri Light" pitchFamily="34" charset="0"/>
              </a:endParaRPr>
            </a:p>
          </p:txBody>
        </p:sp>
        <p:sp>
          <p:nvSpPr>
            <p:cNvPr id="43" name="Rectangle 42"/>
            <p:cNvSpPr/>
            <p:nvPr/>
          </p:nvSpPr>
          <p:spPr>
            <a:xfrm>
              <a:off x="4087331" y="1922721"/>
              <a:ext cx="865667" cy="152400"/>
            </a:xfrm>
            <a:prstGeom prst="rect">
              <a:avLst/>
            </a:prstGeom>
            <a:solidFill>
              <a:srgbClr val="AAC6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Calibri Light" pitchFamily="34" charset="0"/>
                </a:rPr>
                <a:t>Payload</a:t>
              </a:r>
              <a:endParaRPr lang="en-US" sz="800" dirty="0">
                <a:solidFill>
                  <a:schemeClr val="tx1"/>
                </a:solidFill>
                <a:latin typeface="Calibri Light" pitchFamily="34" charset="0"/>
              </a:endParaRPr>
            </a:p>
          </p:txBody>
        </p:sp>
        <p:sp>
          <p:nvSpPr>
            <p:cNvPr id="44" name="Rectangle 43"/>
            <p:cNvSpPr/>
            <p:nvPr/>
          </p:nvSpPr>
          <p:spPr>
            <a:xfrm>
              <a:off x="4087334" y="2075121"/>
              <a:ext cx="865664" cy="152400"/>
            </a:xfrm>
            <a:prstGeom prst="rect">
              <a:avLst/>
            </a:prstGeom>
            <a:solidFill>
              <a:srgbClr val="AAC6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Calibri Light" pitchFamily="34" charset="0"/>
                </a:rPr>
                <a:t>Reply</a:t>
              </a:r>
              <a:endParaRPr lang="en-US" sz="800" dirty="0">
                <a:solidFill>
                  <a:schemeClr val="tx1"/>
                </a:solidFill>
                <a:latin typeface="Calibri Light" pitchFamily="34" charset="0"/>
              </a:endParaRPr>
            </a:p>
          </p:txBody>
        </p:sp>
      </p:grpSp>
    </p:spTree>
    <p:extLst>
      <p:ext uri="{BB962C8B-B14F-4D97-AF65-F5344CB8AC3E}">
        <p14:creationId xmlns:p14="http://schemas.microsoft.com/office/powerpoint/2010/main" val="877037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smtClean="0"/>
              <a:t>Structural View: Component State Machine</a:t>
            </a:r>
            <a:endParaRPr lang="en-US" sz="2700" dirty="0"/>
          </a:p>
        </p:txBody>
      </p:sp>
      <p:sp>
        <p:nvSpPr>
          <p:cNvPr id="3" name="Content Placeholder 2"/>
          <p:cNvSpPr>
            <a:spLocks noGrp="1"/>
          </p:cNvSpPr>
          <p:nvPr>
            <p:ph sz="half" idx="1"/>
          </p:nvPr>
        </p:nvSpPr>
        <p:spPr>
          <a:xfrm>
            <a:off x="457200" y="1371600"/>
            <a:ext cx="8475661" cy="5283697"/>
          </a:xfrm>
        </p:spPr>
        <p:txBody>
          <a:bodyPr/>
          <a:lstStyle/>
          <a:p>
            <a:r>
              <a:rPr lang="en-US" sz="1800" dirty="0" smtClean="0">
                <a:latin typeface="Calibri Light" pitchFamily="34" charset="0"/>
              </a:rPr>
              <a:t>All </a:t>
            </a:r>
            <a:r>
              <a:rPr lang="en-US" sz="1800" dirty="0">
                <a:latin typeface="Calibri Light" pitchFamily="34" charset="0"/>
              </a:rPr>
              <a:t>components </a:t>
            </a:r>
            <a:r>
              <a:rPr lang="en-US" sz="1800" dirty="0" smtClean="0">
                <a:latin typeface="Calibri Light" pitchFamily="34" charset="0"/>
              </a:rPr>
              <a:t>implement a standard component </a:t>
            </a:r>
            <a:r>
              <a:rPr lang="en-US" sz="1800" dirty="0">
                <a:latin typeface="Calibri Light" pitchFamily="34" charset="0"/>
              </a:rPr>
              <a:t>state machine</a:t>
            </a:r>
            <a:r>
              <a:rPr lang="en-US" sz="1800" dirty="0" smtClean="0">
                <a:latin typeface="Calibri Light" pitchFamily="34" charset="0"/>
              </a:rPr>
              <a:t>.</a:t>
            </a:r>
          </a:p>
          <a:p>
            <a:pPr lvl="1">
              <a:buFont typeface="Wingdings" pitchFamily="2" charset="2"/>
              <a:buChar char="Ø"/>
            </a:pPr>
            <a:r>
              <a:rPr lang="en-US" sz="1600" dirty="0" smtClean="0">
                <a:solidFill>
                  <a:srgbClr val="000000"/>
                </a:solidFill>
                <a:effectLst>
                  <a:outerShdw blurRad="38100" dist="38100" dir="2700000" algn="tl">
                    <a:srgbClr val="000000">
                      <a:alpha val="43137"/>
                    </a:srgbClr>
                  </a:outerShdw>
                </a:effectLst>
                <a:latin typeface="Calibri Light" pitchFamily="34" charset="0"/>
              </a:rPr>
              <a:t>Enables predictable behavior</a:t>
            </a:r>
            <a:endParaRPr lang="en-US" sz="1600" dirty="0">
              <a:solidFill>
                <a:srgbClr val="000000"/>
              </a:solidFill>
              <a:effectLst>
                <a:outerShdw blurRad="38100" dist="38100" dir="2700000" algn="tl">
                  <a:srgbClr val="000000">
                    <a:alpha val="43137"/>
                  </a:srgbClr>
                </a:outerShdw>
              </a:effectLst>
              <a:latin typeface="Calibri Light" pitchFamily="34" charset="0"/>
            </a:endParaRPr>
          </a:p>
          <a:p>
            <a:pPr lvl="1">
              <a:buFont typeface="Wingdings" pitchFamily="2" charset="2"/>
              <a:buChar char="Ø"/>
            </a:pPr>
            <a:r>
              <a:rPr lang="en-US" sz="1600" dirty="0" smtClean="0">
                <a:solidFill>
                  <a:srgbClr val="000000"/>
                </a:solidFill>
                <a:effectLst>
                  <a:outerShdw blurRad="38100" dist="38100" dir="2700000" algn="tl">
                    <a:srgbClr val="000000">
                      <a:alpha val="43137"/>
                    </a:srgbClr>
                  </a:outerShdw>
                </a:effectLst>
                <a:latin typeface="Calibri Light" pitchFamily="34" charset="0"/>
              </a:rPr>
              <a:t>Supports reasoning about system state</a:t>
            </a:r>
            <a:endParaRPr lang="en-US" sz="1600" dirty="0">
              <a:solidFill>
                <a:srgbClr val="000000"/>
              </a:solidFill>
              <a:effectLst>
                <a:outerShdw blurRad="38100" dist="38100" dir="2700000" algn="tl">
                  <a:srgbClr val="000000">
                    <a:alpha val="43137"/>
                  </a:srgbClr>
                </a:outerShdw>
              </a:effectLst>
              <a:latin typeface="Calibri Light" pitchFamily="34" charset="0"/>
            </a:endParaRPr>
          </a:p>
          <a:p>
            <a:endParaRPr lang="en-US" sz="1600" dirty="0">
              <a:latin typeface="Calibri Light" pitchFamily="34" charset="0"/>
            </a:endParaRPr>
          </a:p>
          <a:p>
            <a:endParaRPr lang="en-US" sz="1600" dirty="0" smtClean="0">
              <a:latin typeface="Calibri Light" pitchFamily="34" charset="0"/>
            </a:endParaRPr>
          </a:p>
          <a:p>
            <a:endParaRPr lang="en-US" sz="1600" dirty="0">
              <a:latin typeface="Calibri Light" pitchFamily="34" charset="0"/>
            </a:endParaRPr>
          </a:p>
          <a:p>
            <a:endParaRPr lang="en-US" sz="1200" dirty="0" smtClean="0">
              <a:latin typeface="Calibri Light" pitchFamily="34" charset="0"/>
            </a:endParaRPr>
          </a:p>
          <a:p>
            <a:endParaRPr lang="en-US" sz="1200" dirty="0">
              <a:latin typeface="Calibri Light" pitchFamily="34" charset="0"/>
            </a:endParaRPr>
          </a:p>
          <a:p>
            <a:endParaRPr lang="en-US" sz="1200" dirty="0" smtClean="0">
              <a:latin typeface="Calibri Light" pitchFamily="34" charset="0"/>
            </a:endParaRPr>
          </a:p>
          <a:p>
            <a:endParaRPr lang="en-US" sz="1200" dirty="0">
              <a:latin typeface="Calibri Light" pitchFamily="34" charset="0"/>
            </a:endParaRPr>
          </a:p>
          <a:p>
            <a:endParaRPr lang="en-US" sz="1200" dirty="0" smtClean="0">
              <a:latin typeface="Calibri Light" pitchFamily="34" charset="0"/>
            </a:endParaRPr>
          </a:p>
          <a:p>
            <a:endParaRPr lang="en-US" sz="1200" dirty="0">
              <a:latin typeface="Calibri Light" pitchFamily="34" charset="0"/>
            </a:endParaRPr>
          </a:p>
          <a:p>
            <a:endParaRPr lang="en-US" sz="1200" dirty="0" smtClean="0">
              <a:latin typeface="Calibri Light" pitchFamily="34" charset="0"/>
            </a:endParaRPr>
          </a:p>
          <a:p>
            <a:endParaRPr lang="en-US" sz="1200" dirty="0">
              <a:latin typeface="Calibri Light" pitchFamily="34" charset="0"/>
            </a:endParaRPr>
          </a:p>
          <a:p>
            <a:endParaRPr lang="en-US" sz="1200" dirty="0" smtClean="0">
              <a:latin typeface="Calibri Light" pitchFamily="34" charset="0"/>
            </a:endParaRPr>
          </a:p>
          <a:p>
            <a:endParaRPr lang="en-US" sz="1200" dirty="0">
              <a:latin typeface="Calibri Light" pitchFamily="34" charset="0"/>
            </a:endParaRPr>
          </a:p>
          <a:p>
            <a:endParaRPr lang="en-US" sz="1200" dirty="0" smtClean="0">
              <a:latin typeface="Calibri Light" pitchFamily="34" charset="0"/>
            </a:endParaRPr>
          </a:p>
          <a:p>
            <a:endParaRPr lang="en-US" sz="1200" dirty="0">
              <a:latin typeface="Calibri Light" pitchFamily="34" charset="0"/>
            </a:endParaRPr>
          </a:p>
          <a:p>
            <a:endParaRPr lang="en-US" sz="1200" dirty="0" smtClean="0">
              <a:latin typeface="Calibri Light" pitchFamily="34" charset="0"/>
            </a:endParaRPr>
          </a:p>
          <a:p>
            <a:pPr marL="914400" lvl="2" indent="0">
              <a:buNone/>
            </a:pPr>
            <a:endParaRPr lang="en-US" sz="1200" u="sng" dirty="0" smtClean="0">
              <a:latin typeface="Calibri Light" pitchFamily="34" charset="0"/>
            </a:endParaRPr>
          </a:p>
          <a:p>
            <a:pPr marL="914400" lvl="2" indent="0">
              <a:buNone/>
            </a:pPr>
            <a:endParaRPr lang="en-US" sz="1200" u="sng" dirty="0">
              <a:latin typeface="Calibri Light" pitchFamily="34" charset="0"/>
            </a:endParaRPr>
          </a:p>
          <a:p>
            <a:pPr marL="914400" lvl="2" indent="0">
              <a:buNone/>
            </a:pPr>
            <a:endParaRPr lang="en-US" sz="400" dirty="0">
              <a:latin typeface="Calibri Light"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48" y="2592286"/>
            <a:ext cx="2617665" cy="3505200"/>
          </a:xfrm>
          <a:prstGeom prst="rect">
            <a:avLst/>
          </a:prstGeom>
        </p:spPr>
      </p:pic>
      <p:sp>
        <p:nvSpPr>
          <p:cNvPr id="7" name="TextBox 6"/>
          <p:cNvSpPr txBox="1"/>
          <p:nvPr/>
        </p:nvSpPr>
        <p:spPr>
          <a:xfrm>
            <a:off x="4815148" y="2438398"/>
            <a:ext cx="2667000" cy="307777"/>
          </a:xfrm>
          <a:prstGeom prst="rect">
            <a:avLst/>
          </a:prstGeom>
          <a:noFill/>
        </p:spPr>
        <p:txBody>
          <a:bodyPr wrap="square" rtlCol="0">
            <a:spAutoFit/>
          </a:bodyPr>
          <a:lstStyle/>
          <a:p>
            <a:r>
              <a:rPr lang="en-US" sz="1400" dirty="0" smtClean="0">
                <a:latin typeface="Arial Narrow" pitchFamily="34" charset="0"/>
              </a:rPr>
              <a:t>Component State Characteristics</a:t>
            </a:r>
            <a:endParaRPr lang="en-US" sz="1400" dirty="0">
              <a:latin typeface="Arial Narrow" pitchFamily="34" charset="0"/>
            </a:endParaRPr>
          </a:p>
        </p:txBody>
      </p:sp>
      <p:sp>
        <p:nvSpPr>
          <p:cNvPr id="8" name="Slide Number Placeholder 7"/>
          <p:cNvSpPr>
            <a:spLocks noGrp="1"/>
          </p:cNvSpPr>
          <p:nvPr>
            <p:ph type="sldNum" sz="quarter" idx="11"/>
          </p:nvPr>
        </p:nvSpPr>
        <p:spPr/>
        <p:txBody>
          <a:bodyPr/>
          <a:lstStyle/>
          <a:p>
            <a:fld id="{E028C5BB-A7F7-4C86-AC66-80CCF1D72C26}" type="slidenum">
              <a:rPr lang="en-US" smtClean="0"/>
              <a:t>15</a:t>
            </a:fld>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547962134"/>
              </p:ext>
            </p:extLst>
          </p:nvPr>
        </p:nvGraphicFramePr>
        <p:xfrm>
          <a:off x="3291148" y="2819400"/>
          <a:ext cx="5486400" cy="2468880"/>
        </p:xfrm>
        <a:graphic>
          <a:graphicData uri="http://schemas.openxmlformats.org/drawingml/2006/table">
            <a:tbl>
              <a:tblPr firstRow="1" bandRow="1"/>
              <a:tblGrid>
                <a:gridCol w="990600"/>
                <a:gridCol w="990600"/>
                <a:gridCol w="1219200"/>
                <a:gridCol w="1143000"/>
                <a:gridCol w="1143000"/>
              </a:tblGrid>
              <a:tr h="137160">
                <a:tc>
                  <a:txBody>
                    <a:bodyPr/>
                    <a:lstStyle/>
                    <a:p>
                      <a:endParaRPr lang="en-US" sz="1200" dirty="0">
                        <a:effectLst/>
                        <a:latin typeface="Calibri Light" pitchFamily="34" charset="0"/>
                      </a:endParaRPr>
                    </a:p>
                  </a:txBody>
                  <a:tcPr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kern="1200" dirty="0">
                          <a:solidFill>
                            <a:srgbClr val="000000"/>
                          </a:solidFill>
                          <a:effectLst/>
                          <a:latin typeface="Calibri Light" pitchFamily="34" charset="0"/>
                          <a:ea typeface="Times New Roman"/>
                          <a:cs typeface="Times New Roman"/>
                        </a:rPr>
                        <a:t>UNINITIALIZED</a:t>
                      </a:r>
                      <a:endParaRPr lang="en-US" sz="1600" dirty="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50" b="1" kern="1200" dirty="0">
                          <a:solidFill>
                            <a:srgbClr val="000000"/>
                          </a:solidFill>
                          <a:effectLst/>
                          <a:latin typeface="Calibri Light" pitchFamily="34" charset="0"/>
                          <a:ea typeface="Times New Roman"/>
                          <a:cs typeface="Times New Roman"/>
                        </a:rPr>
                        <a:t>STOPPED</a:t>
                      </a:r>
                      <a:endParaRPr lang="en-US" sz="1600" dirty="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50" b="1" kern="1200" dirty="0">
                          <a:solidFill>
                            <a:srgbClr val="000000"/>
                          </a:solidFill>
                          <a:effectLst/>
                          <a:latin typeface="Calibri Light" pitchFamily="34" charset="0"/>
                          <a:ea typeface="Times New Roman"/>
                          <a:cs typeface="Times New Roman"/>
                        </a:rPr>
                        <a:t>STARTED</a:t>
                      </a:r>
                      <a:endParaRPr lang="en-US" sz="1600" dirty="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50" b="1" kern="1200" dirty="0">
                          <a:solidFill>
                            <a:srgbClr val="000000"/>
                          </a:solidFill>
                          <a:effectLst/>
                          <a:latin typeface="Calibri Light" pitchFamily="34" charset="0"/>
                          <a:ea typeface="Times New Roman"/>
                          <a:cs typeface="Times New Roman"/>
                        </a:rPr>
                        <a:t>FAILED</a:t>
                      </a:r>
                      <a:endParaRPr lang="en-US" sz="1600" dirty="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20040">
                <a:tc>
                  <a:txBody>
                    <a:bodyPr/>
                    <a:lstStyle/>
                    <a:p>
                      <a:pPr marL="0" marR="0" algn="ctr">
                        <a:spcBef>
                          <a:spcPts val="0"/>
                        </a:spcBef>
                        <a:spcAft>
                          <a:spcPts val="0"/>
                        </a:spcAft>
                      </a:pPr>
                      <a:r>
                        <a:rPr lang="en-US" sz="1100" b="1" kern="1200" dirty="0">
                          <a:solidFill>
                            <a:srgbClr val="000000"/>
                          </a:solidFill>
                          <a:effectLst/>
                          <a:latin typeface="Calibri Light" pitchFamily="34" charset="0"/>
                          <a:ea typeface="Times New Roman"/>
                          <a:cs typeface="Times New Roman"/>
                        </a:rPr>
                        <a:t>Non-volatile state</a:t>
                      </a:r>
                      <a:endParaRPr lang="en-US" sz="1800" dirty="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kern="1200" dirty="0">
                          <a:solidFill>
                            <a:srgbClr val="000000"/>
                          </a:solidFill>
                          <a:effectLst/>
                          <a:latin typeface="Calibri Light" pitchFamily="34" charset="0"/>
                          <a:ea typeface="Times New Roman"/>
                          <a:cs typeface="Times New Roman"/>
                        </a:rPr>
                        <a:t>uninitialized</a:t>
                      </a:r>
                      <a:endParaRPr lang="en-US" sz="1200" dirty="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kern="1200" dirty="0">
                          <a:solidFill>
                            <a:srgbClr val="000000"/>
                          </a:solidFill>
                          <a:effectLst/>
                          <a:latin typeface="Calibri Light" pitchFamily="34" charset="0"/>
                          <a:ea typeface="Times New Roman"/>
                          <a:cs typeface="Times New Roman"/>
                        </a:rPr>
                        <a:t>restored</a:t>
                      </a:r>
                      <a:endParaRPr lang="en-US" sz="1200" dirty="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kern="1200">
                          <a:solidFill>
                            <a:srgbClr val="000000"/>
                          </a:solidFill>
                          <a:effectLst/>
                          <a:latin typeface="Calibri Light" pitchFamily="34" charset="0"/>
                          <a:ea typeface="Times New Roman"/>
                          <a:cs typeface="Times New Roman"/>
                        </a:rPr>
                        <a:t>diverged (ie same as restored state or updated)</a:t>
                      </a:r>
                      <a:endParaRPr lang="en-US" sz="120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kern="1200">
                          <a:solidFill>
                            <a:srgbClr val="000000"/>
                          </a:solidFill>
                          <a:effectLst/>
                          <a:latin typeface="Calibri Light" pitchFamily="34" charset="0"/>
                          <a:ea typeface="Times New Roman"/>
                          <a:cs typeface="Times New Roman"/>
                        </a:rPr>
                        <a:t>diverged (ie same as restored state or updated)</a:t>
                      </a:r>
                      <a:endParaRPr lang="en-US" sz="120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40">
                <a:tc>
                  <a:txBody>
                    <a:bodyPr/>
                    <a:lstStyle/>
                    <a:p>
                      <a:pPr marL="0" marR="0" algn="ctr">
                        <a:spcBef>
                          <a:spcPts val="0"/>
                        </a:spcBef>
                        <a:spcAft>
                          <a:spcPts val="0"/>
                        </a:spcAft>
                      </a:pPr>
                      <a:r>
                        <a:rPr lang="en-US" sz="1100" b="1" kern="1200" dirty="0">
                          <a:solidFill>
                            <a:srgbClr val="000000"/>
                          </a:solidFill>
                          <a:effectLst/>
                          <a:latin typeface="Calibri Light" pitchFamily="34" charset="0"/>
                          <a:ea typeface="Times New Roman"/>
                          <a:cs typeface="Times New Roman"/>
                        </a:rPr>
                        <a:t>Volatile state</a:t>
                      </a:r>
                      <a:endParaRPr lang="en-US" sz="1800" dirty="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kern="1200" dirty="0">
                          <a:solidFill>
                            <a:srgbClr val="000000"/>
                          </a:solidFill>
                          <a:effectLst/>
                          <a:latin typeface="Calibri Light" pitchFamily="34" charset="0"/>
                          <a:ea typeface="Times New Roman"/>
                          <a:cs typeface="Times New Roman"/>
                        </a:rPr>
                        <a:t>uninitialized</a:t>
                      </a:r>
                      <a:endParaRPr lang="en-US" sz="1200" dirty="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kern="1200">
                          <a:solidFill>
                            <a:srgbClr val="000000"/>
                          </a:solidFill>
                          <a:effectLst/>
                          <a:latin typeface="Calibri Light" pitchFamily="34" charset="0"/>
                          <a:ea typeface="Times New Roman"/>
                          <a:cs typeface="Times New Roman"/>
                        </a:rPr>
                        <a:t>initialized to known boot state</a:t>
                      </a:r>
                      <a:endParaRPr lang="en-US" sz="120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kern="1200">
                          <a:solidFill>
                            <a:srgbClr val="000000"/>
                          </a:solidFill>
                          <a:effectLst/>
                          <a:latin typeface="Calibri Light" pitchFamily="34" charset="0"/>
                          <a:ea typeface="Times New Roman"/>
                          <a:cs typeface="Times New Roman"/>
                        </a:rPr>
                        <a:t>diverged (ie same as boot state or updated)</a:t>
                      </a:r>
                      <a:endParaRPr lang="en-US" sz="120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kern="1200">
                          <a:solidFill>
                            <a:srgbClr val="000000"/>
                          </a:solidFill>
                          <a:effectLst/>
                          <a:latin typeface="Calibri Light" pitchFamily="34" charset="0"/>
                          <a:ea typeface="Times New Roman"/>
                          <a:cs typeface="Times New Roman"/>
                        </a:rPr>
                        <a:t>diverged (ie same as boot state or updated)</a:t>
                      </a:r>
                      <a:endParaRPr lang="en-US" sz="120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ctr">
                        <a:spcBef>
                          <a:spcPts val="0"/>
                        </a:spcBef>
                        <a:spcAft>
                          <a:spcPts val="0"/>
                        </a:spcAft>
                      </a:pPr>
                      <a:r>
                        <a:rPr lang="en-US" sz="1100" b="1" kern="1200" dirty="0">
                          <a:solidFill>
                            <a:srgbClr val="000000"/>
                          </a:solidFill>
                          <a:effectLst/>
                          <a:latin typeface="Calibri Light" pitchFamily="34" charset="0"/>
                          <a:ea typeface="Times New Roman"/>
                          <a:cs typeface="Times New Roman"/>
                        </a:rPr>
                        <a:t>Threads</a:t>
                      </a:r>
                      <a:endParaRPr lang="en-US" sz="1800" dirty="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kern="1200">
                          <a:solidFill>
                            <a:srgbClr val="000000"/>
                          </a:solidFill>
                          <a:effectLst/>
                          <a:latin typeface="Calibri Light" pitchFamily="34" charset="0"/>
                          <a:ea typeface="Times New Roman"/>
                          <a:cs typeface="Times New Roman"/>
                        </a:rPr>
                        <a:t>not running</a:t>
                      </a:r>
                      <a:endParaRPr lang="en-US" sz="120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kern="1200" dirty="0">
                          <a:solidFill>
                            <a:srgbClr val="000000"/>
                          </a:solidFill>
                          <a:effectLst/>
                          <a:latin typeface="Calibri Light" pitchFamily="34" charset="0"/>
                          <a:ea typeface="Times New Roman"/>
                          <a:cs typeface="Times New Roman"/>
                        </a:rPr>
                        <a:t>running</a:t>
                      </a:r>
                      <a:endParaRPr lang="en-US" sz="1200" dirty="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kern="1200">
                          <a:solidFill>
                            <a:srgbClr val="000000"/>
                          </a:solidFill>
                          <a:effectLst/>
                          <a:latin typeface="Calibri Light" pitchFamily="34" charset="0"/>
                          <a:ea typeface="Times New Roman"/>
                          <a:cs typeface="Times New Roman"/>
                        </a:rPr>
                        <a:t>running</a:t>
                      </a:r>
                      <a:endParaRPr lang="en-US" sz="120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kern="1200">
                          <a:solidFill>
                            <a:srgbClr val="000000"/>
                          </a:solidFill>
                          <a:effectLst/>
                          <a:latin typeface="Calibri Light" pitchFamily="34" charset="0"/>
                          <a:ea typeface="Times New Roman"/>
                          <a:cs typeface="Times New Roman"/>
                        </a:rPr>
                        <a:t>not running</a:t>
                      </a:r>
                      <a:endParaRPr lang="en-US" sz="120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40">
                <a:tc>
                  <a:txBody>
                    <a:bodyPr/>
                    <a:lstStyle/>
                    <a:p>
                      <a:pPr marL="0" marR="0" algn="ctr">
                        <a:spcBef>
                          <a:spcPts val="0"/>
                        </a:spcBef>
                        <a:spcAft>
                          <a:spcPts val="0"/>
                        </a:spcAft>
                      </a:pPr>
                      <a:r>
                        <a:rPr lang="en-US" sz="1100" b="1" kern="1200" dirty="0">
                          <a:solidFill>
                            <a:srgbClr val="000000"/>
                          </a:solidFill>
                          <a:effectLst/>
                          <a:latin typeface="Calibri Light" pitchFamily="34" charset="0"/>
                          <a:ea typeface="Times New Roman"/>
                          <a:cs typeface="Times New Roman"/>
                        </a:rPr>
                        <a:t>Queues</a:t>
                      </a:r>
                      <a:endParaRPr lang="en-US" sz="1800" dirty="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kern="1200">
                          <a:solidFill>
                            <a:srgbClr val="000000"/>
                          </a:solidFill>
                          <a:effectLst/>
                          <a:latin typeface="Calibri Light" pitchFamily="34" charset="0"/>
                          <a:ea typeface="Times New Roman"/>
                          <a:cs typeface="Times New Roman"/>
                        </a:rPr>
                        <a:t>not established</a:t>
                      </a:r>
                      <a:endParaRPr lang="en-US" sz="120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kern="1200">
                          <a:solidFill>
                            <a:srgbClr val="000000"/>
                          </a:solidFill>
                          <a:effectLst/>
                          <a:latin typeface="Calibri Light" pitchFamily="34" charset="0"/>
                          <a:ea typeface="Times New Roman"/>
                          <a:cs typeface="Times New Roman"/>
                        </a:rPr>
                        <a:t>established; incoming requests are discarded*</a:t>
                      </a:r>
                      <a:endParaRPr lang="en-US" sz="120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kern="1200">
                          <a:solidFill>
                            <a:srgbClr val="000000"/>
                          </a:solidFill>
                          <a:effectLst/>
                          <a:latin typeface="Calibri Light" pitchFamily="34" charset="0"/>
                          <a:ea typeface="Times New Roman"/>
                          <a:cs typeface="Times New Roman"/>
                        </a:rPr>
                        <a:t>established; incoming requests processed</a:t>
                      </a:r>
                      <a:endParaRPr lang="en-US" sz="120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kern="1200">
                          <a:solidFill>
                            <a:srgbClr val="000000"/>
                          </a:solidFill>
                          <a:effectLst/>
                          <a:latin typeface="Calibri Light" pitchFamily="34" charset="0"/>
                          <a:ea typeface="Times New Roman"/>
                          <a:cs typeface="Times New Roman"/>
                        </a:rPr>
                        <a:t>established; incoming requests queued</a:t>
                      </a:r>
                      <a:endParaRPr lang="en-US" sz="120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ctr">
                        <a:spcBef>
                          <a:spcPts val="0"/>
                        </a:spcBef>
                        <a:spcAft>
                          <a:spcPts val="0"/>
                        </a:spcAft>
                      </a:pPr>
                      <a:r>
                        <a:rPr lang="en-US" sz="1100" b="1" kern="1200" dirty="0">
                          <a:solidFill>
                            <a:srgbClr val="000000"/>
                          </a:solidFill>
                          <a:effectLst/>
                          <a:latin typeface="Calibri Light" pitchFamily="34" charset="0"/>
                          <a:ea typeface="Times New Roman"/>
                          <a:cs typeface="Times New Roman"/>
                        </a:rPr>
                        <a:t>Sending Messages</a:t>
                      </a:r>
                      <a:endParaRPr lang="en-US" sz="1800" dirty="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kern="1200" dirty="0">
                          <a:solidFill>
                            <a:srgbClr val="000000"/>
                          </a:solidFill>
                          <a:effectLst/>
                          <a:latin typeface="Calibri Light" pitchFamily="34" charset="0"/>
                          <a:ea typeface="Times New Roman"/>
                          <a:cs typeface="Times New Roman"/>
                        </a:rPr>
                        <a:t>no</a:t>
                      </a:r>
                      <a:endParaRPr lang="en-US" sz="1200" dirty="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kern="1200">
                          <a:solidFill>
                            <a:srgbClr val="000000"/>
                          </a:solidFill>
                          <a:effectLst/>
                          <a:latin typeface="Calibri Light" pitchFamily="34" charset="0"/>
                          <a:ea typeface="Times New Roman"/>
                          <a:cs typeface="Times New Roman"/>
                        </a:rPr>
                        <a:t>no</a:t>
                      </a:r>
                      <a:endParaRPr lang="en-US" sz="120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kern="1200">
                          <a:solidFill>
                            <a:srgbClr val="000000"/>
                          </a:solidFill>
                          <a:effectLst/>
                          <a:latin typeface="Calibri Light" pitchFamily="34" charset="0"/>
                          <a:ea typeface="Times New Roman"/>
                          <a:cs typeface="Times New Roman"/>
                        </a:rPr>
                        <a:t>yes</a:t>
                      </a:r>
                      <a:endParaRPr lang="en-US" sz="120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kern="1200" dirty="0">
                          <a:solidFill>
                            <a:srgbClr val="000000"/>
                          </a:solidFill>
                          <a:effectLst/>
                          <a:latin typeface="Calibri Light" pitchFamily="34" charset="0"/>
                          <a:ea typeface="Times New Roman"/>
                          <a:cs typeface="Times New Roman"/>
                        </a:rPr>
                        <a:t>no</a:t>
                      </a:r>
                      <a:endParaRPr lang="en-US" sz="1200" dirty="0">
                        <a:effectLst/>
                        <a:latin typeface="Calibri Light"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Rectangle 3"/>
          <p:cNvSpPr>
            <a:spLocks noChangeArrowheads="1"/>
          </p:cNvSpPr>
          <p:nvPr/>
        </p:nvSpPr>
        <p:spPr bwMode="auto">
          <a:xfrm>
            <a:off x="3458419" y="5347900"/>
            <a:ext cx="31093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latin typeface="Calibri Light" pitchFamily="34" charset="0"/>
                <a:ea typeface="Calibri" pitchFamily="34" charset="0"/>
                <a:cs typeface="Times New Roman" pitchFamily="18" charset="0"/>
              </a:rPr>
              <a:t>*</a:t>
            </a:r>
            <a:r>
              <a:rPr kumimoji="0" lang="en-US" sz="1000" b="0" i="0" u="none" strike="noStrike" cap="none" normalizeH="0" baseline="0" dirty="0" smtClean="0">
                <a:ln>
                  <a:noFill/>
                </a:ln>
                <a:solidFill>
                  <a:schemeClr val="tx1"/>
                </a:solidFill>
                <a:effectLst/>
                <a:latin typeface="Calibri Light" pitchFamily="34" charset="0"/>
                <a:ea typeface="Calibri" pitchFamily="34" charset="0"/>
                <a:cs typeface="Times New Roman" pitchFamily="18" charset="0"/>
              </a:rPr>
              <a:t> does not apply to messages in the CONTROL queue</a:t>
            </a:r>
            <a:endParaRPr kumimoji="0" lang="en-US" sz="2400" b="0" i="0" u="none" strike="noStrike" cap="none" normalizeH="0" baseline="0" dirty="0" smtClean="0">
              <a:ln>
                <a:noFill/>
              </a:ln>
              <a:solidFill>
                <a:schemeClr val="tx1"/>
              </a:solidFill>
              <a:effectLst/>
              <a:latin typeface="Calibri Light" pitchFamily="34" charset="0"/>
              <a:cs typeface="Arial" pitchFamily="34" charset="0"/>
            </a:endParaRPr>
          </a:p>
        </p:txBody>
      </p:sp>
    </p:spTree>
    <p:extLst>
      <p:ext uri="{BB962C8B-B14F-4D97-AF65-F5344CB8AC3E}">
        <p14:creationId xmlns:p14="http://schemas.microsoft.com/office/powerpoint/2010/main" val="1886013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858000" cy="761703"/>
          </a:xfrm>
        </p:spPr>
        <p:txBody>
          <a:bodyPr/>
          <a:lstStyle/>
          <a:p>
            <a:r>
              <a:rPr lang="en-US" sz="2400" dirty="0" smtClean="0"/>
              <a:t>Component Registration</a:t>
            </a:r>
            <a:endParaRPr lang="en-US" sz="2400" dirty="0"/>
          </a:p>
        </p:txBody>
      </p:sp>
      <p:sp>
        <p:nvSpPr>
          <p:cNvPr id="8" name="Slide Number Placeholder 7"/>
          <p:cNvSpPr>
            <a:spLocks noGrp="1"/>
          </p:cNvSpPr>
          <p:nvPr>
            <p:ph type="sldNum" sz="quarter" idx="11"/>
          </p:nvPr>
        </p:nvSpPr>
        <p:spPr/>
        <p:txBody>
          <a:bodyPr/>
          <a:lstStyle/>
          <a:p>
            <a:fld id="{E028C5BB-A7F7-4C86-AC66-80CCF1D72C26}" type="slidenum">
              <a:rPr lang="en-US" smtClean="0"/>
              <a:t>16</a:t>
            </a:fld>
            <a:endParaRPr lang="en-US" dirty="0"/>
          </a:p>
        </p:txBody>
      </p:sp>
      <p:sp>
        <p:nvSpPr>
          <p:cNvPr id="3" name="Rectangle 2"/>
          <p:cNvSpPr/>
          <p:nvPr/>
        </p:nvSpPr>
        <p:spPr>
          <a:xfrm>
            <a:off x="457200" y="1600200"/>
            <a:ext cx="3886200" cy="4891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fontAlgn="base">
              <a:spcBef>
                <a:spcPct val="20000"/>
              </a:spcBef>
              <a:spcAft>
                <a:spcPct val="0"/>
              </a:spcAft>
              <a:buFont typeface="Arial" charset="0"/>
              <a:buChar char="•"/>
            </a:pPr>
            <a:r>
              <a:rPr lang="en-US" sz="1600" dirty="0" smtClean="0">
                <a:latin typeface="Calibri Light" pitchFamily="34" charset="0"/>
              </a:rPr>
              <a:t>There are no compile-time dependencies; associations between components and the Core are established via registration.</a:t>
            </a:r>
          </a:p>
          <a:p>
            <a:pPr marL="285750" indent="-285750" fontAlgn="base">
              <a:spcBef>
                <a:spcPct val="20000"/>
              </a:spcBef>
              <a:spcAft>
                <a:spcPct val="0"/>
              </a:spcAft>
              <a:buFont typeface="Arial" charset="0"/>
              <a:buChar char="•"/>
            </a:pPr>
            <a:r>
              <a:rPr lang="en-US" sz="1600" dirty="0" smtClean="0">
                <a:latin typeface="Calibri Light" pitchFamily="34" charset="0"/>
              </a:rPr>
              <a:t>The </a:t>
            </a:r>
            <a:r>
              <a:rPr lang="en-US" sz="1600" dirty="0">
                <a:latin typeface="Calibri Light" pitchFamily="34" charset="0"/>
              </a:rPr>
              <a:t>software allows Components to be integrated into the FSW system without any changes to the Core or unrelated components</a:t>
            </a:r>
            <a:r>
              <a:rPr lang="en-US" sz="1600" dirty="0" smtClean="0">
                <a:latin typeface="Calibri Light" pitchFamily="34" charset="0"/>
              </a:rPr>
              <a:t>.</a:t>
            </a:r>
          </a:p>
          <a:p>
            <a:pPr marL="685800" lvl="2" indent="-228600" fontAlgn="base">
              <a:spcBef>
                <a:spcPct val="20000"/>
              </a:spcBef>
              <a:spcAft>
                <a:spcPct val="0"/>
              </a:spcAft>
              <a:buFont typeface="Wingdings" panose="05000000000000000000" pitchFamily="2" charset="2"/>
              <a:buChar char="Ø"/>
            </a:pPr>
            <a:r>
              <a:rPr lang="en-US" sz="1600" kern="0" dirty="0" smtClean="0">
                <a:solidFill>
                  <a:srgbClr val="000000"/>
                </a:solidFill>
                <a:effectLst>
                  <a:outerShdw blurRad="38100" dist="38100" dir="2700000" algn="tl">
                    <a:srgbClr val="000000">
                      <a:alpha val="43137"/>
                    </a:srgbClr>
                  </a:outerShdw>
                </a:effectLst>
                <a:latin typeface="Calibri Light" pitchFamily="34" charset="0"/>
              </a:rPr>
              <a:t>Independent Development and Delivery</a:t>
            </a:r>
          </a:p>
          <a:p>
            <a:pPr fontAlgn="base">
              <a:spcBef>
                <a:spcPct val="20000"/>
              </a:spcBef>
              <a:spcAft>
                <a:spcPct val="0"/>
              </a:spcAft>
            </a:pPr>
            <a:endParaRPr lang="en-US" sz="1600" dirty="0" smtClean="0">
              <a:latin typeface="Calibri Light" pitchFamily="34" charset="0"/>
            </a:endParaRPr>
          </a:p>
          <a:p>
            <a:pPr marL="285750" indent="-285750" fontAlgn="base">
              <a:spcBef>
                <a:spcPct val="20000"/>
              </a:spcBef>
              <a:spcAft>
                <a:spcPct val="0"/>
              </a:spcAft>
              <a:buFont typeface="Arial" charset="0"/>
              <a:buChar char="•"/>
            </a:pPr>
            <a:r>
              <a:rPr lang="en-US" sz="1600" dirty="0" smtClean="0">
                <a:latin typeface="Calibri Light" pitchFamily="34" charset="0"/>
              </a:rPr>
              <a:t>The </a:t>
            </a:r>
            <a:r>
              <a:rPr lang="en-US" sz="1600" dirty="0">
                <a:latin typeface="Calibri Light" pitchFamily="34" charset="0"/>
              </a:rPr>
              <a:t>configuration of the software – including allocation of all resources (e.g. memory), runtime schedules, and component selection – </a:t>
            </a:r>
            <a:r>
              <a:rPr lang="en-US" sz="1600" dirty="0" smtClean="0">
                <a:latin typeface="Calibri Light" pitchFamily="34" charset="0"/>
              </a:rPr>
              <a:t>is fixed </a:t>
            </a:r>
            <a:r>
              <a:rPr lang="en-US" sz="1600" dirty="0">
                <a:latin typeface="Calibri Light" pitchFamily="34" charset="0"/>
              </a:rPr>
              <a:t>at system initialization</a:t>
            </a:r>
            <a:r>
              <a:rPr lang="en-US" sz="1600" dirty="0" smtClean="0">
                <a:latin typeface="Calibri Light" pitchFamily="34" charset="0"/>
              </a:rPr>
              <a:t>.</a:t>
            </a:r>
          </a:p>
          <a:p>
            <a:pPr marL="685800" lvl="2" indent="-228600" fontAlgn="base">
              <a:spcBef>
                <a:spcPct val="20000"/>
              </a:spcBef>
              <a:spcAft>
                <a:spcPct val="0"/>
              </a:spcAft>
              <a:buFont typeface="Wingdings" panose="05000000000000000000" pitchFamily="2" charset="2"/>
              <a:buChar char="Ø"/>
            </a:pPr>
            <a:r>
              <a:rPr lang="en-US" sz="1600" kern="0" dirty="0" smtClean="0">
                <a:solidFill>
                  <a:srgbClr val="000000"/>
                </a:solidFill>
                <a:effectLst>
                  <a:outerShdw blurRad="38100" dist="38100" dir="2700000" algn="tl">
                    <a:srgbClr val="000000">
                      <a:alpha val="43137"/>
                    </a:srgbClr>
                  </a:outerShdw>
                </a:effectLst>
                <a:latin typeface="Calibri Light" pitchFamily="34" charset="0"/>
              </a:rPr>
              <a:t>Increases Testability</a:t>
            </a:r>
            <a:endParaRPr lang="en-US" sz="1600" kern="0" dirty="0">
              <a:solidFill>
                <a:srgbClr val="000000"/>
              </a:solidFill>
              <a:effectLst>
                <a:outerShdw blurRad="38100" dist="38100" dir="2700000" algn="tl">
                  <a:srgbClr val="000000">
                    <a:alpha val="43137"/>
                  </a:srgbClr>
                </a:outerShdw>
              </a:effectLst>
              <a:latin typeface="Calibri Light"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916"/>
          <a:stretch/>
        </p:blipFill>
        <p:spPr>
          <a:xfrm>
            <a:off x="4343400" y="1143000"/>
            <a:ext cx="4669452" cy="5348706"/>
          </a:xfrm>
          <a:prstGeom prst="rect">
            <a:avLst/>
          </a:prstGeom>
        </p:spPr>
      </p:pic>
    </p:spTree>
    <p:extLst>
      <p:ext uri="{BB962C8B-B14F-4D97-AF65-F5344CB8AC3E}">
        <p14:creationId xmlns:p14="http://schemas.microsoft.com/office/powerpoint/2010/main" val="2628776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View:  Execution Architecture</a:t>
            </a:r>
            <a:endParaRPr lang="en-US" dirty="0"/>
          </a:p>
        </p:txBody>
      </p:sp>
      <p:sp>
        <p:nvSpPr>
          <p:cNvPr id="3" name="Content Placeholder 2"/>
          <p:cNvSpPr>
            <a:spLocks noGrp="1"/>
          </p:cNvSpPr>
          <p:nvPr>
            <p:ph sz="half" idx="1"/>
          </p:nvPr>
        </p:nvSpPr>
        <p:spPr>
          <a:xfrm>
            <a:off x="5943600" y="1371600"/>
            <a:ext cx="3048000" cy="5257800"/>
          </a:xfrm>
        </p:spPr>
        <p:txBody>
          <a:bodyPr/>
          <a:lstStyle/>
          <a:p>
            <a:r>
              <a:rPr lang="en-US" sz="1600" dirty="0" smtClean="0">
                <a:latin typeface="Calibri Light" pitchFamily="34" charset="0"/>
              </a:rPr>
              <a:t>Components segment </a:t>
            </a:r>
            <a:r>
              <a:rPr lang="en-US" sz="1600" dirty="0">
                <a:latin typeface="Calibri Light" pitchFamily="34" charset="0"/>
              </a:rPr>
              <a:t>their real-time processing by rate and create separate threads for each rate group</a:t>
            </a:r>
            <a:r>
              <a:rPr lang="en-US" sz="1600" dirty="0" smtClean="0">
                <a:latin typeface="Calibri Light" pitchFamily="34" charset="0"/>
              </a:rPr>
              <a:t>.</a:t>
            </a:r>
            <a:endParaRPr lang="en-US" sz="1600" dirty="0">
              <a:latin typeface="Calibri Light" pitchFamily="34" charset="0"/>
            </a:endParaRPr>
          </a:p>
          <a:p>
            <a:r>
              <a:rPr lang="en-US" sz="1600" dirty="0" smtClean="0">
                <a:latin typeface="Calibri Light" pitchFamily="34" charset="0"/>
              </a:rPr>
              <a:t>The </a:t>
            </a:r>
            <a:r>
              <a:rPr lang="en-US" sz="1600" dirty="0">
                <a:latin typeface="Calibri Light" pitchFamily="34" charset="0"/>
              </a:rPr>
              <a:t>real-time processing execution schedule (time slice ordering and duration) shall be fixed at system initialization.</a:t>
            </a:r>
          </a:p>
          <a:p>
            <a:pPr marL="685800" lvl="2">
              <a:buFont typeface="Wingdings" panose="05000000000000000000" pitchFamily="2" charset="2"/>
              <a:buChar char="Ø"/>
            </a:pPr>
            <a:r>
              <a:rPr lang="en-US" sz="1600" dirty="0" smtClean="0">
                <a:solidFill>
                  <a:srgbClr val="000000"/>
                </a:solidFill>
                <a:effectLst>
                  <a:outerShdw blurRad="38100" dist="38100" dir="2700000" algn="tl">
                    <a:srgbClr val="000000">
                      <a:alpha val="43137"/>
                    </a:srgbClr>
                  </a:outerShdw>
                </a:effectLst>
                <a:latin typeface="Calibri Light" pitchFamily="34" charset="0"/>
              </a:rPr>
              <a:t>Supports Deterministic Execution</a:t>
            </a:r>
            <a:endParaRPr lang="en-US" sz="1600" dirty="0">
              <a:solidFill>
                <a:srgbClr val="000000"/>
              </a:solidFill>
              <a:effectLst>
                <a:outerShdw blurRad="38100" dist="38100" dir="2700000" algn="tl">
                  <a:srgbClr val="000000">
                    <a:alpha val="43137"/>
                  </a:srgbClr>
                </a:outerShdw>
              </a:effectLst>
              <a:latin typeface="Calibri Light" pitchFamily="34" charset="0"/>
            </a:endParaRPr>
          </a:p>
          <a:p>
            <a:pPr marL="742950" lvl="2" indent="-342900"/>
            <a:endParaRPr lang="en-US" sz="1600" dirty="0">
              <a:latin typeface="Calibri Light" pitchFamily="34" charset="0"/>
            </a:endParaRPr>
          </a:p>
          <a:p>
            <a:r>
              <a:rPr lang="en-US" sz="1600" dirty="0" smtClean="0">
                <a:latin typeface="Calibri Light" pitchFamily="34" charset="0"/>
              </a:rPr>
              <a:t>Components segregate </a:t>
            </a:r>
            <a:r>
              <a:rPr lang="en-US" sz="1600" dirty="0">
                <a:latin typeface="Calibri Light" pitchFamily="34" charset="0"/>
              </a:rPr>
              <a:t>non-real-time processing to separate dynamically scheduled threads</a:t>
            </a:r>
            <a:r>
              <a:rPr lang="en-US" sz="1600" dirty="0" smtClean="0">
                <a:latin typeface="Calibri Light" pitchFamily="34" charset="0"/>
              </a:rPr>
              <a:t>.</a:t>
            </a:r>
          </a:p>
          <a:p>
            <a:pPr lvl="1"/>
            <a:endParaRPr lang="en-US" sz="1600" u="sng" dirty="0" smtClean="0">
              <a:latin typeface="Calibri Light" pitchFamily="34" charset="0"/>
            </a:endParaRPr>
          </a:p>
          <a:p>
            <a:r>
              <a:rPr lang="en-US" sz="1600" dirty="0" smtClean="0">
                <a:latin typeface="Calibri Light" pitchFamily="34" charset="0"/>
              </a:rPr>
              <a:t>All </a:t>
            </a:r>
            <a:r>
              <a:rPr lang="en-US" sz="1600" dirty="0">
                <a:latin typeface="Calibri Light" pitchFamily="34" charset="0"/>
              </a:rPr>
              <a:t>critical processing is done on real-time threads.</a:t>
            </a:r>
          </a:p>
          <a:p>
            <a:pPr marL="1200150" lvl="3" indent="-342900"/>
            <a:endParaRPr lang="en-US" sz="1000" i="1" kern="1200" dirty="0">
              <a:latin typeface="Calibri Light" pitchFamily="34" charset="0"/>
              <a:ea typeface="+mn-ea"/>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2400" y="1447799"/>
            <a:ext cx="5791200" cy="3898031"/>
          </a:xfrm>
        </p:spPr>
      </p:pic>
      <p:sp>
        <p:nvSpPr>
          <p:cNvPr id="6" name="Content Placeholder 2"/>
          <p:cNvSpPr txBox="1">
            <a:spLocks/>
          </p:cNvSpPr>
          <p:nvPr/>
        </p:nvSpPr>
        <p:spPr bwMode="auto">
          <a:xfrm>
            <a:off x="381000" y="5257800"/>
            <a:ext cx="54102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marL="0" indent="0">
              <a:buFontTx/>
              <a:buNone/>
            </a:pPr>
            <a:r>
              <a:rPr lang="en-US" sz="1400" kern="0" dirty="0" smtClean="0">
                <a:effectLst>
                  <a:outerShdw blurRad="38100" dist="38100" dir="2700000" algn="tl">
                    <a:srgbClr val="000000">
                      <a:alpha val="43137"/>
                    </a:srgbClr>
                  </a:outerShdw>
                </a:effectLst>
                <a:latin typeface="Calibri Light" pitchFamily="34" charset="0"/>
              </a:rPr>
              <a:t>DEFINITIONS</a:t>
            </a:r>
            <a:r>
              <a:rPr lang="en-US" sz="1400" kern="0" dirty="0" smtClean="0">
                <a:latin typeface="Calibri Light" pitchFamily="34" charset="0"/>
              </a:rPr>
              <a:t>:</a:t>
            </a:r>
          </a:p>
          <a:p>
            <a:r>
              <a:rPr lang="en-US" sz="1400" u="sng" kern="0" dirty="0" smtClean="0">
                <a:latin typeface="Calibri Light" pitchFamily="34" charset="0"/>
              </a:rPr>
              <a:t>Critical</a:t>
            </a:r>
            <a:r>
              <a:rPr lang="en-US" sz="1400" kern="0" dirty="0" smtClean="0">
                <a:latin typeface="Calibri Light" pitchFamily="34" charset="0"/>
              </a:rPr>
              <a:t> </a:t>
            </a:r>
            <a:r>
              <a:rPr lang="en-US" sz="1400" kern="0" dirty="0" smtClean="0">
                <a:latin typeface="Calibri Light" pitchFamily="34" charset="0"/>
                <a:sym typeface="Wingdings" pitchFamily="2" charset="2"/>
              </a:rPr>
              <a:t> A set of functions required to maintain vehicle health and safety, including hardware safety and minimum communication (command and telemetry) with the ground.</a:t>
            </a:r>
          </a:p>
        </p:txBody>
      </p:sp>
      <p:sp>
        <p:nvSpPr>
          <p:cNvPr id="7" name="Slide Number Placeholder 6"/>
          <p:cNvSpPr>
            <a:spLocks noGrp="1"/>
          </p:cNvSpPr>
          <p:nvPr>
            <p:ph type="sldNum" sz="quarter" idx="11"/>
          </p:nvPr>
        </p:nvSpPr>
        <p:spPr/>
        <p:txBody>
          <a:bodyPr/>
          <a:lstStyle/>
          <a:p>
            <a:fld id="{E028C5BB-A7F7-4C86-AC66-80CCF1D72C26}" type="slidenum">
              <a:rPr lang="en-US" smtClean="0"/>
              <a:t>17</a:t>
            </a:fld>
            <a:endParaRPr lang="en-US" dirty="0"/>
          </a:p>
        </p:txBody>
      </p:sp>
    </p:spTree>
    <p:extLst>
      <p:ext uri="{BB962C8B-B14F-4D97-AF65-F5344CB8AC3E}">
        <p14:creationId xmlns:p14="http://schemas.microsoft.com/office/powerpoint/2010/main" val="2640753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Rate Group Flexibility</a:t>
            </a:r>
            <a:endParaRPr lang="en-US" dirty="0"/>
          </a:p>
        </p:txBody>
      </p:sp>
      <p:sp>
        <p:nvSpPr>
          <p:cNvPr id="8" name="Content Placeholder 7"/>
          <p:cNvSpPr>
            <a:spLocks noGrp="1"/>
          </p:cNvSpPr>
          <p:nvPr>
            <p:ph idx="1"/>
          </p:nvPr>
        </p:nvSpPr>
        <p:spPr/>
        <p:txBody>
          <a:bodyPr/>
          <a:lstStyle/>
          <a:p>
            <a:r>
              <a:rPr lang="en-US" sz="1800" dirty="0" smtClean="0">
                <a:latin typeface="Calibri Light"/>
                <a:cs typeface="Calibri Light"/>
              </a:rPr>
              <a:t>Not all applications need to implement the full set of rate groups</a:t>
            </a:r>
          </a:p>
          <a:p>
            <a:pPr lvl="1"/>
            <a:r>
              <a:rPr lang="en-US" sz="1600" dirty="0" smtClean="0">
                <a:latin typeface="Calibri Light"/>
                <a:cs typeface="Calibri Light"/>
              </a:rPr>
              <a:t>Part of the configuration of a component is to identify which rate groups it requires</a:t>
            </a:r>
          </a:p>
          <a:p>
            <a:pPr lvl="1"/>
            <a:r>
              <a:rPr lang="en-US" sz="1600" dirty="0" smtClean="0">
                <a:latin typeface="Calibri Light"/>
                <a:cs typeface="Calibri Light"/>
              </a:rPr>
              <a:t>An application that doesn’t require a particular rate group wouldn’t expend any system resources on that rate group</a:t>
            </a:r>
          </a:p>
          <a:p>
            <a:pPr marL="0" indent="0">
              <a:buNone/>
            </a:pPr>
            <a:endParaRPr lang="en-US" sz="1800" dirty="0" smtClean="0">
              <a:latin typeface="Calibri Light"/>
              <a:cs typeface="Calibri Light"/>
            </a:endParaRPr>
          </a:p>
          <a:p>
            <a:r>
              <a:rPr lang="en-US" sz="1800" dirty="0" smtClean="0">
                <a:latin typeface="Calibri Light"/>
                <a:cs typeface="Calibri Light"/>
              </a:rPr>
              <a:t>The architecture does support non-critical event-driven processing</a:t>
            </a:r>
          </a:p>
          <a:p>
            <a:pPr lvl="1"/>
            <a:r>
              <a:rPr lang="en-US" sz="1600" dirty="0" smtClean="0">
                <a:latin typeface="Calibri Light"/>
                <a:cs typeface="Calibri Light"/>
              </a:rPr>
              <a:t>Not all processing must be done in rate groups</a:t>
            </a:r>
          </a:p>
          <a:p>
            <a:pPr lvl="1"/>
            <a:r>
              <a:rPr lang="en-US" sz="1600" dirty="0" smtClean="0">
                <a:latin typeface="Calibri Light"/>
                <a:cs typeface="Calibri Light"/>
              </a:rPr>
              <a:t>Non-critical processing (e.g. image compression) may be done on aperiodic threads within the component</a:t>
            </a:r>
          </a:p>
          <a:p>
            <a:pPr lvl="1"/>
            <a:r>
              <a:rPr lang="en-US" sz="1600" dirty="0" smtClean="0">
                <a:latin typeface="Calibri Light"/>
                <a:cs typeface="Calibri Light"/>
              </a:rPr>
              <a:t>These threads request time slices from the CORE for execution</a:t>
            </a:r>
          </a:p>
          <a:p>
            <a:pPr lvl="1"/>
            <a:r>
              <a:rPr lang="en-US" sz="1600" dirty="0" smtClean="0">
                <a:latin typeface="Calibri Light"/>
                <a:cs typeface="Calibri Light"/>
              </a:rPr>
              <a:t>CORE adjusts schedule to allocate time to these threads</a:t>
            </a:r>
          </a:p>
          <a:p>
            <a:pPr lvl="1"/>
            <a:r>
              <a:rPr lang="en-US" sz="1600" dirty="0" smtClean="0">
                <a:latin typeface="Calibri Light"/>
                <a:cs typeface="Calibri Light"/>
              </a:rPr>
              <a:t>Note that this allows a non-critical application to not use rate-groups at all</a:t>
            </a:r>
            <a:endParaRPr lang="en-US" sz="1600" dirty="0">
              <a:latin typeface="Calibri Light"/>
              <a:cs typeface="Calibri Light"/>
            </a:endParaRPr>
          </a:p>
        </p:txBody>
      </p:sp>
      <p:sp>
        <p:nvSpPr>
          <p:cNvPr id="6" name="Slide Number Placeholder 5"/>
          <p:cNvSpPr>
            <a:spLocks noGrp="1"/>
          </p:cNvSpPr>
          <p:nvPr>
            <p:ph type="sldNum" sz="quarter" idx="11"/>
          </p:nvPr>
        </p:nvSpPr>
        <p:spPr/>
        <p:txBody>
          <a:bodyPr/>
          <a:lstStyle/>
          <a:p>
            <a:fld id="{E028C5BB-A7F7-4C86-AC66-80CCF1D72C26}" type="slidenum">
              <a:rPr lang="en-US" smtClean="0"/>
              <a:t>18</a:t>
            </a:fld>
            <a:endParaRPr lang="en-US" dirty="0"/>
          </a:p>
        </p:txBody>
      </p:sp>
    </p:spTree>
    <p:extLst>
      <p:ext uri="{BB962C8B-B14F-4D97-AF65-F5344CB8AC3E}">
        <p14:creationId xmlns:p14="http://schemas.microsoft.com/office/powerpoint/2010/main" val="1854402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Patterns</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447800"/>
            <a:ext cx="3429000" cy="1846966"/>
          </a:xfrm>
        </p:spPr>
      </p:pic>
      <p:sp>
        <p:nvSpPr>
          <p:cNvPr id="5" name="Slide Number Placeholder 4"/>
          <p:cNvSpPr>
            <a:spLocks noGrp="1"/>
          </p:cNvSpPr>
          <p:nvPr>
            <p:ph type="sldNum" sz="quarter" idx="11"/>
          </p:nvPr>
        </p:nvSpPr>
        <p:spPr/>
        <p:txBody>
          <a:bodyPr/>
          <a:lstStyle/>
          <a:p>
            <a:fld id="{40846F03-29C8-41F1-8A60-CC8C672EC5BA}" type="slidenum">
              <a:rPr lang="en-US" smtClean="0"/>
              <a:t>19</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657600"/>
            <a:ext cx="2720551" cy="2514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2971800"/>
            <a:ext cx="5038907" cy="3289432"/>
          </a:xfrm>
          <a:prstGeom prst="rect">
            <a:avLst/>
          </a:prstGeom>
        </p:spPr>
      </p:pic>
      <p:sp>
        <p:nvSpPr>
          <p:cNvPr id="9" name="Content Placeholder 2"/>
          <p:cNvSpPr txBox="1">
            <a:spLocks/>
          </p:cNvSpPr>
          <p:nvPr/>
        </p:nvSpPr>
        <p:spPr bwMode="auto">
          <a:xfrm>
            <a:off x="3886200" y="1447800"/>
            <a:ext cx="51054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400">
                <a:solidFill>
                  <a:schemeClr val="tx1"/>
                </a:solidFill>
                <a:latin typeface="+mn-lt"/>
                <a:cs typeface="+mn-cs"/>
              </a:defRPr>
            </a:lvl5pPr>
            <a:lvl6pPr marL="2514600" indent="-228600" algn="l" rtl="0" eaLnBrk="1" fontAlgn="base" hangingPunct="1">
              <a:spcBef>
                <a:spcPct val="20000"/>
              </a:spcBef>
              <a:spcAft>
                <a:spcPct val="0"/>
              </a:spcAft>
              <a:buChar char="»"/>
              <a:defRPr sz="1400">
                <a:solidFill>
                  <a:schemeClr val="tx1"/>
                </a:solidFill>
                <a:latin typeface="+mn-lt"/>
                <a:cs typeface="+mn-cs"/>
              </a:defRPr>
            </a:lvl6pPr>
            <a:lvl7pPr marL="2971800" indent="-228600" algn="l" rtl="0" eaLnBrk="1" fontAlgn="base" hangingPunct="1">
              <a:spcBef>
                <a:spcPct val="20000"/>
              </a:spcBef>
              <a:spcAft>
                <a:spcPct val="0"/>
              </a:spcAft>
              <a:buChar char="»"/>
              <a:defRPr sz="1400">
                <a:solidFill>
                  <a:schemeClr val="tx1"/>
                </a:solidFill>
                <a:latin typeface="+mn-lt"/>
                <a:cs typeface="+mn-cs"/>
              </a:defRPr>
            </a:lvl7pPr>
            <a:lvl8pPr marL="3429000" indent="-228600" algn="l" rtl="0" eaLnBrk="1" fontAlgn="base" hangingPunct="1">
              <a:spcBef>
                <a:spcPct val="20000"/>
              </a:spcBef>
              <a:spcAft>
                <a:spcPct val="0"/>
              </a:spcAft>
              <a:buChar char="»"/>
              <a:defRPr sz="1400">
                <a:solidFill>
                  <a:schemeClr val="tx1"/>
                </a:solidFill>
                <a:latin typeface="+mn-lt"/>
                <a:cs typeface="+mn-cs"/>
              </a:defRPr>
            </a:lvl8pPr>
            <a:lvl9pPr marL="3886200" indent="-228600" algn="l" rtl="0" eaLnBrk="1" fontAlgn="base" hangingPunct="1">
              <a:spcBef>
                <a:spcPct val="20000"/>
              </a:spcBef>
              <a:spcAft>
                <a:spcPct val="0"/>
              </a:spcAft>
              <a:buChar char="»"/>
              <a:defRPr sz="1400">
                <a:solidFill>
                  <a:schemeClr val="tx1"/>
                </a:solidFill>
                <a:latin typeface="+mn-lt"/>
                <a:cs typeface="+mn-cs"/>
              </a:defRPr>
            </a:lvl9pPr>
          </a:lstStyle>
          <a:p>
            <a:r>
              <a:rPr lang="en-US" sz="1600" kern="0" dirty="0" smtClean="0">
                <a:latin typeface="Calibri Light" pitchFamily="34" charset="0"/>
              </a:rPr>
              <a:t>Components follow a set of key supporting design patterns such as device power and health, and fault monitor behavior</a:t>
            </a:r>
          </a:p>
          <a:p>
            <a:pPr marL="685800" lvl="2">
              <a:buFont typeface="Wingdings" panose="05000000000000000000" pitchFamily="2" charset="2"/>
              <a:buChar char="Ø"/>
            </a:pPr>
            <a:r>
              <a:rPr lang="en-US" kern="0" dirty="0" smtClean="0">
                <a:solidFill>
                  <a:srgbClr val="000000"/>
                </a:solidFill>
                <a:effectLst>
                  <a:outerShdw blurRad="38100" dist="38100" dir="2700000" algn="tl">
                    <a:srgbClr val="000000">
                      <a:alpha val="43137"/>
                    </a:srgbClr>
                  </a:outerShdw>
                </a:effectLst>
                <a:latin typeface="Calibri Light" pitchFamily="34" charset="0"/>
              </a:rPr>
              <a:t>Supports Behavioral Predictability</a:t>
            </a:r>
          </a:p>
          <a:p>
            <a:pPr marL="742950" lvl="2" indent="-342900"/>
            <a:endParaRPr lang="en-US" kern="0" dirty="0" smtClean="0">
              <a:latin typeface="Calibri Light" pitchFamily="34" charset="0"/>
            </a:endParaRPr>
          </a:p>
        </p:txBody>
      </p:sp>
    </p:spTree>
    <p:extLst>
      <p:ext uri="{BB962C8B-B14F-4D97-AF65-F5344CB8AC3E}">
        <p14:creationId xmlns:p14="http://schemas.microsoft.com/office/powerpoint/2010/main" val="3974354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JPL FSW Product Line</a:t>
            </a:r>
            <a:endParaRPr lang="en-US" b="1" dirty="0"/>
          </a:p>
        </p:txBody>
      </p:sp>
      <p:sp>
        <p:nvSpPr>
          <p:cNvPr id="3" name="Content Placeholder 2"/>
          <p:cNvSpPr>
            <a:spLocks noGrp="1"/>
          </p:cNvSpPr>
          <p:nvPr>
            <p:ph idx="1"/>
          </p:nvPr>
        </p:nvSpPr>
        <p:spPr>
          <a:xfrm>
            <a:off x="439739" y="1600200"/>
            <a:ext cx="8453437" cy="4495800"/>
          </a:xfrm>
        </p:spPr>
        <p:txBody>
          <a:bodyPr/>
          <a:lstStyle/>
          <a:p>
            <a:pPr>
              <a:lnSpc>
                <a:spcPct val="150000"/>
              </a:lnSpc>
            </a:pPr>
            <a:r>
              <a:rPr lang="en-US" dirty="0" smtClean="0">
                <a:latin typeface="Calibri Light" pitchFamily="34" charset="0"/>
              </a:rPr>
              <a:t>Product Line Motivation and Objectives</a:t>
            </a:r>
          </a:p>
          <a:p>
            <a:pPr>
              <a:lnSpc>
                <a:spcPct val="150000"/>
              </a:lnSpc>
            </a:pPr>
            <a:r>
              <a:rPr lang="en-US" dirty="0" smtClean="0">
                <a:latin typeface="Calibri Light" pitchFamily="34" charset="0"/>
              </a:rPr>
              <a:t>What </a:t>
            </a:r>
            <a:r>
              <a:rPr lang="en-US" dirty="0">
                <a:latin typeface="Calibri Light" pitchFamily="34" charset="0"/>
              </a:rPr>
              <a:t>is the JPL Flight Software Product Line?</a:t>
            </a:r>
          </a:p>
          <a:p>
            <a:pPr>
              <a:lnSpc>
                <a:spcPct val="150000"/>
              </a:lnSpc>
            </a:pPr>
            <a:r>
              <a:rPr lang="en-US" dirty="0">
                <a:latin typeface="Calibri Light" pitchFamily="34" charset="0"/>
              </a:rPr>
              <a:t>Product Line Development and Evolution</a:t>
            </a:r>
          </a:p>
          <a:p>
            <a:pPr>
              <a:lnSpc>
                <a:spcPct val="150000"/>
              </a:lnSpc>
            </a:pPr>
            <a:r>
              <a:rPr lang="en-US" dirty="0">
                <a:latin typeface="Calibri Light" pitchFamily="34" charset="0"/>
              </a:rPr>
              <a:t>Software Architecture Overview</a:t>
            </a:r>
          </a:p>
          <a:p>
            <a:pPr>
              <a:lnSpc>
                <a:spcPct val="150000"/>
              </a:lnSpc>
            </a:pPr>
            <a:r>
              <a:rPr lang="en-US" dirty="0">
                <a:latin typeface="Calibri Light" pitchFamily="34" charset="0"/>
              </a:rPr>
              <a:t>Summary</a:t>
            </a:r>
          </a:p>
        </p:txBody>
      </p:sp>
      <p:sp>
        <p:nvSpPr>
          <p:cNvPr id="5" name="Slide Number Placeholder 4"/>
          <p:cNvSpPr>
            <a:spLocks noGrp="1"/>
          </p:cNvSpPr>
          <p:nvPr>
            <p:ph type="sldNum" sz="quarter" idx="11"/>
          </p:nvPr>
        </p:nvSpPr>
        <p:spPr/>
        <p:txBody>
          <a:bodyPr/>
          <a:lstStyle/>
          <a:p>
            <a:fld id="{40846F03-29C8-41F1-8A60-CC8C672EC5BA}" type="slidenum">
              <a:rPr lang="en-US" smtClean="0"/>
              <a:t>2</a:t>
            </a:fld>
            <a:endParaRPr lang="en-US"/>
          </a:p>
        </p:txBody>
      </p:sp>
    </p:spTree>
    <p:extLst>
      <p:ext uri="{BB962C8B-B14F-4D97-AF65-F5344CB8AC3E}">
        <p14:creationId xmlns:p14="http://schemas.microsoft.com/office/powerpoint/2010/main" val="3927731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Objectives – Revisited</a:t>
            </a:r>
            <a:endParaRPr lang="en-US" dirty="0"/>
          </a:p>
        </p:txBody>
      </p:sp>
      <p:sp>
        <p:nvSpPr>
          <p:cNvPr id="3" name="Content Placeholder 2"/>
          <p:cNvSpPr>
            <a:spLocks noGrp="1"/>
          </p:cNvSpPr>
          <p:nvPr>
            <p:ph idx="1"/>
          </p:nvPr>
        </p:nvSpPr>
        <p:spPr>
          <a:xfrm>
            <a:off x="439739" y="1066800"/>
            <a:ext cx="8453437" cy="5791200"/>
          </a:xfrm>
        </p:spPr>
        <p:txBody>
          <a:bodyPr/>
          <a:lstStyle/>
          <a:p>
            <a:r>
              <a:rPr lang="en-US" sz="1200" dirty="0"/>
              <a:t>Reduce </a:t>
            </a:r>
            <a:r>
              <a:rPr lang="en-US" sz="1200" dirty="0" smtClean="0"/>
              <a:t>Complexity  </a:t>
            </a:r>
          </a:p>
          <a:p>
            <a:pPr lvl="2"/>
            <a:endParaRPr lang="en-US" sz="800" dirty="0"/>
          </a:p>
          <a:p>
            <a:r>
              <a:rPr lang="en-US" sz="1200" dirty="0" smtClean="0"/>
              <a:t>Reusability</a:t>
            </a:r>
            <a:endParaRPr lang="en-US" sz="1200" dirty="0"/>
          </a:p>
          <a:p>
            <a:pPr lvl="1"/>
            <a:r>
              <a:rPr lang="en-US" sz="1100" dirty="0"/>
              <a:t>Significantly improve reuse potential of the standard portions of FSW </a:t>
            </a:r>
          </a:p>
          <a:p>
            <a:pPr lvl="1"/>
            <a:r>
              <a:rPr lang="en-US" sz="1100" dirty="0"/>
              <a:t>Leverage existing flight-proven implementation approaches and assets</a:t>
            </a:r>
          </a:p>
          <a:p>
            <a:pPr lvl="1"/>
            <a:r>
              <a:rPr lang="en-US" sz="1100" dirty="0"/>
              <a:t>Reduce the FSW start-up time and costs on a project or </a:t>
            </a:r>
            <a:r>
              <a:rPr lang="en-US" sz="1100" dirty="0" smtClean="0"/>
              <a:t>task</a:t>
            </a:r>
          </a:p>
          <a:p>
            <a:pPr lvl="2"/>
            <a:endParaRPr lang="en-US" sz="900" dirty="0"/>
          </a:p>
          <a:p>
            <a:r>
              <a:rPr lang="en-US" sz="1200" dirty="0"/>
              <a:t>Reliability &amp; </a:t>
            </a:r>
            <a:r>
              <a:rPr lang="en-US" sz="1200" dirty="0" smtClean="0"/>
              <a:t>Predictability</a:t>
            </a:r>
            <a:endParaRPr lang="en-US" sz="1200" dirty="0"/>
          </a:p>
          <a:p>
            <a:pPr lvl="1"/>
            <a:r>
              <a:rPr lang="en-US" sz="1100" dirty="0"/>
              <a:t>Deterministic execution </a:t>
            </a:r>
            <a:r>
              <a:rPr lang="en-US" sz="1100" dirty="0" smtClean="0">
                <a:sym typeface="Wingdings" panose="05000000000000000000" pitchFamily="2" charset="2"/>
              </a:rPr>
              <a:t></a:t>
            </a:r>
            <a:r>
              <a:rPr lang="en-US" sz="1100" dirty="0" smtClean="0"/>
              <a:t> </a:t>
            </a:r>
            <a:r>
              <a:rPr lang="en-US" sz="1100" dirty="0"/>
              <a:t>A property of a FSW System such that given a set of inputs to a starting system state, the resulting output and ending system state will be predictably the same</a:t>
            </a:r>
          </a:p>
          <a:p>
            <a:pPr lvl="1"/>
            <a:r>
              <a:rPr lang="en-US" sz="1100" dirty="0"/>
              <a:t>Robust execution of critical software functions in the presence of faults in non-critical and non-interacting-critical </a:t>
            </a:r>
            <a:r>
              <a:rPr lang="en-US" sz="1100" dirty="0" smtClean="0"/>
              <a:t>software</a:t>
            </a:r>
          </a:p>
          <a:p>
            <a:pPr lvl="2"/>
            <a:endParaRPr lang="en-US" sz="900" dirty="0"/>
          </a:p>
          <a:p>
            <a:r>
              <a:rPr lang="en-US" sz="1200" dirty="0" smtClean="0"/>
              <a:t>Testability</a:t>
            </a:r>
            <a:endParaRPr lang="en-US" sz="1200" dirty="0"/>
          </a:p>
          <a:p>
            <a:pPr lvl="1"/>
            <a:r>
              <a:rPr lang="en-US" sz="1100" dirty="0"/>
              <a:t>Reduce the V&amp;V burden of </a:t>
            </a:r>
            <a:r>
              <a:rPr lang="en-US" sz="1100" dirty="0" smtClean="0"/>
              <a:t>projects</a:t>
            </a:r>
          </a:p>
          <a:p>
            <a:pPr lvl="2"/>
            <a:endParaRPr lang="en-US" sz="900" dirty="0"/>
          </a:p>
          <a:p>
            <a:r>
              <a:rPr lang="en-US" sz="1200" dirty="0" smtClean="0"/>
              <a:t>Availability</a:t>
            </a:r>
            <a:endParaRPr lang="en-US" sz="1200" dirty="0"/>
          </a:p>
          <a:p>
            <a:pPr lvl="1"/>
            <a:r>
              <a:rPr lang="en-US" sz="1100" dirty="0"/>
              <a:t>Reconfiguration of the system to load and execute only the minimum set of critical software </a:t>
            </a:r>
            <a:r>
              <a:rPr lang="en-US" sz="1100" dirty="0" smtClean="0"/>
              <a:t>functions</a:t>
            </a:r>
          </a:p>
          <a:p>
            <a:pPr lvl="2"/>
            <a:endParaRPr lang="en-US" sz="900" dirty="0"/>
          </a:p>
          <a:p>
            <a:r>
              <a:rPr lang="en-US" sz="1200" dirty="0"/>
              <a:t>Maintainability, in particular Extensibility and </a:t>
            </a:r>
            <a:r>
              <a:rPr lang="en-US" sz="1200" dirty="0" smtClean="0"/>
              <a:t>Modifiability</a:t>
            </a:r>
            <a:endParaRPr lang="en-US" sz="1200" dirty="0"/>
          </a:p>
          <a:p>
            <a:pPr lvl="1"/>
            <a:r>
              <a:rPr lang="en-US" sz="1100" dirty="0"/>
              <a:t>Support for phased development, delivery, and integration of spacecraft system functionality, e.g. EDL software for a Mars mission does not need to be on-board the spacecraft at launch and can therefore be phased into the FSW System at a later time </a:t>
            </a:r>
          </a:p>
          <a:p>
            <a:pPr lvl="1"/>
            <a:r>
              <a:rPr lang="en-US" sz="1100" dirty="0"/>
              <a:t>Distributed development of FSW, i.e. delivery of portions of the FSW system by different organizations and / or institutions</a:t>
            </a:r>
          </a:p>
          <a:p>
            <a:pPr lvl="1"/>
            <a:r>
              <a:rPr lang="en-US" sz="1100" dirty="0"/>
              <a:t>Facilitate software technology infusion that enhances applicability and/or reliability of flight software assets and maintains viability of the Product </a:t>
            </a:r>
            <a:r>
              <a:rPr lang="en-US" sz="1100" dirty="0" smtClean="0"/>
              <a:t>Line</a:t>
            </a:r>
          </a:p>
          <a:p>
            <a:pPr lvl="2"/>
            <a:endParaRPr lang="en-US" sz="900" dirty="0"/>
          </a:p>
          <a:p>
            <a:r>
              <a:rPr lang="en-US" sz="1200" dirty="0" smtClean="0"/>
              <a:t>Portability</a:t>
            </a:r>
            <a:endParaRPr lang="en-US" sz="1200" dirty="0"/>
          </a:p>
          <a:p>
            <a:pPr lvl="1"/>
            <a:r>
              <a:rPr lang="en-US" sz="1100" dirty="0"/>
              <a:t>Portability of FSW to multiple different platforms, e.g. Reference Bus, </a:t>
            </a:r>
            <a:r>
              <a:rPr lang="en-US" sz="1100" dirty="0" err="1"/>
              <a:t>Broadreach</a:t>
            </a:r>
            <a:r>
              <a:rPr lang="en-US" sz="1100" dirty="0"/>
              <a:t>, etc.</a:t>
            </a:r>
          </a:p>
          <a:p>
            <a:pPr lvl="1"/>
            <a:r>
              <a:rPr lang="en-US" sz="1100" dirty="0"/>
              <a:t>Support for software executing in different partitions, CPU cores, or </a:t>
            </a:r>
            <a:r>
              <a:rPr lang="en-US" sz="1100" dirty="0" smtClean="0"/>
              <a:t>processors</a:t>
            </a:r>
            <a:endParaRPr lang="en-US" sz="1200" dirty="0"/>
          </a:p>
        </p:txBody>
      </p:sp>
      <p:sp>
        <p:nvSpPr>
          <p:cNvPr id="5" name="Slide Number Placeholder 4"/>
          <p:cNvSpPr>
            <a:spLocks noGrp="1"/>
          </p:cNvSpPr>
          <p:nvPr>
            <p:ph type="sldNum" sz="quarter" idx="11"/>
          </p:nvPr>
        </p:nvSpPr>
        <p:spPr/>
        <p:txBody>
          <a:bodyPr/>
          <a:lstStyle/>
          <a:p>
            <a:fld id="{40846F03-29C8-41F1-8A60-CC8C672EC5BA}" type="slidenum">
              <a:rPr lang="en-US" smtClean="0"/>
              <a:t>20</a:t>
            </a:fld>
            <a:endParaRPr lang="en-US"/>
          </a:p>
        </p:txBody>
      </p:sp>
    </p:spTree>
    <p:extLst>
      <p:ext uri="{BB962C8B-B14F-4D97-AF65-F5344CB8AC3E}">
        <p14:creationId xmlns:p14="http://schemas.microsoft.com/office/powerpoint/2010/main" val="3109101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a:xfrm>
            <a:off x="439739" y="1600200"/>
            <a:ext cx="8453437" cy="4495800"/>
          </a:xfrm>
        </p:spPr>
        <p:txBody>
          <a:bodyPr/>
          <a:lstStyle/>
          <a:p>
            <a:r>
              <a:rPr lang="en-US" sz="2400" dirty="0" smtClean="0">
                <a:latin typeface="Calibri Light" pitchFamily="34" charset="0"/>
              </a:rPr>
              <a:t>The JPL FSW Product Line helps address key issues:</a:t>
            </a:r>
          </a:p>
          <a:p>
            <a:pPr lvl="1"/>
            <a:r>
              <a:rPr lang="en-US" sz="2000" dirty="0" smtClean="0">
                <a:latin typeface="Calibri Light" pitchFamily="34" charset="0"/>
              </a:rPr>
              <a:t>Provides a means of consolidating FSW infrastructure development typically handed down from one project to the next, minimizing rework</a:t>
            </a:r>
          </a:p>
          <a:p>
            <a:pPr lvl="2"/>
            <a:endParaRPr lang="en-US" dirty="0" smtClean="0">
              <a:latin typeface="Calibri Light" pitchFamily="34" charset="0"/>
            </a:endParaRPr>
          </a:p>
          <a:p>
            <a:pPr lvl="1"/>
            <a:r>
              <a:rPr lang="en-US" sz="2000" dirty="0" smtClean="0">
                <a:latin typeface="Calibri Light" pitchFamily="34" charset="0"/>
              </a:rPr>
              <a:t>Allows FSW components to be tightly coupled to the subsystems and associated organizations they represent, while minimizing coupling to each other</a:t>
            </a:r>
          </a:p>
          <a:p>
            <a:pPr lvl="1"/>
            <a:endParaRPr lang="en-US" sz="2000" dirty="0">
              <a:latin typeface="Calibri Light" pitchFamily="34" charset="0"/>
            </a:endParaRPr>
          </a:p>
          <a:p>
            <a:pPr lvl="1"/>
            <a:r>
              <a:rPr lang="en-US" sz="2000" dirty="0" smtClean="0">
                <a:latin typeface="Calibri Light" pitchFamily="34" charset="0"/>
              </a:rPr>
              <a:t>Offers a consistent approach for costing FSW on future missions</a:t>
            </a:r>
          </a:p>
          <a:p>
            <a:pPr lvl="2"/>
            <a:endParaRPr lang="en-US" dirty="0" smtClean="0">
              <a:latin typeface="Calibri Light" pitchFamily="34" charset="0"/>
            </a:endParaRPr>
          </a:p>
          <a:p>
            <a:pPr lvl="1"/>
            <a:r>
              <a:rPr lang="en-US" sz="2000" dirty="0" smtClean="0">
                <a:latin typeface="Calibri Light" pitchFamily="34" charset="0"/>
              </a:rPr>
              <a:t>Provides a more direct path for FSW tech infusion into flight projects</a:t>
            </a:r>
            <a:endParaRPr lang="en-US" sz="2000" dirty="0">
              <a:latin typeface="Calibri Light" pitchFamily="34" charset="0"/>
            </a:endParaRPr>
          </a:p>
        </p:txBody>
      </p:sp>
      <p:sp>
        <p:nvSpPr>
          <p:cNvPr id="5" name="Slide Number Placeholder 4"/>
          <p:cNvSpPr>
            <a:spLocks noGrp="1"/>
          </p:cNvSpPr>
          <p:nvPr>
            <p:ph type="sldNum" sz="quarter" idx="11"/>
          </p:nvPr>
        </p:nvSpPr>
        <p:spPr/>
        <p:txBody>
          <a:bodyPr/>
          <a:lstStyle/>
          <a:p>
            <a:fld id="{40846F03-29C8-41F1-8A60-CC8C672EC5BA}" type="slidenum">
              <a:rPr lang="en-US" smtClean="0"/>
              <a:t>21</a:t>
            </a:fld>
            <a:endParaRPr lang="en-US"/>
          </a:p>
        </p:txBody>
      </p:sp>
    </p:spTree>
    <p:extLst>
      <p:ext uri="{BB962C8B-B14F-4D97-AF65-F5344CB8AC3E}">
        <p14:creationId xmlns:p14="http://schemas.microsoft.com/office/powerpoint/2010/main" val="2134560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a:t>
            </a:r>
            <a:endParaRPr lang="en-US" dirty="0"/>
          </a:p>
        </p:txBody>
      </p:sp>
      <p:sp>
        <p:nvSpPr>
          <p:cNvPr id="5" name="Slide Number Placeholder 4"/>
          <p:cNvSpPr>
            <a:spLocks noGrp="1"/>
          </p:cNvSpPr>
          <p:nvPr>
            <p:ph type="sldNum" sz="quarter" idx="11"/>
          </p:nvPr>
        </p:nvSpPr>
        <p:spPr/>
        <p:txBody>
          <a:bodyPr/>
          <a:lstStyle/>
          <a:p>
            <a:fld id="{40846F03-29C8-41F1-8A60-CC8C672EC5BA}" type="slidenum">
              <a:rPr lang="en-US" smtClean="0"/>
              <a:t>3</a:t>
            </a:fld>
            <a:endParaRPr lang="en-US"/>
          </a:p>
        </p:txBody>
      </p:sp>
      <p:sp>
        <p:nvSpPr>
          <p:cNvPr id="11" name="Content Placeholder 10"/>
          <p:cNvSpPr>
            <a:spLocks noGrp="1"/>
          </p:cNvSpPr>
          <p:nvPr>
            <p:ph idx="1"/>
          </p:nvPr>
        </p:nvSpPr>
        <p:spPr/>
        <p:txBody>
          <a:bodyPr/>
          <a:lstStyle/>
          <a:p>
            <a:r>
              <a:rPr lang="en-US" dirty="0"/>
              <a:t>Benjamin </a:t>
            </a:r>
            <a:r>
              <a:rPr lang="en-US" dirty="0" err="1"/>
              <a:t>Cichy</a:t>
            </a:r>
            <a:endParaRPr lang="en-US" dirty="0"/>
          </a:p>
          <a:p>
            <a:r>
              <a:rPr lang="en-US" dirty="0"/>
              <a:t>Dr. Dan Gaines</a:t>
            </a:r>
          </a:p>
          <a:p>
            <a:r>
              <a:rPr lang="en-US" dirty="0"/>
              <a:t>Dr. Ed Gamble</a:t>
            </a:r>
          </a:p>
          <a:p>
            <a:r>
              <a:rPr lang="en-US" dirty="0"/>
              <a:t>Dee </a:t>
            </a:r>
            <a:r>
              <a:rPr lang="en-US" dirty="0" err="1"/>
              <a:t>Leang</a:t>
            </a:r>
            <a:endParaRPr lang="en-US" dirty="0"/>
          </a:p>
          <a:p>
            <a:r>
              <a:rPr lang="en-US" dirty="0"/>
              <a:t>Jeff Levison</a:t>
            </a:r>
          </a:p>
          <a:p>
            <a:r>
              <a:rPr lang="en-US" dirty="0"/>
              <a:t>Dr. Rajeev Joshi</a:t>
            </a:r>
          </a:p>
          <a:p>
            <a:r>
              <a:rPr lang="en-US" dirty="0"/>
              <a:t>Lloyd Manglapus</a:t>
            </a:r>
          </a:p>
          <a:p>
            <a:r>
              <a:rPr lang="en-US" dirty="0"/>
              <a:t>Steve </a:t>
            </a:r>
            <a:r>
              <a:rPr lang="en-US" dirty="0" err="1"/>
              <a:t>Scandore</a:t>
            </a:r>
            <a:endParaRPr lang="en-US" dirty="0"/>
          </a:p>
          <a:p>
            <a:r>
              <a:rPr lang="en-US" dirty="0"/>
              <a:t>Igor </a:t>
            </a:r>
            <a:r>
              <a:rPr lang="en-US" dirty="0" err="1"/>
              <a:t>Uchenik</a:t>
            </a:r>
            <a:endParaRPr lang="en-US" dirty="0"/>
          </a:p>
        </p:txBody>
      </p:sp>
    </p:spTree>
    <p:extLst>
      <p:ext uri="{BB962C8B-B14F-4D97-AF65-F5344CB8AC3E}">
        <p14:creationId xmlns:p14="http://schemas.microsoft.com/office/powerpoint/2010/main" val="123589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807" y="1524000"/>
            <a:ext cx="8328993" cy="4876800"/>
          </a:xfrm>
        </p:spPr>
        <p:txBody>
          <a:bodyPr>
            <a:noAutofit/>
          </a:bodyPr>
          <a:lstStyle/>
          <a:p>
            <a:r>
              <a:rPr lang="en-US" sz="1800" dirty="0" smtClean="0">
                <a:latin typeface="Calibri Light" pitchFamily="34" charset="0"/>
              </a:rPr>
              <a:t>Our heritage flight software is comprised of tightly coupled modules integrated into a monolithic delivery for a specific mission and flight system with limited reuse across projects</a:t>
            </a:r>
          </a:p>
          <a:p>
            <a:pPr lvl="1"/>
            <a:endParaRPr lang="en-US" sz="1600" dirty="0">
              <a:latin typeface="Calibri Light" pitchFamily="34" charset="0"/>
            </a:endParaRPr>
          </a:p>
          <a:p>
            <a:r>
              <a:rPr lang="en-US" sz="1800" dirty="0" smtClean="0">
                <a:latin typeface="Calibri Light" pitchFamily="34" charset="0"/>
              </a:rPr>
              <a:t>Since Pathfinder, in-house flight projects have followed a “clone and own” model of flight software reuse, inheriting a code base from a previous project and adapting the code to suit the project’s specific needs</a:t>
            </a:r>
          </a:p>
          <a:p>
            <a:pPr lvl="1"/>
            <a:endParaRPr lang="en-US" sz="1600" dirty="0">
              <a:latin typeface="Calibri Light" pitchFamily="34" charset="0"/>
            </a:endParaRPr>
          </a:p>
          <a:p>
            <a:r>
              <a:rPr lang="en-US" sz="1800" dirty="0" smtClean="0">
                <a:latin typeface="Calibri Light" pitchFamily="34" charset="0"/>
              </a:rPr>
              <a:t>More recently, the Reference Bus was established to develop </a:t>
            </a:r>
            <a:r>
              <a:rPr lang="en-US" sz="1800" dirty="0">
                <a:latin typeface="Calibri Light" pitchFamily="34" charset="0"/>
              </a:rPr>
              <a:t>implementation templates </a:t>
            </a:r>
            <a:r>
              <a:rPr lang="en-US" sz="1800" dirty="0" smtClean="0">
                <a:latin typeface="Calibri Light" pitchFamily="34" charset="0"/>
              </a:rPr>
              <a:t>for </a:t>
            </a:r>
            <a:r>
              <a:rPr lang="en-US" sz="1800" dirty="0">
                <a:latin typeface="Calibri Light" pitchFamily="34" charset="0"/>
              </a:rPr>
              <a:t>in-house </a:t>
            </a:r>
            <a:r>
              <a:rPr lang="en-US" sz="1800" dirty="0" smtClean="0">
                <a:latin typeface="Calibri Light" pitchFamily="34" charset="0"/>
              </a:rPr>
              <a:t>or </a:t>
            </a:r>
            <a:r>
              <a:rPr lang="en-US" sz="1800" dirty="0">
                <a:latin typeface="Calibri Light" pitchFamily="34" charset="0"/>
              </a:rPr>
              <a:t>mixed </a:t>
            </a:r>
            <a:r>
              <a:rPr lang="en-US" sz="1800" dirty="0" smtClean="0">
                <a:latin typeface="Calibri Light" pitchFamily="34" charset="0"/>
              </a:rPr>
              <a:t>mode mission </a:t>
            </a:r>
            <a:r>
              <a:rPr lang="en-US" sz="1800" dirty="0">
                <a:latin typeface="Calibri Light" pitchFamily="34" charset="0"/>
              </a:rPr>
              <a:t>implementation at competitive </a:t>
            </a:r>
            <a:r>
              <a:rPr lang="en-US" sz="1800" dirty="0" smtClean="0">
                <a:latin typeface="Calibri Light" pitchFamily="34" charset="0"/>
              </a:rPr>
              <a:t>prices</a:t>
            </a:r>
          </a:p>
          <a:p>
            <a:pPr lvl="1"/>
            <a:endParaRPr lang="en-US" sz="1600" dirty="0">
              <a:latin typeface="Calibri Light" pitchFamily="34" charset="0"/>
            </a:endParaRPr>
          </a:p>
          <a:p>
            <a:r>
              <a:rPr lang="en-US" sz="1800" dirty="0" smtClean="0">
                <a:latin typeface="Calibri Light" pitchFamily="34" charset="0"/>
              </a:rPr>
              <a:t>The different Reference Bus configurations that arose let to a desire for a coherent approach for associated FSW implementations, with built-in flexibility for future configurations</a:t>
            </a:r>
          </a:p>
          <a:p>
            <a:pPr lvl="1"/>
            <a:endParaRPr lang="en-US" sz="1600" dirty="0" smtClean="0">
              <a:latin typeface="Calibri Light" pitchFamily="34" charset="0"/>
            </a:endParaRPr>
          </a:p>
        </p:txBody>
      </p:sp>
      <p:sp>
        <p:nvSpPr>
          <p:cNvPr id="3" name="Title 2"/>
          <p:cNvSpPr>
            <a:spLocks noGrp="1"/>
          </p:cNvSpPr>
          <p:nvPr>
            <p:ph type="title"/>
          </p:nvPr>
        </p:nvSpPr>
        <p:spPr/>
        <p:txBody>
          <a:bodyPr/>
          <a:lstStyle/>
          <a:p>
            <a:r>
              <a:rPr lang="en-US" b="1" dirty="0" smtClean="0"/>
              <a:t>Background</a:t>
            </a:r>
            <a:endParaRPr lang="en-US" b="1" dirty="0"/>
          </a:p>
        </p:txBody>
      </p:sp>
      <p:sp>
        <p:nvSpPr>
          <p:cNvPr id="4" name="Slide Number Placeholder 4"/>
          <p:cNvSpPr>
            <a:spLocks noGrp="1"/>
          </p:cNvSpPr>
          <p:nvPr>
            <p:ph type="sldNum" sz="quarter" idx="11"/>
          </p:nvPr>
        </p:nvSpPr>
        <p:spPr>
          <a:xfrm>
            <a:off x="7086600" y="6646665"/>
            <a:ext cx="1905000" cy="211336"/>
          </a:xfrm>
        </p:spPr>
        <p:txBody>
          <a:bodyPr/>
          <a:lstStyle/>
          <a:p>
            <a:fld id="{40846F03-29C8-41F1-8A60-CC8C672EC5BA}" type="slidenum">
              <a:rPr lang="en-US" smtClean="0"/>
              <a:t>4</a:t>
            </a:fld>
            <a:endParaRPr lang="en-US"/>
          </a:p>
        </p:txBody>
      </p:sp>
    </p:spTree>
    <p:extLst>
      <p:ext uri="{BB962C8B-B14F-4D97-AF65-F5344CB8AC3E}">
        <p14:creationId xmlns:p14="http://schemas.microsoft.com/office/powerpoint/2010/main" val="3196245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7467600" cy="5181600"/>
          </a:xfrm>
        </p:spPr>
        <p:txBody>
          <a:bodyPr>
            <a:noAutofit/>
          </a:bodyPr>
          <a:lstStyle/>
          <a:p>
            <a:r>
              <a:rPr lang="en-US" sz="1800" dirty="0" smtClean="0">
                <a:latin typeface="Calibri Light" pitchFamily="34" charset="0"/>
              </a:rPr>
              <a:t>Reference Bus commissioned the development of a JPL FSW Product Line by Section 349 in FY13</a:t>
            </a:r>
          </a:p>
          <a:p>
            <a:endParaRPr lang="en-US" sz="1800" dirty="0">
              <a:latin typeface="Calibri Light" pitchFamily="34" charset="0"/>
            </a:endParaRPr>
          </a:p>
          <a:p>
            <a:r>
              <a:rPr lang="en-US" sz="1800" dirty="0" smtClean="0">
                <a:latin typeface="Calibri Light" pitchFamily="34" charset="0"/>
              </a:rPr>
              <a:t>Project Objectives:</a:t>
            </a:r>
          </a:p>
          <a:p>
            <a:pPr lvl="1"/>
            <a:r>
              <a:rPr lang="en-US" sz="1600" dirty="0">
                <a:latin typeface="Calibri Light" pitchFamily="34" charset="0"/>
              </a:rPr>
              <a:t>Facilitate the delivery of an integrated avionics and FSW product to </a:t>
            </a:r>
            <a:r>
              <a:rPr lang="en-US" sz="1600" dirty="0" smtClean="0">
                <a:latin typeface="Calibri Light" pitchFamily="34" charset="0"/>
              </a:rPr>
              <a:t>projects</a:t>
            </a:r>
          </a:p>
          <a:p>
            <a:pPr lvl="1"/>
            <a:endParaRPr lang="en-US" sz="1600" dirty="0">
              <a:latin typeface="Calibri Light" pitchFamily="34" charset="0"/>
            </a:endParaRPr>
          </a:p>
          <a:p>
            <a:pPr lvl="1"/>
            <a:r>
              <a:rPr lang="en-US" sz="1600" dirty="0" smtClean="0">
                <a:latin typeface="Calibri Light" pitchFamily="34" charset="0"/>
              </a:rPr>
              <a:t>Significantly </a:t>
            </a:r>
            <a:r>
              <a:rPr lang="en-US" sz="1600" dirty="0">
                <a:latin typeface="Calibri Light" pitchFamily="34" charset="0"/>
              </a:rPr>
              <a:t>improve reuse potential of flight software while leveraging existing flight-proven implementation approaches and assets</a:t>
            </a:r>
          </a:p>
          <a:p>
            <a:pPr lvl="1"/>
            <a:endParaRPr lang="en-US" sz="1600" dirty="0">
              <a:latin typeface="Calibri Light" pitchFamily="34" charset="0"/>
            </a:endParaRPr>
          </a:p>
          <a:p>
            <a:pPr lvl="1"/>
            <a:r>
              <a:rPr lang="en-US" sz="1600" dirty="0">
                <a:latin typeface="Calibri Light" pitchFamily="34" charset="0"/>
              </a:rPr>
              <a:t>Reduce start-up time and costs for flight software infrastructure development on a project or task</a:t>
            </a:r>
          </a:p>
          <a:p>
            <a:pPr lvl="1"/>
            <a:endParaRPr lang="en-US" sz="1600" dirty="0">
              <a:latin typeface="Calibri Light" pitchFamily="34" charset="0"/>
            </a:endParaRPr>
          </a:p>
          <a:p>
            <a:pPr lvl="1"/>
            <a:r>
              <a:rPr lang="en-US" sz="1600" dirty="0">
                <a:latin typeface="Calibri Light" pitchFamily="34" charset="0"/>
              </a:rPr>
              <a:t>Facilitate software technology infusion that enhances applicability and/or reliability of flight software assets and maintains viability of the Product Line</a:t>
            </a:r>
          </a:p>
          <a:p>
            <a:pPr lvl="1"/>
            <a:endParaRPr lang="en-US" sz="1600" dirty="0">
              <a:latin typeface="Calibri Light" pitchFamily="34" charset="0"/>
            </a:endParaRPr>
          </a:p>
          <a:p>
            <a:pPr lvl="1"/>
            <a:r>
              <a:rPr lang="en-US" sz="1600" dirty="0">
                <a:latin typeface="Calibri Light" pitchFamily="34" charset="0"/>
              </a:rPr>
              <a:t>Facilitate a collaborative FSW development environment, where Line and Project can be organized around distributed development and delivery of FSW </a:t>
            </a:r>
            <a:r>
              <a:rPr lang="en-US" sz="1600" dirty="0" smtClean="0">
                <a:latin typeface="Calibri Light" pitchFamily="34" charset="0"/>
              </a:rPr>
              <a:t>capabilities</a:t>
            </a:r>
            <a:endParaRPr lang="en-US" sz="1600" dirty="0">
              <a:latin typeface="Calibri Light" pitchFamily="34" charset="0"/>
            </a:endParaRPr>
          </a:p>
        </p:txBody>
      </p:sp>
      <p:sp>
        <p:nvSpPr>
          <p:cNvPr id="3" name="Title 2"/>
          <p:cNvSpPr>
            <a:spLocks noGrp="1"/>
          </p:cNvSpPr>
          <p:nvPr>
            <p:ph type="title"/>
          </p:nvPr>
        </p:nvSpPr>
        <p:spPr/>
        <p:txBody>
          <a:bodyPr/>
          <a:lstStyle/>
          <a:p>
            <a:r>
              <a:rPr lang="en-US" b="1" dirty="0" smtClean="0"/>
              <a:t>Project Objectives</a:t>
            </a:r>
            <a:endParaRPr lang="en-US" b="1" dirty="0"/>
          </a:p>
        </p:txBody>
      </p:sp>
      <p:sp>
        <p:nvSpPr>
          <p:cNvPr id="4" name="Slide Number Placeholder 4"/>
          <p:cNvSpPr>
            <a:spLocks noGrp="1"/>
          </p:cNvSpPr>
          <p:nvPr>
            <p:ph type="sldNum" sz="quarter" idx="11"/>
          </p:nvPr>
        </p:nvSpPr>
        <p:spPr>
          <a:xfrm>
            <a:off x="7086600" y="6646665"/>
            <a:ext cx="1905000" cy="211336"/>
          </a:xfrm>
        </p:spPr>
        <p:txBody>
          <a:bodyPr/>
          <a:lstStyle/>
          <a:p>
            <a:fld id="{40846F03-29C8-41F1-8A60-CC8C672EC5BA}" type="slidenum">
              <a:rPr lang="en-US" smtClean="0"/>
              <a:t>5</a:t>
            </a:fld>
            <a:endParaRPr lang="en-US"/>
          </a:p>
        </p:txBody>
      </p:sp>
    </p:spTree>
    <p:extLst>
      <p:ext uri="{BB962C8B-B14F-4D97-AF65-F5344CB8AC3E}">
        <p14:creationId xmlns:p14="http://schemas.microsoft.com/office/powerpoint/2010/main" val="3589401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807" y="1281200"/>
            <a:ext cx="8598453" cy="5195800"/>
          </a:xfrm>
        </p:spPr>
        <p:txBody>
          <a:bodyPr>
            <a:noAutofit/>
          </a:bodyPr>
          <a:lstStyle/>
          <a:p>
            <a:r>
              <a:rPr lang="en-US" sz="2400" dirty="0" smtClean="0">
                <a:latin typeface="Calibri Light" pitchFamily="34" charset="0"/>
              </a:rPr>
              <a:t>The Product Line is…</a:t>
            </a:r>
          </a:p>
          <a:p>
            <a:pPr lvl="1"/>
            <a:r>
              <a:rPr lang="en-US" sz="2000" dirty="0" smtClean="0">
                <a:latin typeface="Calibri Light" pitchFamily="34" charset="0"/>
              </a:rPr>
              <a:t>A </a:t>
            </a:r>
            <a:r>
              <a:rPr lang="en-US" sz="2000" b="1" dirty="0" smtClean="0">
                <a:effectLst>
                  <a:outerShdw blurRad="38100" dist="38100" dir="2700000" algn="tl">
                    <a:srgbClr val="000000">
                      <a:alpha val="43137"/>
                    </a:srgbClr>
                  </a:outerShdw>
                </a:effectLst>
                <a:latin typeface="Calibri Light" pitchFamily="34" charset="0"/>
              </a:rPr>
              <a:t>collection of reusable FSW assets </a:t>
            </a:r>
            <a:r>
              <a:rPr lang="en-US" sz="2000" dirty="0" smtClean="0">
                <a:latin typeface="Calibri Light" pitchFamily="34" charset="0"/>
              </a:rPr>
              <a:t>available for deployment on a wide range of flight projects</a:t>
            </a:r>
          </a:p>
          <a:p>
            <a:pPr lvl="2"/>
            <a:r>
              <a:rPr lang="en-US" dirty="0" smtClean="0">
                <a:latin typeface="Calibri Light" pitchFamily="34" charset="0"/>
              </a:rPr>
              <a:t>e.g. Discovery, New Frontiers, flagship, small scale satellites</a:t>
            </a:r>
          </a:p>
          <a:p>
            <a:pPr lvl="2"/>
            <a:endParaRPr lang="en-US" dirty="0" smtClean="0">
              <a:latin typeface="Calibri Light" pitchFamily="34" charset="0"/>
            </a:endParaRPr>
          </a:p>
          <a:p>
            <a:pPr lvl="1"/>
            <a:r>
              <a:rPr lang="en-US" sz="2000" dirty="0" smtClean="0">
                <a:latin typeface="Calibri Light" pitchFamily="34" charset="0"/>
              </a:rPr>
              <a:t>A </a:t>
            </a:r>
            <a:r>
              <a:rPr lang="en-US" sz="2000" b="1" dirty="0" smtClean="0">
                <a:effectLst>
                  <a:outerShdw blurRad="38100" dist="38100" dir="2700000" algn="tl">
                    <a:srgbClr val="000000">
                      <a:alpha val="43137"/>
                    </a:srgbClr>
                  </a:outerShdw>
                </a:effectLst>
                <a:latin typeface="Calibri Light" pitchFamily="34" charset="0"/>
              </a:rPr>
              <a:t>FSW product development strategy </a:t>
            </a:r>
            <a:r>
              <a:rPr lang="en-US" sz="2000" dirty="0" smtClean="0">
                <a:latin typeface="Calibri Light" pitchFamily="34" charset="0"/>
              </a:rPr>
              <a:t>that includes architectural guidelines and well-defined interfaces so that projects can integrate mission-specific FSW into existing assets to create a complete FSW system</a:t>
            </a:r>
          </a:p>
          <a:p>
            <a:pPr lvl="2"/>
            <a:endParaRPr lang="en-US" dirty="0" smtClean="0">
              <a:latin typeface="Calibri Light" pitchFamily="34" charset="0"/>
            </a:endParaRPr>
          </a:p>
          <a:p>
            <a:pPr lvl="1"/>
            <a:r>
              <a:rPr lang="en-US" sz="2000" dirty="0" smtClean="0">
                <a:latin typeface="Calibri Light" pitchFamily="34" charset="0"/>
              </a:rPr>
              <a:t>A </a:t>
            </a:r>
            <a:r>
              <a:rPr lang="en-US" sz="2000" b="1" dirty="0" smtClean="0">
                <a:effectLst>
                  <a:outerShdw blurRad="38100" dist="38100" dir="2700000" algn="tl">
                    <a:srgbClr val="000000">
                      <a:alpha val="43137"/>
                    </a:srgbClr>
                  </a:outerShdw>
                </a:effectLst>
                <a:latin typeface="Calibri Light" pitchFamily="34" charset="0"/>
              </a:rPr>
              <a:t>management approach </a:t>
            </a:r>
            <a:r>
              <a:rPr lang="en-US" sz="2000" dirty="0" smtClean="0">
                <a:latin typeface="Calibri Light" pitchFamily="34" charset="0"/>
              </a:rPr>
              <a:t>whereby the Line Organization owns the Product Line assets and oversees proposed use, deployment, maintenance, and evolution</a:t>
            </a:r>
          </a:p>
          <a:p>
            <a:pPr lvl="2"/>
            <a:r>
              <a:rPr lang="en-US" dirty="0" smtClean="0">
                <a:latin typeface="Calibri Light" pitchFamily="34" charset="0"/>
              </a:rPr>
              <a:t>Provides configuration control of Product Line assets and reviews/approves changes </a:t>
            </a:r>
          </a:p>
          <a:p>
            <a:pPr lvl="2"/>
            <a:r>
              <a:rPr lang="en-US" dirty="0" smtClean="0">
                <a:latin typeface="Calibri Light" pitchFamily="34" charset="0"/>
              </a:rPr>
              <a:t>Defines the processes for asset deployment and overall FSW system integration</a:t>
            </a:r>
          </a:p>
        </p:txBody>
      </p:sp>
      <p:sp>
        <p:nvSpPr>
          <p:cNvPr id="3" name="Title 2"/>
          <p:cNvSpPr>
            <a:spLocks noGrp="1"/>
          </p:cNvSpPr>
          <p:nvPr>
            <p:ph type="title"/>
          </p:nvPr>
        </p:nvSpPr>
        <p:spPr>
          <a:xfrm>
            <a:off x="838200" y="75903"/>
            <a:ext cx="7543800" cy="762000"/>
          </a:xfrm>
        </p:spPr>
        <p:txBody>
          <a:bodyPr/>
          <a:lstStyle/>
          <a:p>
            <a:r>
              <a:rPr lang="en-US" sz="2400" b="1" dirty="0" smtClean="0"/>
              <a:t>What is the JPL Flight Software Product Line?</a:t>
            </a:r>
            <a:endParaRPr lang="en-US" sz="2400" b="1" dirty="0"/>
          </a:p>
        </p:txBody>
      </p:sp>
      <p:sp>
        <p:nvSpPr>
          <p:cNvPr id="4" name="Slide Number Placeholder 4"/>
          <p:cNvSpPr>
            <a:spLocks noGrp="1"/>
          </p:cNvSpPr>
          <p:nvPr>
            <p:ph type="sldNum" sz="quarter" idx="11"/>
          </p:nvPr>
        </p:nvSpPr>
        <p:spPr>
          <a:xfrm>
            <a:off x="7086600" y="6646665"/>
            <a:ext cx="1905000" cy="211336"/>
          </a:xfrm>
        </p:spPr>
        <p:txBody>
          <a:bodyPr/>
          <a:lstStyle/>
          <a:p>
            <a:fld id="{40846F03-29C8-41F1-8A60-CC8C672EC5BA}" type="slidenum">
              <a:rPr lang="en-US" smtClean="0"/>
              <a:t>6</a:t>
            </a:fld>
            <a:endParaRPr lang="en-US"/>
          </a:p>
        </p:txBody>
      </p:sp>
    </p:spTree>
    <p:extLst>
      <p:ext uri="{BB962C8B-B14F-4D97-AF65-F5344CB8AC3E}">
        <p14:creationId xmlns:p14="http://schemas.microsoft.com/office/powerpoint/2010/main" val="2481289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 </a:t>
            </a:r>
            <a:r>
              <a:rPr lang="en-US" b="1" dirty="0"/>
              <a:t>of the FSW Product Line</a:t>
            </a:r>
          </a:p>
        </p:txBody>
      </p:sp>
      <p:sp>
        <p:nvSpPr>
          <p:cNvPr id="3" name="Content Placeholder 2"/>
          <p:cNvSpPr>
            <a:spLocks noGrp="1"/>
          </p:cNvSpPr>
          <p:nvPr>
            <p:ph idx="1"/>
          </p:nvPr>
        </p:nvSpPr>
        <p:spPr>
          <a:xfrm>
            <a:off x="439739" y="1371600"/>
            <a:ext cx="8453437" cy="4953000"/>
          </a:xfrm>
        </p:spPr>
        <p:txBody>
          <a:bodyPr/>
          <a:lstStyle/>
          <a:p>
            <a:r>
              <a:rPr lang="en-US" dirty="0" smtClean="0">
                <a:latin typeface="Calibri Light" pitchFamily="34" charset="0"/>
              </a:rPr>
              <a:t>Proposal teams leverage assets to meet a FSW system specification and cost</a:t>
            </a:r>
          </a:p>
          <a:p>
            <a:pPr lvl="1"/>
            <a:r>
              <a:rPr lang="en-US" dirty="0" smtClean="0">
                <a:latin typeface="Calibri Light" pitchFamily="34" charset="0"/>
              </a:rPr>
              <a:t>FSW costs decrease as asset base grows over time</a:t>
            </a:r>
          </a:p>
          <a:p>
            <a:pPr lvl="1"/>
            <a:endParaRPr lang="en-US" sz="1050" dirty="0" smtClean="0">
              <a:latin typeface="Calibri Light" pitchFamily="34" charset="0"/>
            </a:endParaRPr>
          </a:p>
          <a:p>
            <a:r>
              <a:rPr lang="en-US" dirty="0" smtClean="0">
                <a:latin typeface="Calibri Light" pitchFamily="34" charset="0"/>
              </a:rPr>
              <a:t>The FSW line manages asset base</a:t>
            </a:r>
          </a:p>
          <a:p>
            <a:pPr lvl="1"/>
            <a:r>
              <a:rPr lang="en-US" dirty="0" smtClean="0">
                <a:latin typeface="Calibri Light" pitchFamily="34" charset="0"/>
              </a:rPr>
              <a:t>Minimizes differentiation by projects and reducing overall implementation costs</a:t>
            </a:r>
          </a:p>
          <a:p>
            <a:pPr lvl="1"/>
            <a:r>
              <a:rPr lang="en-US" dirty="0" smtClean="0">
                <a:latin typeface="Calibri Light" pitchFamily="34" charset="0"/>
              </a:rPr>
              <a:t>Coherent approach to supporting different Reference Bus configurations</a:t>
            </a:r>
          </a:p>
          <a:p>
            <a:pPr lvl="1"/>
            <a:endParaRPr lang="en-US" sz="1050" dirty="0" smtClean="0">
              <a:latin typeface="Calibri Light" pitchFamily="34" charset="0"/>
            </a:endParaRPr>
          </a:p>
          <a:p>
            <a:r>
              <a:rPr lang="en-US" dirty="0" smtClean="0">
                <a:latin typeface="Calibri Light" pitchFamily="34" charset="0"/>
              </a:rPr>
              <a:t>The architecture standardizes interfaces and patterns for subsystem organizations (ex. G&amp;C, Navigation, Mobility) to deliver FSW</a:t>
            </a:r>
          </a:p>
          <a:p>
            <a:pPr lvl="1"/>
            <a:r>
              <a:rPr lang="en-US" dirty="0" smtClean="0">
                <a:latin typeface="Calibri Light" pitchFamily="34" charset="0"/>
              </a:rPr>
              <a:t>Enables distributed FSW development</a:t>
            </a:r>
          </a:p>
          <a:p>
            <a:pPr lvl="1"/>
            <a:endParaRPr lang="en-US" sz="1050" dirty="0" smtClean="0">
              <a:latin typeface="Calibri Light" pitchFamily="34" charset="0"/>
            </a:endParaRPr>
          </a:p>
          <a:p>
            <a:r>
              <a:rPr lang="en-US" dirty="0" smtClean="0">
                <a:latin typeface="Calibri Light" pitchFamily="34" charset="0"/>
              </a:rPr>
              <a:t>An iterative approach to asset development</a:t>
            </a:r>
          </a:p>
          <a:p>
            <a:pPr lvl="1"/>
            <a:r>
              <a:rPr lang="en-US" dirty="0" smtClean="0">
                <a:latin typeface="Calibri Light" pitchFamily="34" charset="0"/>
              </a:rPr>
              <a:t>Supports technology infusion and the evolving strategic vision of the line</a:t>
            </a:r>
          </a:p>
          <a:p>
            <a:pPr lvl="1"/>
            <a:endParaRPr lang="en-US" sz="1050" dirty="0" smtClean="0">
              <a:latin typeface="Calibri Light" pitchFamily="34" charset="0"/>
            </a:endParaRPr>
          </a:p>
          <a:p>
            <a:r>
              <a:rPr lang="en-US" dirty="0" smtClean="0">
                <a:latin typeface="Calibri Light" pitchFamily="34" charset="0"/>
              </a:rPr>
              <a:t>Aligns with the Reference Bus product delivery paradigm</a:t>
            </a:r>
          </a:p>
        </p:txBody>
      </p:sp>
      <p:sp>
        <p:nvSpPr>
          <p:cNvPr id="5" name="Slide Number Placeholder 4"/>
          <p:cNvSpPr>
            <a:spLocks noGrp="1"/>
          </p:cNvSpPr>
          <p:nvPr>
            <p:ph type="sldNum" sz="quarter" idx="11"/>
          </p:nvPr>
        </p:nvSpPr>
        <p:spPr/>
        <p:txBody>
          <a:bodyPr/>
          <a:lstStyle/>
          <a:p>
            <a:fld id="{40846F03-29C8-41F1-8A60-CC8C672EC5BA}" type="slidenum">
              <a:rPr lang="en-US" smtClean="0"/>
              <a:t>7</a:t>
            </a:fld>
            <a:endParaRPr lang="en-US"/>
          </a:p>
        </p:txBody>
      </p:sp>
    </p:spTree>
    <p:extLst>
      <p:ext uri="{BB962C8B-B14F-4D97-AF65-F5344CB8AC3E}">
        <p14:creationId xmlns:p14="http://schemas.microsoft.com/office/powerpoint/2010/main" val="1184162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Section 349 Organization</a:t>
            </a:r>
            <a:endParaRPr lang="en-US" b="1" dirty="0"/>
          </a:p>
        </p:txBody>
      </p:sp>
      <p:sp>
        <p:nvSpPr>
          <p:cNvPr id="3" name="Content Placeholder 2"/>
          <p:cNvSpPr>
            <a:spLocks noGrp="1"/>
          </p:cNvSpPr>
          <p:nvPr>
            <p:ph idx="1"/>
          </p:nvPr>
        </p:nvSpPr>
        <p:spPr>
          <a:xfrm>
            <a:off x="132322" y="1447800"/>
            <a:ext cx="4246856" cy="3124200"/>
          </a:xfrm>
        </p:spPr>
        <p:txBody>
          <a:bodyPr>
            <a:noAutofit/>
          </a:bodyPr>
          <a:lstStyle/>
          <a:p>
            <a:r>
              <a:rPr lang="en-US" sz="1600" dirty="0" smtClean="0">
                <a:latin typeface="Calibri Light" pitchFamily="34" charset="0"/>
              </a:rPr>
              <a:t>Core FSW Group maintains the Product Line and hosts the development team</a:t>
            </a:r>
          </a:p>
          <a:p>
            <a:endParaRPr lang="en-US" sz="1600" dirty="0" smtClean="0">
              <a:latin typeface="Calibri Light" pitchFamily="34" charset="0"/>
            </a:endParaRPr>
          </a:p>
          <a:p>
            <a:r>
              <a:rPr lang="en-US" sz="1600" dirty="0" smtClean="0">
                <a:latin typeface="Calibri Light" pitchFamily="34" charset="0"/>
              </a:rPr>
              <a:t>Large </a:t>
            </a:r>
            <a:r>
              <a:rPr lang="en-US" sz="1600" dirty="0">
                <a:latin typeface="Calibri Light" pitchFamily="34" charset="0"/>
              </a:rPr>
              <a:t>and Small Scale </a:t>
            </a:r>
            <a:r>
              <a:rPr lang="en-US" sz="1600" dirty="0" smtClean="0">
                <a:latin typeface="Calibri Light" pitchFamily="34" charset="0"/>
              </a:rPr>
              <a:t>FSW groups leverage </a:t>
            </a:r>
            <a:r>
              <a:rPr lang="en-US" sz="1600" dirty="0">
                <a:latin typeface="Calibri Light" pitchFamily="34" charset="0"/>
              </a:rPr>
              <a:t>reusable assets </a:t>
            </a:r>
            <a:r>
              <a:rPr lang="en-US" sz="1600" dirty="0" smtClean="0">
                <a:latin typeface="Calibri Light" pitchFamily="34" charset="0"/>
              </a:rPr>
              <a:t>deployed by </a:t>
            </a:r>
            <a:r>
              <a:rPr lang="en-US" sz="1600" dirty="0">
                <a:latin typeface="Calibri Light" pitchFamily="34" charset="0"/>
              </a:rPr>
              <a:t>the </a:t>
            </a:r>
            <a:r>
              <a:rPr lang="en-US" sz="1600" dirty="0" smtClean="0">
                <a:latin typeface="Calibri Light" pitchFamily="34" charset="0"/>
              </a:rPr>
              <a:t>Core Group</a:t>
            </a:r>
          </a:p>
          <a:p>
            <a:endParaRPr lang="en-US" sz="1600" dirty="0" smtClean="0">
              <a:latin typeface="Calibri Light" pitchFamily="34" charset="0"/>
            </a:endParaRPr>
          </a:p>
          <a:p>
            <a:r>
              <a:rPr lang="en-US" sz="1600" dirty="0">
                <a:latin typeface="Calibri Light" pitchFamily="34" charset="0"/>
              </a:rPr>
              <a:t>Core group strengthens its asset base with contributions and feedback from the Large and Small Scale </a:t>
            </a:r>
            <a:r>
              <a:rPr lang="en-US" sz="1600" dirty="0" smtClean="0">
                <a:latin typeface="Calibri Light" pitchFamily="34" charset="0"/>
              </a:rPr>
              <a:t>groups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89050"/>
            <a:ext cx="488315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4"/>
          <p:cNvSpPr>
            <a:spLocks noGrp="1"/>
          </p:cNvSpPr>
          <p:nvPr>
            <p:ph type="sldNum" sz="quarter" idx="11"/>
          </p:nvPr>
        </p:nvSpPr>
        <p:spPr>
          <a:xfrm>
            <a:off x="7086600" y="6646665"/>
            <a:ext cx="1905000" cy="211336"/>
          </a:xfrm>
        </p:spPr>
        <p:txBody>
          <a:bodyPr/>
          <a:lstStyle/>
          <a:p>
            <a:fld id="{40846F03-29C8-41F1-8A60-CC8C672EC5BA}" type="slidenum">
              <a:rPr lang="en-US" smtClean="0"/>
              <a:t>8</a:t>
            </a:fld>
            <a:endParaRPr lang="en-US"/>
          </a:p>
        </p:txBody>
      </p:sp>
      <p:sp>
        <p:nvSpPr>
          <p:cNvPr id="9" name="Content Placeholder 2"/>
          <p:cNvSpPr txBox="1">
            <a:spLocks/>
          </p:cNvSpPr>
          <p:nvPr/>
        </p:nvSpPr>
        <p:spPr bwMode="auto">
          <a:xfrm>
            <a:off x="147754" y="4038600"/>
            <a:ext cx="8462846"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400">
                <a:solidFill>
                  <a:schemeClr val="tx1"/>
                </a:solidFill>
                <a:latin typeface="+mn-lt"/>
                <a:cs typeface="+mn-cs"/>
              </a:defRPr>
            </a:lvl5pPr>
            <a:lvl6pPr marL="2514600" indent="-228600" algn="l" rtl="0" eaLnBrk="1" fontAlgn="base" hangingPunct="1">
              <a:spcBef>
                <a:spcPct val="20000"/>
              </a:spcBef>
              <a:spcAft>
                <a:spcPct val="0"/>
              </a:spcAft>
              <a:buChar char="»"/>
              <a:defRPr sz="1400">
                <a:solidFill>
                  <a:schemeClr val="tx1"/>
                </a:solidFill>
                <a:latin typeface="+mn-lt"/>
                <a:cs typeface="+mn-cs"/>
              </a:defRPr>
            </a:lvl6pPr>
            <a:lvl7pPr marL="2971800" indent="-228600" algn="l" rtl="0" eaLnBrk="1" fontAlgn="base" hangingPunct="1">
              <a:spcBef>
                <a:spcPct val="20000"/>
              </a:spcBef>
              <a:spcAft>
                <a:spcPct val="0"/>
              </a:spcAft>
              <a:buChar char="»"/>
              <a:defRPr sz="1400">
                <a:solidFill>
                  <a:schemeClr val="tx1"/>
                </a:solidFill>
                <a:latin typeface="+mn-lt"/>
                <a:cs typeface="+mn-cs"/>
              </a:defRPr>
            </a:lvl7pPr>
            <a:lvl8pPr marL="3429000" indent="-228600" algn="l" rtl="0" eaLnBrk="1" fontAlgn="base" hangingPunct="1">
              <a:spcBef>
                <a:spcPct val="20000"/>
              </a:spcBef>
              <a:spcAft>
                <a:spcPct val="0"/>
              </a:spcAft>
              <a:buChar char="»"/>
              <a:defRPr sz="1400">
                <a:solidFill>
                  <a:schemeClr val="tx1"/>
                </a:solidFill>
                <a:latin typeface="+mn-lt"/>
                <a:cs typeface="+mn-cs"/>
              </a:defRPr>
            </a:lvl8pPr>
            <a:lvl9pPr marL="3886200" indent="-228600" algn="l" rtl="0" eaLnBrk="1" fontAlgn="base" hangingPunct="1">
              <a:spcBef>
                <a:spcPct val="20000"/>
              </a:spcBef>
              <a:spcAft>
                <a:spcPct val="0"/>
              </a:spcAft>
              <a:buChar char="»"/>
              <a:defRPr sz="1400">
                <a:solidFill>
                  <a:schemeClr val="tx1"/>
                </a:solidFill>
                <a:latin typeface="+mn-lt"/>
                <a:cs typeface="+mn-cs"/>
              </a:defRPr>
            </a:lvl9pPr>
          </a:lstStyle>
          <a:p>
            <a:pPr lvl="1"/>
            <a:endParaRPr lang="en-US" sz="800" kern="0" dirty="0" smtClean="0">
              <a:latin typeface="Calibri Light" pitchFamily="34" charset="0"/>
            </a:endParaRPr>
          </a:p>
          <a:p>
            <a:r>
              <a:rPr lang="en-US" sz="1800" kern="0" dirty="0" smtClean="0">
                <a:latin typeface="Calibri Light" pitchFamily="34" charset="0"/>
              </a:rPr>
              <a:t>Section 349 responsibilities</a:t>
            </a:r>
          </a:p>
          <a:p>
            <a:pPr lvl="1"/>
            <a:r>
              <a:rPr lang="en-US" sz="1600" kern="0" dirty="0" smtClean="0">
                <a:latin typeface="Calibri Light" pitchFamily="34" charset="0"/>
              </a:rPr>
              <a:t>Utilize FSW Product Line assets in applicable JPL proposals</a:t>
            </a:r>
          </a:p>
          <a:p>
            <a:pPr lvl="1"/>
            <a:r>
              <a:rPr lang="en-US" sz="1600" kern="0" dirty="0" smtClean="0">
                <a:latin typeface="Calibri Light" pitchFamily="34" charset="0"/>
              </a:rPr>
              <a:t>Deploy Product Line assets to project customers</a:t>
            </a:r>
          </a:p>
          <a:p>
            <a:pPr lvl="1"/>
            <a:r>
              <a:rPr lang="en-US" sz="1600" kern="0" dirty="0" smtClean="0">
                <a:latin typeface="Calibri Light" pitchFamily="34" charset="0"/>
              </a:rPr>
              <a:t>Manage all updates required by projects using direct funds</a:t>
            </a:r>
          </a:p>
          <a:p>
            <a:pPr lvl="1"/>
            <a:r>
              <a:rPr lang="en-US" sz="1600" kern="0" dirty="0" smtClean="0">
                <a:latin typeface="Calibri Light" pitchFamily="34" charset="0"/>
              </a:rPr>
              <a:t>Solicit funds via proposals to support strategic multi-mission capabilities outlined in technology roadmap</a:t>
            </a:r>
          </a:p>
          <a:p>
            <a:pPr lvl="1"/>
            <a:r>
              <a:rPr lang="en-US" sz="1600" kern="0" dirty="0" smtClean="0">
                <a:latin typeface="Calibri Light" pitchFamily="34" charset="0"/>
              </a:rPr>
              <a:t>Establish process for continuous product improvement</a:t>
            </a:r>
            <a:endParaRPr lang="en-US" sz="1600" kern="0" dirty="0">
              <a:latin typeface="Calibri Light" pitchFamily="34" charset="0"/>
            </a:endParaRPr>
          </a:p>
        </p:txBody>
      </p:sp>
    </p:spTree>
    <p:extLst>
      <p:ext uri="{BB962C8B-B14F-4D97-AF65-F5344CB8AC3E}">
        <p14:creationId xmlns:p14="http://schemas.microsoft.com/office/powerpoint/2010/main" val="2539511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Objectives</a:t>
            </a:r>
            <a:endParaRPr lang="en-US" dirty="0"/>
          </a:p>
        </p:txBody>
      </p:sp>
      <p:sp>
        <p:nvSpPr>
          <p:cNvPr id="3" name="Content Placeholder 2"/>
          <p:cNvSpPr>
            <a:spLocks noGrp="1"/>
          </p:cNvSpPr>
          <p:nvPr>
            <p:ph idx="1"/>
          </p:nvPr>
        </p:nvSpPr>
        <p:spPr>
          <a:xfrm>
            <a:off x="439739" y="1066800"/>
            <a:ext cx="8453437" cy="5791200"/>
          </a:xfrm>
        </p:spPr>
        <p:txBody>
          <a:bodyPr/>
          <a:lstStyle/>
          <a:p>
            <a:r>
              <a:rPr lang="en-US" sz="1200" dirty="0"/>
              <a:t>Reduce </a:t>
            </a:r>
            <a:r>
              <a:rPr lang="en-US" sz="1200" dirty="0" smtClean="0"/>
              <a:t>Complexity  </a:t>
            </a:r>
          </a:p>
          <a:p>
            <a:pPr lvl="2"/>
            <a:endParaRPr lang="en-US" sz="800" dirty="0"/>
          </a:p>
          <a:p>
            <a:r>
              <a:rPr lang="en-US" sz="1200" dirty="0" smtClean="0"/>
              <a:t>Reusability</a:t>
            </a:r>
            <a:endParaRPr lang="en-US" sz="1200" dirty="0"/>
          </a:p>
          <a:p>
            <a:pPr lvl="1"/>
            <a:r>
              <a:rPr lang="en-US" sz="1100" dirty="0"/>
              <a:t>Significantly improve reuse potential of the standard portions of FSW </a:t>
            </a:r>
          </a:p>
          <a:p>
            <a:pPr lvl="1"/>
            <a:r>
              <a:rPr lang="en-US" sz="1100" dirty="0"/>
              <a:t>Leverage existing flight-proven implementation approaches and assets</a:t>
            </a:r>
          </a:p>
          <a:p>
            <a:pPr lvl="1"/>
            <a:r>
              <a:rPr lang="en-US" sz="1100" dirty="0"/>
              <a:t>Reduce the FSW start-up time and costs on a project or </a:t>
            </a:r>
            <a:r>
              <a:rPr lang="en-US" sz="1100" dirty="0" smtClean="0"/>
              <a:t>task</a:t>
            </a:r>
          </a:p>
          <a:p>
            <a:pPr lvl="2"/>
            <a:endParaRPr lang="en-US" sz="900" dirty="0"/>
          </a:p>
          <a:p>
            <a:r>
              <a:rPr lang="en-US" sz="1200" dirty="0"/>
              <a:t>Reliability &amp; </a:t>
            </a:r>
            <a:r>
              <a:rPr lang="en-US" sz="1200" dirty="0" smtClean="0"/>
              <a:t>Predictability</a:t>
            </a:r>
            <a:endParaRPr lang="en-US" sz="1200" dirty="0"/>
          </a:p>
          <a:p>
            <a:pPr lvl="1"/>
            <a:r>
              <a:rPr lang="en-US" sz="1100" dirty="0"/>
              <a:t>Deterministic execution </a:t>
            </a:r>
            <a:r>
              <a:rPr lang="en-US" sz="1100" dirty="0" smtClean="0">
                <a:sym typeface="Wingdings" panose="05000000000000000000" pitchFamily="2" charset="2"/>
              </a:rPr>
              <a:t></a:t>
            </a:r>
            <a:r>
              <a:rPr lang="en-US" sz="1100" dirty="0" smtClean="0"/>
              <a:t> </a:t>
            </a:r>
            <a:r>
              <a:rPr lang="en-US" sz="1100" dirty="0"/>
              <a:t>A property of a FSW System such that given a set of inputs to a starting system state, the resulting output and ending system state will be predictably the same</a:t>
            </a:r>
          </a:p>
          <a:p>
            <a:pPr lvl="1"/>
            <a:r>
              <a:rPr lang="en-US" sz="1100" dirty="0"/>
              <a:t>Robust execution of critical software functions in the presence of faults in non-critical and non-interacting-critical </a:t>
            </a:r>
            <a:r>
              <a:rPr lang="en-US" sz="1100" dirty="0" smtClean="0"/>
              <a:t>software</a:t>
            </a:r>
          </a:p>
          <a:p>
            <a:pPr lvl="2"/>
            <a:endParaRPr lang="en-US" sz="900" dirty="0"/>
          </a:p>
          <a:p>
            <a:r>
              <a:rPr lang="en-US" sz="1200" dirty="0" smtClean="0"/>
              <a:t>Testability</a:t>
            </a:r>
            <a:endParaRPr lang="en-US" sz="1200" dirty="0"/>
          </a:p>
          <a:p>
            <a:pPr lvl="1"/>
            <a:r>
              <a:rPr lang="en-US" sz="1100" dirty="0"/>
              <a:t>Reduce the V&amp;V burden of </a:t>
            </a:r>
            <a:r>
              <a:rPr lang="en-US" sz="1100" dirty="0" smtClean="0"/>
              <a:t>projects</a:t>
            </a:r>
          </a:p>
          <a:p>
            <a:pPr lvl="2"/>
            <a:endParaRPr lang="en-US" sz="900" dirty="0"/>
          </a:p>
          <a:p>
            <a:r>
              <a:rPr lang="en-US" sz="1200" dirty="0" smtClean="0"/>
              <a:t>Availability</a:t>
            </a:r>
            <a:endParaRPr lang="en-US" sz="1200" dirty="0"/>
          </a:p>
          <a:p>
            <a:pPr lvl="1"/>
            <a:r>
              <a:rPr lang="en-US" sz="1100" dirty="0"/>
              <a:t>Reconfiguration of the system to load and execute only the minimum set of critical software </a:t>
            </a:r>
            <a:r>
              <a:rPr lang="en-US" sz="1100" dirty="0" smtClean="0"/>
              <a:t>functions</a:t>
            </a:r>
          </a:p>
          <a:p>
            <a:pPr lvl="2"/>
            <a:endParaRPr lang="en-US" sz="900" dirty="0"/>
          </a:p>
          <a:p>
            <a:r>
              <a:rPr lang="en-US" sz="1200" dirty="0"/>
              <a:t>Maintainability, in particular Extensibility and </a:t>
            </a:r>
            <a:r>
              <a:rPr lang="en-US" sz="1200" dirty="0" smtClean="0"/>
              <a:t>Modifiability</a:t>
            </a:r>
            <a:endParaRPr lang="en-US" sz="1200" dirty="0"/>
          </a:p>
          <a:p>
            <a:pPr lvl="1"/>
            <a:r>
              <a:rPr lang="en-US" sz="1100" dirty="0"/>
              <a:t>Support for phased development, delivery, and integration of spacecraft system functionality, e.g. EDL software for a Mars mission does not need to be on-board the spacecraft at launch and can therefore be phased into the FSW System at a later time </a:t>
            </a:r>
          </a:p>
          <a:p>
            <a:pPr lvl="1"/>
            <a:r>
              <a:rPr lang="en-US" sz="1100" dirty="0"/>
              <a:t>Distributed development of FSW, i.e. delivery of portions of the FSW system by different organizations and / or institutions</a:t>
            </a:r>
          </a:p>
          <a:p>
            <a:pPr lvl="1"/>
            <a:r>
              <a:rPr lang="en-US" sz="1100" dirty="0"/>
              <a:t>Facilitate software technology infusion that enhances applicability and/or reliability of flight software assets and maintains viability of the Product </a:t>
            </a:r>
            <a:r>
              <a:rPr lang="en-US" sz="1100" dirty="0" smtClean="0"/>
              <a:t>Line</a:t>
            </a:r>
          </a:p>
          <a:p>
            <a:pPr lvl="2"/>
            <a:endParaRPr lang="en-US" sz="900" dirty="0"/>
          </a:p>
          <a:p>
            <a:r>
              <a:rPr lang="en-US" sz="1200" dirty="0" smtClean="0"/>
              <a:t>Portability</a:t>
            </a:r>
            <a:endParaRPr lang="en-US" sz="1200" dirty="0"/>
          </a:p>
          <a:p>
            <a:pPr lvl="1"/>
            <a:r>
              <a:rPr lang="en-US" sz="1100" dirty="0"/>
              <a:t>Portability of FSW to multiple different platforms, e.g. Reference Bus, </a:t>
            </a:r>
            <a:r>
              <a:rPr lang="en-US" sz="1100" dirty="0" err="1"/>
              <a:t>Broadreach</a:t>
            </a:r>
            <a:r>
              <a:rPr lang="en-US" sz="1100" dirty="0"/>
              <a:t>, etc.</a:t>
            </a:r>
          </a:p>
          <a:p>
            <a:pPr lvl="1"/>
            <a:r>
              <a:rPr lang="en-US" sz="1100" dirty="0"/>
              <a:t>Support for software executing in different partitions, CPU cores, or </a:t>
            </a:r>
            <a:r>
              <a:rPr lang="en-US" sz="1100" dirty="0" smtClean="0"/>
              <a:t>processors</a:t>
            </a:r>
            <a:endParaRPr lang="en-US" sz="1200" dirty="0"/>
          </a:p>
        </p:txBody>
      </p:sp>
      <p:sp>
        <p:nvSpPr>
          <p:cNvPr id="5" name="Slide Number Placeholder 4"/>
          <p:cNvSpPr>
            <a:spLocks noGrp="1"/>
          </p:cNvSpPr>
          <p:nvPr>
            <p:ph type="sldNum" sz="quarter" idx="11"/>
          </p:nvPr>
        </p:nvSpPr>
        <p:spPr/>
        <p:txBody>
          <a:bodyPr/>
          <a:lstStyle/>
          <a:p>
            <a:fld id="{40846F03-29C8-41F1-8A60-CC8C672EC5BA}" type="slidenum">
              <a:rPr lang="en-US" smtClean="0"/>
              <a:t>9</a:t>
            </a:fld>
            <a:endParaRPr lang="en-US"/>
          </a:p>
        </p:txBody>
      </p:sp>
    </p:spTree>
    <p:extLst>
      <p:ext uri="{BB962C8B-B14F-4D97-AF65-F5344CB8AC3E}">
        <p14:creationId xmlns:p14="http://schemas.microsoft.com/office/powerpoint/2010/main" val="4101204757"/>
      </p:ext>
    </p:extLst>
  </p:cSld>
  <p:clrMapOvr>
    <a:masterClrMapping/>
  </p:clrMapOvr>
</p:sld>
</file>

<file path=ppt/theme/theme1.xml><?xml version="1.0" encoding="utf-8"?>
<a:theme xmlns:a="http://schemas.openxmlformats.org/drawingml/2006/main" name="JPL">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JPL</Template>
  <TotalTime>11852</TotalTime>
  <Words>2157</Words>
  <Application>Microsoft Office PowerPoint</Application>
  <PresentationFormat>On-screen Show (4:3)</PresentationFormat>
  <Paragraphs>303</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JPL</vt:lpstr>
      <vt:lpstr>An Introduction to the JPL Flight Software Product Line</vt:lpstr>
      <vt:lpstr>JPL FSW Product Line</vt:lpstr>
      <vt:lpstr>The Team</vt:lpstr>
      <vt:lpstr>Background</vt:lpstr>
      <vt:lpstr>Project Objectives</vt:lpstr>
      <vt:lpstr>What is the JPL Flight Software Product Line?</vt:lpstr>
      <vt:lpstr>Benefits of the FSW Product Line</vt:lpstr>
      <vt:lpstr>Section 349 Organization</vt:lpstr>
      <vt:lpstr>Architecture Objectives</vt:lpstr>
      <vt:lpstr>Context – The JPL FSW Product Line</vt:lpstr>
      <vt:lpstr>Conceptual Architecture: The Core Component</vt:lpstr>
      <vt:lpstr>Conceptual Architecture:  MSL</vt:lpstr>
      <vt:lpstr>Structural View:  Components</vt:lpstr>
      <vt:lpstr>Structural View: Connectors</vt:lpstr>
      <vt:lpstr>Structural View: Component State Machine</vt:lpstr>
      <vt:lpstr>Component Registration</vt:lpstr>
      <vt:lpstr>Dynamic View:  Execution Architecture</vt:lpstr>
      <vt:lpstr>Rate Group Flexibility</vt:lpstr>
      <vt:lpstr>Supporting Patterns</vt:lpstr>
      <vt:lpstr>Architecture Objectives – Revisited</vt:lpstr>
      <vt:lpstr>Summary</vt:lpstr>
    </vt:vector>
  </TitlesOfParts>
  <Company>JPL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FSW Core: Architecture Description Document Pre-Review Brief</dc:title>
  <dc:creator>Kathryn A. Weiss</dc:creator>
  <cp:lastModifiedBy>Weiss, Kathryn A (3496)</cp:lastModifiedBy>
  <cp:revision>623</cp:revision>
  <cp:lastPrinted>2013-05-20T13:27:46Z</cp:lastPrinted>
  <dcterms:created xsi:type="dcterms:W3CDTF">2012-12-10T19:32:36Z</dcterms:created>
  <dcterms:modified xsi:type="dcterms:W3CDTF">2013-12-10T21:22:59Z</dcterms:modified>
</cp:coreProperties>
</file>