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3938" r:id="rId2"/>
  </p:sldMasterIdLst>
  <p:notesMasterIdLst>
    <p:notesMasterId r:id="rId40"/>
  </p:notesMasterIdLst>
  <p:handoutMasterIdLst>
    <p:handoutMasterId r:id="rId41"/>
  </p:handoutMasterIdLst>
  <p:sldIdLst>
    <p:sldId id="256" r:id="rId3"/>
    <p:sldId id="257" r:id="rId4"/>
    <p:sldId id="258" r:id="rId5"/>
    <p:sldId id="305" r:id="rId6"/>
    <p:sldId id="275" r:id="rId7"/>
    <p:sldId id="290" r:id="rId8"/>
    <p:sldId id="293" r:id="rId9"/>
    <p:sldId id="294" r:id="rId10"/>
    <p:sldId id="295" r:id="rId11"/>
    <p:sldId id="274" r:id="rId12"/>
    <p:sldId id="304" r:id="rId13"/>
    <p:sldId id="299" r:id="rId14"/>
    <p:sldId id="306" r:id="rId15"/>
    <p:sldId id="307" r:id="rId16"/>
    <p:sldId id="308" r:id="rId17"/>
    <p:sldId id="309" r:id="rId18"/>
    <p:sldId id="310" r:id="rId19"/>
    <p:sldId id="316" r:id="rId20"/>
    <p:sldId id="311" r:id="rId21"/>
    <p:sldId id="312" r:id="rId22"/>
    <p:sldId id="313" r:id="rId23"/>
    <p:sldId id="314" r:id="rId24"/>
    <p:sldId id="315" r:id="rId25"/>
    <p:sldId id="277" r:id="rId26"/>
    <p:sldId id="317" r:id="rId27"/>
    <p:sldId id="318" r:id="rId28"/>
    <p:sldId id="319" r:id="rId29"/>
    <p:sldId id="320" r:id="rId30"/>
    <p:sldId id="321" r:id="rId31"/>
    <p:sldId id="322" r:id="rId32"/>
    <p:sldId id="326" r:id="rId33"/>
    <p:sldId id="325" r:id="rId34"/>
    <p:sldId id="286" r:id="rId35"/>
    <p:sldId id="323" r:id="rId36"/>
    <p:sldId id="298" r:id="rId37"/>
    <p:sldId id="288" r:id="rId38"/>
    <p:sldId id="297" r:id="rId39"/>
  </p:sldIdLst>
  <p:sldSz cx="9144000" cy="6858000" type="screen4x3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F9FF"/>
    <a:srgbClr val="FFF1D5"/>
    <a:srgbClr val="FFCF71"/>
    <a:srgbClr val="FDC82F"/>
    <a:srgbClr val="FCCDA8"/>
    <a:srgbClr val="EBBE41"/>
    <a:srgbClr val="FFCC99"/>
    <a:srgbClr val="FFFFCC"/>
    <a:srgbClr val="57CB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45" autoAdjust="0"/>
    <p:restoredTop sz="97872" autoAdjust="0"/>
  </p:normalViewPr>
  <p:slideViewPr>
    <p:cSldViewPr snapToGrid="0">
      <p:cViewPr>
        <p:scale>
          <a:sx n="134" d="100"/>
          <a:sy n="134" d="100"/>
        </p:scale>
        <p:origin x="-72" y="10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12/15/2014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1900" y="693738"/>
            <a:ext cx="46212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some BRIEF general information on SOIS: Spacecraft On-Board Interface Services (see reference docs)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Objectives: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Benefits: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13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Interface Types group</a:t>
            </a:r>
            <a:r>
              <a:rPr lang="en-GB" baseline="0" dirty="0" smtClean="0"/>
              <a:t> parameter and commands with arguments of predefined parameter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Also generic types possible </a:t>
            </a:r>
            <a:r>
              <a:rPr lang="en-GB" baseline="0" dirty="0" smtClean="0">
                <a:sym typeface="Wingdings" panose="05000000000000000000" pitchFamily="2" charset="2"/>
              </a:rPr>
              <a:t> have to be mapped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249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Biggest part</a:t>
            </a:r>
            <a:r>
              <a:rPr lang="en-GB" baseline="0" dirty="0" smtClean="0"/>
              <a:t> of SEDS: implementation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Interface instantiation </a:t>
            </a:r>
            <a:r>
              <a:rPr lang="en-GB" baseline="0" dirty="0" smtClean="0">
                <a:sym typeface="Wingdings" panose="05000000000000000000" pitchFamily="2" charset="2"/>
              </a:rPr>
              <a:t> linkage of component types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>
                <a:sym typeface="Wingdings" panose="05000000000000000000" pitchFamily="2" charset="2"/>
              </a:rPr>
              <a:t>Local type definition (private inside component type)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>
                <a:sym typeface="Wingdings" panose="05000000000000000000" pitchFamily="2" charset="2"/>
              </a:rPr>
              <a:t>Implementation: behaviour!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467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Implementation:</a:t>
            </a:r>
            <a:r>
              <a:rPr lang="en-GB" baseline="0" dirty="0" smtClean="0"/>
              <a:t> functionality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The DAS implementation represent e.g. the Device specific access protocol, for DVS device abstraction control procedure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 lot of features for access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Complete Tool chain, find the SEDS translator and intermediate 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Files are imported into TASTE tools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Describe different steps and outputs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 smtClean="0"/>
              <a:t>DeploymentView</a:t>
            </a:r>
            <a:r>
              <a:rPr lang="en-GB" dirty="0" smtClean="0"/>
              <a:t>: also distributed systems</a:t>
            </a:r>
            <a:r>
              <a:rPr lang="en-GB" baseline="0" dirty="0" smtClean="0"/>
              <a:t> and partitions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168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Recall</a:t>
            </a:r>
            <a:r>
              <a:rPr lang="en-GB" baseline="0" dirty="0" smtClean="0"/>
              <a:t> SEDS schema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Translator parses different parts and creates output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ASN.1: Abstract Syntax Notation One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AADL: Architecture Analysis and Design Language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SDL: Specification and Description Language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9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SEDS input on</a:t>
            </a:r>
            <a:r>
              <a:rPr lang="en-GB" baseline="0" dirty="0" smtClean="0"/>
              <a:t> the left, output from Translator on the right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err="1" smtClean="0"/>
              <a:t>ParameterType</a:t>
            </a:r>
            <a:r>
              <a:rPr lang="en-GB" baseline="0" dirty="0" smtClean="0"/>
              <a:t>: Container one imported type one local defined, no additional encoding defined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302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 smtClean="0"/>
              <a:t>InterfaceType</a:t>
            </a:r>
            <a:r>
              <a:rPr lang="en-GB" dirty="0" smtClean="0"/>
              <a:t>: DVS example:</a:t>
            </a:r>
            <a:r>
              <a:rPr lang="en-GB" baseline="0" dirty="0" smtClean="0"/>
              <a:t> one Parameter (of the previous described container), one command with one argument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Translation: Parameter is read only </a:t>
            </a:r>
            <a:r>
              <a:rPr lang="en-GB" baseline="0" dirty="0" smtClean="0">
                <a:sym typeface="Wingdings" panose="05000000000000000000" pitchFamily="2" charset="2"/>
              </a:rPr>
              <a:t> only </a:t>
            </a:r>
            <a:r>
              <a:rPr lang="en-GB" baseline="0" dirty="0" err="1" smtClean="0">
                <a:sym typeface="Wingdings" panose="05000000000000000000" pitchFamily="2" charset="2"/>
              </a:rPr>
              <a:t>getParam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685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 smtClean="0"/>
              <a:t>ComponentType</a:t>
            </a:r>
            <a:r>
              <a:rPr lang="en-GB" dirty="0" smtClean="0"/>
              <a:t> , System 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Complete</a:t>
            </a:r>
            <a:r>
              <a:rPr lang="en-GB" baseline="0" dirty="0" smtClean="0"/>
              <a:t> example would be too big </a:t>
            </a:r>
            <a:r>
              <a:rPr lang="en-GB" baseline="0" dirty="0" smtClean="0">
                <a:sym typeface="Wingdings" panose="05000000000000000000" pitchFamily="2" charset="2"/>
              </a:rPr>
              <a:t> snippet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Two interface elements</a:t>
            </a:r>
            <a:r>
              <a:rPr lang="en-GB" baseline="0" dirty="0" smtClean="0"/>
              <a:t> needed to support input and output messages with the same interface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51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Implementation part, again full example too big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Focus on one activity to forward the goal</a:t>
            </a:r>
            <a:r>
              <a:rPr lang="en-GB" baseline="0" dirty="0" smtClean="0"/>
              <a:t> command to the DAS level, argument is set to local parameter, then send via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348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Translator tool tests: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Input: different</a:t>
            </a:r>
            <a:r>
              <a:rPr lang="en-GB" baseline="0" dirty="0" smtClean="0"/>
              <a:t> SEDS instances (</a:t>
            </a:r>
            <a:r>
              <a:rPr lang="en-GB" baseline="0" dirty="0" err="1" smtClean="0"/>
              <a:t>artifical</a:t>
            </a:r>
            <a:r>
              <a:rPr lang="en-GB" baseline="0" dirty="0" smtClean="0"/>
              <a:t> device, specific tests for main elements)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Testing method: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parsing process monitored by debug messages and unforeseen exceptions </a:t>
            </a:r>
            <a:r>
              <a:rPr lang="en-GB" baseline="0" dirty="0" smtClean="0">
                <a:sym typeface="Wingdings" panose="05000000000000000000" pitchFamily="2" charset="2"/>
              </a:rPr>
              <a:t> failed!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>
                <a:sym typeface="Wingdings" panose="05000000000000000000" pitchFamily="2" charset="2"/>
              </a:rPr>
              <a:t>Output files: import to taste and complete system, build it, run it  error messages or </a:t>
            </a:r>
            <a:r>
              <a:rPr lang="en-GB" baseline="0" dirty="0" err="1" smtClean="0">
                <a:sym typeface="Wingdings" panose="05000000000000000000" pitchFamily="2" charset="2"/>
              </a:rPr>
              <a:t>uncomplete</a:t>
            </a:r>
            <a:r>
              <a:rPr lang="en-GB" baseline="0" dirty="0" smtClean="0">
                <a:sym typeface="Wingdings" panose="05000000000000000000" pitchFamily="2" charset="2"/>
              </a:rPr>
              <a:t> build  failed!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5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SOIS EDS: SOIS</a:t>
            </a:r>
            <a:r>
              <a:rPr lang="en-US" baseline="0" dirty="0" smtClean="0"/>
              <a:t> Electronic Data Sheets: current study of SOIS WG on machine-readable ICDs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Objectives: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Benefits: farewell of paper documents?, auto-code generation: relief for software development process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5308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Automatic testing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Translator tool is configurable</a:t>
            </a:r>
            <a:r>
              <a:rPr lang="en-GB" baseline="0" dirty="0" smtClean="0"/>
              <a:t> to complete system structure, code skeletons can be filled with specific test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Comparison between input, expected output and actual system answer </a:t>
            </a:r>
            <a:r>
              <a:rPr lang="en-GB" baseline="0" dirty="0" smtClean="0">
                <a:sym typeface="Wingdings" panose="05000000000000000000" pitchFamily="2" charset="2"/>
              </a:rPr>
              <a:t> not as expected? Failed!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>
                <a:sym typeface="Wingdings" panose="05000000000000000000" pitchFamily="2" charset="2"/>
              </a:rPr>
              <a:t>Outlook: create specific test case with SEDS Translator or similar tool including auto validation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>
              <a:sym typeface="Wingdings" panose="05000000000000000000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33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General structure of SOIS communication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Focus on CMD &amp; Data Acquisition service: DVS, DAS and (Device</a:t>
            </a:r>
            <a:r>
              <a:rPr lang="en-US" baseline="0" dirty="0" smtClean="0"/>
              <a:t> data pooling =&gt; mainly data buffering, not part of study)</a:t>
            </a:r>
          </a:p>
          <a:p>
            <a:r>
              <a:rPr lang="en-US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Worked mainly on three parts: DVS, DAS and Subnetwork services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75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Typical</a:t>
            </a:r>
            <a:r>
              <a:rPr lang="en-US" baseline="0" dirty="0" smtClean="0"/>
              <a:t> flow of device access during this study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DVS: user isolation from manufacture differences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DAS: interface between software and hardware, access specific devices via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Subnetwork data link</a:t>
            </a:r>
          </a:p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749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YGT study by </a:t>
            </a:r>
            <a:r>
              <a:rPr lang="en-US" baseline="0" dirty="0" err="1" smtClean="0"/>
              <a:t>Piotr</a:t>
            </a:r>
            <a:r>
              <a:rPr lang="en-US" baseline="0" dirty="0" smtClean="0"/>
              <a:t>: recommended SEDS schema, not much in common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Baseline of this current study: EDS schema defined by SCISYS UK and the SOIS WG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3 main elements: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05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Basic, simplified structure of SEDS XML 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Root element: Datasheet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XML schema validation via XSD file inclusion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Import of other SEDS XML files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60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Assign</a:t>
            </a:r>
            <a:r>
              <a:rPr lang="en-GB" baseline="0" dirty="0" smtClean="0"/>
              <a:t> component types to SOIS stack services (DAS/DVS), configure Subnetwork (</a:t>
            </a:r>
            <a:r>
              <a:rPr lang="en-GB" baseline="0" dirty="0" err="1" smtClean="0"/>
              <a:t>SpaceWire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Transceive</a:t>
            </a:r>
            <a:r>
              <a:rPr lang="en-GB" baseline="0" dirty="0" smtClean="0"/>
              <a:t> rate, protocol…)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 smtClean="0"/>
              <a:t>MetaData</a:t>
            </a:r>
            <a:r>
              <a:rPr lang="en-GB" dirty="0" smtClean="0"/>
              <a:t>:</a:t>
            </a:r>
            <a:r>
              <a:rPr lang="en-GB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hierarchical set of constant data values, each of which can be associated with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machine-understandable semantics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63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Namespace:</a:t>
            </a:r>
            <a:r>
              <a:rPr lang="en-US" baseline="0" dirty="0" smtClean="0"/>
              <a:t> contains every following information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 be used as libraries: imported and used afterwards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730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8 basic data type from bool to complex structures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Attributes: encoding,</a:t>
            </a:r>
            <a:r>
              <a:rPr lang="en-GB" baseline="0" dirty="0" smtClean="0"/>
              <a:t> ranges, </a:t>
            </a:r>
            <a:r>
              <a:rPr lang="en-GB" baseline="0" dirty="0" err="1" smtClean="0"/>
              <a:t>contraints</a:t>
            </a:r>
            <a:r>
              <a:rPr lang="en-GB" baseline="0" dirty="0" smtClean="0"/>
              <a:t>…</a:t>
            </a:r>
            <a:endParaRPr lang="en-GB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4 encoding</a:t>
            </a:r>
            <a:r>
              <a:rPr lang="en-GB" baseline="0" dirty="0" smtClean="0"/>
              <a:t> types: define the way the data type is actually encoded and transferred/handled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49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3886200"/>
            <a:ext cx="7948800" cy="419100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4" y="2574925"/>
            <a:ext cx="7947025" cy="579438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pic>
        <p:nvPicPr>
          <p:cNvPr id="56341" name="Picture 22" descr="signatur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4" name="Picture 24" descr="PPT_Header02" hidden="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PPT_Header01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– For Official Use</a:t>
            </a:r>
            <a:endParaRPr lang="en-GB" sz="800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DAD0-1573-460D-8A8C-B303E321B6A9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61C-A493-4E6B-BAA4-1E16AA7198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662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DAD0-1573-460D-8A8C-B303E321B6A9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61C-A493-4E6B-BAA4-1E16AA7198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014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DAD0-1573-460D-8A8C-B303E321B6A9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61C-A493-4E6B-BAA4-1E16AA7198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94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DAD0-1573-460D-8A8C-B303E321B6A9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61C-A493-4E6B-BAA4-1E16AA7198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517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DAD0-1573-460D-8A8C-B303E321B6A9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61C-A493-4E6B-BAA4-1E16AA7198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072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DAD0-1573-460D-8A8C-B303E321B6A9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61C-A493-4E6B-BAA4-1E16AA7198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599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DAD0-1573-460D-8A8C-B303E321B6A9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61C-A493-4E6B-BAA4-1E16AA7198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7192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DAD0-1573-460D-8A8C-B303E321B6A9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61C-A493-4E6B-BAA4-1E16AA7198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48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DAD0-1573-460D-8A8C-B303E321B6A9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61C-A493-4E6B-BAA4-1E16AA7198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73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DAD0-1573-460D-8A8C-B303E321B6A9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61C-A493-4E6B-BAA4-1E16AA7198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85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DAD0-1573-460D-8A8C-B303E321B6A9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2E61C-A493-4E6B-BAA4-1E16AA7198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04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4406898"/>
            <a:ext cx="7789050" cy="1323439"/>
          </a:xfrm>
        </p:spPr>
        <p:txBody>
          <a:bodyPr anchor="t"/>
          <a:lstStyle>
            <a:lvl1pPr algn="l">
              <a:defRPr sz="4000" b="1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2906713"/>
            <a:ext cx="77890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673225"/>
            <a:ext cx="3889376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673225"/>
            <a:ext cx="3888000" cy="4318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381600"/>
            <a:ext cx="6105600" cy="428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666800"/>
            <a:ext cx="3895200" cy="4968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66875"/>
            <a:ext cx="3896416" cy="495324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2174400"/>
            <a:ext cx="3898900" cy="381635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9165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400" y="409890"/>
            <a:ext cx="6105600" cy="4001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66874"/>
            <a:ext cx="4968875" cy="4324351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666800"/>
            <a:ext cx="2846388" cy="4324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5069086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666873"/>
            <a:ext cx="5932488" cy="33909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5372100"/>
            <a:ext cx="5932800" cy="6191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31" name="Picture 35" descr="PPT_Header02" hidden="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2" name="Picture 36" descr="PPT_Header0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1" name="Picture 22" descr="signatur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71" t="-8163"/>
          <a:stretch>
            <a:fillRect/>
          </a:stretch>
        </p:blipFill>
        <p:spPr bwMode="auto">
          <a:xfrm>
            <a:off x="7705725" y="6202363"/>
            <a:ext cx="143827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1673225"/>
            <a:ext cx="790575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5475" y="381000"/>
            <a:ext cx="6105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55330" name="Text Box 34"/>
          <p:cNvSpPr txBox="1">
            <a:spLocks noChangeAspect="1" noChangeArrowheads="1"/>
          </p:cNvSpPr>
          <p:nvPr/>
        </p:nvSpPr>
        <p:spPr bwMode="auto">
          <a:xfrm>
            <a:off x="630238" y="6197600"/>
            <a:ext cx="6977062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CCSDS</a:t>
            </a:r>
            <a:r>
              <a:rPr lang="en-GB" sz="800" baseline="0" noProof="1" smtClean="0">
                <a:solidFill>
                  <a:schemeClr val="bg2"/>
                </a:solidFill>
              </a:rPr>
              <a:t> SOIS and EDS</a:t>
            </a:r>
            <a:r>
              <a:rPr lang="en-GB" sz="800" noProof="1" smtClean="0">
                <a:solidFill>
                  <a:schemeClr val="bg2"/>
                </a:solidFill>
              </a:rPr>
              <a:t>| F.</a:t>
            </a:r>
            <a:r>
              <a:rPr lang="en-GB" sz="800" baseline="0" noProof="1" smtClean="0">
                <a:solidFill>
                  <a:schemeClr val="bg2"/>
                </a:solidFill>
              </a:rPr>
              <a:t> </a:t>
            </a:r>
            <a:r>
              <a:rPr lang="en-GB" sz="800" noProof="1" smtClean="0">
                <a:solidFill>
                  <a:schemeClr val="bg2"/>
                </a:solidFill>
              </a:rPr>
              <a:t>Torelli, S. Jahnke, C. Taylor, S. Fowell</a:t>
            </a:r>
            <a:r>
              <a:rPr lang="en-GB" sz="800" baseline="0" noProof="1" smtClean="0">
                <a:solidFill>
                  <a:schemeClr val="bg2"/>
                </a:solidFill>
              </a:rPr>
              <a:t> </a:t>
            </a:r>
            <a:r>
              <a:rPr lang="en-GB" sz="800" noProof="1" smtClean="0">
                <a:solidFill>
                  <a:schemeClr val="bg2"/>
                </a:solidFill>
              </a:rPr>
              <a:t>| FSW 2014 | 16/12/2014 | Slide  </a:t>
            </a:r>
            <a:fld id="{02286E89-72CC-49B1-9AEA-E13944D6F6E5}" type="slidenum">
              <a:rPr lang="en-GB" sz="800" noProof="1" smtClean="0">
                <a:solidFill>
                  <a:schemeClr val="bg2"/>
                </a:solidFill>
              </a:rPr>
              <a:t>‹N›</a:t>
            </a:fld>
            <a:endParaRPr lang="en-GB" sz="800" noProof="1">
              <a:solidFill>
                <a:schemeClr val="bg2"/>
              </a:solidFill>
            </a:endParaRPr>
          </a:p>
        </p:txBody>
      </p:sp>
      <p:sp>
        <p:nvSpPr>
          <p:cNvPr id="55334" name="Text Box 38"/>
          <p:cNvSpPr txBox="1">
            <a:spLocks noChangeArrowheads="1"/>
          </p:cNvSpPr>
          <p:nvPr/>
        </p:nvSpPr>
        <p:spPr bwMode="auto">
          <a:xfrm>
            <a:off x="631825" y="6429375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noProof="0" smtClean="0"/>
              <a:t>ESA UNCLASSIFIED – For Official Use</a:t>
            </a:r>
            <a:endParaRPr lang="en-GB" sz="800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rabicPeriod"/>
        <a:defRPr sz="1600">
          <a:solidFill>
            <a:schemeClr val="bg2"/>
          </a:solidFill>
          <a:latin typeface="+mn-lt"/>
          <a:ea typeface="+mn-ea"/>
          <a:cs typeface="+mn-cs"/>
        </a:defRPr>
      </a:lvl1pPr>
      <a:lvl2pPr marL="1227138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AutoNum type="alphaLcPeriod"/>
        <a:defRPr sz="1600">
          <a:solidFill>
            <a:schemeClr val="bg2"/>
          </a:solidFill>
          <a:latin typeface="+mn-lt"/>
        </a:defRPr>
      </a:lvl2pPr>
      <a:lvl3pPr marL="1825625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3pPr>
      <a:lvl4pPr marL="2424113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4pPr>
      <a:lvl5pPr marL="30226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9DAD0-1573-460D-8A8C-B303E321B6A9}" type="datetimeFigureOut">
              <a:rPr lang="en-GB" smtClean="0"/>
              <a:t>15/12/2014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2E61C-A493-4E6B-BAA4-1E16AA7198D0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35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csds.org/" TargetMode="External"/><Relationship Id="rId2" Type="http://schemas.openxmlformats.org/officeDocument/2006/relationships/hyperlink" Target="http://taste.tuxfamily.org/wik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css.n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6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7375" y="2319685"/>
            <a:ext cx="7972425" cy="1077218"/>
          </a:xfrm>
        </p:spPr>
        <p:txBody>
          <a:bodyPr/>
          <a:lstStyle/>
          <a:p>
            <a:r>
              <a:rPr lang="en-GB" dirty="0"/>
              <a:t>Overview on CCSDS SOIS and Electronic Data Sheets</a:t>
            </a:r>
          </a:p>
        </p:txBody>
      </p:sp>
      <p:sp>
        <p:nvSpPr>
          <p:cNvPr id="57368" name="Text Box 24"/>
          <p:cNvSpPr txBox="1">
            <a:spLocks noChangeArrowheads="1"/>
          </p:cNvSpPr>
          <p:nvPr/>
        </p:nvSpPr>
        <p:spPr bwMode="auto">
          <a:xfrm>
            <a:off x="614363" y="4025900"/>
            <a:ext cx="788987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it-IT" dirty="0">
                <a:solidFill>
                  <a:schemeClr val="accent1"/>
                </a:solidFill>
              </a:rPr>
              <a:t>Flight Software Workshop, </a:t>
            </a:r>
            <a:r>
              <a:rPr lang="it-IT" dirty="0" smtClean="0">
                <a:solidFill>
                  <a:schemeClr val="accent1"/>
                </a:solidFill>
              </a:rPr>
              <a:t>16/</a:t>
            </a:r>
            <a:r>
              <a:rPr lang="it-IT" dirty="0">
                <a:solidFill>
                  <a:schemeClr val="accent1"/>
                </a:solidFill>
              </a:rPr>
              <a:t>12/</a:t>
            </a:r>
            <a:r>
              <a:rPr lang="it-IT" dirty="0" smtClean="0">
                <a:solidFill>
                  <a:schemeClr val="accent1"/>
                </a:solidFill>
              </a:rPr>
              <a:t>2014</a:t>
            </a:r>
          </a:p>
          <a:p>
            <a:pPr>
              <a:spcBef>
                <a:spcPts val="0"/>
              </a:spcBef>
            </a:pPr>
            <a:r>
              <a:rPr lang="it-IT" sz="1400" dirty="0">
                <a:solidFill>
                  <a:schemeClr val="accent1"/>
                </a:solidFill>
              </a:rPr>
              <a:t>Felice </a:t>
            </a:r>
            <a:r>
              <a:rPr lang="it-IT" sz="1400" dirty="0" smtClean="0">
                <a:solidFill>
                  <a:schemeClr val="accent1"/>
                </a:solidFill>
              </a:rPr>
              <a:t>Torelli</a:t>
            </a:r>
            <a:r>
              <a:rPr lang="it-IT" sz="1400" baseline="30000" dirty="0" smtClean="0">
                <a:solidFill>
                  <a:schemeClr val="accent1"/>
                </a:solidFill>
              </a:rPr>
              <a:t>(1)</a:t>
            </a:r>
            <a:r>
              <a:rPr lang="it-IT" sz="1400" dirty="0" smtClean="0">
                <a:solidFill>
                  <a:schemeClr val="accent1"/>
                </a:solidFill>
              </a:rPr>
              <a:t>, </a:t>
            </a:r>
            <a:r>
              <a:rPr lang="it-IT" sz="1400" dirty="0" err="1">
                <a:solidFill>
                  <a:schemeClr val="accent1"/>
                </a:solidFill>
              </a:rPr>
              <a:t>Stephan</a:t>
            </a:r>
            <a:r>
              <a:rPr lang="it-IT" sz="1400" dirty="0">
                <a:solidFill>
                  <a:schemeClr val="accent1"/>
                </a:solidFill>
              </a:rPr>
              <a:t> </a:t>
            </a:r>
            <a:r>
              <a:rPr lang="it-IT" sz="1400" dirty="0" err="1" smtClean="0">
                <a:solidFill>
                  <a:schemeClr val="accent1"/>
                </a:solidFill>
              </a:rPr>
              <a:t>Jahnke</a:t>
            </a:r>
            <a:r>
              <a:rPr lang="it-IT" sz="1400" baseline="30000" dirty="0" smtClean="0">
                <a:solidFill>
                  <a:schemeClr val="accent1"/>
                </a:solidFill>
              </a:rPr>
              <a:t>(2)</a:t>
            </a:r>
            <a:r>
              <a:rPr lang="it-IT" sz="1400" dirty="0" smtClean="0">
                <a:solidFill>
                  <a:schemeClr val="accent1"/>
                </a:solidFill>
              </a:rPr>
              <a:t>, </a:t>
            </a:r>
            <a:r>
              <a:rPr lang="it-IT" sz="1400" dirty="0">
                <a:solidFill>
                  <a:schemeClr val="accent1"/>
                </a:solidFill>
              </a:rPr>
              <a:t>Chris </a:t>
            </a:r>
            <a:r>
              <a:rPr lang="it-IT" sz="1400" dirty="0" smtClean="0">
                <a:solidFill>
                  <a:schemeClr val="accent1"/>
                </a:solidFill>
              </a:rPr>
              <a:t>Taylor</a:t>
            </a:r>
            <a:r>
              <a:rPr lang="it-IT" sz="1400" baseline="30000" dirty="0" smtClean="0">
                <a:solidFill>
                  <a:schemeClr val="accent1"/>
                </a:solidFill>
              </a:rPr>
              <a:t>(3)</a:t>
            </a:r>
            <a:r>
              <a:rPr lang="it-IT" sz="1400" dirty="0" smtClean="0">
                <a:solidFill>
                  <a:schemeClr val="accent1"/>
                </a:solidFill>
              </a:rPr>
              <a:t>, </a:t>
            </a:r>
            <a:r>
              <a:rPr lang="it-IT" sz="1400" dirty="0">
                <a:solidFill>
                  <a:schemeClr val="accent1"/>
                </a:solidFill>
              </a:rPr>
              <a:t>Stuart </a:t>
            </a:r>
            <a:r>
              <a:rPr lang="it-IT" sz="1400" dirty="0" err="1" smtClean="0">
                <a:solidFill>
                  <a:schemeClr val="accent1"/>
                </a:solidFill>
              </a:rPr>
              <a:t>Fowell</a:t>
            </a:r>
            <a:r>
              <a:rPr lang="it-IT" sz="1400" baseline="30000" dirty="0" smtClean="0">
                <a:solidFill>
                  <a:schemeClr val="accent1"/>
                </a:solidFill>
              </a:rPr>
              <a:t>(4)</a:t>
            </a:r>
            <a:endParaRPr lang="it-IT" sz="14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endParaRPr lang="it-IT" sz="1000" dirty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it-IT" sz="1000" dirty="0" smtClean="0">
                <a:solidFill>
                  <a:schemeClr val="accent1"/>
                </a:solidFill>
              </a:rPr>
              <a:t>(</a:t>
            </a:r>
            <a:r>
              <a:rPr lang="it-IT" sz="1000" dirty="0">
                <a:solidFill>
                  <a:schemeClr val="accent1"/>
                </a:solidFill>
              </a:rPr>
              <a:t>1</a:t>
            </a:r>
            <a:r>
              <a:rPr lang="it-IT" sz="1000" dirty="0" smtClean="0">
                <a:solidFill>
                  <a:schemeClr val="accent1"/>
                </a:solidFill>
              </a:rPr>
              <a:t>) </a:t>
            </a:r>
            <a:r>
              <a:rPr lang="it-IT" sz="1000" dirty="0" err="1" smtClean="0">
                <a:solidFill>
                  <a:schemeClr val="accent1"/>
                </a:solidFill>
              </a:rPr>
              <a:t>felice.torelli</a:t>
            </a:r>
            <a:r>
              <a:rPr lang="it-IT" sz="1000" dirty="0" err="1">
                <a:solidFill>
                  <a:schemeClr val="accent1"/>
                </a:solidFill>
              </a:rPr>
              <a:t>@esa.int</a:t>
            </a:r>
            <a:r>
              <a:rPr lang="it-IT" sz="1000" dirty="0">
                <a:solidFill>
                  <a:schemeClr val="accent1"/>
                </a:solidFill>
              </a:rPr>
              <a:t>, ESA ESTEC, </a:t>
            </a:r>
            <a:r>
              <a:rPr lang="it-IT" sz="1000" dirty="0" err="1">
                <a:solidFill>
                  <a:schemeClr val="accent1"/>
                </a:solidFill>
              </a:rPr>
              <a:t>Noordwijk</a:t>
            </a:r>
            <a:r>
              <a:rPr lang="it-IT" sz="1000" dirty="0">
                <a:solidFill>
                  <a:schemeClr val="accent1"/>
                </a:solidFill>
              </a:rPr>
              <a:t>, The Netherlands</a:t>
            </a:r>
          </a:p>
          <a:p>
            <a:pPr>
              <a:spcBef>
                <a:spcPts val="0"/>
              </a:spcBef>
            </a:pPr>
            <a:r>
              <a:rPr lang="it-IT" sz="1000" dirty="0">
                <a:solidFill>
                  <a:schemeClr val="accent1"/>
                </a:solidFill>
              </a:rPr>
              <a:t>(2</a:t>
            </a:r>
            <a:r>
              <a:rPr lang="it-IT" sz="1000" dirty="0" smtClean="0">
                <a:solidFill>
                  <a:schemeClr val="accent1"/>
                </a:solidFill>
              </a:rPr>
              <a:t>) </a:t>
            </a:r>
            <a:r>
              <a:rPr lang="it-IT" sz="1000" dirty="0" err="1" smtClean="0">
                <a:solidFill>
                  <a:schemeClr val="accent1"/>
                </a:solidFill>
              </a:rPr>
              <a:t>stephanjahnke</a:t>
            </a:r>
            <a:r>
              <a:rPr lang="it-IT" sz="1000" dirty="0" err="1">
                <a:solidFill>
                  <a:schemeClr val="accent1"/>
                </a:solidFill>
              </a:rPr>
              <a:t>@gmx.de</a:t>
            </a:r>
            <a:r>
              <a:rPr lang="it-IT" sz="1000" dirty="0">
                <a:solidFill>
                  <a:schemeClr val="accent1"/>
                </a:solidFill>
              </a:rPr>
              <a:t>, ESA ESTEC, </a:t>
            </a:r>
            <a:r>
              <a:rPr lang="it-IT" sz="1000" dirty="0" err="1">
                <a:solidFill>
                  <a:schemeClr val="accent1"/>
                </a:solidFill>
              </a:rPr>
              <a:t>Noordwijk</a:t>
            </a:r>
            <a:r>
              <a:rPr lang="it-IT" sz="1000" dirty="0">
                <a:solidFill>
                  <a:schemeClr val="accent1"/>
                </a:solidFill>
              </a:rPr>
              <a:t>, The Netherlands</a:t>
            </a:r>
          </a:p>
          <a:p>
            <a:pPr>
              <a:spcBef>
                <a:spcPts val="0"/>
              </a:spcBef>
            </a:pPr>
            <a:r>
              <a:rPr lang="it-IT" sz="1000" dirty="0">
                <a:solidFill>
                  <a:schemeClr val="accent1"/>
                </a:solidFill>
              </a:rPr>
              <a:t>(3</a:t>
            </a:r>
            <a:r>
              <a:rPr lang="it-IT" sz="1000" dirty="0" smtClean="0">
                <a:solidFill>
                  <a:schemeClr val="accent1"/>
                </a:solidFill>
              </a:rPr>
              <a:t>) </a:t>
            </a:r>
            <a:r>
              <a:rPr lang="it-IT" sz="1000" dirty="0" err="1" smtClean="0">
                <a:solidFill>
                  <a:schemeClr val="accent1"/>
                </a:solidFill>
              </a:rPr>
              <a:t>chris.taylor</a:t>
            </a:r>
            <a:r>
              <a:rPr lang="it-IT" sz="1000" dirty="0" err="1">
                <a:solidFill>
                  <a:schemeClr val="accent1"/>
                </a:solidFill>
              </a:rPr>
              <a:t>@esa.int</a:t>
            </a:r>
            <a:r>
              <a:rPr lang="it-IT" sz="1000" dirty="0">
                <a:solidFill>
                  <a:schemeClr val="accent1"/>
                </a:solidFill>
              </a:rPr>
              <a:t>, ESA ESTEC, </a:t>
            </a:r>
            <a:r>
              <a:rPr lang="it-IT" sz="1000" dirty="0" err="1">
                <a:solidFill>
                  <a:schemeClr val="accent1"/>
                </a:solidFill>
              </a:rPr>
              <a:t>Noordwijk</a:t>
            </a:r>
            <a:r>
              <a:rPr lang="it-IT" sz="1000" dirty="0">
                <a:solidFill>
                  <a:schemeClr val="accent1"/>
                </a:solidFill>
              </a:rPr>
              <a:t>, The Netherlands</a:t>
            </a:r>
          </a:p>
          <a:p>
            <a:pPr>
              <a:spcBef>
                <a:spcPts val="0"/>
              </a:spcBef>
            </a:pPr>
            <a:r>
              <a:rPr lang="it-IT" sz="1000" dirty="0">
                <a:solidFill>
                  <a:schemeClr val="accent1"/>
                </a:solidFill>
              </a:rPr>
              <a:t>(4</a:t>
            </a:r>
            <a:r>
              <a:rPr lang="it-IT" sz="1000" dirty="0" smtClean="0">
                <a:solidFill>
                  <a:schemeClr val="accent1"/>
                </a:solidFill>
              </a:rPr>
              <a:t>) </a:t>
            </a:r>
            <a:r>
              <a:rPr lang="it-IT" sz="1000" dirty="0" err="1" smtClean="0">
                <a:solidFill>
                  <a:schemeClr val="accent1"/>
                </a:solidFill>
              </a:rPr>
              <a:t>stuart.fowell</a:t>
            </a:r>
            <a:r>
              <a:rPr lang="it-IT" sz="1000" dirty="0" err="1">
                <a:solidFill>
                  <a:schemeClr val="accent1"/>
                </a:solidFill>
              </a:rPr>
              <a:t>@scisys.co.uk</a:t>
            </a:r>
            <a:r>
              <a:rPr lang="it-IT" sz="1000" dirty="0">
                <a:solidFill>
                  <a:schemeClr val="accent1"/>
                </a:solidFill>
              </a:rPr>
              <a:t>, </a:t>
            </a:r>
            <a:r>
              <a:rPr lang="it-IT" sz="1000" dirty="0" smtClean="0">
                <a:solidFill>
                  <a:schemeClr val="accent1"/>
                </a:solidFill>
              </a:rPr>
              <a:t>SCISYS Ltd</a:t>
            </a:r>
            <a:r>
              <a:rPr lang="it-IT" sz="1000" dirty="0">
                <a:solidFill>
                  <a:schemeClr val="accent1"/>
                </a:solidFill>
              </a:rPr>
              <a:t>, Bristol, UK</a:t>
            </a:r>
            <a:endParaRPr lang="it-IT" sz="1000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GB" sz="2400" b="1" dirty="0" smtClean="0"/>
              <a:t>SOIS Electronic </a:t>
            </a:r>
            <a:r>
              <a:rPr lang="en-GB" sz="2400" b="1" dirty="0"/>
              <a:t>Data Sheets </a:t>
            </a:r>
            <a:r>
              <a:rPr lang="en-GB" sz="2400" b="1" dirty="0" smtClean="0"/>
              <a:t>Use </a:t>
            </a:r>
            <a:r>
              <a:rPr lang="en-GB" sz="2400" b="1" dirty="0"/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5395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SOIS Electronic Data Sheets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4D4F53"/>
                </a:solidFill>
              </a:rPr>
              <a:t>CCSDS standard for machine-readable </a:t>
            </a:r>
            <a:r>
              <a:rPr lang="en-GB" b="1" dirty="0" smtClean="0">
                <a:solidFill>
                  <a:srgbClr val="4D4F53"/>
                </a:solidFill>
              </a:rPr>
              <a:t>Electronic Data Sheets </a:t>
            </a:r>
            <a:r>
              <a:rPr lang="en-GB" dirty="0" smtClean="0">
                <a:solidFill>
                  <a:srgbClr val="4D4F53"/>
                </a:solidFill>
              </a:rPr>
              <a:t>(SEDS)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Objectives</a:t>
            </a:r>
            <a:r>
              <a:rPr lang="en-GB" b="1" dirty="0" smtClean="0"/>
              <a:t>:</a:t>
            </a: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Describe </a:t>
            </a:r>
            <a:r>
              <a:rPr lang="en-GB" dirty="0"/>
              <a:t>on-board equipment </a:t>
            </a:r>
            <a:r>
              <a:rPr lang="en-GB" dirty="0" smtClean="0"/>
              <a:t>data interfaces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Streamline flight software design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Standardization of functional interfaces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Replace paper ICD, interface specifications and data sheet documents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Automatic code generation for SOIS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Automatic generation of documentation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1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19" y="1698486"/>
            <a:ext cx="7881049" cy="42778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EDS Extended Use Cases</a:t>
            </a:r>
            <a:endParaRPr lang="en-GB" dirty="0"/>
          </a:p>
        </p:txBody>
      </p:sp>
      <p:sp>
        <p:nvSpPr>
          <p:cNvPr id="3" name="Down Arrow 2"/>
          <p:cNvSpPr/>
          <p:nvPr/>
        </p:nvSpPr>
        <p:spPr>
          <a:xfrm>
            <a:off x="3107081" y="1541124"/>
            <a:ext cx="567166" cy="1195911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55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4" y="379076"/>
            <a:ext cx="6804026" cy="430887"/>
          </a:xfrm>
        </p:spPr>
        <p:txBody>
          <a:bodyPr/>
          <a:lstStyle/>
          <a:p>
            <a:r>
              <a:rPr lang="en-GB" dirty="0" smtClean="0"/>
              <a:t>SOIS Command &amp; Data Acquisition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33" y="1764981"/>
            <a:ext cx="4388867" cy="285273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1395031" y="2414269"/>
            <a:ext cx="495300" cy="2857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83913" y="1601945"/>
            <a:ext cx="7099952" cy="3178810"/>
            <a:chOff x="1383913" y="1601945"/>
            <a:chExt cx="7099952" cy="3178810"/>
          </a:xfrm>
        </p:grpSpPr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3975" y="1601945"/>
              <a:ext cx="3349890" cy="317881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1383913" y="2702901"/>
              <a:ext cx="3873887" cy="147666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896775" y="2409815"/>
              <a:ext cx="3361025" cy="179079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373633" y="4945380"/>
            <a:ext cx="8110232" cy="116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+mn-lt"/>
              </a:defRPr>
            </a:lvl1pPr>
            <a:lvl2pPr marL="1227138" indent="-4191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dirty="0" smtClean="0"/>
              <a:t>Use case focuses </a:t>
            </a:r>
            <a:r>
              <a:rPr lang="en-GB" dirty="0"/>
              <a:t>on </a:t>
            </a:r>
            <a:r>
              <a:rPr lang="en-GB" dirty="0" smtClean="0"/>
              <a:t>Command </a:t>
            </a:r>
            <a:r>
              <a:rPr lang="en-GB" dirty="0"/>
              <a:t>&amp; Data Acquisition </a:t>
            </a:r>
            <a:r>
              <a:rPr lang="en-GB" dirty="0" smtClean="0"/>
              <a:t>Services</a:t>
            </a:r>
            <a:endParaRPr lang="en-GB" dirty="0"/>
          </a:p>
          <a:p>
            <a:pPr lvl="1">
              <a:buFont typeface="Wingdings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Device Virtualisation Service (DVS), Device Access Service (DAS)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Subnetwork Layer Services as final access point to device</a:t>
            </a:r>
            <a:endParaRPr lang="en-GB" dirty="0">
              <a:sym typeface="Wingdings" panose="05000000000000000000" pitchFamily="2" charset="2"/>
            </a:endParaRPr>
          </a:p>
          <a:p>
            <a:endParaRPr lang="en-GB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659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289449" y="3555200"/>
            <a:ext cx="2691315" cy="1440000"/>
          </a:xfrm>
          <a:prstGeom prst="rect">
            <a:avLst/>
          </a:prstGeom>
          <a:solidFill>
            <a:srgbClr val="15F9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en-GB" sz="1200" b="1" dirty="0" smtClean="0">
                <a:solidFill>
                  <a:srgbClr val="4D4F53"/>
                </a:solidFill>
              </a:rPr>
              <a:t>DAS</a:t>
            </a:r>
            <a:endParaRPr lang="en-GB" sz="1200" b="1" dirty="0">
              <a:solidFill>
                <a:srgbClr val="4D4F53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9449" y="1824689"/>
            <a:ext cx="2691315" cy="1440000"/>
          </a:xfrm>
          <a:prstGeom prst="rect">
            <a:avLst/>
          </a:prstGeom>
          <a:solidFill>
            <a:srgbClr val="15F9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en-GB" sz="1200" b="1" dirty="0" smtClean="0">
                <a:solidFill>
                  <a:srgbClr val="4D4F53"/>
                </a:solidFill>
              </a:rPr>
              <a:t>DVS</a:t>
            </a:r>
            <a:endParaRPr lang="en-GB" sz="1200" b="1" dirty="0">
              <a:solidFill>
                <a:srgbClr val="4D4F53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1599564"/>
            <a:ext cx="3349890" cy="31788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475" y="209799"/>
            <a:ext cx="6870700" cy="769441"/>
          </a:xfrm>
        </p:spPr>
        <p:txBody>
          <a:bodyPr/>
          <a:lstStyle/>
          <a:p>
            <a:r>
              <a:rPr lang="en-GB" dirty="0"/>
              <a:t>SOIS </a:t>
            </a:r>
            <a:r>
              <a:rPr lang="en-GB" dirty="0" smtClean="0"/>
              <a:t>EDS and Command </a:t>
            </a:r>
            <a:r>
              <a:rPr lang="en-GB" dirty="0"/>
              <a:t>&amp; Data </a:t>
            </a:r>
            <a:r>
              <a:rPr lang="en-GB" dirty="0" smtClean="0"/>
              <a:t>Acquisition</a:t>
            </a:r>
            <a:endParaRPr lang="en-GB" dirty="0"/>
          </a:p>
        </p:txBody>
      </p:sp>
      <p:cxnSp>
        <p:nvCxnSpPr>
          <p:cNvPr id="4" name="Elbow Connector 3"/>
          <p:cNvCxnSpPr/>
          <p:nvPr/>
        </p:nvCxnSpPr>
        <p:spPr>
          <a:xfrm rot="16200000" flipH="1">
            <a:off x="6713536" y="2354261"/>
            <a:ext cx="1146178" cy="596901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84282" y="3578225"/>
            <a:ext cx="0" cy="857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6330950" y="3651250"/>
            <a:ext cx="1269999" cy="0"/>
          </a:xfrm>
          <a:prstGeom prst="line">
            <a:avLst/>
          </a:prstGeom>
          <a:ln w="3810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34125" y="3667125"/>
            <a:ext cx="0" cy="4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339681" y="3632200"/>
            <a:ext cx="0" cy="793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56312" y="4074319"/>
            <a:ext cx="0" cy="242887"/>
          </a:xfrm>
          <a:prstGeom prst="line">
            <a:avLst/>
          </a:prstGeom>
          <a:ln w="3810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6035675" y="4317206"/>
            <a:ext cx="1912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222998" y="4298158"/>
            <a:ext cx="0" cy="833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255543" y="4074318"/>
            <a:ext cx="0" cy="2071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238478" y="4264818"/>
            <a:ext cx="749696" cy="0"/>
          </a:xfrm>
          <a:prstGeom prst="line">
            <a:avLst/>
          </a:prstGeom>
          <a:ln w="3810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78647" y="4245770"/>
            <a:ext cx="0" cy="1357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375106" y="2078683"/>
            <a:ext cx="252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200" b="1" dirty="0">
                <a:solidFill>
                  <a:srgbClr val="4D4F53"/>
                </a:solidFill>
              </a:rPr>
              <a:t>Functional </a:t>
            </a:r>
            <a:r>
              <a:rPr lang="en-GB" sz="1200" b="1" dirty="0" smtClean="0">
                <a:solidFill>
                  <a:srgbClr val="4D4F53"/>
                </a:solidFill>
              </a:rPr>
              <a:t>Interface (FI)</a:t>
            </a:r>
            <a:endParaRPr lang="en-GB" sz="1200" b="1" dirty="0">
              <a:solidFill>
                <a:srgbClr val="4D4F53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75106" y="2650266"/>
            <a:ext cx="252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200" b="1" dirty="0" smtClean="0">
                <a:solidFill>
                  <a:srgbClr val="4D4F53"/>
                </a:solidFill>
              </a:rPr>
              <a:t>Device Abstraction Control Procedure (DACP)</a:t>
            </a:r>
            <a:endParaRPr lang="en-GB" sz="1200" b="1" dirty="0">
              <a:solidFill>
                <a:srgbClr val="4D4F53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375106" y="3809194"/>
            <a:ext cx="252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200" b="1" dirty="0">
                <a:solidFill>
                  <a:srgbClr val="4D4F53"/>
                </a:solidFill>
              </a:rPr>
              <a:t>Device Raw </a:t>
            </a:r>
            <a:r>
              <a:rPr lang="en-GB" sz="1200" b="1" dirty="0" smtClean="0">
                <a:solidFill>
                  <a:srgbClr val="4D4F53"/>
                </a:solidFill>
              </a:rPr>
              <a:t>Data Interface</a:t>
            </a:r>
            <a:endParaRPr lang="en-GB" sz="1200" b="1" dirty="0">
              <a:solidFill>
                <a:srgbClr val="4D4F5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375106" y="4417764"/>
            <a:ext cx="2520000" cy="540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GB" sz="1200" b="1" dirty="0" smtClean="0">
                <a:solidFill>
                  <a:srgbClr val="4D4F53"/>
                </a:solidFill>
              </a:rPr>
              <a:t>Device-specific Access Protocol (DAP)</a:t>
            </a:r>
            <a:endParaRPr lang="en-GB" sz="1200" b="1" dirty="0">
              <a:solidFill>
                <a:srgbClr val="4D4F53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35106" y="3264689"/>
            <a:ext cx="0" cy="290511"/>
          </a:xfrm>
          <a:prstGeom prst="straightConnector1">
            <a:avLst/>
          </a:prstGeom>
          <a:ln>
            <a:solidFill>
              <a:schemeClr val="tx1"/>
            </a:solidFill>
            <a:headEnd type="oval" w="lg" len="lg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289449" y="5248723"/>
            <a:ext cx="2691315" cy="385623"/>
          </a:xfrm>
          <a:prstGeom prst="rect">
            <a:avLst/>
          </a:prstGeom>
          <a:solidFill>
            <a:srgbClr val="15F9FF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en-GB" sz="1200" b="1" dirty="0" err="1" smtClean="0">
                <a:solidFill>
                  <a:srgbClr val="4D4F53"/>
                </a:solidFill>
              </a:rPr>
              <a:t>Subnetwork</a:t>
            </a:r>
            <a:endParaRPr lang="en-GB" sz="1200" b="1" dirty="0">
              <a:solidFill>
                <a:srgbClr val="4D4F53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635106" y="4995200"/>
            <a:ext cx="0" cy="253523"/>
          </a:xfrm>
          <a:prstGeom prst="straightConnector1">
            <a:avLst/>
          </a:prstGeom>
          <a:ln>
            <a:solidFill>
              <a:schemeClr val="tx1"/>
            </a:solidFill>
            <a:headEnd type="oval" w="lg" len="lg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30664" y="1504137"/>
            <a:ext cx="8885" cy="320552"/>
          </a:xfrm>
          <a:prstGeom prst="straightConnector1">
            <a:avLst/>
          </a:prstGeom>
          <a:ln>
            <a:solidFill>
              <a:schemeClr val="tx1"/>
            </a:solidFill>
            <a:headEnd type="oval" w="lg" len="lg"/>
            <a:tailEnd type="oval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060354" y="1380847"/>
            <a:ext cx="3156398" cy="4537068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Straight Connector 48"/>
          <p:cNvCxnSpPr/>
          <p:nvPr/>
        </p:nvCxnSpPr>
        <p:spPr>
          <a:xfrm>
            <a:off x="3970362" y="1821876"/>
            <a:ext cx="1270042" cy="7655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3970362" y="4771299"/>
            <a:ext cx="1163216" cy="8604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138615" y="4945380"/>
            <a:ext cx="3345250" cy="116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chemeClr val="bg2"/>
                </a:solidFill>
                <a:latin typeface="+mn-lt"/>
              </a:defRPr>
            </a:lvl1pPr>
            <a:lvl2pPr marL="1227138" indent="-4191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dirty="0" smtClean="0"/>
              <a:t>Sections of the EDS reflect the elements of DVS, DAS and </a:t>
            </a:r>
            <a:r>
              <a:rPr lang="en-GB" dirty="0" err="1" smtClean="0"/>
              <a:t>Subnetwork</a:t>
            </a:r>
            <a:endParaRPr lang="en-GB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9480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0" grpId="0" animBg="1"/>
      <p:bldP spid="3" grpId="0" animBg="1"/>
      <p:bldP spid="22" grpId="0" animBg="1"/>
      <p:bldP spid="24" grpId="0" animBg="1"/>
      <p:bldP spid="26" grpId="0" animBg="1"/>
      <p:bldP spid="34" grpId="0" animBg="1"/>
      <p:bldP spid="48" grpId="0" animBg="1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GB" sz="2400" b="1" dirty="0" smtClean="0"/>
              <a:t>SOIS Electronic </a:t>
            </a:r>
            <a:r>
              <a:rPr lang="en-GB" sz="2400" b="1" dirty="0"/>
              <a:t>Data </a:t>
            </a:r>
            <a:r>
              <a:rPr lang="en-GB" sz="2400" b="1" dirty="0" smtClean="0"/>
              <a:t>Sheets Schema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93891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SOIS EDS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Schema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Based on Red Book </a:t>
            </a:r>
            <a:r>
              <a:rPr lang="en-GB" dirty="0">
                <a:solidFill>
                  <a:srgbClr val="FF0000"/>
                </a:solidFill>
              </a:rPr>
              <a:t>CCSDS </a:t>
            </a:r>
            <a:r>
              <a:rPr lang="en-GB" dirty="0" smtClean="0">
                <a:solidFill>
                  <a:srgbClr val="FF0000"/>
                </a:solidFill>
              </a:rPr>
              <a:t>876.0-R-0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~237 requirements on SEDS schema elements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XML schema file provided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3 main elements: Parameter Type, Interface Type, Component Type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Organised and grouped inside Namespace elements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Dictionary of Terms</a:t>
            </a:r>
            <a:r>
              <a:rPr lang="en-GB" dirty="0" smtClean="0"/>
              <a:t> </a:t>
            </a:r>
            <a:endParaRPr lang="en-US" b="1" dirty="0"/>
          </a:p>
          <a:p>
            <a:pPr marL="285750" indent="-285750">
              <a:buFont typeface="Arial"/>
              <a:buChar char="•"/>
            </a:pPr>
            <a:r>
              <a:rPr lang="en-GB" dirty="0"/>
              <a:t>Based on Red Book </a:t>
            </a:r>
            <a:r>
              <a:rPr lang="en-GB" dirty="0">
                <a:solidFill>
                  <a:srgbClr val="FF0000"/>
                </a:solidFill>
              </a:rPr>
              <a:t>CCSDS </a:t>
            </a:r>
            <a:r>
              <a:rPr lang="en-GB" dirty="0" smtClean="0">
                <a:solidFill>
                  <a:srgbClr val="FF0000"/>
                </a:solidFill>
              </a:rPr>
              <a:t>876.1-</a:t>
            </a:r>
            <a:r>
              <a:rPr lang="en-GB" dirty="0">
                <a:solidFill>
                  <a:srgbClr val="FF0000"/>
                </a:solidFill>
              </a:rPr>
              <a:t>R-</a:t>
            </a:r>
            <a:r>
              <a:rPr lang="en-GB" dirty="0" smtClean="0">
                <a:solidFill>
                  <a:srgbClr val="FF0000"/>
                </a:solidFill>
              </a:rPr>
              <a:t>0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It is </a:t>
            </a:r>
            <a:r>
              <a:rPr lang="en-GB" dirty="0"/>
              <a:t>a model-based </a:t>
            </a:r>
            <a:r>
              <a:rPr lang="en-GB" dirty="0" smtClean="0"/>
              <a:t>vocabulary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It contains the ontology of the types used in the EDS</a:t>
            </a:r>
          </a:p>
          <a:p>
            <a:pPr marL="285750" indent="-285750">
              <a:buFont typeface="Arial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548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SOIS EDS Schema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b="1" dirty="0" smtClean="0"/>
              <a:t>Datasheet: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XML root element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May include other SEDS XML 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2 allowed child elements:</a:t>
            </a:r>
          </a:p>
          <a:p>
            <a:pPr marL="1055688" lvl="1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Device</a:t>
            </a:r>
          </a:p>
          <a:p>
            <a:pPr marL="1055688" lvl="1" indent="-171450">
              <a:buFont typeface="Arial" panose="020B0604020202020204" pitchFamily="34" charset="0"/>
              <a:buChar char="•"/>
            </a:pPr>
            <a:r>
              <a:rPr lang="en-GB" sz="1400" dirty="0" smtClean="0"/>
              <a:t>Namespace</a:t>
            </a:r>
          </a:p>
          <a:p>
            <a:pPr marL="0" indent="0">
              <a:buNone/>
            </a:pPr>
            <a:endParaRPr lang="en-GB" b="1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1386000"/>
            <a:ext cx="396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7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SEDS Schema - Device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600" b="1" dirty="0" smtClean="0"/>
              <a:t>Device: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Instances of </a:t>
            </a:r>
            <a:r>
              <a:rPr lang="en-GB" sz="1600" dirty="0" err="1" smtClean="0"/>
              <a:t>ComponentType</a:t>
            </a:r>
            <a:r>
              <a:rPr lang="en-GB" sz="1600" dirty="0" smtClean="0"/>
              <a:t> linked to DAS / DVS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Subnetwork interface configuration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/>
              <a:t>MetaData</a:t>
            </a:r>
            <a:r>
              <a:rPr lang="en-GB" sz="16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1386000"/>
            <a:ext cx="3960000" cy="46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3115" y="1685925"/>
            <a:ext cx="3816541" cy="304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53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SEDS Schema - Namespace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b="1" dirty="0" smtClean="0"/>
              <a:t>Namespace: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Parent element for every type definition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Encapsulation and grouping of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Can be used as library for e.g. standard data and interface types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3 allowed child elements:</a:t>
            </a:r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ParameterTypeSet</a:t>
            </a:r>
            <a:endParaRPr lang="en-GB" sz="1400" dirty="0" smtClean="0"/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InterfaceTypeSet</a:t>
            </a:r>
            <a:endParaRPr lang="en-GB" sz="1400" dirty="0" smtClean="0"/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ComponentTypeSet</a:t>
            </a:r>
            <a:endParaRPr lang="en-GB" sz="14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1386000"/>
            <a:ext cx="3960000" cy="46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9353" y="2042525"/>
            <a:ext cx="3805022" cy="39251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6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1800" b="1" dirty="0"/>
              <a:t>SOIS as On-board Communication </a:t>
            </a:r>
            <a:r>
              <a:rPr lang="en-GB" sz="1800" b="1" dirty="0" smtClean="0"/>
              <a:t>Architecture</a:t>
            </a:r>
          </a:p>
          <a:p>
            <a:pPr>
              <a:buFont typeface="Arial" pitchFamily="34" charset="0"/>
              <a:buChar char="•"/>
            </a:pPr>
            <a:r>
              <a:rPr lang="en-GB" sz="1800" b="1" dirty="0" smtClean="0"/>
              <a:t>SOIS Electronic </a:t>
            </a:r>
            <a:r>
              <a:rPr lang="en-GB" sz="1800" b="1" dirty="0"/>
              <a:t>Data Sheets </a:t>
            </a:r>
            <a:r>
              <a:rPr lang="en-GB" sz="1800" b="1" dirty="0" smtClean="0"/>
              <a:t>Use Cases</a:t>
            </a:r>
          </a:p>
          <a:p>
            <a:pPr>
              <a:buFont typeface="Arial" pitchFamily="34" charset="0"/>
              <a:buChar char="•"/>
            </a:pPr>
            <a:r>
              <a:rPr lang="en-GB" sz="1800" b="1" dirty="0" smtClean="0"/>
              <a:t>SOIS Electronic </a:t>
            </a:r>
            <a:r>
              <a:rPr lang="en-GB" sz="1800" b="1" dirty="0"/>
              <a:t>Data </a:t>
            </a:r>
            <a:r>
              <a:rPr lang="en-GB" sz="1800" b="1" dirty="0" smtClean="0"/>
              <a:t>Sheets Schema</a:t>
            </a:r>
          </a:p>
          <a:p>
            <a:pPr>
              <a:buFont typeface="Arial" pitchFamily="34" charset="0"/>
              <a:buChar char="•"/>
            </a:pPr>
            <a:r>
              <a:rPr lang="en-GB" sz="1800" b="1" dirty="0" smtClean="0"/>
              <a:t>SOIS Electronic </a:t>
            </a:r>
            <a:r>
              <a:rPr lang="en-GB" sz="1800" b="1" dirty="0"/>
              <a:t>Data Sheets </a:t>
            </a:r>
            <a:r>
              <a:rPr lang="en-GB" sz="1800" b="1" dirty="0" smtClean="0"/>
              <a:t>Tool Chain</a:t>
            </a:r>
          </a:p>
          <a:p>
            <a:pPr>
              <a:buFont typeface="Arial" pitchFamily="34" charset="0"/>
              <a:buChar char="•"/>
            </a:pPr>
            <a:r>
              <a:rPr lang="en-GB" sz="1800" b="1" dirty="0"/>
              <a:t>Conclusions and Future </a:t>
            </a:r>
            <a:r>
              <a:rPr lang="en-GB" sz="1800" b="1" dirty="0" smtClean="0"/>
              <a:t>Work</a:t>
            </a:r>
          </a:p>
          <a:p>
            <a:pPr>
              <a:buFont typeface="Arial" pitchFamily="34" charset="0"/>
              <a:buChar char="•"/>
            </a:pPr>
            <a:r>
              <a:rPr lang="en-GB" sz="1800" b="1" dirty="0" smtClean="0"/>
              <a:t>Acknowledgments and References</a:t>
            </a:r>
          </a:p>
          <a:p>
            <a:pPr>
              <a:buFont typeface="Arial" pitchFamily="34" charset="0"/>
              <a:buChar char="•"/>
            </a:pPr>
            <a:endParaRPr lang="en-GB" sz="1800" b="1" dirty="0" smtClean="0"/>
          </a:p>
          <a:p>
            <a:pPr>
              <a:buFont typeface="Arial" pitchFamily="34" charset="0"/>
              <a:buChar char="•"/>
            </a:pPr>
            <a:endParaRPr lang="en-GB" sz="1800" b="1" dirty="0" smtClean="0"/>
          </a:p>
          <a:p>
            <a:pPr>
              <a:buFont typeface="Arial" pitchFamily="34" charset="0"/>
              <a:buChar char="•"/>
            </a:pPr>
            <a:endParaRPr lang="en-GB" sz="1800" b="1" dirty="0" smtClean="0"/>
          </a:p>
          <a:p>
            <a:pPr>
              <a:buFont typeface="Arial" pitchFamily="34" charset="0"/>
              <a:buChar char="•"/>
            </a:pPr>
            <a:endParaRPr lang="en-GB" sz="1800" b="1" dirty="0" smtClean="0"/>
          </a:p>
          <a:p>
            <a:pPr>
              <a:buFont typeface="Arial" pitchFamily="34" charset="0"/>
              <a:buChar char="•"/>
            </a:pPr>
            <a:endParaRPr lang="en-GB" sz="1800" b="1" dirty="0" smtClean="0"/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SEDS Schema – Parameter Types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b="1" dirty="0" smtClean="0"/>
              <a:t>Parameter 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/>
                </a:solidFill>
              </a:rPr>
              <a:t>8</a:t>
            </a:r>
            <a:r>
              <a:rPr lang="en-GB" sz="1400" dirty="0" smtClean="0"/>
              <a:t> basic data types:</a:t>
            </a:r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Boolean, Binary, Integer, Float, String, Enumerated, Array, Container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Refined by adding attributes and encoding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chemeClr val="accent1"/>
                </a:solidFill>
              </a:rPr>
              <a:t>4</a:t>
            </a:r>
            <a:r>
              <a:rPr lang="en-GB" sz="1400" dirty="0" smtClean="0"/>
              <a:t> encodings</a:t>
            </a:r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Binary, Integer, Float, String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Type inheritance allowed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Container type for building data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1386000"/>
            <a:ext cx="3960000" cy="46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25924" y="2131530"/>
            <a:ext cx="3596765" cy="434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07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SEDS Schema – Interface Type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b="1" dirty="0" smtClean="0"/>
              <a:t>Interface 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Define interface parameters and commands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Type inheritance takes all features of the parent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Child Elements:</a:t>
            </a:r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ParameterSet</a:t>
            </a:r>
            <a:endParaRPr lang="en-GB" sz="1400" dirty="0" smtClean="0"/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CommandSet</a:t>
            </a:r>
            <a:endParaRPr lang="en-GB" sz="1400" dirty="0" smtClean="0"/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GenericTypeSet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Generic types have to be mapped for interface instantiation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1386000"/>
            <a:ext cx="3960000" cy="46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4805" y="2628166"/>
            <a:ext cx="3585624" cy="6221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01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SEDS Schema – Component Types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b="1" dirty="0" smtClean="0"/>
              <a:t>Component Types: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Core part of the SEDS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Defines provided and required interface instances to link to other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May define local sets of type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Actual behaviour described in Implementation element </a:t>
            </a:r>
            <a:endParaRPr lang="en-GB" sz="14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1386000"/>
            <a:ext cx="3960000" cy="46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0329" y="3410129"/>
            <a:ext cx="3499076" cy="20247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90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SEDS Schema - Implementation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400" b="1" dirty="0" smtClean="0"/>
              <a:t>Implementation: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Defines protocols and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Child elements:</a:t>
            </a:r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ParameterSet</a:t>
            </a:r>
            <a:endParaRPr lang="en-GB" sz="1400" dirty="0" smtClean="0"/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DelegateSet</a:t>
            </a:r>
            <a:endParaRPr lang="en-GB" sz="1400" dirty="0" smtClean="0"/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ComponentSet</a:t>
            </a:r>
            <a:endParaRPr lang="en-GB" sz="1400" dirty="0" smtClean="0"/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ParameterMapSet</a:t>
            </a:r>
            <a:endParaRPr lang="en-GB" sz="1400" dirty="0" smtClean="0"/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ParameterMapActivitySet</a:t>
            </a:r>
            <a:endParaRPr lang="en-GB" sz="1400" dirty="0"/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ActivitySet</a:t>
            </a:r>
            <a:r>
              <a:rPr lang="en-GB" sz="1400" dirty="0" smtClean="0"/>
              <a:t>                </a:t>
            </a:r>
          </a:p>
          <a:p>
            <a:pPr marL="1169988" lvl="1" indent="-285750">
              <a:buFont typeface="Arial" panose="020B0604020202020204" pitchFamily="34" charset="0"/>
              <a:buChar char="•"/>
            </a:pPr>
            <a:r>
              <a:rPr lang="en-GB" sz="1400" dirty="0" err="1" smtClean="0"/>
              <a:t>StateMachineSet</a:t>
            </a:r>
            <a:endParaRPr lang="en-GB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1386000"/>
            <a:ext cx="3960000" cy="468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4033" y="4077628"/>
            <a:ext cx="3409025" cy="13034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9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GB" sz="2400" b="1" dirty="0"/>
              <a:t>Electronic Data Sheets </a:t>
            </a:r>
            <a:r>
              <a:rPr lang="en-GB" sz="2400" b="1" dirty="0" smtClean="0"/>
              <a:t>Tool Chain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40851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672424"/>
              </p:ext>
            </p:extLst>
          </p:nvPr>
        </p:nvGraphicFramePr>
        <p:xfrm>
          <a:off x="630000" y="1386000"/>
          <a:ext cx="3833898" cy="46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Visio" r:id="rId4" imgW="5236086" imgH="6402962" progId="Visio.Drawing.11">
                  <p:embed/>
                </p:oleObj>
              </mc:Choice>
              <mc:Fallback>
                <p:oleObj name="Visio" r:id="rId4" imgW="5236086" imgH="640296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00" y="1386000"/>
                        <a:ext cx="3833898" cy="468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SOIS EDS Tool Chain Prototype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INPUT: 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Set of valid SEDS XML files</a:t>
            </a:r>
          </a:p>
          <a:p>
            <a:pPr marL="171450" indent="-171450">
              <a:buFont typeface="Arial"/>
              <a:buChar char="•"/>
            </a:pPr>
            <a:r>
              <a:rPr lang="en-GB" dirty="0" smtClean="0"/>
              <a:t>SEDS schema</a:t>
            </a:r>
          </a:p>
          <a:p>
            <a:pPr marL="0" indent="0">
              <a:buNone/>
            </a:pPr>
            <a:endParaRPr lang="en-GB" sz="800" dirty="0" smtClean="0"/>
          </a:p>
          <a:p>
            <a:pPr marL="271463" indent="-271463"/>
            <a:r>
              <a:rPr lang="en-GB" dirty="0" smtClean="0"/>
              <a:t>SEDS Translator Tool</a:t>
            </a:r>
          </a:p>
          <a:p>
            <a:pPr marL="271463" indent="-271463"/>
            <a:r>
              <a:rPr lang="en-GB" dirty="0" smtClean="0"/>
              <a:t>TASTE Model</a:t>
            </a:r>
          </a:p>
          <a:p>
            <a:pPr marL="628650" lvl="1" indent="-241300"/>
            <a:r>
              <a:rPr lang="en-GB" dirty="0" smtClean="0"/>
              <a:t>Data View: Parameter / Interface Types</a:t>
            </a:r>
          </a:p>
          <a:p>
            <a:pPr marL="628650" lvl="1" indent="-241300"/>
            <a:r>
              <a:rPr lang="en-GB" dirty="0" smtClean="0"/>
              <a:t>Interface View: System structure model</a:t>
            </a:r>
          </a:p>
          <a:p>
            <a:pPr marL="628650" lvl="1" indent="-241300"/>
            <a:r>
              <a:rPr lang="en-GB" dirty="0" err="1" smtClean="0"/>
              <a:t>OpenGeode</a:t>
            </a:r>
            <a:r>
              <a:rPr lang="en-GB" dirty="0" smtClean="0"/>
              <a:t>: Implementation  </a:t>
            </a:r>
          </a:p>
          <a:p>
            <a:pPr marL="628650" lvl="1" indent="-241300"/>
            <a:r>
              <a:rPr lang="en-GB" dirty="0" smtClean="0"/>
              <a:t>Deployment View: Hardware mapping</a:t>
            </a:r>
          </a:p>
          <a:p>
            <a:pPr marL="271463" indent="-271463"/>
            <a:r>
              <a:rPr lang="en-GB" dirty="0" smtClean="0"/>
              <a:t>TASTE generation</a:t>
            </a:r>
          </a:p>
          <a:p>
            <a:pPr marL="625475" lvl="1" indent="-271463"/>
            <a:r>
              <a:rPr lang="en-GB" dirty="0" smtClean="0"/>
              <a:t>Build System in Ada/C</a:t>
            </a:r>
          </a:p>
          <a:p>
            <a:pPr marL="625475" lvl="1" indent="-271463"/>
            <a:r>
              <a:rPr lang="en-GB" dirty="0" smtClean="0"/>
              <a:t>Create Data Type ICD</a:t>
            </a:r>
            <a:endParaRPr lang="en-GB" dirty="0"/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dirty="0" smtClean="0">
                <a:solidFill>
                  <a:schemeClr val="accent1"/>
                </a:solidFill>
              </a:rPr>
              <a:t>OUTPUT: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Ada</a:t>
            </a:r>
            <a:r>
              <a:rPr lang="en-GB" dirty="0"/>
              <a:t>/</a:t>
            </a:r>
            <a:r>
              <a:rPr lang="en-GB" dirty="0" smtClean="0"/>
              <a:t>C source code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Executable Binaries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Data Type ICD (HTML)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SOIS EDS Translator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" y="1386000"/>
            <a:ext cx="3960000" cy="46800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0800000">
            <a:off x="3897547" y="2082268"/>
            <a:ext cx="1744462" cy="59075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Left Arrow 16"/>
          <p:cNvSpPr/>
          <p:nvPr/>
        </p:nvSpPr>
        <p:spPr>
          <a:xfrm rot="10800000">
            <a:off x="3901991" y="2716978"/>
            <a:ext cx="1744462" cy="59075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Left Arrow 17"/>
          <p:cNvSpPr/>
          <p:nvPr/>
        </p:nvSpPr>
        <p:spPr>
          <a:xfrm rot="10800000">
            <a:off x="3901991" y="4161448"/>
            <a:ext cx="1744462" cy="59075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604471" y="1380485"/>
            <a:ext cx="2760543" cy="457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None/>
              <a:defRPr sz="1600" b="1">
                <a:solidFill>
                  <a:schemeClr val="bg2"/>
                </a:solidFill>
                <a:latin typeface="+mn-lt"/>
              </a:defRPr>
            </a:lvl1pPr>
            <a:lvl2pPr marL="1227138" indent="-4191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eaLnBrk="1" hangingPunct="1"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fontAlgn="base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endParaRPr lang="en-GB" dirty="0" smtClean="0"/>
          </a:p>
          <a:p>
            <a:endParaRPr lang="en-GB" sz="1200" dirty="0" smtClean="0"/>
          </a:p>
          <a:p>
            <a:r>
              <a:rPr lang="en-GB" dirty="0" err="1" smtClean="0"/>
              <a:t>ParameterTypes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 </a:t>
            </a:r>
            <a:r>
              <a:rPr lang="en-GB" b="0" dirty="0">
                <a:sym typeface="Wingdings" panose="05000000000000000000" pitchFamily="2" charset="2"/>
              </a:rPr>
              <a:t>ASN.</a:t>
            </a:r>
            <a:r>
              <a:rPr lang="en-GB" b="0" dirty="0" smtClean="0">
                <a:sym typeface="Wingdings" panose="05000000000000000000" pitchFamily="2" charset="2"/>
              </a:rPr>
              <a:t>1/ACN</a:t>
            </a:r>
            <a:endParaRPr lang="en-GB" dirty="0"/>
          </a:p>
          <a:p>
            <a:r>
              <a:rPr lang="en-GB" dirty="0" err="1"/>
              <a:t>InterfaceTypes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dirty="0">
                <a:sym typeface="Wingdings" panose="05000000000000000000" pitchFamily="2" charset="2"/>
              </a:rPr>
              <a:t> ASN.</a:t>
            </a:r>
            <a:r>
              <a:rPr lang="en-GB" b="0" dirty="0" smtClean="0">
                <a:sym typeface="Wingdings" panose="05000000000000000000" pitchFamily="2" charset="2"/>
              </a:rPr>
              <a:t>1/ACN</a:t>
            </a:r>
            <a:endParaRPr lang="en-GB" b="0" dirty="0"/>
          </a:p>
          <a:p>
            <a:r>
              <a:rPr lang="en-GB" dirty="0" err="1" smtClean="0"/>
              <a:t>ComponentTypes</a:t>
            </a:r>
            <a:endParaRPr lang="en-GB" dirty="0"/>
          </a:p>
          <a:p>
            <a:r>
              <a:rPr lang="en-GB" b="0" dirty="0" smtClean="0">
                <a:sym typeface="Wingdings" panose="05000000000000000000" pitchFamily="2" charset="2"/>
              </a:rPr>
              <a:t>Local Types: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ym typeface="Wingdings" panose="05000000000000000000" pitchFamily="2" charset="2"/>
              </a:rPr>
              <a:t>ASN.1/ACN</a:t>
            </a:r>
            <a:endParaRPr lang="en-GB" b="0" dirty="0">
              <a:sym typeface="Wingdings" panose="05000000000000000000" pitchFamily="2" charset="2"/>
            </a:endParaRPr>
          </a:p>
          <a:p>
            <a:r>
              <a:rPr lang="en-GB" b="0" dirty="0" smtClean="0">
                <a:sym typeface="Wingdings" panose="05000000000000000000" pitchFamily="2" charset="2"/>
              </a:rPr>
              <a:t>System Structure: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ym typeface="Wingdings" panose="05000000000000000000" pitchFamily="2" charset="2"/>
              </a:rPr>
              <a:t> </a:t>
            </a:r>
            <a:r>
              <a:rPr lang="en-GB" b="0" dirty="0">
                <a:sym typeface="Wingdings" panose="05000000000000000000" pitchFamily="2" charset="2"/>
              </a:rPr>
              <a:t>AADL</a:t>
            </a:r>
          </a:p>
          <a:p>
            <a:r>
              <a:rPr lang="en-GB" b="0" dirty="0" smtClean="0">
                <a:sym typeface="Wingdings" panose="05000000000000000000" pitchFamily="2" charset="2"/>
              </a:rPr>
              <a:t>Implementation:</a:t>
            </a:r>
            <a:r>
              <a:rPr lang="en-GB" dirty="0" smtClean="0">
                <a:sym typeface="Wingdings" panose="05000000000000000000" pitchFamily="2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b="0" dirty="0" smtClean="0">
                <a:sym typeface="Wingdings" panose="05000000000000000000" pitchFamily="2" charset="2"/>
              </a:rPr>
              <a:t>SDL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39325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5475" y="379076"/>
            <a:ext cx="6105525" cy="430887"/>
          </a:xfrm>
        </p:spPr>
        <p:txBody>
          <a:bodyPr/>
          <a:lstStyle/>
          <a:p>
            <a:r>
              <a:rPr lang="en-US" dirty="0" smtClean="0"/>
              <a:t>SEDS Translator – Parameter Types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374" y="1247543"/>
            <a:ext cx="3889376" cy="431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SEDS  </a:t>
            </a:r>
            <a:r>
              <a:rPr lang="en-US" b="1" dirty="0" err="1" smtClean="0">
                <a:sym typeface="Wingdings" pitchFamily="2" charset="2"/>
              </a:rPr>
              <a:t>ParameterTypes</a:t>
            </a:r>
            <a:endParaRPr lang="en-US" b="1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76748" y="1272518"/>
            <a:ext cx="3888000" cy="431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Output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DataView</a:t>
            </a:r>
            <a:r>
              <a:rPr lang="en-US" b="1" dirty="0" smtClean="0">
                <a:sym typeface="Wingdings" pitchFamily="2" charset="2"/>
              </a:rPr>
              <a:t> (ASN.1/ACN)</a:t>
            </a:r>
            <a:endParaRPr lang="en-US" b="1" dirty="0"/>
          </a:p>
        </p:txBody>
      </p:sp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32621"/>
              </p:ext>
            </p:extLst>
          </p:nvPr>
        </p:nvGraphicFramePr>
        <p:xfrm>
          <a:off x="4487671" y="1597570"/>
          <a:ext cx="4225405" cy="3962400"/>
        </p:xfrm>
        <a:graphic>
          <a:graphicData uri="http://schemas.openxmlformats.org/drawingml/2006/table">
            <a:tbl>
              <a:tblPr firstRow="1" firstCol="1" bandRow="1"/>
              <a:tblGrid>
                <a:gridCol w="4225405"/>
              </a:tblGrid>
              <a:tr h="3378201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FF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 </a:t>
                      </a:r>
                      <a:endParaRPr lang="en-US" sz="700" dirty="0" smtClean="0">
                        <a:solidFill>
                          <a:srgbClr val="0000FF"/>
                        </a:solidFill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  <a:p>
                      <a:r>
                        <a:rPr lang="de-DE" sz="70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-- </a:t>
                      </a:r>
                      <a:r>
                        <a:rPr lang="de-DE" sz="700" dirty="0" err="1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ParameterTypeSet</a:t>
                      </a:r>
                      <a:r>
                        <a:rPr lang="de-DE" sz="70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IMPORTS </a:t>
                      </a:r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DEFSEDSSecondsSinceTAI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FROM SEDS; </a:t>
                      </a:r>
                    </a:p>
                    <a:p>
                      <a:endParaRPr lang="de-DE" sz="70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ssDEFDEMOUInt12 INTEGER ::= 12 </a:t>
                      </a:r>
                    </a:p>
                    <a:p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dsDEFDEMOUInt12 INTEGER ::= 0 </a:t>
                      </a:r>
                    </a:p>
                    <a:p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DEFDEMOUInt12 ::= INTEGER((0..4095)) </a:t>
                      </a:r>
                    </a:p>
                    <a:p>
                      <a:endParaRPr lang="de-DE" sz="70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ssDEFDEMOTeamType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INTEGER ::= 2 </a:t>
                      </a:r>
                    </a:p>
                    <a:p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dsDEFDEMOTeamType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INTEGER ::= 0 </a:t>
                      </a:r>
                    </a:p>
                    <a:p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DEFDEMOTeamType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::= ENUMERATED { </a:t>
                      </a:r>
                    </a:p>
                    <a:p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</a:t>
                      </a:r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optionhomeTeam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(0),</a:t>
                      </a:r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optionawayTeam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(1)</a:t>
                      </a:r>
                    </a:p>
                    <a:p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} </a:t>
                      </a:r>
                    </a:p>
                    <a:p>
                      <a:endParaRPr lang="de-DE" sz="70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ssDEFDEMOScoreType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INTEGER ::= 24 </a:t>
                      </a:r>
                    </a:p>
                    <a:p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dsDEFDEMOScoreType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INTEGER ::= 0 </a:t>
                      </a:r>
                    </a:p>
                    <a:p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DEFDEMOScoreType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::= SEQUENCE { </a:t>
                      </a:r>
                    </a:p>
                    <a:p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</a:t>
                      </a:r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fieldScoreTeamHome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DEFDEMOUInt12, </a:t>
                      </a:r>
                    </a:p>
                    <a:p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</a:t>
                      </a:r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fieldScoreTeamAway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DEFDEMOUInt12 </a:t>
                      </a:r>
                    </a:p>
                    <a:p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} </a:t>
                      </a:r>
                    </a:p>
                    <a:p>
                      <a:endParaRPr lang="de-DE" sz="70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ssDEFDEMOGameInfoType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INTEGER ::= 56 </a:t>
                      </a:r>
                    </a:p>
                    <a:p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dsDEFDEMOGameInfoType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INTEGER ::= 0 </a:t>
                      </a:r>
                    </a:p>
                    <a:p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DEFDEMOGameInfoType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::= SEQUENCE { </a:t>
                      </a:r>
                    </a:p>
                    <a:p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</a:t>
                      </a:r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fieldTime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DEFSEDSSecondsSinceTAI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, </a:t>
                      </a:r>
                    </a:p>
                    <a:p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</a:t>
                      </a:r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fieldScore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DEFDEMOScoreType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}</a:t>
                      </a:r>
                      <a:endParaRPr lang="de-DE" sz="700" dirty="0" smtClean="0">
                        <a:effectLst/>
                      </a:endParaRPr>
                    </a:p>
                    <a:p>
                      <a:endParaRPr lang="de-DE" sz="700" b="1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1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---------ACN File-----</a:t>
                      </a:r>
                    </a:p>
                    <a:p>
                      <a:endParaRPr lang="de-DE" sz="700" b="1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DEFDEMOUInt12 [] </a:t>
                      </a:r>
                    </a:p>
                    <a:p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DEFDEMOTeamType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[</a:t>
                      </a:r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size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2, </a:t>
                      </a:r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encoding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pos-int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] </a:t>
                      </a:r>
                    </a:p>
                    <a:p>
                      <a:endParaRPr lang="de-DE" sz="70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DEFDEMOScoreType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[] { </a:t>
                      </a:r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fieldScoreTeamHome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[], </a:t>
                      </a:r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fieldScoreTeamAway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[] } </a:t>
                      </a:r>
                    </a:p>
                    <a:p>
                      <a:endParaRPr lang="de-DE" sz="70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DEFDEMOGameInfoType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[] { </a:t>
                      </a:r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fieldTime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[], </a:t>
                      </a:r>
                      <a:r>
                        <a:rPr lang="de-DE" sz="70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fieldScore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[] }</a:t>
                      </a:r>
                      <a:endParaRPr lang="de-DE" sz="700" dirty="0" smtClean="0">
                        <a:effectLst/>
                      </a:endParaRPr>
                    </a:p>
                    <a:p>
                      <a:endParaRPr lang="de-DE" sz="700" b="1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</a:txBody>
                  <a:tcPr marL="38290" marR="3829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095223"/>
              </p:ext>
            </p:extLst>
          </p:nvPr>
        </p:nvGraphicFramePr>
        <p:xfrm>
          <a:off x="173174" y="1602826"/>
          <a:ext cx="4225405" cy="4442460"/>
        </p:xfrm>
        <a:graphic>
          <a:graphicData uri="http://schemas.openxmlformats.org/drawingml/2006/table">
            <a:tbl>
              <a:tblPr firstRow="1" firstCol="1" bandRow="1"/>
              <a:tblGrid>
                <a:gridCol w="4225405"/>
              </a:tblGrid>
              <a:tr h="4223252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rgbClr val="0000FF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600" b="1" dirty="0">
                          <a:solidFill>
                            <a:srgbClr val="000000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 </a:t>
                      </a:r>
                      <a:endParaRPr lang="de-DE" sz="700" b="1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ParameterTypeSet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</a:rPr>
                        <a:t>&lt;!--</a:t>
                      </a:r>
                      <a:r>
                        <a:rPr lang="de-DE" sz="700" dirty="0" err="1" smtClean="0">
                          <a:solidFill>
                            <a:srgbClr val="008000"/>
                          </a:solidFill>
                          <a:effectLst/>
                          <a:latin typeface="Courier New"/>
                        </a:rPr>
                        <a:t>Scalar</a:t>
                      </a:r>
                      <a:r>
                        <a:rPr lang="de-DE" sz="7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008000"/>
                          </a:solidFill>
                          <a:effectLst/>
                          <a:latin typeface="Courier New"/>
                        </a:rPr>
                        <a:t>types</a:t>
                      </a:r>
                      <a:r>
                        <a:rPr lang="de-DE" sz="7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</a:rPr>
                        <a:t>--&gt;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IntegerParameterType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sizeInBits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"12"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signed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false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"UInt12"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/&gt;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endParaRPr lang="de-DE" sz="700" b="1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</a:rPr>
                        <a:t>&lt;!--</a:t>
                      </a:r>
                      <a:r>
                        <a:rPr lang="de-DE" sz="700" dirty="0" err="1" smtClean="0">
                          <a:solidFill>
                            <a:srgbClr val="008000"/>
                          </a:solidFill>
                          <a:effectLst/>
                          <a:latin typeface="Courier New"/>
                        </a:rPr>
                        <a:t>Enumerated</a:t>
                      </a:r>
                      <a:r>
                        <a:rPr lang="de-DE" sz="7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008000"/>
                          </a:solidFill>
                          <a:effectLst/>
                          <a:latin typeface="Courier New"/>
                        </a:rPr>
                        <a:t>types</a:t>
                      </a:r>
                      <a:r>
                        <a:rPr lang="de-DE" sz="7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</a:rPr>
                        <a:t>--&gt;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EnumeratedParameterType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Team_Type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  &lt;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IntegerDataEncoding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encoding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unsigned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sizeInBits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"2"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/&gt;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  &lt;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EnumerationList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  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Enumeration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value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"0"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label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homeTeam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&gt;&lt;/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Enumeration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  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Enumeration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value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"1"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label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awayTeam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&gt;&lt;/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Enumeration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EnumerationList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EnumeratedParameterType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</a:rPr>
                        <a:t>&lt;!–-Container </a:t>
                      </a:r>
                      <a:r>
                        <a:rPr lang="de-DE" sz="700" dirty="0" err="1" smtClean="0">
                          <a:solidFill>
                            <a:srgbClr val="008000"/>
                          </a:solidFill>
                          <a:effectLst/>
                          <a:latin typeface="Courier New"/>
                        </a:rPr>
                        <a:t>types</a:t>
                      </a:r>
                      <a:r>
                        <a:rPr lang="de-DE" sz="7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008000"/>
                          </a:solidFill>
                          <a:effectLst/>
                          <a:latin typeface="Courier New"/>
                        </a:rPr>
                        <a:t>types</a:t>
                      </a:r>
                      <a:r>
                        <a:rPr lang="de-DE" sz="700" dirty="0" smtClean="0">
                          <a:solidFill>
                            <a:srgbClr val="008000"/>
                          </a:solidFill>
                          <a:effectLst/>
                          <a:latin typeface="Courier New"/>
                        </a:rPr>
                        <a:t>--&gt;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ContainerParameterType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Score_Type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EntryList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&lt;Entry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"UInt12"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ScoreTeamHome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&gt;&lt;/Entry&gt;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&lt;Entry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"UInt12"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ScoreTeamAway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&gt;&lt;/Entry&gt;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EntryList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ContainerParameterType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ContainerParameterType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Game_Info_Type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EntryList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&lt;Entry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"/SEDS/</a:t>
                      </a:r>
                      <a:r>
                        <a:rPr lang="de-DE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SecondsSinceTAI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"Time"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&gt;&lt;/Entry&gt;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&lt;Entry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type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Score_Type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"Score"</a:t>
                      </a:r>
                      <a:r>
                        <a:rPr lang="de-DE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&gt;&lt;/Entry&gt;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EntryList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ContainerParameterType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de-DE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ParameterTypeSet</a:t>
                      </a:r>
                      <a:r>
                        <a:rPr lang="de-DE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endParaRPr lang="de-DE" sz="700" dirty="0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7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8290" marR="3829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74217" y="4788733"/>
            <a:ext cx="4205460" cy="967143"/>
          </a:xfrm>
          <a:prstGeom prst="roundRect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GB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4487138" y="3808558"/>
            <a:ext cx="4223371" cy="734270"/>
          </a:xfrm>
          <a:prstGeom prst="roundRect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86618" y="5321252"/>
            <a:ext cx="4222800" cy="209550"/>
          </a:xfrm>
          <a:prstGeom prst="roundRect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424614" y="5283682"/>
            <a:ext cx="4222800" cy="2279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 err="1">
                <a:solidFill>
                  <a:srgbClr val="000000"/>
                </a:solidFill>
                <a:latin typeface="Courier New"/>
              </a:rPr>
              <a:t>DEFDEMOGameInfoType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[] { 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fieldTime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[], 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fieldScore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[] }</a:t>
            </a:r>
            <a:endParaRPr lang="de-DE" sz="800" dirty="0"/>
          </a:p>
        </p:txBody>
      </p:sp>
      <p:sp>
        <p:nvSpPr>
          <p:cNvPr id="21" name="Rounded Rectangle 20"/>
          <p:cNvSpPr/>
          <p:nvPr/>
        </p:nvSpPr>
        <p:spPr>
          <a:xfrm>
            <a:off x="9463046" y="3647290"/>
            <a:ext cx="4222800" cy="8141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 err="1">
                <a:solidFill>
                  <a:srgbClr val="000000"/>
                </a:solidFill>
                <a:latin typeface="Courier New"/>
              </a:rPr>
              <a:t>ssDEFDEMOGameInfoType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INTEGER ::= 56 </a:t>
            </a:r>
          </a:p>
          <a:p>
            <a:r>
              <a:rPr lang="de-DE" sz="800" dirty="0" err="1">
                <a:solidFill>
                  <a:srgbClr val="000000"/>
                </a:solidFill>
                <a:latin typeface="Courier New"/>
              </a:rPr>
              <a:t>dsDEFDEMOGameInfoType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INTEGER ::= 0 </a:t>
            </a:r>
          </a:p>
          <a:p>
            <a:r>
              <a:rPr lang="de-DE" sz="800" dirty="0" err="1">
                <a:solidFill>
                  <a:srgbClr val="000000"/>
                </a:solidFill>
                <a:latin typeface="Courier New"/>
              </a:rPr>
              <a:t>DEFDEMOGameInfoType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::= SEQUENCE { 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     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fieldTime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DEFSEDSSecondsSinceTAI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, 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     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fieldScore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DEFDEMOScoreType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}</a:t>
            </a:r>
            <a:endParaRPr lang="de-DE" sz="800" dirty="0"/>
          </a:p>
        </p:txBody>
      </p:sp>
      <p:sp>
        <p:nvSpPr>
          <p:cNvPr id="22" name="Rounded Rectangle 21"/>
          <p:cNvSpPr/>
          <p:nvPr/>
        </p:nvSpPr>
        <p:spPr>
          <a:xfrm>
            <a:off x="9386184" y="6237738"/>
            <a:ext cx="4216865" cy="124052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de-DE" sz="800" kern="1200" dirty="0">
                <a:solidFill>
                  <a:srgbClr val="0000FF"/>
                </a:solidFill>
                <a:latin typeface="Courier New"/>
              </a:rPr>
              <a:t>&lt;</a:t>
            </a:r>
            <a:r>
              <a:rPr lang="de-DE" sz="800" kern="1200" dirty="0" err="1">
                <a:solidFill>
                  <a:srgbClr val="0000FF"/>
                </a:solidFill>
                <a:latin typeface="Courier New"/>
              </a:rPr>
              <a:t>ContainerParameterType</a:t>
            </a:r>
            <a:r>
              <a:rPr lang="de-DE" sz="800" kern="1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800" kern="1200" dirty="0" err="1">
                <a:solidFill>
                  <a:srgbClr val="FF0000"/>
                </a:solidFill>
                <a:latin typeface="Courier New"/>
              </a:rPr>
              <a:t>name</a:t>
            </a:r>
            <a:r>
              <a:rPr lang="de-DE" sz="800" kern="12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de-DE" sz="800" b="1" kern="1200" dirty="0">
                <a:solidFill>
                  <a:srgbClr val="8000FF"/>
                </a:solidFill>
                <a:latin typeface="Courier New"/>
              </a:rPr>
              <a:t>"</a:t>
            </a:r>
            <a:r>
              <a:rPr lang="de-DE" sz="800" b="1" kern="1200" dirty="0" err="1">
                <a:solidFill>
                  <a:srgbClr val="8000FF"/>
                </a:solidFill>
                <a:latin typeface="Courier New"/>
              </a:rPr>
              <a:t>Game_Info_Type</a:t>
            </a:r>
            <a:r>
              <a:rPr lang="de-DE" sz="800" b="1" kern="1200" dirty="0">
                <a:solidFill>
                  <a:srgbClr val="8000FF"/>
                </a:solidFill>
                <a:latin typeface="Courier New"/>
              </a:rPr>
              <a:t>"</a:t>
            </a:r>
            <a:r>
              <a:rPr lang="de-DE" sz="800" kern="1200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de-DE" sz="800" b="1" kern="1200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800" b="1" kern="1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800" b="1" kern="1200" dirty="0" smtClean="0">
                <a:solidFill>
                  <a:srgbClr val="000000"/>
                </a:solidFill>
                <a:latin typeface="Courier New"/>
              </a:rPr>
              <a:t>   </a:t>
            </a:r>
            <a:r>
              <a:rPr lang="de-DE" sz="800" kern="1200" dirty="0" smtClean="0">
                <a:solidFill>
                  <a:srgbClr val="0000FF"/>
                </a:solidFill>
                <a:latin typeface="Courier New"/>
              </a:rPr>
              <a:t>&lt;</a:t>
            </a:r>
            <a:r>
              <a:rPr lang="de-DE" sz="800" kern="1200" dirty="0" err="1">
                <a:solidFill>
                  <a:srgbClr val="0000FF"/>
                </a:solidFill>
                <a:latin typeface="Courier New"/>
              </a:rPr>
              <a:t>EntryList</a:t>
            </a:r>
            <a:r>
              <a:rPr lang="de-DE" sz="800" kern="1200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de-DE" sz="800" b="1" kern="1200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800" b="1" kern="1200" dirty="0">
                <a:solidFill>
                  <a:srgbClr val="000000"/>
                </a:solidFill>
                <a:latin typeface="Courier New"/>
              </a:rPr>
              <a:t>  </a:t>
            </a:r>
            <a:r>
              <a:rPr lang="de-DE" sz="800" b="1" kern="12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de-DE" sz="800" kern="1200" dirty="0" smtClean="0">
                <a:solidFill>
                  <a:srgbClr val="0000FF"/>
                </a:solidFill>
                <a:latin typeface="Courier New"/>
              </a:rPr>
              <a:t>&lt;</a:t>
            </a:r>
            <a:r>
              <a:rPr lang="de-DE" sz="800" kern="1200" dirty="0">
                <a:solidFill>
                  <a:srgbClr val="0000FF"/>
                </a:solidFill>
                <a:latin typeface="Courier New"/>
              </a:rPr>
              <a:t>Entry</a:t>
            </a:r>
            <a:r>
              <a:rPr lang="de-DE" sz="800" kern="1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800" kern="120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de-DE" sz="800" kern="12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de-DE" sz="800" b="1" kern="1200" dirty="0">
                <a:solidFill>
                  <a:srgbClr val="8000FF"/>
                </a:solidFill>
                <a:latin typeface="Courier New"/>
              </a:rPr>
              <a:t>"/SEDS/</a:t>
            </a:r>
            <a:r>
              <a:rPr lang="de-DE" sz="800" b="1" kern="1200" dirty="0" err="1">
                <a:solidFill>
                  <a:srgbClr val="8000FF"/>
                </a:solidFill>
                <a:latin typeface="Courier New"/>
              </a:rPr>
              <a:t>SecondsSinceTAI</a:t>
            </a:r>
            <a:r>
              <a:rPr lang="de-DE" sz="800" b="1" kern="1200" dirty="0">
                <a:solidFill>
                  <a:srgbClr val="8000FF"/>
                </a:solidFill>
                <a:latin typeface="Courier New"/>
              </a:rPr>
              <a:t>"</a:t>
            </a:r>
            <a:r>
              <a:rPr lang="de-DE" sz="800" kern="1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800" kern="1200" dirty="0" err="1">
                <a:solidFill>
                  <a:srgbClr val="FF0000"/>
                </a:solidFill>
                <a:latin typeface="Courier New"/>
              </a:rPr>
              <a:t>name</a:t>
            </a:r>
            <a:r>
              <a:rPr lang="de-DE" sz="800" kern="12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de-DE" sz="800" b="1" kern="1200" dirty="0">
                <a:solidFill>
                  <a:srgbClr val="8000FF"/>
                </a:solidFill>
                <a:latin typeface="Courier New"/>
              </a:rPr>
              <a:t>"Time"</a:t>
            </a:r>
            <a:r>
              <a:rPr lang="de-DE" sz="800" kern="1200" dirty="0">
                <a:solidFill>
                  <a:srgbClr val="0000FF"/>
                </a:solidFill>
                <a:latin typeface="Courier New"/>
              </a:rPr>
              <a:t>&gt;&lt;/Entry&gt;</a:t>
            </a:r>
            <a:r>
              <a:rPr lang="de-DE" sz="800" b="1" kern="1200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800" b="1" kern="1200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de-DE" sz="800" kern="1200" dirty="0">
                <a:solidFill>
                  <a:srgbClr val="0000FF"/>
                </a:solidFill>
                <a:latin typeface="Courier New"/>
              </a:rPr>
              <a:t>&lt;Entry</a:t>
            </a:r>
            <a:r>
              <a:rPr lang="de-DE" sz="800" kern="1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800" kern="120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de-DE" sz="800" kern="12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de-DE" sz="800" b="1" kern="1200" dirty="0">
                <a:solidFill>
                  <a:srgbClr val="8000FF"/>
                </a:solidFill>
                <a:latin typeface="Courier New"/>
              </a:rPr>
              <a:t>"</a:t>
            </a:r>
            <a:r>
              <a:rPr lang="de-DE" sz="800" b="1" kern="1200" dirty="0" err="1">
                <a:solidFill>
                  <a:srgbClr val="8000FF"/>
                </a:solidFill>
                <a:latin typeface="Courier New"/>
              </a:rPr>
              <a:t>Score_Type</a:t>
            </a:r>
            <a:r>
              <a:rPr lang="de-DE" sz="800" b="1" kern="1200" dirty="0">
                <a:solidFill>
                  <a:srgbClr val="8000FF"/>
                </a:solidFill>
                <a:latin typeface="Courier New"/>
              </a:rPr>
              <a:t>"</a:t>
            </a:r>
            <a:r>
              <a:rPr lang="de-DE" sz="800" kern="1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800" kern="1200" dirty="0" err="1">
                <a:solidFill>
                  <a:srgbClr val="FF0000"/>
                </a:solidFill>
                <a:latin typeface="Courier New"/>
              </a:rPr>
              <a:t>name</a:t>
            </a:r>
            <a:r>
              <a:rPr lang="de-DE" sz="800" kern="12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de-DE" sz="800" b="1" kern="1200" dirty="0">
                <a:solidFill>
                  <a:srgbClr val="8000FF"/>
                </a:solidFill>
                <a:latin typeface="Courier New"/>
              </a:rPr>
              <a:t>"Score"</a:t>
            </a:r>
            <a:r>
              <a:rPr lang="de-DE" sz="800" kern="12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800" kern="1200" dirty="0">
                <a:solidFill>
                  <a:srgbClr val="0000FF"/>
                </a:solidFill>
                <a:latin typeface="Courier New"/>
              </a:rPr>
              <a:t>&gt;&lt;/Entry&gt;</a:t>
            </a:r>
            <a:r>
              <a:rPr lang="de-DE" sz="800" b="1" kern="1200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800" b="1" kern="120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de-DE" sz="800" kern="1200" dirty="0">
                <a:solidFill>
                  <a:srgbClr val="0000FF"/>
                </a:solidFill>
                <a:latin typeface="Courier New"/>
              </a:rPr>
              <a:t>&lt;/</a:t>
            </a:r>
            <a:r>
              <a:rPr lang="de-DE" sz="800" kern="1200" dirty="0" err="1">
                <a:solidFill>
                  <a:srgbClr val="0000FF"/>
                </a:solidFill>
                <a:latin typeface="Courier New"/>
              </a:rPr>
              <a:t>EntryList</a:t>
            </a:r>
            <a:r>
              <a:rPr lang="de-DE" sz="800" kern="1200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de-DE" sz="800" b="1" kern="1200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sz="800" kern="1200" dirty="0">
                <a:solidFill>
                  <a:srgbClr val="0000FF"/>
                </a:solidFill>
                <a:latin typeface="Courier New"/>
              </a:rPr>
              <a:t>&lt;/</a:t>
            </a:r>
            <a:r>
              <a:rPr lang="de-DE" sz="800" kern="1200" dirty="0" err="1">
                <a:solidFill>
                  <a:srgbClr val="0000FF"/>
                </a:solidFill>
                <a:latin typeface="Courier New"/>
              </a:rPr>
              <a:t>ContainerParameterType</a:t>
            </a:r>
            <a:r>
              <a:rPr lang="de-DE" sz="800" kern="1200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de-DE" sz="800" b="1" kern="1200" dirty="0">
                <a:solidFill>
                  <a:srgbClr val="000000"/>
                </a:solidFill>
                <a:latin typeface="Courier New"/>
              </a:rPr>
              <a:t> </a:t>
            </a:r>
          </a:p>
        </p:txBody>
      </p:sp>
      <p:pic>
        <p:nvPicPr>
          <p:cNvPr id="19" name="Picture 18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4591" y="3541453"/>
            <a:ext cx="4267200" cy="2565400"/>
          </a:xfrm>
          <a:prstGeom prst="rect">
            <a:avLst/>
          </a:prstGeom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65426" y="3036693"/>
            <a:ext cx="4267200" cy="17272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452943" y="5267629"/>
            <a:ext cx="4295963" cy="558800"/>
          </a:xfrm>
          <a:prstGeom prst="rect">
            <a:avLst/>
          </a:prstGeom>
        </p:spPr>
      </p:pic>
      <p:sp>
        <p:nvSpPr>
          <p:cNvPr id="27" name="Left Arrow 26"/>
          <p:cNvSpPr/>
          <p:nvPr/>
        </p:nvSpPr>
        <p:spPr>
          <a:xfrm rot="10800000">
            <a:off x="4174329" y="3905910"/>
            <a:ext cx="368160" cy="59075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Left Arrow 27"/>
          <p:cNvSpPr/>
          <p:nvPr/>
        </p:nvSpPr>
        <p:spPr>
          <a:xfrm rot="10800000">
            <a:off x="4172056" y="5255076"/>
            <a:ext cx="368160" cy="59075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1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SEDS Translator </a:t>
            </a:r>
            <a:r>
              <a:rPr lang="en-US" dirty="0" smtClean="0"/>
              <a:t>– Interface Types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374" y="1247543"/>
            <a:ext cx="3889376" cy="431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SEDS  </a:t>
            </a:r>
            <a:r>
              <a:rPr lang="en-US" b="1" dirty="0" err="1" smtClean="0">
                <a:sym typeface="Wingdings" pitchFamily="2" charset="2"/>
              </a:rPr>
              <a:t>InterfaceTypes</a:t>
            </a:r>
            <a:endParaRPr lang="en-US" b="1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86273" y="1272518"/>
            <a:ext cx="3888000" cy="431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Output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DataView</a:t>
            </a:r>
            <a:r>
              <a:rPr lang="en-US" b="1" dirty="0" smtClean="0">
                <a:sym typeface="Wingdings" pitchFamily="2" charset="2"/>
              </a:rPr>
              <a:t> (ASN.1/ACN)</a:t>
            </a:r>
            <a:endParaRPr lang="en-US" b="1" dirty="0"/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962346"/>
              </p:ext>
            </p:extLst>
          </p:nvPr>
        </p:nvGraphicFramePr>
        <p:xfrm>
          <a:off x="173174" y="1602826"/>
          <a:ext cx="4225405" cy="4404360"/>
        </p:xfrm>
        <a:graphic>
          <a:graphicData uri="http://schemas.openxmlformats.org/drawingml/2006/table">
            <a:tbl>
              <a:tblPr firstRow="1" firstCol="1" bandRow="1"/>
              <a:tblGrid>
                <a:gridCol w="4225405"/>
              </a:tblGrid>
              <a:tr h="4356582">
                <a:tc>
                  <a:txBody>
                    <a:bodyPr/>
                    <a:lstStyle/>
                    <a:p>
                      <a:r>
                        <a:rPr lang="en-US" sz="700" dirty="0">
                          <a:solidFill>
                            <a:srgbClr val="0000FF"/>
                          </a:solidFill>
                          <a:effectLst/>
                          <a:latin typeface="Courier New"/>
                          <a:cs typeface="Times New Roman"/>
                        </a:rPr>
                        <a:t>&lt;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InterfaceTypeSet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InterfaceType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"DVS_TYPE"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&lt;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ParameterSet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&lt;Parameter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Game_Info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type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Game_Info_Type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mode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"sync"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                                           </a:t>
                      </a:r>
                      <a:r>
                        <a:rPr lang="en-US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readOnly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"true"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/&gt;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ParameterSet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CommandSet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   &lt;Command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"Goal"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&lt;Argument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"Team"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type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Team_Type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mode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"in"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/&gt;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&lt;/Command&gt;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CommandSet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InterfaceType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InterfaceType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"DAS_TYPE"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ParameterSet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&lt;Parameter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"Score"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type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Score_Type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mode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"sync"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                                           </a:t>
                      </a:r>
                      <a:r>
                        <a:rPr lang="en-US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readOnly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"true"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/&gt;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ParameterSet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CommandSet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&lt;Command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"Goal"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 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&lt;Argument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"Team"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type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Team_Type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mode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"in"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/&gt;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&lt;/Command&gt;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aseline="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CommandSet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InterfaceType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InterfaceType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"CLOCK_TYPE"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ParameterSet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&lt;Parameter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"Time"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type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"/SEDS/</a:t>
                      </a:r>
                      <a:r>
                        <a:rPr lang="en-US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SecondsSinceTAI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                              </a:t>
                      </a:r>
                      <a:r>
                        <a:rPr lang="en-US" sz="700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mode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"sync"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readOnly</a:t>
                      </a:r>
                      <a:r>
                        <a:rPr lang="en-US" sz="70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"false"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/&gt;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ParameterSet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InterfaceType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en-US" sz="700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InterfaceTypeSet</a:t>
                      </a:r>
                      <a:r>
                        <a:rPr lang="en-US" sz="7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endParaRPr lang="en-US" sz="700" dirty="0" smtClean="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8290" marR="3829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914658"/>
              </p:ext>
            </p:extLst>
          </p:nvPr>
        </p:nvGraphicFramePr>
        <p:xfrm>
          <a:off x="4487671" y="1597568"/>
          <a:ext cx="4225405" cy="4410687"/>
        </p:xfrm>
        <a:graphic>
          <a:graphicData uri="http://schemas.openxmlformats.org/drawingml/2006/table">
            <a:tbl>
              <a:tblPr firstRow="1" firstCol="1" bandRow="1"/>
              <a:tblGrid>
                <a:gridCol w="4225405"/>
              </a:tblGrid>
              <a:tr h="4410687">
                <a:tc>
                  <a:txBody>
                    <a:bodyPr/>
                    <a:lstStyle/>
                    <a:p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-- Parameters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PARDEMODVSTYPEGameInfo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::=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DEFDEMOGameInfoType</a:t>
                      </a:r>
                      <a:endParaRPr lang="de-DE" sz="700" b="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endParaRPr lang="de-DE" sz="700" b="0" dirty="0" smtClean="0">
                        <a:solidFill>
                          <a:srgbClr val="00B05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-- </a:t>
                      </a:r>
                      <a:r>
                        <a:rPr lang="de-DE" sz="700" b="0" dirty="0" err="1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Commands</a:t>
                      </a:r>
                      <a:endParaRPr lang="de-DE" sz="700" b="0" dirty="0" smtClean="0">
                        <a:solidFill>
                          <a:srgbClr val="00B05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COMDEMODVSTYPEGoal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::= CHOICE {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argIn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SEQUENCE { 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argTeam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DEFDEMOTeamType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}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}</a:t>
                      </a:r>
                    </a:p>
                    <a:p>
                      <a:endParaRPr lang="de-DE" sz="700" b="0" dirty="0" smtClean="0">
                        <a:solidFill>
                          <a:srgbClr val="00B05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-- Interface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INTDEMODVSTYPE ::= CHOICE {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intGameInfo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CHOICE { 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getParam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PARDEMODVSTYPEGameInfo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},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intGoal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COMDEMODVSTYPEGoal</a:t>
                      </a:r>
                      <a:endParaRPr lang="de-DE" sz="700" b="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}</a:t>
                      </a:r>
                    </a:p>
                    <a:p>
                      <a:endParaRPr lang="de-DE" sz="700" b="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-- Parameters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PARDEMODASTYPEScore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::=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DEFDEMOScoreType</a:t>
                      </a:r>
                      <a:endParaRPr lang="de-DE" sz="700" b="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endParaRPr lang="de-DE" sz="700" b="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-- </a:t>
                      </a:r>
                      <a:r>
                        <a:rPr lang="de-DE" sz="700" b="0" dirty="0" err="1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Commands</a:t>
                      </a:r>
                      <a:endParaRPr lang="de-DE" sz="700" b="0" dirty="0" smtClean="0">
                        <a:solidFill>
                          <a:srgbClr val="00B05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COMDEMODASTYPEGoal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::= CHOICE {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argIn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SEQUENCE { 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argTeam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DEFDEMOTeamType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}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}</a:t>
                      </a:r>
                    </a:p>
                    <a:p>
                      <a:endParaRPr lang="de-DE" sz="700" b="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-- Interface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INTDEMODASTYPE ::= CHOICE {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intScore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CHOICE { 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getParam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PARDEMODASTYPEScore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},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intGoal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COMDEMODASTYPEGoal</a:t>
                      </a:r>
                      <a:endParaRPr lang="de-DE" sz="700" b="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}</a:t>
                      </a:r>
                    </a:p>
                    <a:p>
                      <a:endParaRPr lang="de-DE" sz="700" b="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-- Parameters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PARDEMOCLOCKTYPETime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::=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DEFSEDSSecondsSinceTAI</a:t>
                      </a:r>
                      <a:endParaRPr lang="de-DE" sz="700" b="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endParaRPr lang="de-DE" sz="700" b="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-- Interface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INTDEMOCLOCKTYPE ::= CHOICE {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intTime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CHOICE { 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getParam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PARDEMOCLOCKTYPETime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,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setParam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PARDEMOCLOCKTYPETime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}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}</a:t>
                      </a:r>
                    </a:p>
                  </a:txBody>
                  <a:tcPr marL="38290" marR="3829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70953" y="1607821"/>
            <a:ext cx="4241286" cy="1982478"/>
          </a:xfrm>
          <a:prstGeom prst="roundRect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GB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4503419" y="1607820"/>
            <a:ext cx="4198949" cy="1648687"/>
          </a:xfrm>
          <a:prstGeom prst="roundRect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GB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9459449" y="3919003"/>
            <a:ext cx="4216865" cy="253702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0000FF"/>
                </a:solidFill>
                <a:latin typeface="Courier New"/>
                <a:cs typeface="Times New Roman"/>
              </a:rPr>
              <a:t>&lt;</a:t>
            </a:r>
            <a:r>
              <a:rPr lang="en-US" sz="800" dirty="0" err="1">
                <a:solidFill>
                  <a:srgbClr val="0000FF"/>
                </a:solidFill>
                <a:latin typeface="Courier New"/>
              </a:rPr>
              <a:t>InterfaceTypeSet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solidFill>
                  <a:srgbClr val="0000FF"/>
                </a:solidFill>
                <a:latin typeface="Courier New"/>
              </a:rPr>
              <a:t>&lt;</a:t>
            </a:r>
            <a:r>
              <a:rPr lang="en-US" sz="800" dirty="0" err="1">
                <a:solidFill>
                  <a:srgbClr val="0000FF"/>
                </a:solidFill>
                <a:latin typeface="Courier New"/>
              </a:rPr>
              <a:t>InterfaceType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"DVS_TYPE"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solidFill>
                  <a:srgbClr val="0000FF"/>
                </a:solidFill>
                <a:latin typeface="Courier New"/>
              </a:rPr>
              <a:t>   &lt;</a:t>
            </a:r>
            <a:r>
              <a:rPr lang="en-US" sz="800" dirty="0" err="1">
                <a:solidFill>
                  <a:srgbClr val="0000FF"/>
                </a:solidFill>
                <a:latin typeface="Courier New"/>
              </a:rPr>
              <a:t>ParameterSet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800" b="1" dirty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&lt;Parameter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</a:t>
            </a:r>
            <a:r>
              <a:rPr lang="en-US" sz="800" b="1" dirty="0" err="1">
                <a:solidFill>
                  <a:srgbClr val="8000FF"/>
                </a:solidFill>
                <a:latin typeface="Courier New"/>
              </a:rPr>
              <a:t>Game_Info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</a:t>
            </a:r>
            <a:r>
              <a:rPr lang="en-US" sz="800" b="1" dirty="0" err="1" smtClean="0">
                <a:solidFill>
                  <a:srgbClr val="8000FF"/>
                </a:solidFill>
                <a:latin typeface="Courier New"/>
              </a:rPr>
              <a:t>Game_Info_Type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</a:rPr>
              <a:t>"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800" dirty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800" dirty="0" smtClean="0">
                <a:solidFill>
                  <a:srgbClr val="FF0000"/>
                </a:solidFill>
                <a:latin typeface="Courier New"/>
              </a:rPr>
              <a:t>mode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</a:t>
            </a:r>
            <a:r>
              <a:rPr lang="en-US" sz="800" b="1" dirty="0" smtClean="0">
                <a:solidFill>
                  <a:srgbClr val="8000FF"/>
                </a:solidFill>
                <a:latin typeface="Courier New"/>
              </a:rPr>
              <a:t>sync”</a:t>
            </a:r>
            <a:r>
              <a:rPr lang="en-US" sz="8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" dirty="0" err="1" smtClean="0">
                <a:solidFill>
                  <a:srgbClr val="FF0000"/>
                </a:solidFill>
                <a:latin typeface="Courier New"/>
              </a:rPr>
              <a:t>readOnly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"true"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/&gt;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b="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&lt;/</a:t>
            </a:r>
            <a:r>
              <a:rPr lang="en-US" sz="800" dirty="0" err="1">
                <a:solidFill>
                  <a:srgbClr val="0000FF"/>
                </a:solidFill>
                <a:latin typeface="Courier New"/>
              </a:rPr>
              <a:t>ParameterSet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b="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&lt;</a:t>
            </a:r>
            <a:r>
              <a:rPr lang="en-US" sz="800" dirty="0" err="1">
                <a:solidFill>
                  <a:srgbClr val="0000FF"/>
                </a:solidFill>
                <a:latin typeface="Courier New"/>
              </a:rPr>
              <a:t>CommandSet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solidFill>
                  <a:srgbClr val="0000FF"/>
                </a:solidFill>
                <a:latin typeface="Courier New"/>
              </a:rPr>
              <a:t>      &lt;Command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"Goal"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b="1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&lt;Argument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"Team"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</a:t>
            </a:r>
            <a:r>
              <a:rPr lang="en-US" sz="800" b="1" dirty="0" err="1">
                <a:solidFill>
                  <a:srgbClr val="8000FF"/>
                </a:solidFill>
                <a:latin typeface="Courier New"/>
              </a:rPr>
              <a:t>Team_Type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" dirty="0">
                <a:solidFill>
                  <a:srgbClr val="FF0000"/>
                </a:solidFill>
                <a:latin typeface="Courier New"/>
              </a:rPr>
              <a:t>mode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"in"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/&gt;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b="1" dirty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&lt;/Command&gt;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b="1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&lt;/</a:t>
            </a:r>
            <a:r>
              <a:rPr lang="en-US" sz="800" dirty="0" err="1">
                <a:solidFill>
                  <a:srgbClr val="0000FF"/>
                </a:solidFill>
                <a:latin typeface="Courier New"/>
              </a:rPr>
              <a:t>CommandSet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solidFill>
                  <a:srgbClr val="0000FF"/>
                </a:solidFill>
                <a:latin typeface="Courier New"/>
              </a:rPr>
              <a:t>&lt;/</a:t>
            </a:r>
            <a:r>
              <a:rPr lang="en-US" sz="800" dirty="0" err="1">
                <a:solidFill>
                  <a:srgbClr val="0000FF"/>
                </a:solidFill>
                <a:latin typeface="Courier New"/>
              </a:rPr>
              <a:t>InterfaceType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dirty="0">
                <a:solidFill>
                  <a:srgbClr val="0000FF"/>
                </a:solidFill>
                <a:latin typeface="Courier New"/>
              </a:rPr>
              <a:t>&lt;</a:t>
            </a:r>
            <a:r>
              <a:rPr lang="en-US" sz="800" dirty="0" err="1">
                <a:solidFill>
                  <a:srgbClr val="0000FF"/>
                </a:solidFill>
                <a:latin typeface="Courier New"/>
              </a:rPr>
              <a:t>InterfaceType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"DAS_TYPE"</a:t>
            </a:r>
            <a:r>
              <a:rPr lang="en-US" sz="800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367630" y="1384784"/>
            <a:ext cx="4216865" cy="20264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800" dirty="0">
                <a:solidFill>
                  <a:srgbClr val="00B050"/>
                </a:solidFill>
                <a:latin typeface="Courier New"/>
              </a:rPr>
              <a:t>-- Parameters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     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PARDEMODVSTYPEGameInfo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::= 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DEFDEMOGameInfoType</a:t>
            </a:r>
            <a:endParaRPr lang="de-DE" sz="800" dirty="0">
              <a:solidFill>
                <a:srgbClr val="000000"/>
              </a:solidFill>
              <a:latin typeface="Courier New"/>
            </a:endParaRPr>
          </a:p>
          <a:p>
            <a:endParaRPr lang="de-DE" sz="800" dirty="0">
              <a:solidFill>
                <a:srgbClr val="00B050"/>
              </a:solidFill>
              <a:latin typeface="Courier New"/>
            </a:endParaRPr>
          </a:p>
          <a:p>
            <a:r>
              <a:rPr lang="de-DE" sz="800" dirty="0">
                <a:solidFill>
                  <a:srgbClr val="00B050"/>
                </a:solidFill>
                <a:latin typeface="Courier New"/>
              </a:rPr>
              <a:t>-- </a:t>
            </a:r>
            <a:r>
              <a:rPr lang="de-DE" sz="800" dirty="0" err="1">
                <a:solidFill>
                  <a:srgbClr val="00B050"/>
                </a:solidFill>
                <a:latin typeface="Courier New"/>
              </a:rPr>
              <a:t>Commands</a:t>
            </a:r>
            <a:endParaRPr lang="de-DE" sz="800" dirty="0">
              <a:solidFill>
                <a:srgbClr val="00B050"/>
              </a:solidFill>
              <a:latin typeface="Courier New"/>
            </a:endParaRP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COMDEMODVSTYPEGoal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::= CHOICE {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argIn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SEQUENCE { 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argTeam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DEFDEMOTeamType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}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    }</a:t>
            </a:r>
          </a:p>
          <a:p>
            <a:endParaRPr lang="de-DE" sz="800" dirty="0">
              <a:solidFill>
                <a:srgbClr val="00B050"/>
              </a:solidFill>
              <a:latin typeface="Courier New"/>
            </a:endParaRPr>
          </a:p>
          <a:p>
            <a:r>
              <a:rPr lang="de-DE" sz="800" dirty="0">
                <a:solidFill>
                  <a:srgbClr val="00B050"/>
                </a:solidFill>
                <a:latin typeface="Courier New"/>
              </a:rPr>
              <a:t>-- Interface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     INTDEMODVSTYPE ::= CHOICE {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intGameInfo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CHOICE { 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getParam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PARDEMODVSTYPEGameInfo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}</a:t>
            </a:r>
            <a:r>
              <a:rPr lang="de-DE" sz="800" dirty="0" smtClean="0">
                <a:solidFill>
                  <a:srgbClr val="000000"/>
                </a:solidFill>
                <a:latin typeface="Courier New"/>
              </a:rPr>
              <a:t>,</a:t>
            </a:r>
          </a:p>
          <a:p>
            <a:r>
              <a:rPr lang="de-DE" sz="8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de-DE" sz="800" dirty="0" err="1" smtClean="0">
                <a:solidFill>
                  <a:srgbClr val="000000"/>
                </a:solidFill>
                <a:latin typeface="Courier New"/>
              </a:rPr>
              <a:t>intGoal</a:t>
            </a:r>
            <a:r>
              <a:rPr lang="de-DE" sz="80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800" dirty="0" err="1" smtClean="0">
                <a:solidFill>
                  <a:srgbClr val="000000"/>
                </a:solidFill>
                <a:latin typeface="Courier New"/>
              </a:rPr>
              <a:t>COMDEMODVSTYPEGoal</a:t>
            </a:r>
            <a:endParaRPr lang="de-DE" sz="800" dirty="0" smtClean="0">
              <a:solidFill>
                <a:srgbClr val="000000"/>
              </a:solidFill>
              <a:latin typeface="Courier New"/>
            </a:endParaRPr>
          </a:p>
          <a:p>
            <a:r>
              <a:rPr lang="de-DE" sz="800" dirty="0" smtClean="0">
                <a:solidFill>
                  <a:srgbClr val="000000"/>
                </a:solidFill>
                <a:latin typeface="Courier New"/>
              </a:rPr>
              <a:t>      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  <p:pic>
        <p:nvPicPr>
          <p:cNvPr id="14" name="Picture 1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65425" y="1563123"/>
            <a:ext cx="4267200" cy="37856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73" y="1563123"/>
            <a:ext cx="4267200" cy="3785689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 rot="10800000">
            <a:off x="4288298" y="3116208"/>
            <a:ext cx="368160" cy="59075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06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SEDS Translator – </a:t>
            </a:r>
            <a:r>
              <a:rPr lang="en-US" dirty="0" smtClean="0"/>
              <a:t>Component Types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374" y="1247543"/>
            <a:ext cx="3889376" cy="431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SEDS  </a:t>
            </a:r>
            <a:r>
              <a:rPr lang="en-US" b="1" dirty="0" err="1" smtClean="0">
                <a:sym typeface="Wingdings" pitchFamily="2" charset="2"/>
              </a:rPr>
              <a:t>ComponentType</a:t>
            </a:r>
            <a:endParaRPr lang="en-US" b="1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76748" y="1272518"/>
            <a:ext cx="3888000" cy="431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Output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InterfaceView</a:t>
            </a:r>
            <a:r>
              <a:rPr lang="en-US" b="1" dirty="0" smtClean="0">
                <a:sym typeface="Wingdings" pitchFamily="2" charset="2"/>
              </a:rPr>
              <a:t> (AADL)</a:t>
            </a:r>
            <a:endParaRPr lang="en-US" b="1" dirty="0"/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998291"/>
              </p:ext>
            </p:extLst>
          </p:nvPr>
        </p:nvGraphicFramePr>
        <p:xfrm>
          <a:off x="133350" y="1602826"/>
          <a:ext cx="4265229" cy="3378201"/>
        </p:xfrm>
        <a:graphic>
          <a:graphicData uri="http://schemas.openxmlformats.org/drawingml/2006/table">
            <a:tbl>
              <a:tblPr firstRow="1" firstCol="1" bandRow="1"/>
              <a:tblGrid>
                <a:gridCol w="4265229"/>
              </a:tblGrid>
              <a:tr h="337820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de-DE" sz="8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ComponentType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800" b="1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8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"DVS_COMP"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800" b="1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shortDescription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8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"DVS </a:t>
                      </a:r>
                      <a:r>
                        <a:rPr lang="de-DE" sz="8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component</a:t>
                      </a:r>
                      <a:r>
                        <a:rPr lang="de-DE" sz="8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de-DE" sz="8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ProvidedInterfaceSet</a:t>
                      </a: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</a:t>
                      </a: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&lt;Interface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800" b="1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type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8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"/DEMO/DVS_TYPE"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800" b="1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8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"DVS"</a:t>
                      </a: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&gt;&lt;/Interface&gt;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de-DE" sz="8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ProvidedInterfaceSet</a:t>
                      </a: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de-DE" sz="8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RequiredInterfaceSet</a:t>
                      </a: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</a:t>
                      </a: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&lt;Interface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800" b="1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type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8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"/DEMO/DAS_TYPE"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800" b="1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de-DE" sz="8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"DAS"</a:t>
                      </a: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&gt;&lt;/Interface&gt;</a:t>
                      </a:r>
                    </a:p>
                    <a:p>
                      <a:r>
                        <a:rPr lang="en-US" sz="8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</a:t>
                      </a:r>
                    </a:p>
                    <a:p>
                      <a:endParaRPr lang="en-US" sz="800" dirty="0" smtClean="0">
                        <a:solidFill>
                          <a:srgbClr val="0000FF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en-US" sz="80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</a:t>
                      </a:r>
                      <a:r>
                        <a:rPr lang="en-US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&lt;Interface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800" b="1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type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8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"/DEMO/CLOCK_TYPE"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800" b="1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en-US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8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"CLOCK"</a:t>
                      </a:r>
                      <a:r>
                        <a:rPr lang="en-US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&gt;&lt;/Interface&gt;</a:t>
                      </a:r>
                      <a:endParaRPr lang="en-US" sz="800" b="1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de-DE" sz="8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RequiredInterfaceSet</a:t>
                      </a: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&lt;Implementation&gt;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16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…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&lt;/Implementation&gt;</a:t>
                      </a:r>
                      <a:r>
                        <a:rPr lang="de-DE" sz="8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de-DE" sz="8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ComponentType</a:t>
                      </a:r>
                      <a:r>
                        <a:rPr lang="de-DE" sz="8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endParaRPr lang="de-DE" sz="800" b="1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6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8290" marR="3829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82089"/>
              </p:ext>
            </p:extLst>
          </p:nvPr>
        </p:nvGraphicFramePr>
        <p:xfrm>
          <a:off x="4487671" y="1597570"/>
          <a:ext cx="4225405" cy="4418826"/>
        </p:xfrm>
        <a:graphic>
          <a:graphicData uri="http://schemas.openxmlformats.org/drawingml/2006/table">
            <a:tbl>
              <a:tblPr firstRow="1" firstCol="1" bandRow="1"/>
              <a:tblGrid>
                <a:gridCol w="4225405"/>
              </a:tblGrid>
              <a:tr h="4418826">
                <a:tc>
                  <a:txBody>
                    <a:bodyPr/>
                    <a:lstStyle/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SYSTEM DVSCOMP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FEATURES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PI_DVS_IN : PROVIDES SUBPROGRAM ACCESS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interfaceview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::FV::DVSCOMP::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PI_DVS_IN.others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{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TASTE::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InterfaceName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=&gt; "DVS_IN";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TASTE::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RCMoperationKind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=&gt;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sporadic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; 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};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RI_DVS_OUT : REQUIRES SUBPROGRAM ACCESS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interfaceview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::FV::DVSCOMP::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RI_DVS_OUT.others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{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TASTE::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InterfaceName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=&gt; "DVS_OUT";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TASTE::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LabelInheritance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=&gt; "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false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";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};</a:t>
                      </a:r>
                    </a:p>
                    <a:p>
                      <a:endParaRPr lang="de-DE" sz="700" b="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PI_DAS_IN : PROVIDES SUBPROGRAM ACCESS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interfaceview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::FV::DVSCOMP::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PI_DAS_IN.others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{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TASTE::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InterfaceName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=&gt; "DAS_IN";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TASTE::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RCMoperationKind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=&gt;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sporadic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; 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};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RI_DAS_OUT : REQUIRES SUBPROGRAM ACCESS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interfaceview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::FV::DVSCOMP::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RI_DAS_OUT.others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{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TASTE::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InterfaceName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=&gt; "DAS_OUT";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TASTE::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LabelInheritance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=&gt; "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false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";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};</a:t>
                      </a:r>
                    </a:p>
                    <a:p>
                      <a:endParaRPr lang="de-DE" sz="700" b="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PI_CLOCK_IN : PROVIDES SUBPROGRAM ACCESS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interfaceview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::FV::DVSCOMP::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PI_CLOCK_IN.others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{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TASTE::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InterfaceName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=&gt; "CLOCK_IN";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TASTE::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RCMoperationKind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=&gt;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sporadic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; 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};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RI_CLOCK_OUT : REQUIRES SUBPROGRAM ACCESS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interfaceview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::FV::DVSCOMP::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RI_CLOCK_OUT.others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{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TASTE::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InterfaceName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=&gt; "CLOCK_OUT";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TASTE::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LabelInheritance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=&gt; "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false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";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};</a:t>
                      </a:r>
                    </a:p>
                    <a:p>
                      <a:endParaRPr lang="de-DE" sz="700" b="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PROPERTIES</a:t>
                      </a:r>
                    </a:p>
                    <a:p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Source_Language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=&gt; (SDL);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END DVSCOMP;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SYSTEM IMPLEMENTATION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DVSCOMP.others</a:t>
                      </a:r>
                      <a:endParaRPr lang="de-DE" sz="700" b="0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END </a:t>
                      </a:r>
                      <a:r>
                        <a:rPr lang="de-DE" sz="700" b="0" dirty="0" err="1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DVSCOMP.others</a:t>
                      </a:r>
                      <a:r>
                        <a:rPr lang="de-DE" sz="700" b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;</a:t>
                      </a:r>
                    </a:p>
                  </a:txBody>
                  <a:tcPr marL="38290" marR="3829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38722" y="2654053"/>
            <a:ext cx="4259580" cy="301228"/>
          </a:xfrm>
          <a:prstGeom prst="roundRect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GB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4487670" y="2906432"/>
            <a:ext cx="4221989" cy="1245614"/>
          </a:xfrm>
          <a:prstGeom prst="roundRect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GB" sz="3200" dirty="0"/>
          </a:p>
        </p:txBody>
      </p:sp>
      <p:sp>
        <p:nvSpPr>
          <p:cNvPr id="13" name="Rounded Rectangle 12"/>
          <p:cNvSpPr/>
          <p:nvPr/>
        </p:nvSpPr>
        <p:spPr>
          <a:xfrm>
            <a:off x="9473457" y="1905055"/>
            <a:ext cx="4259842" cy="37449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de-DE" sz="800" b="1" dirty="0">
                <a:solidFill>
                  <a:srgbClr val="0000FF"/>
                </a:solidFill>
                <a:latin typeface="Courier New"/>
              </a:rPr>
              <a:t>&lt;Interface</a:t>
            </a:r>
            <a:r>
              <a:rPr lang="de-DE" sz="8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800" b="1" dirty="0">
                <a:solidFill>
                  <a:srgbClr val="FF0000"/>
                </a:solidFill>
                <a:latin typeface="Courier New"/>
              </a:rPr>
              <a:t>type</a:t>
            </a:r>
            <a:r>
              <a:rPr lang="de-DE" sz="800" b="1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de-DE" sz="800" b="1" dirty="0">
                <a:solidFill>
                  <a:srgbClr val="8000FF"/>
                </a:solidFill>
                <a:latin typeface="Courier New"/>
              </a:rPr>
              <a:t>"/DEMO/DAS_TYPE"</a:t>
            </a:r>
            <a:r>
              <a:rPr lang="de-DE" sz="8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de-DE" sz="800" b="1" dirty="0" err="1">
                <a:solidFill>
                  <a:srgbClr val="FF0000"/>
                </a:solidFill>
                <a:latin typeface="Courier New"/>
              </a:rPr>
              <a:t>name</a:t>
            </a:r>
            <a:r>
              <a:rPr lang="de-DE" sz="800" b="1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de-DE" sz="800" b="1" dirty="0">
                <a:solidFill>
                  <a:srgbClr val="8000FF"/>
                </a:solidFill>
                <a:latin typeface="Courier New"/>
              </a:rPr>
              <a:t>"DAS"</a:t>
            </a:r>
            <a:r>
              <a:rPr lang="de-DE" sz="800" b="1" dirty="0">
                <a:solidFill>
                  <a:srgbClr val="0000FF"/>
                </a:solidFill>
                <a:latin typeface="Courier New"/>
              </a:rPr>
              <a:t>&gt;&lt;/Interface&gt;</a:t>
            </a:r>
          </a:p>
        </p:txBody>
      </p:sp>
      <p:pic>
        <p:nvPicPr>
          <p:cNvPr id="15" name="Picture 1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9192" y="2594363"/>
            <a:ext cx="4305300" cy="838200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9454903" y="2871581"/>
            <a:ext cx="4259842" cy="141886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PI_DAS_IN : PROVIDES SUBPROGRAM ACCESS interfaceview::FV::DVSCOMP::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PI_DAS_IN.others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TASTE::InterfaceName =&gt; "DAS_IN";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TASTE::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RCMoperationKind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=&gt; 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sporadic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; 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};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RI_DAS_OUT : REQUIRES SUBPROGRAM ACCESS interfaceview::FV::DVSCOMP::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RI_DAS_OUT.others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{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TASTE::InterfaceName =&gt; "DAS_OUT";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TASTE::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LabelInheritance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 =&gt; "</a:t>
            </a:r>
            <a:r>
              <a:rPr lang="de-DE" sz="800" dirty="0" err="1">
                <a:solidFill>
                  <a:srgbClr val="000000"/>
                </a:solidFill>
                <a:latin typeface="Courier New"/>
              </a:rPr>
              <a:t>false</a:t>
            </a:r>
            <a:r>
              <a:rPr lang="de-DE" sz="800" dirty="0">
                <a:solidFill>
                  <a:srgbClr val="000000"/>
                </a:solidFill>
                <a:latin typeface="Courier New"/>
              </a:rPr>
              <a:t>";</a:t>
            </a:r>
          </a:p>
          <a:p>
            <a:r>
              <a:rPr lang="de-DE" sz="800" dirty="0">
                <a:solidFill>
                  <a:srgbClr val="000000"/>
                </a:solidFill>
                <a:latin typeface="Courier New"/>
              </a:rPr>
              <a:t>};</a:t>
            </a:r>
          </a:p>
        </p:txBody>
      </p:sp>
      <p:pic>
        <p:nvPicPr>
          <p:cNvPr id="17" name="Picture 1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52943" y="2472586"/>
            <a:ext cx="4280659" cy="2946400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 rot="10800000">
            <a:off x="4231428" y="2718162"/>
            <a:ext cx="368160" cy="59075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60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GB" sz="2400" b="1" dirty="0"/>
              <a:t>SOIS as On-board Communication Architecture</a:t>
            </a:r>
          </a:p>
        </p:txBody>
      </p:sp>
    </p:spTree>
    <p:extLst>
      <p:ext uri="{BB962C8B-B14F-4D97-AF65-F5344CB8AC3E}">
        <p14:creationId xmlns:p14="http://schemas.microsoft.com/office/powerpoint/2010/main" val="288887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SEDS Translator – </a:t>
            </a:r>
            <a:r>
              <a:rPr lang="en-US" dirty="0" smtClean="0"/>
              <a:t>Component Types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8374" y="1247543"/>
            <a:ext cx="3889376" cy="431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ym typeface="Wingdings" pitchFamily="2" charset="2"/>
              </a:rPr>
              <a:t>SEDS  </a:t>
            </a:r>
            <a:r>
              <a:rPr lang="en-US" b="1" dirty="0" err="1" smtClean="0">
                <a:sym typeface="Wingdings" pitchFamily="2" charset="2"/>
              </a:rPr>
              <a:t>ComponentType</a:t>
            </a:r>
            <a:r>
              <a:rPr lang="en-US" b="1" dirty="0" smtClean="0">
                <a:sym typeface="Wingdings" pitchFamily="2" charset="2"/>
              </a:rPr>
              <a:t> Implementation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57723" y="1310618"/>
            <a:ext cx="3888000" cy="4318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Output </a:t>
            </a:r>
            <a:r>
              <a:rPr lang="en-US" b="1" dirty="0" smtClean="0">
                <a:sym typeface="Wingdings" pitchFamily="2" charset="2"/>
              </a:rPr>
              <a:t> SDL</a:t>
            </a:r>
            <a:endParaRPr lang="en-US" b="1" dirty="0"/>
          </a:p>
        </p:txBody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336781"/>
              </p:ext>
            </p:extLst>
          </p:nvPr>
        </p:nvGraphicFramePr>
        <p:xfrm>
          <a:off x="133351" y="1602826"/>
          <a:ext cx="4286249" cy="4585841"/>
        </p:xfrm>
        <a:graphic>
          <a:graphicData uri="http://schemas.openxmlformats.org/drawingml/2006/table">
            <a:tbl>
              <a:tblPr firstRow="1" firstCol="1" bandRow="1"/>
              <a:tblGrid>
                <a:gridCol w="4286249"/>
              </a:tblGrid>
              <a:tr h="45858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700" b="1" dirty="0" smtClean="0">
                        <a:solidFill>
                          <a:srgbClr val="0000FF"/>
                        </a:solidFill>
                        <a:effectLst/>
                        <a:latin typeface="Courier New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en-US" sz="7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ParameterMapSet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en-US" sz="7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ParameterMap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internalParameterRef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working_Time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                        </a:t>
                      </a:r>
                      <a:r>
                        <a:rPr lang="en-US" sz="700" b="1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interfaceParameterRef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"CLOCK/Time"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/&gt;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en-US" sz="7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ParameterMapSet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en-US" sz="7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ParameterMapActivitySet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en-US" sz="7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ParameterActivityMap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&lt;Provided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DVSGameInfo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interfaceParameterRef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"DVS/</a:t>
                      </a:r>
                      <a:r>
                        <a:rPr lang="en-US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Game_Info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/&gt;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&lt;Required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DASScore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interfaceParameterRef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"DAS/Score"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/&gt;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baseline="0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en-US" sz="7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GetActivity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   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&lt;Assignment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outputParameterRef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DVSGameInfo.Score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       &lt;</a:t>
                      </a:r>
                      <a:r>
                        <a:rPr lang="en-US" sz="7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ParameterRef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parameterRef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DASScore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/&gt;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   &lt;/Assignment&gt;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   &lt;Assignment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outputParameterRef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DVSGameInfo.Time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baseline="0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       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en-US" sz="7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ParameterRef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parameterRef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working_Time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/&gt;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   &lt;/Assignment&gt;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en-US" sz="7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GetActivity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en-US" sz="7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ParameterActivityMap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en-US" sz="7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ParameterMapActivitySet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</a:t>
                      </a:r>
                      <a:r>
                        <a:rPr lang="en-US" sz="7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ActivitySet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&lt;Activity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send_goal_command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   &lt;Implementation&gt;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      &lt;Command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command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"DAS/Goal"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transaction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"1"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          &lt;</a:t>
                      </a:r>
                      <a:r>
                        <a:rPr lang="en-US" sz="7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ArgumentValue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name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"Team"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               &lt;</a:t>
                      </a:r>
                      <a:r>
                        <a:rPr lang="en-US" sz="7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ParameterRef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en-US" sz="700" b="1" dirty="0" err="1" smtClean="0">
                          <a:solidFill>
                            <a:srgbClr val="FF0000"/>
                          </a:solidFill>
                          <a:effectLst/>
                          <a:latin typeface="Courier New"/>
                        </a:rPr>
                        <a:t>parameterRef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=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err="1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working_Team</a:t>
                      </a:r>
                      <a:r>
                        <a:rPr lang="en-US" sz="700" b="1" dirty="0" smtClean="0">
                          <a:solidFill>
                            <a:srgbClr val="8000FF"/>
                          </a:solidFill>
                          <a:effectLst/>
                          <a:latin typeface="Courier New"/>
                        </a:rPr>
                        <a:t>"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/&gt;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           &lt;/</a:t>
                      </a:r>
                      <a:r>
                        <a:rPr lang="en-US" sz="7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ArgumentValue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      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&lt;/Command&gt;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      &lt;/Implementation&gt;</a:t>
                      </a: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00"/>
                          </a:solidFill>
                          <a:effectLst/>
                          <a:latin typeface="Courier New"/>
                        </a:rPr>
                        <a:t>   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&lt;/Activity&gt;</a:t>
                      </a:r>
                      <a:endParaRPr lang="en-US" sz="700" b="1" dirty="0" smtClean="0">
                        <a:solidFill>
                          <a:srgbClr val="000000"/>
                        </a:solidFill>
                        <a:effectLst/>
                        <a:latin typeface="Courier New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&lt;/</a:t>
                      </a:r>
                      <a:r>
                        <a:rPr lang="en-US" sz="700" b="1" dirty="0" err="1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ActivitySet</a:t>
                      </a: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</a:rPr>
                        <a:t>&gt;</a:t>
                      </a:r>
                      <a:endParaRPr lang="en-US" sz="7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700" b="1" dirty="0" smtClean="0">
                          <a:solidFill>
                            <a:srgbClr val="0000FF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700" dirty="0"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8290" marR="3829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872693"/>
              </p:ext>
            </p:extLst>
          </p:nvPr>
        </p:nvGraphicFramePr>
        <p:xfrm>
          <a:off x="4573396" y="1621154"/>
          <a:ext cx="4225405" cy="4192613"/>
        </p:xfrm>
        <a:graphic>
          <a:graphicData uri="http://schemas.openxmlformats.org/drawingml/2006/table">
            <a:tbl>
              <a:tblPr firstRow="1" firstCol="1" bandRow="1"/>
              <a:tblGrid>
                <a:gridCol w="4225405"/>
              </a:tblGrid>
              <a:tr h="4192613">
                <a:tc>
                  <a:txBody>
                    <a:bodyPr/>
                    <a:lstStyle/>
                    <a:p>
                      <a:endParaRPr lang="de-DE" sz="700" b="0" dirty="0" smtClean="0">
                        <a:solidFill>
                          <a:schemeClr val="tx1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PROCESS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dvscomp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;</a:t>
                      </a:r>
                    </a:p>
                    <a:p>
                      <a:endParaRPr lang="de-DE" sz="700" b="0" dirty="0" smtClean="0">
                        <a:solidFill>
                          <a:schemeClr val="accent1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chemeClr val="accent1"/>
                          </a:solidFill>
                          <a:effectLst/>
                          <a:latin typeface="Courier New"/>
                        </a:rPr>
                        <a:t>/* CIF TEXT (0, 0), (100, 100) */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-- Interface </a:t>
                      </a:r>
                      <a:r>
                        <a:rPr lang="de-DE" sz="700" b="0" dirty="0" err="1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declaration</a:t>
                      </a:r>
                      <a:endParaRPr lang="de-DE" sz="700" b="0" dirty="0" smtClean="0">
                        <a:solidFill>
                          <a:srgbClr val="00B05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DCL DVS_VAR INTDEMODVSTYPE;</a:t>
                      </a:r>
                    </a:p>
                    <a:p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DCL DAS_VAR INTDEMODASTYPE;</a:t>
                      </a:r>
                    </a:p>
                    <a:p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DCL CLOCK_VAR INTDEMOCLOCKTYPE;</a:t>
                      </a:r>
                    </a:p>
                    <a:p>
                      <a:r>
                        <a:rPr lang="de-DE" sz="700" b="0" dirty="0" smtClean="0">
                          <a:solidFill>
                            <a:schemeClr val="accent1"/>
                          </a:solidFill>
                          <a:effectLst/>
                          <a:latin typeface="Courier New"/>
                        </a:rPr>
                        <a:t>/* CIF ENDTEXT */</a:t>
                      </a:r>
                    </a:p>
                    <a:p>
                      <a:endParaRPr lang="de-DE" sz="700" b="0" dirty="0" smtClean="0">
                        <a:solidFill>
                          <a:schemeClr val="tx1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-- </a:t>
                      </a:r>
                      <a:r>
                        <a:rPr lang="de-DE" sz="700" b="0" dirty="0" err="1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ParameterSet</a:t>
                      </a:r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Types</a:t>
                      </a:r>
                      <a:endParaRPr lang="de-DE" sz="700" b="0" dirty="0" smtClean="0">
                        <a:solidFill>
                          <a:srgbClr val="00B05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chemeClr val="accent1"/>
                          </a:solidFill>
                          <a:effectLst/>
                          <a:latin typeface="Courier New"/>
                        </a:rPr>
                        <a:t>/* CIF TEXT (0, 0), (100, 100) */</a:t>
                      </a:r>
                    </a:p>
                    <a:p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DCL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WorkingScore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DEFDEMOScoreType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;</a:t>
                      </a:r>
                    </a:p>
                    <a:p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DCL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WorkingTime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DEFSEDSSecondsSinceTAI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;</a:t>
                      </a:r>
                    </a:p>
                    <a:p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DCL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WorkingTeam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DEFDEMOTeamType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;</a:t>
                      </a:r>
                    </a:p>
                    <a:p>
                      <a:r>
                        <a:rPr lang="de-DE" sz="700" b="0" dirty="0" smtClean="0">
                          <a:solidFill>
                            <a:schemeClr val="accent1"/>
                          </a:solidFill>
                          <a:effectLst/>
                          <a:latin typeface="Courier New"/>
                        </a:rPr>
                        <a:t>/* CIF ENDTEXT */</a:t>
                      </a:r>
                    </a:p>
                    <a:p>
                      <a:endParaRPr lang="de-DE" sz="700" b="0" dirty="0" smtClean="0">
                        <a:solidFill>
                          <a:srgbClr val="00B05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-- </a:t>
                      </a:r>
                      <a:r>
                        <a:rPr lang="de-DE" sz="700" b="0" dirty="0" err="1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ParameterMapActivity</a:t>
                      </a:r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Types</a:t>
                      </a:r>
                      <a:endParaRPr lang="de-DE" sz="700" b="0" dirty="0" smtClean="0">
                        <a:solidFill>
                          <a:srgbClr val="00B05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chemeClr val="accent1"/>
                          </a:solidFill>
                          <a:effectLst/>
                          <a:latin typeface="Courier New"/>
                        </a:rPr>
                        <a:t>/* CIF TEXT (0, 0), (100, 100) */</a:t>
                      </a:r>
                    </a:p>
                    <a:p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DCL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DVSGameInfo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PARDEMODVSTYPEGameInfo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;</a:t>
                      </a:r>
                    </a:p>
                    <a:p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DCL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DASScore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PARDEMODASTYPEScore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;</a:t>
                      </a:r>
                    </a:p>
                    <a:p>
                      <a:r>
                        <a:rPr lang="de-DE" sz="700" b="0" dirty="0" smtClean="0">
                          <a:solidFill>
                            <a:schemeClr val="accent1"/>
                          </a:solidFill>
                          <a:effectLst/>
                          <a:latin typeface="Courier New"/>
                        </a:rPr>
                        <a:t>/* CIF ENDTEXT */</a:t>
                      </a:r>
                    </a:p>
                    <a:p>
                      <a:endParaRPr lang="de-DE" sz="700" b="0" dirty="0" smtClean="0">
                        <a:solidFill>
                          <a:schemeClr val="tx1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-- </a:t>
                      </a:r>
                      <a:r>
                        <a:rPr lang="de-DE" sz="700" b="0" dirty="0" err="1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Activity</a:t>
                      </a:r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 Set</a:t>
                      </a:r>
                    </a:p>
                    <a:p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-- </a:t>
                      </a:r>
                      <a:r>
                        <a:rPr lang="de-DE" sz="700" b="0" dirty="0" err="1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Activity</a:t>
                      </a:r>
                      <a:r>
                        <a:rPr lang="de-DE" sz="700" b="0" dirty="0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rgbClr val="00B050"/>
                          </a:solidFill>
                          <a:effectLst/>
                          <a:latin typeface="Courier New"/>
                        </a:rPr>
                        <a:t>SendGoalCommand</a:t>
                      </a:r>
                      <a:endParaRPr lang="de-DE" sz="700" b="0" dirty="0" smtClean="0">
                        <a:solidFill>
                          <a:srgbClr val="00B050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PROCEDURE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SendGoalCommand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;</a:t>
                      </a:r>
                    </a:p>
                    <a:p>
                      <a:endParaRPr lang="de-DE" sz="700" b="0" dirty="0" smtClean="0">
                        <a:solidFill>
                          <a:schemeClr val="accent1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chemeClr val="accent1"/>
                          </a:solidFill>
                          <a:effectLst/>
                          <a:latin typeface="Courier New"/>
                        </a:rPr>
                        <a:t>/* CIF TEXT (0, 0), (100, 100) */</a:t>
                      </a:r>
                    </a:p>
                    <a:p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DCL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argument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COMDEMODASTYPEGoal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;</a:t>
                      </a:r>
                    </a:p>
                    <a:p>
                      <a:r>
                        <a:rPr lang="de-DE" sz="700" b="0" dirty="0" smtClean="0">
                          <a:solidFill>
                            <a:schemeClr val="accent1"/>
                          </a:solidFill>
                          <a:effectLst/>
                          <a:latin typeface="Courier New"/>
                        </a:rPr>
                        <a:t>/* CIF ENDTEXT */</a:t>
                      </a:r>
                    </a:p>
                    <a:p>
                      <a:endParaRPr lang="de-DE" sz="700" b="0" dirty="0" smtClean="0">
                        <a:solidFill>
                          <a:schemeClr val="tx1"/>
                        </a:solidFill>
                        <a:effectLst/>
                        <a:latin typeface="Courier New"/>
                      </a:endParaRPr>
                    </a:p>
                    <a:p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START;</a:t>
                      </a:r>
                    </a:p>
                    <a:p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   TASK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argument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 :=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argIn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:{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argTeam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 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WorkingTeam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};</a:t>
                      </a:r>
                    </a:p>
                    <a:p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   OUTPUT DAS_OUT(</a:t>
                      </a:r>
                      <a:r>
                        <a:rPr lang="de-DE" sz="700" b="0" dirty="0" err="1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intGoal:argument</a:t>
                      </a:r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);</a:t>
                      </a:r>
                    </a:p>
                    <a:p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STOP;</a:t>
                      </a:r>
                    </a:p>
                    <a:p>
                      <a:r>
                        <a:rPr lang="de-DE" sz="700" b="0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</a:rPr>
                        <a:t>ENDPROCEDURE;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Courier New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600" dirty="0" smtClean="0">
                        <a:solidFill>
                          <a:schemeClr val="tx1"/>
                        </a:solidFill>
                        <a:effectLst/>
                        <a:latin typeface="Georgia"/>
                        <a:ea typeface="Times New Roman"/>
                        <a:cs typeface="Times New Roman"/>
                      </a:endParaRPr>
                    </a:p>
                  </a:txBody>
                  <a:tcPr marL="38290" marR="38290" marT="0" marB="0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129540" y="4317975"/>
            <a:ext cx="4284000" cy="1861214"/>
          </a:xfrm>
          <a:prstGeom prst="roundRect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GB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4579619" y="4034317"/>
            <a:ext cx="4215463" cy="1553683"/>
          </a:xfrm>
          <a:prstGeom prst="roundRect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19000"/>
              </a:lnSpc>
              <a:spcBef>
                <a:spcPct val="20000"/>
              </a:spcBef>
              <a:buClr>
                <a:schemeClr val="accent1"/>
              </a:buClr>
            </a:pPr>
            <a:endParaRPr lang="en-GB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9301637" y="1431070"/>
            <a:ext cx="4259842" cy="22840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800" b="1" dirty="0">
                <a:solidFill>
                  <a:srgbClr val="0000FF"/>
                </a:solidFill>
                <a:latin typeface="Courier New"/>
              </a:rPr>
              <a:t>&lt;</a:t>
            </a:r>
            <a:r>
              <a:rPr lang="en-US" sz="800" b="1" dirty="0" err="1">
                <a:solidFill>
                  <a:srgbClr val="0000FF"/>
                </a:solidFill>
                <a:latin typeface="Courier New"/>
              </a:rPr>
              <a:t>ActivitySet</a:t>
            </a:r>
            <a:r>
              <a:rPr lang="en-US" sz="800" b="1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b="1" dirty="0">
                <a:solidFill>
                  <a:srgbClr val="0000FF"/>
                </a:solidFill>
                <a:latin typeface="Courier New"/>
              </a:rPr>
              <a:t>   &lt;Activity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" b="1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</a:t>
            </a:r>
            <a:r>
              <a:rPr lang="en-US" sz="800" b="1" dirty="0" err="1">
                <a:solidFill>
                  <a:srgbClr val="8000FF"/>
                </a:solidFill>
                <a:latin typeface="Courier New"/>
              </a:rPr>
              <a:t>send_goal_command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</a:t>
            </a:r>
            <a:r>
              <a:rPr lang="en-US" sz="800" b="1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b="1" dirty="0">
                <a:solidFill>
                  <a:srgbClr val="0000FF"/>
                </a:solidFill>
                <a:latin typeface="Courier New"/>
              </a:rPr>
              <a:t>      &lt;Implementation&gt;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b="1" dirty="0">
                <a:solidFill>
                  <a:srgbClr val="0000FF"/>
                </a:solidFill>
                <a:latin typeface="Courier New"/>
              </a:rPr>
              <a:t>         &lt;Command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" b="1" dirty="0">
                <a:solidFill>
                  <a:srgbClr val="FF0000"/>
                </a:solidFill>
                <a:latin typeface="Courier New"/>
              </a:rPr>
              <a:t>command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"DAS/Goal"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" b="1" dirty="0">
                <a:solidFill>
                  <a:srgbClr val="FF0000"/>
                </a:solidFill>
                <a:latin typeface="Courier New"/>
              </a:rPr>
              <a:t>transaction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"1"</a:t>
            </a:r>
            <a:r>
              <a:rPr lang="en-US" sz="800" b="1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b="1" dirty="0">
                <a:solidFill>
                  <a:srgbClr val="0000FF"/>
                </a:solidFill>
                <a:latin typeface="Courier New"/>
              </a:rPr>
              <a:t>             &lt;</a:t>
            </a:r>
            <a:r>
              <a:rPr lang="en-US" sz="800" b="1" dirty="0" err="1">
                <a:solidFill>
                  <a:srgbClr val="0000FF"/>
                </a:solidFill>
                <a:latin typeface="Courier New"/>
              </a:rPr>
              <a:t>ArgumentValue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" b="1" dirty="0">
                <a:solidFill>
                  <a:srgbClr val="FF0000"/>
                </a:solidFill>
                <a:latin typeface="Courier New"/>
              </a:rPr>
              <a:t>name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"Team"</a:t>
            </a:r>
            <a:r>
              <a:rPr lang="en-US" sz="800" b="1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b="1" dirty="0">
                <a:solidFill>
                  <a:srgbClr val="0000FF"/>
                </a:solidFill>
                <a:latin typeface="Courier New"/>
              </a:rPr>
              <a:t>                  &lt;</a:t>
            </a:r>
            <a:r>
              <a:rPr lang="en-US" sz="800" b="1" dirty="0" err="1">
                <a:solidFill>
                  <a:srgbClr val="0000FF"/>
                </a:solidFill>
                <a:latin typeface="Courier New"/>
              </a:rPr>
              <a:t>ParameterRef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" b="1" dirty="0" err="1">
                <a:solidFill>
                  <a:srgbClr val="FF0000"/>
                </a:solidFill>
                <a:latin typeface="Courier New"/>
              </a:rPr>
              <a:t>parameterRef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</a:t>
            </a:r>
            <a:r>
              <a:rPr lang="en-US" sz="800" b="1" dirty="0" err="1">
                <a:solidFill>
                  <a:srgbClr val="8000FF"/>
                </a:solidFill>
                <a:latin typeface="Courier New"/>
              </a:rPr>
              <a:t>working_Team</a:t>
            </a:r>
            <a:r>
              <a:rPr lang="en-US" sz="800" b="1" dirty="0">
                <a:solidFill>
                  <a:srgbClr val="8000FF"/>
                </a:solidFill>
                <a:latin typeface="Courier New"/>
              </a:rPr>
              <a:t>"</a:t>
            </a:r>
            <a:r>
              <a:rPr lang="en-US" sz="800" b="1" dirty="0">
                <a:solidFill>
                  <a:srgbClr val="0000FF"/>
                </a:solidFill>
                <a:latin typeface="Courier New"/>
              </a:rPr>
              <a:t>/&gt;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b="1" dirty="0">
                <a:solidFill>
                  <a:srgbClr val="0000FF"/>
                </a:solidFill>
                <a:latin typeface="Courier New"/>
              </a:rPr>
              <a:t>              &lt;/</a:t>
            </a:r>
            <a:r>
              <a:rPr lang="en-US" sz="800" b="1" dirty="0" err="1">
                <a:solidFill>
                  <a:srgbClr val="0000FF"/>
                </a:solidFill>
                <a:latin typeface="Courier New"/>
              </a:rPr>
              <a:t>ArgumentValue</a:t>
            </a:r>
            <a:r>
              <a:rPr lang="en-US" sz="800" b="1" dirty="0">
                <a:solidFill>
                  <a:srgbClr val="0000FF"/>
                </a:solidFill>
                <a:latin typeface="Courier New"/>
              </a:rPr>
              <a:t>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800" b="1" dirty="0">
                <a:solidFill>
                  <a:srgbClr val="000000"/>
                </a:solidFill>
                <a:latin typeface="Courier New"/>
              </a:rPr>
              <a:t>         </a:t>
            </a:r>
            <a:r>
              <a:rPr lang="en-US" sz="800" b="1" dirty="0">
                <a:solidFill>
                  <a:srgbClr val="0000FF"/>
                </a:solidFill>
                <a:latin typeface="Courier New"/>
              </a:rPr>
              <a:t>&lt;/Command&gt;</a:t>
            </a: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  <a:endParaRPr lang="en-US" sz="800" b="1" dirty="0" smtClean="0">
              <a:solidFill>
                <a:srgbClr val="000000"/>
              </a:solidFill>
              <a:latin typeface="Courier New"/>
            </a:endParaRPr>
          </a:p>
          <a:p>
            <a:pPr>
              <a:lnSpc>
                <a:spcPct val="150000"/>
              </a:lnSpc>
            </a:pPr>
            <a:r>
              <a:rPr lang="en-US" sz="800" b="1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800" b="1" dirty="0" smtClean="0">
                <a:solidFill>
                  <a:srgbClr val="000000"/>
                </a:solidFill>
                <a:latin typeface="Courier New"/>
              </a:rPr>
              <a:t>     </a:t>
            </a:r>
            <a:r>
              <a:rPr lang="en-US" sz="800" b="1" dirty="0" smtClean="0">
                <a:solidFill>
                  <a:srgbClr val="0000FF"/>
                </a:solidFill>
                <a:latin typeface="Courier New"/>
              </a:rPr>
              <a:t>&lt;</a:t>
            </a:r>
            <a:r>
              <a:rPr lang="en-US" sz="800" b="1" dirty="0">
                <a:solidFill>
                  <a:srgbClr val="0000FF"/>
                </a:solidFill>
                <a:latin typeface="Courier New"/>
              </a:rPr>
              <a:t>/Implementation</a:t>
            </a:r>
            <a:r>
              <a:rPr lang="en-US" sz="800" b="1" dirty="0" smtClean="0">
                <a:solidFill>
                  <a:srgbClr val="0000FF"/>
                </a:solidFill>
                <a:latin typeface="Courier New"/>
              </a:rPr>
              <a:t>&gt;</a:t>
            </a:r>
            <a:endParaRPr lang="en-US" sz="800" b="1" dirty="0" smtClean="0">
              <a:solidFill>
                <a:srgbClr val="000000"/>
              </a:solidFill>
              <a:latin typeface="Courier New"/>
            </a:endParaRPr>
          </a:p>
          <a:p>
            <a:pPr>
              <a:lnSpc>
                <a:spcPct val="150000"/>
              </a:lnSpc>
            </a:pPr>
            <a:r>
              <a:rPr lang="en-US" sz="800" b="1" dirty="0" smtClean="0">
                <a:solidFill>
                  <a:srgbClr val="0000FF"/>
                </a:solidFill>
                <a:latin typeface="Courier New"/>
              </a:rPr>
              <a:t>   &lt;</a:t>
            </a:r>
            <a:r>
              <a:rPr lang="en-US" sz="800" b="1" dirty="0">
                <a:solidFill>
                  <a:srgbClr val="0000FF"/>
                </a:solidFill>
                <a:latin typeface="Courier New"/>
              </a:rPr>
              <a:t>/Activity</a:t>
            </a:r>
            <a:r>
              <a:rPr lang="en-US" sz="800" b="1" dirty="0" smtClean="0">
                <a:solidFill>
                  <a:srgbClr val="0000FF"/>
                </a:solidFill>
                <a:latin typeface="Courier New"/>
              </a:rPr>
              <a:t>&gt;</a:t>
            </a:r>
            <a:endParaRPr lang="en-US" sz="800" b="1" dirty="0" smtClean="0">
              <a:solidFill>
                <a:srgbClr val="000000"/>
              </a:solidFill>
              <a:latin typeface="Courier New"/>
            </a:endParaRPr>
          </a:p>
          <a:p>
            <a:pPr>
              <a:lnSpc>
                <a:spcPct val="150000"/>
              </a:lnSpc>
            </a:pPr>
            <a:r>
              <a:rPr lang="en-US" sz="800" b="1" dirty="0" smtClean="0">
                <a:solidFill>
                  <a:srgbClr val="0000FF"/>
                </a:solidFill>
                <a:latin typeface="Courier New"/>
              </a:rPr>
              <a:t>&lt;</a:t>
            </a:r>
            <a:r>
              <a:rPr lang="en-US" sz="800" b="1" dirty="0">
                <a:solidFill>
                  <a:srgbClr val="0000FF"/>
                </a:solidFill>
                <a:latin typeface="Courier New"/>
              </a:rPr>
              <a:t>/</a:t>
            </a:r>
            <a:r>
              <a:rPr lang="en-US" sz="800" b="1" dirty="0" err="1">
                <a:solidFill>
                  <a:srgbClr val="0000FF"/>
                </a:solidFill>
                <a:latin typeface="Courier New"/>
              </a:rPr>
              <a:t>ActivitySet</a:t>
            </a:r>
            <a:r>
              <a:rPr lang="en-US" sz="800" b="1" dirty="0">
                <a:solidFill>
                  <a:srgbClr val="0000FF"/>
                </a:solidFill>
                <a:latin typeface="Courier New"/>
              </a:rPr>
              <a:t>&gt;</a:t>
            </a:r>
            <a:endParaRPr lang="en-US" sz="800" b="1" dirty="0"/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7" y="1559280"/>
            <a:ext cx="4333040" cy="46736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9292910" y="4009656"/>
            <a:ext cx="4259842" cy="18946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800" dirty="0">
                <a:solidFill>
                  <a:srgbClr val="00B050"/>
                </a:solidFill>
                <a:latin typeface="Courier New"/>
              </a:rPr>
              <a:t>-- </a:t>
            </a:r>
            <a:r>
              <a:rPr lang="de-DE" sz="800" dirty="0" err="1">
                <a:solidFill>
                  <a:srgbClr val="00B050"/>
                </a:solidFill>
                <a:latin typeface="Courier New"/>
              </a:rPr>
              <a:t>Activity</a:t>
            </a:r>
            <a:r>
              <a:rPr lang="de-DE" sz="800" dirty="0">
                <a:solidFill>
                  <a:srgbClr val="00B050"/>
                </a:solidFill>
                <a:latin typeface="Courier New"/>
              </a:rPr>
              <a:t> Set</a:t>
            </a:r>
          </a:p>
          <a:p>
            <a:r>
              <a:rPr lang="de-DE" sz="800" dirty="0">
                <a:solidFill>
                  <a:srgbClr val="00B050"/>
                </a:solidFill>
                <a:latin typeface="Courier New"/>
              </a:rPr>
              <a:t>-- </a:t>
            </a:r>
            <a:r>
              <a:rPr lang="de-DE" sz="800" dirty="0" err="1">
                <a:solidFill>
                  <a:srgbClr val="00B050"/>
                </a:solidFill>
                <a:latin typeface="Courier New"/>
              </a:rPr>
              <a:t>Activity</a:t>
            </a:r>
            <a:r>
              <a:rPr lang="de-DE" sz="800" dirty="0">
                <a:solidFill>
                  <a:srgbClr val="00B050"/>
                </a:solidFill>
                <a:latin typeface="Courier New"/>
              </a:rPr>
              <a:t> </a:t>
            </a:r>
            <a:r>
              <a:rPr lang="de-DE" sz="800" dirty="0" err="1">
                <a:solidFill>
                  <a:srgbClr val="00B050"/>
                </a:solidFill>
                <a:latin typeface="Courier New"/>
              </a:rPr>
              <a:t>SendGoalCommand</a:t>
            </a:r>
            <a:endParaRPr lang="de-DE" sz="800" dirty="0">
              <a:solidFill>
                <a:srgbClr val="00B050"/>
              </a:solidFill>
              <a:latin typeface="Courier New"/>
            </a:endParaRPr>
          </a:p>
          <a:p>
            <a:r>
              <a:rPr lang="de-DE" sz="800" dirty="0">
                <a:solidFill>
                  <a:schemeClr val="tx1"/>
                </a:solidFill>
                <a:latin typeface="Courier New"/>
              </a:rPr>
              <a:t>PROCEDURE </a:t>
            </a:r>
            <a:r>
              <a:rPr lang="de-DE" sz="800" dirty="0" err="1">
                <a:solidFill>
                  <a:schemeClr val="tx1"/>
                </a:solidFill>
                <a:latin typeface="Courier New"/>
              </a:rPr>
              <a:t>SendGoalCommand</a:t>
            </a:r>
            <a:r>
              <a:rPr lang="de-DE" sz="800" dirty="0">
                <a:solidFill>
                  <a:schemeClr val="tx1"/>
                </a:solidFill>
                <a:latin typeface="Courier New"/>
              </a:rPr>
              <a:t>;</a:t>
            </a:r>
          </a:p>
          <a:p>
            <a:endParaRPr lang="de-DE" sz="800" dirty="0">
              <a:solidFill>
                <a:schemeClr val="accent1"/>
              </a:solidFill>
              <a:latin typeface="Courier New"/>
            </a:endParaRPr>
          </a:p>
          <a:p>
            <a:r>
              <a:rPr lang="de-DE" sz="800" dirty="0">
                <a:solidFill>
                  <a:schemeClr val="accent1"/>
                </a:solidFill>
                <a:latin typeface="Courier New"/>
              </a:rPr>
              <a:t>/* CIF TEXT (0, 0), (100, 100) */</a:t>
            </a:r>
          </a:p>
          <a:p>
            <a:r>
              <a:rPr lang="de-DE" sz="800" dirty="0">
                <a:solidFill>
                  <a:schemeClr val="tx1"/>
                </a:solidFill>
                <a:latin typeface="Courier New"/>
              </a:rPr>
              <a:t>DCL </a:t>
            </a:r>
            <a:r>
              <a:rPr lang="de-DE" sz="800" dirty="0" err="1">
                <a:solidFill>
                  <a:schemeClr val="tx1"/>
                </a:solidFill>
                <a:latin typeface="Courier New"/>
              </a:rPr>
              <a:t>argument</a:t>
            </a:r>
            <a:r>
              <a:rPr lang="de-DE" sz="800" dirty="0">
                <a:solidFill>
                  <a:schemeClr val="tx1"/>
                </a:solidFill>
                <a:latin typeface="Courier New"/>
              </a:rPr>
              <a:t> </a:t>
            </a:r>
            <a:r>
              <a:rPr lang="de-DE" sz="800" dirty="0" err="1">
                <a:solidFill>
                  <a:schemeClr val="tx1"/>
                </a:solidFill>
                <a:latin typeface="Courier New"/>
              </a:rPr>
              <a:t>COMDEMODASTYPEGoal</a:t>
            </a:r>
            <a:r>
              <a:rPr lang="de-DE" sz="800" dirty="0">
                <a:solidFill>
                  <a:schemeClr val="tx1"/>
                </a:solidFill>
                <a:latin typeface="Courier New"/>
              </a:rPr>
              <a:t>;</a:t>
            </a:r>
          </a:p>
          <a:p>
            <a:r>
              <a:rPr lang="de-DE" sz="800" dirty="0">
                <a:solidFill>
                  <a:schemeClr val="accent1"/>
                </a:solidFill>
                <a:latin typeface="Courier New"/>
              </a:rPr>
              <a:t>/* CIF ENDTEXT */</a:t>
            </a:r>
          </a:p>
          <a:p>
            <a:endParaRPr lang="de-DE" sz="800" dirty="0">
              <a:solidFill>
                <a:schemeClr val="tx1"/>
              </a:solidFill>
              <a:latin typeface="Courier New"/>
            </a:endParaRPr>
          </a:p>
          <a:p>
            <a:r>
              <a:rPr lang="de-DE" sz="800" dirty="0">
                <a:solidFill>
                  <a:schemeClr val="tx1"/>
                </a:solidFill>
                <a:latin typeface="Courier New"/>
              </a:rPr>
              <a:t>START;</a:t>
            </a:r>
          </a:p>
          <a:p>
            <a:r>
              <a:rPr lang="de-DE" sz="800" dirty="0">
                <a:solidFill>
                  <a:schemeClr val="tx1"/>
                </a:solidFill>
                <a:latin typeface="Courier New"/>
              </a:rPr>
              <a:t>   TASK </a:t>
            </a:r>
            <a:r>
              <a:rPr lang="de-DE" sz="800" dirty="0" err="1">
                <a:solidFill>
                  <a:schemeClr val="tx1"/>
                </a:solidFill>
                <a:latin typeface="Courier New"/>
              </a:rPr>
              <a:t>argument</a:t>
            </a:r>
            <a:r>
              <a:rPr lang="de-DE" sz="800" dirty="0">
                <a:solidFill>
                  <a:schemeClr val="tx1"/>
                </a:solidFill>
                <a:latin typeface="Courier New"/>
              </a:rPr>
              <a:t> := </a:t>
            </a:r>
            <a:r>
              <a:rPr lang="de-DE" sz="800" dirty="0" err="1">
                <a:solidFill>
                  <a:schemeClr val="tx1"/>
                </a:solidFill>
                <a:latin typeface="Courier New"/>
              </a:rPr>
              <a:t>argIn</a:t>
            </a:r>
            <a:r>
              <a:rPr lang="de-DE" sz="800" dirty="0">
                <a:solidFill>
                  <a:schemeClr val="tx1"/>
                </a:solidFill>
                <a:latin typeface="Courier New"/>
              </a:rPr>
              <a:t>:{</a:t>
            </a:r>
            <a:r>
              <a:rPr lang="de-DE" sz="800" dirty="0" err="1">
                <a:solidFill>
                  <a:schemeClr val="tx1"/>
                </a:solidFill>
                <a:latin typeface="Courier New"/>
              </a:rPr>
              <a:t>argTeam</a:t>
            </a:r>
            <a:r>
              <a:rPr lang="de-DE" sz="800" dirty="0">
                <a:solidFill>
                  <a:schemeClr val="tx1"/>
                </a:solidFill>
                <a:latin typeface="Courier New"/>
              </a:rPr>
              <a:t> </a:t>
            </a:r>
            <a:r>
              <a:rPr lang="de-DE" sz="800" dirty="0" err="1">
                <a:solidFill>
                  <a:schemeClr val="tx1"/>
                </a:solidFill>
                <a:latin typeface="Courier New"/>
              </a:rPr>
              <a:t>WorkingTeam</a:t>
            </a:r>
            <a:r>
              <a:rPr lang="de-DE" sz="800" dirty="0">
                <a:solidFill>
                  <a:schemeClr val="tx1"/>
                </a:solidFill>
                <a:latin typeface="Courier New"/>
              </a:rPr>
              <a:t>};</a:t>
            </a:r>
          </a:p>
          <a:p>
            <a:r>
              <a:rPr lang="de-DE" sz="800" dirty="0">
                <a:solidFill>
                  <a:schemeClr val="tx1"/>
                </a:solidFill>
                <a:latin typeface="Courier New"/>
              </a:rPr>
              <a:t>   OUTPUT DAS_OUT(</a:t>
            </a:r>
            <a:r>
              <a:rPr lang="de-DE" sz="800" dirty="0" err="1">
                <a:solidFill>
                  <a:schemeClr val="tx1"/>
                </a:solidFill>
                <a:latin typeface="Courier New"/>
              </a:rPr>
              <a:t>intGoal:argument</a:t>
            </a:r>
            <a:r>
              <a:rPr lang="de-DE" sz="800" dirty="0">
                <a:solidFill>
                  <a:schemeClr val="tx1"/>
                </a:solidFill>
                <a:latin typeface="Courier New"/>
              </a:rPr>
              <a:t>);</a:t>
            </a:r>
          </a:p>
          <a:p>
            <a:r>
              <a:rPr lang="de-DE" sz="800" dirty="0">
                <a:solidFill>
                  <a:schemeClr val="tx1"/>
                </a:solidFill>
                <a:latin typeface="Courier New"/>
              </a:rPr>
              <a:t>STOP;</a:t>
            </a:r>
          </a:p>
          <a:p>
            <a:r>
              <a:rPr lang="de-DE" sz="800" dirty="0">
                <a:solidFill>
                  <a:schemeClr val="tx1"/>
                </a:solidFill>
                <a:latin typeface="Courier New"/>
              </a:rPr>
              <a:t>ENDPROCEDURE</a:t>
            </a:r>
            <a:r>
              <a:rPr lang="de-DE" sz="800" dirty="0" smtClean="0">
                <a:solidFill>
                  <a:schemeClr val="tx1"/>
                </a:solidFill>
                <a:latin typeface="Courier New"/>
              </a:rPr>
              <a:t>;</a:t>
            </a:r>
            <a:endParaRPr lang="de-DE" sz="800" dirty="0">
              <a:solidFill>
                <a:schemeClr val="tx1"/>
              </a:solidFill>
              <a:latin typeface="Courier New"/>
            </a:endParaRPr>
          </a:p>
        </p:txBody>
      </p:sp>
      <p:pic>
        <p:nvPicPr>
          <p:cNvPr id="12" name="Picture 11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45572" y="1986713"/>
            <a:ext cx="4269063" cy="3886200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 rot="10800000">
            <a:off x="4307253" y="3599549"/>
            <a:ext cx="368160" cy="590759"/>
          </a:xfrm>
          <a:prstGeom prst="lef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17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Translator Tool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Input: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Artificial Device SEDS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SEDS snippets for specific test cases</a:t>
            </a:r>
            <a:endParaRPr lang="en-GB" dirty="0"/>
          </a:p>
          <a:p>
            <a:pPr marL="542925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ParameterTypes.xml</a:t>
            </a:r>
          </a:p>
          <a:p>
            <a:pPr marL="542925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InterfaceTypes.xml</a:t>
            </a:r>
          </a:p>
          <a:p>
            <a:pPr marL="542925" lvl="1" indent="-171450">
              <a:buFont typeface="Arial" panose="020B0604020202020204" pitchFamily="34" charset="0"/>
              <a:buChar char="•"/>
            </a:pPr>
            <a:r>
              <a:rPr lang="en-GB" dirty="0" smtClean="0"/>
              <a:t>ComponentTypes.xml</a:t>
            </a:r>
          </a:p>
          <a:p>
            <a:pPr marL="1055688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/>
              <a:t>Special Testing of Subnetwork library</a:t>
            </a:r>
          </a:p>
          <a:p>
            <a:pPr marL="542925" lvl="1" indent="-171450">
              <a:buFont typeface="Arial" panose="020B0604020202020204" pitchFamily="34" charset="0"/>
              <a:buChar char="•"/>
              <a:tabLst>
                <a:tab pos="1081088" algn="l"/>
              </a:tabLst>
            </a:pPr>
            <a:r>
              <a:rPr lang="en-GB" dirty="0" smtClean="0"/>
              <a:t>SubnetworkTest.xml</a:t>
            </a:r>
          </a:p>
          <a:p>
            <a:pPr marL="1055688" lvl="1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055688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300" b="1" dirty="0" smtClean="0"/>
              <a:t>Testing methods: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Parsing Process:</a:t>
            </a:r>
          </a:p>
          <a:p>
            <a:pPr marL="542925" lvl="1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Monitored by debug messages of different level</a:t>
            </a:r>
          </a:p>
          <a:p>
            <a:pPr marL="542925" lvl="1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Exceptions and ERROR messages as indications for failed test</a:t>
            </a:r>
          </a:p>
          <a:p>
            <a:pPr marL="1055688" lvl="1" indent="-171450">
              <a:buFont typeface="Arial" panose="020B0604020202020204" pitchFamily="34" charset="0"/>
              <a:buChar char="•"/>
            </a:pPr>
            <a:endParaRPr lang="en-GB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Output files / TASTE compatibility:</a:t>
            </a:r>
          </a:p>
          <a:p>
            <a:pPr marL="542925" lvl="1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Tested by import of intermediate files to TASTE editors and modelling tools</a:t>
            </a:r>
          </a:p>
          <a:p>
            <a:pPr marL="542925" lvl="1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Error message or unexpected content marked as indications for failed test</a:t>
            </a:r>
          </a:p>
          <a:p>
            <a:pPr marL="542925" lvl="1" indent="-171450">
              <a:buFont typeface="Arial" panose="020B0604020202020204" pitchFamily="34" charset="0"/>
              <a:buChar char="•"/>
            </a:pPr>
            <a:r>
              <a:rPr lang="en-GB" sz="1300" dirty="0" smtClean="0"/>
              <a:t>Building errors as indications for failed test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1" dirty="0"/>
          </a:p>
        </p:txBody>
      </p:sp>
      <p:pic>
        <p:nvPicPr>
          <p:cNvPr id="6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00" y="4068566"/>
            <a:ext cx="3589770" cy="1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44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Generated Code Tests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Automatic Testing</a:t>
            </a:r>
          </a:p>
          <a:p>
            <a:pPr marL="0" indent="0">
              <a:buNone/>
            </a:pP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Preparation:</a:t>
            </a:r>
          </a:p>
          <a:p>
            <a:r>
              <a:rPr lang="en-GB" dirty="0" smtClean="0"/>
              <a:t>Configure Translator Tool to complete system automatically</a:t>
            </a:r>
          </a:p>
          <a:p>
            <a:pPr marL="806450" lvl="1" indent="-273050">
              <a:buFont typeface="Wingdings" pitchFamily="2" charset="2"/>
              <a:buChar char="à"/>
            </a:pPr>
            <a:r>
              <a:rPr lang="en-GB" dirty="0" smtClean="0">
                <a:sym typeface="Wingdings" panose="05000000000000000000" pitchFamily="2" charset="2"/>
              </a:rPr>
              <a:t>Unconnected interfaces are linked to test class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 smtClean="0">
                <a:sym typeface="Wingdings" panose="05000000000000000000" pitchFamily="2" charset="2"/>
              </a:rPr>
              <a:t>Generate code skeletons with TASTE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Fill code skeletons with specific test source code for User Applications and Subnetwork/Device behaviour</a:t>
            </a:r>
          </a:p>
          <a:p>
            <a:pPr marL="0" indent="0">
              <a:buNone/>
            </a:pPr>
            <a:endParaRPr lang="en-GB" sz="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b="1" dirty="0" smtClean="0">
                <a:sym typeface="Wingdings" panose="05000000000000000000" pitchFamily="2" charset="2"/>
              </a:rPr>
              <a:t>Result: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Comparison of expected and actual output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b="1" dirty="0" smtClean="0">
                <a:sym typeface="Wingdings" panose="05000000000000000000" pitchFamily="2" charset="2"/>
              </a:rPr>
              <a:t>Outlook into the future: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SEDS Translator for automatic test case definition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Import of Input and expected Output vectors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smtClean="0">
                <a:sym typeface="Wingdings" panose="05000000000000000000" pitchFamily="2" charset="2"/>
              </a:rPr>
              <a:t>Auto validation of Answer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b="1" dirty="0" smtClean="0">
              <a:sym typeface="Wingdings" panose="05000000000000000000" pitchFamily="2" charset="2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6415"/>
              </p:ext>
            </p:extLst>
          </p:nvPr>
        </p:nvGraphicFramePr>
        <p:xfrm>
          <a:off x="517085" y="2245730"/>
          <a:ext cx="3892990" cy="374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Visio" r:id="rId4" imgW="4463677" imgH="4287870" progId="Visio.Drawing.11">
                  <p:embed/>
                </p:oleObj>
              </mc:Choice>
              <mc:Fallback>
                <p:oleObj name="Visio" r:id="rId4" imgW="4463677" imgH="42878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85" y="2245730"/>
                        <a:ext cx="3892990" cy="3747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09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GB" sz="2400" b="1" dirty="0"/>
              <a:t>Conclusions and Future </a:t>
            </a:r>
            <a:r>
              <a:rPr lang="en-GB" sz="2400" b="1" dirty="0" smtClean="0"/>
              <a:t>Work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0107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Summary</a:t>
            </a:r>
          </a:p>
          <a:p>
            <a:pPr>
              <a:buFont typeface="Arial"/>
              <a:buChar char="•"/>
            </a:pPr>
            <a:r>
              <a:rPr lang="en-GB" dirty="0" smtClean="0"/>
              <a:t>Overview of published SOIS standards</a:t>
            </a:r>
          </a:p>
          <a:p>
            <a:pPr>
              <a:buFont typeface="Arial"/>
              <a:buChar char="•"/>
            </a:pPr>
            <a:r>
              <a:rPr lang="en-GB" dirty="0" smtClean="0"/>
              <a:t>Use cases and structure of the SOIS EDS</a:t>
            </a:r>
          </a:p>
          <a:p>
            <a:pPr>
              <a:buFont typeface="Arial"/>
              <a:buChar char="•"/>
            </a:pPr>
            <a:r>
              <a:rPr lang="en-GB" dirty="0" smtClean="0"/>
              <a:t>Overview of the code generation tool-chain prototype</a:t>
            </a:r>
          </a:p>
          <a:p>
            <a:pPr>
              <a:buFont typeface="Arial"/>
              <a:buChar char="•"/>
            </a:pPr>
            <a:endParaRPr lang="en-GB" sz="800" dirty="0" smtClean="0"/>
          </a:p>
          <a:p>
            <a:pPr marL="0" indent="0">
              <a:buNone/>
            </a:pPr>
            <a:r>
              <a:rPr lang="en-GB" b="1" dirty="0" smtClean="0"/>
              <a:t>Parallel work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Alternative code generation tool-chain designed by SCISYS Ltd, UK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Other SW tools implemented by GFSC and JSC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b="1" dirty="0" smtClean="0"/>
              <a:t>Future work</a:t>
            </a:r>
          </a:p>
          <a:p>
            <a:pPr>
              <a:buFont typeface="Arial"/>
              <a:buChar char="•"/>
            </a:pPr>
            <a:r>
              <a:rPr lang="en-GB" dirty="0" smtClean="0"/>
              <a:t>EDS </a:t>
            </a:r>
            <a:r>
              <a:rPr lang="en-GB" dirty="0"/>
              <a:t>schema and Dictionary of Terms </a:t>
            </a:r>
            <a:r>
              <a:rPr lang="en-GB" dirty="0" smtClean="0">
                <a:solidFill>
                  <a:srgbClr val="FF0000"/>
                </a:solidFill>
              </a:rPr>
              <a:t>Red Books </a:t>
            </a:r>
            <a:r>
              <a:rPr lang="en-GB" dirty="0" smtClean="0"/>
              <a:t>submitted to Agency review.</a:t>
            </a:r>
            <a:endParaRPr lang="en-GB" dirty="0"/>
          </a:p>
          <a:p>
            <a:pPr>
              <a:buFont typeface="Arial"/>
              <a:buChar char="•"/>
            </a:pPr>
            <a:r>
              <a:rPr lang="en-GB" dirty="0" smtClean="0"/>
              <a:t>Interoperability </a:t>
            </a:r>
            <a:r>
              <a:rPr lang="en-GB" dirty="0"/>
              <a:t>tests between independent EDS users </a:t>
            </a:r>
            <a:r>
              <a:rPr lang="en-GB" dirty="0" smtClean="0"/>
              <a:t>planned before the </a:t>
            </a:r>
            <a:r>
              <a:rPr lang="en-GB" dirty="0" smtClean="0">
                <a:solidFill>
                  <a:srgbClr val="0000FF"/>
                </a:solidFill>
              </a:rPr>
              <a:t>Blue Books</a:t>
            </a:r>
            <a:r>
              <a:rPr lang="en-GB" dirty="0" smtClean="0"/>
              <a:t> publication.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GB" b="1" dirty="0"/>
          </a:p>
          <a:p>
            <a:pPr>
              <a:buFont typeface="Arial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5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0" indent="0" algn="ctr">
              <a:buNone/>
            </a:pPr>
            <a:r>
              <a:rPr lang="en-GB" sz="2400" b="1" dirty="0" smtClean="0"/>
              <a:t>Acknowledgments and References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3602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Acknowledgments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This </a:t>
            </a:r>
            <a:r>
              <a:rPr lang="en-GB" dirty="0" smtClean="0"/>
              <a:t>presentation summarizes </a:t>
            </a:r>
            <a:r>
              <a:rPr lang="en-GB" dirty="0"/>
              <a:t>the work of the CCSDS SOIS working group, whose members beyond the paper authors include: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Ray </a:t>
            </a:r>
            <a:r>
              <a:rPr lang="en-GB" dirty="0" err="1"/>
              <a:t>Krosley</a:t>
            </a:r>
            <a:r>
              <a:rPr lang="en-GB" dirty="0"/>
              <a:t> (</a:t>
            </a:r>
            <a:r>
              <a:rPr lang="en-GB" dirty="0" err="1" smtClean="0"/>
              <a:t>DesignNet</a:t>
            </a:r>
            <a:r>
              <a:rPr lang="en-GB" dirty="0" smtClean="0"/>
              <a:t> </a:t>
            </a:r>
            <a:r>
              <a:rPr lang="en-GB" dirty="0"/>
              <a:t>representing AFRL, USA),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Richard </a:t>
            </a:r>
            <a:r>
              <a:rPr lang="en-GB" dirty="0"/>
              <a:t>Melvin (</a:t>
            </a:r>
            <a:r>
              <a:rPr lang="en-GB" dirty="0" smtClean="0"/>
              <a:t>SCISYS </a:t>
            </a:r>
            <a:r>
              <a:rPr lang="en-GB" dirty="0"/>
              <a:t>Ltd, UK),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Peter </a:t>
            </a:r>
            <a:r>
              <a:rPr lang="en-GB" dirty="0"/>
              <a:t>Mendham (Bright Ascension Ltd, UK),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Elizabeth </a:t>
            </a:r>
            <a:r>
              <a:rPr lang="en-GB" dirty="0"/>
              <a:t>Nguyen (Aerospace Corp, USA),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Sam </a:t>
            </a:r>
            <a:r>
              <a:rPr lang="en-GB" dirty="0"/>
              <a:t>Price (NASA/</a:t>
            </a:r>
            <a:r>
              <a:rPr lang="en-GB" dirty="0" smtClean="0"/>
              <a:t>GSFC, USA)</a:t>
            </a:r>
            <a:r>
              <a:rPr lang="en-GB" dirty="0"/>
              <a:t>,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Glenn </a:t>
            </a:r>
            <a:r>
              <a:rPr lang="en-GB" dirty="0" err="1"/>
              <a:t>Rakow</a:t>
            </a:r>
            <a:r>
              <a:rPr lang="en-GB" dirty="0"/>
              <a:t> (NASA/</a:t>
            </a:r>
            <a:r>
              <a:rPr lang="en-GB" dirty="0" smtClean="0"/>
              <a:t>GSFC, USA)</a:t>
            </a:r>
            <a:r>
              <a:rPr lang="en-GB" dirty="0"/>
              <a:t>, </a:t>
            </a:r>
            <a:endParaRPr lang="en-GB" dirty="0" smtClean="0"/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Kevin </a:t>
            </a:r>
            <a:r>
              <a:rPr lang="en-GB" dirty="0"/>
              <a:t>Rice (ASRC Research &amp; Technology Solutions representing NASA/</a:t>
            </a:r>
            <a:r>
              <a:rPr lang="en-GB" dirty="0" smtClean="0"/>
              <a:t>GSFC, USA),</a:t>
            </a:r>
          </a:p>
          <a:p>
            <a:pPr marL="285750" indent="-285750">
              <a:buFont typeface="Arial"/>
              <a:buChar char="•"/>
            </a:pPr>
            <a:r>
              <a:rPr lang="en-GB" dirty="0" smtClean="0"/>
              <a:t>Jonathan </a:t>
            </a:r>
            <a:r>
              <a:rPr lang="en-GB" dirty="0"/>
              <a:t>Wilmot (NASA/</a:t>
            </a:r>
            <a:r>
              <a:rPr lang="en-GB" dirty="0" smtClean="0"/>
              <a:t>GSFC, USA),</a:t>
            </a:r>
          </a:p>
          <a:p>
            <a:pPr marL="285750" indent="-285750">
              <a:buFont typeface="Arial"/>
              <a:buChar char="•"/>
            </a:pPr>
            <a:r>
              <a:rPr lang="en-GB" dirty="0" err="1"/>
              <a:t>Piotr</a:t>
            </a:r>
            <a:r>
              <a:rPr lang="en-GB" dirty="0"/>
              <a:t> </a:t>
            </a:r>
            <a:r>
              <a:rPr lang="en-GB" dirty="0" err="1" smtClean="0"/>
              <a:t>Skrzypek</a:t>
            </a:r>
            <a:r>
              <a:rPr lang="en-GB" dirty="0" smtClean="0"/>
              <a:t> (ESA, Poland)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4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Segnaposto contenuto 2"/>
          <p:cNvSpPr>
            <a:spLocks noGrp="1"/>
          </p:cNvSpPr>
          <p:nvPr>
            <p:ph idx="1"/>
          </p:nvPr>
        </p:nvSpPr>
        <p:spPr>
          <a:xfrm>
            <a:off x="615950" y="1673225"/>
            <a:ext cx="3965575" cy="4318000"/>
          </a:xfrm>
        </p:spPr>
        <p:txBody>
          <a:bodyPr/>
          <a:lstStyle/>
          <a:p>
            <a:pPr marL="360363" indent="-360363">
              <a:buNone/>
              <a:tabLst>
                <a:tab pos="360363" algn="l"/>
              </a:tabLst>
            </a:pPr>
            <a:r>
              <a:rPr lang="en-US" sz="950" dirty="0" smtClean="0">
                <a:solidFill>
                  <a:srgbClr val="008000"/>
                </a:solidFill>
              </a:rPr>
              <a:t>[1]	CCSDS </a:t>
            </a:r>
            <a:r>
              <a:rPr lang="en-US" sz="950" dirty="0">
                <a:solidFill>
                  <a:srgbClr val="008000"/>
                </a:solidFill>
              </a:rPr>
              <a:t>850.0-G-2 </a:t>
            </a:r>
            <a:r>
              <a:rPr lang="en-GB" sz="950" dirty="0">
                <a:solidFill>
                  <a:srgbClr val="008000"/>
                </a:solidFill>
              </a:rPr>
              <a:t>December </a:t>
            </a:r>
            <a:r>
              <a:rPr lang="en-GB" sz="950" dirty="0" smtClean="0">
                <a:solidFill>
                  <a:srgbClr val="008000"/>
                </a:solidFill>
              </a:rPr>
              <a:t>2013, </a:t>
            </a:r>
            <a:r>
              <a:rPr lang="en-GB" sz="950" dirty="0">
                <a:solidFill>
                  <a:srgbClr val="008000"/>
                </a:solidFill>
              </a:rPr>
              <a:t>Green </a:t>
            </a:r>
            <a:r>
              <a:rPr lang="en-GB" sz="950" dirty="0" smtClean="0">
                <a:solidFill>
                  <a:srgbClr val="008000"/>
                </a:solidFill>
              </a:rPr>
              <a:t>Book - Spacecraft </a:t>
            </a:r>
            <a:r>
              <a:rPr lang="en-GB" sz="950" dirty="0" err="1">
                <a:solidFill>
                  <a:srgbClr val="008000"/>
                </a:solidFill>
              </a:rPr>
              <a:t>Onboard</a:t>
            </a:r>
            <a:r>
              <a:rPr lang="en-GB" sz="950" dirty="0">
                <a:solidFill>
                  <a:srgbClr val="008000"/>
                </a:solidFill>
              </a:rPr>
              <a:t> Interface </a:t>
            </a:r>
            <a:r>
              <a:rPr lang="en-GB" sz="950" dirty="0" smtClean="0">
                <a:solidFill>
                  <a:srgbClr val="008000"/>
                </a:solidFill>
              </a:rPr>
              <a:t>Services</a:t>
            </a:r>
            <a:endParaRPr lang="en-GB" sz="950" dirty="0">
              <a:solidFill>
                <a:srgbClr val="008000"/>
              </a:solidFill>
            </a:endParaRPr>
          </a:p>
          <a:p>
            <a:pPr marL="360363" indent="-360363">
              <a:buNone/>
              <a:tabLst>
                <a:tab pos="360363" algn="l"/>
              </a:tabLst>
            </a:pPr>
            <a:r>
              <a:rPr lang="en-GB" sz="950" dirty="0" smtClean="0">
                <a:solidFill>
                  <a:srgbClr val="660066"/>
                </a:solidFill>
              </a:rPr>
              <a:t>[2]	</a:t>
            </a:r>
            <a:r>
              <a:rPr lang="en-US" sz="950" dirty="0" smtClean="0">
                <a:solidFill>
                  <a:srgbClr val="660066"/>
                </a:solidFill>
              </a:rPr>
              <a:t>CCSDS </a:t>
            </a:r>
            <a:r>
              <a:rPr lang="en-US" sz="950" dirty="0">
                <a:solidFill>
                  <a:srgbClr val="660066"/>
                </a:solidFill>
              </a:rPr>
              <a:t>851.0-M-1 December 2009, Magenta Book – </a:t>
            </a:r>
            <a:r>
              <a:rPr lang="en-US" sz="950" dirty="0" smtClean="0">
                <a:solidFill>
                  <a:srgbClr val="660066"/>
                </a:solidFill>
              </a:rPr>
              <a:t>SOIS</a:t>
            </a:r>
            <a:r>
              <a:rPr lang="it-IT" sz="950" dirty="0" smtClean="0">
                <a:solidFill>
                  <a:srgbClr val="660066"/>
                </a:solidFill>
              </a:rPr>
              <a:t> </a:t>
            </a:r>
            <a:r>
              <a:rPr lang="en-US" sz="950" dirty="0" err="1" smtClean="0">
                <a:solidFill>
                  <a:srgbClr val="660066"/>
                </a:solidFill>
              </a:rPr>
              <a:t>Subnetwork</a:t>
            </a:r>
            <a:r>
              <a:rPr lang="en-US" sz="950" dirty="0" smtClean="0">
                <a:solidFill>
                  <a:srgbClr val="660066"/>
                </a:solidFill>
              </a:rPr>
              <a:t> </a:t>
            </a:r>
            <a:r>
              <a:rPr lang="en-US" sz="950" dirty="0">
                <a:solidFill>
                  <a:srgbClr val="660066"/>
                </a:solidFill>
              </a:rPr>
              <a:t>Packet </a:t>
            </a:r>
            <a:r>
              <a:rPr lang="en-US" sz="950" dirty="0" smtClean="0">
                <a:solidFill>
                  <a:srgbClr val="660066"/>
                </a:solidFill>
              </a:rPr>
              <a:t>Services</a:t>
            </a:r>
            <a:endParaRPr lang="it-IT" sz="950" dirty="0">
              <a:solidFill>
                <a:srgbClr val="660066"/>
              </a:solidFill>
            </a:endParaRPr>
          </a:p>
          <a:p>
            <a:pPr marL="360363" indent="-360363">
              <a:buNone/>
              <a:tabLst>
                <a:tab pos="360363" algn="l"/>
              </a:tabLst>
            </a:pPr>
            <a:r>
              <a:rPr lang="it-IT" sz="950" dirty="0" smtClean="0">
                <a:solidFill>
                  <a:srgbClr val="660066"/>
                </a:solidFill>
              </a:rPr>
              <a:t>[3]	</a:t>
            </a:r>
            <a:r>
              <a:rPr lang="en-US" sz="950" dirty="0" smtClean="0">
                <a:solidFill>
                  <a:srgbClr val="660066"/>
                </a:solidFill>
              </a:rPr>
              <a:t>CCSDS </a:t>
            </a:r>
            <a:r>
              <a:rPr lang="en-US" sz="950" dirty="0">
                <a:solidFill>
                  <a:srgbClr val="660066"/>
                </a:solidFill>
              </a:rPr>
              <a:t>852.0-M-1 December 2009, Magenta Book – </a:t>
            </a:r>
            <a:r>
              <a:rPr lang="en-US" sz="950" dirty="0" smtClean="0">
                <a:solidFill>
                  <a:srgbClr val="660066"/>
                </a:solidFill>
              </a:rPr>
              <a:t>SOIS </a:t>
            </a:r>
            <a:r>
              <a:rPr lang="en-US" sz="950" dirty="0" err="1" smtClean="0">
                <a:solidFill>
                  <a:srgbClr val="660066"/>
                </a:solidFill>
              </a:rPr>
              <a:t>Subnetwork</a:t>
            </a:r>
            <a:r>
              <a:rPr lang="en-US" sz="950" dirty="0" smtClean="0">
                <a:solidFill>
                  <a:srgbClr val="660066"/>
                </a:solidFill>
              </a:rPr>
              <a:t> </a:t>
            </a:r>
            <a:r>
              <a:rPr lang="en-US" sz="950" dirty="0">
                <a:solidFill>
                  <a:srgbClr val="660066"/>
                </a:solidFill>
              </a:rPr>
              <a:t>Memory Access </a:t>
            </a:r>
            <a:r>
              <a:rPr lang="en-US" sz="950" dirty="0" smtClean="0">
                <a:solidFill>
                  <a:srgbClr val="660066"/>
                </a:solidFill>
              </a:rPr>
              <a:t>Services</a:t>
            </a:r>
            <a:endParaRPr lang="it-IT" sz="950" dirty="0">
              <a:solidFill>
                <a:srgbClr val="660066"/>
              </a:solidFill>
            </a:endParaRPr>
          </a:p>
          <a:p>
            <a:pPr marL="360363" indent="-360363">
              <a:buNone/>
              <a:tabLst>
                <a:tab pos="360363" algn="l"/>
              </a:tabLst>
            </a:pPr>
            <a:r>
              <a:rPr lang="it-IT" sz="950" dirty="0" smtClean="0">
                <a:solidFill>
                  <a:srgbClr val="660066"/>
                </a:solidFill>
              </a:rPr>
              <a:t>[4]	</a:t>
            </a:r>
            <a:r>
              <a:rPr lang="en-US" sz="950" dirty="0" smtClean="0">
                <a:solidFill>
                  <a:srgbClr val="660066"/>
                </a:solidFill>
              </a:rPr>
              <a:t>CCSDS </a:t>
            </a:r>
            <a:r>
              <a:rPr lang="en-US" sz="950" dirty="0">
                <a:solidFill>
                  <a:srgbClr val="660066"/>
                </a:solidFill>
              </a:rPr>
              <a:t>853.0-M-1 December 2009, Magenta Book – </a:t>
            </a:r>
            <a:r>
              <a:rPr lang="en-US" sz="950" dirty="0" smtClean="0">
                <a:solidFill>
                  <a:srgbClr val="660066"/>
                </a:solidFill>
              </a:rPr>
              <a:t>SOIS </a:t>
            </a:r>
            <a:r>
              <a:rPr lang="en-US" sz="950" dirty="0" err="1" smtClean="0">
                <a:solidFill>
                  <a:srgbClr val="660066"/>
                </a:solidFill>
              </a:rPr>
              <a:t>Subnetwork</a:t>
            </a:r>
            <a:r>
              <a:rPr lang="en-US" sz="950" dirty="0" smtClean="0">
                <a:solidFill>
                  <a:srgbClr val="660066"/>
                </a:solidFill>
              </a:rPr>
              <a:t> </a:t>
            </a:r>
            <a:r>
              <a:rPr lang="en-US" sz="950" dirty="0" err="1">
                <a:solidFill>
                  <a:srgbClr val="660066"/>
                </a:solidFill>
              </a:rPr>
              <a:t>Synchronisation</a:t>
            </a:r>
            <a:r>
              <a:rPr lang="en-US" sz="950" dirty="0">
                <a:solidFill>
                  <a:srgbClr val="660066"/>
                </a:solidFill>
              </a:rPr>
              <a:t> </a:t>
            </a:r>
            <a:r>
              <a:rPr lang="en-US" sz="950" dirty="0" smtClean="0">
                <a:solidFill>
                  <a:srgbClr val="660066"/>
                </a:solidFill>
              </a:rPr>
              <a:t>Services</a:t>
            </a:r>
            <a:endParaRPr lang="it-IT" sz="950" dirty="0">
              <a:solidFill>
                <a:srgbClr val="660066"/>
              </a:solidFill>
            </a:endParaRPr>
          </a:p>
          <a:p>
            <a:pPr marL="360363" indent="-360363">
              <a:buNone/>
              <a:tabLst>
                <a:tab pos="360363" algn="l"/>
              </a:tabLst>
            </a:pPr>
            <a:r>
              <a:rPr lang="it-IT" sz="950" dirty="0" smtClean="0">
                <a:solidFill>
                  <a:srgbClr val="660066"/>
                </a:solidFill>
              </a:rPr>
              <a:t>[5]	</a:t>
            </a:r>
            <a:r>
              <a:rPr lang="en-US" sz="950" dirty="0" smtClean="0">
                <a:solidFill>
                  <a:srgbClr val="660066"/>
                </a:solidFill>
              </a:rPr>
              <a:t>CCSDS </a:t>
            </a:r>
            <a:r>
              <a:rPr lang="en-US" sz="950" dirty="0">
                <a:solidFill>
                  <a:srgbClr val="660066"/>
                </a:solidFill>
              </a:rPr>
              <a:t>854.0-M-1 December 2009, Magenta Book – </a:t>
            </a:r>
            <a:r>
              <a:rPr lang="en-US" sz="950" dirty="0" smtClean="0">
                <a:solidFill>
                  <a:srgbClr val="660066"/>
                </a:solidFill>
              </a:rPr>
              <a:t>SOIS </a:t>
            </a:r>
            <a:r>
              <a:rPr lang="en-US" sz="950" dirty="0" err="1" smtClean="0">
                <a:solidFill>
                  <a:srgbClr val="660066"/>
                </a:solidFill>
              </a:rPr>
              <a:t>subnetwork</a:t>
            </a:r>
            <a:r>
              <a:rPr lang="en-US" sz="950" dirty="0" smtClean="0">
                <a:solidFill>
                  <a:srgbClr val="660066"/>
                </a:solidFill>
              </a:rPr>
              <a:t> </a:t>
            </a:r>
            <a:r>
              <a:rPr lang="en-US" sz="950" dirty="0">
                <a:solidFill>
                  <a:srgbClr val="660066"/>
                </a:solidFill>
              </a:rPr>
              <a:t>Device Discovery </a:t>
            </a:r>
            <a:r>
              <a:rPr lang="en-US" sz="950" dirty="0" smtClean="0">
                <a:solidFill>
                  <a:srgbClr val="660066"/>
                </a:solidFill>
              </a:rPr>
              <a:t>Services</a:t>
            </a:r>
            <a:endParaRPr lang="it-IT" sz="950" dirty="0">
              <a:solidFill>
                <a:srgbClr val="660066"/>
              </a:solidFill>
            </a:endParaRPr>
          </a:p>
          <a:p>
            <a:pPr marL="360363" indent="-360363">
              <a:buNone/>
              <a:tabLst>
                <a:tab pos="360363" algn="l"/>
              </a:tabLst>
            </a:pPr>
            <a:r>
              <a:rPr lang="it-IT" sz="950" dirty="0" smtClean="0">
                <a:solidFill>
                  <a:srgbClr val="660066"/>
                </a:solidFill>
              </a:rPr>
              <a:t>[6]	</a:t>
            </a:r>
            <a:r>
              <a:rPr lang="en-US" sz="950" dirty="0" smtClean="0">
                <a:solidFill>
                  <a:srgbClr val="660066"/>
                </a:solidFill>
              </a:rPr>
              <a:t>CCSDS </a:t>
            </a:r>
            <a:r>
              <a:rPr lang="en-US" sz="950" dirty="0">
                <a:solidFill>
                  <a:srgbClr val="660066"/>
                </a:solidFill>
              </a:rPr>
              <a:t>855.0-M-1 December 2009, Magenta Book – </a:t>
            </a:r>
            <a:r>
              <a:rPr lang="en-US" sz="950" dirty="0" smtClean="0">
                <a:solidFill>
                  <a:srgbClr val="660066"/>
                </a:solidFill>
              </a:rPr>
              <a:t>SOIS </a:t>
            </a:r>
            <a:r>
              <a:rPr lang="en-US" sz="950" dirty="0" err="1">
                <a:solidFill>
                  <a:srgbClr val="660066"/>
                </a:solidFill>
              </a:rPr>
              <a:t>Subnetwork</a:t>
            </a:r>
            <a:r>
              <a:rPr lang="en-US" sz="950" dirty="0">
                <a:solidFill>
                  <a:srgbClr val="660066"/>
                </a:solidFill>
              </a:rPr>
              <a:t> Test </a:t>
            </a:r>
            <a:r>
              <a:rPr lang="en-US" sz="950" dirty="0" smtClean="0">
                <a:solidFill>
                  <a:srgbClr val="660066"/>
                </a:solidFill>
              </a:rPr>
              <a:t>Services</a:t>
            </a:r>
            <a:endParaRPr lang="it-IT" sz="950" dirty="0">
              <a:solidFill>
                <a:srgbClr val="660066"/>
              </a:solidFill>
            </a:endParaRPr>
          </a:p>
          <a:p>
            <a:pPr marL="360363" indent="-360363">
              <a:buNone/>
              <a:tabLst>
                <a:tab pos="360363" algn="l"/>
              </a:tabLst>
            </a:pPr>
            <a:r>
              <a:rPr lang="it-IT" sz="950" dirty="0" smtClean="0">
                <a:solidFill>
                  <a:srgbClr val="660066"/>
                </a:solidFill>
              </a:rPr>
              <a:t>[7]	</a:t>
            </a:r>
            <a:r>
              <a:rPr lang="en-US" sz="950" dirty="0" smtClean="0">
                <a:solidFill>
                  <a:srgbClr val="660066"/>
                </a:solidFill>
              </a:rPr>
              <a:t>CCSDS </a:t>
            </a:r>
            <a:r>
              <a:rPr lang="en-US" sz="950" dirty="0">
                <a:solidFill>
                  <a:srgbClr val="660066"/>
                </a:solidFill>
              </a:rPr>
              <a:t>871.0-M-1 March 2013, Magenta Book – </a:t>
            </a:r>
            <a:r>
              <a:rPr lang="en-US" sz="950" dirty="0" smtClean="0">
                <a:solidFill>
                  <a:srgbClr val="660066"/>
                </a:solidFill>
              </a:rPr>
              <a:t>SOIS Device </a:t>
            </a:r>
            <a:r>
              <a:rPr lang="en-US" sz="950" dirty="0">
                <a:solidFill>
                  <a:srgbClr val="660066"/>
                </a:solidFill>
              </a:rPr>
              <a:t>Access </a:t>
            </a:r>
            <a:r>
              <a:rPr lang="en-US" sz="950" dirty="0" smtClean="0">
                <a:solidFill>
                  <a:srgbClr val="660066"/>
                </a:solidFill>
              </a:rPr>
              <a:t>Service</a:t>
            </a:r>
            <a:endParaRPr lang="it-IT" sz="950" dirty="0">
              <a:solidFill>
                <a:srgbClr val="660066"/>
              </a:solidFill>
            </a:endParaRPr>
          </a:p>
          <a:p>
            <a:pPr marL="360363" indent="-360363">
              <a:buNone/>
              <a:tabLst>
                <a:tab pos="360363" algn="l"/>
              </a:tabLst>
            </a:pPr>
            <a:r>
              <a:rPr lang="it-IT" sz="950" dirty="0" smtClean="0">
                <a:solidFill>
                  <a:srgbClr val="660066"/>
                </a:solidFill>
              </a:rPr>
              <a:t>[8]	</a:t>
            </a:r>
            <a:r>
              <a:rPr lang="en-US" sz="950" dirty="0" smtClean="0">
                <a:solidFill>
                  <a:srgbClr val="660066"/>
                </a:solidFill>
              </a:rPr>
              <a:t>CCSDS </a:t>
            </a:r>
            <a:r>
              <a:rPr lang="en-US" sz="950" dirty="0">
                <a:solidFill>
                  <a:srgbClr val="660066"/>
                </a:solidFill>
              </a:rPr>
              <a:t>871.1-M-1 November 2012, Magenta Book – </a:t>
            </a:r>
            <a:r>
              <a:rPr lang="en-US" sz="950" dirty="0" smtClean="0">
                <a:solidFill>
                  <a:srgbClr val="660066"/>
                </a:solidFill>
              </a:rPr>
              <a:t>SOIS </a:t>
            </a:r>
            <a:r>
              <a:rPr lang="en-US" sz="950" dirty="0">
                <a:solidFill>
                  <a:srgbClr val="660066"/>
                </a:solidFill>
              </a:rPr>
              <a:t>Device Data Pooling </a:t>
            </a:r>
            <a:r>
              <a:rPr lang="en-US" sz="950" dirty="0" smtClean="0">
                <a:solidFill>
                  <a:srgbClr val="660066"/>
                </a:solidFill>
              </a:rPr>
              <a:t>Service</a:t>
            </a:r>
            <a:endParaRPr lang="it-IT" sz="950" dirty="0">
              <a:solidFill>
                <a:srgbClr val="660066"/>
              </a:solidFill>
            </a:endParaRPr>
          </a:p>
          <a:p>
            <a:pPr marL="360363" indent="-360363">
              <a:buNone/>
              <a:tabLst>
                <a:tab pos="360363" algn="l"/>
              </a:tabLst>
            </a:pPr>
            <a:r>
              <a:rPr lang="it-IT" sz="950" dirty="0" smtClean="0">
                <a:solidFill>
                  <a:srgbClr val="660066"/>
                </a:solidFill>
              </a:rPr>
              <a:t>[9]	</a:t>
            </a:r>
            <a:r>
              <a:rPr lang="en-US" sz="950" dirty="0" smtClean="0">
                <a:solidFill>
                  <a:srgbClr val="660066"/>
                </a:solidFill>
              </a:rPr>
              <a:t>CCSDS </a:t>
            </a:r>
            <a:r>
              <a:rPr lang="en-US" sz="950" dirty="0">
                <a:solidFill>
                  <a:srgbClr val="660066"/>
                </a:solidFill>
              </a:rPr>
              <a:t>871.2-M-1 March 2014, Magenta Book – </a:t>
            </a:r>
            <a:r>
              <a:rPr lang="en-US" sz="950" dirty="0" smtClean="0">
                <a:solidFill>
                  <a:srgbClr val="660066"/>
                </a:solidFill>
              </a:rPr>
              <a:t>SOIS Device </a:t>
            </a:r>
            <a:r>
              <a:rPr lang="en-US" sz="950" dirty="0">
                <a:solidFill>
                  <a:srgbClr val="660066"/>
                </a:solidFill>
              </a:rPr>
              <a:t>Virtualization </a:t>
            </a:r>
            <a:r>
              <a:rPr lang="en-US" sz="950" dirty="0" smtClean="0">
                <a:solidFill>
                  <a:srgbClr val="660066"/>
                </a:solidFill>
              </a:rPr>
              <a:t>Service</a:t>
            </a:r>
            <a:endParaRPr lang="it-IT" sz="950" dirty="0">
              <a:solidFill>
                <a:srgbClr val="660066"/>
              </a:solidFill>
            </a:endParaRPr>
          </a:p>
          <a:p>
            <a:pPr marL="360363" indent="-360363">
              <a:buNone/>
              <a:tabLst>
                <a:tab pos="360363" algn="l"/>
              </a:tabLst>
            </a:pPr>
            <a:r>
              <a:rPr lang="it-IT" sz="950" dirty="0" smtClean="0">
                <a:solidFill>
                  <a:srgbClr val="660066"/>
                </a:solidFill>
              </a:rPr>
              <a:t>[10]	</a:t>
            </a:r>
            <a:r>
              <a:rPr lang="en-US" sz="950" dirty="0" smtClean="0">
                <a:solidFill>
                  <a:srgbClr val="660066"/>
                </a:solidFill>
              </a:rPr>
              <a:t>CCSDS </a:t>
            </a:r>
            <a:r>
              <a:rPr lang="en-US" sz="950" dirty="0">
                <a:solidFill>
                  <a:srgbClr val="660066"/>
                </a:solidFill>
              </a:rPr>
              <a:t>871.3-M-1 </a:t>
            </a:r>
            <a:r>
              <a:rPr lang="en-US" sz="950" dirty="0" smtClean="0">
                <a:solidFill>
                  <a:srgbClr val="660066"/>
                </a:solidFill>
              </a:rPr>
              <a:t>October 2014, </a:t>
            </a:r>
            <a:r>
              <a:rPr lang="en-US" sz="950" dirty="0">
                <a:solidFill>
                  <a:srgbClr val="660066"/>
                </a:solidFill>
              </a:rPr>
              <a:t>Magenta </a:t>
            </a:r>
            <a:r>
              <a:rPr lang="en-US" sz="950" dirty="0" smtClean="0">
                <a:solidFill>
                  <a:srgbClr val="660066"/>
                </a:solidFill>
              </a:rPr>
              <a:t>Book – SOIS Device Enumeration Service</a:t>
            </a:r>
            <a:endParaRPr lang="it-IT" sz="950" dirty="0">
              <a:solidFill>
                <a:srgbClr val="660066"/>
              </a:solidFill>
            </a:endParaRPr>
          </a:p>
          <a:p>
            <a:pPr marL="360363" indent="-360363">
              <a:buNone/>
              <a:tabLst>
                <a:tab pos="360363" algn="l"/>
              </a:tabLst>
            </a:pPr>
            <a:r>
              <a:rPr lang="it-IT" sz="950" dirty="0" smtClean="0">
                <a:solidFill>
                  <a:srgbClr val="660066"/>
                </a:solidFill>
              </a:rPr>
              <a:t>[11]	</a:t>
            </a:r>
            <a:r>
              <a:rPr lang="en-US" sz="950" dirty="0" smtClean="0">
                <a:solidFill>
                  <a:srgbClr val="660066"/>
                </a:solidFill>
              </a:rPr>
              <a:t>CCSDS </a:t>
            </a:r>
            <a:r>
              <a:rPr lang="en-US" sz="950" dirty="0">
                <a:solidFill>
                  <a:srgbClr val="660066"/>
                </a:solidFill>
              </a:rPr>
              <a:t>872.0-M-1 January 2011, Magenta Book – </a:t>
            </a:r>
            <a:r>
              <a:rPr lang="en-US" sz="950" dirty="0" smtClean="0">
                <a:solidFill>
                  <a:srgbClr val="660066"/>
                </a:solidFill>
              </a:rPr>
              <a:t>SOIS </a:t>
            </a:r>
            <a:r>
              <a:rPr lang="en-US" sz="950" dirty="0">
                <a:solidFill>
                  <a:srgbClr val="660066"/>
                </a:solidFill>
              </a:rPr>
              <a:t>Time Access </a:t>
            </a:r>
            <a:r>
              <a:rPr lang="en-US" sz="950" dirty="0" smtClean="0">
                <a:solidFill>
                  <a:srgbClr val="660066"/>
                </a:solidFill>
              </a:rPr>
              <a:t>Service</a:t>
            </a:r>
            <a:endParaRPr lang="it-IT" sz="950" dirty="0">
              <a:solidFill>
                <a:srgbClr val="660066"/>
              </a:solidFill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 bwMode="auto">
          <a:xfrm>
            <a:off x="4582800" y="1674000"/>
            <a:ext cx="39528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rabicPeriod"/>
              <a:defRPr sz="16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1227138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AutoNum type="alphaLcPeriod"/>
              <a:defRPr sz="1600">
                <a:solidFill>
                  <a:schemeClr val="bg2"/>
                </a:solidFill>
                <a:latin typeface="+mn-lt"/>
              </a:defRPr>
            </a:lvl2pPr>
            <a:lvl3pPr marL="1825625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3pPr>
            <a:lvl4pPr marL="2424113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4pPr>
            <a:lvl5pPr marL="30226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360363" indent="-360363">
              <a:buNone/>
            </a:pPr>
            <a:r>
              <a:rPr lang="en-US" sz="950" kern="0" dirty="0" smtClean="0">
                <a:solidFill>
                  <a:srgbClr val="660066"/>
                </a:solidFill>
              </a:rPr>
              <a:t>[12]	CCSDS 873.0-M-1 September 2012, Magenta Book – SOIS File and Packet Store Service</a:t>
            </a:r>
            <a:endParaRPr lang="it-IT" sz="950" kern="0" dirty="0">
              <a:solidFill>
                <a:srgbClr val="660066"/>
              </a:solidFill>
            </a:endParaRPr>
          </a:p>
          <a:p>
            <a:pPr marL="360363" indent="-360363">
              <a:buNone/>
            </a:pPr>
            <a:r>
              <a:rPr lang="it-IT" sz="950" kern="0" dirty="0" smtClean="0">
                <a:solidFill>
                  <a:srgbClr val="660066"/>
                </a:solidFill>
              </a:rPr>
              <a:t>[13]	</a:t>
            </a:r>
            <a:r>
              <a:rPr lang="en-US" sz="950" kern="0" dirty="0" smtClean="0">
                <a:solidFill>
                  <a:srgbClr val="660066"/>
                </a:solidFill>
              </a:rPr>
              <a:t>CCSDS 875.0-M-1 November 2012, Magenta Book – SOIS Message Transfer Service</a:t>
            </a:r>
            <a:endParaRPr lang="it-IT" sz="950" kern="0" dirty="0">
              <a:solidFill>
                <a:srgbClr val="660066"/>
              </a:solidFill>
            </a:endParaRPr>
          </a:p>
          <a:p>
            <a:pPr marL="360363" indent="-360363">
              <a:buNone/>
            </a:pPr>
            <a:r>
              <a:rPr lang="it-IT" sz="950" kern="0" dirty="0" smtClean="0">
                <a:solidFill>
                  <a:srgbClr val="800000"/>
                </a:solidFill>
              </a:rPr>
              <a:t>[14]	</a:t>
            </a:r>
            <a:r>
              <a:rPr lang="en-GB" sz="950" dirty="0" smtClean="0">
                <a:solidFill>
                  <a:srgbClr val="800000"/>
                </a:solidFill>
              </a:rPr>
              <a:t>CCSDS </a:t>
            </a:r>
            <a:r>
              <a:rPr lang="en-GB" sz="950" dirty="0">
                <a:solidFill>
                  <a:srgbClr val="800000"/>
                </a:solidFill>
              </a:rPr>
              <a:t>876.0-R-0 August 2014, Red Book – Spacecraft </a:t>
            </a:r>
            <a:r>
              <a:rPr lang="en-GB" sz="950" dirty="0" err="1">
                <a:solidFill>
                  <a:srgbClr val="800000"/>
                </a:solidFill>
              </a:rPr>
              <a:t>Onboard</a:t>
            </a:r>
            <a:r>
              <a:rPr lang="en-GB" sz="950" dirty="0">
                <a:solidFill>
                  <a:srgbClr val="800000"/>
                </a:solidFill>
              </a:rPr>
              <a:t> Interface Services XML Specification For Electronic Data Sheets For </a:t>
            </a:r>
            <a:r>
              <a:rPr lang="en-GB" sz="950" dirty="0" err="1">
                <a:solidFill>
                  <a:srgbClr val="800000"/>
                </a:solidFill>
              </a:rPr>
              <a:t>Onboard</a:t>
            </a:r>
            <a:r>
              <a:rPr lang="en-GB" sz="950" dirty="0">
                <a:solidFill>
                  <a:srgbClr val="800000"/>
                </a:solidFill>
              </a:rPr>
              <a:t> </a:t>
            </a:r>
            <a:r>
              <a:rPr lang="en-GB" sz="950" dirty="0" smtClean="0">
                <a:solidFill>
                  <a:srgbClr val="800000"/>
                </a:solidFill>
              </a:rPr>
              <a:t>Devices</a:t>
            </a:r>
            <a:endParaRPr lang="en-US" sz="950" dirty="0" smtClean="0">
              <a:solidFill>
                <a:srgbClr val="800000"/>
              </a:solidFill>
            </a:endParaRPr>
          </a:p>
          <a:p>
            <a:pPr marL="360363" indent="-360363">
              <a:buNone/>
            </a:pPr>
            <a:r>
              <a:rPr lang="en-US" sz="950" dirty="0" smtClean="0">
                <a:solidFill>
                  <a:srgbClr val="800000"/>
                </a:solidFill>
              </a:rPr>
              <a:t>[15]	CCSDS 876.1-R-</a:t>
            </a:r>
            <a:r>
              <a:rPr lang="en-US" sz="950" dirty="0">
                <a:solidFill>
                  <a:srgbClr val="800000"/>
                </a:solidFill>
              </a:rPr>
              <a:t>0 August 2014, Red Book - </a:t>
            </a:r>
            <a:r>
              <a:rPr lang="en-US" sz="950" dirty="0" smtClean="0">
                <a:solidFill>
                  <a:srgbClr val="800000"/>
                </a:solidFill>
              </a:rPr>
              <a:t>Spacecraft Onboard Interface Services—specification For Dictionary Of Terms For Electronic Data Sheets For Onboard Components</a:t>
            </a:r>
          </a:p>
          <a:p>
            <a:pPr marL="360363" indent="-360363">
              <a:buNone/>
            </a:pPr>
            <a:r>
              <a:rPr lang="en-US" sz="950" dirty="0" smtClean="0">
                <a:solidFill>
                  <a:schemeClr val="tx1"/>
                </a:solidFill>
              </a:rPr>
              <a:t>[16]	</a:t>
            </a:r>
            <a:r>
              <a:rPr lang="en-GB" sz="950" dirty="0">
                <a:solidFill>
                  <a:schemeClr val="tx1"/>
                </a:solidFill>
              </a:rPr>
              <a:t>Adoption of Electronic Data Sheets &amp; Device Virtualization Final Report, SSL/08816/REP/FIN-REP-001 Issue 1.1, 24/01/</a:t>
            </a:r>
            <a:r>
              <a:rPr lang="en-GB" sz="950" dirty="0" smtClean="0">
                <a:solidFill>
                  <a:schemeClr val="tx1"/>
                </a:solidFill>
              </a:rPr>
              <a:t>2014</a:t>
            </a:r>
            <a:endParaRPr lang="en-US" sz="950" dirty="0" smtClean="0">
              <a:solidFill>
                <a:schemeClr val="tx1"/>
              </a:solidFill>
            </a:endParaRPr>
          </a:p>
          <a:p>
            <a:pPr marL="360363" indent="-360363">
              <a:buNone/>
            </a:pPr>
            <a:r>
              <a:rPr lang="en-US" sz="950" dirty="0" smtClean="0">
                <a:solidFill>
                  <a:schemeClr val="tx1"/>
                </a:solidFill>
              </a:rPr>
              <a:t>[17]	</a:t>
            </a:r>
            <a:r>
              <a:rPr lang="en-GB" sz="950" dirty="0">
                <a:solidFill>
                  <a:schemeClr val="tx1"/>
                </a:solidFill>
              </a:rPr>
              <a:t>SOIS EDS YGT Study Final Report, issue 1.0, 31/7/</a:t>
            </a:r>
            <a:r>
              <a:rPr lang="en-GB" sz="950" dirty="0" smtClean="0">
                <a:solidFill>
                  <a:schemeClr val="tx1"/>
                </a:solidFill>
              </a:rPr>
              <a:t>2013</a:t>
            </a:r>
            <a:endParaRPr lang="en-US" sz="950" dirty="0" smtClean="0">
              <a:solidFill>
                <a:schemeClr val="tx1"/>
              </a:solidFill>
            </a:endParaRPr>
          </a:p>
          <a:p>
            <a:pPr marL="360363" indent="-360363">
              <a:buNone/>
            </a:pPr>
            <a:r>
              <a:rPr lang="en-US" sz="950" dirty="0" smtClean="0">
                <a:solidFill>
                  <a:schemeClr val="tx1"/>
                </a:solidFill>
              </a:rPr>
              <a:t>[18]	</a:t>
            </a:r>
            <a:r>
              <a:rPr lang="en-GB" sz="950" dirty="0">
                <a:solidFill>
                  <a:schemeClr val="tx1"/>
                </a:solidFill>
              </a:rPr>
              <a:t>SOIS EDS Follow-Up Study Final Report, issue 1.0, 30/7/</a:t>
            </a:r>
            <a:r>
              <a:rPr lang="en-GB" sz="950" dirty="0" smtClean="0">
                <a:solidFill>
                  <a:schemeClr val="tx1"/>
                </a:solidFill>
              </a:rPr>
              <a:t>2014</a:t>
            </a:r>
            <a:endParaRPr lang="en-US" sz="950" dirty="0" smtClean="0">
              <a:solidFill>
                <a:schemeClr val="tx1"/>
              </a:solidFill>
            </a:endParaRPr>
          </a:p>
          <a:p>
            <a:pPr marL="360363" indent="-360363">
              <a:buNone/>
            </a:pPr>
            <a:r>
              <a:rPr lang="en-US" sz="950" dirty="0" smtClean="0">
                <a:solidFill>
                  <a:schemeClr val="tx1"/>
                </a:solidFill>
              </a:rPr>
              <a:t>[19]	</a:t>
            </a:r>
            <a:r>
              <a:rPr lang="en-GB" sz="950" dirty="0">
                <a:solidFill>
                  <a:schemeClr val="tx1"/>
                </a:solidFill>
              </a:rPr>
              <a:t>TASTE </a:t>
            </a:r>
            <a:r>
              <a:rPr lang="en-GB" sz="950" dirty="0" smtClean="0">
                <a:solidFill>
                  <a:schemeClr val="tx1"/>
                </a:solidFill>
              </a:rPr>
              <a:t>Documentation, </a:t>
            </a:r>
            <a:r>
              <a:rPr lang="en-GB" sz="950" u="sng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GB" sz="950" u="sng" dirty="0">
                <a:solidFill>
                  <a:schemeClr val="tx1"/>
                </a:solidFill>
                <a:hlinkClick r:id="rId2"/>
              </a:rPr>
              <a:t>://taste.tuxfamily.org/wiki/</a:t>
            </a:r>
            <a:r>
              <a:rPr lang="en-US" sz="950" dirty="0">
                <a:solidFill>
                  <a:schemeClr val="tx1"/>
                </a:solidFill>
              </a:rPr>
              <a:t> </a:t>
            </a:r>
            <a:endParaRPr lang="en-US" sz="950" dirty="0" smtClean="0">
              <a:solidFill>
                <a:schemeClr val="tx1"/>
              </a:solidFill>
            </a:endParaRPr>
          </a:p>
          <a:p>
            <a:pPr marL="0" indent="0" algn="r">
              <a:buNone/>
            </a:pPr>
            <a:endParaRPr lang="en-US" sz="1000" kern="0" dirty="0" smtClean="0"/>
          </a:p>
          <a:p>
            <a:pPr marL="0" indent="0" algn="r">
              <a:buNone/>
            </a:pPr>
            <a:endParaRPr lang="en-US" sz="1000" kern="0" dirty="0" smtClean="0"/>
          </a:p>
          <a:p>
            <a:pPr marL="0" indent="0" algn="r">
              <a:buNone/>
            </a:pPr>
            <a:r>
              <a:rPr lang="en-US" sz="1000" kern="0" dirty="0" smtClean="0"/>
              <a:t>CCSDS publications are available at: </a:t>
            </a:r>
            <a:r>
              <a:rPr lang="en-US" sz="1000" u="sng" kern="0" dirty="0" smtClean="0">
                <a:hlinkClick r:id="rId3"/>
              </a:rPr>
              <a:t>www.ccsds.org</a:t>
            </a:r>
            <a:endParaRPr lang="it-IT" sz="1000" kern="0" dirty="0" smtClean="0"/>
          </a:p>
          <a:p>
            <a:pPr marL="0" indent="0" algn="r">
              <a:buNone/>
            </a:pPr>
            <a:r>
              <a:rPr lang="en-US" sz="1000" kern="0" dirty="0" smtClean="0"/>
              <a:t>ECSS publications are available at: </a:t>
            </a:r>
            <a:r>
              <a:rPr lang="en-US" sz="1000" u="sng" kern="0" dirty="0" smtClean="0">
                <a:hlinkClick r:id="rId4"/>
              </a:rPr>
              <a:t>www.ecss.nl</a:t>
            </a:r>
            <a:endParaRPr lang="it-IT" sz="1000" kern="0" dirty="0" smtClean="0"/>
          </a:p>
          <a:p>
            <a:pPr marL="180975" indent="-180975">
              <a:buFont typeface="Arial" panose="020B0604020202020204" pitchFamily="34" charset="0"/>
              <a:buChar char="•"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2510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5475" y="209799"/>
            <a:ext cx="6105525" cy="769441"/>
          </a:xfrm>
        </p:spPr>
        <p:txBody>
          <a:bodyPr/>
          <a:lstStyle/>
          <a:p>
            <a:r>
              <a:rPr lang="en-GB" dirty="0" smtClean="0"/>
              <a:t>Spacecraft On-board Interface Services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4D4F53"/>
                </a:solidFill>
              </a:rPr>
              <a:t>CCSDS standard for </a:t>
            </a:r>
            <a:r>
              <a:rPr lang="en-GB" b="1" dirty="0" smtClean="0">
                <a:solidFill>
                  <a:srgbClr val="4D4F53"/>
                </a:solidFill>
              </a:rPr>
              <a:t>Spacecraft On-board Interface Services</a:t>
            </a:r>
            <a:r>
              <a:rPr lang="en-GB" dirty="0" smtClean="0">
                <a:solidFill>
                  <a:srgbClr val="4D4F53"/>
                </a:solidFill>
              </a:rPr>
              <a:t> (SOIS)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Objectives: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Improve development process of flight segment data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Harmonize software interaction by a defined set of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Benefits: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Reusable standard building 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Support Plug-and-Play avionics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16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732087"/>
            <a:ext cx="4867275" cy="2981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5949" y="1674000"/>
            <a:ext cx="7905750" cy="43180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communication architecture relies on CCSDS and ECSS standards.</a:t>
            </a:r>
          </a:p>
          <a:p>
            <a:pPr marL="0" indent="0">
              <a:buNone/>
            </a:pPr>
            <a:r>
              <a:rPr lang="en-GB" dirty="0" smtClean="0"/>
              <a:t>This type of services and protocols are present in any spacecraft avionics.</a:t>
            </a:r>
            <a:endParaRPr lang="en-GB" dirty="0"/>
          </a:p>
        </p:txBody>
      </p:sp>
      <p:sp>
        <p:nvSpPr>
          <p:cNvPr id="28" name="Text Box 206"/>
          <p:cNvSpPr txBox="1">
            <a:spLocks noChangeArrowheads="1"/>
          </p:cNvSpPr>
          <p:nvPr/>
        </p:nvSpPr>
        <p:spPr bwMode="auto">
          <a:xfrm>
            <a:off x="6327949" y="5172661"/>
            <a:ext cx="2160000" cy="540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>
            <a:noAutofit/>
          </a:bodyPr>
          <a:lstStyle/>
          <a:p>
            <a:pPr algn="ctr"/>
            <a:r>
              <a:rPr lang="en-GB" altLang="it-IT" sz="1400" b="1" dirty="0" smtClean="0"/>
              <a:t>ECSS-E-ST-50-XX Protocols</a:t>
            </a:r>
            <a:endParaRPr lang="en-GB" altLang="it-IT" sz="1400" b="1" dirty="0"/>
          </a:p>
        </p:txBody>
      </p:sp>
      <p:sp>
        <p:nvSpPr>
          <p:cNvPr id="53" name="Title 5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SOIS and ECSS S</a:t>
            </a:r>
            <a:r>
              <a:rPr lang="en-GB" dirty="0" smtClean="0"/>
              <a:t>tandards</a:t>
            </a:r>
            <a:endParaRPr lang="en-GB" dirty="0"/>
          </a:p>
        </p:txBody>
      </p:sp>
      <p:sp>
        <p:nvSpPr>
          <p:cNvPr id="60" name="Text Box 206"/>
          <p:cNvSpPr txBox="1">
            <a:spLocks noChangeArrowheads="1"/>
          </p:cNvSpPr>
          <p:nvPr/>
        </p:nvSpPr>
        <p:spPr bwMode="auto">
          <a:xfrm>
            <a:off x="6332760" y="4524326"/>
            <a:ext cx="2160000" cy="540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>
            <a:noAutofit/>
          </a:bodyPr>
          <a:lstStyle/>
          <a:p>
            <a:pPr algn="ctr"/>
            <a:r>
              <a:rPr lang="en-GB" altLang="it-IT" sz="1400" b="1" dirty="0" smtClean="0"/>
              <a:t>SOIS </a:t>
            </a:r>
            <a:r>
              <a:rPr lang="en-GB" altLang="it-IT" sz="1400" b="1" dirty="0" err="1" smtClean="0"/>
              <a:t>Subnetwork</a:t>
            </a:r>
            <a:r>
              <a:rPr lang="en-GB" altLang="it-IT" sz="1400" b="1" dirty="0" smtClean="0"/>
              <a:t> Services</a:t>
            </a:r>
            <a:endParaRPr lang="en-GB" altLang="it-IT" sz="1400" b="1" dirty="0"/>
          </a:p>
        </p:txBody>
      </p:sp>
      <p:cxnSp>
        <p:nvCxnSpPr>
          <p:cNvPr id="63" name="AutoShape 17"/>
          <p:cNvCxnSpPr>
            <a:cxnSpLocks noChangeShapeType="1"/>
            <a:stCxn id="60" idx="1"/>
          </p:cNvCxnSpPr>
          <p:nvPr/>
        </p:nvCxnSpPr>
        <p:spPr bwMode="auto">
          <a:xfrm flipH="1">
            <a:off x="5207000" y="4794326"/>
            <a:ext cx="1125760" cy="10507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AutoShape 17"/>
          <p:cNvCxnSpPr>
            <a:cxnSpLocks noChangeShapeType="1"/>
            <a:stCxn id="28" idx="1"/>
          </p:cNvCxnSpPr>
          <p:nvPr/>
        </p:nvCxnSpPr>
        <p:spPr bwMode="auto">
          <a:xfrm flipH="1" flipV="1">
            <a:off x="5207000" y="5429250"/>
            <a:ext cx="1120949" cy="13411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Text Box 206"/>
          <p:cNvSpPr txBox="1">
            <a:spLocks noChangeArrowheads="1"/>
          </p:cNvSpPr>
          <p:nvPr/>
        </p:nvSpPr>
        <p:spPr bwMode="auto">
          <a:xfrm>
            <a:off x="6349000" y="3343298"/>
            <a:ext cx="2160000" cy="540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0">
            <a:noAutofit/>
          </a:bodyPr>
          <a:lstStyle/>
          <a:p>
            <a:pPr algn="ctr"/>
            <a:r>
              <a:rPr lang="en-GB" altLang="it-IT" sz="1400" b="1" dirty="0" smtClean="0"/>
              <a:t>SOIS Application Support Services</a:t>
            </a:r>
            <a:endParaRPr lang="en-GB" altLang="it-IT" sz="1400" b="1" dirty="0"/>
          </a:p>
        </p:txBody>
      </p:sp>
      <p:cxnSp>
        <p:nvCxnSpPr>
          <p:cNvPr id="74" name="AutoShape 17"/>
          <p:cNvCxnSpPr>
            <a:cxnSpLocks noChangeShapeType="1"/>
            <a:stCxn id="73" idx="1"/>
          </p:cNvCxnSpPr>
          <p:nvPr/>
        </p:nvCxnSpPr>
        <p:spPr bwMode="auto">
          <a:xfrm flipH="1" flipV="1">
            <a:off x="5207000" y="3598333"/>
            <a:ext cx="1142000" cy="14965"/>
          </a:xfrm>
          <a:prstGeom prst="straightConnector1">
            <a:avLst/>
          </a:prstGeom>
          <a:noFill/>
          <a:ln w="38100">
            <a:solidFill>
              <a:srgbClr val="FF0000"/>
            </a:solidFill>
            <a:miter lim="800000"/>
            <a:headEnd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2251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79" y="1366837"/>
            <a:ext cx="3600000" cy="22050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214313"/>
            <a:ext cx="6105525" cy="762000"/>
          </a:xfrm>
        </p:spPr>
        <p:txBody>
          <a:bodyPr/>
          <a:lstStyle/>
          <a:p>
            <a:r>
              <a:rPr lang="en-GB" altLang="it-IT" dirty="0"/>
              <a:t>Command &amp; Data Acquisition </a:t>
            </a:r>
            <a:r>
              <a:rPr lang="en-GB" altLang="it-IT" dirty="0" smtClean="0"/>
              <a:t>Services - Attributes</a:t>
            </a:r>
            <a:endParaRPr lang="en-GB" altLang="it-IT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9000"/>
              </a:lnSpc>
              <a:buNone/>
            </a:pPr>
            <a:r>
              <a:rPr lang="en-GB" altLang="it-IT" sz="1500" b="1" dirty="0"/>
              <a:t>Device Access </a:t>
            </a:r>
            <a:r>
              <a:rPr lang="en-GB" altLang="it-IT" sz="1500" b="1" dirty="0" smtClean="0"/>
              <a:t>Service</a:t>
            </a:r>
            <a:r>
              <a:rPr lang="en-GB" altLang="it-IT" sz="1500" b="1" dirty="0"/>
              <a:t> </a:t>
            </a:r>
            <a:r>
              <a:rPr lang="en-GB" altLang="it-IT" sz="1500" b="1" dirty="0" smtClean="0"/>
              <a:t>(DAS)</a:t>
            </a:r>
          </a:p>
          <a:p>
            <a:pPr>
              <a:lnSpc>
                <a:spcPct val="109000"/>
              </a:lnSpc>
              <a:buFont typeface="Verdana" pitchFamily="34" charset="0"/>
              <a:buChar char="–"/>
            </a:pPr>
            <a:r>
              <a:rPr lang="en-GB" altLang="it-IT" sz="1500" dirty="0" smtClean="0"/>
              <a:t>abstracts </a:t>
            </a:r>
            <a:r>
              <a:rPr lang="en-GB" altLang="it-IT" sz="1500" dirty="0"/>
              <a:t>from the protocol required </a:t>
            </a:r>
            <a:r>
              <a:rPr lang="en-GB" altLang="it-IT" sz="1500" dirty="0" smtClean="0"/>
              <a:t/>
            </a:r>
            <a:br>
              <a:rPr lang="en-GB" altLang="it-IT" sz="1500" dirty="0" smtClean="0"/>
            </a:br>
            <a:r>
              <a:rPr lang="en-GB" altLang="it-IT" sz="1500" dirty="0" smtClean="0"/>
              <a:t>to access the device</a:t>
            </a:r>
          </a:p>
          <a:p>
            <a:pPr>
              <a:lnSpc>
                <a:spcPct val="109000"/>
              </a:lnSpc>
              <a:buFont typeface="Verdana" pitchFamily="34" charset="0"/>
              <a:buChar char="–"/>
            </a:pPr>
            <a:r>
              <a:rPr lang="en-GB" altLang="it-IT" sz="1500" dirty="0" smtClean="0"/>
              <a:t>abstracts </a:t>
            </a:r>
            <a:r>
              <a:rPr lang="en-GB" altLang="it-IT" sz="1500" dirty="0"/>
              <a:t>from the type of communication </a:t>
            </a:r>
            <a:br>
              <a:rPr lang="en-GB" altLang="it-IT" sz="1500" dirty="0"/>
            </a:br>
            <a:r>
              <a:rPr lang="en-GB" altLang="it-IT" sz="1500" dirty="0"/>
              <a:t>service (i.e. memory access, packet-base) </a:t>
            </a:r>
            <a:br>
              <a:rPr lang="en-GB" altLang="it-IT" sz="1500" dirty="0"/>
            </a:br>
            <a:r>
              <a:rPr lang="en-GB" altLang="it-IT" sz="1500" dirty="0"/>
              <a:t>required to access the </a:t>
            </a:r>
            <a:r>
              <a:rPr lang="en-GB" altLang="it-IT" sz="1500" dirty="0" smtClean="0"/>
              <a:t>device</a:t>
            </a:r>
          </a:p>
          <a:p>
            <a:pPr>
              <a:lnSpc>
                <a:spcPct val="109000"/>
              </a:lnSpc>
              <a:buFont typeface="Verdana" pitchFamily="34" charset="0"/>
              <a:buChar char="–"/>
            </a:pPr>
            <a:r>
              <a:rPr lang="en-GB" altLang="it-IT" sz="1500" dirty="0" smtClean="0"/>
              <a:t>abstracts </a:t>
            </a:r>
            <a:r>
              <a:rPr lang="en-GB" altLang="it-IT" sz="1500" dirty="0"/>
              <a:t>from time constrains strictly </a:t>
            </a:r>
            <a:r>
              <a:rPr lang="en-GB" altLang="it-IT" sz="1500" dirty="0" smtClean="0"/>
              <a:t/>
            </a:r>
            <a:br>
              <a:rPr lang="en-GB" altLang="it-IT" sz="1500" dirty="0" smtClean="0"/>
            </a:br>
            <a:r>
              <a:rPr lang="en-GB" altLang="it-IT" sz="1500" dirty="0" smtClean="0"/>
              <a:t>related </a:t>
            </a:r>
            <a:r>
              <a:rPr lang="en-GB" altLang="it-IT" sz="1500" dirty="0"/>
              <a:t>to the device specific access </a:t>
            </a:r>
            <a:r>
              <a:rPr lang="en-GB" altLang="it-IT" sz="1500" dirty="0" smtClean="0"/>
              <a:t>protocol</a:t>
            </a:r>
          </a:p>
          <a:p>
            <a:pPr marL="0" indent="0">
              <a:lnSpc>
                <a:spcPct val="109000"/>
              </a:lnSpc>
              <a:buNone/>
            </a:pPr>
            <a:endParaRPr lang="en-GB" altLang="it-IT" sz="500" b="1" dirty="0" smtClean="0"/>
          </a:p>
          <a:p>
            <a:pPr marL="0" indent="0">
              <a:lnSpc>
                <a:spcPct val="109000"/>
              </a:lnSpc>
              <a:buNone/>
            </a:pPr>
            <a:r>
              <a:rPr lang="en-GB" altLang="it-IT" sz="1500" b="1" dirty="0" smtClean="0"/>
              <a:t>Device </a:t>
            </a:r>
            <a:r>
              <a:rPr lang="en-GB" altLang="it-IT" sz="1500" b="1" dirty="0"/>
              <a:t>Virtualisation </a:t>
            </a:r>
            <a:r>
              <a:rPr lang="en-GB" altLang="it-IT" sz="1500" b="1" dirty="0" smtClean="0"/>
              <a:t>Service (DVS)</a:t>
            </a:r>
            <a:endParaRPr lang="en-GB" altLang="it-IT" sz="1500" dirty="0" smtClean="0"/>
          </a:p>
          <a:p>
            <a:pPr>
              <a:lnSpc>
                <a:spcPct val="109000"/>
              </a:lnSpc>
              <a:buFont typeface="Verdana" pitchFamily="34" charset="0"/>
              <a:buChar char="–"/>
            </a:pPr>
            <a:r>
              <a:rPr lang="en-GB" altLang="it-IT" sz="1500" dirty="0" smtClean="0"/>
              <a:t>adds </a:t>
            </a:r>
            <a:r>
              <a:rPr lang="en-GB" altLang="it-IT" sz="1500" dirty="0"/>
              <a:t>ontology to the raw command and data information related to </a:t>
            </a:r>
            <a:r>
              <a:rPr lang="en-GB" altLang="it-IT" sz="1500" dirty="0" smtClean="0"/>
              <a:t>devices</a:t>
            </a:r>
            <a:endParaRPr lang="en-GB" altLang="it-IT" sz="1500" dirty="0"/>
          </a:p>
          <a:p>
            <a:pPr>
              <a:lnSpc>
                <a:spcPct val="109000"/>
              </a:lnSpc>
              <a:buFont typeface="Verdana" pitchFamily="34" charset="0"/>
              <a:buChar char="–"/>
            </a:pPr>
            <a:r>
              <a:rPr lang="en-GB" altLang="it-IT" sz="1500" dirty="0" smtClean="0"/>
              <a:t>can provide </a:t>
            </a:r>
            <a:r>
              <a:rPr lang="en-GB" altLang="it-IT" sz="1500" dirty="0"/>
              <a:t>a uniform interface for each class of devices, independent from their actual </a:t>
            </a:r>
            <a:r>
              <a:rPr lang="en-GB" altLang="it-IT" sz="1500" dirty="0" smtClean="0"/>
              <a:t>implementation</a:t>
            </a:r>
          </a:p>
          <a:p>
            <a:pPr marL="0" indent="0">
              <a:lnSpc>
                <a:spcPct val="109000"/>
              </a:lnSpc>
              <a:buNone/>
            </a:pPr>
            <a:endParaRPr lang="en-GB" altLang="it-IT" sz="500" b="1" dirty="0" smtClean="0"/>
          </a:p>
          <a:p>
            <a:pPr marL="0" indent="0">
              <a:lnSpc>
                <a:spcPct val="109000"/>
              </a:lnSpc>
              <a:buNone/>
            </a:pPr>
            <a:r>
              <a:rPr lang="en-GB" altLang="it-IT" sz="1500" b="1" dirty="0" smtClean="0"/>
              <a:t>Device </a:t>
            </a:r>
            <a:r>
              <a:rPr lang="en-GB" altLang="it-IT" sz="1500" b="1" dirty="0"/>
              <a:t>Data Pooling </a:t>
            </a:r>
            <a:r>
              <a:rPr lang="en-GB" altLang="it-IT" sz="1500" b="1" dirty="0" smtClean="0"/>
              <a:t>Service (DDPS)</a:t>
            </a:r>
            <a:endParaRPr lang="en-GB" altLang="it-IT" sz="1500" dirty="0"/>
          </a:p>
          <a:p>
            <a:pPr>
              <a:lnSpc>
                <a:spcPct val="109000"/>
              </a:lnSpc>
              <a:buFont typeface="Verdana" pitchFamily="34" charset="0"/>
              <a:buChar char="–"/>
            </a:pPr>
            <a:r>
              <a:rPr lang="en-GB" altLang="it-IT" sz="1500" dirty="0" smtClean="0"/>
              <a:t>decouples </a:t>
            </a:r>
            <a:r>
              <a:rPr lang="en-GB" altLang="it-IT" sz="1500" dirty="0"/>
              <a:t>device physical access from device data consumption by the </a:t>
            </a:r>
            <a:r>
              <a:rPr lang="en-GB" altLang="it-IT" sz="1500" dirty="0" smtClean="0"/>
              <a:t>applications</a:t>
            </a:r>
            <a:endParaRPr lang="en-GB" altLang="it-IT" sz="1500" dirty="0"/>
          </a:p>
          <a:p>
            <a:pPr>
              <a:lnSpc>
                <a:spcPct val="109000"/>
              </a:lnSpc>
              <a:buFont typeface="Verdana" pitchFamily="34" charset="0"/>
              <a:buChar char="–"/>
            </a:pPr>
            <a:endParaRPr lang="en-GB" altLang="it-IT" sz="1500" dirty="0"/>
          </a:p>
        </p:txBody>
      </p:sp>
      <p:sp>
        <p:nvSpPr>
          <p:cNvPr id="2" name="Rettangolo arrotondato 1"/>
          <p:cNvSpPr/>
          <p:nvPr/>
        </p:nvSpPr>
        <p:spPr>
          <a:xfrm>
            <a:off x="6263371" y="1859250"/>
            <a:ext cx="446060" cy="31212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7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25475" y="209799"/>
            <a:ext cx="6105525" cy="769441"/>
          </a:xfrm>
        </p:spPr>
        <p:txBody>
          <a:bodyPr/>
          <a:lstStyle/>
          <a:p>
            <a:r>
              <a:rPr lang="en-GB" altLang="it-IT" dirty="0" smtClean="0"/>
              <a:t>Time, </a:t>
            </a:r>
            <a:r>
              <a:rPr lang="en-US" dirty="0"/>
              <a:t>Files, Packet Stores and Message </a:t>
            </a:r>
            <a:r>
              <a:rPr lang="en-US" dirty="0" smtClean="0"/>
              <a:t>Transfer - Attributes</a:t>
            </a:r>
            <a:endParaRPr lang="en-GB" altLang="it-IT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Verdana" pitchFamily="34" charset="0"/>
              <a:buNone/>
            </a:pPr>
            <a:r>
              <a:rPr lang="en-GB" altLang="it-IT" sz="1500" b="1" dirty="0"/>
              <a:t>Time Access </a:t>
            </a:r>
            <a:r>
              <a:rPr lang="en-GB" altLang="it-IT" sz="1500" b="1" dirty="0" smtClean="0"/>
              <a:t>Service (TAS)</a:t>
            </a:r>
            <a:endParaRPr lang="en-GB" altLang="it-IT" sz="1500" b="1" dirty="0"/>
          </a:p>
          <a:p>
            <a:pPr>
              <a:buFont typeface="Verdana" pitchFamily="34" charset="0"/>
              <a:buChar char="–"/>
            </a:pPr>
            <a:r>
              <a:rPr lang="en-GB" altLang="it-IT" sz="1500" dirty="0"/>
              <a:t>abstracts from the mechanisms required </a:t>
            </a:r>
            <a:br>
              <a:rPr lang="en-GB" altLang="it-IT" sz="1500" dirty="0"/>
            </a:br>
            <a:r>
              <a:rPr lang="en-GB" altLang="it-IT" sz="1500" dirty="0"/>
              <a:t>to access the on-board reference time and </a:t>
            </a:r>
            <a:br>
              <a:rPr lang="en-GB" altLang="it-IT" sz="1500" dirty="0"/>
            </a:br>
            <a:r>
              <a:rPr lang="en-GB" altLang="it-IT" sz="1500" dirty="0"/>
              <a:t>to handle time alarms.</a:t>
            </a:r>
          </a:p>
          <a:p>
            <a:pPr>
              <a:buFont typeface="Verdana" pitchFamily="34" charset="0"/>
              <a:buNone/>
            </a:pPr>
            <a:endParaRPr lang="en-GB" altLang="it-IT" sz="1500" b="1" dirty="0" smtClean="0"/>
          </a:p>
          <a:p>
            <a:pPr>
              <a:buFont typeface="Verdana" pitchFamily="34" charset="0"/>
              <a:buNone/>
            </a:pPr>
            <a:r>
              <a:rPr lang="en-GB" altLang="it-IT" sz="1500" b="1" dirty="0" smtClean="0"/>
              <a:t>Message </a:t>
            </a:r>
            <a:r>
              <a:rPr lang="en-GB" altLang="it-IT" sz="1500" b="1" dirty="0"/>
              <a:t>Transfer </a:t>
            </a:r>
            <a:r>
              <a:rPr lang="en-GB" altLang="it-IT" sz="1500" b="1" dirty="0" smtClean="0"/>
              <a:t>Service (MTS)</a:t>
            </a:r>
            <a:endParaRPr lang="en-GB" altLang="it-IT" sz="1500" b="1" dirty="0"/>
          </a:p>
          <a:p>
            <a:pPr>
              <a:buFont typeface="Verdana" pitchFamily="34" charset="0"/>
              <a:buChar char="–"/>
            </a:pPr>
            <a:r>
              <a:rPr lang="en-GB" altLang="it-IT" sz="1500" dirty="0"/>
              <a:t>provides a high level and uniform </a:t>
            </a:r>
            <a:r>
              <a:rPr lang="en-GB" altLang="it-IT" sz="1500" dirty="0" smtClean="0"/>
              <a:t/>
            </a:r>
            <a:br>
              <a:rPr lang="en-GB" altLang="it-IT" sz="1500" dirty="0" smtClean="0"/>
            </a:br>
            <a:r>
              <a:rPr lang="en-GB" altLang="it-IT" sz="1500" dirty="0" smtClean="0"/>
              <a:t>mechanism </a:t>
            </a:r>
            <a:r>
              <a:rPr lang="en-GB" altLang="it-IT" sz="1500" dirty="0"/>
              <a:t>to communicate between software applications within the spacecraft.</a:t>
            </a:r>
          </a:p>
          <a:p>
            <a:pPr>
              <a:buFont typeface="Verdana" pitchFamily="34" charset="0"/>
              <a:buNone/>
            </a:pPr>
            <a:endParaRPr lang="en-GB" altLang="it-IT" sz="1500" b="1" dirty="0" smtClean="0"/>
          </a:p>
          <a:p>
            <a:pPr>
              <a:buFont typeface="Verdana" pitchFamily="34" charset="0"/>
              <a:buNone/>
            </a:pPr>
            <a:r>
              <a:rPr lang="en-GB" altLang="it-IT" sz="1500" b="1" dirty="0" smtClean="0"/>
              <a:t>File &amp; Packet </a:t>
            </a:r>
            <a:r>
              <a:rPr lang="en-GB" altLang="it-IT" sz="1500" b="1" dirty="0"/>
              <a:t>Store </a:t>
            </a:r>
            <a:r>
              <a:rPr lang="en-GB" altLang="it-IT" sz="1500" b="1" dirty="0" smtClean="0"/>
              <a:t>Service (FPSS)</a:t>
            </a:r>
            <a:endParaRPr lang="en-GB" altLang="it-IT" sz="1500" b="1" dirty="0"/>
          </a:p>
          <a:p>
            <a:pPr>
              <a:buFont typeface="Verdana" pitchFamily="34" charset="0"/>
              <a:buChar char="–"/>
            </a:pPr>
            <a:r>
              <a:rPr lang="en-GB" altLang="it-IT" sz="1500" dirty="0"/>
              <a:t>provides a standardised interface to mass memory file and packet stores</a:t>
            </a:r>
          </a:p>
          <a:p>
            <a:pPr>
              <a:buFont typeface="Verdana" pitchFamily="34" charset="0"/>
              <a:buChar char="–"/>
            </a:pPr>
            <a:r>
              <a:rPr lang="en-GB" altLang="it-IT" sz="1500" dirty="0"/>
              <a:t>abstracts from the implementation details related to the mass memory file systems.</a:t>
            </a:r>
          </a:p>
        </p:txBody>
      </p:sp>
      <p:pic>
        <p:nvPicPr>
          <p:cNvPr id="8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79" y="1366837"/>
            <a:ext cx="3600000" cy="22050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ttangolo arrotondato 1"/>
          <p:cNvSpPr/>
          <p:nvPr/>
        </p:nvSpPr>
        <p:spPr>
          <a:xfrm>
            <a:off x="6706210" y="1857068"/>
            <a:ext cx="446060" cy="31212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arrotondato 1"/>
          <p:cNvSpPr/>
          <p:nvPr/>
        </p:nvSpPr>
        <p:spPr>
          <a:xfrm>
            <a:off x="7167761" y="1857068"/>
            <a:ext cx="446060" cy="31212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ttangolo arrotondato 1"/>
          <p:cNvSpPr/>
          <p:nvPr/>
        </p:nvSpPr>
        <p:spPr>
          <a:xfrm>
            <a:off x="7618957" y="1857068"/>
            <a:ext cx="446060" cy="31212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7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210592"/>
            <a:ext cx="6105525" cy="769441"/>
          </a:xfrm>
        </p:spPr>
        <p:txBody>
          <a:bodyPr/>
          <a:lstStyle/>
          <a:p>
            <a:r>
              <a:rPr lang="en-GB" altLang="it-IT" dirty="0" smtClean="0"/>
              <a:t>Device Enumeration and Discovery Services - Attributes</a:t>
            </a:r>
            <a:endParaRPr lang="en-GB" altLang="it-IT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9000"/>
              </a:lnSpc>
              <a:buNone/>
            </a:pPr>
            <a:r>
              <a:rPr lang="en-GB" altLang="it-IT" sz="1500" b="1" dirty="0"/>
              <a:t>Device </a:t>
            </a:r>
            <a:r>
              <a:rPr lang="en-GB" altLang="it-IT" sz="1500" b="1" dirty="0" smtClean="0"/>
              <a:t>Discovery Service (DDS)</a:t>
            </a:r>
          </a:p>
          <a:p>
            <a:pPr>
              <a:buFont typeface="Verdana" pitchFamily="34" charset="0"/>
              <a:buChar char="–"/>
            </a:pPr>
            <a:r>
              <a:rPr lang="en-GB" altLang="it-IT" sz="1500" dirty="0" smtClean="0"/>
              <a:t>provides </a:t>
            </a:r>
            <a:r>
              <a:rPr lang="en-GB" altLang="it-IT" sz="1500" dirty="0"/>
              <a:t>mechanisms to </a:t>
            </a:r>
            <a:r>
              <a:rPr lang="en-GB" altLang="it-IT" sz="1500" dirty="0" smtClean="0"/>
              <a:t>discover </a:t>
            </a:r>
            <a:r>
              <a:rPr lang="en-GB" altLang="it-IT" sz="1500" dirty="0"/>
              <a:t>and </a:t>
            </a:r>
            <a:br>
              <a:rPr lang="en-GB" altLang="it-IT" sz="1500" dirty="0"/>
            </a:br>
            <a:r>
              <a:rPr lang="en-GB" altLang="it-IT" sz="1500" dirty="0"/>
              <a:t>configure devices connected </a:t>
            </a:r>
            <a:r>
              <a:rPr lang="en-GB" altLang="it-IT" sz="1500" dirty="0" smtClean="0"/>
              <a:t/>
            </a:r>
            <a:br>
              <a:rPr lang="en-GB" altLang="it-IT" sz="1500" dirty="0" smtClean="0"/>
            </a:br>
            <a:r>
              <a:rPr lang="en-GB" altLang="it-IT" sz="1500" dirty="0" smtClean="0"/>
              <a:t>to </a:t>
            </a:r>
            <a:r>
              <a:rPr lang="en-GB" altLang="it-IT" sz="1500" dirty="0"/>
              <a:t>a </a:t>
            </a:r>
            <a:r>
              <a:rPr lang="en-GB" altLang="it-IT" sz="1500" dirty="0" err="1" smtClean="0"/>
              <a:t>subnetwork</a:t>
            </a:r>
            <a:endParaRPr lang="en-GB" altLang="it-IT" sz="1500" dirty="0"/>
          </a:p>
          <a:p>
            <a:pPr marL="0" indent="0">
              <a:buNone/>
            </a:pPr>
            <a:endParaRPr lang="en-GB" altLang="it-IT" sz="1500" b="1" dirty="0" smtClean="0"/>
          </a:p>
          <a:p>
            <a:pPr marL="0" indent="0">
              <a:buNone/>
            </a:pPr>
            <a:r>
              <a:rPr lang="en-GB" altLang="it-IT" sz="1500" b="1" dirty="0" smtClean="0"/>
              <a:t>Device </a:t>
            </a:r>
            <a:r>
              <a:rPr lang="en-GB" altLang="it-IT" sz="1500" b="1" dirty="0"/>
              <a:t>Enumeration Service (DES)</a:t>
            </a:r>
          </a:p>
          <a:p>
            <a:pPr>
              <a:buFont typeface="Verdana" pitchFamily="34" charset="0"/>
              <a:buChar char="–"/>
            </a:pPr>
            <a:r>
              <a:rPr lang="en-GB" altLang="it-IT" sz="1500" dirty="0" smtClean="0"/>
              <a:t>provides </a:t>
            </a:r>
            <a:r>
              <a:rPr lang="en-GB" altLang="it-IT" sz="1500" dirty="0"/>
              <a:t>mechanisms to handle </a:t>
            </a:r>
            <a:r>
              <a:rPr lang="en-GB" altLang="it-IT" sz="1500" dirty="0" smtClean="0"/>
              <a:t/>
            </a:r>
            <a:br>
              <a:rPr lang="en-GB" altLang="it-IT" sz="1500" dirty="0" smtClean="0"/>
            </a:br>
            <a:r>
              <a:rPr lang="en-GB" altLang="it-IT" sz="1500" dirty="0" smtClean="0"/>
              <a:t>units redundancy</a:t>
            </a:r>
            <a:endParaRPr lang="en-GB" altLang="it-IT" sz="1500" dirty="0"/>
          </a:p>
          <a:p>
            <a:pPr>
              <a:buFont typeface="Verdana" pitchFamily="34" charset="0"/>
              <a:buChar char="–"/>
            </a:pPr>
            <a:r>
              <a:rPr lang="en-GB" altLang="it-IT" sz="1500" dirty="0" smtClean="0"/>
              <a:t>provides </a:t>
            </a:r>
            <a:r>
              <a:rPr lang="en-GB" altLang="it-IT" sz="1500" dirty="0"/>
              <a:t>the means </a:t>
            </a:r>
            <a:r>
              <a:rPr lang="en-GB" altLang="it-IT" sz="1500" dirty="0" smtClean="0"/>
              <a:t>to </a:t>
            </a:r>
            <a:r>
              <a:rPr lang="en-GB" altLang="it-IT" sz="1500" dirty="0"/>
              <a:t>configure the </a:t>
            </a:r>
            <a:r>
              <a:rPr lang="en-GB" altLang="it-IT" sz="1500" dirty="0" smtClean="0"/>
              <a:t>Command &amp; Data Acquisition Services</a:t>
            </a:r>
            <a:endParaRPr lang="en-GB" altLang="it-IT" sz="1500" dirty="0"/>
          </a:p>
          <a:p>
            <a:pPr>
              <a:lnSpc>
                <a:spcPct val="109000"/>
              </a:lnSpc>
              <a:buFont typeface="Verdana" pitchFamily="34" charset="0"/>
              <a:buChar char="–"/>
            </a:pPr>
            <a:endParaRPr lang="en-GB" altLang="it-IT" sz="1500" dirty="0"/>
          </a:p>
        </p:txBody>
      </p:sp>
      <p:pic>
        <p:nvPicPr>
          <p:cNvPr id="7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79" y="1366837"/>
            <a:ext cx="3600000" cy="22050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ttangolo arrotondato 1"/>
          <p:cNvSpPr/>
          <p:nvPr/>
        </p:nvSpPr>
        <p:spPr>
          <a:xfrm>
            <a:off x="7627310" y="2734424"/>
            <a:ext cx="446060" cy="31212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arrotondato 1"/>
          <p:cNvSpPr/>
          <p:nvPr/>
        </p:nvSpPr>
        <p:spPr>
          <a:xfrm>
            <a:off x="8095217" y="1857068"/>
            <a:ext cx="446060" cy="31212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36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it-IT" dirty="0" err="1" smtClean="0"/>
              <a:t>Subnetwork</a:t>
            </a:r>
            <a:r>
              <a:rPr lang="en-GB" altLang="it-IT" dirty="0" smtClean="0"/>
              <a:t> Services - Attributes</a:t>
            </a:r>
            <a:endParaRPr lang="en-GB" altLang="it-IT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it-IT" sz="1500" b="1" dirty="0" smtClean="0"/>
              <a:t>Packet Service (PS)</a:t>
            </a:r>
          </a:p>
          <a:p>
            <a:pPr marL="0" indent="0">
              <a:buNone/>
            </a:pPr>
            <a:r>
              <a:rPr lang="en-GB" altLang="it-IT" sz="1500" b="1" dirty="0" smtClean="0"/>
              <a:t>Memory Access Service (MAS)</a:t>
            </a:r>
          </a:p>
          <a:p>
            <a:pPr marL="0" indent="0">
              <a:buNone/>
            </a:pPr>
            <a:r>
              <a:rPr lang="en-GB" altLang="it-IT" sz="1500" b="1" dirty="0" smtClean="0"/>
              <a:t>Synchronisation Service (SS)</a:t>
            </a:r>
          </a:p>
          <a:p>
            <a:pPr>
              <a:buFont typeface="Verdana" pitchFamily="34" charset="0"/>
              <a:buChar char="–"/>
            </a:pPr>
            <a:r>
              <a:rPr lang="en-GB" altLang="it-IT" sz="1500" dirty="0" smtClean="0"/>
              <a:t>abstract </a:t>
            </a:r>
            <a:r>
              <a:rPr lang="en-GB" altLang="it-IT" sz="1500" dirty="0"/>
              <a:t>from the physical location </a:t>
            </a:r>
            <a:r>
              <a:rPr lang="en-GB" altLang="it-IT" sz="1500" dirty="0" smtClean="0"/>
              <a:t/>
            </a:r>
            <a:br>
              <a:rPr lang="en-GB" altLang="it-IT" sz="1500" dirty="0" smtClean="0"/>
            </a:br>
            <a:r>
              <a:rPr lang="en-GB" altLang="it-IT" sz="1500" dirty="0" smtClean="0"/>
              <a:t>(</a:t>
            </a:r>
            <a:r>
              <a:rPr lang="en-GB" altLang="it-IT" sz="1500" dirty="0"/>
              <a:t>within the spacecraft) of the unit to </a:t>
            </a:r>
            <a:br>
              <a:rPr lang="en-GB" altLang="it-IT" sz="1500" dirty="0"/>
            </a:br>
            <a:r>
              <a:rPr lang="en-GB" altLang="it-IT" sz="1500" dirty="0"/>
              <a:t>be accessed</a:t>
            </a:r>
          </a:p>
          <a:p>
            <a:pPr>
              <a:buFont typeface="Verdana" pitchFamily="34" charset="0"/>
              <a:buChar char="–"/>
            </a:pPr>
            <a:r>
              <a:rPr lang="en-GB" altLang="it-IT" sz="1500" dirty="0" smtClean="0"/>
              <a:t>abstract </a:t>
            </a:r>
            <a:r>
              <a:rPr lang="en-GB" altLang="it-IT" sz="1500" dirty="0"/>
              <a:t>from the </a:t>
            </a:r>
            <a:r>
              <a:rPr lang="en-GB" altLang="it-IT" sz="1500" dirty="0" err="1"/>
              <a:t>datalink</a:t>
            </a:r>
            <a:r>
              <a:rPr lang="en-GB" altLang="it-IT" sz="1500" dirty="0"/>
              <a:t> protocol </a:t>
            </a:r>
            <a:r>
              <a:rPr lang="en-GB" altLang="it-IT" sz="1500" dirty="0" smtClean="0"/>
              <a:t/>
            </a:r>
            <a:br>
              <a:rPr lang="en-GB" altLang="it-IT" sz="1500" dirty="0" smtClean="0"/>
            </a:br>
            <a:r>
              <a:rPr lang="en-GB" altLang="it-IT" sz="1500" dirty="0" smtClean="0"/>
              <a:t>required by </a:t>
            </a:r>
            <a:r>
              <a:rPr lang="en-GB" altLang="it-IT" sz="1500" dirty="0"/>
              <a:t>a specific communication media to access a unit</a:t>
            </a:r>
          </a:p>
          <a:p>
            <a:pPr>
              <a:buFont typeface="Verdana" pitchFamily="34" charset="0"/>
              <a:buChar char="–"/>
            </a:pPr>
            <a:r>
              <a:rPr lang="en-GB" altLang="it-IT" sz="1500" dirty="0" smtClean="0"/>
              <a:t>abstract </a:t>
            </a:r>
            <a:r>
              <a:rPr lang="en-GB" altLang="it-IT" sz="1500" dirty="0"/>
              <a:t>from time constrains strictly related to the specific communication media used to access a unit</a:t>
            </a:r>
          </a:p>
          <a:p>
            <a:pPr>
              <a:buFont typeface="Verdana" pitchFamily="34" charset="0"/>
              <a:buChar char="–"/>
            </a:pPr>
            <a:r>
              <a:rPr lang="en-GB" altLang="it-IT" sz="1500" dirty="0" smtClean="0"/>
              <a:t>abstract </a:t>
            </a:r>
            <a:r>
              <a:rPr lang="en-GB" altLang="it-IT" sz="1500" dirty="0"/>
              <a:t>from the addressing scheme required by a specific communication media to identify a unit.</a:t>
            </a:r>
          </a:p>
        </p:txBody>
      </p:sp>
      <p:pic>
        <p:nvPicPr>
          <p:cNvPr id="9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779" y="1366837"/>
            <a:ext cx="3600000" cy="22050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ttangolo arrotondato 1"/>
          <p:cNvSpPr/>
          <p:nvPr/>
        </p:nvSpPr>
        <p:spPr>
          <a:xfrm>
            <a:off x="6263371" y="2734424"/>
            <a:ext cx="446060" cy="31212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arrotondato 1"/>
          <p:cNvSpPr/>
          <p:nvPr/>
        </p:nvSpPr>
        <p:spPr>
          <a:xfrm>
            <a:off x="6699855" y="2734424"/>
            <a:ext cx="446060" cy="31212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arrotondato 1"/>
          <p:cNvSpPr/>
          <p:nvPr/>
        </p:nvSpPr>
        <p:spPr>
          <a:xfrm>
            <a:off x="7159407" y="2734425"/>
            <a:ext cx="446060" cy="312129"/>
          </a:xfrm>
          <a:prstGeom prst="round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2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A Presentation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ESA Presentation</Template>
  <TotalTime>1615</TotalTime>
  <Words>3004</Words>
  <Application>Microsoft Office PowerPoint</Application>
  <PresentationFormat>Presentazione su schermo (4:3)</PresentationFormat>
  <Paragraphs>710</Paragraphs>
  <Slides>37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0" baseType="lpstr">
      <vt:lpstr>ESA Presentation</vt:lpstr>
      <vt:lpstr>Personalizza struttura</vt:lpstr>
      <vt:lpstr>Visio</vt:lpstr>
      <vt:lpstr>Overview on CCSDS SOIS and Electronic Data Sheets</vt:lpstr>
      <vt:lpstr>Outline</vt:lpstr>
      <vt:lpstr>Presentazione standard di PowerPoint</vt:lpstr>
      <vt:lpstr>Spacecraft On-board Interface Services</vt:lpstr>
      <vt:lpstr>The SOIS and ECSS Standards</vt:lpstr>
      <vt:lpstr>Command &amp; Data Acquisition Services - Attributes</vt:lpstr>
      <vt:lpstr>Time, Files, Packet Stores and Message Transfer - Attributes</vt:lpstr>
      <vt:lpstr>Device Enumeration and Discovery Services - Attributes</vt:lpstr>
      <vt:lpstr>Subnetwork Services - Attributes</vt:lpstr>
      <vt:lpstr>Presentazione standard di PowerPoint</vt:lpstr>
      <vt:lpstr>SOIS Electronic Data Sheets</vt:lpstr>
      <vt:lpstr>EDS Extended Use Cases</vt:lpstr>
      <vt:lpstr>SOIS Command &amp; Data Acquisition</vt:lpstr>
      <vt:lpstr>SOIS EDS and Command &amp; Data Acquisition</vt:lpstr>
      <vt:lpstr>Presentazione standard di PowerPoint</vt:lpstr>
      <vt:lpstr>SOIS EDS Overview</vt:lpstr>
      <vt:lpstr>SOIS EDS Schema</vt:lpstr>
      <vt:lpstr>SEDS Schema - Device</vt:lpstr>
      <vt:lpstr>SEDS Schema - Namespace</vt:lpstr>
      <vt:lpstr>SEDS Schema – Parameter Types</vt:lpstr>
      <vt:lpstr>SEDS Schema – Interface Type</vt:lpstr>
      <vt:lpstr>SEDS Schema – Component Types</vt:lpstr>
      <vt:lpstr>SEDS Schema - Implementation</vt:lpstr>
      <vt:lpstr>Presentazione standard di PowerPoint</vt:lpstr>
      <vt:lpstr>SOIS EDS Tool Chain Prototype</vt:lpstr>
      <vt:lpstr>SOIS EDS Translator</vt:lpstr>
      <vt:lpstr>SEDS Translator – Parameter Types</vt:lpstr>
      <vt:lpstr>SEDS Translator – Interface Types</vt:lpstr>
      <vt:lpstr>SEDS Translator – Component Types</vt:lpstr>
      <vt:lpstr>SEDS Translator – Component Types</vt:lpstr>
      <vt:lpstr>Translator Tool Tests</vt:lpstr>
      <vt:lpstr>Generated Code Tests</vt:lpstr>
      <vt:lpstr>Presentazione standard di PowerPoint</vt:lpstr>
      <vt:lpstr>Conclusions</vt:lpstr>
      <vt:lpstr>Presentazione standard di PowerPoint</vt:lpstr>
      <vt:lpstr>Acknowledgments</vt:lpstr>
      <vt:lpstr>References </vt:lpstr>
    </vt:vector>
  </TitlesOfParts>
  <Manager/>
  <Company>European Space Agency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on CCSDS SOIS and Electronic Data Sheets</dc:title>
  <dc:subject/>
  <dc:creator>F. Torelli</dc:creator>
  <cp:keywords/>
  <dc:description/>
  <cp:lastModifiedBy>Felice Torelli</cp:lastModifiedBy>
  <cp:revision>162</cp:revision>
  <cp:lastPrinted>2008-08-26T16:26:23Z</cp:lastPrinted>
  <dcterms:created xsi:type="dcterms:W3CDTF">2013-04-03T09:15:10Z</dcterms:created>
  <dcterms:modified xsi:type="dcterms:W3CDTF">2014-12-15T19:13:34Z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Overview on CCSDS SOIS and Electronic Data Sheets</vt:lpwstr>
  </property>
  <property fmtid="{D5CDD505-2E9C-101B-9397-08002B2CF9AE}" pid="3" name="PSubtitle">
    <vt:lpwstr>CCSDS SOIS and EDS</vt:lpwstr>
  </property>
  <property fmtid="{D5CDD505-2E9C-101B-9397-08002B2CF9AE}" pid="4" name="PAuthor">
    <vt:lpwstr>F. Torelli (ESA) &amp; G. Rakow (NASA)</vt:lpwstr>
  </property>
  <property fmtid="{D5CDD505-2E9C-101B-9397-08002B2CF9AE}" pid="5" name="PPlace">
    <vt:lpwstr>FSW 2014</vt:lpwstr>
  </property>
  <property fmtid="{D5CDD505-2E9C-101B-9397-08002B2CF9AE}" pid="6" name="PDate">
    <vt:lpwstr>16/12/2014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</Properties>
</file>