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65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+mn-ea"/>
        <a:cs typeface="Arial" pitchFamily="34" charset="0"/>
        <a:sym typeface="Helvetica" charset="0"/>
      </a:defRPr>
    </a:lvl1pPr>
    <a:lvl2pPr marL="228600" indent="2286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+mn-ea"/>
        <a:cs typeface="Arial" pitchFamily="34" charset="0"/>
        <a:sym typeface="Helvetica" charset="0"/>
      </a:defRPr>
    </a:lvl2pPr>
    <a:lvl3pPr marL="457200" indent="4572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+mn-ea"/>
        <a:cs typeface="Arial" pitchFamily="34" charset="0"/>
        <a:sym typeface="Helvetica" charset="0"/>
      </a:defRPr>
    </a:lvl3pPr>
    <a:lvl4pPr marL="685800" indent="6858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+mn-ea"/>
        <a:cs typeface="Arial" pitchFamily="34" charset="0"/>
        <a:sym typeface="Helvetica" charset="0"/>
      </a:defRPr>
    </a:lvl4pPr>
    <a:lvl5pPr marL="914400" indent="9144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+mn-ea"/>
        <a:cs typeface="Arial" pitchFamily="34" charset="0"/>
        <a:sym typeface="Helvetica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+mn-ea"/>
        <a:cs typeface="Arial" pitchFamily="34" charset="0"/>
        <a:sym typeface="Helvetica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+mn-ea"/>
        <a:cs typeface="Arial" pitchFamily="34" charset="0"/>
        <a:sym typeface="Helvetica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+mn-ea"/>
        <a:cs typeface="Arial" pitchFamily="34" charset="0"/>
        <a:sym typeface="Helvetica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Helvetica" charset="0"/>
        <a:ea typeface="+mn-ea"/>
        <a:cs typeface="Arial" pitchFamily="34" charset="0"/>
        <a:sym typeface="Helvetic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93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512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Noteworthy Bold" charset="0"/>
              </a:rPr>
              <a:t>Second level</a:t>
            </a:r>
          </a:p>
          <a:p>
            <a:pPr lvl="2"/>
            <a:r>
              <a:rPr lang="en-US" noProof="0" smtClean="0">
                <a:sym typeface="Noteworthy Bold" charset="0"/>
              </a:rPr>
              <a:t>Third level</a:t>
            </a:r>
          </a:p>
          <a:p>
            <a:pPr lvl="3"/>
            <a:r>
              <a:rPr lang="en-US" noProof="0" smtClean="0">
                <a:sym typeface="Noteworthy Bold" charset="0"/>
              </a:rPr>
              <a:t>Fourth level</a:t>
            </a:r>
          </a:p>
          <a:p>
            <a:pPr lvl="4"/>
            <a:r>
              <a:rPr lang="en-US" noProof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817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marL="228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4572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9144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20955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134100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pitchFamily="-11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0813"/>
            <a:ext cx="2152650" cy="5975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0813"/>
            <a:ext cx="6305550" cy="59753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pitchFamily="-11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7938"/>
            <a:ext cx="9144000" cy="68627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027" name="Picture 2" descr="image2.png"/>
          <p:cNvPicPr>
            <a:picLocks noChangeAspect="1"/>
          </p:cNvPicPr>
          <p:nvPr/>
        </p:nvPicPr>
        <p:blipFill>
          <a:blip r:embed="rId14"/>
          <a:srcRect l="22733" t="19617" r="21535" b="18256"/>
          <a:stretch>
            <a:fillRect/>
          </a:stretch>
        </p:blipFill>
        <p:spPr bwMode="auto">
          <a:xfrm>
            <a:off x="7089775" y="184150"/>
            <a:ext cx="1952625" cy="5048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028" name="Rectangle 3"/>
          <p:cNvSpPr>
            <a:spLocks noGrp="1"/>
          </p:cNvSpPr>
          <p:nvPr>
            <p:ph type="title"/>
          </p:nvPr>
        </p:nvSpPr>
        <p:spPr bwMode="auto">
          <a:xfrm>
            <a:off x="304800" y="0"/>
            <a:ext cx="6705600" cy="12160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itchFamily="-112" charset="0"/>
          <a:ea typeface="Helvetica" pitchFamily="-112" charset="0"/>
          <a:cs typeface="Helvetica" pitchFamily="-112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itchFamily="-112" charset="0"/>
          <a:ea typeface="Helvetica" pitchFamily="-112" charset="0"/>
          <a:cs typeface="Helvetica" pitchFamily="-112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itchFamily="-112" charset="0"/>
          <a:ea typeface="Helvetica" pitchFamily="-112" charset="0"/>
          <a:cs typeface="Helvetica" pitchFamily="-112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itchFamily="-112" charset="0"/>
          <a:ea typeface="Helvetica" pitchFamily="-112" charset="0"/>
          <a:cs typeface="Helvetica" pitchFamily="-112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itchFamily="-112" charset="0"/>
          <a:ea typeface="Helvetica" pitchFamily="-112" charset="0"/>
          <a:cs typeface="Helvetica" pitchFamily="-112" charset="0"/>
          <a:sym typeface="Helvetica" pitchFamily="-112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itchFamily="-112" charset="0"/>
          <a:ea typeface="Helvetica" pitchFamily="-112" charset="0"/>
          <a:cs typeface="Helvetica" pitchFamily="-112" charset="0"/>
          <a:sym typeface="Helvetica" pitchFamily="-112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itchFamily="-112" charset="0"/>
          <a:ea typeface="Helvetica" pitchFamily="-112" charset="0"/>
          <a:cs typeface="Helvetica" pitchFamily="-112" charset="0"/>
          <a:sym typeface="Helvetica" pitchFamily="-112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itchFamily="-112" charset="0"/>
          <a:ea typeface="Helvetica" pitchFamily="-112" charset="0"/>
          <a:cs typeface="Helvetica" pitchFamily="-112" charset="0"/>
          <a:sym typeface="Helvetica" pitchFamily="-112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1pPr>
      <a:lvl2pPr marL="457200" algn="ctr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2pPr>
      <a:lvl3pPr marL="914400" algn="ctr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3pPr>
      <a:lvl4pPr marL="1371600" algn="ctr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4pPr>
      <a:lvl5pPr marL="1828800" algn="ctr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5pPr>
      <a:lvl6pPr marL="2286000" algn="ctr" rtl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pitchFamily="-112" charset="0"/>
        </a:defRPr>
      </a:lvl6pPr>
      <a:lvl7pPr marL="2743200" algn="ctr" rtl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pitchFamily="-112" charset="0"/>
        </a:defRPr>
      </a:lvl7pPr>
      <a:lvl8pPr marL="3200400" algn="ctr" rtl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pitchFamily="-112" charset="0"/>
        </a:defRPr>
      </a:lvl8pPr>
      <a:lvl9pPr marL="3657600" algn="ctr" rtl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pitchFamily="-1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image3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26375" y="6219825"/>
            <a:ext cx="1096963" cy="25558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2051" name="Picture 2" descr="image4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84938" y="4859338"/>
            <a:ext cx="2667000" cy="180022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052" name="Rectangle 3"/>
          <p:cNvSpPr>
            <a:spLocks noGrp="1"/>
          </p:cNvSpPr>
          <p:nvPr>
            <p:ph type="title"/>
          </p:nvPr>
        </p:nvSpPr>
        <p:spPr bwMode="auto">
          <a:xfrm>
            <a:off x="304800" y="150813"/>
            <a:ext cx="8610600" cy="144938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itchFamily="-112" charset="0"/>
          <a:ea typeface="Helvetica" pitchFamily="-112" charset="0"/>
          <a:cs typeface="Helvetica" pitchFamily="-112" charset="0"/>
          <a:sym typeface="Helvetic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itchFamily="-112" charset="0"/>
          <a:ea typeface="Helvetica" pitchFamily="-112" charset="0"/>
          <a:cs typeface="Helvetica" pitchFamily="-112" charset="0"/>
          <a:sym typeface="Helvetic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itchFamily="-112" charset="0"/>
          <a:ea typeface="Helvetica" pitchFamily="-112" charset="0"/>
          <a:cs typeface="Helvetica" pitchFamily="-112" charset="0"/>
          <a:sym typeface="Helvetic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itchFamily="-112" charset="0"/>
          <a:ea typeface="Helvetica" pitchFamily="-112" charset="0"/>
          <a:cs typeface="Helvetica" pitchFamily="-112" charset="0"/>
          <a:sym typeface="Helvetica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itchFamily="-112" charset="0"/>
          <a:ea typeface="Helvetica" pitchFamily="-112" charset="0"/>
          <a:cs typeface="Helvetica" pitchFamily="-112" charset="0"/>
          <a:sym typeface="Helvetica" pitchFamily="-112" charset="0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itchFamily="-112" charset="0"/>
          <a:ea typeface="Helvetica" pitchFamily="-112" charset="0"/>
          <a:cs typeface="Helvetica" pitchFamily="-112" charset="0"/>
          <a:sym typeface="Helvetica" pitchFamily="-112" charset="0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itchFamily="-112" charset="0"/>
          <a:ea typeface="Helvetica" pitchFamily="-112" charset="0"/>
          <a:cs typeface="Helvetica" pitchFamily="-112" charset="0"/>
          <a:sym typeface="Helvetica" pitchFamily="-112" charset="0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defRPr sz="1200">
          <a:solidFill>
            <a:srgbClr val="000000"/>
          </a:solidFill>
          <a:latin typeface="Helvetica" pitchFamily="-112" charset="0"/>
          <a:ea typeface="Helvetica" pitchFamily="-112" charset="0"/>
          <a:cs typeface="Helvetica" pitchFamily="-112" charset="0"/>
          <a:sym typeface="Helvetica" pitchFamily="-112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1pPr>
      <a:lvl2pPr marL="457200" algn="ctr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2pPr>
      <a:lvl3pPr marL="914400" algn="ctr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3pPr>
      <a:lvl4pPr marL="1371600" algn="ctr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4pPr>
      <a:lvl5pPr marL="1828800" algn="ctr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pitchFamily="34" charset="0"/>
        </a:defRPr>
      </a:lvl5pPr>
      <a:lvl6pPr marL="2286000" algn="ctr" rtl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pitchFamily="-112" charset="0"/>
        </a:defRPr>
      </a:lvl6pPr>
      <a:lvl7pPr marL="2743200" algn="ctr" rtl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pitchFamily="-112" charset="0"/>
        </a:defRPr>
      </a:lvl7pPr>
      <a:lvl8pPr marL="3200400" algn="ctr" rtl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pitchFamily="-112" charset="0"/>
        </a:defRPr>
      </a:lvl8pPr>
      <a:lvl9pPr marL="3657600" algn="ctr" rtl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n-lt"/>
          <a:ea typeface="+mn-ea"/>
          <a:cs typeface="+mn-cs"/>
          <a:sym typeface="Arial" pitchFamily="-112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/>
          </p:cNvSpPr>
          <p:nvPr/>
        </p:nvSpPr>
        <p:spPr bwMode="auto">
          <a:xfrm>
            <a:off x="296863" y="6440488"/>
            <a:ext cx="6932612" cy="55562"/>
          </a:xfrm>
          <a:custGeom>
            <a:avLst/>
            <a:gdLst>
              <a:gd name="T0" fmla="*/ 2147483647 w 21600"/>
              <a:gd name="T1" fmla="*/ 1216301 h 21600"/>
              <a:gd name="T2" fmla="*/ 2147483647 w 21600"/>
              <a:gd name="T3" fmla="*/ 1216301 h 21600"/>
              <a:gd name="T4" fmla="*/ 2147483647 w 21600"/>
              <a:gd name="T5" fmla="*/ 1216301 h 21600"/>
              <a:gd name="T6" fmla="*/ 2147483647 w 21600"/>
              <a:gd name="T7" fmla="*/ 121630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82939B">
                  <a:alpha val="37000"/>
                </a:srgbClr>
              </a:gs>
              <a:gs pos="100000">
                <a:srgbClr val="FFFFFF"/>
              </a:gs>
            </a:gsLst>
            <a:lin ang="0"/>
          </a:gradFill>
          <a:ln w="12700">
            <a:noFill/>
            <a:miter lim="0"/>
            <a:headEnd/>
            <a:tailEnd/>
          </a:ln>
        </p:spPr>
        <p:txBody>
          <a:bodyPr lIns="0" tIns="0" rIns="0" bIns="0" anchor="ctr"/>
          <a:lstStyle/>
          <a:p>
            <a:endParaRPr lang="en-US"/>
          </a:p>
        </p:txBody>
      </p:sp>
      <p:pic>
        <p:nvPicPr>
          <p:cNvPr id="3075" name="Picture 2" descr="image5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9975" y="6413500"/>
            <a:ext cx="1455738" cy="3730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3076" name="Picture 3" descr="image6.jpg"/>
          <p:cNvPicPr>
            <a:picLocks noChangeAspect="1"/>
          </p:cNvPicPr>
          <p:nvPr/>
        </p:nvPicPr>
        <p:blipFill>
          <a:blip r:embed="rId3"/>
          <a:srcRect b="29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077" name="AutoShape 4"/>
          <p:cNvSpPr>
            <a:spLocks/>
          </p:cNvSpPr>
          <p:nvPr/>
        </p:nvSpPr>
        <p:spPr bwMode="auto">
          <a:xfrm>
            <a:off x="190500" y="1438275"/>
            <a:ext cx="6692900" cy="1574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/>
          <a:lstStyle/>
          <a:p>
            <a:pPr defTabSz="912813"/>
            <a:r>
              <a:rPr lang="en-US" sz="2700" b="1">
                <a:solidFill>
                  <a:srgbClr val="FFFFFF"/>
                </a:solidFill>
                <a:latin typeface="Arial" pitchFamily="34" charset="0"/>
                <a:sym typeface="Arial" pitchFamily="34" charset="0"/>
              </a:rPr>
              <a:t>Highlighting the Challenges of Model-Based Engineering for Spaceflight Software Systems</a:t>
            </a:r>
            <a:endParaRPr lang="en-US"/>
          </a:p>
        </p:txBody>
      </p:sp>
      <p:sp>
        <p:nvSpPr>
          <p:cNvPr id="3078" name="AutoShape 5"/>
          <p:cNvSpPr>
            <a:spLocks/>
          </p:cNvSpPr>
          <p:nvPr/>
        </p:nvSpPr>
        <p:spPr bwMode="auto">
          <a:xfrm>
            <a:off x="149225" y="4437063"/>
            <a:ext cx="7715250" cy="30353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/>
          <a:lstStyle/>
          <a:p>
            <a:pPr defTabSz="912813"/>
            <a:r>
              <a:rPr lang="en-US" sz="1800" b="1">
                <a:solidFill>
                  <a:srgbClr val="FFFFFF"/>
                </a:solidFill>
                <a:latin typeface="Arial" pitchFamily="34" charset="0"/>
                <a:sym typeface="Arial" pitchFamily="34" charset="0"/>
              </a:rPr>
              <a:t>Dr. Rob Pettit</a:t>
            </a:r>
            <a:endParaRPr lang="en-US" sz="2400" b="1">
              <a:solidFill>
                <a:srgbClr val="FFFFFF"/>
              </a:solidFill>
              <a:latin typeface="Arial" pitchFamily="34" charset="0"/>
              <a:sym typeface="Arial" pitchFamily="34" charset="0"/>
            </a:endParaRPr>
          </a:p>
          <a:p>
            <a:pPr defTabSz="912813"/>
            <a:r>
              <a:rPr lang="en-US" sz="1800" b="1">
                <a:solidFill>
                  <a:srgbClr val="FFFFFF"/>
                </a:solidFill>
                <a:latin typeface="Arial" pitchFamily="34" charset="0"/>
                <a:sym typeface="Arial" pitchFamily="34" charset="0"/>
              </a:rPr>
              <a:t>Flight Software and Embedded Systems Office</a:t>
            </a:r>
            <a:endParaRPr lang="en-US" sz="2400">
              <a:latin typeface="Arial" pitchFamily="34" charset="0"/>
              <a:sym typeface="Arial" pitchFamily="34" charset="0"/>
            </a:endParaRPr>
          </a:p>
          <a:p>
            <a:pPr defTabSz="912813"/>
            <a:r>
              <a:rPr lang="en-US" sz="1800" b="1">
                <a:solidFill>
                  <a:srgbClr val="FFFFFF"/>
                </a:solidFill>
                <a:latin typeface="Arial" pitchFamily="34" charset="0"/>
                <a:sym typeface="Arial" pitchFamily="34" charset="0"/>
              </a:rPr>
              <a:t>The Aerospace Corporation</a:t>
            </a:r>
          </a:p>
          <a:p>
            <a:pPr defTabSz="912813"/>
            <a:endParaRPr lang="en-US" sz="1800" b="1">
              <a:solidFill>
                <a:srgbClr val="FFFFFF"/>
              </a:solidFill>
              <a:latin typeface="Arial" pitchFamily="34" charset="0"/>
              <a:sym typeface="Arial" pitchFamily="34" charset="0"/>
            </a:endParaRPr>
          </a:p>
          <a:p>
            <a:pPr defTabSz="912813"/>
            <a:endParaRPr lang="en-US" sz="1800" b="1">
              <a:solidFill>
                <a:srgbClr val="FFFFFF"/>
              </a:solidFill>
              <a:latin typeface="Arial" pitchFamily="34" charset="0"/>
              <a:sym typeface="Arial" pitchFamily="34" charset="0"/>
            </a:endParaRPr>
          </a:p>
          <a:p>
            <a:pPr defTabSz="912813"/>
            <a:endParaRPr lang="en-US" sz="1800" b="1">
              <a:solidFill>
                <a:srgbClr val="FFFFFF"/>
              </a:solidFill>
              <a:latin typeface="Arial" pitchFamily="34" charset="0"/>
              <a:sym typeface="Arial" pitchFamily="34" charset="0"/>
            </a:endParaRPr>
          </a:p>
          <a:p>
            <a:pPr defTabSz="912813"/>
            <a:endParaRPr lang="en-US" sz="1800" b="1">
              <a:solidFill>
                <a:srgbClr val="FFFFFF"/>
              </a:solidFill>
              <a:latin typeface="Arial" pitchFamily="34" charset="0"/>
              <a:sym typeface="Arial" pitchFamily="34" charset="0"/>
            </a:endParaRPr>
          </a:p>
          <a:p>
            <a:pPr defTabSz="912813"/>
            <a:r>
              <a:rPr lang="en-US" sz="1800" b="1">
                <a:solidFill>
                  <a:srgbClr val="FFFFFF"/>
                </a:solidFill>
                <a:latin typeface="Arial" pitchFamily="34" charset="0"/>
                <a:sym typeface="Arial" pitchFamily="34" charset="0"/>
              </a:rPr>
              <a:t> </a:t>
            </a:r>
            <a:endParaRPr lang="en-US"/>
          </a:p>
        </p:txBody>
      </p:sp>
      <p:sp>
        <p:nvSpPr>
          <p:cNvPr id="3079" name="AutoShape 6"/>
          <p:cNvSpPr>
            <a:spLocks/>
          </p:cNvSpPr>
          <p:nvPr/>
        </p:nvSpPr>
        <p:spPr bwMode="auto">
          <a:xfrm>
            <a:off x="149225" y="3116263"/>
            <a:ext cx="7715250" cy="6477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/>
          <a:lstStyle/>
          <a:p>
            <a:pPr defTabSz="912813"/>
            <a:r>
              <a:rPr lang="en-US" sz="1800" b="1">
                <a:solidFill>
                  <a:srgbClr val="FFFFFF"/>
                </a:solidFill>
                <a:latin typeface="Arial" pitchFamily="34" charset="0"/>
                <a:sym typeface="Arial" pitchFamily="34" charset="0"/>
              </a:rPr>
              <a:t>10 December 2013</a:t>
            </a:r>
            <a:endParaRPr lang="en-US"/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0" y="6581775"/>
            <a:ext cx="20002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>
                <a:solidFill>
                  <a:schemeClr val="bg1"/>
                </a:solidFill>
              </a:rPr>
              <a:t>© The Aerospace Corporation 2013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488950"/>
          </a:xfrm>
        </p:spPr>
        <p:txBody>
          <a:bodyPr/>
          <a:lstStyle/>
          <a:p>
            <a:pPr defTabSz="914400" eaLnBrk="1"/>
            <a:r>
              <a:rPr lang="en-US" sz="2500" smtClean="0">
                <a:latin typeface="Arial" pitchFamily="34" charset="0"/>
                <a:cs typeface="Arial" pitchFamily="34" charset="0"/>
                <a:sym typeface="Arial" pitchFamily="34" charset="0"/>
              </a:rPr>
              <a:t>Code/Model Consistency</a:t>
            </a:r>
            <a:endParaRPr lang="en-US" smtClean="0"/>
          </a:p>
        </p:txBody>
      </p:sp>
      <p:sp>
        <p:nvSpPr>
          <p:cNvPr id="12291" name="Rectangle 2"/>
          <p:cNvSpPr>
            <a:spLocks noGrp="1"/>
          </p:cNvSpPr>
          <p:nvPr>
            <p:ph type="body" idx="1"/>
          </p:nvPr>
        </p:nvSpPr>
        <p:spPr bwMode="auto">
          <a:xfrm>
            <a:off x="304800" y="701675"/>
            <a:ext cx="8610600" cy="5562600"/>
          </a:xfrm>
          <a:noFill/>
          <a:ln w="12700">
            <a:miter lim="0"/>
            <a:headEnd/>
            <a:tailEnd/>
          </a:ln>
        </p:spPr>
        <p:txBody>
          <a:bodyPr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Introducing inconsistencies between models and implementation presents a serious challenge to the effectiveness of MBE </a:t>
            </a:r>
          </a:p>
          <a:p>
            <a:pPr marL="774700" lvl="1" indent="-317500" algn="l" eaLnBrk="1">
              <a:spcBef>
                <a:spcPts val="1200"/>
              </a:spcBef>
              <a:buFontTx/>
              <a:buChar char="–"/>
            </a:pPr>
            <a:r>
              <a:rPr lang="en-US" sz="2000" smtClean="0"/>
              <a:t>Most programs still using a mix of automated and manual code</a:t>
            </a:r>
          </a:p>
          <a:p>
            <a:pPr marL="774700" lvl="1" indent="-317500" algn="l" eaLnBrk="1">
              <a:spcBef>
                <a:spcPts val="1200"/>
              </a:spcBef>
              <a:buFontTx/>
              <a:buChar char="–"/>
            </a:pPr>
            <a:r>
              <a:rPr lang="en-US" sz="2000" smtClean="0"/>
              <a:t>Even automated code can be subject to manual updates</a:t>
            </a:r>
          </a:p>
          <a:p>
            <a:pPr marL="774700" lvl="1" indent="-317500" algn="l" eaLnBrk="1">
              <a:spcBef>
                <a:spcPts val="1200"/>
              </a:spcBef>
              <a:buFontTx/>
              <a:buChar char="–"/>
            </a:pPr>
            <a:r>
              <a:rPr lang="en-US" sz="2000" smtClean="0"/>
              <a:t>Hinders verification</a:t>
            </a:r>
          </a:p>
          <a:p>
            <a:pPr marL="774700" lvl="1" indent="-317500" algn="l" eaLnBrk="1">
              <a:spcBef>
                <a:spcPts val="1200"/>
              </a:spcBef>
              <a:buFontTx/>
              <a:buChar char="–"/>
            </a:pPr>
            <a:r>
              <a:rPr lang="en-US" sz="2000" smtClean="0"/>
              <a:t>Decreases maintainability for future releases</a:t>
            </a:r>
          </a:p>
          <a:p>
            <a:pPr marL="774700" lvl="1" indent="-317500" algn="l" eaLnBrk="1">
              <a:spcBef>
                <a:spcPts val="1200"/>
              </a:spcBef>
              <a:buFontTx/>
              <a:buChar char="–"/>
            </a:pPr>
            <a:r>
              <a:rPr lang="en-US" sz="2000" smtClean="0"/>
              <a:t>Devalues original model</a:t>
            </a:r>
          </a:p>
          <a:p>
            <a:pPr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Effective tool support for round-trip engineering has been elusive</a:t>
            </a:r>
          </a:p>
          <a:p>
            <a:pPr marL="774700" lvl="1" indent="-317500" algn="l" eaLnBrk="1">
              <a:spcBef>
                <a:spcPts val="1200"/>
              </a:spcBef>
              <a:buFontTx/>
              <a:buChar char="–"/>
            </a:pPr>
            <a:r>
              <a:rPr lang="en-US" sz="2000" smtClean="0"/>
              <a:t>Automatically synchronize models and  code</a:t>
            </a:r>
          </a:p>
          <a:p>
            <a:pPr marL="774700" lvl="1" indent="-317500" algn="l" eaLnBrk="1">
              <a:spcBef>
                <a:spcPts val="1200"/>
              </a:spcBef>
              <a:buFontTx/>
              <a:buChar char="–"/>
            </a:pPr>
            <a:r>
              <a:rPr lang="en-US" sz="2000" smtClean="0"/>
              <a:t>Essential for large-scale MBE success</a:t>
            </a:r>
            <a:endParaRPr lang="en-US" smtClean="0"/>
          </a:p>
        </p:txBody>
      </p:sp>
      <p:sp>
        <p:nvSpPr>
          <p:cNvPr id="12292" name="AutoShape 3"/>
          <p:cNvSpPr>
            <a:spLocks/>
          </p:cNvSpPr>
          <p:nvPr/>
        </p:nvSpPr>
        <p:spPr bwMode="auto">
          <a:xfrm>
            <a:off x="228600" y="6188075"/>
            <a:ext cx="2362200" cy="304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>
            <a:spAutoFit/>
          </a:bodyPr>
          <a:lstStyle/>
          <a:p>
            <a:pPr defTabSz="914400"/>
            <a:fld id="{2B62DB64-ED93-48E7-B73C-1B42F76B20BB}" type="slidenum">
              <a:rPr lang="en-US" b="1">
                <a:latin typeface="Arial" pitchFamily="34" charset="0"/>
                <a:sym typeface="Arial" pitchFamily="34" charset="0"/>
              </a:rPr>
              <a:pPr defTabSz="914400"/>
              <a:t>10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488950"/>
          </a:xfrm>
        </p:spPr>
        <p:txBody>
          <a:bodyPr/>
          <a:lstStyle/>
          <a:p>
            <a:pPr defTabSz="914400" eaLnBrk="1"/>
            <a:r>
              <a:rPr lang="en-US" sz="2500" smtClean="0">
                <a:latin typeface="Arial" pitchFamily="34" charset="0"/>
                <a:cs typeface="Arial" pitchFamily="34" charset="0"/>
                <a:sym typeface="Arial" pitchFamily="34" charset="0"/>
              </a:rPr>
              <a:t>Capturing/Verifying Critical System Properties</a:t>
            </a:r>
            <a:endParaRPr lang="en-US" smtClean="0"/>
          </a:p>
        </p:txBody>
      </p:sp>
      <p:sp>
        <p:nvSpPr>
          <p:cNvPr id="13315" name="Rectangle 2"/>
          <p:cNvSpPr>
            <a:spLocks noGrp="1"/>
          </p:cNvSpPr>
          <p:nvPr>
            <p:ph type="body" idx="1"/>
          </p:nvPr>
        </p:nvSpPr>
        <p:spPr bwMode="auto">
          <a:xfrm>
            <a:off x="304800" y="649288"/>
            <a:ext cx="8610600" cy="5562600"/>
          </a:xfrm>
          <a:noFill/>
          <a:ln w="12700">
            <a:miter lim="0"/>
            <a:headEnd/>
            <a:tailEnd/>
          </a:ln>
        </p:spPr>
        <p:txBody>
          <a:bodyPr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Many quality of service aspects need to be captured in flight software models</a:t>
            </a:r>
          </a:p>
          <a:p>
            <a:pPr marL="774700" lvl="1" indent="-317500" algn="l" eaLnBrk="1">
              <a:spcBef>
                <a:spcPts val="1200"/>
              </a:spcBef>
              <a:buFontTx/>
              <a:buChar char="–"/>
            </a:pPr>
            <a:r>
              <a:rPr lang="en-US" sz="2000" smtClean="0"/>
              <a:t>Real-time properties</a:t>
            </a:r>
          </a:p>
          <a:p>
            <a:pPr marL="774700" lvl="1" indent="-317500" algn="l" eaLnBrk="1">
              <a:spcBef>
                <a:spcPts val="1200"/>
              </a:spcBef>
              <a:buFontTx/>
              <a:buChar char="–"/>
            </a:pPr>
            <a:r>
              <a:rPr lang="en-US" sz="2000" smtClean="0"/>
              <a:t>Reliability</a:t>
            </a:r>
          </a:p>
          <a:p>
            <a:pPr marL="774700" lvl="1" indent="-317500" algn="l" eaLnBrk="1">
              <a:spcBef>
                <a:spcPts val="1200"/>
              </a:spcBef>
              <a:buFontTx/>
              <a:buChar char="–"/>
            </a:pPr>
            <a:r>
              <a:rPr lang="en-US" sz="2000" smtClean="0"/>
              <a:t>Failure modes</a:t>
            </a:r>
          </a:p>
          <a:p>
            <a:pPr marL="774700" lvl="1" indent="-317500" algn="l" eaLnBrk="1">
              <a:spcBef>
                <a:spcPts val="1200"/>
              </a:spcBef>
              <a:buFontTx/>
              <a:buChar char="–"/>
            </a:pPr>
            <a:r>
              <a:rPr lang="en-US" sz="2000" smtClean="0"/>
              <a:t>Fault detection and isolation</a:t>
            </a:r>
          </a:p>
          <a:p>
            <a:pPr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Requires use of domain specific language extensions or profiles</a:t>
            </a:r>
          </a:p>
          <a:p>
            <a:pPr marL="774700" lvl="1" indent="-317500" algn="l" eaLnBrk="1">
              <a:spcBef>
                <a:spcPts val="1200"/>
              </a:spcBef>
              <a:buFontTx/>
              <a:buChar char="–"/>
            </a:pPr>
            <a:r>
              <a:rPr lang="en-US" sz="2000" smtClean="0"/>
              <a:t>Language features do exist</a:t>
            </a:r>
          </a:p>
          <a:p>
            <a:pPr marL="1111250" lvl="2" indent="-254000"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MARTE profile for UML</a:t>
            </a:r>
          </a:p>
          <a:p>
            <a:pPr marL="1111250" lvl="2" indent="-254000"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Simulink's Aerospace Blockset</a:t>
            </a:r>
          </a:p>
          <a:p>
            <a:pPr marL="774700" lvl="1" indent="-317500" algn="l" eaLnBrk="1">
              <a:spcBef>
                <a:spcPts val="1200"/>
              </a:spcBef>
              <a:buFontTx/>
              <a:buChar char="–"/>
            </a:pPr>
            <a:r>
              <a:rPr lang="en-US" sz="2000" smtClean="0"/>
              <a:t>Not used consistently / effectively across programs</a:t>
            </a:r>
          </a:p>
          <a:p>
            <a:pPr marL="1111250" lvl="2" indent="-254000"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Programs often use their own specialized profiles</a:t>
            </a:r>
            <a:endParaRPr lang="en-US" smtClean="0"/>
          </a:p>
        </p:txBody>
      </p:sp>
      <p:sp>
        <p:nvSpPr>
          <p:cNvPr id="13316" name="AutoShape 3"/>
          <p:cNvSpPr>
            <a:spLocks/>
          </p:cNvSpPr>
          <p:nvPr/>
        </p:nvSpPr>
        <p:spPr bwMode="auto">
          <a:xfrm>
            <a:off x="228600" y="6188075"/>
            <a:ext cx="2362200" cy="304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>
            <a:spAutoFit/>
          </a:bodyPr>
          <a:lstStyle/>
          <a:p>
            <a:pPr defTabSz="914400"/>
            <a:fld id="{5C7706F0-1023-4906-A73B-AFC0EA03444E}" type="slidenum">
              <a:rPr lang="en-US" b="1">
                <a:latin typeface="Arial" pitchFamily="34" charset="0"/>
                <a:sym typeface="Arial" pitchFamily="34" charset="0"/>
              </a:rPr>
              <a:pPr defTabSz="914400"/>
              <a:t>11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488950"/>
          </a:xfrm>
        </p:spPr>
        <p:txBody>
          <a:bodyPr/>
          <a:lstStyle/>
          <a:p>
            <a:pPr defTabSz="914400" eaLnBrk="1"/>
            <a:r>
              <a:rPr lang="en-US" sz="2500" smtClean="0">
                <a:latin typeface="Arial" pitchFamily="34" charset="0"/>
                <a:cs typeface="Arial" pitchFamily="34" charset="0"/>
                <a:sym typeface="Arial" pitchFamily="34" charset="0"/>
              </a:rPr>
              <a:t>Model-Based Engineering vs. Engineering with Models</a:t>
            </a:r>
            <a:endParaRPr lang="en-US" smtClean="0"/>
          </a:p>
        </p:txBody>
      </p:sp>
      <p:sp>
        <p:nvSpPr>
          <p:cNvPr id="14339" name="Rectangle 2"/>
          <p:cNvSpPr>
            <a:spLocks noGrp="1"/>
          </p:cNvSpPr>
          <p:nvPr>
            <p:ph type="body" idx="1"/>
          </p:nvPr>
        </p:nvSpPr>
        <p:spPr bwMode="auto">
          <a:xfrm>
            <a:off x="304800" y="701675"/>
            <a:ext cx="8610600" cy="5562600"/>
          </a:xfrm>
          <a:noFill/>
          <a:ln w="12700">
            <a:miter lim="0"/>
            <a:headEnd/>
            <a:tailEnd/>
          </a:ln>
        </p:spPr>
        <p:txBody>
          <a:bodyPr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Model-Based Engineering</a:t>
            </a:r>
          </a:p>
          <a:p>
            <a:pPr marL="774700" lvl="1" indent="-317500" algn="l" eaLnBrk="1">
              <a:spcBef>
                <a:spcPts val="1200"/>
              </a:spcBef>
              <a:buFontTx/>
              <a:buChar char="–"/>
            </a:pPr>
            <a:r>
              <a:rPr lang="en-US" sz="2000" smtClean="0"/>
              <a:t>Models are primary artifact</a:t>
            </a:r>
          </a:p>
          <a:p>
            <a:pPr marL="774700" lvl="1" indent="-317500" algn="l" eaLnBrk="1">
              <a:spcBef>
                <a:spcPts val="1200"/>
              </a:spcBef>
              <a:buFontTx/>
              <a:buChar char="–"/>
            </a:pPr>
            <a:r>
              <a:rPr lang="en-US" sz="2000" smtClean="0"/>
              <a:t>Consistent artifacts</a:t>
            </a:r>
          </a:p>
          <a:p>
            <a:pPr marL="774700" lvl="1" indent="-317500" algn="l" eaLnBrk="1">
              <a:spcBef>
                <a:spcPts val="1200"/>
              </a:spcBef>
              <a:buFontTx/>
              <a:buChar char="–"/>
            </a:pPr>
            <a:r>
              <a:rPr lang="en-US" sz="2000" smtClean="0"/>
              <a:t>Fully specified models</a:t>
            </a:r>
          </a:p>
          <a:p>
            <a:pPr marL="774700" lvl="1" indent="-317500" algn="l" eaLnBrk="1">
              <a:spcBef>
                <a:spcPts val="1200"/>
              </a:spcBef>
              <a:buFontTx/>
              <a:buChar char="–"/>
            </a:pPr>
            <a:r>
              <a:rPr lang="en-US" sz="2000" smtClean="0"/>
              <a:t>Commonly cited, less commonly applied</a:t>
            </a:r>
          </a:p>
          <a:p>
            <a:pPr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Engineering with Models</a:t>
            </a:r>
          </a:p>
          <a:p>
            <a:pPr marL="774700" lvl="1" indent="-317500" algn="l" eaLnBrk="1">
              <a:spcBef>
                <a:spcPts val="1200"/>
              </a:spcBef>
              <a:buFontTx/>
              <a:buChar char="–"/>
            </a:pPr>
            <a:r>
              <a:rPr lang="en-US" sz="2000" smtClean="0"/>
              <a:t>Models used as illustrations of design</a:t>
            </a:r>
          </a:p>
          <a:p>
            <a:pPr marL="774700" lvl="1" indent="-317500" algn="l" eaLnBrk="1">
              <a:spcBef>
                <a:spcPts val="1200"/>
              </a:spcBef>
              <a:buFontTx/>
              <a:buChar char="–"/>
            </a:pPr>
            <a:r>
              <a:rPr lang="en-US" sz="2000" smtClean="0"/>
              <a:t>Inconsistent artifacts</a:t>
            </a:r>
          </a:p>
          <a:p>
            <a:pPr marL="774700" lvl="1" indent="-317500" algn="l" eaLnBrk="1">
              <a:spcBef>
                <a:spcPts val="1200"/>
              </a:spcBef>
              <a:buFontTx/>
              <a:buChar char="–"/>
            </a:pPr>
            <a:r>
              <a:rPr lang="en-US" sz="2000" smtClean="0"/>
              <a:t>Lightly specified models</a:t>
            </a:r>
          </a:p>
          <a:p>
            <a:pPr marL="774700" lvl="1" indent="-317500" algn="l" eaLnBrk="1">
              <a:spcBef>
                <a:spcPts val="1200"/>
              </a:spcBef>
              <a:buFontTx/>
              <a:buChar char="–"/>
            </a:pPr>
            <a:r>
              <a:rPr lang="en-US" sz="2000" smtClean="0"/>
              <a:t>Commonly applied in "model-based" efforts</a:t>
            </a:r>
            <a:endParaRPr lang="en-US" smtClean="0"/>
          </a:p>
        </p:txBody>
      </p:sp>
      <p:sp>
        <p:nvSpPr>
          <p:cNvPr id="14340" name="AutoShape 3"/>
          <p:cNvSpPr>
            <a:spLocks/>
          </p:cNvSpPr>
          <p:nvPr/>
        </p:nvSpPr>
        <p:spPr bwMode="auto">
          <a:xfrm>
            <a:off x="228600" y="6188075"/>
            <a:ext cx="2362200" cy="304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>
            <a:spAutoFit/>
          </a:bodyPr>
          <a:lstStyle/>
          <a:p>
            <a:pPr defTabSz="914400"/>
            <a:fld id="{DC16A9AF-9431-4A55-8AC5-FD3E6D3B40C2}" type="slidenum">
              <a:rPr lang="en-US" b="1">
                <a:latin typeface="Arial" pitchFamily="34" charset="0"/>
                <a:sym typeface="Arial" pitchFamily="34" charset="0"/>
              </a:rPr>
              <a:pPr defTabSz="914400"/>
              <a:t>12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488950"/>
          </a:xfrm>
        </p:spPr>
        <p:txBody>
          <a:bodyPr/>
          <a:lstStyle/>
          <a:p>
            <a:pPr defTabSz="914400" eaLnBrk="1"/>
            <a:r>
              <a:rPr lang="en-US" sz="2500" smtClean="0">
                <a:latin typeface="Arial" pitchFamily="34" charset="0"/>
                <a:cs typeface="Arial" pitchFamily="34" charset="0"/>
                <a:sym typeface="Arial" pitchFamily="34" charset="0"/>
              </a:rPr>
              <a:t>Conclusions</a:t>
            </a:r>
            <a:endParaRPr lang="en-US" smtClean="0"/>
          </a:p>
        </p:txBody>
      </p:sp>
      <p:sp>
        <p:nvSpPr>
          <p:cNvPr id="15363" name="Rectangle 2"/>
          <p:cNvSpPr>
            <a:spLocks noGrp="1"/>
          </p:cNvSpPr>
          <p:nvPr>
            <p:ph type="body" idx="1"/>
          </p:nvPr>
        </p:nvSpPr>
        <p:spPr bwMode="auto">
          <a:xfrm>
            <a:off x="304800" y="1022350"/>
            <a:ext cx="8610600" cy="5241925"/>
          </a:xfrm>
          <a:noFill/>
          <a:ln w="12700">
            <a:miter lim="0"/>
            <a:headEnd/>
            <a:tailEnd/>
          </a:ln>
        </p:spPr>
        <p:txBody>
          <a:bodyPr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Size and complexity of spaceflight software will only continue to increase</a:t>
            </a:r>
          </a:p>
          <a:p>
            <a:pPr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Model-based software engineering offers great promise:</a:t>
            </a:r>
          </a:p>
          <a:p>
            <a:pPr marL="774700" lvl="1" indent="-317500" algn="l" eaLnBrk="1">
              <a:spcBef>
                <a:spcPts val="1200"/>
              </a:spcBef>
              <a:buFontTx/>
              <a:buChar char="–"/>
            </a:pPr>
            <a:r>
              <a:rPr lang="en-US" sz="2000" smtClean="0"/>
              <a:t>addressing complexity</a:t>
            </a:r>
          </a:p>
          <a:p>
            <a:pPr marL="774700" lvl="1" indent="-317500" algn="l" eaLnBrk="1">
              <a:spcBef>
                <a:spcPts val="1200"/>
              </a:spcBef>
              <a:buFontTx/>
              <a:buChar char="–"/>
            </a:pPr>
            <a:r>
              <a:rPr lang="en-US" sz="2000" smtClean="0"/>
              <a:t>supporting early analysis</a:t>
            </a:r>
          </a:p>
          <a:p>
            <a:pPr marL="774700" lvl="1" indent="-317500" algn="l" eaLnBrk="1">
              <a:spcBef>
                <a:spcPts val="1200"/>
              </a:spcBef>
              <a:buFontTx/>
              <a:buChar char="–"/>
            </a:pPr>
            <a:r>
              <a:rPr lang="en-US" sz="2000" smtClean="0"/>
              <a:t>reducing disconnect between design and implementation</a:t>
            </a:r>
          </a:p>
          <a:p>
            <a:pPr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Significant gap remains for scaling model-based methods to large, mission-critical systems</a:t>
            </a:r>
            <a:endParaRPr lang="en-US" smtClean="0"/>
          </a:p>
        </p:txBody>
      </p:sp>
      <p:sp>
        <p:nvSpPr>
          <p:cNvPr id="15364" name="AutoShape 3"/>
          <p:cNvSpPr>
            <a:spLocks/>
          </p:cNvSpPr>
          <p:nvPr/>
        </p:nvSpPr>
        <p:spPr bwMode="auto">
          <a:xfrm>
            <a:off x="228600" y="6188075"/>
            <a:ext cx="2362200" cy="304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>
            <a:spAutoFit/>
          </a:bodyPr>
          <a:lstStyle/>
          <a:p>
            <a:pPr defTabSz="914400"/>
            <a:fld id="{C80B2AA7-F0A7-4184-964D-E616568E6223}" type="slidenum">
              <a:rPr lang="en-US" b="1">
                <a:latin typeface="Arial" pitchFamily="34" charset="0"/>
                <a:sym typeface="Arial" pitchFamily="34" charset="0"/>
              </a:rPr>
              <a:pPr defTabSz="914400"/>
              <a:t>13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488950"/>
          </a:xfrm>
        </p:spPr>
        <p:txBody>
          <a:bodyPr/>
          <a:lstStyle/>
          <a:p>
            <a:pPr defTabSz="914400" eaLnBrk="1"/>
            <a:r>
              <a:rPr lang="en-US" sz="2500" smtClean="0">
                <a:latin typeface="Arial" pitchFamily="34" charset="0"/>
                <a:cs typeface="Arial" pitchFamily="34" charset="0"/>
                <a:sym typeface="Arial" pitchFamily="34" charset="0"/>
              </a:rPr>
              <a:t>Motivation</a:t>
            </a:r>
            <a:endParaRPr lang="en-US" smtClean="0"/>
          </a:p>
        </p:txBody>
      </p:sp>
      <p:sp>
        <p:nvSpPr>
          <p:cNvPr id="4099" name="Rectangle 2"/>
          <p:cNvSpPr>
            <a:spLocks noGrp="1"/>
          </p:cNvSpPr>
          <p:nvPr>
            <p:ph type="body" idx="1"/>
          </p:nvPr>
        </p:nvSpPr>
        <p:spPr bwMode="auto">
          <a:xfrm>
            <a:off x="304800" y="685800"/>
            <a:ext cx="8610600" cy="5943600"/>
          </a:xfrm>
          <a:noFill/>
          <a:ln w="12700">
            <a:miter lim="0"/>
            <a:headEnd/>
            <a:tailEnd/>
          </a:ln>
        </p:spPr>
        <p:txBody>
          <a:bodyPr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Flight software complexity increasing significantly</a:t>
            </a:r>
          </a:p>
          <a:p>
            <a:pPr marL="742950" lvl="1" indent="-285750" algn="l" eaLnBrk="1">
              <a:spcBef>
                <a:spcPts val="1000"/>
              </a:spcBef>
              <a:buFontTx/>
              <a:buChar char="–"/>
            </a:pPr>
            <a:r>
              <a:rPr lang="en-US" sz="1800" i="1" smtClean="0"/>
              <a:t>“</a:t>
            </a:r>
            <a:r>
              <a:rPr lang="en-US" sz="1800" smtClean="0"/>
              <a:t>As the complexity of current [embedded] systems has grown, the … effort needed to certify them has risen to account for more than half the total system cost</a:t>
            </a:r>
            <a:r>
              <a:rPr lang="en-US" sz="1800" i="1" smtClean="0"/>
              <a:t>”  NSF Solicitation on Cyber-Physical Systems, Jan 2009</a:t>
            </a:r>
          </a:p>
          <a:p>
            <a:pPr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Software is significant contributor to mission anomalies</a:t>
            </a:r>
          </a:p>
          <a:p>
            <a:pPr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Need to address software issues before code</a:t>
            </a:r>
          </a:p>
          <a:p>
            <a:pPr marL="742950" lvl="1" indent="-285750" algn="l" eaLnBrk="1">
              <a:spcBef>
                <a:spcPts val="1000"/>
              </a:spcBef>
              <a:buFontTx/>
              <a:buChar char="–"/>
            </a:pPr>
            <a:r>
              <a:rPr lang="en-US" sz="1800" i="1" smtClean="0"/>
              <a:t>Requirements</a:t>
            </a:r>
          </a:p>
          <a:p>
            <a:pPr marL="742950" lvl="1" indent="-285750" algn="l" eaLnBrk="1">
              <a:spcBef>
                <a:spcPts val="1000"/>
              </a:spcBef>
              <a:buFontTx/>
              <a:buChar char="–"/>
            </a:pPr>
            <a:r>
              <a:rPr lang="en-US" sz="1800" i="1" smtClean="0"/>
              <a:t>Architecture</a:t>
            </a:r>
          </a:p>
          <a:p>
            <a:pPr marL="742950" lvl="1" indent="-285750" algn="l" eaLnBrk="1">
              <a:spcBef>
                <a:spcPts val="1000"/>
              </a:spcBef>
              <a:buFontTx/>
              <a:buChar char="–"/>
            </a:pPr>
            <a:r>
              <a:rPr lang="en-US" sz="1800" i="1" smtClean="0"/>
              <a:t>Design</a:t>
            </a:r>
          </a:p>
          <a:p>
            <a:pPr marL="742950" lvl="1" indent="-285750" algn="l" eaLnBrk="1">
              <a:spcBef>
                <a:spcPts val="1000"/>
              </a:spcBef>
              <a:buFontTx/>
              <a:buChar char="–"/>
            </a:pPr>
            <a:r>
              <a:rPr lang="en-US" sz="1800" i="1" smtClean="0"/>
              <a:t>Performance</a:t>
            </a:r>
          </a:p>
          <a:p>
            <a:pPr marL="742950" lvl="1" indent="-285750" algn="l" eaLnBrk="1">
              <a:spcBef>
                <a:spcPts val="1000"/>
              </a:spcBef>
              <a:buFontTx/>
              <a:buChar char="–"/>
            </a:pPr>
            <a:r>
              <a:rPr lang="en-US" sz="1800" i="1" smtClean="0"/>
              <a:t>Reliability and safety</a:t>
            </a:r>
          </a:p>
          <a:p>
            <a:pPr marL="742950" lvl="1" indent="-285750" algn="l" eaLnBrk="1">
              <a:spcBef>
                <a:spcPts val="1000"/>
              </a:spcBef>
              <a:buFontTx/>
              <a:buChar char="–"/>
            </a:pPr>
            <a:r>
              <a:rPr lang="en-US" sz="1800" i="1" smtClean="0"/>
              <a:t>Can’t test every situation to verify correct design and implementation	</a:t>
            </a:r>
          </a:p>
          <a:p>
            <a:pPr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Model-based approaches show great promise for addressing complexity and supporting early analysis</a:t>
            </a:r>
          </a:p>
          <a:p>
            <a:pPr marL="742950" lvl="1" indent="-285750" algn="l" eaLnBrk="1">
              <a:spcBef>
                <a:spcPts val="1000"/>
              </a:spcBef>
              <a:buFontTx/>
              <a:buChar char="–"/>
            </a:pPr>
            <a:r>
              <a:rPr lang="en-US" sz="1800" i="1" smtClean="0"/>
              <a:t>Still many challenges for large-scale adoption</a:t>
            </a:r>
            <a:endParaRPr lang="en-US" smtClean="0"/>
          </a:p>
        </p:txBody>
      </p:sp>
      <p:sp>
        <p:nvSpPr>
          <p:cNvPr id="4100" name="AutoShape 3"/>
          <p:cNvSpPr>
            <a:spLocks/>
          </p:cNvSpPr>
          <p:nvPr/>
        </p:nvSpPr>
        <p:spPr bwMode="auto">
          <a:xfrm>
            <a:off x="228600" y="6188075"/>
            <a:ext cx="2362200" cy="304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>
            <a:spAutoFit/>
          </a:bodyPr>
          <a:lstStyle/>
          <a:p>
            <a:pPr defTabSz="914400"/>
            <a:fld id="{060763F8-47F4-4189-9B53-6B024DBCAD6E}" type="slidenum">
              <a:rPr lang="en-US" b="1">
                <a:latin typeface="Arial" pitchFamily="34" charset="0"/>
                <a:sym typeface="Arial" pitchFamily="34" charset="0"/>
              </a:rPr>
              <a:pPr defTabSz="914400"/>
              <a:t>2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488950"/>
          </a:xfrm>
        </p:spPr>
        <p:txBody>
          <a:bodyPr/>
          <a:lstStyle/>
          <a:p>
            <a:pPr defTabSz="914400" eaLnBrk="1"/>
            <a:r>
              <a:rPr lang="en-US" sz="2500" smtClean="0">
                <a:latin typeface="Arial" pitchFamily="34" charset="0"/>
                <a:cs typeface="Arial" pitchFamily="34" charset="0"/>
                <a:sym typeface="Arial" pitchFamily="34" charset="0"/>
              </a:rPr>
              <a:t>Flight Software Impact on Mission Success</a:t>
            </a:r>
            <a:endParaRPr lang="en-US" smtClean="0"/>
          </a:p>
        </p:txBody>
      </p:sp>
      <p:sp>
        <p:nvSpPr>
          <p:cNvPr id="5123" name="Rectangle 2"/>
          <p:cNvSpPr>
            <a:spLocks noGrp="1"/>
          </p:cNvSpPr>
          <p:nvPr>
            <p:ph type="body" idx="1"/>
          </p:nvPr>
        </p:nvSpPr>
        <p:spPr bwMode="auto">
          <a:xfrm>
            <a:off x="685800" y="4419600"/>
            <a:ext cx="7772400" cy="2438400"/>
          </a:xfrm>
          <a:noFill/>
          <a:ln w="12700">
            <a:miter lim="0"/>
            <a:headEnd/>
            <a:tailEnd/>
          </a:ln>
        </p:spPr>
        <p:txBody>
          <a:bodyPr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Software is growing in size and complexity</a:t>
            </a:r>
          </a:p>
          <a:p>
            <a:pPr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Recent trends have seen significant grown in mission critical failures</a:t>
            </a:r>
          </a:p>
          <a:p>
            <a:pPr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Approximately half of all modern space systems anomalies are related to software</a:t>
            </a:r>
            <a:r>
              <a:rPr lang="en-US" sz="2000" baseline="30000" smtClean="0"/>
              <a:t>2</a:t>
            </a:r>
            <a:endParaRPr lang="en-US" smtClean="0"/>
          </a:p>
        </p:txBody>
      </p:sp>
      <p:sp>
        <p:nvSpPr>
          <p:cNvPr id="8195" name="AutoShape 3"/>
          <p:cNvSpPr>
            <a:spLocks/>
          </p:cNvSpPr>
          <p:nvPr/>
        </p:nvSpPr>
        <p:spPr bwMode="auto">
          <a:xfrm>
            <a:off x="1219200" y="6324600"/>
            <a:ext cx="7010400" cy="533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/>
          <a:lstStyle/>
          <a:p>
            <a:pPr defTabSz="914400">
              <a:tabLst>
                <a:tab pos="342900" algn="l"/>
              </a:tabLst>
            </a:pPr>
            <a:r>
              <a:rPr lang="en-US" baseline="300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1</a:t>
            </a:r>
            <a:r>
              <a:rPr lang="en-US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Cheng</a:t>
            </a:r>
            <a:r>
              <a:rPr lang="en-US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</a:t>
            </a:r>
            <a:r>
              <a:rPr lang="en-US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Paul, </a:t>
            </a:r>
            <a:r>
              <a:rPr lang="en-US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“</a:t>
            </a:r>
            <a:r>
              <a:rPr lang="en-US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Ground Software Errors Can Cause Satellites to Fail Too”</a:t>
            </a:r>
            <a:r>
              <a:rPr lang="en-US" b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</a:t>
            </a:r>
            <a:r>
              <a:rPr lang="en-US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GSAW 2003</a:t>
            </a:r>
            <a:endParaRPr lang="en-US" sz="2400">
              <a:latin typeface="Arial" pitchFamily="34" charset="0"/>
              <a:sym typeface="Arial" pitchFamily="34" charset="0"/>
            </a:endParaRPr>
          </a:p>
          <a:p>
            <a:pPr defTabSz="914400">
              <a:tabLst>
                <a:tab pos="342900" algn="l"/>
              </a:tabLst>
            </a:pPr>
            <a:r>
              <a:rPr lang="en-US" baseline="3000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2</a:t>
            </a:r>
            <a:r>
              <a:rPr lang="en-US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Hecht, Myron, and Douglas Buettner, “Software Testing in Space Programs”, </a:t>
            </a:r>
            <a:r>
              <a:rPr lang="en-US" i="1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Crosslink</a:t>
            </a:r>
            <a:r>
              <a:rPr lang="en-US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, 6(3), Fall 2005</a:t>
            </a: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26063" y="1055688"/>
            <a:ext cx="3714750" cy="3044825"/>
            <a:chOff x="0" y="0"/>
            <a:chExt cx="293" cy="240"/>
          </a:xfrm>
        </p:grpSpPr>
        <p:sp>
          <p:nvSpPr>
            <p:cNvPr id="5157" name="AutoShape 5"/>
            <p:cNvSpPr>
              <a:spLocks/>
            </p:cNvSpPr>
            <p:nvPr/>
          </p:nvSpPr>
          <p:spPr bwMode="auto">
            <a:xfrm>
              <a:off x="1" y="35"/>
              <a:ext cx="275" cy="18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noFill/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158" name="AutoShape 6"/>
            <p:cNvSpPr>
              <a:spLocks/>
            </p:cNvSpPr>
            <p:nvPr/>
          </p:nvSpPr>
          <p:spPr bwMode="auto">
            <a:xfrm>
              <a:off x="0" y="34"/>
              <a:ext cx="275" cy="18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23876">
              <a:solidFill>
                <a:srgbClr val="000000"/>
              </a:solidFill>
              <a:miter lim="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159" name="AutoShape 7"/>
            <p:cNvSpPr>
              <a:spLocks/>
            </p:cNvSpPr>
            <p:nvPr/>
          </p:nvSpPr>
          <p:spPr bwMode="auto">
            <a:xfrm>
              <a:off x="7" y="222"/>
              <a:ext cx="33" cy="1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r>
                <a:rPr lang="en-US" sz="1400" b="1">
                  <a:latin typeface="Arial" pitchFamily="34" charset="0"/>
                  <a:sym typeface="Arial" pitchFamily="34" charset="0"/>
                </a:rPr>
                <a:t>1965</a:t>
              </a:r>
              <a:endParaRPr lang="en-US"/>
            </a:p>
          </p:txBody>
        </p:sp>
        <p:sp>
          <p:nvSpPr>
            <p:cNvPr id="5160" name="AutoShape 8"/>
            <p:cNvSpPr>
              <a:spLocks/>
            </p:cNvSpPr>
            <p:nvPr/>
          </p:nvSpPr>
          <p:spPr bwMode="auto">
            <a:xfrm>
              <a:off x="71" y="222"/>
              <a:ext cx="33" cy="1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r>
                <a:rPr lang="en-US" sz="1400" b="1">
                  <a:latin typeface="Arial" pitchFamily="34" charset="0"/>
                  <a:sym typeface="Arial" pitchFamily="34" charset="0"/>
                </a:rPr>
                <a:t>1975</a:t>
              </a:r>
              <a:endParaRPr lang="en-US"/>
            </a:p>
          </p:txBody>
        </p:sp>
        <p:sp>
          <p:nvSpPr>
            <p:cNvPr id="5161" name="AutoShape 9"/>
            <p:cNvSpPr>
              <a:spLocks/>
            </p:cNvSpPr>
            <p:nvPr/>
          </p:nvSpPr>
          <p:spPr bwMode="auto">
            <a:xfrm>
              <a:off x="134" y="222"/>
              <a:ext cx="33" cy="1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r>
                <a:rPr lang="en-US" sz="1400" b="1">
                  <a:latin typeface="Arial" pitchFamily="34" charset="0"/>
                  <a:sym typeface="Arial" pitchFamily="34" charset="0"/>
                </a:rPr>
                <a:t>1985</a:t>
              </a:r>
              <a:endParaRPr lang="en-US"/>
            </a:p>
          </p:txBody>
        </p:sp>
        <p:sp>
          <p:nvSpPr>
            <p:cNvPr id="5162" name="AutoShape 10"/>
            <p:cNvSpPr>
              <a:spLocks/>
            </p:cNvSpPr>
            <p:nvPr/>
          </p:nvSpPr>
          <p:spPr bwMode="auto">
            <a:xfrm>
              <a:off x="197" y="222"/>
              <a:ext cx="33" cy="1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r>
                <a:rPr lang="en-US" sz="1400" b="1">
                  <a:latin typeface="Arial" pitchFamily="34" charset="0"/>
                  <a:sym typeface="Arial" pitchFamily="34" charset="0"/>
                </a:rPr>
                <a:t>1995</a:t>
              </a:r>
              <a:endParaRPr lang="en-US"/>
            </a:p>
          </p:txBody>
        </p:sp>
        <p:sp>
          <p:nvSpPr>
            <p:cNvPr id="5163" name="AutoShape 11"/>
            <p:cNvSpPr>
              <a:spLocks/>
            </p:cNvSpPr>
            <p:nvPr/>
          </p:nvSpPr>
          <p:spPr bwMode="auto">
            <a:xfrm>
              <a:off x="260" y="222"/>
              <a:ext cx="33" cy="1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0" tIns="0" rIns="0" bIns="0"/>
            <a:lstStyle/>
            <a:p>
              <a:pPr defTabSz="914400"/>
              <a:r>
                <a:rPr lang="en-US" sz="1400" b="1">
                  <a:latin typeface="Arial" pitchFamily="34" charset="0"/>
                  <a:sym typeface="Arial" pitchFamily="34" charset="0"/>
                </a:rPr>
                <a:t>2005</a:t>
              </a:r>
              <a:endParaRPr lang="en-US"/>
            </a:p>
          </p:txBody>
        </p:sp>
        <p:sp>
          <p:nvSpPr>
            <p:cNvPr id="5164" name="AutoShape 12"/>
            <p:cNvSpPr>
              <a:spLocks/>
            </p:cNvSpPr>
            <p:nvPr/>
          </p:nvSpPr>
          <p:spPr bwMode="auto">
            <a:xfrm>
              <a:off x="49" y="0"/>
              <a:ext cx="212" cy="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50800" tIns="50800" rIns="50800" bIns="50800"/>
            <a:lstStyle/>
            <a:p>
              <a:pPr defTabSz="914400"/>
              <a:r>
                <a:rPr lang="en-US" sz="2000" b="1">
                  <a:latin typeface="Arial" pitchFamily="34" charset="0"/>
                  <a:sym typeface="Arial" pitchFamily="34" charset="0"/>
                </a:rPr>
                <a:t>SW-Related Failures</a:t>
              </a:r>
              <a:endParaRPr lang="en-US"/>
            </a:p>
          </p:txBody>
        </p:sp>
        <p:sp>
          <p:nvSpPr>
            <p:cNvPr id="5165" name="AutoShape 13"/>
            <p:cNvSpPr>
              <a:spLocks/>
            </p:cNvSpPr>
            <p:nvPr/>
          </p:nvSpPr>
          <p:spPr bwMode="auto">
            <a:xfrm>
              <a:off x="5" y="44"/>
              <a:ext cx="21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5800"/>
                  </a:moveTo>
                  <a:lnTo>
                    <a:pt x="14522" y="0"/>
                  </a:lnTo>
                  <a:lnTo>
                    <a:pt x="14155" y="5324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6"/>
                  </a:lnTo>
                  <a:lnTo>
                    <a:pt x="4761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6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FF0000"/>
              </a:solidFill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166" name="AutoShape 14"/>
            <p:cNvSpPr>
              <a:spLocks/>
            </p:cNvSpPr>
            <p:nvPr/>
          </p:nvSpPr>
          <p:spPr bwMode="auto">
            <a:xfrm>
              <a:off x="4" y="75"/>
              <a:ext cx="22" cy="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5800"/>
                  </a:moveTo>
                  <a:lnTo>
                    <a:pt x="14522" y="0"/>
                  </a:lnTo>
                  <a:lnTo>
                    <a:pt x="14155" y="5324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4" y="15626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4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6" y="7616"/>
                  </a:lnTo>
                  <a:lnTo>
                    <a:pt x="370" y="2295"/>
                  </a:lnTo>
                  <a:lnTo>
                    <a:pt x="7311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167" name="AutoShape 15"/>
            <p:cNvSpPr>
              <a:spLocks/>
            </p:cNvSpPr>
            <p:nvPr/>
          </p:nvSpPr>
          <p:spPr bwMode="auto">
            <a:xfrm>
              <a:off x="33" y="40"/>
              <a:ext cx="75" cy="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noFill/>
              <a:miter lim="0"/>
              <a:headEnd/>
              <a:tailEnd/>
            </a:ln>
          </p:spPr>
          <p:txBody>
            <a:bodyPr lIns="50800" tIns="50800" rIns="50800" bIns="50800"/>
            <a:lstStyle/>
            <a:p>
              <a:pPr defTabSz="914400"/>
              <a:r>
                <a:rPr lang="en-US" sz="1600" b="1">
                  <a:latin typeface="Arial" pitchFamily="34" charset="0"/>
                  <a:sym typeface="Arial" pitchFamily="34" charset="0"/>
                </a:rPr>
                <a:t>Foreign</a:t>
              </a:r>
              <a:endParaRPr lang="en-US" sz="2400">
                <a:latin typeface="Arial" pitchFamily="34" charset="0"/>
                <a:sym typeface="Arial" pitchFamily="34" charset="0"/>
              </a:endParaRPr>
            </a:p>
            <a:p>
              <a:pPr defTabSz="914400"/>
              <a:r>
                <a:rPr lang="en-US" sz="1600" b="1">
                  <a:latin typeface="Arial" pitchFamily="34" charset="0"/>
                  <a:sym typeface="Arial" pitchFamily="34" charset="0"/>
                </a:rPr>
                <a:t> </a:t>
              </a:r>
              <a:endParaRPr lang="en-US" sz="2400">
                <a:latin typeface="Arial" pitchFamily="34" charset="0"/>
                <a:sym typeface="Arial" pitchFamily="34" charset="0"/>
              </a:endParaRPr>
            </a:p>
            <a:p>
              <a:pPr defTabSz="914400"/>
              <a:r>
                <a:rPr lang="en-US" sz="1600" b="1">
                  <a:latin typeface="Arial" pitchFamily="34" charset="0"/>
                  <a:sym typeface="Arial" pitchFamily="34" charset="0"/>
                </a:rPr>
                <a:t>U.S.</a:t>
              </a:r>
              <a:endParaRPr lang="en-US"/>
            </a:p>
          </p:txBody>
        </p:sp>
        <p:grpSp>
          <p:nvGrpSpPr>
            <p:cNvPr id="5168" name="Group 16"/>
            <p:cNvGrpSpPr>
              <a:grpSpLocks/>
            </p:cNvGrpSpPr>
            <p:nvPr/>
          </p:nvGrpSpPr>
          <p:grpSpPr bwMode="auto">
            <a:xfrm>
              <a:off x="3" y="128"/>
              <a:ext cx="260" cy="97"/>
              <a:chOff x="0" y="0"/>
              <a:chExt cx="259" cy="97"/>
            </a:xfrm>
          </p:grpSpPr>
          <p:sp>
            <p:nvSpPr>
              <p:cNvPr id="5172" name="AutoShape 17"/>
              <p:cNvSpPr>
                <a:spLocks/>
              </p:cNvSpPr>
              <p:nvPr/>
            </p:nvSpPr>
            <p:spPr bwMode="auto">
              <a:xfrm>
                <a:off x="185" y="70"/>
                <a:ext cx="19" cy="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5800"/>
                    </a:moveTo>
                    <a:lnTo>
                      <a:pt x="14522" y="0"/>
                    </a:lnTo>
                    <a:lnTo>
                      <a:pt x="14155" y="5325"/>
                    </a:lnTo>
                    <a:lnTo>
                      <a:pt x="18380" y="4456"/>
                    </a:lnTo>
                    <a:lnTo>
                      <a:pt x="16702" y="7314"/>
                    </a:lnTo>
                    <a:lnTo>
                      <a:pt x="21097" y="8137"/>
                    </a:lnTo>
                    <a:lnTo>
                      <a:pt x="17607" y="10475"/>
                    </a:lnTo>
                    <a:lnTo>
                      <a:pt x="21600" y="13289"/>
                    </a:lnTo>
                    <a:lnTo>
                      <a:pt x="16837" y="12942"/>
                    </a:lnTo>
                    <a:lnTo>
                      <a:pt x="18145" y="18095"/>
                    </a:lnTo>
                    <a:lnTo>
                      <a:pt x="14020" y="14457"/>
                    </a:lnTo>
                    <a:lnTo>
                      <a:pt x="13246" y="19737"/>
                    </a:lnTo>
                    <a:lnTo>
                      <a:pt x="10532" y="14935"/>
                    </a:lnTo>
                    <a:lnTo>
                      <a:pt x="8484" y="21600"/>
                    </a:lnTo>
                    <a:lnTo>
                      <a:pt x="7715" y="15626"/>
                    </a:lnTo>
                    <a:lnTo>
                      <a:pt x="4761" y="17617"/>
                    </a:lnTo>
                    <a:lnTo>
                      <a:pt x="5667" y="13936"/>
                    </a:lnTo>
                    <a:lnTo>
                      <a:pt x="135" y="14586"/>
                    </a:lnTo>
                    <a:lnTo>
                      <a:pt x="3722" y="11775"/>
                    </a:lnTo>
                    <a:lnTo>
                      <a:pt x="0" y="8615"/>
                    </a:lnTo>
                    <a:lnTo>
                      <a:pt x="4627" y="7617"/>
                    </a:lnTo>
                    <a:lnTo>
                      <a:pt x="370" y="2295"/>
                    </a:lnTo>
                    <a:lnTo>
                      <a:pt x="7311" y="6320"/>
                    </a:lnTo>
                    <a:lnTo>
                      <a:pt x="8352" y="2295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5173" name="AutoShape 18"/>
              <p:cNvSpPr>
                <a:spLocks/>
              </p:cNvSpPr>
              <p:nvPr/>
            </p:nvSpPr>
            <p:spPr bwMode="auto">
              <a:xfrm>
                <a:off x="201" y="69"/>
                <a:ext cx="19" cy="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5800"/>
                    </a:moveTo>
                    <a:lnTo>
                      <a:pt x="14522" y="0"/>
                    </a:lnTo>
                    <a:lnTo>
                      <a:pt x="14155" y="5325"/>
                    </a:lnTo>
                    <a:lnTo>
                      <a:pt x="18380" y="4456"/>
                    </a:lnTo>
                    <a:lnTo>
                      <a:pt x="16702" y="7314"/>
                    </a:lnTo>
                    <a:lnTo>
                      <a:pt x="21097" y="8137"/>
                    </a:lnTo>
                    <a:lnTo>
                      <a:pt x="17607" y="10475"/>
                    </a:lnTo>
                    <a:lnTo>
                      <a:pt x="21600" y="13289"/>
                    </a:lnTo>
                    <a:lnTo>
                      <a:pt x="16837" y="12942"/>
                    </a:lnTo>
                    <a:lnTo>
                      <a:pt x="18145" y="18095"/>
                    </a:lnTo>
                    <a:lnTo>
                      <a:pt x="14020" y="14457"/>
                    </a:lnTo>
                    <a:lnTo>
                      <a:pt x="13246" y="19737"/>
                    </a:lnTo>
                    <a:lnTo>
                      <a:pt x="10532" y="14935"/>
                    </a:lnTo>
                    <a:lnTo>
                      <a:pt x="8484" y="21600"/>
                    </a:lnTo>
                    <a:lnTo>
                      <a:pt x="7715" y="15626"/>
                    </a:lnTo>
                    <a:lnTo>
                      <a:pt x="4761" y="17617"/>
                    </a:lnTo>
                    <a:lnTo>
                      <a:pt x="5667" y="13936"/>
                    </a:lnTo>
                    <a:lnTo>
                      <a:pt x="135" y="14586"/>
                    </a:lnTo>
                    <a:lnTo>
                      <a:pt x="3722" y="11775"/>
                    </a:lnTo>
                    <a:lnTo>
                      <a:pt x="0" y="8615"/>
                    </a:lnTo>
                    <a:lnTo>
                      <a:pt x="4627" y="7617"/>
                    </a:lnTo>
                    <a:lnTo>
                      <a:pt x="370" y="2295"/>
                    </a:lnTo>
                    <a:lnTo>
                      <a:pt x="7311" y="6320"/>
                    </a:lnTo>
                    <a:lnTo>
                      <a:pt x="8352" y="2295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5174" name="AutoShape 19"/>
              <p:cNvSpPr>
                <a:spLocks/>
              </p:cNvSpPr>
              <p:nvPr/>
            </p:nvSpPr>
            <p:spPr bwMode="auto">
              <a:xfrm>
                <a:off x="238" y="49"/>
                <a:ext cx="19" cy="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5800"/>
                    </a:moveTo>
                    <a:lnTo>
                      <a:pt x="14522" y="0"/>
                    </a:lnTo>
                    <a:lnTo>
                      <a:pt x="14155" y="5325"/>
                    </a:lnTo>
                    <a:lnTo>
                      <a:pt x="18380" y="4456"/>
                    </a:lnTo>
                    <a:lnTo>
                      <a:pt x="16702" y="7315"/>
                    </a:lnTo>
                    <a:lnTo>
                      <a:pt x="21097" y="8136"/>
                    </a:lnTo>
                    <a:lnTo>
                      <a:pt x="17607" y="10475"/>
                    </a:lnTo>
                    <a:lnTo>
                      <a:pt x="21600" y="13289"/>
                    </a:lnTo>
                    <a:lnTo>
                      <a:pt x="16837" y="12942"/>
                    </a:lnTo>
                    <a:lnTo>
                      <a:pt x="18145" y="18095"/>
                    </a:lnTo>
                    <a:lnTo>
                      <a:pt x="14020" y="14457"/>
                    </a:lnTo>
                    <a:lnTo>
                      <a:pt x="13246" y="19737"/>
                    </a:lnTo>
                    <a:lnTo>
                      <a:pt x="10532" y="14935"/>
                    </a:lnTo>
                    <a:lnTo>
                      <a:pt x="8484" y="21600"/>
                    </a:lnTo>
                    <a:lnTo>
                      <a:pt x="7715" y="15627"/>
                    </a:lnTo>
                    <a:lnTo>
                      <a:pt x="4761" y="17617"/>
                    </a:lnTo>
                    <a:lnTo>
                      <a:pt x="5667" y="13937"/>
                    </a:lnTo>
                    <a:lnTo>
                      <a:pt x="135" y="14586"/>
                    </a:lnTo>
                    <a:lnTo>
                      <a:pt x="3722" y="11775"/>
                    </a:lnTo>
                    <a:lnTo>
                      <a:pt x="0" y="8615"/>
                    </a:lnTo>
                    <a:lnTo>
                      <a:pt x="4627" y="7617"/>
                    </a:lnTo>
                    <a:lnTo>
                      <a:pt x="370" y="2295"/>
                    </a:lnTo>
                    <a:lnTo>
                      <a:pt x="7311" y="6320"/>
                    </a:lnTo>
                    <a:lnTo>
                      <a:pt x="8352" y="2295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5175" name="AutoShape 20"/>
              <p:cNvSpPr>
                <a:spLocks/>
              </p:cNvSpPr>
              <p:nvPr/>
            </p:nvSpPr>
            <p:spPr bwMode="auto">
              <a:xfrm>
                <a:off x="233" y="69"/>
                <a:ext cx="20" cy="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5800"/>
                    </a:moveTo>
                    <a:lnTo>
                      <a:pt x="14522" y="0"/>
                    </a:lnTo>
                    <a:lnTo>
                      <a:pt x="14155" y="5325"/>
                    </a:lnTo>
                    <a:lnTo>
                      <a:pt x="18380" y="4456"/>
                    </a:lnTo>
                    <a:lnTo>
                      <a:pt x="16702" y="7314"/>
                    </a:lnTo>
                    <a:lnTo>
                      <a:pt x="21097" y="8137"/>
                    </a:lnTo>
                    <a:lnTo>
                      <a:pt x="17607" y="10475"/>
                    </a:lnTo>
                    <a:lnTo>
                      <a:pt x="21600" y="13289"/>
                    </a:lnTo>
                    <a:lnTo>
                      <a:pt x="16837" y="12942"/>
                    </a:lnTo>
                    <a:lnTo>
                      <a:pt x="18145" y="18095"/>
                    </a:lnTo>
                    <a:lnTo>
                      <a:pt x="14020" y="14457"/>
                    </a:lnTo>
                    <a:lnTo>
                      <a:pt x="13246" y="19737"/>
                    </a:lnTo>
                    <a:lnTo>
                      <a:pt x="10532" y="14935"/>
                    </a:lnTo>
                    <a:lnTo>
                      <a:pt x="8484" y="21600"/>
                    </a:lnTo>
                    <a:lnTo>
                      <a:pt x="7715" y="15626"/>
                    </a:lnTo>
                    <a:lnTo>
                      <a:pt x="4761" y="17617"/>
                    </a:lnTo>
                    <a:lnTo>
                      <a:pt x="5667" y="13936"/>
                    </a:lnTo>
                    <a:lnTo>
                      <a:pt x="135" y="14586"/>
                    </a:lnTo>
                    <a:lnTo>
                      <a:pt x="3722" y="11775"/>
                    </a:lnTo>
                    <a:lnTo>
                      <a:pt x="0" y="8615"/>
                    </a:lnTo>
                    <a:lnTo>
                      <a:pt x="4627" y="7617"/>
                    </a:lnTo>
                    <a:lnTo>
                      <a:pt x="370" y="2295"/>
                    </a:lnTo>
                    <a:lnTo>
                      <a:pt x="7311" y="6320"/>
                    </a:lnTo>
                    <a:lnTo>
                      <a:pt x="8352" y="2295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5176" name="AutoShape 21"/>
              <p:cNvSpPr>
                <a:spLocks/>
              </p:cNvSpPr>
              <p:nvPr/>
            </p:nvSpPr>
            <p:spPr bwMode="auto">
              <a:xfrm>
                <a:off x="223" y="40"/>
                <a:ext cx="19" cy="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5800"/>
                    </a:moveTo>
                    <a:lnTo>
                      <a:pt x="14522" y="0"/>
                    </a:lnTo>
                    <a:lnTo>
                      <a:pt x="14155" y="5325"/>
                    </a:lnTo>
                    <a:lnTo>
                      <a:pt x="18380" y="4456"/>
                    </a:lnTo>
                    <a:lnTo>
                      <a:pt x="16702" y="7314"/>
                    </a:lnTo>
                    <a:lnTo>
                      <a:pt x="21097" y="8137"/>
                    </a:lnTo>
                    <a:lnTo>
                      <a:pt x="17607" y="10475"/>
                    </a:lnTo>
                    <a:lnTo>
                      <a:pt x="21600" y="13289"/>
                    </a:lnTo>
                    <a:lnTo>
                      <a:pt x="16837" y="12942"/>
                    </a:lnTo>
                    <a:lnTo>
                      <a:pt x="18145" y="18095"/>
                    </a:lnTo>
                    <a:lnTo>
                      <a:pt x="14020" y="14457"/>
                    </a:lnTo>
                    <a:lnTo>
                      <a:pt x="13246" y="19737"/>
                    </a:lnTo>
                    <a:lnTo>
                      <a:pt x="10532" y="14935"/>
                    </a:lnTo>
                    <a:lnTo>
                      <a:pt x="8484" y="21600"/>
                    </a:lnTo>
                    <a:lnTo>
                      <a:pt x="7715" y="15626"/>
                    </a:lnTo>
                    <a:lnTo>
                      <a:pt x="4761" y="17617"/>
                    </a:lnTo>
                    <a:lnTo>
                      <a:pt x="5667" y="13936"/>
                    </a:lnTo>
                    <a:lnTo>
                      <a:pt x="135" y="14586"/>
                    </a:lnTo>
                    <a:lnTo>
                      <a:pt x="3722" y="11775"/>
                    </a:lnTo>
                    <a:lnTo>
                      <a:pt x="0" y="8615"/>
                    </a:lnTo>
                    <a:lnTo>
                      <a:pt x="4627" y="7617"/>
                    </a:lnTo>
                    <a:lnTo>
                      <a:pt x="370" y="2295"/>
                    </a:lnTo>
                    <a:lnTo>
                      <a:pt x="7311" y="6320"/>
                    </a:lnTo>
                    <a:lnTo>
                      <a:pt x="8352" y="2295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5177" name="AutoShape 22"/>
              <p:cNvSpPr>
                <a:spLocks/>
              </p:cNvSpPr>
              <p:nvPr/>
            </p:nvSpPr>
            <p:spPr bwMode="auto">
              <a:xfrm>
                <a:off x="240" y="24"/>
                <a:ext cx="19" cy="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5800"/>
                    </a:moveTo>
                    <a:lnTo>
                      <a:pt x="14522" y="0"/>
                    </a:lnTo>
                    <a:lnTo>
                      <a:pt x="14155" y="5325"/>
                    </a:lnTo>
                    <a:lnTo>
                      <a:pt x="18380" y="4456"/>
                    </a:lnTo>
                    <a:lnTo>
                      <a:pt x="16702" y="7315"/>
                    </a:lnTo>
                    <a:lnTo>
                      <a:pt x="21097" y="8136"/>
                    </a:lnTo>
                    <a:lnTo>
                      <a:pt x="17607" y="10475"/>
                    </a:lnTo>
                    <a:lnTo>
                      <a:pt x="21600" y="13289"/>
                    </a:lnTo>
                    <a:lnTo>
                      <a:pt x="16837" y="12942"/>
                    </a:lnTo>
                    <a:lnTo>
                      <a:pt x="18145" y="18095"/>
                    </a:lnTo>
                    <a:lnTo>
                      <a:pt x="14020" y="14457"/>
                    </a:lnTo>
                    <a:lnTo>
                      <a:pt x="13246" y="19737"/>
                    </a:lnTo>
                    <a:lnTo>
                      <a:pt x="10532" y="14935"/>
                    </a:lnTo>
                    <a:lnTo>
                      <a:pt x="8484" y="21600"/>
                    </a:lnTo>
                    <a:lnTo>
                      <a:pt x="7715" y="15627"/>
                    </a:lnTo>
                    <a:lnTo>
                      <a:pt x="4761" y="17617"/>
                    </a:lnTo>
                    <a:lnTo>
                      <a:pt x="5667" y="13937"/>
                    </a:lnTo>
                    <a:lnTo>
                      <a:pt x="135" y="14586"/>
                    </a:lnTo>
                    <a:lnTo>
                      <a:pt x="3722" y="11775"/>
                    </a:lnTo>
                    <a:lnTo>
                      <a:pt x="0" y="8615"/>
                    </a:lnTo>
                    <a:lnTo>
                      <a:pt x="4627" y="7617"/>
                    </a:lnTo>
                    <a:lnTo>
                      <a:pt x="370" y="2295"/>
                    </a:lnTo>
                    <a:lnTo>
                      <a:pt x="7311" y="6320"/>
                    </a:lnTo>
                    <a:lnTo>
                      <a:pt x="8352" y="2295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FF0000"/>
                </a:solidFill>
                <a:miter lim="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5178" name="AutoShape 23"/>
              <p:cNvSpPr>
                <a:spLocks/>
              </p:cNvSpPr>
              <p:nvPr/>
            </p:nvSpPr>
            <p:spPr bwMode="auto">
              <a:xfrm>
                <a:off x="166" y="67"/>
                <a:ext cx="20" cy="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5800"/>
                    </a:moveTo>
                    <a:lnTo>
                      <a:pt x="14522" y="0"/>
                    </a:lnTo>
                    <a:lnTo>
                      <a:pt x="14155" y="5325"/>
                    </a:lnTo>
                    <a:lnTo>
                      <a:pt x="18380" y="4456"/>
                    </a:lnTo>
                    <a:lnTo>
                      <a:pt x="16702" y="7314"/>
                    </a:lnTo>
                    <a:lnTo>
                      <a:pt x="21097" y="8137"/>
                    </a:lnTo>
                    <a:lnTo>
                      <a:pt x="17607" y="10475"/>
                    </a:lnTo>
                    <a:lnTo>
                      <a:pt x="21600" y="13289"/>
                    </a:lnTo>
                    <a:lnTo>
                      <a:pt x="16837" y="12942"/>
                    </a:lnTo>
                    <a:lnTo>
                      <a:pt x="18145" y="18095"/>
                    </a:lnTo>
                    <a:lnTo>
                      <a:pt x="14020" y="14457"/>
                    </a:lnTo>
                    <a:lnTo>
                      <a:pt x="13246" y="19737"/>
                    </a:lnTo>
                    <a:lnTo>
                      <a:pt x="10532" y="14935"/>
                    </a:lnTo>
                    <a:lnTo>
                      <a:pt x="8484" y="21600"/>
                    </a:lnTo>
                    <a:lnTo>
                      <a:pt x="7715" y="15626"/>
                    </a:lnTo>
                    <a:lnTo>
                      <a:pt x="4761" y="17617"/>
                    </a:lnTo>
                    <a:lnTo>
                      <a:pt x="5667" y="13936"/>
                    </a:lnTo>
                    <a:lnTo>
                      <a:pt x="135" y="14586"/>
                    </a:lnTo>
                    <a:lnTo>
                      <a:pt x="3722" y="11775"/>
                    </a:lnTo>
                    <a:lnTo>
                      <a:pt x="0" y="8615"/>
                    </a:lnTo>
                    <a:lnTo>
                      <a:pt x="4627" y="7617"/>
                    </a:lnTo>
                    <a:lnTo>
                      <a:pt x="370" y="2295"/>
                    </a:lnTo>
                    <a:lnTo>
                      <a:pt x="7311" y="6320"/>
                    </a:lnTo>
                    <a:lnTo>
                      <a:pt x="8352" y="2295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5179" name="AutoShape 24"/>
              <p:cNvSpPr>
                <a:spLocks/>
              </p:cNvSpPr>
              <p:nvPr/>
            </p:nvSpPr>
            <p:spPr bwMode="auto">
              <a:xfrm>
                <a:off x="0" y="72"/>
                <a:ext cx="19" cy="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5800"/>
                    </a:moveTo>
                    <a:lnTo>
                      <a:pt x="14522" y="0"/>
                    </a:lnTo>
                    <a:lnTo>
                      <a:pt x="14155" y="5325"/>
                    </a:lnTo>
                    <a:lnTo>
                      <a:pt x="18380" y="4456"/>
                    </a:lnTo>
                    <a:lnTo>
                      <a:pt x="16702" y="7315"/>
                    </a:lnTo>
                    <a:lnTo>
                      <a:pt x="21097" y="8136"/>
                    </a:lnTo>
                    <a:lnTo>
                      <a:pt x="17607" y="10475"/>
                    </a:lnTo>
                    <a:lnTo>
                      <a:pt x="21600" y="13289"/>
                    </a:lnTo>
                    <a:lnTo>
                      <a:pt x="16837" y="12942"/>
                    </a:lnTo>
                    <a:lnTo>
                      <a:pt x="18145" y="18095"/>
                    </a:lnTo>
                    <a:lnTo>
                      <a:pt x="14020" y="14457"/>
                    </a:lnTo>
                    <a:lnTo>
                      <a:pt x="13246" y="19737"/>
                    </a:lnTo>
                    <a:lnTo>
                      <a:pt x="10532" y="14935"/>
                    </a:lnTo>
                    <a:lnTo>
                      <a:pt x="8484" y="21600"/>
                    </a:lnTo>
                    <a:lnTo>
                      <a:pt x="7715" y="15627"/>
                    </a:lnTo>
                    <a:lnTo>
                      <a:pt x="4761" y="17617"/>
                    </a:lnTo>
                    <a:lnTo>
                      <a:pt x="5667" y="13937"/>
                    </a:lnTo>
                    <a:lnTo>
                      <a:pt x="135" y="14586"/>
                    </a:lnTo>
                    <a:lnTo>
                      <a:pt x="3722" y="11775"/>
                    </a:lnTo>
                    <a:lnTo>
                      <a:pt x="0" y="8615"/>
                    </a:lnTo>
                    <a:lnTo>
                      <a:pt x="4627" y="7617"/>
                    </a:lnTo>
                    <a:lnTo>
                      <a:pt x="370" y="2295"/>
                    </a:lnTo>
                    <a:lnTo>
                      <a:pt x="7311" y="6320"/>
                    </a:lnTo>
                    <a:lnTo>
                      <a:pt x="8352" y="2295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miter lim="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5180" name="AutoShape 25"/>
              <p:cNvSpPr>
                <a:spLocks/>
              </p:cNvSpPr>
              <p:nvPr/>
            </p:nvSpPr>
            <p:spPr bwMode="auto">
              <a:xfrm>
                <a:off x="218" y="59"/>
                <a:ext cx="20" cy="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5800"/>
                    </a:moveTo>
                    <a:lnTo>
                      <a:pt x="14522" y="0"/>
                    </a:lnTo>
                    <a:lnTo>
                      <a:pt x="14155" y="5325"/>
                    </a:lnTo>
                    <a:lnTo>
                      <a:pt x="18380" y="4456"/>
                    </a:lnTo>
                    <a:lnTo>
                      <a:pt x="16702" y="7315"/>
                    </a:lnTo>
                    <a:lnTo>
                      <a:pt x="21097" y="8136"/>
                    </a:lnTo>
                    <a:lnTo>
                      <a:pt x="17607" y="10475"/>
                    </a:lnTo>
                    <a:lnTo>
                      <a:pt x="21600" y="13289"/>
                    </a:lnTo>
                    <a:lnTo>
                      <a:pt x="16837" y="12942"/>
                    </a:lnTo>
                    <a:lnTo>
                      <a:pt x="18145" y="18095"/>
                    </a:lnTo>
                    <a:lnTo>
                      <a:pt x="14020" y="14457"/>
                    </a:lnTo>
                    <a:lnTo>
                      <a:pt x="13246" y="19737"/>
                    </a:lnTo>
                    <a:lnTo>
                      <a:pt x="10532" y="14935"/>
                    </a:lnTo>
                    <a:lnTo>
                      <a:pt x="8484" y="21600"/>
                    </a:lnTo>
                    <a:lnTo>
                      <a:pt x="7715" y="15627"/>
                    </a:lnTo>
                    <a:lnTo>
                      <a:pt x="4761" y="17617"/>
                    </a:lnTo>
                    <a:lnTo>
                      <a:pt x="5667" y="13937"/>
                    </a:lnTo>
                    <a:lnTo>
                      <a:pt x="135" y="14586"/>
                    </a:lnTo>
                    <a:lnTo>
                      <a:pt x="3722" y="11775"/>
                    </a:lnTo>
                    <a:lnTo>
                      <a:pt x="0" y="8615"/>
                    </a:lnTo>
                    <a:lnTo>
                      <a:pt x="4627" y="7617"/>
                    </a:lnTo>
                    <a:lnTo>
                      <a:pt x="370" y="2295"/>
                    </a:lnTo>
                    <a:lnTo>
                      <a:pt x="7311" y="6320"/>
                    </a:lnTo>
                    <a:lnTo>
                      <a:pt x="8352" y="2295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FF0000"/>
                </a:solidFill>
                <a:miter lim="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5181" name="AutoShape 26"/>
              <p:cNvSpPr>
                <a:spLocks/>
              </p:cNvSpPr>
              <p:nvPr/>
            </p:nvSpPr>
            <p:spPr bwMode="auto">
              <a:xfrm>
                <a:off x="153" y="71"/>
                <a:ext cx="19" cy="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5800"/>
                    </a:moveTo>
                    <a:lnTo>
                      <a:pt x="14522" y="0"/>
                    </a:lnTo>
                    <a:lnTo>
                      <a:pt x="14155" y="5325"/>
                    </a:lnTo>
                    <a:lnTo>
                      <a:pt x="18380" y="4456"/>
                    </a:lnTo>
                    <a:lnTo>
                      <a:pt x="16702" y="7314"/>
                    </a:lnTo>
                    <a:lnTo>
                      <a:pt x="21097" y="8137"/>
                    </a:lnTo>
                    <a:lnTo>
                      <a:pt x="17607" y="10475"/>
                    </a:lnTo>
                    <a:lnTo>
                      <a:pt x="21600" y="13289"/>
                    </a:lnTo>
                    <a:lnTo>
                      <a:pt x="16837" y="12942"/>
                    </a:lnTo>
                    <a:lnTo>
                      <a:pt x="18145" y="18095"/>
                    </a:lnTo>
                    <a:lnTo>
                      <a:pt x="14020" y="14457"/>
                    </a:lnTo>
                    <a:lnTo>
                      <a:pt x="13246" y="19737"/>
                    </a:lnTo>
                    <a:lnTo>
                      <a:pt x="10532" y="14935"/>
                    </a:lnTo>
                    <a:lnTo>
                      <a:pt x="8484" y="21600"/>
                    </a:lnTo>
                    <a:lnTo>
                      <a:pt x="7715" y="15626"/>
                    </a:lnTo>
                    <a:lnTo>
                      <a:pt x="4761" y="17617"/>
                    </a:lnTo>
                    <a:lnTo>
                      <a:pt x="5667" y="13936"/>
                    </a:lnTo>
                    <a:lnTo>
                      <a:pt x="135" y="14586"/>
                    </a:lnTo>
                    <a:lnTo>
                      <a:pt x="3722" y="11775"/>
                    </a:lnTo>
                    <a:lnTo>
                      <a:pt x="0" y="8615"/>
                    </a:lnTo>
                    <a:lnTo>
                      <a:pt x="4627" y="7617"/>
                    </a:lnTo>
                    <a:lnTo>
                      <a:pt x="370" y="2295"/>
                    </a:lnTo>
                    <a:lnTo>
                      <a:pt x="7311" y="6320"/>
                    </a:lnTo>
                    <a:lnTo>
                      <a:pt x="8352" y="2295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FF0000"/>
                </a:solidFill>
                <a:miter lim="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5182" name="AutoShape 27"/>
              <p:cNvSpPr>
                <a:spLocks/>
              </p:cNvSpPr>
              <p:nvPr/>
            </p:nvSpPr>
            <p:spPr bwMode="auto">
              <a:xfrm>
                <a:off x="226" y="20"/>
                <a:ext cx="20" cy="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5800"/>
                    </a:moveTo>
                    <a:lnTo>
                      <a:pt x="14522" y="0"/>
                    </a:lnTo>
                    <a:lnTo>
                      <a:pt x="14155" y="5325"/>
                    </a:lnTo>
                    <a:lnTo>
                      <a:pt x="18380" y="4456"/>
                    </a:lnTo>
                    <a:lnTo>
                      <a:pt x="16702" y="7314"/>
                    </a:lnTo>
                    <a:lnTo>
                      <a:pt x="21097" y="8137"/>
                    </a:lnTo>
                    <a:lnTo>
                      <a:pt x="17607" y="10475"/>
                    </a:lnTo>
                    <a:lnTo>
                      <a:pt x="21600" y="13289"/>
                    </a:lnTo>
                    <a:lnTo>
                      <a:pt x="16837" y="12942"/>
                    </a:lnTo>
                    <a:lnTo>
                      <a:pt x="18145" y="18095"/>
                    </a:lnTo>
                    <a:lnTo>
                      <a:pt x="14020" y="14457"/>
                    </a:lnTo>
                    <a:lnTo>
                      <a:pt x="13246" y="19737"/>
                    </a:lnTo>
                    <a:lnTo>
                      <a:pt x="10532" y="14935"/>
                    </a:lnTo>
                    <a:lnTo>
                      <a:pt x="8484" y="21600"/>
                    </a:lnTo>
                    <a:lnTo>
                      <a:pt x="7715" y="15626"/>
                    </a:lnTo>
                    <a:lnTo>
                      <a:pt x="4761" y="17617"/>
                    </a:lnTo>
                    <a:lnTo>
                      <a:pt x="5667" y="13936"/>
                    </a:lnTo>
                    <a:lnTo>
                      <a:pt x="135" y="14586"/>
                    </a:lnTo>
                    <a:lnTo>
                      <a:pt x="3722" y="11775"/>
                    </a:lnTo>
                    <a:lnTo>
                      <a:pt x="0" y="8615"/>
                    </a:lnTo>
                    <a:lnTo>
                      <a:pt x="4627" y="7617"/>
                    </a:lnTo>
                    <a:lnTo>
                      <a:pt x="370" y="2295"/>
                    </a:lnTo>
                    <a:lnTo>
                      <a:pt x="7311" y="6320"/>
                    </a:lnTo>
                    <a:lnTo>
                      <a:pt x="8352" y="2295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FF0000"/>
                </a:solidFill>
                <a:miter lim="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5183" name="AutoShape 28"/>
              <p:cNvSpPr>
                <a:spLocks/>
              </p:cNvSpPr>
              <p:nvPr/>
            </p:nvSpPr>
            <p:spPr bwMode="auto">
              <a:xfrm>
                <a:off x="237" y="0"/>
                <a:ext cx="20" cy="2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5800"/>
                    </a:moveTo>
                    <a:lnTo>
                      <a:pt x="14522" y="0"/>
                    </a:lnTo>
                    <a:lnTo>
                      <a:pt x="14155" y="5325"/>
                    </a:lnTo>
                    <a:lnTo>
                      <a:pt x="18380" y="4456"/>
                    </a:lnTo>
                    <a:lnTo>
                      <a:pt x="16702" y="7315"/>
                    </a:lnTo>
                    <a:lnTo>
                      <a:pt x="21097" y="8136"/>
                    </a:lnTo>
                    <a:lnTo>
                      <a:pt x="17607" y="10475"/>
                    </a:lnTo>
                    <a:lnTo>
                      <a:pt x="21600" y="13289"/>
                    </a:lnTo>
                    <a:lnTo>
                      <a:pt x="16837" y="12942"/>
                    </a:lnTo>
                    <a:lnTo>
                      <a:pt x="18145" y="18095"/>
                    </a:lnTo>
                    <a:lnTo>
                      <a:pt x="14020" y="14457"/>
                    </a:lnTo>
                    <a:lnTo>
                      <a:pt x="13246" y="19737"/>
                    </a:lnTo>
                    <a:lnTo>
                      <a:pt x="10532" y="14935"/>
                    </a:lnTo>
                    <a:lnTo>
                      <a:pt x="8484" y="21600"/>
                    </a:lnTo>
                    <a:lnTo>
                      <a:pt x="7715" y="15627"/>
                    </a:lnTo>
                    <a:lnTo>
                      <a:pt x="4761" y="17617"/>
                    </a:lnTo>
                    <a:lnTo>
                      <a:pt x="5667" y="13937"/>
                    </a:lnTo>
                    <a:lnTo>
                      <a:pt x="135" y="14586"/>
                    </a:lnTo>
                    <a:lnTo>
                      <a:pt x="3722" y="11775"/>
                    </a:lnTo>
                    <a:lnTo>
                      <a:pt x="0" y="8615"/>
                    </a:lnTo>
                    <a:lnTo>
                      <a:pt x="4627" y="7617"/>
                    </a:lnTo>
                    <a:lnTo>
                      <a:pt x="370" y="2295"/>
                    </a:lnTo>
                    <a:lnTo>
                      <a:pt x="7311" y="6320"/>
                    </a:lnTo>
                    <a:lnTo>
                      <a:pt x="8352" y="2295"/>
                    </a:lnTo>
                    <a:close/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FF0000"/>
                </a:solidFill>
                <a:miter lim="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  <p:sp>
          <p:nvSpPr>
            <p:cNvPr id="5169" name="AutoShape 29"/>
            <p:cNvSpPr>
              <a:spLocks/>
            </p:cNvSpPr>
            <p:nvPr/>
          </p:nvSpPr>
          <p:spPr bwMode="auto">
            <a:xfrm rot="10800000" flipH="1">
              <a:off x="42" y="86"/>
              <a:ext cx="224" cy="13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</a:pathLst>
            </a:custGeom>
            <a:noFill/>
            <a:ln w="44450">
              <a:solidFill>
                <a:srgbClr val="FF33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170" name="AutoShape 30"/>
            <p:cNvSpPr>
              <a:spLocks/>
            </p:cNvSpPr>
            <p:nvPr/>
          </p:nvSpPr>
          <p:spPr bwMode="auto">
            <a:xfrm>
              <a:off x="231" y="121"/>
              <a:ext cx="22" cy="2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5800"/>
                  </a:moveTo>
                  <a:lnTo>
                    <a:pt x="14522" y="0"/>
                  </a:lnTo>
                  <a:lnTo>
                    <a:pt x="14155" y="5324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4" y="15626"/>
                  </a:lnTo>
                  <a:lnTo>
                    <a:pt x="4762" y="17617"/>
                  </a:lnTo>
                  <a:lnTo>
                    <a:pt x="5667" y="13937"/>
                  </a:lnTo>
                  <a:lnTo>
                    <a:pt x="134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6" y="7616"/>
                  </a:lnTo>
                  <a:lnTo>
                    <a:pt x="370" y="2295"/>
                  </a:lnTo>
                  <a:lnTo>
                    <a:pt x="7311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000000"/>
              </a:solidFill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5171" name="AutoShape 31"/>
            <p:cNvSpPr>
              <a:spLocks/>
            </p:cNvSpPr>
            <p:nvPr/>
          </p:nvSpPr>
          <p:spPr bwMode="auto">
            <a:xfrm>
              <a:off x="247" y="106"/>
              <a:ext cx="21" cy="2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5800"/>
                  </a:moveTo>
                  <a:lnTo>
                    <a:pt x="14522" y="0"/>
                  </a:lnTo>
                  <a:lnTo>
                    <a:pt x="14155" y="5324"/>
                  </a:lnTo>
                  <a:lnTo>
                    <a:pt x="18380" y="4457"/>
                  </a:lnTo>
                  <a:lnTo>
                    <a:pt x="16702" y="7315"/>
                  </a:lnTo>
                  <a:lnTo>
                    <a:pt x="21097" y="8137"/>
                  </a:lnTo>
                  <a:lnTo>
                    <a:pt x="17607" y="10475"/>
                  </a:lnTo>
                  <a:lnTo>
                    <a:pt x="21600" y="13290"/>
                  </a:lnTo>
                  <a:lnTo>
                    <a:pt x="16837" y="12942"/>
                  </a:lnTo>
                  <a:lnTo>
                    <a:pt x="18145" y="18095"/>
                  </a:lnTo>
                  <a:lnTo>
                    <a:pt x="14020" y="14457"/>
                  </a:lnTo>
                  <a:lnTo>
                    <a:pt x="13247" y="19737"/>
                  </a:lnTo>
                  <a:lnTo>
                    <a:pt x="10532" y="14935"/>
                  </a:lnTo>
                  <a:lnTo>
                    <a:pt x="8485" y="21600"/>
                  </a:lnTo>
                  <a:lnTo>
                    <a:pt x="7715" y="15626"/>
                  </a:lnTo>
                  <a:lnTo>
                    <a:pt x="4761" y="17617"/>
                  </a:lnTo>
                  <a:lnTo>
                    <a:pt x="5667" y="13937"/>
                  </a:lnTo>
                  <a:lnTo>
                    <a:pt x="135" y="14587"/>
                  </a:lnTo>
                  <a:lnTo>
                    <a:pt x="3722" y="11775"/>
                  </a:lnTo>
                  <a:lnTo>
                    <a:pt x="0" y="8615"/>
                  </a:lnTo>
                  <a:lnTo>
                    <a:pt x="4627" y="7616"/>
                  </a:lnTo>
                  <a:lnTo>
                    <a:pt x="370" y="2295"/>
                  </a:lnTo>
                  <a:lnTo>
                    <a:pt x="7312" y="6320"/>
                  </a:lnTo>
                  <a:lnTo>
                    <a:pt x="8352" y="2295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FF0000"/>
              </a:solidFill>
              <a:miter lim="0"/>
              <a:headEnd/>
              <a:tailEnd/>
            </a:ln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grpSp>
        <p:nvGrpSpPr>
          <p:cNvPr id="5126" name="Group 32"/>
          <p:cNvGrpSpPr>
            <a:grpSpLocks/>
          </p:cNvGrpSpPr>
          <p:nvPr/>
        </p:nvGrpSpPr>
        <p:grpSpPr bwMode="auto">
          <a:xfrm>
            <a:off x="620713" y="1044575"/>
            <a:ext cx="4146550" cy="3094038"/>
            <a:chOff x="0" y="0"/>
            <a:chExt cx="327" cy="244"/>
          </a:xfrm>
        </p:grpSpPr>
        <p:grpSp>
          <p:nvGrpSpPr>
            <p:cNvPr id="5129" name="Group 33"/>
            <p:cNvGrpSpPr>
              <a:grpSpLocks/>
            </p:cNvGrpSpPr>
            <p:nvPr/>
          </p:nvGrpSpPr>
          <p:grpSpPr bwMode="auto">
            <a:xfrm>
              <a:off x="0" y="0"/>
              <a:ext cx="321" cy="244"/>
              <a:chOff x="0" y="0"/>
              <a:chExt cx="321" cy="244"/>
            </a:xfrm>
          </p:grpSpPr>
          <p:sp>
            <p:nvSpPr>
              <p:cNvPr id="5143" name="AutoShape 34"/>
              <p:cNvSpPr>
                <a:spLocks/>
              </p:cNvSpPr>
              <p:nvPr/>
            </p:nvSpPr>
            <p:spPr bwMode="auto">
              <a:xfrm>
                <a:off x="52" y="37"/>
                <a:ext cx="250" cy="18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CC"/>
              </a:solidFill>
              <a:ln w="12700">
                <a:noFill/>
                <a:miter lim="0"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5144" name="AutoShape 35"/>
              <p:cNvSpPr>
                <a:spLocks/>
              </p:cNvSpPr>
              <p:nvPr/>
            </p:nvSpPr>
            <p:spPr bwMode="auto">
              <a:xfrm>
                <a:off x="50" y="35"/>
                <a:ext cx="253" cy="1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23876">
                <a:solidFill>
                  <a:srgbClr val="000000"/>
                </a:solidFill>
                <a:miter lim="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45" name="AutoShape 36"/>
              <p:cNvSpPr>
                <a:spLocks/>
              </p:cNvSpPr>
              <p:nvPr/>
            </p:nvSpPr>
            <p:spPr bwMode="auto">
              <a:xfrm>
                <a:off x="26" y="211"/>
                <a:ext cx="11" cy="1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noFill/>
                <a:miter lim="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r>
                  <a:rPr lang="en-US" sz="1400" b="1">
                    <a:latin typeface="Arial" pitchFamily="34" charset="0"/>
                    <a:sym typeface="Arial" pitchFamily="34" charset="0"/>
                  </a:rPr>
                  <a:t>0</a:t>
                </a:r>
                <a:endParaRPr lang="en-US"/>
              </a:p>
            </p:txBody>
          </p:sp>
          <p:sp>
            <p:nvSpPr>
              <p:cNvPr id="5146" name="AutoShape 37"/>
              <p:cNvSpPr>
                <a:spLocks/>
              </p:cNvSpPr>
              <p:nvPr/>
            </p:nvSpPr>
            <p:spPr bwMode="auto">
              <a:xfrm>
                <a:off x="5" y="177"/>
                <a:ext cx="41" cy="1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noFill/>
                <a:miter lim="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r>
                  <a:rPr lang="en-US" sz="1400" b="1">
                    <a:latin typeface="Arial" pitchFamily="34" charset="0"/>
                    <a:sym typeface="Arial" pitchFamily="34" charset="0"/>
                  </a:rPr>
                  <a:t>20000</a:t>
                </a:r>
                <a:endParaRPr lang="en-US"/>
              </a:p>
            </p:txBody>
          </p:sp>
          <p:sp>
            <p:nvSpPr>
              <p:cNvPr id="5147" name="AutoShape 38"/>
              <p:cNvSpPr>
                <a:spLocks/>
              </p:cNvSpPr>
              <p:nvPr/>
            </p:nvSpPr>
            <p:spPr bwMode="auto">
              <a:xfrm>
                <a:off x="5" y="140"/>
                <a:ext cx="41" cy="1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noFill/>
                <a:miter lim="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r>
                  <a:rPr lang="en-US" sz="1400" b="1">
                    <a:latin typeface="Arial" pitchFamily="34" charset="0"/>
                    <a:sym typeface="Arial" pitchFamily="34" charset="0"/>
                  </a:rPr>
                  <a:t>40000</a:t>
                </a:r>
                <a:endParaRPr lang="en-US"/>
              </a:p>
            </p:txBody>
          </p:sp>
          <p:sp>
            <p:nvSpPr>
              <p:cNvPr id="5148" name="AutoShape 39"/>
              <p:cNvSpPr>
                <a:spLocks/>
              </p:cNvSpPr>
              <p:nvPr/>
            </p:nvSpPr>
            <p:spPr bwMode="auto">
              <a:xfrm>
                <a:off x="5" y="103"/>
                <a:ext cx="41" cy="1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noFill/>
                <a:miter lim="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r>
                  <a:rPr lang="en-US" sz="1400" b="1">
                    <a:latin typeface="Arial" pitchFamily="34" charset="0"/>
                    <a:sym typeface="Arial" pitchFamily="34" charset="0"/>
                  </a:rPr>
                  <a:t>60000</a:t>
                </a:r>
                <a:endParaRPr lang="en-US"/>
              </a:p>
            </p:txBody>
          </p:sp>
          <p:sp>
            <p:nvSpPr>
              <p:cNvPr id="5149" name="AutoShape 40"/>
              <p:cNvSpPr>
                <a:spLocks/>
              </p:cNvSpPr>
              <p:nvPr/>
            </p:nvSpPr>
            <p:spPr bwMode="auto">
              <a:xfrm>
                <a:off x="5" y="67"/>
                <a:ext cx="41" cy="1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noFill/>
                <a:miter lim="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r>
                  <a:rPr lang="en-US" sz="1400" b="1">
                    <a:latin typeface="Arial" pitchFamily="34" charset="0"/>
                    <a:sym typeface="Arial" pitchFamily="34" charset="0"/>
                  </a:rPr>
                  <a:t>80000</a:t>
                </a:r>
                <a:endParaRPr lang="en-US"/>
              </a:p>
            </p:txBody>
          </p:sp>
          <p:sp>
            <p:nvSpPr>
              <p:cNvPr id="5150" name="AutoShape 41"/>
              <p:cNvSpPr>
                <a:spLocks/>
              </p:cNvSpPr>
              <p:nvPr/>
            </p:nvSpPr>
            <p:spPr bwMode="auto">
              <a:xfrm>
                <a:off x="0" y="30"/>
                <a:ext cx="48" cy="1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noFill/>
                <a:miter lim="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r>
                  <a:rPr lang="en-US" sz="1400" b="1">
                    <a:latin typeface="Arial" pitchFamily="34" charset="0"/>
                    <a:sym typeface="Arial" pitchFamily="34" charset="0"/>
                  </a:rPr>
                  <a:t>100000</a:t>
                </a:r>
                <a:endParaRPr lang="en-US"/>
              </a:p>
            </p:txBody>
          </p:sp>
          <p:sp>
            <p:nvSpPr>
              <p:cNvPr id="5151" name="AutoShape 42"/>
              <p:cNvSpPr>
                <a:spLocks/>
              </p:cNvSpPr>
              <p:nvPr/>
            </p:nvSpPr>
            <p:spPr bwMode="auto">
              <a:xfrm>
                <a:off x="35" y="226"/>
                <a:ext cx="33" cy="1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noFill/>
                <a:miter lim="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r>
                  <a:rPr lang="en-US" sz="1400" b="1">
                    <a:latin typeface="Arial" pitchFamily="34" charset="0"/>
                    <a:sym typeface="Arial" pitchFamily="34" charset="0"/>
                  </a:rPr>
                  <a:t>1965</a:t>
                </a:r>
                <a:endParaRPr lang="en-US"/>
              </a:p>
            </p:txBody>
          </p:sp>
          <p:sp>
            <p:nvSpPr>
              <p:cNvPr id="5152" name="AutoShape 43"/>
              <p:cNvSpPr>
                <a:spLocks/>
              </p:cNvSpPr>
              <p:nvPr/>
            </p:nvSpPr>
            <p:spPr bwMode="auto">
              <a:xfrm>
                <a:off x="99" y="226"/>
                <a:ext cx="33" cy="1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noFill/>
                <a:miter lim="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r>
                  <a:rPr lang="en-US" sz="1400" b="1">
                    <a:latin typeface="Arial" pitchFamily="34" charset="0"/>
                    <a:sym typeface="Arial" pitchFamily="34" charset="0"/>
                  </a:rPr>
                  <a:t>1975</a:t>
                </a:r>
                <a:endParaRPr lang="en-US"/>
              </a:p>
            </p:txBody>
          </p:sp>
          <p:sp>
            <p:nvSpPr>
              <p:cNvPr id="5153" name="AutoShape 44"/>
              <p:cNvSpPr>
                <a:spLocks/>
              </p:cNvSpPr>
              <p:nvPr/>
            </p:nvSpPr>
            <p:spPr bwMode="auto">
              <a:xfrm>
                <a:off x="161" y="226"/>
                <a:ext cx="34" cy="1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noFill/>
                <a:miter lim="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r>
                  <a:rPr lang="en-US" sz="1400" b="1">
                    <a:latin typeface="Arial" pitchFamily="34" charset="0"/>
                    <a:sym typeface="Arial" pitchFamily="34" charset="0"/>
                  </a:rPr>
                  <a:t>1985</a:t>
                </a:r>
                <a:endParaRPr lang="en-US"/>
              </a:p>
            </p:txBody>
          </p:sp>
          <p:sp>
            <p:nvSpPr>
              <p:cNvPr id="5154" name="AutoShape 45"/>
              <p:cNvSpPr>
                <a:spLocks/>
              </p:cNvSpPr>
              <p:nvPr/>
            </p:nvSpPr>
            <p:spPr bwMode="auto">
              <a:xfrm>
                <a:off x="225" y="226"/>
                <a:ext cx="33" cy="1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noFill/>
                <a:miter lim="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r>
                  <a:rPr lang="en-US" sz="1400" b="1">
                    <a:latin typeface="Arial" pitchFamily="34" charset="0"/>
                    <a:sym typeface="Arial" pitchFamily="34" charset="0"/>
                  </a:rPr>
                  <a:t>1995</a:t>
                </a:r>
                <a:endParaRPr lang="en-US"/>
              </a:p>
            </p:txBody>
          </p:sp>
          <p:sp>
            <p:nvSpPr>
              <p:cNvPr id="5155" name="AutoShape 46"/>
              <p:cNvSpPr>
                <a:spLocks/>
              </p:cNvSpPr>
              <p:nvPr/>
            </p:nvSpPr>
            <p:spPr bwMode="auto">
              <a:xfrm>
                <a:off x="288" y="226"/>
                <a:ext cx="33" cy="1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noFill/>
                <a:miter lim="0"/>
                <a:headEnd/>
                <a:tailEnd/>
              </a:ln>
            </p:spPr>
            <p:txBody>
              <a:bodyPr lIns="0" tIns="0" rIns="0" bIns="0"/>
              <a:lstStyle/>
              <a:p>
                <a:pPr defTabSz="914400"/>
                <a:r>
                  <a:rPr lang="en-US" sz="1400" b="1">
                    <a:latin typeface="Arial" pitchFamily="34" charset="0"/>
                    <a:sym typeface="Arial" pitchFamily="34" charset="0"/>
                  </a:rPr>
                  <a:t>2005</a:t>
                </a:r>
                <a:endParaRPr lang="en-US"/>
              </a:p>
            </p:txBody>
          </p:sp>
          <p:sp>
            <p:nvSpPr>
              <p:cNvPr id="5156" name="AutoShape 47"/>
              <p:cNvSpPr>
                <a:spLocks/>
              </p:cNvSpPr>
              <p:nvPr/>
            </p:nvSpPr>
            <p:spPr bwMode="auto">
              <a:xfrm>
                <a:off x="76" y="0"/>
                <a:ext cx="187" cy="3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noFill/>
                <a:miter lim="0"/>
                <a:headEnd/>
                <a:tailEnd/>
              </a:ln>
            </p:spPr>
            <p:txBody>
              <a:bodyPr lIns="50800" tIns="50800" rIns="50800" bIns="50800"/>
              <a:lstStyle/>
              <a:p>
                <a:pPr defTabSz="914400"/>
                <a:r>
                  <a:rPr lang="en-US" sz="2000" b="1">
                    <a:latin typeface="Arial" pitchFamily="34" charset="0"/>
                    <a:sym typeface="Arial" pitchFamily="34" charset="0"/>
                  </a:rPr>
                  <a:t>FSW SLOC Count</a:t>
                </a:r>
                <a:r>
                  <a:rPr lang="en-US" sz="2000" b="1" baseline="30000">
                    <a:latin typeface="Arial" pitchFamily="34" charset="0"/>
                    <a:sym typeface="Arial" pitchFamily="34" charset="0"/>
                  </a:rPr>
                  <a:t>1</a:t>
                </a:r>
                <a:endParaRPr lang="en-US"/>
              </a:p>
            </p:txBody>
          </p:sp>
        </p:grpSp>
        <p:grpSp>
          <p:nvGrpSpPr>
            <p:cNvPr id="5130" name="Group 48"/>
            <p:cNvGrpSpPr>
              <a:grpSpLocks/>
            </p:cNvGrpSpPr>
            <p:nvPr/>
          </p:nvGrpSpPr>
          <p:grpSpPr bwMode="auto">
            <a:xfrm>
              <a:off x="64" y="54"/>
              <a:ext cx="263" cy="170"/>
              <a:chOff x="0" y="0"/>
              <a:chExt cx="263" cy="169"/>
            </a:xfrm>
          </p:grpSpPr>
          <p:sp>
            <p:nvSpPr>
              <p:cNvPr id="5131" name="AutoShape 49"/>
              <p:cNvSpPr>
                <a:spLocks/>
              </p:cNvSpPr>
              <p:nvPr/>
            </p:nvSpPr>
            <p:spPr bwMode="auto">
              <a:xfrm>
                <a:off x="161" y="133"/>
                <a:ext cx="3" cy="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0"/>
                    </a:moveTo>
                    <a:lnTo>
                      <a:pt x="21600" y="10799"/>
                    </a:lnTo>
                    <a:lnTo>
                      <a:pt x="10800" y="21600"/>
                    </a:lnTo>
                    <a:lnTo>
                      <a:pt x="0" y="10799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000080"/>
              </a:solidFill>
              <a:ln w="635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132" name="AutoShape 50"/>
              <p:cNvSpPr>
                <a:spLocks/>
              </p:cNvSpPr>
              <p:nvPr/>
            </p:nvSpPr>
            <p:spPr bwMode="auto">
              <a:xfrm>
                <a:off x="220" y="33"/>
                <a:ext cx="19" cy="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10800"/>
                    </a:move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6764"/>
                      <a:pt x="16764" y="21600"/>
                      <a:pt x="10800" y="21600"/>
                    </a:cubicBezTo>
                    <a:cubicBezTo>
                      <a:pt x="4835" y="21600"/>
                      <a:pt x="0" y="16764"/>
                      <a:pt x="0" y="10800"/>
                    </a:cubicBez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5133" name="AutoShape 51"/>
              <p:cNvSpPr>
                <a:spLocks/>
              </p:cNvSpPr>
              <p:nvPr/>
            </p:nvSpPr>
            <p:spPr bwMode="auto">
              <a:xfrm>
                <a:off x="150" y="0"/>
                <a:ext cx="113" cy="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noFill/>
                <a:miter lim="0"/>
                <a:headEnd/>
                <a:tailEnd/>
              </a:ln>
            </p:spPr>
            <p:txBody>
              <a:bodyPr lIns="50800" tIns="50800" rIns="50800" bIns="50800"/>
              <a:lstStyle/>
              <a:p>
                <a:pPr defTabSz="914400"/>
                <a:r>
                  <a:rPr lang="en-US" b="1">
                    <a:latin typeface="Arial" pitchFamily="34" charset="0"/>
                    <a:sym typeface="Arial" pitchFamily="34" charset="0"/>
                  </a:rPr>
                  <a:t>SBIRS-High</a:t>
                </a:r>
                <a:endParaRPr lang="en-US"/>
              </a:p>
            </p:txBody>
          </p:sp>
          <p:sp>
            <p:nvSpPr>
              <p:cNvPr id="5134" name="AutoShape 52"/>
              <p:cNvSpPr>
                <a:spLocks/>
              </p:cNvSpPr>
              <p:nvPr/>
            </p:nvSpPr>
            <p:spPr bwMode="auto">
              <a:xfrm>
                <a:off x="99" y="155"/>
                <a:ext cx="17" cy="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10799"/>
                    </a:moveTo>
                    <a:lnTo>
                      <a:pt x="0" y="10799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799"/>
                    </a:cubicBezTo>
                    <a:cubicBezTo>
                      <a:pt x="21600" y="16764"/>
                      <a:pt x="16764" y="21600"/>
                      <a:pt x="10800" y="21600"/>
                    </a:cubicBezTo>
                    <a:cubicBezTo>
                      <a:pt x="4835" y="21600"/>
                      <a:pt x="0" y="16764"/>
                      <a:pt x="0" y="10799"/>
                    </a:cubicBez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5135" name="AutoShape 53"/>
              <p:cNvSpPr>
                <a:spLocks/>
              </p:cNvSpPr>
              <p:nvPr/>
            </p:nvSpPr>
            <p:spPr bwMode="auto">
              <a:xfrm>
                <a:off x="155" y="131"/>
                <a:ext cx="19" cy="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10800"/>
                    </a:move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6764"/>
                      <a:pt x="16764" y="21600"/>
                      <a:pt x="10800" y="21600"/>
                    </a:cubicBezTo>
                    <a:cubicBezTo>
                      <a:pt x="4835" y="21600"/>
                      <a:pt x="0" y="16764"/>
                      <a:pt x="0" y="10800"/>
                    </a:cubicBez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5136" name="AutoShape 54"/>
              <p:cNvSpPr>
                <a:spLocks/>
              </p:cNvSpPr>
              <p:nvPr/>
            </p:nvSpPr>
            <p:spPr bwMode="auto">
              <a:xfrm>
                <a:off x="11" y="160"/>
                <a:ext cx="15" cy="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10799"/>
                    </a:moveTo>
                    <a:lnTo>
                      <a:pt x="0" y="10799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799"/>
                    </a:cubicBezTo>
                    <a:cubicBezTo>
                      <a:pt x="21600" y="16764"/>
                      <a:pt x="16764" y="21600"/>
                      <a:pt x="10800" y="21600"/>
                    </a:cubicBezTo>
                    <a:cubicBezTo>
                      <a:pt x="4835" y="21600"/>
                      <a:pt x="0" y="16764"/>
                      <a:pt x="0" y="10799"/>
                    </a:cubicBez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5137" name="AutoShape 55"/>
              <p:cNvSpPr>
                <a:spLocks/>
              </p:cNvSpPr>
              <p:nvPr/>
            </p:nvSpPr>
            <p:spPr bwMode="auto">
              <a:xfrm>
                <a:off x="168" y="95"/>
                <a:ext cx="20" cy="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10800"/>
                    </a:move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cubicBezTo>
                      <a:pt x="21600" y="16764"/>
                      <a:pt x="16764" y="21600"/>
                      <a:pt x="10800" y="21600"/>
                    </a:cubicBezTo>
                    <a:cubicBezTo>
                      <a:pt x="4835" y="21600"/>
                      <a:pt x="0" y="16764"/>
                      <a:pt x="0" y="10800"/>
                    </a:cubicBezTo>
                    <a:close/>
                  </a:path>
                </a:pathLst>
              </a:custGeom>
              <a:solidFill>
                <a:srgbClr val="FFFFCC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  <p:sp>
            <p:nvSpPr>
              <p:cNvPr id="5138" name="AutoShape 56"/>
              <p:cNvSpPr>
                <a:spLocks/>
              </p:cNvSpPr>
              <p:nvPr/>
            </p:nvSpPr>
            <p:spPr bwMode="auto">
              <a:xfrm>
                <a:off x="152" y="67"/>
                <a:ext cx="49" cy="2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noFill/>
                <a:miter lim="0"/>
                <a:headEnd/>
                <a:tailEnd/>
              </a:ln>
            </p:spPr>
            <p:txBody>
              <a:bodyPr lIns="50800" tIns="50800" rIns="50800" bIns="50800"/>
              <a:lstStyle/>
              <a:p>
                <a:pPr defTabSz="914400"/>
                <a:r>
                  <a:rPr lang="en-US" b="1">
                    <a:latin typeface="Arial" pitchFamily="34" charset="0"/>
                    <a:sym typeface="Arial" pitchFamily="34" charset="0"/>
                  </a:rPr>
                  <a:t>Milstar</a:t>
                </a:r>
                <a:endParaRPr lang="en-US"/>
              </a:p>
            </p:txBody>
          </p:sp>
          <p:sp>
            <p:nvSpPr>
              <p:cNvPr id="5139" name="AutoShape 57"/>
              <p:cNvSpPr>
                <a:spLocks/>
              </p:cNvSpPr>
              <p:nvPr/>
            </p:nvSpPr>
            <p:spPr bwMode="auto">
              <a:xfrm>
                <a:off x="102" y="110"/>
                <a:ext cx="85" cy="2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noFill/>
                <a:miter lim="0"/>
                <a:headEnd/>
                <a:tailEnd/>
              </a:ln>
            </p:spPr>
            <p:txBody>
              <a:bodyPr lIns="50800" tIns="50800" rIns="50800" bIns="50800"/>
              <a:lstStyle/>
              <a:p>
                <a:pPr defTabSz="914400"/>
                <a:r>
                  <a:rPr lang="en-US" b="1">
                    <a:latin typeface="Arial" pitchFamily="34" charset="0"/>
                    <a:sym typeface="Arial" pitchFamily="34" charset="0"/>
                  </a:rPr>
                  <a:t>UHF F/O</a:t>
                </a:r>
                <a:endParaRPr lang="en-US"/>
              </a:p>
            </p:txBody>
          </p:sp>
          <p:sp>
            <p:nvSpPr>
              <p:cNvPr id="5140" name="AutoShape 58"/>
              <p:cNvSpPr>
                <a:spLocks/>
              </p:cNvSpPr>
              <p:nvPr/>
            </p:nvSpPr>
            <p:spPr bwMode="auto">
              <a:xfrm>
                <a:off x="65" y="133"/>
                <a:ext cx="38" cy="2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noFill/>
                <a:miter lim="0"/>
                <a:headEnd/>
                <a:tailEnd/>
              </a:ln>
            </p:spPr>
            <p:txBody>
              <a:bodyPr lIns="50800" tIns="50800" rIns="50800" bIns="50800"/>
              <a:lstStyle/>
              <a:p>
                <a:pPr defTabSz="914400"/>
                <a:r>
                  <a:rPr lang="en-US" b="1">
                    <a:latin typeface="Arial" pitchFamily="34" charset="0"/>
                    <a:sym typeface="Arial" pitchFamily="34" charset="0"/>
                  </a:rPr>
                  <a:t>DSP </a:t>
                </a:r>
                <a:endParaRPr lang="en-US"/>
              </a:p>
            </p:txBody>
          </p:sp>
          <p:sp>
            <p:nvSpPr>
              <p:cNvPr id="5141" name="AutoShape 59"/>
              <p:cNvSpPr>
                <a:spLocks/>
              </p:cNvSpPr>
              <p:nvPr/>
            </p:nvSpPr>
            <p:spPr bwMode="auto">
              <a:xfrm>
                <a:off x="0" y="124"/>
                <a:ext cx="58" cy="3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>
                <a:noFill/>
                <a:miter lim="0"/>
                <a:headEnd/>
                <a:tailEnd/>
              </a:ln>
            </p:spPr>
            <p:txBody>
              <a:bodyPr lIns="50800" tIns="50800" rIns="50800" bIns="50800"/>
              <a:lstStyle/>
              <a:p>
                <a:pPr defTabSz="914400"/>
                <a:r>
                  <a:rPr lang="en-US" b="1">
                    <a:latin typeface="Arial" pitchFamily="34" charset="0"/>
                    <a:sym typeface="Arial" pitchFamily="34" charset="0"/>
                  </a:rPr>
                  <a:t>DSP </a:t>
                </a:r>
                <a:endParaRPr lang="en-US" sz="2400">
                  <a:latin typeface="Arial" pitchFamily="34" charset="0"/>
                  <a:sym typeface="Arial" pitchFamily="34" charset="0"/>
                </a:endParaRPr>
              </a:p>
              <a:p>
                <a:pPr defTabSz="914400"/>
                <a:r>
                  <a:rPr lang="en-US" b="1">
                    <a:latin typeface="Arial" pitchFamily="34" charset="0"/>
                    <a:sym typeface="Arial" pitchFamily="34" charset="0"/>
                  </a:rPr>
                  <a:t>Phase 1 </a:t>
                </a:r>
                <a:endParaRPr lang="en-US"/>
              </a:p>
            </p:txBody>
          </p:sp>
          <p:sp>
            <p:nvSpPr>
              <p:cNvPr id="5142" name="AutoShape 60"/>
              <p:cNvSpPr>
                <a:spLocks/>
              </p:cNvSpPr>
              <p:nvPr/>
            </p:nvSpPr>
            <p:spPr bwMode="auto">
              <a:xfrm rot="10800000" flipH="1">
                <a:off x="27" y="19"/>
                <a:ext cx="211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216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</a:pathLst>
              </a:custGeom>
              <a:noFill/>
              <a:ln w="508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endParaRPr lang="en-US"/>
              </a:p>
            </p:txBody>
          </p:sp>
        </p:grpSp>
      </p:grpSp>
      <p:sp>
        <p:nvSpPr>
          <p:cNvPr id="5127" name="AutoShape 61"/>
          <p:cNvSpPr>
            <a:spLocks/>
          </p:cNvSpPr>
          <p:nvPr/>
        </p:nvSpPr>
        <p:spPr bwMode="auto">
          <a:xfrm>
            <a:off x="990600" y="4114800"/>
            <a:ext cx="3749675" cy="2794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/>
          <a:lstStyle/>
          <a:p>
            <a:pPr defTabSz="914400"/>
            <a:r>
              <a:rPr lang="en-US">
                <a:latin typeface="Arial" pitchFamily="34" charset="0"/>
                <a:sym typeface="Arial" pitchFamily="34" charset="0"/>
              </a:rPr>
              <a:t>FSW SLOC = Flight Software Source Lines of Codes</a:t>
            </a:r>
            <a:endParaRPr lang="en-US"/>
          </a:p>
        </p:txBody>
      </p:sp>
      <p:sp>
        <p:nvSpPr>
          <p:cNvPr id="5128" name="AutoShape 3"/>
          <p:cNvSpPr>
            <a:spLocks/>
          </p:cNvSpPr>
          <p:nvPr/>
        </p:nvSpPr>
        <p:spPr bwMode="auto">
          <a:xfrm>
            <a:off x="228600" y="6248400"/>
            <a:ext cx="2362200" cy="304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>
            <a:spAutoFit/>
          </a:bodyPr>
          <a:lstStyle/>
          <a:p>
            <a:pPr defTabSz="914400"/>
            <a:fld id="{4F671633-2799-4418-AE40-259227730527}" type="slidenum">
              <a:rPr lang="en-US" b="1">
                <a:latin typeface="Arial" pitchFamily="34" charset="0"/>
                <a:sym typeface="Arial" pitchFamily="34" charset="0"/>
              </a:rPr>
              <a:pPr defTabSz="914400"/>
              <a:t>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488950"/>
          </a:xfrm>
        </p:spPr>
        <p:txBody>
          <a:bodyPr/>
          <a:lstStyle/>
          <a:p>
            <a:pPr defTabSz="914400" eaLnBrk="1"/>
            <a:r>
              <a:rPr lang="en-US" sz="2500" smtClean="0">
                <a:latin typeface="Arial" pitchFamily="34" charset="0"/>
                <a:cs typeface="Arial" pitchFamily="34" charset="0"/>
                <a:sym typeface="Arial" pitchFamily="34" charset="0"/>
              </a:rPr>
              <a:t>Characteristics of Space Flight Software</a:t>
            </a:r>
            <a:endParaRPr lang="en-US" smtClean="0"/>
          </a:p>
        </p:txBody>
      </p:sp>
      <p:sp>
        <p:nvSpPr>
          <p:cNvPr id="6147" name="Rectangle 2"/>
          <p:cNvSpPr>
            <a:spLocks noGrp="1"/>
          </p:cNvSpPr>
          <p:nvPr>
            <p:ph type="body" idx="1"/>
          </p:nvPr>
        </p:nvSpPr>
        <p:spPr bwMode="auto">
          <a:xfrm>
            <a:off x="304800" y="701675"/>
            <a:ext cx="8610600" cy="5562600"/>
          </a:xfrm>
          <a:noFill/>
          <a:ln w="12700">
            <a:miter lim="0"/>
            <a:headEnd/>
            <a:tailEnd/>
          </a:ln>
        </p:spPr>
        <p:txBody>
          <a:bodyPr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311150" indent="-311150" algn="l" eaLnBrk="1">
              <a:spcBef>
                <a:spcPts val="1200"/>
              </a:spcBef>
              <a:buFontTx/>
              <a:buChar char="•"/>
            </a:pPr>
            <a:r>
              <a:rPr lang="en-US" sz="1800" smtClean="0"/>
              <a:t>Space flight software is distinctly different than most mainstream software applications</a:t>
            </a:r>
          </a:p>
          <a:p>
            <a:pPr marL="715963" lvl="1" indent="-258763" algn="l" eaLnBrk="1">
              <a:spcBef>
                <a:spcPts val="1000"/>
              </a:spcBef>
              <a:buFontTx/>
              <a:buChar char="–"/>
            </a:pPr>
            <a:r>
              <a:rPr lang="en-US" sz="1600" i="1" smtClean="0"/>
              <a:t>No direct user interface (e.g. monitor and keyboard).  All interactions must occur through uplink and downlink</a:t>
            </a:r>
          </a:p>
          <a:p>
            <a:pPr marL="715963" lvl="1" indent="-258763" algn="l" eaLnBrk="1">
              <a:spcBef>
                <a:spcPts val="1000"/>
              </a:spcBef>
              <a:buFontTx/>
              <a:buChar char="–"/>
            </a:pPr>
            <a:r>
              <a:rPr lang="en-US" sz="1600" i="1" smtClean="0"/>
              <a:t>Embedded systems</a:t>
            </a:r>
          </a:p>
          <a:p>
            <a:pPr marL="1065213" lvl="2" indent="-207963" algn="l" eaLnBrk="1">
              <a:spcBef>
                <a:spcPts val="1000"/>
              </a:spcBef>
              <a:buFontTx/>
              <a:buChar char="•"/>
            </a:pPr>
            <a:r>
              <a:rPr lang="en-US" sz="1600" i="1" smtClean="0"/>
              <a:t>Interfaces with numerous flight hardware devices</a:t>
            </a:r>
          </a:p>
          <a:p>
            <a:pPr marL="1065213" lvl="2" indent="-207963" algn="l" eaLnBrk="1">
              <a:spcBef>
                <a:spcPts val="1000"/>
              </a:spcBef>
              <a:buFontTx/>
              <a:buChar char="•"/>
            </a:pPr>
            <a:r>
              <a:rPr lang="en-US" sz="1600" i="1" smtClean="0"/>
              <a:t>Requires greater scientific and engineering knowledge than “normal” software applications</a:t>
            </a:r>
          </a:p>
          <a:p>
            <a:pPr marL="715963" lvl="1" indent="-258763" algn="l" eaLnBrk="1">
              <a:spcBef>
                <a:spcPts val="1000"/>
              </a:spcBef>
              <a:buFontTx/>
              <a:buChar char="–"/>
            </a:pPr>
            <a:r>
              <a:rPr lang="en-US" sz="1600" i="1" smtClean="0"/>
              <a:t>Radiation-hardened processors</a:t>
            </a:r>
          </a:p>
          <a:p>
            <a:pPr marL="1065213" lvl="2" indent="-207963" algn="l" eaLnBrk="1">
              <a:spcBef>
                <a:spcPts val="1000"/>
              </a:spcBef>
              <a:buFontTx/>
              <a:buChar char="•"/>
            </a:pPr>
            <a:r>
              <a:rPr lang="en-US" sz="1600" i="1" smtClean="0"/>
              <a:t>Relatively slow with relatively small amounts of memory compared to the average desktop system</a:t>
            </a:r>
          </a:p>
          <a:p>
            <a:pPr marL="715963" lvl="1" indent="-258763" algn="l" eaLnBrk="1">
              <a:spcBef>
                <a:spcPts val="1000"/>
              </a:spcBef>
              <a:buFontTx/>
              <a:buChar char="–"/>
            </a:pPr>
            <a:r>
              <a:rPr lang="en-US" sz="1600" i="1" smtClean="0"/>
              <a:t>Real-time requirements</a:t>
            </a:r>
          </a:p>
          <a:p>
            <a:pPr marL="1065213" lvl="2" indent="-207963" algn="l" eaLnBrk="1">
              <a:spcBef>
                <a:spcPts val="1000"/>
              </a:spcBef>
              <a:buFontTx/>
              <a:buChar char="•"/>
            </a:pPr>
            <a:r>
              <a:rPr lang="en-US" sz="1600" i="1" smtClean="0"/>
              <a:t>Numerous timing requirements</a:t>
            </a:r>
          </a:p>
          <a:p>
            <a:pPr marL="1065213" lvl="2" indent="-207963" algn="l" eaLnBrk="1">
              <a:spcBef>
                <a:spcPts val="1000"/>
              </a:spcBef>
              <a:buFontTx/>
              <a:buChar char="•"/>
            </a:pPr>
            <a:r>
              <a:rPr lang="en-US" sz="1600" i="1" smtClean="0"/>
              <a:t>Must be extremely predictable in the time domain</a:t>
            </a:r>
          </a:p>
          <a:p>
            <a:pPr marL="1065213" lvl="2" indent="-207963" algn="l" eaLnBrk="1">
              <a:spcBef>
                <a:spcPts val="1000"/>
              </a:spcBef>
              <a:buFontTx/>
              <a:buChar char="•"/>
            </a:pPr>
            <a:r>
              <a:rPr lang="en-US" sz="1600" i="1" smtClean="0"/>
              <a:t>Late answer as bad as wrong answer</a:t>
            </a:r>
          </a:p>
          <a:p>
            <a:pPr marL="715963" lvl="1" indent="-258763" algn="l" eaLnBrk="1">
              <a:spcBef>
                <a:spcPts val="1000"/>
              </a:spcBef>
              <a:buFontTx/>
              <a:buChar char="–"/>
            </a:pPr>
            <a:r>
              <a:rPr lang="en-US" sz="1600" i="1" smtClean="0"/>
              <a:t>Small, compounding errors can create major problems</a:t>
            </a:r>
            <a:endParaRPr lang="en-US" smtClean="0"/>
          </a:p>
        </p:txBody>
      </p:sp>
      <p:sp>
        <p:nvSpPr>
          <p:cNvPr id="6148" name="AutoShape 3"/>
          <p:cNvSpPr>
            <a:spLocks/>
          </p:cNvSpPr>
          <p:nvPr/>
        </p:nvSpPr>
        <p:spPr bwMode="auto">
          <a:xfrm>
            <a:off x="228600" y="6188075"/>
            <a:ext cx="2362200" cy="304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>
            <a:spAutoFit/>
          </a:bodyPr>
          <a:lstStyle/>
          <a:p>
            <a:pPr defTabSz="914400"/>
            <a:fld id="{1E100CCB-1217-4917-992C-AC7B882016F8}" type="slidenum">
              <a:rPr lang="en-US" b="1">
                <a:latin typeface="Arial" pitchFamily="34" charset="0"/>
                <a:sym typeface="Arial" pitchFamily="34" charset="0"/>
              </a:rPr>
              <a:pPr defTabSz="914400"/>
              <a:t>4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488950"/>
          </a:xfrm>
        </p:spPr>
        <p:txBody>
          <a:bodyPr/>
          <a:lstStyle/>
          <a:p>
            <a:pPr defTabSz="914400" eaLnBrk="1"/>
            <a:r>
              <a:rPr lang="en-US" sz="2500" smtClean="0">
                <a:latin typeface="Arial" pitchFamily="34" charset="0"/>
                <a:cs typeface="Arial" pitchFamily="34" charset="0"/>
                <a:sym typeface="Arial" pitchFamily="34" charset="0"/>
              </a:rPr>
              <a:t>Modeling and Analysis for Risk  Mitigation</a:t>
            </a:r>
            <a:endParaRPr lang="en-US" smtClean="0"/>
          </a:p>
        </p:txBody>
      </p:sp>
      <p:sp>
        <p:nvSpPr>
          <p:cNvPr id="7171" name="Rectangle 2"/>
          <p:cNvSpPr>
            <a:spLocks noGrp="1"/>
          </p:cNvSpPr>
          <p:nvPr>
            <p:ph type="body" idx="1"/>
          </p:nvPr>
        </p:nvSpPr>
        <p:spPr bwMode="auto">
          <a:xfrm>
            <a:off x="304800" y="701675"/>
            <a:ext cx="8610600" cy="5562600"/>
          </a:xfrm>
          <a:noFill/>
          <a:ln w="12700">
            <a:miter lim="0"/>
            <a:headEnd/>
            <a:tailEnd/>
          </a:ln>
        </p:spPr>
        <p:txBody>
          <a:bodyPr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algn="l" eaLnBrk="1">
              <a:spcBef>
                <a:spcPts val="1200"/>
              </a:spcBef>
              <a:buClr>
                <a:srgbClr val="000000"/>
              </a:buClr>
              <a:buFontTx/>
              <a:buChar char="•"/>
            </a:pPr>
            <a:r>
              <a:rPr lang="en-US" sz="2000" smtClean="0"/>
              <a:t>Early modeling and analysis can reduce </a:t>
            </a:r>
            <a:r>
              <a:rPr lang="en-US" sz="2000" i="1" smtClean="0"/>
              <a:t>incidental </a:t>
            </a:r>
            <a:r>
              <a:rPr lang="en-US" sz="2000" smtClean="0"/>
              <a:t>complexity</a:t>
            </a:r>
          </a:p>
          <a:p>
            <a:pPr marL="742950" lvl="1" indent="-285750" algn="l" eaLnBrk="1">
              <a:spcBef>
                <a:spcPts val="1000"/>
              </a:spcBef>
              <a:buClr>
                <a:srgbClr val="000000"/>
              </a:buClr>
              <a:buFontTx/>
              <a:buChar char="–"/>
            </a:pPr>
            <a:r>
              <a:rPr lang="en-US" sz="1800" i="1" smtClean="0"/>
              <a:t>FSW has inherent essentially complexity by nature</a:t>
            </a:r>
          </a:p>
          <a:p>
            <a:pPr marL="742950" lvl="1" indent="-285750" algn="l" eaLnBrk="1">
              <a:spcBef>
                <a:spcPts val="1000"/>
              </a:spcBef>
              <a:buClr>
                <a:srgbClr val="000000"/>
              </a:buClr>
              <a:buFontTx/>
              <a:buChar char="–"/>
            </a:pPr>
            <a:r>
              <a:rPr lang="en-US" sz="1800" i="1" smtClean="0"/>
              <a:t>Incidental complexity arises from choices we make during requirements, architecture, design, and coding</a:t>
            </a:r>
          </a:p>
          <a:p>
            <a:pPr algn="l" eaLnBrk="1">
              <a:spcBef>
                <a:spcPts val="1200"/>
              </a:spcBef>
              <a:buClr>
                <a:srgbClr val="000000"/>
              </a:buClr>
              <a:buFontTx/>
              <a:buChar char="•"/>
            </a:pPr>
            <a:r>
              <a:rPr lang="en-US" sz="2000" smtClean="0"/>
              <a:t>Model-based methods can</a:t>
            </a:r>
          </a:p>
          <a:p>
            <a:pPr marL="742950" lvl="1" indent="-285750" algn="l" eaLnBrk="1">
              <a:spcBef>
                <a:spcPts val="1000"/>
              </a:spcBef>
              <a:buClr>
                <a:srgbClr val="000000"/>
              </a:buClr>
              <a:buFontTx/>
              <a:buChar char="–"/>
            </a:pPr>
            <a:r>
              <a:rPr lang="en-US" sz="1800" i="1" smtClean="0"/>
              <a:t>Ensure consistency from requirements, architecture, design, code</a:t>
            </a:r>
          </a:p>
          <a:p>
            <a:pPr marL="742950" lvl="1" indent="-285750" algn="l" eaLnBrk="1">
              <a:spcBef>
                <a:spcPts val="1000"/>
              </a:spcBef>
              <a:buClr>
                <a:srgbClr val="000000"/>
              </a:buClr>
              <a:buFontTx/>
              <a:buChar char="–"/>
            </a:pPr>
            <a:r>
              <a:rPr lang="en-US" sz="1800" i="1" smtClean="0"/>
              <a:t>Detect deviations from development standards</a:t>
            </a:r>
          </a:p>
          <a:p>
            <a:pPr marL="742950" lvl="1" indent="-285750" algn="l" eaLnBrk="1">
              <a:spcBef>
                <a:spcPts val="1000"/>
              </a:spcBef>
              <a:buClr>
                <a:srgbClr val="000000"/>
              </a:buClr>
              <a:buFontTx/>
              <a:buChar char="–"/>
            </a:pPr>
            <a:r>
              <a:rPr lang="en-US" sz="1800" i="1" smtClean="0"/>
              <a:t>Assist trade studies in hardware/software architectures</a:t>
            </a:r>
          </a:p>
          <a:p>
            <a:pPr marL="742950" lvl="1" indent="-285750" algn="l" eaLnBrk="1">
              <a:spcBef>
                <a:spcPts val="1000"/>
              </a:spcBef>
              <a:buClr>
                <a:srgbClr val="000000"/>
              </a:buClr>
              <a:buFontTx/>
              <a:buChar char="–"/>
            </a:pPr>
            <a:r>
              <a:rPr lang="en-US" sz="1800" i="1" smtClean="0"/>
              <a:t>Point to problems with performance and reliability in the early stages</a:t>
            </a:r>
          </a:p>
          <a:p>
            <a:pPr marL="742950" lvl="1" indent="-285750" algn="l" eaLnBrk="1">
              <a:spcBef>
                <a:spcPts val="1000"/>
              </a:spcBef>
              <a:buClr>
                <a:srgbClr val="000000"/>
              </a:buClr>
              <a:buFontTx/>
              <a:buChar char="–"/>
            </a:pPr>
            <a:r>
              <a:rPr lang="en-US" sz="1800" i="1" smtClean="0"/>
              <a:t>Locate potential issues  such as deadlocks and race conditions while they can still be repaired</a:t>
            </a:r>
            <a:endParaRPr lang="en-US" smtClean="0"/>
          </a:p>
        </p:txBody>
      </p:sp>
      <p:sp>
        <p:nvSpPr>
          <p:cNvPr id="7172" name="AutoShape 3"/>
          <p:cNvSpPr>
            <a:spLocks/>
          </p:cNvSpPr>
          <p:nvPr/>
        </p:nvSpPr>
        <p:spPr bwMode="auto">
          <a:xfrm>
            <a:off x="228600" y="6188075"/>
            <a:ext cx="2362200" cy="304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>
            <a:spAutoFit/>
          </a:bodyPr>
          <a:lstStyle/>
          <a:p>
            <a:pPr defTabSz="914400"/>
            <a:fld id="{A71ED986-A948-4092-9865-BF05D0398542}" type="slidenum">
              <a:rPr lang="en-US" b="1">
                <a:latin typeface="Arial" pitchFamily="34" charset="0"/>
                <a:sym typeface="Arial" pitchFamily="34" charset="0"/>
              </a:rPr>
              <a:pPr defTabSz="914400"/>
              <a:t>5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488950"/>
          </a:xfrm>
        </p:spPr>
        <p:txBody>
          <a:bodyPr/>
          <a:lstStyle/>
          <a:p>
            <a:pPr defTabSz="914400" eaLnBrk="1"/>
            <a:r>
              <a:rPr lang="en-US" sz="2500" smtClean="0">
                <a:latin typeface="Arial" pitchFamily="34" charset="0"/>
                <a:cs typeface="Arial" pitchFamily="34" charset="0"/>
                <a:sym typeface="Arial" pitchFamily="34" charset="0"/>
              </a:rPr>
              <a:t>Challenges for Adopting MBE Practices</a:t>
            </a:r>
            <a:endParaRPr lang="en-US" smtClean="0"/>
          </a:p>
        </p:txBody>
      </p:sp>
      <p:sp>
        <p:nvSpPr>
          <p:cNvPr id="8195" name="Rectangle 2"/>
          <p:cNvSpPr>
            <a:spLocks noGrp="1"/>
          </p:cNvSpPr>
          <p:nvPr>
            <p:ph type="body" idx="1"/>
          </p:nvPr>
        </p:nvSpPr>
        <p:spPr bwMode="auto">
          <a:xfrm>
            <a:off x="304800" y="701675"/>
            <a:ext cx="8610600" cy="5562600"/>
          </a:xfrm>
          <a:noFill/>
          <a:ln w="12700">
            <a:miter lim="0"/>
            <a:headEnd/>
            <a:tailEnd/>
          </a:ln>
        </p:spPr>
        <p:txBody>
          <a:bodyPr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Many successes with small, isolated application of MBE</a:t>
            </a:r>
          </a:p>
          <a:p>
            <a:pPr marL="742950" lvl="1" indent="-285750" algn="l" eaLnBrk="1">
              <a:spcBef>
                <a:spcPts val="1000"/>
              </a:spcBef>
              <a:buFontTx/>
              <a:buChar char="–"/>
            </a:pPr>
            <a:r>
              <a:rPr lang="en-US" sz="1800" i="1" smtClean="0"/>
              <a:t>Individual subsystems</a:t>
            </a:r>
          </a:p>
          <a:p>
            <a:pPr marL="742950" lvl="1" indent="-285750" algn="l" eaLnBrk="1">
              <a:spcBef>
                <a:spcPts val="1000"/>
              </a:spcBef>
              <a:buFontTx/>
              <a:buChar char="–"/>
            </a:pPr>
            <a:r>
              <a:rPr lang="en-US" sz="1800" i="1" smtClean="0"/>
              <a:t>Control laws</a:t>
            </a:r>
          </a:p>
          <a:p>
            <a:pPr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Significant challenges remain for scaling MBE to large space systems, including:</a:t>
            </a:r>
          </a:p>
          <a:p>
            <a:pPr marL="742950" lvl="1" indent="-285750" algn="l" eaLnBrk="1">
              <a:spcBef>
                <a:spcPts val="1000"/>
              </a:spcBef>
              <a:buFontTx/>
              <a:buChar char="–"/>
            </a:pPr>
            <a:r>
              <a:rPr lang="en-US" sz="1800" i="1" smtClean="0"/>
              <a:t>Lack of coordinated development approach</a:t>
            </a:r>
          </a:p>
          <a:p>
            <a:pPr marL="742950" lvl="1" indent="-285750" algn="l" eaLnBrk="1">
              <a:spcBef>
                <a:spcPts val="1000"/>
              </a:spcBef>
              <a:buFontTx/>
              <a:buChar char="–"/>
            </a:pPr>
            <a:r>
              <a:rPr lang="en-US" sz="1800" i="1" smtClean="0"/>
              <a:t>Integration of multiple modeling languages</a:t>
            </a:r>
          </a:p>
          <a:p>
            <a:pPr marL="742950" lvl="1" indent="-285750" algn="l" eaLnBrk="1">
              <a:spcBef>
                <a:spcPts val="1000"/>
              </a:spcBef>
              <a:buFontTx/>
              <a:buChar char="–"/>
            </a:pPr>
            <a:r>
              <a:rPr lang="en-US" sz="1800" i="1" smtClean="0"/>
              <a:t>Verification and validation</a:t>
            </a:r>
          </a:p>
          <a:p>
            <a:pPr marL="742950" lvl="1" indent="-285750" algn="l" eaLnBrk="1">
              <a:spcBef>
                <a:spcPts val="1000"/>
              </a:spcBef>
              <a:buFontTx/>
              <a:buChar char="–"/>
            </a:pPr>
            <a:r>
              <a:rPr lang="en-US" sz="1800" i="1" smtClean="0"/>
              <a:t>Code/model consistency</a:t>
            </a:r>
          </a:p>
          <a:p>
            <a:pPr marL="742950" lvl="1" indent="-285750" algn="l" eaLnBrk="1">
              <a:spcBef>
                <a:spcPts val="1000"/>
              </a:spcBef>
              <a:buFontTx/>
              <a:buChar char="–"/>
            </a:pPr>
            <a:r>
              <a:rPr lang="en-US" sz="1800" i="1" smtClean="0"/>
              <a:t>Capturing/verifying critical system properties</a:t>
            </a:r>
          </a:p>
          <a:p>
            <a:pPr marL="742950" lvl="1" indent="-285750" algn="l" eaLnBrk="1">
              <a:spcBef>
                <a:spcPts val="1000"/>
              </a:spcBef>
              <a:buFontTx/>
              <a:buChar char="–"/>
            </a:pPr>
            <a:r>
              <a:rPr lang="en-US" sz="1800" i="1" smtClean="0"/>
              <a:t>Model-based engineering vs. engineering with models</a:t>
            </a:r>
            <a:endParaRPr lang="en-US" smtClean="0"/>
          </a:p>
        </p:txBody>
      </p:sp>
      <p:sp>
        <p:nvSpPr>
          <p:cNvPr id="8196" name="AutoShape 3"/>
          <p:cNvSpPr>
            <a:spLocks/>
          </p:cNvSpPr>
          <p:nvPr/>
        </p:nvSpPr>
        <p:spPr bwMode="auto">
          <a:xfrm>
            <a:off x="228600" y="6188075"/>
            <a:ext cx="2362200" cy="304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>
            <a:spAutoFit/>
          </a:bodyPr>
          <a:lstStyle/>
          <a:p>
            <a:pPr defTabSz="914400"/>
            <a:fld id="{3025738F-9A2B-409F-9695-006D22D16B90}" type="slidenum">
              <a:rPr lang="en-US" b="1">
                <a:latin typeface="Arial" pitchFamily="34" charset="0"/>
                <a:sym typeface="Arial" pitchFamily="34" charset="0"/>
              </a:rPr>
              <a:pPr defTabSz="914400"/>
              <a:t>6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488950"/>
          </a:xfrm>
        </p:spPr>
        <p:txBody>
          <a:bodyPr/>
          <a:lstStyle/>
          <a:p>
            <a:pPr defTabSz="914400" eaLnBrk="1"/>
            <a:r>
              <a:rPr lang="en-US" sz="2500" smtClean="0">
                <a:latin typeface="Arial" pitchFamily="34" charset="0"/>
                <a:cs typeface="Arial" pitchFamily="34" charset="0"/>
                <a:sym typeface="Arial" pitchFamily="34" charset="0"/>
              </a:rPr>
              <a:t>Lack of Coordinated Development Approaches</a:t>
            </a:r>
            <a:endParaRPr lang="en-US" smtClean="0"/>
          </a:p>
        </p:txBody>
      </p:sp>
      <p:sp>
        <p:nvSpPr>
          <p:cNvPr id="9219" name="Rectangle 2"/>
          <p:cNvSpPr>
            <a:spLocks noGrp="1"/>
          </p:cNvSpPr>
          <p:nvPr>
            <p:ph type="body" idx="1"/>
          </p:nvPr>
        </p:nvSpPr>
        <p:spPr bwMode="auto">
          <a:xfrm>
            <a:off x="304800" y="701675"/>
            <a:ext cx="8610600" cy="5562600"/>
          </a:xfrm>
          <a:noFill/>
          <a:ln w="12700">
            <a:miter lim="0"/>
            <a:headEnd/>
            <a:tailEnd/>
          </a:ln>
        </p:spPr>
        <p:txBody>
          <a:bodyPr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Lots of MBE advice</a:t>
            </a:r>
          </a:p>
          <a:p>
            <a:pPr marL="742950" lvl="1" indent="-285750" algn="l" eaLnBrk="1">
              <a:spcBef>
                <a:spcPts val="1000"/>
              </a:spcBef>
              <a:buFontTx/>
              <a:buChar char="–"/>
            </a:pPr>
            <a:r>
              <a:rPr lang="en-US" sz="1800" i="1" smtClean="0"/>
              <a:t>Tutorials</a:t>
            </a:r>
          </a:p>
          <a:p>
            <a:pPr marL="742950" lvl="1" indent="-285750" algn="l" eaLnBrk="1">
              <a:spcBef>
                <a:spcPts val="1000"/>
              </a:spcBef>
              <a:buFontTx/>
              <a:buChar char="–"/>
            </a:pPr>
            <a:r>
              <a:rPr lang="en-US" sz="1800" i="1" smtClean="0"/>
              <a:t>Modeling guidelines</a:t>
            </a:r>
          </a:p>
          <a:p>
            <a:pPr marL="742950" lvl="1" indent="-285750" algn="l" eaLnBrk="1">
              <a:spcBef>
                <a:spcPts val="1000"/>
              </a:spcBef>
              <a:buFontTx/>
              <a:buChar char="–"/>
            </a:pPr>
            <a:r>
              <a:rPr lang="en-US" sz="1800" i="1" smtClean="0"/>
              <a:t>…</a:t>
            </a:r>
          </a:p>
          <a:p>
            <a:pPr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Little / no MBE development methodologies for large scale software systems</a:t>
            </a:r>
          </a:p>
          <a:p>
            <a:pPr marL="742950" lvl="1" indent="-285750" algn="l" eaLnBrk="1">
              <a:spcBef>
                <a:spcPts val="1000"/>
              </a:spcBef>
              <a:buFontTx/>
              <a:buChar char="–"/>
            </a:pPr>
            <a:r>
              <a:rPr lang="en-US" sz="1800" i="1" smtClean="0"/>
              <a:t>Matching lifecycle activities with MBE artifacts</a:t>
            </a:r>
          </a:p>
          <a:p>
            <a:pPr marL="742950" lvl="1" indent="-285750" algn="l" eaLnBrk="1">
              <a:spcBef>
                <a:spcPts val="1000"/>
              </a:spcBef>
              <a:buFontTx/>
              <a:buChar char="–"/>
            </a:pPr>
            <a:r>
              <a:rPr lang="en-US" sz="1800" i="1" smtClean="0"/>
              <a:t>Applying modeling language features systematically</a:t>
            </a:r>
          </a:p>
          <a:p>
            <a:pPr marL="742950" lvl="1" indent="-285750" algn="l" eaLnBrk="1">
              <a:spcBef>
                <a:spcPts val="1000"/>
              </a:spcBef>
              <a:buFontTx/>
              <a:buChar char="–"/>
            </a:pPr>
            <a:r>
              <a:rPr lang="en-US" sz="1800" i="1" smtClean="0"/>
              <a:t>Evaluating work products for completeness, consistency, and correctness</a:t>
            </a:r>
          </a:p>
          <a:p>
            <a:pPr marL="742950" lvl="1" indent="-285750" algn="l" eaLnBrk="1">
              <a:spcBef>
                <a:spcPts val="1000"/>
              </a:spcBef>
              <a:buFontTx/>
              <a:buChar char="–"/>
            </a:pPr>
            <a:r>
              <a:rPr lang="en-US" sz="1800" i="1" smtClean="0"/>
              <a:t>Integration of (diverse) models across distributed teams</a:t>
            </a:r>
          </a:p>
          <a:p>
            <a:pPr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Absence of defined MBE development methodologies significantly hinders insight into development approach</a:t>
            </a:r>
          </a:p>
          <a:p>
            <a:pPr marL="742950" lvl="1" indent="-285750" algn="l" eaLnBrk="1">
              <a:spcBef>
                <a:spcPts val="1000"/>
              </a:spcBef>
              <a:buFontTx/>
              <a:buChar char="–"/>
            </a:pPr>
            <a:r>
              <a:rPr lang="en-US" sz="1800" i="1" smtClean="0"/>
              <a:t>Stakeholders don’t have clear picture of what should be done when</a:t>
            </a:r>
            <a:endParaRPr lang="en-US" smtClean="0"/>
          </a:p>
        </p:txBody>
      </p:sp>
      <p:sp>
        <p:nvSpPr>
          <p:cNvPr id="9220" name="AutoShape 3"/>
          <p:cNvSpPr>
            <a:spLocks/>
          </p:cNvSpPr>
          <p:nvPr/>
        </p:nvSpPr>
        <p:spPr bwMode="auto">
          <a:xfrm>
            <a:off x="228600" y="6188075"/>
            <a:ext cx="2362200" cy="304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>
            <a:spAutoFit/>
          </a:bodyPr>
          <a:lstStyle/>
          <a:p>
            <a:pPr defTabSz="914400"/>
            <a:fld id="{733136FB-D865-4EBF-804A-CB7D6E4835E2}" type="slidenum">
              <a:rPr lang="en-US" b="1">
                <a:latin typeface="Arial" pitchFamily="34" charset="0"/>
                <a:sym typeface="Arial" pitchFamily="34" charset="0"/>
              </a:rPr>
              <a:pPr defTabSz="914400"/>
              <a:t>7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488950"/>
          </a:xfrm>
        </p:spPr>
        <p:txBody>
          <a:bodyPr/>
          <a:lstStyle/>
          <a:p>
            <a:pPr defTabSz="914400" eaLnBrk="1"/>
            <a:r>
              <a:rPr lang="en-US" sz="2500" smtClean="0">
                <a:latin typeface="Arial" pitchFamily="34" charset="0"/>
                <a:cs typeface="Arial" pitchFamily="34" charset="0"/>
                <a:sym typeface="Arial" pitchFamily="34" charset="0"/>
              </a:rPr>
              <a:t>Integration of Multiple Modeling Languages</a:t>
            </a:r>
            <a:endParaRPr lang="en-US" smtClean="0"/>
          </a:p>
        </p:txBody>
      </p:sp>
      <p:sp>
        <p:nvSpPr>
          <p:cNvPr id="10243" name="Rectangle 2"/>
          <p:cNvSpPr>
            <a:spLocks noGrp="1"/>
          </p:cNvSpPr>
          <p:nvPr>
            <p:ph type="body" idx="1"/>
          </p:nvPr>
        </p:nvSpPr>
        <p:spPr bwMode="auto">
          <a:xfrm>
            <a:off x="304800" y="701675"/>
            <a:ext cx="8610600" cy="5562600"/>
          </a:xfrm>
          <a:noFill/>
          <a:ln w="12700">
            <a:miter lim="0"/>
            <a:headEnd/>
            <a:tailEnd/>
          </a:ln>
        </p:spPr>
        <p:txBody>
          <a:bodyPr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Different disciplines typically use different modeling languages</a:t>
            </a:r>
          </a:p>
          <a:p>
            <a:pPr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In spaceflight software:</a:t>
            </a:r>
          </a:p>
          <a:p>
            <a:pPr marL="774700" lvl="1" indent="-317500" algn="l" eaLnBrk="1">
              <a:spcBef>
                <a:spcPts val="1200"/>
              </a:spcBef>
              <a:buFontTx/>
              <a:buChar char="–"/>
            </a:pPr>
            <a:r>
              <a:rPr lang="en-US" sz="2000" smtClean="0"/>
              <a:t>Spacecraft engineers</a:t>
            </a:r>
          </a:p>
          <a:p>
            <a:pPr marL="1111250" lvl="2" indent="-254000"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Responsible for flight control software</a:t>
            </a:r>
          </a:p>
          <a:p>
            <a:pPr marL="1111250" lvl="2" indent="-254000"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Typically use Matlab/Simulink</a:t>
            </a:r>
          </a:p>
          <a:p>
            <a:pPr marL="774700" lvl="1" indent="-317500" algn="l" eaLnBrk="1">
              <a:spcBef>
                <a:spcPts val="1200"/>
              </a:spcBef>
              <a:buFontTx/>
              <a:buChar char="–"/>
            </a:pPr>
            <a:r>
              <a:rPr lang="en-US" sz="2000" smtClean="0"/>
              <a:t>Application software engineers</a:t>
            </a:r>
          </a:p>
          <a:p>
            <a:pPr marL="1111250" lvl="2" indent="-254000"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Responsible for onboard applications, fault management, etc.</a:t>
            </a:r>
          </a:p>
          <a:p>
            <a:pPr marL="1111250" lvl="2" indent="-254000"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MBE approaches often use UML</a:t>
            </a:r>
          </a:p>
          <a:p>
            <a:pPr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Integrating modeling languages across system is difficult</a:t>
            </a:r>
          </a:p>
          <a:p>
            <a:pPr marL="774700" lvl="1" indent="-317500" algn="l" eaLnBrk="1">
              <a:spcBef>
                <a:spcPts val="1200"/>
              </a:spcBef>
              <a:buFontTx/>
              <a:buChar char="–"/>
            </a:pPr>
            <a:r>
              <a:rPr lang="en-US" sz="2000" smtClean="0"/>
              <a:t>Communication among stakeholders</a:t>
            </a:r>
          </a:p>
          <a:p>
            <a:pPr marL="774700" lvl="1" indent="-317500" algn="l" eaLnBrk="1">
              <a:spcBef>
                <a:spcPts val="1200"/>
              </a:spcBef>
              <a:buFontTx/>
              <a:buChar char="–"/>
            </a:pPr>
            <a:r>
              <a:rPr lang="en-US" sz="2000" smtClean="0"/>
              <a:t>Configuration management</a:t>
            </a:r>
          </a:p>
          <a:p>
            <a:pPr marL="774700" lvl="1" indent="-317500" algn="l" eaLnBrk="1">
              <a:spcBef>
                <a:spcPts val="1200"/>
              </a:spcBef>
              <a:buFontTx/>
              <a:buChar char="–"/>
            </a:pPr>
            <a:r>
              <a:rPr lang="en-US" sz="2000" smtClean="0"/>
              <a:t>Interfacing system components</a:t>
            </a:r>
            <a:endParaRPr lang="en-US" smtClean="0"/>
          </a:p>
        </p:txBody>
      </p:sp>
      <p:sp>
        <p:nvSpPr>
          <p:cNvPr id="10244" name="AutoShape 3"/>
          <p:cNvSpPr>
            <a:spLocks/>
          </p:cNvSpPr>
          <p:nvPr/>
        </p:nvSpPr>
        <p:spPr bwMode="auto">
          <a:xfrm>
            <a:off x="228600" y="6188075"/>
            <a:ext cx="2362200" cy="304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>
            <a:spAutoFit/>
          </a:bodyPr>
          <a:lstStyle/>
          <a:p>
            <a:pPr defTabSz="914400"/>
            <a:fld id="{73D056FE-938A-41DF-B79A-C27094506042}" type="slidenum">
              <a:rPr lang="en-US" b="1">
                <a:latin typeface="Arial" pitchFamily="34" charset="0"/>
                <a:sym typeface="Arial" pitchFamily="34" charset="0"/>
              </a:rPr>
              <a:pPr defTabSz="914400"/>
              <a:t>8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10600" cy="488950"/>
          </a:xfrm>
        </p:spPr>
        <p:txBody>
          <a:bodyPr/>
          <a:lstStyle/>
          <a:p>
            <a:pPr defTabSz="914400" eaLnBrk="1"/>
            <a:r>
              <a:rPr lang="en-US" sz="2500" smtClean="0">
                <a:latin typeface="Arial" pitchFamily="34" charset="0"/>
                <a:cs typeface="Arial" pitchFamily="34" charset="0"/>
                <a:sym typeface="Arial" pitchFamily="34" charset="0"/>
              </a:rPr>
              <a:t>Verification and Validation</a:t>
            </a:r>
            <a:endParaRPr lang="en-US" smtClean="0"/>
          </a:p>
        </p:txBody>
      </p:sp>
      <p:sp>
        <p:nvSpPr>
          <p:cNvPr id="11267" name="Rectangle 2"/>
          <p:cNvSpPr>
            <a:spLocks noGrp="1"/>
          </p:cNvSpPr>
          <p:nvPr>
            <p:ph type="body" idx="1"/>
          </p:nvPr>
        </p:nvSpPr>
        <p:spPr bwMode="auto">
          <a:xfrm>
            <a:off x="304800" y="701675"/>
            <a:ext cx="8610600" cy="5562600"/>
          </a:xfrm>
          <a:noFill/>
          <a:ln w="12700">
            <a:miter lim="0"/>
            <a:headEnd/>
            <a:tailEnd/>
          </a:ln>
        </p:spPr>
        <p:txBody>
          <a:bodyPr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MBE approaches facilitate V&amp;V of the design (compared to informal models)</a:t>
            </a:r>
          </a:p>
          <a:p>
            <a:pPr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However, how do we actually show the design to be correct?</a:t>
            </a:r>
          </a:p>
          <a:p>
            <a:pPr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Executable models enhance V&amp;V</a:t>
            </a:r>
          </a:p>
          <a:p>
            <a:pPr marL="774700" lvl="1" indent="-317500" algn="l" eaLnBrk="1">
              <a:spcBef>
                <a:spcPts val="1200"/>
              </a:spcBef>
              <a:buFontTx/>
              <a:buChar char="–"/>
            </a:pPr>
            <a:r>
              <a:rPr lang="en-US" sz="2000" smtClean="0"/>
              <a:t>Few tools do this within the context of a standard modeling language</a:t>
            </a:r>
          </a:p>
          <a:p>
            <a:pPr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Verification of requirements</a:t>
            </a:r>
          </a:p>
          <a:p>
            <a:pPr marL="774700" lvl="1" indent="-317500" algn="l" eaLnBrk="1">
              <a:spcBef>
                <a:spcPts val="1200"/>
              </a:spcBef>
              <a:buFontTx/>
              <a:buChar char="–"/>
            </a:pPr>
            <a:r>
              <a:rPr lang="en-US" sz="2000" smtClean="0"/>
              <a:t>Traced to modeling artifacts and code</a:t>
            </a:r>
          </a:p>
          <a:p>
            <a:pPr algn="l" eaLnBrk="1">
              <a:spcBef>
                <a:spcPts val="1200"/>
              </a:spcBef>
              <a:buFontTx/>
              <a:buChar char="•"/>
            </a:pPr>
            <a:r>
              <a:rPr lang="en-US" sz="2000" smtClean="0"/>
              <a:t>Disconnect between models and manual code detracts from V&amp;V</a:t>
            </a:r>
            <a:endParaRPr lang="en-US" smtClean="0"/>
          </a:p>
        </p:txBody>
      </p:sp>
      <p:sp>
        <p:nvSpPr>
          <p:cNvPr id="11268" name="AutoShape 3"/>
          <p:cNvSpPr>
            <a:spLocks/>
          </p:cNvSpPr>
          <p:nvPr/>
        </p:nvSpPr>
        <p:spPr bwMode="auto">
          <a:xfrm>
            <a:off x="228600" y="6188075"/>
            <a:ext cx="2362200" cy="304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50800" tIns="50800" rIns="50800" bIns="50800">
            <a:spAutoFit/>
          </a:bodyPr>
          <a:lstStyle/>
          <a:p>
            <a:pPr defTabSz="914400"/>
            <a:fld id="{0EB2A821-0F2F-4010-98AD-67E08240A5FD}" type="slidenum">
              <a:rPr lang="en-US" b="1">
                <a:latin typeface="Arial" pitchFamily="34" charset="0"/>
                <a:sym typeface="Arial" pitchFamily="34" charset="0"/>
              </a:rPr>
              <a:pPr defTabSz="914400"/>
              <a:t>9</a:t>
            </a:fld>
            <a:endParaRPr lang="en-US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BE0E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t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pitchFamily="-112" charset="0"/>
            <a:ea typeface="Helvetica" pitchFamily="-112" charset="0"/>
            <a:cs typeface="Helvetica" pitchFamily="-112" charset="0"/>
            <a:sym typeface="Helvetic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BE0E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t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pitchFamily="-112" charset="0"/>
            <a:ea typeface="Helvetica" pitchFamily="-112" charset="0"/>
            <a:cs typeface="Helvetica" pitchFamily="-112" charset="0"/>
            <a:sym typeface="Helvetica" pitchFamily="-112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BE0E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t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pitchFamily="-112" charset="0"/>
            <a:ea typeface="Helvetica" pitchFamily="-112" charset="0"/>
            <a:cs typeface="Helvetica" pitchFamily="-112" charset="0"/>
            <a:sym typeface="Helvetic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BE0E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0800" tIns="50800" rIns="50800" bIns="50800" numCol="1" anchor="t" anchorCtr="0" compatLnSpc="1">
        <a:prstTxWarp prst="textNoShape">
          <a:avLst/>
        </a:prstTxWarp>
      </a:bodyPr>
      <a:lstStyle>
        <a:defPPr marL="22860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pitchFamily="-112" charset="0"/>
            <a:ea typeface="Helvetica" pitchFamily="-112" charset="0"/>
            <a:cs typeface="Helvetica" pitchFamily="-112" charset="0"/>
            <a:sym typeface="Helvetica" pitchFamily="-112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572E2D"/>
      </a:dk1>
      <a:lt1>
        <a:srgbClr val="2A5657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ACB4B4"/>
      </a:accent3>
      <a:accent4>
        <a:srgbClr val="492625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892</Words>
  <Application>Microsoft Office PowerPoint</Application>
  <PresentationFormat>On-screen Show (4:3)</PresentationFormat>
  <Paragraphs>177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Helvetica</vt:lpstr>
      <vt:lpstr>Noteworthy Bold</vt:lpstr>
      <vt:lpstr>Times New Roman</vt:lpstr>
      <vt:lpstr>Office Theme</vt:lpstr>
      <vt:lpstr>2_Office Theme</vt:lpstr>
      <vt:lpstr>PowerPoint Presentation</vt:lpstr>
      <vt:lpstr>Motivation</vt:lpstr>
      <vt:lpstr>Flight Software Impact on Mission Success</vt:lpstr>
      <vt:lpstr>Characteristics of Space Flight Software</vt:lpstr>
      <vt:lpstr>Modeling and Analysis for Risk  Mitigation</vt:lpstr>
      <vt:lpstr>Challenges for Adopting MBE Practices</vt:lpstr>
      <vt:lpstr>Lack of Coordinated Development Approaches</vt:lpstr>
      <vt:lpstr>Integration of Multiple Modeling Languages</vt:lpstr>
      <vt:lpstr>Verification and Validation</vt:lpstr>
      <vt:lpstr>Code/Model Consistency</vt:lpstr>
      <vt:lpstr>Capturing/Verifying Critical System Properties</vt:lpstr>
      <vt:lpstr>Model-Based Engineering vs. Engineering with Models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Alan D Unell</dc:creator>
  <cp:lastModifiedBy>Aerospace Corporation</cp:lastModifiedBy>
  <cp:revision>5</cp:revision>
  <dcterms:modified xsi:type="dcterms:W3CDTF">2014-12-17T14:26:17Z</dcterms:modified>
</cp:coreProperties>
</file>