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6" r:id="rId1"/>
  </p:sldMasterIdLst>
  <p:notesMasterIdLst>
    <p:notesMasterId r:id="rId14"/>
  </p:notesMasterIdLst>
  <p:sldIdLst>
    <p:sldId id="256" r:id="rId2"/>
    <p:sldId id="288" r:id="rId3"/>
    <p:sldId id="289" r:id="rId4"/>
    <p:sldId id="290" r:id="rId5"/>
    <p:sldId id="291" r:id="rId6"/>
    <p:sldId id="276" r:id="rId7"/>
    <p:sldId id="279" r:id="rId8"/>
    <p:sldId id="280" r:id="rId9"/>
    <p:sldId id="281" r:id="rId10"/>
    <p:sldId id="287" r:id="rId11"/>
    <p:sldId id="283" r:id="rId12"/>
    <p:sldId id="284" r:id="rId13"/>
  </p:sldIdLst>
  <p:sldSz cx="9144000" cy="6858000" type="screen4x3"/>
  <p:notesSz cx="6858000" cy="9144000"/>
  <p:embeddedFontLst>
    <p:embeddedFont>
      <p:font typeface="Helvetica" panose="020B0604020202020204" pitchFamily="34" charset="0"/>
      <p:regular r:id="rId15"/>
      <p:bold r:id="rId16"/>
      <p:italic r:id="rId17"/>
      <p:boldItalic r:id="rId18"/>
    </p:embeddedFont>
    <p:embeddedFont>
      <p:font typeface="ＭＳ Ｐゴシック" panose="020B0600070205080204" pitchFamily="34" charset="-128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76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390">
          <p15:clr>
            <a:srgbClr val="A4A3A4"/>
          </p15:clr>
        </p15:guide>
        <p15:guide id="5" orient="horz" pos="578">
          <p15:clr>
            <a:srgbClr val="A4A3A4"/>
          </p15:clr>
        </p15:guide>
        <p15:guide id="6" orient="horz" pos="4031">
          <p15:clr>
            <a:srgbClr val="A4A3A4"/>
          </p15:clr>
        </p15:guide>
        <p15:guide id="7" orient="horz" pos="4113">
          <p15:clr>
            <a:srgbClr val="A4A3A4"/>
          </p15:clr>
        </p15:guide>
        <p15:guide id="8" orient="horz" pos="1408">
          <p15:clr>
            <a:srgbClr val="A4A3A4"/>
          </p15:clr>
        </p15:guide>
        <p15:guide id="9" orient="horz" pos="1018">
          <p15:clr>
            <a:srgbClr val="A4A3A4"/>
          </p15:clr>
        </p15:guide>
        <p15:guide id="10" orient="horz" pos="2306">
          <p15:clr>
            <a:srgbClr val="A4A3A4"/>
          </p15:clr>
        </p15:guide>
        <p15:guide id="11" orient="horz" pos="1238">
          <p15:clr>
            <a:srgbClr val="A4A3A4"/>
          </p15:clr>
        </p15:guide>
        <p15:guide id="12" orient="horz" pos="4194">
          <p15:clr>
            <a:srgbClr val="A4A3A4"/>
          </p15:clr>
        </p15:guide>
        <p15:guide id="13" pos="2880">
          <p15:clr>
            <a:srgbClr val="A4A3A4"/>
          </p15:clr>
        </p15:guide>
        <p15:guide id="14" pos="431">
          <p15:clr>
            <a:srgbClr val="A4A3A4"/>
          </p15:clr>
        </p15:guide>
        <p15:guide id="15" pos="5329">
          <p15:clr>
            <a:srgbClr val="A4A3A4"/>
          </p15:clr>
        </p15:guide>
        <p15:guide id="16" pos="5474">
          <p15:clr>
            <a:srgbClr val="A4A3A4"/>
          </p15:clr>
        </p15:guide>
        <p15:guide id="17" pos="5038">
          <p15:clr>
            <a:srgbClr val="A4A3A4"/>
          </p15:clr>
        </p15:guide>
        <p15:guide id="18" pos="1083">
          <p15:clr>
            <a:srgbClr val="A4A3A4"/>
          </p15:clr>
        </p15:guide>
        <p15:guide id="19" pos="376">
          <p15:clr>
            <a:srgbClr val="A4A3A4"/>
          </p15:clr>
        </p15:guide>
        <p15:guide id="20" pos="54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77500" autoAdjust="0"/>
  </p:normalViewPr>
  <p:slideViewPr>
    <p:cSldViewPr snapToGrid="0" showGuides="1">
      <p:cViewPr varScale="1">
        <p:scale>
          <a:sx n="58" d="100"/>
          <a:sy n="58" d="100"/>
        </p:scale>
        <p:origin x="624" y="42"/>
      </p:cViewPr>
      <p:guideLst>
        <p:guide orient="horz" pos="2160"/>
        <p:guide orient="horz" pos="4176"/>
        <p:guide orient="horz" pos="384"/>
        <p:guide orient="horz" pos="390"/>
        <p:guide orient="horz" pos="578"/>
        <p:guide orient="horz" pos="4031"/>
        <p:guide orient="horz" pos="4113"/>
        <p:guide orient="horz" pos="1408"/>
        <p:guide orient="horz" pos="1018"/>
        <p:guide orient="horz" pos="2306"/>
        <p:guide orient="horz" pos="1238"/>
        <p:guide orient="horz" pos="4194"/>
        <p:guide pos="2880"/>
        <p:guide pos="431"/>
        <p:guide pos="5329"/>
        <p:guide pos="5474"/>
        <p:guide pos="5038"/>
        <p:guide pos="1083"/>
        <p:guide pos="376"/>
        <p:guide pos="54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08506384547303E-2"/>
          <c:y val="0"/>
          <c:w val="0.91318298723090496"/>
          <c:h val="0.88825274135733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pPr>
                      <a:defRPr sz="1200" b="1" i="0">
                        <a:solidFill>
                          <a:schemeClr val="accent6"/>
                        </a:solidFill>
                        <a:latin typeface="Open Sans"/>
                        <a:cs typeface="Open Sans"/>
                      </a:defRPr>
                    </a:pPr>
                    <a:r>
                      <a:rPr lang="en-US" b="1" i="0" dirty="0">
                        <a:latin typeface="Open Sans"/>
                        <a:cs typeface="Open Sans"/>
                      </a:rPr>
                      <a:t>100X</a:t>
                    </a:r>
                    <a:endParaRPr lang="en-US" dirty="0">
                      <a:latin typeface="Open Sans"/>
                    </a:endParaRPr>
                  </a:p>
                </c:rich>
              </c:tx>
              <c:numFmt formatCode="#\X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\X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>
                    <a:latin typeface="Open Sans"/>
                    <a:cs typeface="Open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Requirements</c:v>
                </c:pt>
                <c:pt idx="1">
                  <c:v>Architecture</c:v>
                </c:pt>
                <c:pt idx="2">
                  <c:v>Construction</c:v>
                </c:pt>
                <c:pt idx="3">
                  <c:v>System Test</c:v>
                </c:pt>
                <c:pt idx="4">
                  <c:v>Post Release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16629352"/>
        <c:axId val="416630136"/>
      </c:barChart>
      <c:catAx>
        <c:axId val="416629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0" i="0">
                <a:latin typeface="Open Sans"/>
                <a:cs typeface="Open Sans"/>
              </a:defRPr>
            </a:pPr>
            <a:endParaRPr lang="en-US"/>
          </a:p>
        </c:txPr>
        <c:crossAx val="416630136"/>
        <c:crosses val="autoZero"/>
        <c:auto val="1"/>
        <c:lblAlgn val="ctr"/>
        <c:lblOffset val="100"/>
        <c:noMultiLvlLbl val="0"/>
      </c:catAx>
      <c:valAx>
        <c:axId val="416630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6629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97058682810403E-2"/>
          <c:y val="0.114173723861409"/>
          <c:w val="0.91980588263437901"/>
          <c:h val="0.764584655085761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>
              <a:solidFill>
                <a:schemeClr val="tx2"/>
              </a:solidFill>
            </a:ln>
            <a:effectLst/>
          </c:spPr>
          <c:marker>
            <c:symbol val="diamond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9447527619247499E-2"/>
                  <c:y val="-5.5118830991539101E-2"/>
                </c:manualLayout>
              </c:layout>
              <c:tx>
                <c:rich>
                  <a:bodyPr/>
                  <a:lstStyle/>
                  <a:p>
                    <a:r>
                      <a:rPr lang="en-US" b="1" i="0" dirty="0">
                        <a:latin typeface="Open Sans"/>
                        <a:cs typeface="Open Sans"/>
                      </a:rPr>
                      <a:t>$139</a:t>
                    </a:r>
                    <a:endParaRPr lang="en-US" dirty="0">
                      <a:latin typeface="Open Sans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7109728236173902E-2"/>
                  <c:y val="-8.0173239630005597E-2"/>
                </c:manualLayout>
              </c:layout>
              <c:tx>
                <c:rich>
                  <a:bodyPr/>
                  <a:lstStyle/>
                  <a:p>
                    <a:r>
                      <a:rPr lang="en-US" b="1" i="0" dirty="0">
                        <a:latin typeface="Open Sans"/>
                        <a:cs typeface="Open Sans"/>
                      </a:rPr>
                      <a:t>$455</a:t>
                    </a:r>
                    <a:endParaRPr lang="en-US" dirty="0">
                      <a:latin typeface="Open Sans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447284753961701E-2"/>
                  <c:y val="-8.5183647896015194E-2"/>
                </c:manualLayout>
              </c:layout>
              <c:tx>
                <c:rich>
                  <a:bodyPr/>
                  <a:lstStyle/>
                  <a:p>
                    <a:r>
                      <a:rPr lang="en-US" b="1" i="0" dirty="0">
                        <a:latin typeface="Open Sans"/>
                        <a:cs typeface="Open Sans"/>
                      </a:rPr>
                      <a:t>$977</a:t>
                    </a:r>
                    <a:endParaRPr lang="en-US" dirty="0">
                      <a:latin typeface="Open Sans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029117604843099"/>
                  <c:y val="-7.5162042261189901E-2"/>
                </c:manualLayout>
              </c:layout>
              <c:tx>
                <c:rich>
                  <a:bodyPr/>
                  <a:lstStyle/>
                  <a:p>
                    <a:r>
                      <a:rPr lang="en-US" b="1" i="0" dirty="0">
                        <a:latin typeface="Open Sans"/>
                        <a:cs typeface="Open Sans"/>
                      </a:rPr>
                      <a:t>$7,136</a:t>
                    </a:r>
                    <a:endParaRPr lang="en-US" dirty="0">
                      <a:latin typeface="Open Sans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603393459492198E-2"/>
                  <c:y val="-0.10021605634825299"/>
                </c:manualLayout>
              </c:layout>
              <c:tx>
                <c:rich>
                  <a:bodyPr/>
                  <a:lstStyle/>
                  <a:p>
                    <a:r>
                      <a:rPr lang="en-US" b="1" i="0" dirty="0">
                        <a:latin typeface="Open Sans"/>
                        <a:cs typeface="Open Sans"/>
                      </a:rPr>
                      <a:t>$14,103</a:t>
                    </a:r>
                    <a:endParaRPr lang="en-US" dirty="0">
                      <a:latin typeface="Open Sans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Open Sans"/>
                    <a:cs typeface="Open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Requirements</c:v>
                </c:pt>
                <c:pt idx="1">
                  <c:v>Design</c:v>
                </c:pt>
                <c:pt idx="2">
                  <c:v>Coding</c:v>
                </c:pt>
                <c:pt idx="3">
                  <c:v>Testing</c:v>
                </c:pt>
                <c:pt idx="4">
                  <c:v>Maintenance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139</c:v>
                </c:pt>
                <c:pt idx="1">
                  <c:v>455</c:v>
                </c:pt>
                <c:pt idx="2">
                  <c:v>977</c:v>
                </c:pt>
                <c:pt idx="3">
                  <c:v>7136</c:v>
                </c:pt>
                <c:pt idx="4">
                  <c:v>14103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6119128"/>
        <c:axId val="436118344"/>
      </c:lineChart>
      <c:catAx>
        <c:axId val="436119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0" i="0">
                <a:latin typeface="Open Sans"/>
                <a:cs typeface="Open Sans"/>
              </a:defRPr>
            </a:pPr>
            <a:endParaRPr lang="en-US"/>
          </a:p>
        </c:txPr>
        <c:crossAx val="436118344"/>
        <c:crosses val="autoZero"/>
        <c:auto val="1"/>
        <c:lblAlgn val="ctr"/>
        <c:lblOffset val="100"/>
        <c:noMultiLvlLbl val="0"/>
      </c:catAx>
      <c:valAx>
        <c:axId val="436118344"/>
        <c:scaling>
          <c:orientation val="minMax"/>
        </c:scaling>
        <c:delete val="1"/>
        <c:axPos val="l"/>
        <c:numFmt formatCode="&quot;$&quot;#,##0" sourceLinked="0"/>
        <c:majorTickMark val="out"/>
        <c:minorTickMark val="none"/>
        <c:tickLblPos val="nextTo"/>
        <c:crossAx val="43611912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273F7-F295-4638-8484-1B83A4E1F9E3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A0B38-FBFE-44AB-95AE-991A0346C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1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3983B-FB60-4136-AC51-B1EB04D75691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120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code analysis reduces</a:t>
            </a:r>
            <a:r>
              <a:rPr lang="en-US" baseline="0" dirty="0" smtClean="0"/>
              <a:t> costs, saves time, improves quality and helps detect security flaws.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Klocwork</a:t>
            </a:r>
            <a:r>
              <a:rPr lang="en-US" baseline="0" dirty="0" smtClean="0"/>
              <a:t> has enabled numerous customers in this regard.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3983B-FB60-4136-AC51-B1EB04D75691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1201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 source</a:t>
            </a:r>
            <a:r>
              <a:rPr lang="en-US" baseline="0" dirty="0" smtClean="0"/>
              <a:t> code analysis tools wait until after the code has been submitted and built to analyze. 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helpful, but it is still not soon enough.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3983B-FB60-4136-AC51-B1EB04D75691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3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Klocwork</a:t>
            </a:r>
            <a:r>
              <a:rPr lang="en-US" dirty="0" smtClean="0"/>
              <a:t> pushes the analysis point even</a:t>
            </a:r>
            <a:r>
              <a:rPr lang="en-US" baseline="0" dirty="0" smtClean="0"/>
              <a:t> earlier than unit test.   This is done with a fast incremental analysis that takes a matter of &lt;1 minute, even on a large code base.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saves time in unit test by giving the developer the benefit of fixing things as he/she types them.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Klocwork</a:t>
            </a:r>
            <a:r>
              <a:rPr lang="en-US" baseline="0" dirty="0" smtClean="0"/>
              <a:t> is the only source code analysis tool capable of doing this.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3983B-FB60-4136-AC51-B1EB04D75691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7579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powerful</a:t>
            </a:r>
            <a:r>
              <a:rPr lang="en-US" baseline="0" dirty="0" smtClean="0"/>
              <a:t> filtering, metrics and reporting capabilities.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3983B-FB60-4136-AC51-B1EB04D75691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8994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powerful</a:t>
            </a:r>
            <a:r>
              <a:rPr lang="en-US" baseline="0" dirty="0" smtClean="0"/>
              <a:t> filtering, metrics and reporting capabilities.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3983B-FB60-4136-AC51-B1EB04D75691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8994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CA" dirty="0" smtClean="0"/>
              <a:t>Demo flow (5 </a:t>
            </a:r>
            <a:r>
              <a:rPr lang="en-CA" dirty="0" err="1" smtClean="0"/>
              <a:t>mins</a:t>
            </a:r>
            <a:r>
              <a:rPr lang="en-CA" dirty="0" smtClean="0"/>
              <a:t>)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dirty="0" smtClean="0"/>
              <a:t>Make</a:t>
            </a:r>
            <a:r>
              <a:rPr lang="en-CA" baseline="0" dirty="0" smtClean="0"/>
              <a:t> a code change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 smtClean="0"/>
              <a:t>Initiate a pre </a:t>
            </a:r>
            <a:r>
              <a:rPr lang="en-CA" baseline="0" dirty="0" err="1" smtClean="0"/>
              <a:t>checkin</a:t>
            </a:r>
            <a:r>
              <a:rPr lang="en-CA" baseline="0" dirty="0" smtClean="0"/>
              <a:t> CI build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 smtClean="0"/>
              <a:t>Show results in cahoots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smtClean="0"/>
              <a:t>Cite issues</a:t>
            </a:r>
            <a:endParaRPr lang="en-CA" smtClean="0"/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Integration testing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 triage and management on system issues before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having to wait for the main integration build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visibility – developers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now able to share desktop results on the server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Revision based results, not just the build but what does the code difference look like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CA" sz="1200" dirty="0" smtClean="0"/>
              <a:t>Build code confidence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 integration problems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one developer's work in progress breaking another developer's copy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CA" sz="12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CA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A0B38-FBFE-44AB-95AE-991A0346CC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5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2" t="5968"/>
          <a:stretch/>
        </p:blipFill>
        <p:spPr>
          <a:xfrm>
            <a:off x="0" y="0"/>
            <a:ext cx="9144000" cy="76036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2" t="5968"/>
          <a:stretch/>
        </p:blipFill>
        <p:spPr>
          <a:xfrm>
            <a:off x="0" y="0"/>
            <a:ext cx="9144000" cy="760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67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19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33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87092F6-D456-49C0-AB8F-F6D8CC8C4271}" type="slidenum">
              <a:rPr lang="en-CA" smtClean="0">
                <a:latin typeface="Open Sans"/>
              </a:rPr>
              <a:pPr>
                <a:defRPr/>
              </a:pPr>
              <a:t>‹#›</a:t>
            </a:fld>
            <a:r>
              <a:rPr lang="en-CA" dirty="0" smtClean="0">
                <a:latin typeface="Open Sans"/>
              </a:rPr>
              <a:t> | </a:t>
            </a:r>
            <a:r>
              <a:rPr lang="en-US" dirty="0" smtClean="0">
                <a:latin typeface="Open Sans"/>
              </a:rPr>
              <a:t>Company Proprietary</a:t>
            </a:r>
            <a:endParaRPr lang="en-CA" dirty="0">
              <a:latin typeface="Open San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82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87092F6-D456-49C0-AB8F-F6D8CC8C4271}" type="slidenum">
              <a:rPr lang="en-CA" smtClean="0">
                <a:latin typeface="Calibri" pitchFamily="34" charset="0"/>
              </a:rPr>
              <a:pPr>
                <a:defRPr/>
              </a:pPr>
              <a:t>‹#›</a:t>
            </a:fld>
            <a:r>
              <a:rPr lang="en-CA" dirty="0" smtClean="0">
                <a:latin typeface="Calibri" pitchFamily="34" charset="0"/>
              </a:rPr>
              <a:t> | </a:t>
            </a:r>
            <a:r>
              <a:rPr lang="en-US" dirty="0" smtClean="0">
                <a:latin typeface="Calibri" pitchFamily="34" charset="0"/>
              </a:rPr>
              <a:t>Company Proprietary</a:t>
            </a:r>
            <a:endParaRPr lang="en-C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82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87092F6-D456-49C0-AB8F-F6D8CC8C4271}" type="slidenum">
              <a:rPr lang="en-CA" smtClean="0">
                <a:latin typeface="Open Sans"/>
              </a:rPr>
              <a:pPr>
                <a:defRPr/>
              </a:pPr>
              <a:t>‹#›</a:t>
            </a:fld>
            <a:r>
              <a:rPr lang="en-CA" dirty="0" smtClean="0">
                <a:latin typeface="Open Sans"/>
              </a:rPr>
              <a:t> | </a:t>
            </a:r>
            <a:r>
              <a:rPr lang="en-US" dirty="0" smtClean="0">
                <a:latin typeface="Open Sans"/>
              </a:rPr>
              <a:t>Company Proprietary</a:t>
            </a:r>
            <a:endParaRPr lang="en-CA" dirty="0">
              <a:latin typeface="Open San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8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5936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4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96900" y="1616075"/>
            <a:ext cx="8093075" cy="4294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8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0"/>
            <a:ext cx="7992534" cy="917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263" y="1194330"/>
            <a:ext cx="8008937" cy="584200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None/>
              <a:defRPr sz="3000" b="0" i="0">
                <a:solidFill>
                  <a:schemeClr val="accent1"/>
                </a:solidFill>
                <a:latin typeface="Open Sans Semibold"/>
                <a:ea typeface="Open Sans Semibold" pitchFamily="34" charset="0"/>
                <a:cs typeface="Open Sans Semibold"/>
              </a:defRPr>
            </a:lvl1pPr>
            <a:lvl2pPr marL="290512" indent="0">
              <a:buFont typeface="Arial" pitchFamily="34" charset="0"/>
              <a:buNone/>
              <a:defRPr/>
            </a:lvl2pPr>
            <a:lvl3pPr marL="573088" indent="0">
              <a:buFont typeface="Arial" pitchFamily="34" charset="0"/>
              <a:buNone/>
              <a:defRPr/>
            </a:lvl3pPr>
            <a:lvl4pPr marL="863600" indent="0">
              <a:buFont typeface="Arial" pitchFamily="34" charset="0"/>
              <a:buNone/>
              <a:defRPr/>
            </a:lvl4pPr>
            <a:lvl5pPr marL="1081088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7650" y="1965325"/>
            <a:ext cx="7996238" cy="4156075"/>
          </a:xfrm>
        </p:spPr>
        <p:txBody>
          <a:bodyPr/>
          <a:lstStyle>
            <a:lvl1pPr marL="0" indent="0">
              <a:lnSpc>
                <a:spcPct val="140000"/>
              </a:lnSpc>
              <a:buFont typeface="Arial" pitchFamily="34" charset="0"/>
              <a:buNone/>
              <a:defRPr/>
            </a:lvl1pPr>
            <a:lvl2pPr marL="290512" indent="0">
              <a:lnSpc>
                <a:spcPct val="140000"/>
              </a:lnSpc>
              <a:buFont typeface="Arial" pitchFamily="34" charset="0"/>
              <a:buNone/>
              <a:defRPr/>
            </a:lvl2pPr>
            <a:lvl3pPr marL="573088" indent="0">
              <a:lnSpc>
                <a:spcPct val="140000"/>
              </a:lnSpc>
              <a:buFont typeface="Arial" pitchFamily="34" charset="0"/>
              <a:buNone/>
              <a:defRPr/>
            </a:lvl3pPr>
            <a:lvl4pPr marL="863600" indent="0">
              <a:lnSpc>
                <a:spcPct val="140000"/>
              </a:lnSpc>
              <a:buFont typeface="Arial" pitchFamily="34" charset="0"/>
              <a:buNone/>
              <a:defRPr/>
            </a:lvl4pPr>
            <a:lvl5pPr marL="1081088" indent="0">
              <a:lnSpc>
                <a:spcPct val="140000"/>
              </a:lnSpc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6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0"/>
            <a:ext cx="7992534" cy="917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263" y="1194330"/>
            <a:ext cx="8008937" cy="584200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None/>
              <a:defRPr sz="3000">
                <a:solidFill>
                  <a:schemeClr val="accent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290512" indent="0">
              <a:buFont typeface="Arial" pitchFamily="34" charset="0"/>
              <a:buNone/>
              <a:defRPr/>
            </a:lvl2pPr>
            <a:lvl3pPr marL="573088" indent="0">
              <a:buFont typeface="Arial" pitchFamily="34" charset="0"/>
              <a:buNone/>
              <a:defRPr/>
            </a:lvl3pPr>
            <a:lvl4pPr marL="863600" indent="0">
              <a:buFont typeface="Arial" pitchFamily="34" charset="0"/>
              <a:buNone/>
              <a:defRPr/>
            </a:lvl4pPr>
            <a:lvl5pPr marL="1081088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22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9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5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7998"/>
            <a:ext cx="9144000" cy="4735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677998"/>
            <a:ext cx="9144000" cy="4735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3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733" y="0"/>
            <a:ext cx="7992534" cy="917575"/>
          </a:xfrm>
          <a:prstGeom prst="rect">
            <a:avLst/>
          </a:prstGeom>
        </p:spPr>
        <p:txBody>
          <a:bodyPr vert="horz" lIns="91440" tIns="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0" y="1964267"/>
            <a:ext cx="7975600" cy="4161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7575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399213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0" y="6526040"/>
            <a:ext cx="1244983" cy="1870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34574" y="6534526"/>
            <a:ext cx="602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8643B85-EF83-A843-B40E-90E464C5AC63}" type="slidenum">
              <a:rPr lang="en-US" sz="800" smtClean="0">
                <a:solidFill>
                  <a:srgbClr val="626262"/>
                </a:solidFill>
              </a:rPr>
              <a:pPr algn="ctr"/>
              <a:t>‹#›</a:t>
            </a:fld>
            <a:endParaRPr lang="en-US" sz="800" dirty="0">
              <a:solidFill>
                <a:srgbClr val="62626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0250" y="6534525"/>
            <a:ext cx="2927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626262"/>
                </a:solidFill>
              </a:rPr>
              <a:t>2002-2014 Rogue Wave Software, Inc. All Rights Reserved.</a:t>
            </a:r>
            <a:endParaRPr lang="en-US" sz="800" dirty="0">
              <a:solidFill>
                <a:srgbClr val="62626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0103" y="6534525"/>
            <a:ext cx="3239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626262"/>
                </a:solidFill>
              </a:rPr>
              <a:t>8/4/14</a:t>
            </a:r>
            <a:endParaRPr lang="en-US" sz="800" dirty="0">
              <a:solidFill>
                <a:srgbClr val="62626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399213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8534574" y="6534526"/>
            <a:ext cx="602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8643B85-EF83-A843-B40E-90E464C5AC63}" type="slidenum">
              <a:rPr lang="en-US" sz="800" smtClean="0">
                <a:solidFill>
                  <a:srgbClr val="626262"/>
                </a:solidFill>
              </a:rPr>
              <a:pPr algn="ctr"/>
              <a:t>‹#›</a:t>
            </a:fld>
            <a:endParaRPr lang="en-US" sz="800" dirty="0">
              <a:solidFill>
                <a:srgbClr val="626262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650250" y="6534525"/>
            <a:ext cx="2927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626262"/>
                </a:solidFill>
              </a:rPr>
              <a:t>2002-2014 Rogue Wave Software, Inc. All Rights Reserved.</a:t>
            </a:r>
            <a:endParaRPr lang="en-US" sz="800" dirty="0">
              <a:solidFill>
                <a:srgbClr val="626262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260103" y="6534525"/>
            <a:ext cx="3239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626262"/>
                </a:solidFill>
              </a:rPr>
              <a:t>8/4/14</a:t>
            </a:r>
            <a:endParaRPr lang="en-US" sz="800" dirty="0">
              <a:solidFill>
                <a:srgbClr val="6262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2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500" b="1" i="0" kern="1200">
          <a:solidFill>
            <a:srgbClr val="626262"/>
          </a:solidFill>
          <a:latin typeface="Open Sans Semibold"/>
          <a:ea typeface="+mj-ea"/>
          <a:cs typeface="Open Sans Semibold"/>
        </a:defRPr>
      </a:lvl1pPr>
    </p:titleStyle>
    <p:bodyStyle>
      <a:lvl1pPr marL="230188" indent="-230188" algn="l" defTabSz="914400" rtl="0" eaLnBrk="1" latinLnBrk="0" hangingPunct="1">
        <a:lnSpc>
          <a:spcPct val="125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227013" algn="l" defTabSz="914400" rtl="0" eaLnBrk="1" latinLnBrk="0" hangingPunct="1">
        <a:lnSpc>
          <a:spcPct val="125000"/>
        </a:lnSpc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9538" indent="-228600" algn="l" defTabSz="914400" rtl="0" eaLnBrk="1" latinLnBrk="0" hangingPunct="1">
        <a:lnSpc>
          <a:spcPct val="125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85950" indent="-228600" algn="l" defTabSz="914400" rtl="0" eaLnBrk="1" latinLnBrk="0" hangingPunct="1">
        <a:lnSpc>
          <a:spcPct val="125000"/>
        </a:lnSpc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454275" indent="-228600" algn="l" defTabSz="914400" rtl="0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gor.gvero@roguewave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6180" y="709283"/>
            <a:ext cx="46706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Klocwork</a:t>
            </a:r>
          </a:p>
          <a:p>
            <a:endParaRPr lang="en-US" sz="2800" b="1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Source Code Analysis for Quality, Safety and Security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4363962" y="29982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Igor Gvero</a:t>
            </a:r>
            <a:endParaRPr lang="en-US" dirty="0"/>
          </a:p>
          <a:p>
            <a:r>
              <a:rPr lang="en-US" dirty="0">
                <a:hlinkClick r:id="rId2"/>
              </a:rPr>
              <a:t>i</a:t>
            </a:r>
            <a:r>
              <a:rPr lang="en-US" dirty="0" smtClean="0">
                <a:hlinkClick r:id="rId2"/>
              </a:rPr>
              <a:t>gor.gvero</a:t>
            </a:r>
            <a:r>
              <a:rPr lang="en-US" dirty="0">
                <a:hlinkClick r:id="rId2"/>
              </a:rPr>
              <a:t>@roguewave.com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Continuous </a:t>
            </a:r>
            <a:r>
              <a:rPr lang="en-US" sz="2400" dirty="0" smtClean="0"/>
              <a:t>Integration Roadmap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681" y="1175271"/>
            <a:ext cx="7975600" cy="4893734"/>
          </a:xfrm>
        </p:spPr>
        <p:txBody>
          <a:bodyPr>
            <a:noAutofit/>
          </a:bodyPr>
          <a:lstStyle/>
          <a:p>
            <a:r>
              <a:rPr lang="en-US" dirty="0" smtClean="0"/>
              <a:t>Plug in for Hudson / </a:t>
            </a:r>
            <a:r>
              <a:rPr lang="en-US" dirty="0" smtClean="0"/>
              <a:t>Jenkins available today</a:t>
            </a:r>
          </a:p>
          <a:p>
            <a:endParaRPr lang="en-US" dirty="0"/>
          </a:p>
          <a:p>
            <a:r>
              <a:rPr lang="en-US" dirty="0" smtClean="0"/>
              <a:t>Enhance interface into multiple CI </a:t>
            </a:r>
            <a:r>
              <a:rPr lang="en-US" dirty="0" smtClean="0"/>
              <a:t>systems </a:t>
            </a:r>
            <a:r>
              <a:rPr lang="en-CA" dirty="0" smtClean="0"/>
              <a:t> </a:t>
            </a:r>
          </a:p>
          <a:p>
            <a:pPr lvl="1"/>
            <a:r>
              <a:rPr lang="en-US" dirty="0" smtClean="0"/>
              <a:t>Provide visibility </a:t>
            </a:r>
            <a:r>
              <a:rPr lang="en-US" dirty="0" smtClean="0"/>
              <a:t>into your development workflow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ave time resolving and triaging integration issues with revision based system build results.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Easy </a:t>
            </a:r>
            <a:r>
              <a:rPr lang="en-US" dirty="0" smtClean="0"/>
              <a:t>install and set </a:t>
            </a:r>
            <a:r>
              <a:rPr lang="en-US" dirty="0" smtClean="0"/>
              <a:t>up</a:t>
            </a:r>
          </a:p>
          <a:p>
            <a:pPr lvl="2"/>
            <a:r>
              <a:rPr lang="en-US" dirty="0" smtClean="0"/>
              <a:t>automatic </a:t>
            </a:r>
            <a:r>
              <a:rPr lang="en-US" dirty="0" smtClean="0"/>
              <a:t>CI agent </a:t>
            </a:r>
            <a:r>
              <a:rPr lang="en-US" dirty="0" smtClean="0"/>
              <a:t>deployment</a:t>
            </a:r>
          </a:p>
          <a:p>
            <a:pPr lvl="2"/>
            <a:r>
              <a:rPr lang="en-US" dirty="0" smtClean="0"/>
              <a:t>enhanced </a:t>
            </a:r>
            <a:r>
              <a:rPr lang="en-US" dirty="0" smtClean="0"/>
              <a:t>analysis performance with minimal </a:t>
            </a:r>
            <a:r>
              <a:rPr lang="en-US" dirty="0" smtClean="0"/>
              <a:t>footprint</a:t>
            </a:r>
          </a:p>
          <a:p>
            <a:pPr lvl="2"/>
            <a:r>
              <a:rPr lang="en-US" dirty="0" smtClean="0"/>
              <a:t>flexible </a:t>
            </a:r>
            <a:r>
              <a:rPr lang="en-US" dirty="0" smtClean="0"/>
              <a:t>CI </a:t>
            </a:r>
            <a:r>
              <a:rPr lang="en-US" dirty="0" smtClean="0"/>
              <a:t>framework</a:t>
            </a:r>
          </a:p>
          <a:p>
            <a:pPr lvl="2"/>
            <a:r>
              <a:rPr lang="en-US" dirty="0" smtClean="0"/>
              <a:t>pre </a:t>
            </a:r>
            <a:r>
              <a:rPr lang="en-US" dirty="0" smtClean="0"/>
              <a:t>or post check in, integrated code </a:t>
            </a:r>
            <a:r>
              <a:rPr lang="en-US" dirty="0" smtClean="0"/>
              <a:t>review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13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8723" y="2790347"/>
            <a:ext cx="5095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DEMONSTRATION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Open Sans"/>
                <a:cs typeface="Open Sans"/>
              </a:rPr>
              <a:t>Summary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idx="4294967295"/>
          </p:nvPr>
        </p:nvSpPr>
        <p:spPr>
          <a:xfrm>
            <a:off x="457200" y="1059794"/>
            <a:ext cx="8229600" cy="506637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CA" dirty="0" smtClean="0"/>
              <a:t>Modern Source Code Analysis </a:t>
            </a:r>
          </a:p>
          <a:p>
            <a:pPr lvl="1"/>
            <a:r>
              <a:rPr lang="en-CA" dirty="0" smtClean="0"/>
              <a:t>Point of greatest time savings for your developers</a:t>
            </a:r>
          </a:p>
          <a:p>
            <a:pPr lvl="1"/>
            <a:r>
              <a:rPr lang="en-CA" dirty="0" smtClean="0"/>
              <a:t>Point of lowest cost for your company</a:t>
            </a:r>
          </a:p>
          <a:p>
            <a:r>
              <a:rPr lang="en-CA" altLang="ja-JP" dirty="0" smtClean="0"/>
              <a:t>Prevent Quality and Security Issues with Coding Standards</a:t>
            </a:r>
          </a:p>
          <a:p>
            <a:pPr lvl="1"/>
            <a:r>
              <a:rPr lang="en-CA" altLang="ja-JP" dirty="0" smtClean="0"/>
              <a:t>Show that you are following those standards</a:t>
            </a:r>
          </a:p>
          <a:p>
            <a:r>
              <a:rPr lang="en-CA" altLang="ja-JP" dirty="0" smtClean="0"/>
              <a:t>Detect Issues at the Developer Desktop</a:t>
            </a:r>
          </a:p>
          <a:p>
            <a:pPr lvl="1"/>
            <a:r>
              <a:rPr lang="en-CA" dirty="0" smtClean="0"/>
              <a:t>Ensures issues are found and fixed early in the SDLC</a:t>
            </a:r>
          </a:p>
          <a:p>
            <a:r>
              <a:rPr lang="en-CA" altLang="ja-JP" dirty="0" smtClean="0"/>
              <a:t>Use Reporting Capabilities</a:t>
            </a:r>
          </a:p>
          <a:p>
            <a:pPr lvl="1"/>
            <a:r>
              <a:rPr lang="en-CA" altLang="ja-JP" dirty="0" smtClean="0"/>
              <a:t>Gages health of the project and provides historical trending</a:t>
            </a:r>
          </a:p>
          <a:p>
            <a:r>
              <a:rPr lang="en-CA" altLang="ja-JP" dirty="0"/>
              <a:t>Mitigate Issues </a:t>
            </a:r>
          </a:p>
          <a:p>
            <a:pPr lvl="1"/>
            <a:r>
              <a:rPr lang="en-CA" altLang="ja-JP" dirty="0" smtClean="0"/>
              <a:t>Focus, Fix and Repeat</a:t>
            </a:r>
          </a:p>
          <a:p>
            <a:pPr lvl="1"/>
            <a:r>
              <a:rPr lang="en-CA" altLang="ja-JP" dirty="0" smtClean="0"/>
              <a:t>Continuous use as part of developer workflow</a:t>
            </a:r>
          </a:p>
          <a:p>
            <a:r>
              <a:rPr lang="en-CA" altLang="ja-JP" dirty="0" smtClean="0"/>
              <a:t>Adapt SCA into your CI process</a:t>
            </a:r>
          </a:p>
        </p:txBody>
      </p:sp>
    </p:spTree>
    <p:extLst>
      <p:ext uri="{BB962C8B-B14F-4D97-AF65-F5344CB8AC3E}">
        <p14:creationId xmlns:p14="http://schemas.microsoft.com/office/powerpoint/2010/main" val="25538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40" y="291132"/>
            <a:ext cx="8541657" cy="592465"/>
          </a:xfrm>
        </p:spPr>
        <p:txBody>
          <a:bodyPr>
            <a:normAutofit/>
          </a:bodyPr>
          <a:lstStyle/>
          <a:p>
            <a:r>
              <a:rPr lang="en-US" sz="2650" dirty="0">
                <a:latin typeface="Open Sans"/>
                <a:cs typeface="Open Sans"/>
              </a:rPr>
              <a:t>The faster you find a defect, the less costly to fix</a:t>
            </a:r>
            <a:endParaRPr lang="en-US" sz="2650" dirty="0"/>
          </a:p>
        </p:txBody>
      </p:sp>
      <p:graphicFrame>
        <p:nvGraphicFramePr>
          <p:cNvPr id="8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921056"/>
              </p:ext>
            </p:extLst>
          </p:nvPr>
        </p:nvGraphicFramePr>
        <p:xfrm>
          <a:off x="457200" y="822611"/>
          <a:ext cx="3656493" cy="234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279918"/>
              </p:ext>
            </p:extLst>
          </p:nvPr>
        </p:nvGraphicFramePr>
        <p:xfrm>
          <a:off x="4767714" y="1075151"/>
          <a:ext cx="4117509" cy="233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0" name="Group 89"/>
          <p:cNvGrpSpPr/>
          <p:nvPr/>
        </p:nvGrpSpPr>
        <p:grpSpPr>
          <a:xfrm>
            <a:off x="607035" y="3105561"/>
            <a:ext cx="3352190" cy="261478"/>
            <a:chOff x="607035" y="3360970"/>
            <a:chExt cx="3352190" cy="261478"/>
          </a:xfrm>
        </p:grpSpPr>
        <p:sp>
          <p:nvSpPr>
            <p:cNvPr id="91" name="Right Arrow 90"/>
            <p:cNvSpPr/>
            <p:nvPr/>
          </p:nvSpPr>
          <p:spPr>
            <a:xfrm>
              <a:off x="607035" y="3360970"/>
              <a:ext cx="3352190" cy="82550"/>
            </a:xfrm>
            <a:prstGeom prst="rightArrow">
              <a:avLst>
                <a:gd name="adj1" fmla="val 40377"/>
                <a:gd name="adj2" fmla="val 7082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Open Sans"/>
                </a:rPr>
                <a:t>  </a:t>
              </a:r>
              <a:endParaRPr lang="en-US" sz="1100" b="1" dirty="0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726271" y="3376227"/>
              <a:ext cx="111371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>
                  <a:latin typeface="Open Sans"/>
                </a:rPr>
                <a:t>Time Detected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 rot="16200000">
            <a:off x="3409459" y="2054730"/>
            <a:ext cx="1408477" cy="261478"/>
            <a:chOff x="607035" y="4101983"/>
            <a:chExt cx="3352190" cy="261478"/>
          </a:xfrm>
        </p:grpSpPr>
        <p:sp>
          <p:nvSpPr>
            <p:cNvPr id="94" name="Right Arrow 93"/>
            <p:cNvSpPr/>
            <p:nvPr/>
          </p:nvSpPr>
          <p:spPr>
            <a:xfrm>
              <a:off x="607035" y="4101983"/>
              <a:ext cx="3352190" cy="81311"/>
            </a:xfrm>
            <a:prstGeom prst="rightArrow">
              <a:avLst>
                <a:gd name="adj1" fmla="val 40377"/>
                <a:gd name="adj2" fmla="val 7082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Open Sans"/>
                </a:rPr>
                <a:t>  </a:t>
              </a:r>
              <a:endParaRPr lang="en-US" sz="1100" b="1" dirty="0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269823" y="4117240"/>
              <a:ext cx="202661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accent6">
                      <a:lumMod val="50000"/>
                    </a:schemeClr>
                  </a:solidFill>
                  <a:latin typeface="Open Sans"/>
                </a:rPr>
                <a:t>Cost to Fix</a:t>
              </a:r>
              <a:endParaRPr lang="en-US" sz="1000" b="1" dirty="0">
                <a:solidFill>
                  <a:schemeClr val="accent6">
                    <a:lumMod val="50000"/>
                  </a:schemeClr>
                </a:solidFill>
                <a:latin typeface="Open Sans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53567" y="3608251"/>
            <a:ext cx="3949531" cy="2073477"/>
            <a:chOff x="4825710" y="3819930"/>
            <a:chExt cx="3949531" cy="2474704"/>
          </a:xfrm>
        </p:grpSpPr>
        <p:sp>
          <p:nvSpPr>
            <p:cNvPr id="97" name="Rectangle 96"/>
            <p:cNvSpPr/>
            <p:nvPr/>
          </p:nvSpPr>
          <p:spPr>
            <a:xfrm>
              <a:off x="5073518" y="3819930"/>
              <a:ext cx="3450706" cy="2150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954960" y="5746365"/>
              <a:ext cx="755023" cy="1490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Open Sans"/>
                </a:rPr>
                <a:t>Specification</a:t>
              </a:r>
              <a:endParaRPr lang="en-US" sz="900" dirty="0">
                <a:latin typeface="Open Sans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416277" y="5513949"/>
              <a:ext cx="390012" cy="1490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Open Sans"/>
                </a:rPr>
                <a:t>Design</a:t>
              </a:r>
              <a:endParaRPr lang="en-US" sz="900" dirty="0">
                <a:latin typeface="Open Sans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864711" y="5234429"/>
              <a:ext cx="320010" cy="1490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Open Sans"/>
                </a:rPr>
                <a:t>Code</a:t>
              </a:r>
              <a:endParaRPr lang="en-US" sz="900" dirty="0">
                <a:latin typeface="Open Sans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240198" y="4959909"/>
              <a:ext cx="605015" cy="1490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Open Sans"/>
                </a:rPr>
                <a:t>Unit Test</a:t>
              </a:r>
              <a:endParaRPr lang="en-US" sz="900" dirty="0">
                <a:latin typeface="Open Sans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645209" y="4614913"/>
              <a:ext cx="654999" cy="1490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Open Sans"/>
                </a:rPr>
                <a:t>System Test</a:t>
              </a:r>
              <a:endParaRPr lang="en-US" sz="900" dirty="0">
                <a:latin typeface="Open Sans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995216" y="4235064"/>
              <a:ext cx="240008" cy="1490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Open Sans"/>
                </a:rPr>
                <a:t>UAT</a:t>
              </a:r>
              <a:endParaRPr lang="en-US" sz="900" dirty="0">
                <a:latin typeface="Open Sans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290208" y="3885070"/>
              <a:ext cx="485033" cy="1490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Open Sans"/>
                </a:rPr>
                <a:t>Release</a:t>
              </a:r>
              <a:endParaRPr lang="en-US" sz="900" dirty="0">
                <a:latin typeface="Open Sans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073519" y="3819930"/>
              <a:ext cx="3191708" cy="2134961"/>
            </a:xfrm>
            <a:custGeom>
              <a:avLst/>
              <a:gdLst>
                <a:gd name="connsiteX0" fmla="*/ 0 w 3250089"/>
                <a:gd name="connsiteY0" fmla="*/ 2159961 h 2159961"/>
                <a:gd name="connsiteX1" fmla="*/ 2135058 w 3250089"/>
                <a:gd name="connsiteY1" fmla="*/ 1239978 h 2159961"/>
                <a:gd name="connsiteX2" fmla="*/ 3250089 w 3250089"/>
                <a:gd name="connsiteY2" fmla="*/ 0 h 2159961"/>
                <a:gd name="connsiteX0" fmla="*/ 0 w 3210088"/>
                <a:gd name="connsiteY0" fmla="*/ 2134961 h 2134961"/>
                <a:gd name="connsiteX1" fmla="*/ 2095057 w 3210088"/>
                <a:gd name="connsiteY1" fmla="*/ 1239978 h 2134961"/>
                <a:gd name="connsiteX2" fmla="*/ 3210088 w 3210088"/>
                <a:gd name="connsiteY2" fmla="*/ 0 h 2134961"/>
                <a:gd name="connsiteX0" fmla="*/ 0 w 3210088"/>
                <a:gd name="connsiteY0" fmla="*/ 2134961 h 2134961"/>
                <a:gd name="connsiteX1" fmla="*/ 2095057 w 3210088"/>
                <a:gd name="connsiteY1" fmla="*/ 1239978 h 2134961"/>
                <a:gd name="connsiteX2" fmla="*/ 3210088 w 3210088"/>
                <a:gd name="connsiteY2" fmla="*/ 0 h 2134961"/>
                <a:gd name="connsiteX0" fmla="*/ 0 w 3210088"/>
                <a:gd name="connsiteY0" fmla="*/ 2134961 h 2134961"/>
                <a:gd name="connsiteX1" fmla="*/ 3210088 w 3210088"/>
                <a:gd name="connsiteY1" fmla="*/ 0 h 2134961"/>
                <a:gd name="connsiteX0" fmla="*/ 0 w 3210088"/>
                <a:gd name="connsiteY0" fmla="*/ 2134961 h 2134961"/>
                <a:gd name="connsiteX1" fmla="*/ 3210088 w 3210088"/>
                <a:gd name="connsiteY1" fmla="*/ 0 h 2134961"/>
                <a:gd name="connsiteX0" fmla="*/ 0 w 3210088"/>
                <a:gd name="connsiteY0" fmla="*/ 2134961 h 2134961"/>
                <a:gd name="connsiteX1" fmla="*/ 3210088 w 3210088"/>
                <a:gd name="connsiteY1" fmla="*/ 0 h 2134961"/>
                <a:gd name="connsiteX0" fmla="*/ 0 w 3210088"/>
                <a:gd name="connsiteY0" fmla="*/ 2134961 h 2134961"/>
                <a:gd name="connsiteX1" fmla="*/ 3210088 w 3210088"/>
                <a:gd name="connsiteY1" fmla="*/ 0 h 213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0088" h="2134961">
                  <a:moveTo>
                    <a:pt x="0" y="2134961"/>
                  </a:moveTo>
                  <a:cubicBezTo>
                    <a:pt x="1035029" y="2038296"/>
                    <a:pt x="2375064" y="1256644"/>
                    <a:pt x="3210088" y="0"/>
                  </a:cubicBezTo>
                </a:path>
              </a:pathLst>
            </a:cu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8130222" y="3925070"/>
              <a:ext cx="90003" cy="9000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7845213" y="4248702"/>
              <a:ext cx="90003" cy="9000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7500206" y="4629910"/>
              <a:ext cx="90003" cy="9000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7085193" y="4984909"/>
              <a:ext cx="90003" cy="9000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6720185" y="5244904"/>
              <a:ext cx="90003" cy="9000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6245172" y="5543395"/>
              <a:ext cx="90003" cy="9000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5760158" y="5746887"/>
              <a:ext cx="90003" cy="9000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grpSp>
          <p:nvGrpSpPr>
            <p:cNvPr id="113" name="Group 112"/>
            <p:cNvGrpSpPr/>
            <p:nvPr/>
          </p:nvGrpSpPr>
          <p:grpSpPr>
            <a:xfrm rot="16200000">
              <a:off x="3863028" y="4782619"/>
              <a:ext cx="2190652" cy="265287"/>
              <a:chOff x="607029" y="3977293"/>
              <a:chExt cx="3352190" cy="190273"/>
            </a:xfrm>
          </p:grpSpPr>
          <p:sp>
            <p:nvSpPr>
              <p:cNvPr id="117" name="Right Arrow 116"/>
              <p:cNvSpPr/>
              <p:nvPr/>
            </p:nvSpPr>
            <p:spPr>
              <a:xfrm>
                <a:off x="607029" y="4113368"/>
                <a:ext cx="3352190" cy="54198"/>
              </a:xfrm>
              <a:prstGeom prst="rightArrow">
                <a:avLst>
                  <a:gd name="adj1" fmla="val 40377"/>
                  <a:gd name="adj2" fmla="val 70827"/>
                </a:avLst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FFFFFF"/>
                    </a:solidFill>
                    <a:latin typeface="Open Sans"/>
                  </a:rPr>
                  <a:t>  </a:t>
                </a:r>
                <a:endParaRPr lang="en-US" sz="1100" b="1" dirty="0">
                  <a:solidFill>
                    <a:srgbClr val="FFFFFF"/>
                  </a:solidFill>
                  <a:latin typeface="Open San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581763" y="3977293"/>
                <a:ext cx="1402719" cy="176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accent6">
                        <a:lumMod val="50000"/>
                      </a:schemeClr>
                    </a:solidFill>
                    <a:latin typeface="Open Sans"/>
                  </a:rPr>
                  <a:t>Cost to Fix</a:t>
                </a:r>
                <a:endParaRPr lang="en-US" sz="1000" b="1" dirty="0">
                  <a:solidFill>
                    <a:schemeClr val="accent6">
                      <a:lumMod val="50000"/>
                    </a:schemeClr>
                  </a:solidFill>
                  <a:latin typeface="Open Sans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5073517" y="5954891"/>
              <a:ext cx="3450705" cy="339743"/>
              <a:chOff x="607035" y="3360971"/>
              <a:chExt cx="3352190" cy="339743"/>
            </a:xfrm>
          </p:grpSpPr>
          <p:sp>
            <p:nvSpPr>
              <p:cNvPr id="115" name="Right Arrow 114"/>
              <p:cNvSpPr/>
              <p:nvPr/>
            </p:nvSpPr>
            <p:spPr>
              <a:xfrm>
                <a:off x="607035" y="3360971"/>
                <a:ext cx="3352190" cy="98524"/>
              </a:xfrm>
              <a:prstGeom prst="rightArrow">
                <a:avLst>
                  <a:gd name="adj1" fmla="val 40377"/>
                  <a:gd name="adj2" fmla="val 70827"/>
                </a:avLst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FFFFFF"/>
                    </a:solidFill>
                    <a:latin typeface="Open Sans"/>
                  </a:rPr>
                  <a:t>  </a:t>
                </a:r>
                <a:endParaRPr lang="en-US" sz="1100" b="1" dirty="0">
                  <a:solidFill>
                    <a:srgbClr val="FFFFFF"/>
                  </a:solidFill>
                  <a:latin typeface="Open San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732493" y="3406848"/>
                <a:ext cx="1101279" cy="293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  <a:latin typeface="Open Sans"/>
                  </a:rPr>
                  <a:t>Lifecycle Stage</a:t>
                </a:r>
                <a:endParaRPr lang="en-US" sz="1000" b="1" dirty="0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4761922" y="3608256"/>
            <a:ext cx="263640" cy="1578716"/>
            <a:chOff x="4761922" y="3819936"/>
            <a:chExt cx="263640" cy="2034933"/>
          </a:xfrm>
        </p:grpSpPr>
        <p:sp>
          <p:nvSpPr>
            <p:cNvPr id="121" name="Right Arrow 120"/>
            <p:cNvSpPr/>
            <p:nvPr/>
          </p:nvSpPr>
          <p:spPr>
            <a:xfrm rot="16200000">
              <a:off x="3970313" y="4799620"/>
              <a:ext cx="2034933" cy="75565"/>
            </a:xfrm>
            <a:prstGeom prst="rightArrow">
              <a:avLst>
                <a:gd name="adj1" fmla="val 40377"/>
                <a:gd name="adj2" fmla="val 7082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Open Sans"/>
                </a:rPr>
                <a:t>  </a:t>
              </a:r>
              <a:endParaRPr lang="en-US" sz="1100" b="1" dirty="0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 rot="16200000">
              <a:off x="4390030" y="4714291"/>
              <a:ext cx="99000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accent6">
                      <a:lumMod val="50000"/>
                    </a:schemeClr>
                  </a:solidFill>
                  <a:latin typeface="Open Sans"/>
                </a:rPr>
                <a:t>Cost to Fix</a:t>
              </a:r>
              <a:endParaRPr lang="en-US" sz="1000" b="1" dirty="0">
                <a:solidFill>
                  <a:schemeClr val="accent6">
                    <a:lumMod val="50000"/>
                  </a:schemeClr>
                </a:solidFill>
                <a:latin typeface="Open Sans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008117" y="3722437"/>
            <a:ext cx="3707258" cy="1959290"/>
            <a:chOff x="5008117" y="3773749"/>
            <a:chExt cx="3450705" cy="1959290"/>
          </a:xfrm>
        </p:grpSpPr>
        <p:grpSp>
          <p:nvGrpSpPr>
            <p:cNvPr id="129" name="Group 128"/>
            <p:cNvGrpSpPr/>
            <p:nvPr/>
          </p:nvGrpSpPr>
          <p:grpSpPr>
            <a:xfrm>
              <a:off x="5008117" y="3773749"/>
              <a:ext cx="3407390" cy="1638101"/>
              <a:chOff x="5008117" y="3773749"/>
              <a:chExt cx="3407390" cy="1638101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5052995" y="3773749"/>
                <a:ext cx="3362512" cy="1638101"/>
                <a:chOff x="5052995" y="3946525"/>
                <a:chExt cx="3362512" cy="1816108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5052995" y="5522186"/>
                  <a:ext cx="736119" cy="240447"/>
                  <a:chOff x="5052995" y="5522186"/>
                  <a:chExt cx="736119" cy="240447"/>
                </a:xfrm>
              </p:grpSpPr>
              <p:sp>
                <p:nvSpPr>
                  <p:cNvPr id="86" name="Rectangle 85"/>
                  <p:cNvSpPr/>
                  <p:nvPr/>
                </p:nvSpPr>
                <p:spPr>
                  <a:xfrm>
                    <a:off x="5067300" y="5522186"/>
                    <a:ext cx="708025" cy="48019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Open Sans"/>
                    </a:endParaRPr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5052995" y="5624134"/>
                    <a:ext cx="736119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Open Sans"/>
                      </a:rPr>
                      <a:t>Development</a:t>
                    </a:r>
                    <a:endParaRPr lang="en-US" sz="900" dirty="0">
                      <a:latin typeface="Open Sans"/>
                    </a:endParaRPr>
                  </a:p>
                </p:txBody>
              </p:sp>
            </p:grpSp>
            <p:grpSp>
              <p:nvGrpSpPr>
                <p:cNvPr id="77" name="Group 76"/>
                <p:cNvGrpSpPr/>
                <p:nvPr/>
              </p:nvGrpSpPr>
              <p:grpSpPr>
                <a:xfrm>
                  <a:off x="5947361" y="5311776"/>
                  <a:ext cx="708025" cy="450857"/>
                  <a:chOff x="5978525" y="5311776"/>
                  <a:chExt cx="708025" cy="450857"/>
                </a:xfrm>
              </p:grpSpPr>
              <p:sp>
                <p:nvSpPr>
                  <p:cNvPr id="84" name="Rectangle 83"/>
                  <p:cNvSpPr/>
                  <p:nvPr/>
                </p:nvSpPr>
                <p:spPr>
                  <a:xfrm>
                    <a:off x="5978525" y="5311776"/>
                    <a:ext cx="708025" cy="25843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Open Sans"/>
                    </a:endParaRPr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6035190" y="5624134"/>
                    <a:ext cx="594694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Open Sans"/>
                      </a:rPr>
                      <a:t>Unit Tests</a:t>
                    </a:r>
                    <a:endParaRPr lang="en-US" sz="900" dirty="0">
                      <a:latin typeface="Open Sans"/>
                    </a:endParaRPr>
                  </a:p>
                </p:txBody>
              </p:sp>
            </p:grpSp>
            <p:grpSp>
              <p:nvGrpSpPr>
                <p:cNvPr id="78" name="Group 77"/>
                <p:cNvGrpSpPr/>
                <p:nvPr/>
              </p:nvGrpSpPr>
              <p:grpSpPr>
                <a:xfrm>
                  <a:off x="6827422" y="4854575"/>
                  <a:ext cx="708025" cy="908058"/>
                  <a:chOff x="6819900" y="4854575"/>
                  <a:chExt cx="708025" cy="908058"/>
                </a:xfrm>
              </p:grpSpPr>
              <p:sp>
                <p:nvSpPr>
                  <p:cNvPr id="82" name="Rectangle 81"/>
                  <p:cNvSpPr/>
                  <p:nvPr/>
                </p:nvSpPr>
                <p:spPr>
                  <a:xfrm>
                    <a:off x="6819900" y="4854575"/>
                    <a:ext cx="708025" cy="715631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Open Sans"/>
                    </a:endParaRPr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6865453" y="5624134"/>
                    <a:ext cx="616919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Open Sans"/>
                      </a:rPr>
                      <a:t>QA Testing</a:t>
                    </a:r>
                    <a:endParaRPr lang="en-US" sz="900" dirty="0">
                      <a:latin typeface="Open Sans"/>
                    </a:endParaRPr>
                  </a:p>
                </p:txBody>
              </p: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7707482" y="3946525"/>
                  <a:ext cx="708025" cy="1816108"/>
                  <a:chOff x="7707482" y="3946525"/>
                  <a:chExt cx="708025" cy="1816108"/>
                </a:xfrm>
              </p:grpSpPr>
              <p:sp>
                <p:nvSpPr>
                  <p:cNvPr id="80" name="Rectangle 79"/>
                  <p:cNvSpPr/>
                  <p:nvPr/>
                </p:nvSpPr>
                <p:spPr>
                  <a:xfrm>
                    <a:off x="7707482" y="3946525"/>
                    <a:ext cx="708025" cy="1623681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Open Sans"/>
                    </a:endParaRPr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7733985" y="5624134"/>
                    <a:ext cx="655019" cy="1384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latin typeface="Open Sans"/>
                      </a:rPr>
                      <a:t>Production</a:t>
                    </a:r>
                    <a:endParaRPr lang="en-US" sz="900" dirty="0">
                      <a:latin typeface="Open Sans"/>
                    </a:endParaRPr>
                  </a:p>
                </p:txBody>
              </p:sp>
            </p:grpSp>
          </p:grpSp>
          <p:sp>
            <p:nvSpPr>
              <p:cNvPr id="119" name="Freeform 118"/>
              <p:cNvSpPr/>
              <p:nvPr/>
            </p:nvSpPr>
            <p:spPr>
              <a:xfrm>
                <a:off x="5008117" y="3929278"/>
                <a:ext cx="3407390" cy="1325094"/>
              </a:xfrm>
              <a:custGeom>
                <a:avLst/>
                <a:gdLst>
                  <a:gd name="connsiteX0" fmla="*/ 0 w 3250089"/>
                  <a:gd name="connsiteY0" fmla="*/ 2159961 h 2159961"/>
                  <a:gd name="connsiteX1" fmla="*/ 2135058 w 3250089"/>
                  <a:gd name="connsiteY1" fmla="*/ 1239978 h 2159961"/>
                  <a:gd name="connsiteX2" fmla="*/ 3250089 w 3250089"/>
                  <a:gd name="connsiteY2" fmla="*/ 0 h 2159961"/>
                  <a:gd name="connsiteX0" fmla="*/ 0 w 3210088"/>
                  <a:gd name="connsiteY0" fmla="*/ 2134961 h 2134961"/>
                  <a:gd name="connsiteX1" fmla="*/ 2095057 w 3210088"/>
                  <a:gd name="connsiteY1" fmla="*/ 1239978 h 2134961"/>
                  <a:gd name="connsiteX2" fmla="*/ 3210088 w 3210088"/>
                  <a:gd name="connsiteY2" fmla="*/ 0 h 2134961"/>
                  <a:gd name="connsiteX0" fmla="*/ 0 w 3210088"/>
                  <a:gd name="connsiteY0" fmla="*/ 2134961 h 2134961"/>
                  <a:gd name="connsiteX1" fmla="*/ 2095057 w 3210088"/>
                  <a:gd name="connsiteY1" fmla="*/ 1239978 h 2134961"/>
                  <a:gd name="connsiteX2" fmla="*/ 3210088 w 3210088"/>
                  <a:gd name="connsiteY2" fmla="*/ 0 h 2134961"/>
                  <a:gd name="connsiteX0" fmla="*/ 0 w 3210088"/>
                  <a:gd name="connsiteY0" fmla="*/ 2134961 h 2134961"/>
                  <a:gd name="connsiteX1" fmla="*/ 3210088 w 3210088"/>
                  <a:gd name="connsiteY1" fmla="*/ 0 h 2134961"/>
                  <a:gd name="connsiteX0" fmla="*/ 0 w 3210088"/>
                  <a:gd name="connsiteY0" fmla="*/ 2134961 h 2134961"/>
                  <a:gd name="connsiteX1" fmla="*/ 3210088 w 3210088"/>
                  <a:gd name="connsiteY1" fmla="*/ 0 h 2134961"/>
                  <a:gd name="connsiteX0" fmla="*/ 0 w 3210088"/>
                  <a:gd name="connsiteY0" fmla="*/ 2134961 h 2134961"/>
                  <a:gd name="connsiteX1" fmla="*/ 3210088 w 3210088"/>
                  <a:gd name="connsiteY1" fmla="*/ 0 h 2134961"/>
                  <a:gd name="connsiteX0" fmla="*/ 0 w 3210088"/>
                  <a:gd name="connsiteY0" fmla="*/ 2134961 h 2134961"/>
                  <a:gd name="connsiteX1" fmla="*/ 3210088 w 3210088"/>
                  <a:gd name="connsiteY1" fmla="*/ 0 h 2134961"/>
                  <a:gd name="connsiteX0" fmla="*/ 0 w 3210088"/>
                  <a:gd name="connsiteY0" fmla="*/ 2134961 h 2134961"/>
                  <a:gd name="connsiteX1" fmla="*/ 3210088 w 3210088"/>
                  <a:gd name="connsiteY1" fmla="*/ 0 h 2134961"/>
                  <a:gd name="connsiteX0" fmla="*/ 0 w 3210088"/>
                  <a:gd name="connsiteY0" fmla="*/ 2134961 h 2136559"/>
                  <a:gd name="connsiteX1" fmla="*/ 3210088 w 3210088"/>
                  <a:gd name="connsiteY1" fmla="*/ 0 h 2136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10088" h="2136559">
                    <a:moveTo>
                      <a:pt x="0" y="2134961"/>
                    </a:moveTo>
                    <a:cubicBezTo>
                      <a:pt x="1236310" y="2159139"/>
                      <a:pt x="3079546" y="1929914"/>
                      <a:pt x="3210088" y="0"/>
                    </a:cubicBezTo>
                  </a:path>
                </a:pathLst>
              </a:custGeom>
              <a:ln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008117" y="5448379"/>
              <a:ext cx="3450705" cy="284660"/>
              <a:chOff x="5008117" y="5448379"/>
              <a:chExt cx="3450705" cy="284660"/>
            </a:xfrm>
          </p:grpSpPr>
          <p:sp>
            <p:nvSpPr>
              <p:cNvPr id="123" name="Right Arrow 122"/>
              <p:cNvSpPr/>
              <p:nvPr/>
            </p:nvSpPr>
            <p:spPr>
              <a:xfrm>
                <a:off x="5008117" y="5448379"/>
                <a:ext cx="3450705" cy="82550"/>
              </a:xfrm>
              <a:prstGeom prst="rightArrow">
                <a:avLst>
                  <a:gd name="adj1" fmla="val 40377"/>
                  <a:gd name="adj2" fmla="val 70827"/>
                </a:avLst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FFFFFF"/>
                    </a:solidFill>
                    <a:latin typeface="Open Sans"/>
                  </a:rPr>
                  <a:t>  </a:t>
                </a:r>
                <a:endParaRPr lang="en-US" sz="1100" b="1" dirty="0">
                  <a:solidFill>
                    <a:srgbClr val="FFFFFF"/>
                  </a:solidFill>
                  <a:latin typeface="Open San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6498322" y="5486818"/>
                <a:ext cx="47030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  <a:latin typeface="Open Sans"/>
                  </a:rPr>
                  <a:t>Time</a:t>
                </a:r>
                <a:endParaRPr lang="en-US" sz="1000" b="1" dirty="0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8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93" y="291132"/>
            <a:ext cx="8541657" cy="592465"/>
          </a:xfrm>
        </p:spPr>
        <p:txBody>
          <a:bodyPr>
            <a:noAutofit/>
          </a:bodyPr>
          <a:lstStyle/>
          <a:p>
            <a:r>
              <a:rPr lang="en-US" sz="2650" dirty="0">
                <a:latin typeface="Open Sans"/>
                <a:cs typeface="Open Sans"/>
              </a:rPr>
              <a:t>B</a:t>
            </a:r>
            <a:r>
              <a:rPr lang="en-US" sz="2650" dirty="0" smtClean="0">
                <a:latin typeface="Open Sans"/>
                <a:cs typeface="Open Sans"/>
              </a:rPr>
              <a:t>enefits</a:t>
            </a:r>
            <a:r>
              <a:rPr lang="en-US" sz="2650" dirty="0" smtClean="0">
                <a:latin typeface="Open Sans"/>
                <a:cs typeface="Open Sans"/>
              </a:rPr>
              <a:t>: </a:t>
            </a:r>
            <a:r>
              <a:rPr lang="en-US" sz="2650" dirty="0" smtClean="0">
                <a:latin typeface="Open Sans"/>
                <a:cs typeface="Open Sans"/>
              </a:rPr>
              <a:t>security, safety </a:t>
            </a:r>
            <a:r>
              <a:rPr lang="en-US" sz="2650" dirty="0" smtClean="0">
                <a:latin typeface="Open Sans"/>
                <a:cs typeface="Open Sans"/>
              </a:rPr>
              <a:t>&amp; quality</a:t>
            </a:r>
            <a:endParaRPr lang="en-US" sz="2650" dirty="0">
              <a:latin typeface="Open Sans"/>
              <a:cs typeface="Open Sans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9471" y="1059794"/>
            <a:ext cx="8229600" cy="5066370"/>
          </a:xfrm>
          <a:ln/>
        </p:spPr>
        <p:txBody>
          <a:bodyPr anchor="t">
            <a:normAutofit/>
          </a:bodyPr>
          <a:lstStyle/>
          <a:p>
            <a:pPr marL="17859" indent="0">
              <a:lnSpc>
                <a:spcPct val="120000"/>
              </a:lnSpc>
              <a:spcBef>
                <a:spcPct val="0"/>
              </a:spcBef>
              <a:buClr>
                <a:srgbClr val="272827"/>
              </a:buClr>
              <a:buNone/>
            </a:pPr>
            <a:r>
              <a:rPr lang="en-US" sz="2000" b="1" dirty="0">
                <a:solidFill>
                  <a:srgbClr val="272827"/>
                </a:solidFill>
                <a:sym typeface="Arial" charset="0"/>
              </a:rPr>
              <a:t> Significantly reduces </a:t>
            </a:r>
            <a:r>
              <a:rPr lang="en-US" sz="2000" b="1" dirty="0" smtClean="0">
                <a:solidFill>
                  <a:srgbClr val="272827"/>
                </a:solidFill>
                <a:sym typeface="Arial" charset="0"/>
              </a:rPr>
              <a:t>the cost </a:t>
            </a:r>
            <a:r>
              <a:rPr lang="en-US" sz="2000" b="1" dirty="0">
                <a:solidFill>
                  <a:srgbClr val="272827"/>
                </a:solidFill>
                <a:sym typeface="Arial" charset="0"/>
              </a:rPr>
              <a:t>of reliable, secure software</a:t>
            </a:r>
          </a:p>
          <a:p>
            <a:pPr marL="571480" lvl="2"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272827"/>
                </a:solidFill>
                <a:sym typeface="Arial" charset="0"/>
              </a:rPr>
              <a:t>Complements </a:t>
            </a:r>
            <a:r>
              <a:rPr lang="en-US" sz="2000" dirty="0">
                <a:solidFill>
                  <a:srgbClr val="272827"/>
                </a:solidFill>
                <a:sym typeface="Arial" charset="0"/>
              </a:rPr>
              <a:t>existing testing approaches</a:t>
            </a:r>
          </a:p>
          <a:p>
            <a:pPr marL="571480" lvl="2"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272827"/>
                </a:solidFill>
                <a:sym typeface="Arial" charset="0"/>
              </a:rPr>
              <a:t>Automated </a:t>
            </a:r>
            <a:r>
              <a:rPr lang="en-US" sz="2000" dirty="0">
                <a:solidFill>
                  <a:srgbClr val="272827"/>
                </a:solidFill>
                <a:sym typeface="Arial" charset="0"/>
              </a:rPr>
              <a:t>and </a:t>
            </a:r>
            <a:r>
              <a:rPr lang="en-US" sz="2000" dirty="0" smtClean="0">
                <a:solidFill>
                  <a:srgbClr val="272827"/>
                </a:solidFill>
                <a:sym typeface="Arial" charset="0"/>
              </a:rPr>
              <a:t>repeatable analysis</a:t>
            </a:r>
            <a:endParaRPr lang="en-US" sz="2000" dirty="0">
              <a:solidFill>
                <a:srgbClr val="272827"/>
              </a:solidFill>
              <a:sym typeface="Arial" charset="0"/>
            </a:endParaRPr>
          </a:p>
          <a:p>
            <a:pPr marL="17859" indent="0">
              <a:lnSpc>
                <a:spcPct val="120000"/>
              </a:lnSpc>
              <a:spcBef>
                <a:spcPts val="952"/>
              </a:spcBef>
              <a:buClr>
                <a:srgbClr val="272827"/>
              </a:buClr>
              <a:buNone/>
            </a:pPr>
            <a:r>
              <a:rPr lang="en-US" sz="2000" b="1" dirty="0" smtClean="0">
                <a:solidFill>
                  <a:srgbClr val="272827"/>
                </a:solidFill>
                <a:sym typeface="Arial" charset="0"/>
              </a:rPr>
              <a:t>Enforces key </a:t>
            </a:r>
            <a:r>
              <a:rPr lang="en-US" sz="2000" b="1" dirty="0">
                <a:solidFill>
                  <a:srgbClr val="272827"/>
                </a:solidFill>
                <a:sym typeface="Arial" charset="0"/>
              </a:rPr>
              <a:t>industry standards</a:t>
            </a:r>
          </a:p>
          <a:p>
            <a:pPr marL="571480" lvl="2">
              <a:lnSpc>
                <a:spcPct val="120000"/>
              </a:lnSpc>
              <a:spcBef>
                <a:spcPts val="352"/>
              </a:spcBef>
            </a:pPr>
            <a:r>
              <a:rPr lang="en-US" sz="2000" dirty="0" smtClean="0">
                <a:solidFill>
                  <a:srgbClr val="272827"/>
                </a:solidFill>
                <a:sym typeface="Arial" charset="0"/>
              </a:rPr>
              <a:t>DISA </a:t>
            </a:r>
            <a:r>
              <a:rPr lang="en-US" sz="2000" dirty="0">
                <a:solidFill>
                  <a:srgbClr val="272827"/>
                </a:solidFill>
                <a:sym typeface="Arial" charset="0"/>
              </a:rPr>
              <a:t>STIG, CWE, MISRA</a:t>
            </a:r>
          </a:p>
          <a:p>
            <a:pPr marL="571480" lvl="2">
              <a:lnSpc>
                <a:spcPct val="120000"/>
              </a:lnSpc>
              <a:spcBef>
                <a:spcPts val="352"/>
              </a:spcBef>
            </a:pPr>
            <a:r>
              <a:rPr lang="en-US" sz="2000" dirty="0" smtClean="0">
                <a:solidFill>
                  <a:srgbClr val="272827"/>
                </a:solidFill>
                <a:sym typeface="Arial" charset="0"/>
              </a:rPr>
              <a:t>CERT</a:t>
            </a:r>
            <a:r>
              <a:rPr lang="en-US" sz="2000" dirty="0">
                <a:solidFill>
                  <a:srgbClr val="272827"/>
                </a:solidFill>
                <a:sym typeface="Arial" charset="0"/>
              </a:rPr>
              <a:t>, </a:t>
            </a:r>
            <a:r>
              <a:rPr lang="en-US" sz="2000" dirty="0" smtClean="0">
                <a:solidFill>
                  <a:srgbClr val="272827"/>
                </a:solidFill>
                <a:sym typeface="Arial" charset="0"/>
              </a:rPr>
              <a:t>SAMATE</a:t>
            </a:r>
            <a:endParaRPr lang="en-US" sz="2000" dirty="0">
              <a:solidFill>
                <a:srgbClr val="272827"/>
              </a:solidFill>
              <a:sym typeface="Arial" charset="0"/>
            </a:endParaRPr>
          </a:p>
          <a:p>
            <a:pPr marL="571480" lvl="2">
              <a:lnSpc>
                <a:spcPct val="120000"/>
              </a:lnSpc>
              <a:spcBef>
                <a:spcPts val="352"/>
              </a:spcBef>
            </a:pPr>
            <a:r>
              <a:rPr lang="en-US" sz="2000" dirty="0" smtClean="0">
                <a:solidFill>
                  <a:srgbClr val="272827"/>
                </a:solidFill>
                <a:sym typeface="Arial" charset="0"/>
              </a:rPr>
              <a:t>OWASP</a:t>
            </a:r>
            <a:r>
              <a:rPr lang="en-US" sz="2000" dirty="0">
                <a:solidFill>
                  <a:srgbClr val="272827"/>
                </a:solidFill>
                <a:sym typeface="Arial" charset="0"/>
              </a:rPr>
              <a:t>, DO-178B, FDA </a:t>
            </a:r>
            <a:r>
              <a:rPr lang="en-US" sz="2000" dirty="0" smtClean="0">
                <a:solidFill>
                  <a:srgbClr val="272827"/>
                </a:solidFill>
                <a:sym typeface="Arial" charset="0"/>
              </a:rPr>
              <a:t>validation</a:t>
            </a:r>
            <a:endParaRPr lang="en-US" sz="2000" dirty="0">
              <a:solidFill>
                <a:srgbClr val="272827"/>
              </a:solidFill>
              <a:sym typeface="Arial" charset="0"/>
            </a:endParaRPr>
          </a:p>
          <a:p>
            <a:pPr marL="571480" lvl="2">
              <a:lnSpc>
                <a:spcPct val="120000"/>
              </a:lnSpc>
              <a:spcBef>
                <a:spcPts val="352"/>
              </a:spcBef>
            </a:pPr>
            <a:r>
              <a:rPr lang="en-US" sz="2000" dirty="0">
                <a:solidFill>
                  <a:srgbClr val="272827"/>
                </a:solidFill>
                <a:sym typeface="Arial" charset="0"/>
              </a:rPr>
              <a:t>...and more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72" y="4697386"/>
            <a:ext cx="919712" cy="919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836" y="4697386"/>
            <a:ext cx="1062776" cy="868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451" y="4863414"/>
            <a:ext cx="1189624" cy="53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766" y="4758521"/>
            <a:ext cx="757548" cy="746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092" y="4823849"/>
            <a:ext cx="1026519" cy="615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855" y="4779907"/>
            <a:ext cx="1000131" cy="7037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2392" y="4889015"/>
            <a:ext cx="1068279" cy="4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0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87" y="291132"/>
            <a:ext cx="8541657" cy="592465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Open Sans"/>
                <a:cs typeface="Open Sans"/>
              </a:rPr>
              <a:t>Analysis done after compile/build</a:t>
            </a:r>
            <a:endParaRPr lang="en-US" sz="2700" dirty="0">
              <a:latin typeface="Open Sans"/>
              <a:cs typeface="Open Sans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1990324" y="1703487"/>
            <a:ext cx="5295305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400" b="1" dirty="0">
                <a:solidFill>
                  <a:srgbClr val="626262"/>
                </a:solidFill>
                <a:latin typeface="Open Sans"/>
                <a:ea typeface="ＭＳ Ｐゴシック" charset="0"/>
                <a:cs typeface="Open Sans"/>
                <a:sym typeface="Helvetica" charset="0"/>
              </a:rPr>
              <a:t>Development Cycle</a:t>
            </a:r>
          </a:p>
        </p:txBody>
      </p:sp>
      <p:sp>
        <p:nvSpPr>
          <p:cNvPr id="3" name="Chevron 2"/>
          <p:cNvSpPr/>
          <p:nvPr/>
        </p:nvSpPr>
        <p:spPr>
          <a:xfrm>
            <a:off x="234029" y="2179211"/>
            <a:ext cx="1413586" cy="684866"/>
          </a:xfrm>
          <a:prstGeom prst="chevron">
            <a:avLst>
              <a:gd name="adj" fmla="val 35056"/>
            </a:avLst>
          </a:prstGeom>
          <a:solidFill>
            <a:srgbClr val="266092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00" rIns="0" rtlCol="0" anchor="ctr"/>
          <a:lstStyle/>
          <a:p>
            <a:pPr algn="ctr">
              <a:lnSpc>
                <a:spcPct val="95000"/>
              </a:lnSpc>
            </a:pPr>
            <a:r>
              <a:rPr lang="en-US" sz="1600" dirty="0" smtClean="0">
                <a:solidFill>
                  <a:schemeClr val="bg1"/>
                </a:solidFill>
                <a:latin typeface="Open Sans"/>
              </a:rPr>
              <a:t>Edit</a:t>
            </a:r>
            <a:endParaRPr lang="en-US" sz="1600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443841" y="2179211"/>
            <a:ext cx="1413586" cy="684866"/>
          </a:xfrm>
          <a:prstGeom prst="chevron">
            <a:avLst>
              <a:gd name="adj" fmla="val 35056"/>
            </a:avLst>
          </a:prstGeom>
          <a:solidFill>
            <a:srgbClr val="266092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00" rIns="0" rtlCol="0" anchor="ctr"/>
          <a:lstStyle/>
          <a:p>
            <a:pPr algn="ctr">
              <a:lnSpc>
                <a:spcPct val="95000"/>
              </a:lnSpc>
            </a:pPr>
            <a:r>
              <a:rPr lang="en-US" sz="1600" dirty="0" smtClean="0">
                <a:solidFill>
                  <a:schemeClr val="bg1"/>
                </a:solidFill>
                <a:latin typeface="Open Sans"/>
              </a:rPr>
              <a:t>Save</a:t>
            </a:r>
            <a:endParaRPr lang="en-US" sz="1600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653653" y="2179211"/>
            <a:ext cx="1413586" cy="684866"/>
          </a:xfrm>
          <a:prstGeom prst="chevron">
            <a:avLst>
              <a:gd name="adj" fmla="val 35056"/>
            </a:avLst>
          </a:prstGeom>
          <a:solidFill>
            <a:srgbClr val="266092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00" rIns="0" rtlCol="0" anchor="ctr"/>
          <a:lstStyle/>
          <a:p>
            <a:pPr algn="ctr">
              <a:lnSpc>
                <a:spcPct val="95000"/>
              </a:lnSpc>
            </a:pPr>
            <a:r>
              <a:rPr lang="en-US" sz="1600" dirty="0" smtClean="0">
                <a:solidFill>
                  <a:schemeClr val="bg1"/>
                </a:solidFill>
                <a:latin typeface="Open Sans"/>
              </a:rPr>
              <a:t>Compile</a:t>
            </a:r>
            <a:endParaRPr lang="en-US" sz="1600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863465" y="2179211"/>
            <a:ext cx="1413586" cy="684866"/>
          </a:xfrm>
          <a:prstGeom prst="chevron">
            <a:avLst>
              <a:gd name="adj" fmla="val 35056"/>
            </a:avLst>
          </a:prstGeom>
          <a:solidFill>
            <a:srgbClr val="266092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00" rIns="0" rtlCol="0" anchor="ctr"/>
          <a:lstStyle/>
          <a:p>
            <a:pPr algn="ctr">
              <a:lnSpc>
                <a:spcPct val="95000"/>
              </a:lnSpc>
            </a:pPr>
            <a:r>
              <a:rPr lang="en-US" sz="1600" dirty="0" smtClean="0">
                <a:solidFill>
                  <a:schemeClr val="bg1"/>
                </a:solidFill>
                <a:latin typeface="Open Sans"/>
              </a:rPr>
              <a:t>Test</a:t>
            </a:r>
            <a:endParaRPr lang="en-US" sz="1600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073277" y="2179211"/>
            <a:ext cx="1413586" cy="684866"/>
          </a:xfrm>
          <a:prstGeom prst="chevron">
            <a:avLst>
              <a:gd name="adj" fmla="val 35056"/>
            </a:avLst>
          </a:prstGeom>
          <a:solidFill>
            <a:srgbClr val="266092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00" rIns="0" rtlCol="0" anchor="ctr"/>
          <a:lstStyle/>
          <a:p>
            <a:pPr algn="ctr">
              <a:lnSpc>
                <a:spcPct val="95000"/>
              </a:lnSpc>
            </a:pPr>
            <a:r>
              <a:rPr lang="en-US" sz="1600" dirty="0" smtClean="0">
                <a:solidFill>
                  <a:schemeClr val="bg1"/>
                </a:solidFill>
                <a:latin typeface="Open Sans"/>
              </a:rPr>
              <a:t>Check In</a:t>
            </a:r>
            <a:endParaRPr lang="en-US" sz="1600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283089" y="2179211"/>
            <a:ext cx="1413586" cy="684866"/>
          </a:xfrm>
          <a:prstGeom prst="chevron">
            <a:avLst>
              <a:gd name="adj" fmla="val 35056"/>
            </a:avLst>
          </a:prstGeom>
          <a:solidFill>
            <a:srgbClr val="266092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00" rIns="0" rtlCol="0" anchor="ctr"/>
          <a:lstStyle/>
          <a:p>
            <a:pPr algn="ctr">
              <a:lnSpc>
                <a:spcPct val="95000"/>
              </a:lnSpc>
            </a:pPr>
            <a:r>
              <a:rPr lang="en-US" sz="1600" dirty="0" smtClean="0">
                <a:solidFill>
                  <a:schemeClr val="bg1"/>
                </a:solidFill>
                <a:latin typeface="Open Sans"/>
              </a:rPr>
              <a:t>Build</a:t>
            </a:r>
            <a:endParaRPr lang="en-US" sz="1600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492899" y="2179211"/>
            <a:ext cx="1413586" cy="684866"/>
          </a:xfrm>
          <a:prstGeom prst="chevron">
            <a:avLst>
              <a:gd name="adj" fmla="val 35056"/>
            </a:avLst>
          </a:prstGeom>
          <a:solidFill>
            <a:schemeClr val="bg1">
              <a:lumMod val="75000"/>
            </a:schemeClr>
          </a:solidFill>
          <a:ln>
            <a:solidFill>
              <a:srgbClr val="62626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0800" rIns="0" rtlCol="0" anchor="ctr"/>
          <a:lstStyle/>
          <a:p>
            <a:pPr algn="ctr">
              <a:lnSpc>
                <a:spcPct val="95000"/>
              </a:lnSpc>
            </a:pPr>
            <a:r>
              <a:rPr lang="en-US" sz="1600" dirty="0" smtClean="0">
                <a:solidFill>
                  <a:schemeClr val="tx1"/>
                </a:solidFill>
                <a:latin typeface="Open Sans"/>
              </a:rPr>
              <a:t>Analyze</a:t>
            </a:r>
            <a:br>
              <a:rPr lang="en-US" sz="1600" dirty="0" smtClean="0">
                <a:solidFill>
                  <a:schemeClr val="tx1"/>
                </a:solidFill>
                <a:latin typeface="Open Sans"/>
              </a:rPr>
            </a:br>
            <a:r>
              <a:rPr lang="en-US" sz="1600" dirty="0" smtClean="0">
                <a:solidFill>
                  <a:schemeClr val="tx1"/>
                </a:solidFill>
                <a:latin typeface="Open Sans"/>
              </a:rPr>
              <a:t>&amp; Fix</a:t>
            </a:r>
            <a:endParaRPr lang="en-US" sz="1600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712" y="3324128"/>
            <a:ext cx="8018528" cy="170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52"/>
              </a:spcBef>
            </a:pPr>
            <a:r>
              <a:rPr lang="en-US" sz="2400" b="1" dirty="0" smtClean="0">
                <a:solidFill>
                  <a:schemeClr val="accent2"/>
                </a:solidFill>
                <a:latin typeface="Open Sans"/>
                <a:cs typeface="Open Sans"/>
                <a:sym typeface="Helvetica" charset="0"/>
              </a:rPr>
              <a:t>Takeaways: </a:t>
            </a:r>
          </a:p>
          <a:p>
            <a:pPr marL="342900" indent="-342900">
              <a:spcBef>
                <a:spcPts val="352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272827"/>
                </a:solidFill>
                <a:latin typeface="Open Sans"/>
                <a:cs typeface="Open Sans"/>
                <a:sym typeface="Helvetica" charset="0"/>
              </a:rPr>
              <a:t>Late </a:t>
            </a:r>
            <a:r>
              <a:rPr lang="en-US" sz="2400" dirty="0">
                <a:solidFill>
                  <a:srgbClr val="272827"/>
                </a:solidFill>
                <a:latin typeface="Open Sans"/>
                <a:cs typeface="Open Sans"/>
                <a:sym typeface="Helvetica" charset="0"/>
              </a:rPr>
              <a:t>stage</a:t>
            </a:r>
            <a:r>
              <a:rPr lang="en-US" sz="2400" dirty="0" smtClean="0">
                <a:solidFill>
                  <a:srgbClr val="272827"/>
                </a:solidFill>
                <a:latin typeface="Open Sans"/>
                <a:cs typeface="Open Sans"/>
                <a:sym typeface="Helvetica" charset="0"/>
              </a:rPr>
              <a:t> “rework” </a:t>
            </a:r>
            <a:r>
              <a:rPr lang="en-US" sz="2400" dirty="0">
                <a:solidFill>
                  <a:srgbClr val="272827"/>
                </a:solidFill>
                <a:latin typeface="Open Sans"/>
                <a:cs typeface="Open Sans"/>
                <a:sym typeface="Helvetica" charset="0"/>
              </a:rPr>
              <a:t>reduces tool </a:t>
            </a:r>
            <a:r>
              <a:rPr lang="en-US" sz="2400" dirty="0" smtClean="0">
                <a:solidFill>
                  <a:srgbClr val="272827"/>
                </a:solidFill>
                <a:latin typeface="Open Sans"/>
                <a:cs typeface="Open Sans"/>
                <a:sym typeface="Helvetica" charset="0"/>
              </a:rPr>
              <a:t>adoption</a:t>
            </a:r>
          </a:p>
          <a:p>
            <a:pPr marL="342900" indent="-342900">
              <a:spcBef>
                <a:spcPts val="352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272827"/>
                </a:solidFill>
                <a:latin typeface="Open Sans"/>
                <a:cs typeface="Open Sans"/>
                <a:sym typeface="Helvetica" charset="0"/>
              </a:rPr>
              <a:t>Timelines compromised</a:t>
            </a:r>
          </a:p>
          <a:p>
            <a:pPr marL="342900" indent="-342900">
              <a:spcBef>
                <a:spcPts val="352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272827"/>
                </a:solidFill>
                <a:latin typeface="Open Sans"/>
                <a:cs typeface="Open Sans"/>
                <a:sym typeface="Helvetica" charset="0"/>
              </a:rPr>
              <a:t>Issues are more expensive to fix</a:t>
            </a:r>
            <a:endParaRPr lang="en-US" sz="2400" dirty="0">
              <a:solidFill>
                <a:srgbClr val="272827"/>
              </a:solidFill>
              <a:latin typeface="Open Sans"/>
              <a:cs typeface="Open Sans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9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91132"/>
            <a:ext cx="8541657" cy="592465"/>
          </a:xfrm>
        </p:spPr>
        <p:txBody>
          <a:bodyPr/>
          <a:lstStyle/>
          <a:p>
            <a:r>
              <a:rPr lang="en-US" sz="2700" dirty="0" smtClean="0">
                <a:latin typeface="Open Sans"/>
                <a:cs typeface="Open Sans"/>
              </a:rPr>
              <a:t>Klocwork: analysis earlier in the cyc</a:t>
            </a:r>
            <a:r>
              <a:rPr lang="en-US" sz="2700" dirty="0" smtClean="0"/>
              <a:t>le</a:t>
            </a:r>
            <a:endParaRPr lang="en-US" sz="2700" dirty="0"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026" y="3308131"/>
            <a:ext cx="8312526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3609" indent="-285750">
              <a:spcBef>
                <a:spcPts val="352"/>
              </a:spcBef>
              <a:buClr>
                <a:schemeClr val="accent2"/>
              </a:buClr>
              <a:buFont typeface="Wingdings" charset="2"/>
              <a:buChar char=""/>
            </a:pPr>
            <a:r>
              <a:rPr lang="en-US" dirty="0" smtClean="0">
                <a:solidFill>
                  <a:srgbClr val="272827"/>
                </a:solidFill>
                <a:latin typeface="Open Sans"/>
                <a:cs typeface="Open Sans"/>
                <a:sym typeface="Helvetica" charset="0"/>
              </a:rPr>
              <a:t>Eliminates </a:t>
            </a:r>
            <a:r>
              <a:rPr lang="en-US" dirty="0">
                <a:solidFill>
                  <a:srgbClr val="272827"/>
                </a:solidFill>
                <a:latin typeface="Open Sans"/>
                <a:cs typeface="Open Sans"/>
                <a:sym typeface="Helvetica" charset="0"/>
              </a:rPr>
              <a:t>new defects from being checked back </a:t>
            </a:r>
            <a:r>
              <a:rPr lang="en-US" dirty="0" smtClean="0">
                <a:solidFill>
                  <a:srgbClr val="272827"/>
                </a:solidFill>
                <a:latin typeface="Open Sans"/>
                <a:cs typeface="Open Sans"/>
                <a:sym typeface="Helvetica" charset="0"/>
              </a:rPr>
              <a:t>into </a:t>
            </a:r>
            <a:r>
              <a:rPr lang="en-US" dirty="0">
                <a:solidFill>
                  <a:srgbClr val="272827"/>
                </a:solidFill>
                <a:latin typeface="Open Sans"/>
                <a:cs typeface="Open Sans"/>
                <a:sym typeface="Helvetica" charset="0"/>
              </a:rPr>
              <a:t>the team level build</a:t>
            </a:r>
            <a:endParaRPr lang="en-US" dirty="0">
              <a:solidFill>
                <a:srgbClr val="272827"/>
              </a:solidFill>
              <a:latin typeface="Open Sans"/>
              <a:sym typeface="Helvetica" charset="0"/>
            </a:endParaRPr>
          </a:p>
          <a:p>
            <a:pPr marL="303609" indent="-285750">
              <a:spcBef>
                <a:spcPts val="352"/>
              </a:spcBef>
              <a:buClr>
                <a:schemeClr val="accent2"/>
              </a:buClr>
              <a:buFont typeface="Wingdings" charset="2"/>
              <a:buChar char=""/>
            </a:pPr>
            <a:r>
              <a:rPr lang="en-US" dirty="0">
                <a:solidFill>
                  <a:srgbClr val="272827"/>
                </a:solidFill>
                <a:latin typeface="Open Sans"/>
                <a:cs typeface="Open Sans"/>
                <a:sym typeface="Helvetica" charset="0"/>
              </a:rPr>
              <a:t>No extra work for developers</a:t>
            </a:r>
          </a:p>
          <a:p>
            <a:pPr marL="303609" indent="-285750">
              <a:spcBef>
                <a:spcPts val="352"/>
              </a:spcBef>
              <a:buClr>
                <a:schemeClr val="accent2"/>
              </a:buClr>
              <a:buFont typeface="Wingdings" charset="2"/>
              <a:buChar char=""/>
            </a:pPr>
            <a:r>
              <a:rPr lang="en-US" dirty="0">
                <a:solidFill>
                  <a:srgbClr val="272827"/>
                </a:solidFill>
                <a:latin typeface="Open Sans"/>
                <a:cs typeface="Open Sans"/>
                <a:sym typeface="Helvetica" charset="0"/>
              </a:rPr>
              <a:t>In-context checking and fixes</a:t>
            </a:r>
          </a:p>
          <a:p>
            <a:pPr marL="303609" indent="-285750">
              <a:spcBef>
                <a:spcPts val="352"/>
              </a:spcBef>
              <a:buClr>
                <a:schemeClr val="accent2"/>
              </a:buClr>
              <a:buFont typeface="Wingdings" charset="2"/>
              <a:buChar char=""/>
            </a:pPr>
            <a:r>
              <a:rPr lang="en-US" dirty="0">
                <a:solidFill>
                  <a:srgbClr val="272827"/>
                </a:solidFill>
                <a:latin typeface="Open Sans"/>
                <a:cs typeface="Open Sans"/>
                <a:sym typeface="Helvetica" charset="0"/>
              </a:rPr>
              <a:t>Continuity of development </a:t>
            </a:r>
            <a:r>
              <a:rPr lang="en-US" dirty="0" smtClean="0">
                <a:solidFill>
                  <a:srgbClr val="272827"/>
                </a:solidFill>
                <a:latin typeface="Open Sans"/>
                <a:cs typeface="Open Sans"/>
                <a:sym typeface="Helvetica" charset="0"/>
              </a:rPr>
              <a:t>flow</a:t>
            </a:r>
          </a:p>
        </p:txBody>
      </p:sp>
      <p:sp>
        <p:nvSpPr>
          <p:cNvPr id="9" name="Chevron 8"/>
          <p:cNvSpPr/>
          <p:nvPr/>
        </p:nvSpPr>
        <p:spPr>
          <a:xfrm>
            <a:off x="217535" y="2174789"/>
            <a:ext cx="1413586" cy="684866"/>
          </a:xfrm>
          <a:prstGeom prst="chevron">
            <a:avLst>
              <a:gd name="adj" fmla="val 35056"/>
            </a:avLst>
          </a:prstGeom>
          <a:solidFill>
            <a:srgbClr val="266092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00" rIns="0" rtlCol="0" anchor="ctr"/>
          <a:lstStyle/>
          <a:p>
            <a:pPr algn="ctr">
              <a:lnSpc>
                <a:spcPct val="95000"/>
              </a:lnSpc>
            </a:pPr>
            <a:r>
              <a:rPr lang="en-US" sz="1600" dirty="0" smtClean="0">
                <a:solidFill>
                  <a:schemeClr val="bg1"/>
                </a:solidFill>
                <a:latin typeface="Open Sans"/>
              </a:rPr>
              <a:t>Edit</a:t>
            </a:r>
            <a:endParaRPr lang="en-US" sz="1600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427347" y="2174789"/>
            <a:ext cx="1413586" cy="684866"/>
          </a:xfrm>
          <a:prstGeom prst="chevron">
            <a:avLst>
              <a:gd name="adj" fmla="val 35056"/>
            </a:avLst>
          </a:prstGeom>
          <a:solidFill>
            <a:srgbClr val="266092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00" rIns="0" rtlCol="0" anchor="ctr"/>
          <a:lstStyle/>
          <a:p>
            <a:pPr algn="ctr">
              <a:lnSpc>
                <a:spcPct val="95000"/>
              </a:lnSpc>
            </a:pPr>
            <a:r>
              <a:rPr lang="en-US" sz="1600" dirty="0" smtClean="0">
                <a:solidFill>
                  <a:schemeClr val="bg1"/>
                </a:solidFill>
                <a:latin typeface="Open Sans"/>
              </a:rPr>
              <a:t>Save</a:t>
            </a:r>
            <a:endParaRPr lang="en-US" sz="1600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637159" y="2174789"/>
            <a:ext cx="1413586" cy="684866"/>
          </a:xfrm>
          <a:prstGeom prst="chevron">
            <a:avLst>
              <a:gd name="adj" fmla="val 35056"/>
            </a:avLst>
          </a:prstGeom>
          <a:solidFill>
            <a:schemeClr val="bg1">
              <a:lumMod val="85000"/>
            </a:schemeClr>
          </a:solidFill>
          <a:ln>
            <a:solidFill>
              <a:srgbClr val="62626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8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latin typeface="Open Sans"/>
              </a:rPr>
              <a:t>Analyze</a:t>
            </a:r>
            <a:br>
              <a:rPr lang="en-US" sz="1600" dirty="0">
                <a:solidFill>
                  <a:schemeClr val="tx1"/>
                </a:solidFill>
                <a:latin typeface="Open Sans"/>
              </a:rPr>
            </a:br>
            <a:r>
              <a:rPr lang="en-US" sz="1600" dirty="0">
                <a:solidFill>
                  <a:schemeClr val="tx1"/>
                </a:solidFill>
                <a:latin typeface="Open Sans"/>
              </a:rPr>
              <a:t>&amp; Fix</a:t>
            </a:r>
          </a:p>
        </p:txBody>
      </p:sp>
      <p:sp>
        <p:nvSpPr>
          <p:cNvPr id="12" name="Chevron 11"/>
          <p:cNvSpPr/>
          <p:nvPr/>
        </p:nvSpPr>
        <p:spPr>
          <a:xfrm>
            <a:off x="3846971" y="2174789"/>
            <a:ext cx="1413586" cy="684866"/>
          </a:xfrm>
          <a:prstGeom prst="chevron">
            <a:avLst>
              <a:gd name="adj" fmla="val 35056"/>
            </a:avLst>
          </a:prstGeom>
          <a:solidFill>
            <a:srgbClr val="266092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00" rIns="0" rtlCol="0" anchor="ctr"/>
          <a:lstStyle/>
          <a:p>
            <a:pPr algn="ctr">
              <a:lnSpc>
                <a:spcPct val="95000"/>
              </a:lnSpc>
            </a:pPr>
            <a:r>
              <a:rPr lang="en-US" sz="1600" dirty="0" smtClean="0">
                <a:solidFill>
                  <a:schemeClr val="bg1"/>
                </a:solidFill>
                <a:latin typeface="Open Sans"/>
              </a:rPr>
              <a:t>Compile</a:t>
            </a:r>
            <a:endParaRPr lang="en-US" sz="1600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056783" y="2174789"/>
            <a:ext cx="1413586" cy="684866"/>
          </a:xfrm>
          <a:prstGeom prst="chevron">
            <a:avLst>
              <a:gd name="adj" fmla="val 35056"/>
            </a:avLst>
          </a:prstGeom>
          <a:solidFill>
            <a:srgbClr val="266092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00" rIns="0" rtlCol="0" anchor="ctr"/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  <a:latin typeface="Open Sans"/>
              </a:rPr>
              <a:t>Test</a:t>
            </a:r>
          </a:p>
        </p:txBody>
      </p:sp>
      <p:sp>
        <p:nvSpPr>
          <p:cNvPr id="14" name="Chevron 13"/>
          <p:cNvSpPr/>
          <p:nvPr/>
        </p:nvSpPr>
        <p:spPr>
          <a:xfrm>
            <a:off x="6266595" y="2174789"/>
            <a:ext cx="1413586" cy="684866"/>
          </a:xfrm>
          <a:prstGeom prst="chevron">
            <a:avLst>
              <a:gd name="adj" fmla="val 35056"/>
            </a:avLst>
          </a:prstGeom>
          <a:solidFill>
            <a:srgbClr val="266092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00" rIns="0" rtlCol="0" anchor="ctr"/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  <a:latin typeface="Open Sans"/>
              </a:rPr>
              <a:t>Check In</a:t>
            </a:r>
          </a:p>
        </p:txBody>
      </p:sp>
      <p:sp>
        <p:nvSpPr>
          <p:cNvPr id="15" name="Chevron 14"/>
          <p:cNvSpPr/>
          <p:nvPr/>
        </p:nvSpPr>
        <p:spPr>
          <a:xfrm>
            <a:off x="7476405" y="2174789"/>
            <a:ext cx="1413586" cy="684866"/>
          </a:xfrm>
          <a:prstGeom prst="chevron">
            <a:avLst>
              <a:gd name="adj" fmla="val 35056"/>
            </a:avLst>
          </a:prstGeom>
          <a:solidFill>
            <a:srgbClr val="266092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  <a:latin typeface="Open Sans"/>
              </a:rPr>
              <a:t>Build</a:t>
            </a:r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1973830" y="1715559"/>
            <a:ext cx="5295305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400" b="1" dirty="0">
                <a:solidFill>
                  <a:srgbClr val="626262"/>
                </a:solidFill>
                <a:latin typeface="Open Sans"/>
                <a:ea typeface="ＭＳ Ｐゴシック" charset="0"/>
                <a:cs typeface="Open Sans"/>
                <a:sym typeface="Helvetica" charset="0"/>
              </a:rPr>
              <a:t>Development Cycle</a:t>
            </a:r>
          </a:p>
        </p:txBody>
      </p:sp>
    </p:spTree>
    <p:extLst>
      <p:ext uri="{BB962C8B-B14F-4D97-AF65-F5344CB8AC3E}">
        <p14:creationId xmlns:p14="http://schemas.microsoft.com/office/powerpoint/2010/main" val="318988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Open Sans"/>
                <a:cs typeface="Open Sans"/>
              </a:rPr>
              <a:t>Straight forward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95" y="4502879"/>
            <a:ext cx="1237635" cy="1655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945" y="4502879"/>
            <a:ext cx="1372683" cy="1655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543" y="4502879"/>
            <a:ext cx="1639073" cy="1655064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9471" y="1059794"/>
            <a:ext cx="8229600" cy="5066370"/>
          </a:xfrm>
          <a:prstGeom prst="rect">
            <a:avLst/>
          </a:prstGeom>
          <a:ln/>
        </p:spPr>
        <p:txBody>
          <a:bodyPr anchor="t">
            <a:normAutofit/>
          </a:bodyPr>
          <a:lstStyle/>
          <a:p>
            <a:pPr marL="17859" indent="0">
              <a:lnSpc>
                <a:spcPct val="120000"/>
              </a:lnSpc>
              <a:spcBef>
                <a:spcPct val="0"/>
              </a:spcBef>
              <a:buClr>
                <a:srgbClr val="272827"/>
              </a:buClr>
              <a:buNone/>
            </a:pPr>
            <a:r>
              <a:rPr lang="en-US" sz="2000" b="1" dirty="0" smtClean="0">
                <a:solidFill>
                  <a:srgbClr val="272827"/>
                </a:solidFill>
                <a:sym typeface="Arial" charset="0"/>
              </a:rPr>
              <a:t>Increases development </a:t>
            </a:r>
            <a:r>
              <a:rPr lang="en-US" sz="2000" b="1" dirty="0">
                <a:solidFill>
                  <a:srgbClr val="272827"/>
                </a:solidFill>
                <a:sym typeface="Arial" charset="0"/>
              </a:rPr>
              <a:t>productivity</a:t>
            </a:r>
          </a:p>
          <a:p>
            <a:pPr marL="571480" lvl="2">
              <a:lnSpc>
                <a:spcPct val="120000"/>
              </a:lnSpc>
              <a:spcBef>
                <a:spcPts val="352"/>
              </a:spcBef>
            </a:pPr>
            <a:r>
              <a:rPr lang="en-US" sz="2000" dirty="0">
                <a:solidFill>
                  <a:srgbClr val="272827"/>
                </a:solidFill>
                <a:sym typeface="Arial" charset="0"/>
              </a:rPr>
              <a:t>N</a:t>
            </a:r>
            <a:r>
              <a:rPr lang="en-US" sz="2000" dirty="0" smtClean="0">
                <a:solidFill>
                  <a:srgbClr val="272827"/>
                </a:solidFill>
                <a:sym typeface="Arial" charset="0"/>
              </a:rPr>
              <a:t>o </a:t>
            </a:r>
            <a:r>
              <a:rPr lang="en-US" sz="2000" dirty="0">
                <a:solidFill>
                  <a:srgbClr val="272827"/>
                </a:solidFill>
                <a:sym typeface="Arial" charset="0"/>
              </a:rPr>
              <a:t>test cases, stubs or complex set-up</a:t>
            </a:r>
          </a:p>
          <a:p>
            <a:pPr marL="571480" lvl="2">
              <a:lnSpc>
                <a:spcPct val="120000"/>
              </a:lnSpc>
              <a:spcBef>
                <a:spcPts val="352"/>
              </a:spcBef>
            </a:pPr>
            <a:r>
              <a:rPr lang="en-US" sz="2000" dirty="0" smtClean="0">
                <a:solidFill>
                  <a:srgbClr val="272827"/>
                </a:solidFill>
                <a:sym typeface="Arial" charset="0"/>
              </a:rPr>
              <a:t>Runs </a:t>
            </a:r>
            <a:r>
              <a:rPr lang="en-US" sz="2000" dirty="0">
                <a:solidFill>
                  <a:srgbClr val="272827"/>
                </a:solidFill>
                <a:sym typeface="Arial" charset="0"/>
              </a:rPr>
              <a:t>on your code </a:t>
            </a:r>
            <a:r>
              <a:rPr lang="ja-JP" altLang="en-US" sz="2000" dirty="0">
                <a:solidFill>
                  <a:srgbClr val="272827"/>
                </a:solidFill>
                <a:sym typeface="Arial" charset="0"/>
              </a:rPr>
              <a:t>“</a:t>
            </a:r>
            <a:r>
              <a:rPr lang="en-US" sz="2000" dirty="0">
                <a:solidFill>
                  <a:srgbClr val="272827"/>
                </a:solidFill>
                <a:sym typeface="Arial" charset="0"/>
              </a:rPr>
              <a:t>as is</a:t>
            </a:r>
            <a:r>
              <a:rPr lang="ja-JP" altLang="en-US" sz="2000" dirty="0">
                <a:solidFill>
                  <a:srgbClr val="272827"/>
                </a:solidFill>
                <a:sym typeface="Arial" charset="0"/>
              </a:rPr>
              <a:t>”</a:t>
            </a:r>
            <a:endParaRPr lang="en-US" sz="2000" dirty="0">
              <a:solidFill>
                <a:srgbClr val="272827"/>
              </a:solidFill>
              <a:sym typeface="Arial" charset="0"/>
            </a:endParaRPr>
          </a:p>
          <a:p>
            <a:pPr marL="571480" lvl="2">
              <a:lnSpc>
                <a:spcPct val="120000"/>
              </a:lnSpc>
              <a:spcBef>
                <a:spcPts val="352"/>
              </a:spcBef>
            </a:pPr>
            <a:r>
              <a:rPr lang="en-US" sz="2000" dirty="0" smtClean="0">
                <a:sym typeface="Arial" charset="0"/>
              </a:rPr>
              <a:t>Lawrence Livermore: $200K </a:t>
            </a:r>
            <a:r>
              <a:rPr lang="en-US" sz="2000" dirty="0">
                <a:sym typeface="Arial" charset="0"/>
              </a:rPr>
              <a:t>savings on 360K LOC </a:t>
            </a:r>
            <a:r>
              <a:rPr lang="en-US" sz="2000" dirty="0" smtClean="0">
                <a:sym typeface="Arial" charset="0"/>
              </a:rPr>
              <a:t>project</a:t>
            </a:r>
          </a:p>
          <a:p>
            <a:pPr marL="571480" lvl="2">
              <a:lnSpc>
                <a:spcPct val="120000"/>
              </a:lnSpc>
              <a:spcBef>
                <a:spcPts val="352"/>
              </a:spcBef>
            </a:pPr>
            <a:r>
              <a:rPr lang="en-US" sz="2000" dirty="0" smtClean="0">
                <a:sym typeface="Arial" charset="0"/>
              </a:rPr>
              <a:t>Harris: $60K in 6 months on 10-person pilot project</a:t>
            </a:r>
          </a:p>
          <a:p>
            <a:pPr marL="571480" lvl="2">
              <a:lnSpc>
                <a:spcPct val="120000"/>
              </a:lnSpc>
              <a:spcBef>
                <a:spcPts val="352"/>
              </a:spcBef>
            </a:pPr>
            <a:r>
              <a:rPr lang="en-US" sz="2000" dirty="0" smtClean="0">
                <a:sym typeface="Arial" charset="0"/>
              </a:rPr>
              <a:t>LMCO: 1 critical defect per developer per year gives ROI</a:t>
            </a:r>
            <a:endParaRPr lang="en-US" sz="2000" dirty="0">
              <a:solidFill>
                <a:srgbClr val="272827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Klocwork Static Analysis Engine</a:t>
            </a:r>
          </a:p>
        </p:txBody>
      </p:sp>
      <p:sp>
        <p:nvSpPr>
          <p:cNvPr id="4" name="Content Placeholder 8"/>
          <p:cNvSpPr txBox="1">
            <a:spLocks/>
          </p:cNvSpPr>
          <p:nvPr/>
        </p:nvSpPr>
        <p:spPr>
          <a:xfrm>
            <a:off x="457200" y="1101029"/>
            <a:ext cx="8229600" cy="174232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30188" indent="-230188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6925" indent="-227013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9538" indent="-2286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85950" indent="-2286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4275" indent="-2286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Hundreds of checkers for C, C++, Java and C#</a:t>
            </a:r>
          </a:p>
          <a:p>
            <a:r>
              <a:rPr lang="en-US" dirty="0"/>
              <a:t>N</a:t>
            </a:r>
            <a:r>
              <a:rPr lang="en-US" dirty="0" smtClean="0"/>
              <a:t>umerous standards supported</a:t>
            </a:r>
          </a:p>
          <a:p>
            <a:r>
              <a:rPr lang="en-US" dirty="0" smtClean="0"/>
              <a:t>Customizable interface:</a:t>
            </a:r>
          </a:p>
          <a:p>
            <a:pPr lvl="1"/>
            <a:r>
              <a:rPr lang="en-US" dirty="0" smtClean="0"/>
              <a:t>Enabling/disabling checkers</a:t>
            </a:r>
          </a:p>
          <a:p>
            <a:pPr lvl="1"/>
            <a:r>
              <a:rPr lang="en-US" dirty="0" smtClean="0"/>
              <a:t>Changing the severity of defect categories</a:t>
            </a:r>
          </a:p>
          <a:p>
            <a:pPr lvl="1"/>
            <a:r>
              <a:rPr lang="en-US" dirty="0" smtClean="0"/>
              <a:t>Developing custom checkers</a:t>
            </a:r>
            <a:endParaRPr lang="en-US" dirty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457199" y="274638"/>
            <a:ext cx="8541657" cy="592465"/>
          </a:xfrm>
          <a:prstGeom prst="rect">
            <a:avLst/>
          </a:prstGeom>
        </p:spPr>
        <p:txBody>
          <a:bodyPr vert="horz" lIns="91440" tIns="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rgbClr val="626262"/>
                </a:solidFill>
                <a:latin typeface="Open Sans Semibold"/>
                <a:ea typeface="+mj-ea"/>
                <a:cs typeface="Open Sans Semibold"/>
              </a:defRPr>
            </a:lvl1pPr>
          </a:lstStyle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70628" y="2938699"/>
            <a:ext cx="8602744" cy="3048004"/>
            <a:chOff x="192437" y="2532038"/>
            <a:chExt cx="8602744" cy="3048004"/>
          </a:xfrm>
        </p:grpSpPr>
        <p:grpSp>
          <p:nvGrpSpPr>
            <p:cNvPr id="7" name="Group 6"/>
            <p:cNvGrpSpPr/>
            <p:nvPr/>
          </p:nvGrpSpPr>
          <p:grpSpPr>
            <a:xfrm>
              <a:off x="6001181" y="2532038"/>
              <a:ext cx="2794000" cy="3048004"/>
              <a:chOff x="387942" y="1790208"/>
              <a:chExt cx="2794000" cy="3048004"/>
            </a:xfrm>
          </p:grpSpPr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394292" y="2504582"/>
                <a:ext cx="2781300" cy="23336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rgbClr val="B2B2B2"/>
                </a:solidFill>
                <a:miter lim="800000"/>
                <a:headEnd/>
                <a:tailEnd/>
              </a:ln>
              <a:effectLst/>
            </p:spPr>
            <p:txBody>
              <a:bodyPr lIns="99745" tIns="254000" rIns="99745" bIns="49873" anchor="t" anchorCtr="0"/>
              <a:lstStyle/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MISRA, DISA, CWE, </a:t>
                </a:r>
                <a:r>
                  <a:rPr lang="en-US" altLang="ko-KR" sz="1300" dirty="0" smtClean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CERT</a:t>
                </a: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, etc.</a:t>
                </a:r>
              </a:p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Dead code</a:t>
                </a:r>
              </a:p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Unreachable code Calculated values that are never used</a:t>
                </a:r>
              </a:p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Unused function parameters</a:t>
                </a:r>
              </a:p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…</a:t>
                </a:r>
              </a:p>
            </p:txBody>
          </p:sp>
          <p:sp>
            <p:nvSpPr>
              <p:cNvPr id="15" name="Rectangular Callout 14"/>
              <p:cNvSpPr/>
              <p:nvPr/>
            </p:nvSpPr>
            <p:spPr bwMode="auto">
              <a:xfrm>
                <a:off x="387942" y="1790208"/>
                <a:ext cx="2794000" cy="723900"/>
              </a:xfrm>
              <a:prstGeom prst="wedgeRectCallout">
                <a:avLst>
                  <a:gd name="adj1" fmla="val -22350"/>
                  <a:gd name="adj2" fmla="val 73466"/>
                </a:avLst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048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en-US" altLang="ko-KR" sz="2000" b="1" dirty="0">
                    <a:solidFill>
                      <a:srgbClr val="FFFFFF"/>
                    </a:solidFill>
                    <a:latin typeface="Open Sans"/>
                    <a:ea typeface="HY견고딕" pitchFamily="18" charset="-127"/>
                    <a:cs typeface="Helvetica Neue Medium"/>
                  </a:rPr>
                  <a:t>Coding Standards </a:t>
                </a:r>
                <a:r>
                  <a:rPr lang="en-US" altLang="ko-KR" sz="2000" b="1" dirty="0" smtClean="0">
                    <a:solidFill>
                      <a:srgbClr val="FFFFFF"/>
                    </a:solidFill>
                    <a:latin typeface="Open Sans"/>
                    <a:ea typeface="HY견고딕" pitchFamily="18" charset="-127"/>
                    <a:cs typeface="Helvetica Neue Medium"/>
                  </a:rPr>
                  <a:t/>
                </a:r>
                <a:br>
                  <a:rPr lang="en-US" altLang="ko-KR" sz="2000" b="1" dirty="0" smtClean="0">
                    <a:solidFill>
                      <a:srgbClr val="FFFFFF"/>
                    </a:solidFill>
                    <a:latin typeface="Open Sans"/>
                    <a:ea typeface="HY견고딕" pitchFamily="18" charset="-127"/>
                    <a:cs typeface="Helvetica Neue Medium"/>
                  </a:rPr>
                </a:br>
                <a:r>
                  <a:rPr lang="en-US" altLang="ko-KR" sz="2000" b="1" dirty="0" smtClean="0">
                    <a:solidFill>
                      <a:srgbClr val="FFFFFF"/>
                    </a:solidFill>
                    <a:latin typeface="Open Sans"/>
                    <a:ea typeface="HY견고딕" pitchFamily="18" charset="-127"/>
                    <a:cs typeface="Helvetica Neue Medium"/>
                  </a:rPr>
                  <a:t>&amp; </a:t>
                </a:r>
                <a:r>
                  <a:rPr lang="en-US" altLang="ko-KR" sz="2000" b="1" dirty="0">
                    <a:solidFill>
                      <a:srgbClr val="FFFFFF"/>
                    </a:solidFill>
                    <a:latin typeface="Open Sans"/>
                    <a:ea typeface="HY견고딕" pitchFamily="18" charset="-127"/>
                    <a:cs typeface="Helvetica Neue Medium"/>
                  </a:rPr>
                  <a:t>Maintainability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096809" y="2532038"/>
              <a:ext cx="2794000" cy="3048004"/>
              <a:chOff x="387942" y="1790208"/>
              <a:chExt cx="2794000" cy="3048004"/>
            </a:xfrm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394292" y="2504582"/>
                <a:ext cx="2781300" cy="23336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rgbClr val="B2B2B2"/>
                </a:solidFill>
                <a:miter lim="800000"/>
                <a:headEnd/>
                <a:tailEnd/>
              </a:ln>
              <a:effectLst/>
            </p:spPr>
            <p:txBody>
              <a:bodyPr lIns="99745" tIns="254000" rIns="99745" bIns="49873" anchor="t" anchorCtr="0"/>
              <a:lstStyle/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Memory and resource leaks </a:t>
                </a:r>
              </a:p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Concurrency violations</a:t>
                </a:r>
              </a:p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Infinite loops</a:t>
                </a:r>
              </a:p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Dereferencing NULL pointers</a:t>
                </a:r>
              </a:p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Usage of uninitialized data</a:t>
                </a:r>
              </a:p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Resource management</a:t>
                </a:r>
              </a:p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Memory allocation errors</a:t>
                </a:r>
              </a:p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…</a:t>
                </a:r>
              </a:p>
            </p:txBody>
          </p:sp>
          <p:sp>
            <p:nvSpPr>
              <p:cNvPr id="13" name="Rectangular Callout 12"/>
              <p:cNvSpPr/>
              <p:nvPr/>
            </p:nvSpPr>
            <p:spPr bwMode="auto">
              <a:xfrm>
                <a:off x="387942" y="1790208"/>
                <a:ext cx="2794000" cy="723900"/>
              </a:xfrm>
              <a:prstGeom prst="wedgeRectCallout">
                <a:avLst>
                  <a:gd name="adj1" fmla="val -22350"/>
                  <a:gd name="adj2" fmla="val 73466"/>
                </a:avLst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048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en-US" altLang="ko-KR" sz="2000" b="1" dirty="0">
                    <a:solidFill>
                      <a:srgbClr val="FFFFFF"/>
                    </a:solidFill>
                    <a:latin typeface="Open Sans"/>
                    <a:ea typeface="HY견고딕" pitchFamily="18" charset="-127"/>
                    <a:cs typeface="Helvetica Neue Medium"/>
                  </a:rPr>
                  <a:t>Reliability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92437" y="2532038"/>
              <a:ext cx="2794000" cy="3048004"/>
              <a:chOff x="387942" y="1790208"/>
              <a:chExt cx="2794000" cy="3048004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94292" y="2504582"/>
                <a:ext cx="2781300" cy="23336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rgbClr val="B2B2B2"/>
                </a:solidFill>
                <a:miter lim="800000"/>
                <a:headEnd/>
                <a:tailEnd/>
              </a:ln>
              <a:effectLst/>
            </p:spPr>
            <p:txBody>
              <a:bodyPr lIns="99745" tIns="254000" rIns="99745" bIns="49873" anchor="t" anchorCtr="0"/>
              <a:lstStyle/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Buffer overflow</a:t>
                </a:r>
              </a:p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Un-validated user input</a:t>
                </a:r>
              </a:p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SQL injection</a:t>
                </a:r>
              </a:p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Path injection</a:t>
                </a:r>
              </a:p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File injection</a:t>
                </a:r>
              </a:p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Cross-site scripting</a:t>
                </a:r>
              </a:p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Information leakage</a:t>
                </a:r>
              </a:p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Vulnerable coding practices</a:t>
                </a:r>
              </a:p>
              <a:p>
                <a:pPr marL="360363" indent="-179388">
                  <a:lnSpc>
                    <a:spcPct val="90000"/>
                  </a:lnSpc>
                  <a:spcAft>
                    <a:spcPts val="300"/>
                  </a:spcAft>
                  <a:buFontTx/>
                  <a:buChar char="•"/>
                  <a:defRPr/>
                </a:pPr>
                <a:r>
                  <a:rPr lang="en-US" altLang="ko-KR" sz="1300" dirty="0">
                    <a:solidFill>
                      <a:srgbClr val="000000"/>
                    </a:solidFill>
                    <a:latin typeface="Open Sans"/>
                    <a:cs typeface="Helvetica Neue Light"/>
                  </a:rPr>
                  <a:t>…</a:t>
                </a:r>
              </a:p>
            </p:txBody>
          </p:sp>
          <p:sp>
            <p:nvSpPr>
              <p:cNvPr id="11" name="Rectangular Callout 10"/>
              <p:cNvSpPr/>
              <p:nvPr/>
            </p:nvSpPr>
            <p:spPr bwMode="auto">
              <a:xfrm>
                <a:off x="387942" y="1790208"/>
                <a:ext cx="2794000" cy="723900"/>
              </a:xfrm>
              <a:prstGeom prst="wedgeRectCallout">
                <a:avLst>
                  <a:gd name="adj1" fmla="val -22350"/>
                  <a:gd name="adj2" fmla="val 73466"/>
                </a:avLst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0480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en-US" altLang="ko-KR" sz="2000" b="1" dirty="0">
                    <a:solidFill>
                      <a:srgbClr val="FFFFFF"/>
                    </a:solidFill>
                    <a:latin typeface="Open Sans"/>
                    <a:ea typeface="HY견고딕" pitchFamily="18" charset="-127"/>
                    <a:cs typeface="Helvetica Neue Medium"/>
                  </a:rPr>
                  <a:t>Security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19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99379"/>
            <a:ext cx="8541657" cy="592465"/>
          </a:xfrm>
        </p:spPr>
        <p:txBody>
          <a:bodyPr>
            <a:normAutofit/>
          </a:bodyPr>
          <a:lstStyle/>
          <a:p>
            <a:r>
              <a:rPr lang="en-US" sz="2650" dirty="0" smtClean="0">
                <a:latin typeface="Open Sans"/>
                <a:cs typeface="Open Sans"/>
              </a:rPr>
              <a:t>Reporting, metrics and filtering to fit your needs</a:t>
            </a:r>
            <a:endParaRPr lang="en-US" sz="2650" dirty="0">
              <a:latin typeface="Open Sans"/>
              <a:cs typeface="Open Sans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035480"/>
            <a:ext cx="7319871" cy="2353449"/>
          </a:xfrm>
          <a:ln/>
        </p:spPr>
        <p:txBody>
          <a:bodyPr anchor="t"/>
          <a:lstStyle/>
          <a:p>
            <a:pPr marL="236538" indent="-219075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272827"/>
                </a:solidFill>
                <a:sym typeface="Helvetica" charset="0"/>
              </a:rPr>
              <a:t>Modules</a:t>
            </a:r>
            <a:endParaRPr lang="en-US" dirty="0">
              <a:solidFill>
                <a:srgbClr val="272827"/>
              </a:solidFill>
              <a:sym typeface="Helvetica" charset="0"/>
            </a:endParaRPr>
          </a:p>
          <a:p>
            <a:pPr marL="236538" indent="-219075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272827"/>
                </a:solidFill>
                <a:sym typeface="Helvetica" charset="0"/>
              </a:rPr>
              <a:t>Views</a:t>
            </a:r>
            <a:endParaRPr lang="en-US" dirty="0">
              <a:solidFill>
                <a:srgbClr val="272827"/>
              </a:solidFill>
              <a:sym typeface="Helvetica" charset="0"/>
            </a:endParaRPr>
          </a:p>
          <a:p>
            <a:pPr marL="236538" indent="-219075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272827"/>
                </a:solidFill>
                <a:sym typeface="Helvetica" charset="0"/>
              </a:rPr>
              <a:t>Owners</a:t>
            </a:r>
            <a:endParaRPr lang="en-US" dirty="0">
              <a:solidFill>
                <a:srgbClr val="272827"/>
              </a:solidFill>
              <a:sym typeface="Helvetica" charset="0"/>
            </a:endParaRPr>
          </a:p>
          <a:p>
            <a:pPr marL="236538" indent="-219075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272827"/>
                </a:solidFill>
                <a:sym typeface="Helvetica" charset="0"/>
              </a:rPr>
              <a:t>Severity</a:t>
            </a:r>
            <a:endParaRPr lang="en-US" dirty="0">
              <a:solidFill>
                <a:srgbClr val="272827"/>
              </a:solidFill>
              <a:sym typeface="Helvetica" charset="0"/>
            </a:endParaRPr>
          </a:p>
          <a:p>
            <a:pPr marL="236538" indent="-219075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272827"/>
                </a:solidFill>
                <a:sym typeface="Helvetica" charset="0"/>
              </a:rPr>
              <a:t>Status</a:t>
            </a:r>
            <a:endParaRPr lang="en-US" dirty="0">
              <a:solidFill>
                <a:srgbClr val="272827"/>
              </a:solidFill>
              <a:sym typeface="Helvetica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8510" y="1161441"/>
            <a:ext cx="5913422" cy="3521043"/>
          </a:xfrm>
          <a:prstGeom prst="rect">
            <a:avLst/>
          </a:prstGeom>
          <a:grp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459546" y="4832450"/>
            <a:ext cx="4884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859" indent="0">
              <a:spcBef>
                <a:spcPts val="352"/>
              </a:spcBef>
              <a:buClr>
                <a:srgbClr val="272827"/>
              </a:buClr>
              <a:buNone/>
            </a:pPr>
            <a:r>
              <a:rPr lang="en-US" dirty="0">
                <a:solidFill>
                  <a:srgbClr val="272827"/>
                </a:solidFill>
                <a:latin typeface="Open Sans"/>
                <a:cs typeface="Open Sans"/>
                <a:sym typeface="Helvetica" charset="0"/>
              </a:rPr>
              <a:t>We never delete a defect, we </a:t>
            </a:r>
            <a:r>
              <a:rPr lang="en-US" dirty="0" smtClean="0">
                <a:solidFill>
                  <a:srgbClr val="272827"/>
                </a:solidFill>
                <a:latin typeface="Open Sans"/>
                <a:cs typeface="Open Sans"/>
                <a:sym typeface="Helvetica" charset="0"/>
              </a:rPr>
              <a:t>file </a:t>
            </a:r>
            <a:r>
              <a:rPr lang="en-US" dirty="0">
                <a:solidFill>
                  <a:srgbClr val="272827"/>
                </a:solidFill>
                <a:latin typeface="Open Sans"/>
                <a:cs typeface="Open Sans"/>
                <a:sym typeface="Helvetica" charset="0"/>
              </a:rPr>
              <a:t>it where you request</a:t>
            </a:r>
            <a:endParaRPr lang="en-US" dirty="0">
              <a:solidFill>
                <a:srgbClr val="272827"/>
              </a:solidFill>
              <a:latin typeface="Open Sans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6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99379"/>
            <a:ext cx="8541657" cy="592465"/>
          </a:xfrm>
        </p:spPr>
        <p:txBody>
          <a:bodyPr>
            <a:normAutofit/>
          </a:bodyPr>
          <a:lstStyle/>
          <a:p>
            <a:r>
              <a:rPr lang="en-US" sz="2650" dirty="0" smtClean="0">
                <a:latin typeface="Open Sans"/>
                <a:cs typeface="Open Sans"/>
              </a:rPr>
              <a:t>Desktop analysis with ANY editor or IDE</a:t>
            </a:r>
            <a:endParaRPr lang="en-US" sz="2650" dirty="0">
              <a:latin typeface="Open Sans"/>
              <a:cs typeface="Open Sans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035480"/>
            <a:ext cx="2332659" cy="2353449"/>
          </a:xfrm>
          <a:ln/>
        </p:spPr>
        <p:txBody>
          <a:bodyPr anchor="t"/>
          <a:lstStyle/>
          <a:p>
            <a:pPr marL="236538" indent="-219075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272827"/>
                </a:solidFill>
                <a:sym typeface="Helvetica" charset="0"/>
              </a:rPr>
              <a:t>Eclipse</a:t>
            </a:r>
            <a:endParaRPr lang="en-US" dirty="0">
              <a:solidFill>
                <a:srgbClr val="272827"/>
              </a:solidFill>
              <a:sym typeface="Helvetica" charset="0"/>
            </a:endParaRPr>
          </a:p>
          <a:p>
            <a:pPr marL="236538" indent="-219075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272827"/>
                </a:solidFill>
                <a:sym typeface="Helvetica" charset="0"/>
              </a:rPr>
              <a:t>Visual Studio</a:t>
            </a:r>
            <a:endParaRPr lang="en-US" dirty="0">
              <a:solidFill>
                <a:srgbClr val="272827"/>
              </a:solidFill>
              <a:sym typeface="Helvetica" charset="0"/>
            </a:endParaRPr>
          </a:p>
          <a:p>
            <a:pPr marL="236538" indent="-219075">
              <a:spcBef>
                <a:spcPts val="0"/>
              </a:spcBef>
              <a:spcAft>
                <a:spcPts val="600"/>
              </a:spcAft>
            </a:pPr>
            <a:r>
              <a:rPr lang="en-US" dirty="0" err="1" smtClean="0">
                <a:solidFill>
                  <a:srgbClr val="272827"/>
                </a:solidFill>
                <a:sym typeface="Helvetica" charset="0"/>
              </a:rPr>
              <a:t>IntelliJ</a:t>
            </a:r>
            <a:r>
              <a:rPr lang="en-US" dirty="0" smtClean="0">
                <a:solidFill>
                  <a:srgbClr val="272827"/>
                </a:solidFill>
                <a:sym typeface="Helvetica" charset="0"/>
              </a:rPr>
              <a:t> IDEA</a:t>
            </a:r>
            <a:endParaRPr lang="en-US" dirty="0">
              <a:solidFill>
                <a:srgbClr val="272827"/>
              </a:solidFill>
              <a:sym typeface="Helvetica" charset="0"/>
            </a:endParaRPr>
          </a:p>
          <a:p>
            <a:pPr marL="236538" indent="-219075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272827"/>
                </a:solidFill>
                <a:sym typeface="Helvetica" charset="0"/>
              </a:rPr>
              <a:t>Klocwork Desktop</a:t>
            </a:r>
            <a:endParaRPr lang="en-US" dirty="0">
              <a:solidFill>
                <a:srgbClr val="272827"/>
              </a:solidFill>
              <a:sym typeface="Helvetic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098" y="1284734"/>
            <a:ext cx="6007815" cy="37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4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RogueWave_PowerPoint template 042114">
  <a:themeElements>
    <a:clrScheme name="Rogue Wave Color Palette">
      <a:dk1>
        <a:sysClr val="windowText" lastClr="000000"/>
      </a:dk1>
      <a:lt1>
        <a:sysClr val="window" lastClr="FFFFFF"/>
      </a:lt1>
      <a:dk2>
        <a:srgbClr val="266092"/>
      </a:dk2>
      <a:lt2>
        <a:srgbClr val="F2F2F2"/>
      </a:lt2>
      <a:accent1>
        <a:srgbClr val="288DC1"/>
      </a:accent1>
      <a:accent2>
        <a:srgbClr val="9FB54E"/>
      </a:accent2>
      <a:accent3>
        <a:srgbClr val="00687C"/>
      </a:accent3>
      <a:accent4>
        <a:srgbClr val="5293AD"/>
      </a:accent4>
      <a:accent5>
        <a:srgbClr val="4D6626"/>
      </a:accent5>
      <a:accent6>
        <a:srgbClr val="2964CC"/>
      </a:accent6>
      <a:hlink>
        <a:srgbClr val="002B49"/>
      </a:hlink>
      <a:folHlink>
        <a:srgbClr val="282828"/>
      </a:folHlink>
    </a:clrScheme>
    <a:fontScheme name="RogueWave">
      <a:majorFont>
        <a:latin typeface="Source Sans Pro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BF4A03460D1B41917635C19FB3D018" ma:contentTypeVersion="1" ma:contentTypeDescription="Create a new document." ma:contentTypeScope="" ma:versionID="9d26737ad5a3530013b4323e1fbe635f">
  <xsd:schema xmlns:xsd="http://www.w3.org/2001/XMLSchema" xmlns:xs="http://www.w3.org/2001/XMLSchema" xmlns:p="http://schemas.microsoft.com/office/2006/metadata/properties" xmlns:ns3="3576adb6-1471-42f0-b970-61ddd0bd5b6f" targetNamespace="http://schemas.microsoft.com/office/2006/metadata/properties" ma:root="true" ma:fieldsID="6539a05306288a73c8da773fc1029e88" ns3:_="">
    <xsd:import namespace="3576adb6-1471-42f0-b970-61ddd0bd5b6f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6adb6-1471-42f0-b970-61ddd0bd5b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D577E6-E2B8-48EF-8252-3D2A933DFED3}"/>
</file>

<file path=customXml/itemProps2.xml><?xml version="1.0" encoding="utf-8"?>
<ds:datastoreItem xmlns:ds="http://schemas.openxmlformats.org/officeDocument/2006/customXml" ds:itemID="{A87D736F-A19C-4539-B615-0D984CB81AEF}"/>
</file>

<file path=customXml/itemProps3.xml><?xml version="1.0" encoding="utf-8"?>
<ds:datastoreItem xmlns:ds="http://schemas.openxmlformats.org/officeDocument/2006/customXml" ds:itemID="{8E851EE7-8A06-48B8-A58B-54574CC7F4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7575</TotalTime>
  <Words>773</Words>
  <Application>Microsoft Office PowerPoint</Application>
  <PresentationFormat>On-screen Show (4:3)</PresentationFormat>
  <Paragraphs>184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Source Sans Pro Semibold</vt:lpstr>
      <vt:lpstr>HY견고딕</vt:lpstr>
      <vt:lpstr>Arial</vt:lpstr>
      <vt:lpstr>Open Sans Semibold</vt:lpstr>
      <vt:lpstr>Open Sans</vt:lpstr>
      <vt:lpstr>Wingdings</vt:lpstr>
      <vt:lpstr>Helvetica Neue Light</vt:lpstr>
      <vt:lpstr>Helvetica Neue Medium</vt:lpstr>
      <vt:lpstr>Helvetica</vt:lpstr>
      <vt:lpstr>ＭＳ Ｐゴシック</vt:lpstr>
      <vt:lpstr>Calibri</vt:lpstr>
      <vt:lpstr>New RogueWave_PowerPoint template 042114</vt:lpstr>
      <vt:lpstr>PowerPoint Presentation</vt:lpstr>
      <vt:lpstr>The faster you find a defect, the less costly to fix</vt:lpstr>
      <vt:lpstr>Benefits: security, safety &amp; quality</vt:lpstr>
      <vt:lpstr>Analysis done after compile/build</vt:lpstr>
      <vt:lpstr>Klocwork: analysis earlier in the cycle</vt:lpstr>
      <vt:lpstr>Straight forward results</vt:lpstr>
      <vt:lpstr>Klocwork Static Analysis Engine</vt:lpstr>
      <vt:lpstr>Reporting, metrics and filtering to fit your needs</vt:lpstr>
      <vt:lpstr>Desktop analysis with ANY editor or IDE</vt:lpstr>
      <vt:lpstr>Continuous Integration Roadmap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Rémy Jambor</dc:creator>
  <cp:lastModifiedBy>Don DiDonato</cp:lastModifiedBy>
  <cp:revision>105</cp:revision>
  <dcterms:created xsi:type="dcterms:W3CDTF">2014-04-19T21:46:45Z</dcterms:created>
  <dcterms:modified xsi:type="dcterms:W3CDTF">2014-12-16T19:25:00Z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0x0101009DBF4A03460D1B41917635C19FB3D018</vt:lpwstr>
  </property>
</Properties>
</file>