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2" r:id="rId3"/>
    <p:sldId id="306" r:id="rId4"/>
    <p:sldId id="303" r:id="rId5"/>
    <p:sldId id="307" r:id="rId6"/>
    <p:sldId id="308" r:id="rId7"/>
    <p:sldId id="310" r:id="rId8"/>
    <p:sldId id="311" r:id="rId9"/>
    <p:sldId id="321" r:id="rId10"/>
    <p:sldId id="317" r:id="rId11"/>
    <p:sldId id="320" r:id="rId12"/>
    <p:sldId id="322" r:id="rId13"/>
    <p:sldId id="328" r:id="rId14"/>
    <p:sldId id="346" r:id="rId15"/>
    <p:sldId id="329" r:id="rId16"/>
    <p:sldId id="304" r:id="rId17"/>
    <p:sldId id="330" r:id="rId18"/>
    <p:sldId id="332" r:id="rId19"/>
    <p:sldId id="348" r:id="rId20"/>
    <p:sldId id="334" r:id="rId21"/>
    <p:sldId id="349" r:id="rId22"/>
    <p:sldId id="335" r:id="rId23"/>
    <p:sldId id="336" r:id="rId24"/>
    <p:sldId id="345" r:id="rId25"/>
    <p:sldId id="337" r:id="rId26"/>
    <p:sldId id="338" r:id="rId27"/>
    <p:sldId id="339" r:id="rId28"/>
    <p:sldId id="340" r:id="rId29"/>
    <p:sldId id="341" r:id="rId30"/>
    <p:sldId id="305" r:id="rId31"/>
    <p:sldId id="350" r:id="rId32"/>
    <p:sldId id="357" r:id="rId33"/>
    <p:sldId id="312" r:id="rId34"/>
    <p:sldId id="344" r:id="rId35"/>
    <p:sldId id="353" r:id="rId36"/>
    <p:sldId id="354" r:id="rId37"/>
    <p:sldId id="355" r:id="rId38"/>
    <p:sldId id="343" r:id="rId39"/>
    <p:sldId id="356" r:id="rId40"/>
    <p:sldId id="347" r:id="rId41"/>
    <p:sldId id="351" r:id="rId42"/>
    <p:sldId id="352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ngryan" initials="rw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42C"/>
    <a:srgbClr val="F46297"/>
    <a:srgbClr val="0000FF"/>
    <a:srgbClr val="CCFFCC"/>
    <a:srgbClr val="CCECFF"/>
    <a:srgbClr val="99FF99"/>
    <a:srgbClr val="00CCFF"/>
    <a:srgbClr val="FFFFCC"/>
    <a:srgbClr val="66CCFF"/>
    <a:srgbClr val="FF4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5" autoAdjust="0"/>
    <p:restoredTop sz="93661" autoAdjust="0"/>
  </p:normalViewPr>
  <p:slideViewPr>
    <p:cSldViewPr>
      <p:cViewPr>
        <p:scale>
          <a:sx n="125" d="100"/>
          <a:sy n="125" d="100"/>
        </p:scale>
        <p:origin x="-1680" y="-80"/>
      </p:cViewPr>
      <p:guideLst>
        <p:guide orient="horz" pos="1104"/>
        <p:guide orient="horz" pos="3888"/>
        <p:guide pos="720"/>
        <p:guide pos="5040"/>
        <p:guide pos="3312"/>
      </p:guideLst>
    </p:cSldViewPr>
  </p:slideViewPr>
  <p:outlineViewPr>
    <p:cViewPr>
      <p:scale>
        <a:sx n="33" d="100"/>
        <a:sy n="33" d="100"/>
      </p:scale>
      <p:origin x="0" y="146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commentAuthors" Target="commentAuthors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1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306715B1-FBEE-6548-807F-0A19729D5101}" type="presOf" srcId="{8C836DB7-F000-024E-A4EB-159E570887D7}" destId="{8DAC2705-6059-884D-8112-A79DD001D112}" srcOrd="0" destOrd="0" presId="urn:microsoft.com/office/officeart/2005/8/layout/hChevron3"/>
    <dgm:cxn modelId="{99D7644E-CA85-044C-AB8A-21024ED12579}" type="presOf" srcId="{9A67F016-91A9-E148-A6CB-864B7948E17D}" destId="{A117BE74-A982-9549-90C6-2A3903B5E218}" srcOrd="0" destOrd="0" presId="urn:microsoft.com/office/officeart/2005/8/layout/hChevron3"/>
    <dgm:cxn modelId="{F8BAFC50-56BC-F64D-AD23-BE05ACEE441D}" type="presParOf" srcId="{A117BE74-A982-9549-90C6-2A3903B5E218}" destId="{8DAC2705-6059-884D-8112-A79DD001D11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1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BA9D89-89E4-8947-9982-AF156141286F}" type="presOf" srcId="{8C836DB7-F000-024E-A4EB-159E570887D7}" destId="{8DAC2705-6059-884D-8112-A79DD001D112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DE77506A-718B-D644-8645-AD1CCF756E6F}" type="presOf" srcId="{9A67F016-91A9-E148-A6CB-864B7948E17D}" destId="{A117BE74-A982-9549-90C6-2A3903B5E218}" srcOrd="0" destOrd="0" presId="urn:microsoft.com/office/officeart/2005/8/layout/hChevron3"/>
    <dgm:cxn modelId="{373DDFF6-E84D-9848-A780-86E209899F61}" type="presParOf" srcId="{A117BE74-A982-9549-90C6-2A3903B5E218}" destId="{8DAC2705-6059-884D-8112-A79DD001D11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1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DD691B-AD8F-BB43-8FD6-B0AE50E284AF}" type="presOf" srcId="{8C836DB7-F000-024E-A4EB-159E570887D7}" destId="{8DAC2705-6059-884D-8112-A79DD001D112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899BB89F-F158-3D46-989D-A8A1128B2353}" type="presOf" srcId="{9A67F016-91A9-E148-A6CB-864B7948E17D}" destId="{A117BE74-A982-9549-90C6-2A3903B5E218}" srcOrd="0" destOrd="0" presId="urn:microsoft.com/office/officeart/2005/8/layout/hChevron3"/>
    <dgm:cxn modelId="{5A171559-EC97-D24D-88D6-94B7381CCCD0}" type="presParOf" srcId="{A117BE74-A982-9549-90C6-2A3903B5E218}" destId="{8DAC2705-6059-884D-8112-A79DD001D11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1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215C62-E066-9C43-A255-6E68DD577CD0}" type="presOf" srcId="{8C836DB7-F000-024E-A4EB-159E570887D7}" destId="{8DAC2705-6059-884D-8112-A79DD001D112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5B151504-9E9D-3F41-A867-F57199486D0E}" type="presOf" srcId="{9A67F016-91A9-E148-A6CB-864B7948E17D}" destId="{A117BE74-A982-9549-90C6-2A3903B5E218}" srcOrd="0" destOrd="0" presId="urn:microsoft.com/office/officeart/2005/8/layout/hChevron3"/>
    <dgm:cxn modelId="{8903A5DF-2E87-2248-9FEC-2D6884EDD7D6}" type="presParOf" srcId="{A117BE74-A982-9549-90C6-2A3903B5E218}" destId="{8DAC2705-6059-884D-8112-A79DD001D11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1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6F917-FF81-E240-9D2C-2FC5707A9011}" type="presOf" srcId="{9A67F016-91A9-E148-A6CB-864B7948E17D}" destId="{A117BE74-A982-9549-90C6-2A3903B5E218}" srcOrd="0" destOrd="0" presId="urn:microsoft.com/office/officeart/2005/8/layout/hChevron3"/>
    <dgm:cxn modelId="{0FFAB7C4-7079-964A-84D0-556819B99FDD}" type="presOf" srcId="{8C836DB7-F000-024E-A4EB-159E570887D7}" destId="{8DAC2705-6059-884D-8112-A79DD001D112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8B68ACDF-2EBB-7047-8B41-772E1E9FED5D}" type="presParOf" srcId="{A117BE74-A982-9549-90C6-2A3903B5E218}" destId="{8DAC2705-6059-884D-8112-A79DD001D11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78EE36C0-C9A3-FC47-8D93-5532AB891A2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2</a:t>
          </a:r>
          <a:endParaRPr lang="en-US" dirty="0"/>
        </a:p>
      </dgm:t>
    </dgm:pt>
    <dgm:pt modelId="{6688E356-C950-B845-93CE-C5B0B4FA31CF}" type="parTrans" cxnId="{CD3A0799-EF97-2041-85A7-A0ECB4EFB9C6}">
      <dgm:prSet/>
      <dgm:spPr/>
      <dgm:t>
        <a:bodyPr/>
        <a:lstStyle/>
        <a:p>
          <a:endParaRPr lang="en-US"/>
        </a:p>
      </dgm:t>
    </dgm:pt>
    <dgm:pt modelId="{357A390B-2286-384B-9043-3D2E070E6D94}" type="sibTrans" cxnId="{CD3A0799-EF97-2041-85A7-A0ECB4EFB9C6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2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E6575-7328-734E-8D76-C18DA4C14845}" type="pres">
      <dgm:prSet presAssocID="{BCB2D2A6-6D7E-D64E-B59C-09CC03BD555B}" presName="parSpace" presStyleCnt="0"/>
      <dgm:spPr/>
    </dgm:pt>
    <dgm:pt modelId="{1F99CA13-321A-464B-A834-C05519EA54F1}" type="pres">
      <dgm:prSet presAssocID="{78EE36C0-C9A3-FC47-8D93-5532AB891A25}" presName="parTxOnly" presStyleLbl="node1" presStyleIdx="1" presStyleCnt="2" custScaleX="49231" custScaleY="50000" custLinFactNeighborX="88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D1C57E-F4D7-5847-9C9F-54964A8CE306}" type="presOf" srcId="{78EE36C0-C9A3-FC47-8D93-5532AB891A25}" destId="{1F99CA13-321A-464B-A834-C05519EA54F1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9BAD3671-7A57-D14E-BFA9-3561BCCEF2EF}" type="presOf" srcId="{8C836DB7-F000-024E-A4EB-159E570887D7}" destId="{8DAC2705-6059-884D-8112-A79DD001D112}" srcOrd="0" destOrd="0" presId="urn:microsoft.com/office/officeart/2005/8/layout/hChevron3"/>
    <dgm:cxn modelId="{CD3A0799-EF97-2041-85A7-A0ECB4EFB9C6}" srcId="{9A67F016-91A9-E148-A6CB-864B7948E17D}" destId="{78EE36C0-C9A3-FC47-8D93-5532AB891A25}" srcOrd="1" destOrd="0" parTransId="{6688E356-C950-B845-93CE-C5B0B4FA31CF}" sibTransId="{357A390B-2286-384B-9043-3D2E070E6D94}"/>
    <dgm:cxn modelId="{4817F3C5-A507-7047-B27D-F7EA033C06E9}" type="presOf" srcId="{9A67F016-91A9-E148-A6CB-864B7948E17D}" destId="{A117BE74-A982-9549-90C6-2A3903B5E218}" srcOrd="0" destOrd="0" presId="urn:microsoft.com/office/officeart/2005/8/layout/hChevron3"/>
    <dgm:cxn modelId="{BF911A42-49D3-0445-9871-CE29760131F6}" type="presParOf" srcId="{A117BE74-A982-9549-90C6-2A3903B5E218}" destId="{8DAC2705-6059-884D-8112-A79DD001D112}" srcOrd="0" destOrd="0" presId="urn:microsoft.com/office/officeart/2005/8/layout/hChevron3"/>
    <dgm:cxn modelId="{7AF82857-6CBB-334A-A6DA-90848863E768}" type="presParOf" srcId="{A117BE74-A982-9549-90C6-2A3903B5E218}" destId="{D1CE6575-7328-734E-8D76-C18DA4C14845}" srcOrd="1" destOrd="0" presId="urn:microsoft.com/office/officeart/2005/8/layout/hChevron3"/>
    <dgm:cxn modelId="{D4590015-6F58-3F4A-B834-EE182D0C4841}" type="presParOf" srcId="{A117BE74-A982-9549-90C6-2A3903B5E218}" destId="{1F99CA13-321A-464B-A834-C05519EA54F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78EE36C0-C9A3-FC47-8D93-5532AB891A2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2</a:t>
          </a:r>
          <a:endParaRPr lang="en-US" dirty="0"/>
        </a:p>
      </dgm:t>
    </dgm:pt>
    <dgm:pt modelId="{6688E356-C950-B845-93CE-C5B0B4FA31CF}" type="parTrans" cxnId="{CD3A0799-EF97-2041-85A7-A0ECB4EFB9C6}">
      <dgm:prSet/>
      <dgm:spPr/>
      <dgm:t>
        <a:bodyPr/>
        <a:lstStyle/>
        <a:p>
          <a:endParaRPr lang="en-US"/>
        </a:p>
      </dgm:t>
    </dgm:pt>
    <dgm:pt modelId="{357A390B-2286-384B-9043-3D2E070E6D94}" type="sibTrans" cxnId="{CD3A0799-EF97-2041-85A7-A0ECB4EFB9C6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2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E6575-7328-734E-8D76-C18DA4C14845}" type="pres">
      <dgm:prSet presAssocID="{BCB2D2A6-6D7E-D64E-B59C-09CC03BD555B}" presName="parSpace" presStyleCnt="0"/>
      <dgm:spPr/>
    </dgm:pt>
    <dgm:pt modelId="{1F99CA13-321A-464B-A834-C05519EA54F1}" type="pres">
      <dgm:prSet presAssocID="{78EE36C0-C9A3-FC47-8D93-5532AB891A25}" presName="parTxOnly" presStyleLbl="node1" presStyleIdx="1" presStyleCnt="2" custScaleX="49231" custScaleY="50000" custLinFactNeighborX="88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51A9EC-BE0C-1F40-A9EA-D4D853075A88}" type="presOf" srcId="{78EE36C0-C9A3-FC47-8D93-5532AB891A25}" destId="{1F99CA13-321A-464B-A834-C05519EA54F1}" srcOrd="0" destOrd="0" presId="urn:microsoft.com/office/officeart/2005/8/layout/hChevron3"/>
    <dgm:cxn modelId="{18B159B7-CCE1-8D41-987E-055E7FD8E5CE}" type="presOf" srcId="{9A67F016-91A9-E148-A6CB-864B7948E17D}" destId="{A117BE74-A982-9549-90C6-2A3903B5E218}" srcOrd="0" destOrd="0" presId="urn:microsoft.com/office/officeart/2005/8/layout/hChevron3"/>
    <dgm:cxn modelId="{1E76B2B2-AE68-9542-ACD5-3DC1AFBD952D}" type="presOf" srcId="{8C836DB7-F000-024E-A4EB-159E570887D7}" destId="{8DAC2705-6059-884D-8112-A79DD001D112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CD3A0799-EF97-2041-85A7-A0ECB4EFB9C6}" srcId="{9A67F016-91A9-E148-A6CB-864B7948E17D}" destId="{78EE36C0-C9A3-FC47-8D93-5532AB891A25}" srcOrd="1" destOrd="0" parTransId="{6688E356-C950-B845-93CE-C5B0B4FA31CF}" sibTransId="{357A390B-2286-384B-9043-3D2E070E6D94}"/>
    <dgm:cxn modelId="{C36EF705-A382-A74D-8F33-8842DACB5D29}" type="presParOf" srcId="{A117BE74-A982-9549-90C6-2A3903B5E218}" destId="{8DAC2705-6059-884D-8112-A79DD001D112}" srcOrd="0" destOrd="0" presId="urn:microsoft.com/office/officeart/2005/8/layout/hChevron3"/>
    <dgm:cxn modelId="{924FAAAA-FE1F-0B4E-ACBA-0675CA1AE688}" type="presParOf" srcId="{A117BE74-A982-9549-90C6-2A3903B5E218}" destId="{D1CE6575-7328-734E-8D76-C18DA4C14845}" srcOrd="1" destOrd="0" presId="urn:microsoft.com/office/officeart/2005/8/layout/hChevron3"/>
    <dgm:cxn modelId="{6103C668-235D-8B4E-AEEC-9682577A13E5}" type="presParOf" srcId="{A117BE74-A982-9549-90C6-2A3903B5E218}" destId="{1F99CA13-321A-464B-A834-C05519EA54F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78EE36C0-C9A3-FC47-8D93-5532AB891A2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2</a:t>
          </a:r>
          <a:endParaRPr lang="en-US" dirty="0"/>
        </a:p>
      </dgm:t>
    </dgm:pt>
    <dgm:pt modelId="{6688E356-C950-B845-93CE-C5B0B4FA31CF}" type="parTrans" cxnId="{CD3A0799-EF97-2041-85A7-A0ECB4EFB9C6}">
      <dgm:prSet/>
      <dgm:spPr/>
      <dgm:t>
        <a:bodyPr/>
        <a:lstStyle/>
        <a:p>
          <a:endParaRPr lang="en-US"/>
        </a:p>
      </dgm:t>
    </dgm:pt>
    <dgm:pt modelId="{357A390B-2286-384B-9043-3D2E070E6D94}" type="sibTrans" cxnId="{CD3A0799-EF97-2041-85A7-A0ECB4EFB9C6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2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E6575-7328-734E-8D76-C18DA4C14845}" type="pres">
      <dgm:prSet presAssocID="{BCB2D2A6-6D7E-D64E-B59C-09CC03BD555B}" presName="parSpace" presStyleCnt="0"/>
      <dgm:spPr/>
    </dgm:pt>
    <dgm:pt modelId="{1F99CA13-321A-464B-A834-C05519EA54F1}" type="pres">
      <dgm:prSet presAssocID="{78EE36C0-C9A3-FC47-8D93-5532AB891A25}" presName="parTxOnly" presStyleLbl="node1" presStyleIdx="1" presStyleCnt="2" custScaleX="49231" custScaleY="50000" custLinFactNeighborX="88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64F03-B154-414E-99C2-0ACE8064272D}" type="presOf" srcId="{9A67F016-91A9-E148-A6CB-864B7948E17D}" destId="{A117BE74-A982-9549-90C6-2A3903B5E218}" srcOrd="0" destOrd="0" presId="urn:microsoft.com/office/officeart/2005/8/layout/hChevron3"/>
    <dgm:cxn modelId="{5B08913A-1FCB-BF48-817C-7EBF3231249A}" type="presOf" srcId="{8C836DB7-F000-024E-A4EB-159E570887D7}" destId="{8DAC2705-6059-884D-8112-A79DD001D112}" srcOrd="0" destOrd="0" presId="urn:microsoft.com/office/officeart/2005/8/layout/hChevron3"/>
    <dgm:cxn modelId="{16E6592F-7695-C24F-A3FA-335FC87F17F3}" type="presOf" srcId="{78EE36C0-C9A3-FC47-8D93-5532AB891A25}" destId="{1F99CA13-321A-464B-A834-C05519EA54F1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CD3A0799-EF97-2041-85A7-A0ECB4EFB9C6}" srcId="{9A67F016-91A9-E148-A6CB-864B7948E17D}" destId="{78EE36C0-C9A3-FC47-8D93-5532AB891A25}" srcOrd="1" destOrd="0" parTransId="{6688E356-C950-B845-93CE-C5B0B4FA31CF}" sibTransId="{357A390B-2286-384B-9043-3D2E070E6D94}"/>
    <dgm:cxn modelId="{FA2C7F34-ED8F-9945-8196-C6D3BFB130EC}" type="presParOf" srcId="{A117BE74-A982-9549-90C6-2A3903B5E218}" destId="{8DAC2705-6059-884D-8112-A79DD001D112}" srcOrd="0" destOrd="0" presId="urn:microsoft.com/office/officeart/2005/8/layout/hChevron3"/>
    <dgm:cxn modelId="{813D3AF8-E9D5-5C47-8F5C-DEE898446DBC}" type="presParOf" srcId="{A117BE74-A982-9549-90C6-2A3903B5E218}" destId="{D1CE6575-7328-734E-8D76-C18DA4C14845}" srcOrd="1" destOrd="0" presId="urn:microsoft.com/office/officeart/2005/8/layout/hChevron3"/>
    <dgm:cxn modelId="{FEB23361-12A6-F244-A181-41DD1ECD6AE1}" type="presParOf" srcId="{A117BE74-A982-9549-90C6-2A3903B5E218}" destId="{1F99CA13-321A-464B-A834-C05519EA54F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78EE36C0-C9A3-FC47-8D93-5532AB891A2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2</a:t>
          </a:r>
          <a:endParaRPr lang="en-US" dirty="0"/>
        </a:p>
      </dgm:t>
    </dgm:pt>
    <dgm:pt modelId="{6688E356-C950-B845-93CE-C5B0B4FA31CF}" type="parTrans" cxnId="{CD3A0799-EF97-2041-85A7-A0ECB4EFB9C6}">
      <dgm:prSet/>
      <dgm:spPr/>
      <dgm:t>
        <a:bodyPr/>
        <a:lstStyle/>
        <a:p>
          <a:endParaRPr lang="en-US"/>
        </a:p>
      </dgm:t>
    </dgm:pt>
    <dgm:pt modelId="{357A390B-2286-384B-9043-3D2E070E6D94}" type="sibTrans" cxnId="{CD3A0799-EF97-2041-85A7-A0ECB4EFB9C6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2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E6575-7328-734E-8D76-C18DA4C14845}" type="pres">
      <dgm:prSet presAssocID="{BCB2D2A6-6D7E-D64E-B59C-09CC03BD555B}" presName="parSpace" presStyleCnt="0"/>
      <dgm:spPr/>
    </dgm:pt>
    <dgm:pt modelId="{1F99CA13-321A-464B-A834-C05519EA54F1}" type="pres">
      <dgm:prSet presAssocID="{78EE36C0-C9A3-FC47-8D93-5532AB891A25}" presName="parTxOnly" presStyleLbl="node1" presStyleIdx="1" presStyleCnt="2" custScaleX="49231" custScaleY="50000" custLinFactNeighborX="88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CD3A0799-EF97-2041-85A7-A0ECB4EFB9C6}" srcId="{9A67F016-91A9-E148-A6CB-864B7948E17D}" destId="{78EE36C0-C9A3-FC47-8D93-5532AB891A25}" srcOrd="1" destOrd="0" parTransId="{6688E356-C950-B845-93CE-C5B0B4FA31CF}" sibTransId="{357A390B-2286-384B-9043-3D2E070E6D94}"/>
    <dgm:cxn modelId="{87C97FA5-ECE6-DA45-9138-F5C2E3077CA5}" type="presOf" srcId="{8C836DB7-F000-024E-A4EB-159E570887D7}" destId="{8DAC2705-6059-884D-8112-A79DD001D112}" srcOrd="0" destOrd="0" presId="urn:microsoft.com/office/officeart/2005/8/layout/hChevron3"/>
    <dgm:cxn modelId="{115624D4-71A8-0B4E-BDAC-548745411A07}" type="presOf" srcId="{78EE36C0-C9A3-FC47-8D93-5532AB891A25}" destId="{1F99CA13-321A-464B-A834-C05519EA54F1}" srcOrd="0" destOrd="0" presId="urn:microsoft.com/office/officeart/2005/8/layout/hChevron3"/>
    <dgm:cxn modelId="{604CE1DF-0FEB-7949-81F2-C5A42B37D32B}" type="presOf" srcId="{9A67F016-91A9-E148-A6CB-864B7948E17D}" destId="{A117BE74-A982-9549-90C6-2A3903B5E218}" srcOrd="0" destOrd="0" presId="urn:microsoft.com/office/officeart/2005/8/layout/hChevron3"/>
    <dgm:cxn modelId="{BF4C9A23-702B-2545-A3DF-FE3C959F006D}" type="presParOf" srcId="{A117BE74-A982-9549-90C6-2A3903B5E218}" destId="{8DAC2705-6059-884D-8112-A79DD001D112}" srcOrd="0" destOrd="0" presId="urn:microsoft.com/office/officeart/2005/8/layout/hChevron3"/>
    <dgm:cxn modelId="{F5D3D1F7-5FE9-9C4A-8482-EA98B493B8A1}" type="presParOf" srcId="{A117BE74-A982-9549-90C6-2A3903B5E218}" destId="{D1CE6575-7328-734E-8D76-C18DA4C14845}" srcOrd="1" destOrd="0" presId="urn:microsoft.com/office/officeart/2005/8/layout/hChevron3"/>
    <dgm:cxn modelId="{33FC8D10-0CE7-304B-8F8E-D27132B68832}" type="presParOf" srcId="{A117BE74-A982-9549-90C6-2A3903B5E218}" destId="{1F99CA13-321A-464B-A834-C05519EA54F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78EE36C0-C9A3-FC47-8D93-5532AB891A2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2</a:t>
          </a:r>
          <a:endParaRPr lang="en-US" dirty="0"/>
        </a:p>
      </dgm:t>
    </dgm:pt>
    <dgm:pt modelId="{6688E356-C950-B845-93CE-C5B0B4FA31CF}" type="parTrans" cxnId="{CD3A0799-EF97-2041-85A7-A0ECB4EFB9C6}">
      <dgm:prSet/>
      <dgm:spPr/>
      <dgm:t>
        <a:bodyPr/>
        <a:lstStyle/>
        <a:p>
          <a:endParaRPr lang="en-US"/>
        </a:p>
      </dgm:t>
    </dgm:pt>
    <dgm:pt modelId="{357A390B-2286-384B-9043-3D2E070E6D94}" type="sibTrans" cxnId="{CD3A0799-EF97-2041-85A7-A0ECB4EFB9C6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2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E6575-7328-734E-8D76-C18DA4C14845}" type="pres">
      <dgm:prSet presAssocID="{BCB2D2A6-6D7E-D64E-B59C-09CC03BD555B}" presName="parSpace" presStyleCnt="0"/>
      <dgm:spPr/>
    </dgm:pt>
    <dgm:pt modelId="{1F99CA13-321A-464B-A834-C05519EA54F1}" type="pres">
      <dgm:prSet presAssocID="{78EE36C0-C9A3-FC47-8D93-5532AB891A25}" presName="parTxOnly" presStyleLbl="node1" presStyleIdx="1" presStyleCnt="2" custScaleX="49231" custScaleY="50000" custLinFactNeighborX="88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63DC2-D024-F943-82BD-42CF8ECD1003}" type="presOf" srcId="{78EE36C0-C9A3-FC47-8D93-5532AB891A25}" destId="{1F99CA13-321A-464B-A834-C05519EA54F1}" srcOrd="0" destOrd="0" presId="urn:microsoft.com/office/officeart/2005/8/layout/hChevron3"/>
    <dgm:cxn modelId="{91E89BC2-60B3-D847-B0A9-9E4ADA051A0D}" type="presOf" srcId="{9A67F016-91A9-E148-A6CB-864B7948E17D}" destId="{A117BE74-A982-9549-90C6-2A3903B5E218}" srcOrd="0" destOrd="0" presId="urn:microsoft.com/office/officeart/2005/8/layout/hChevron3"/>
    <dgm:cxn modelId="{D0F4433D-7EE1-624B-B864-B39FEE859723}" type="presOf" srcId="{8C836DB7-F000-024E-A4EB-159E570887D7}" destId="{8DAC2705-6059-884D-8112-A79DD001D112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CD3A0799-EF97-2041-85A7-A0ECB4EFB9C6}" srcId="{9A67F016-91A9-E148-A6CB-864B7948E17D}" destId="{78EE36C0-C9A3-FC47-8D93-5532AB891A25}" srcOrd="1" destOrd="0" parTransId="{6688E356-C950-B845-93CE-C5B0B4FA31CF}" sibTransId="{357A390B-2286-384B-9043-3D2E070E6D94}"/>
    <dgm:cxn modelId="{11A83282-117C-FD4F-B534-C3948C655B7C}" type="presParOf" srcId="{A117BE74-A982-9549-90C6-2A3903B5E218}" destId="{8DAC2705-6059-884D-8112-A79DD001D112}" srcOrd="0" destOrd="0" presId="urn:microsoft.com/office/officeart/2005/8/layout/hChevron3"/>
    <dgm:cxn modelId="{8039832D-8296-904A-8A3F-7A8B1EA7AE93}" type="presParOf" srcId="{A117BE74-A982-9549-90C6-2A3903B5E218}" destId="{D1CE6575-7328-734E-8D76-C18DA4C14845}" srcOrd="1" destOrd="0" presId="urn:microsoft.com/office/officeart/2005/8/layout/hChevron3"/>
    <dgm:cxn modelId="{69CD48F2-33EE-5744-91EE-91245B5CCD3B}" type="presParOf" srcId="{A117BE74-A982-9549-90C6-2A3903B5E218}" destId="{1F99CA13-321A-464B-A834-C05519EA54F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78EE36C0-C9A3-FC47-8D93-5532AB891A2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2</a:t>
          </a:r>
          <a:endParaRPr lang="en-US" dirty="0"/>
        </a:p>
      </dgm:t>
    </dgm:pt>
    <dgm:pt modelId="{6688E356-C950-B845-93CE-C5B0B4FA31CF}" type="parTrans" cxnId="{CD3A0799-EF97-2041-85A7-A0ECB4EFB9C6}">
      <dgm:prSet/>
      <dgm:spPr/>
      <dgm:t>
        <a:bodyPr/>
        <a:lstStyle/>
        <a:p>
          <a:endParaRPr lang="en-US"/>
        </a:p>
      </dgm:t>
    </dgm:pt>
    <dgm:pt modelId="{357A390B-2286-384B-9043-3D2E070E6D94}" type="sibTrans" cxnId="{CD3A0799-EF97-2041-85A7-A0ECB4EFB9C6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2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E6575-7328-734E-8D76-C18DA4C14845}" type="pres">
      <dgm:prSet presAssocID="{BCB2D2A6-6D7E-D64E-B59C-09CC03BD555B}" presName="parSpace" presStyleCnt="0"/>
      <dgm:spPr/>
    </dgm:pt>
    <dgm:pt modelId="{1F99CA13-321A-464B-A834-C05519EA54F1}" type="pres">
      <dgm:prSet presAssocID="{78EE36C0-C9A3-FC47-8D93-5532AB891A25}" presName="parTxOnly" presStyleLbl="node1" presStyleIdx="1" presStyleCnt="2" custScaleX="49231" custScaleY="50000" custLinFactNeighborX="88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CB13D3-7B2B-D247-AC3D-950D922A3B01}" type="presOf" srcId="{9A67F016-91A9-E148-A6CB-864B7948E17D}" destId="{A117BE74-A982-9549-90C6-2A3903B5E218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D21954E3-C6EE-4045-B617-C80EAF82D277}" type="presOf" srcId="{78EE36C0-C9A3-FC47-8D93-5532AB891A25}" destId="{1F99CA13-321A-464B-A834-C05519EA54F1}" srcOrd="0" destOrd="0" presId="urn:microsoft.com/office/officeart/2005/8/layout/hChevron3"/>
    <dgm:cxn modelId="{CD3A0799-EF97-2041-85A7-A0ECB4EFB9C6}" srcId="{9A67F016-91A9-E148-A6CB-864B7948E17D}" destId="{78EE36C0-C9A3-FC47-8D93-5532AB891A25}" srcOrd="1" destOrd="0" parTransId="{6688E356-C950-B845-93CE-C5B0B4FA31CF}" sibTransId="{357A390B-2286-384B-9043-3D2E070E6D94}"/>
    <dgm:cxn modelId="{CBF3DB9B-69F3-F847-893F-D73A953828E2}" type="presOf" srcId="{8C836DB7-F000-024E-A4EB-159E570887D7}" destId="{8DAC2705-6059-884D-8112-A79DD001D112}" srcOrd="0" destOrd="0" presId="urn:microsoft.com/office/officeart/2005/8/layout/hChevron3"/>
    <dgm:cxn modelId="{EA049EF2-7759-3D49-BE64-45DD52E1966D}" type="presParOf" srcId="{A117BE74-A982-9549-90C6-2A3903B5E218}" destId="{8DAC2705-6059-884D-8112-A79DD001D112}" srcOrd="0" destOrd="0" presId="urn:microsoft.com/office/officeart/2005/8/layout/hChevron3"/>
    <dgm:cxn modelId="{277D67D0-40E9-7348-BA70-CF8A03094348}" type="presParOf" srcId="{A117BE74-A982-9549-90C6-2A3903B5E218}" destId="{D1CE6575-7328-734E-8D76-C18DA4C14845}" srcOrd="1" destOrd="0" presId="urn:microsoft.com/office/officeart/2005/8/layout/hChevron3"/>
    <dgm:cxn modelId="{FEF3273A-A579-A640-9C37-30ED9005D6EA}" type="presParOf" srcId="{A117BE74-A982-9549-90C6-2A3903B5E218}" destId="{1F99CA13-321A-464B-A834-C05519EA54F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1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9E0DB2-45D1-4247-B8FC-B7C4C3B02F59}" type="presOf" srcId="{8C836DB7-F000-024E-A4EB-159E570887D7}" destId="{8DAC2705-6059-884D-8112-A79DD001D112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362BC660-6668-2149-B49C-C9CA59AAE33A}" type="presOf" srcId="{9A67F016-91A9-E148-A6CB-864B7948E17D}" destId="{A117BE74-A982-9549-90C6-2A3903B5E218}" srcOrd="0" destOrd="0" presId="urn:microsoft.com/office/officeart/2005/8/layout/hChevron3"/>
    <dgm:cxn modelId="{ECE15097-45D4-D247-B849-6ECFCAEEE690}" type="presParOf" srcId="{A117BE74-A982-9549-90C6-2A3903B5E218}" destId="{8DAC2705-6059-884D-8112-A79DD001D11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78EE36C0-C9A3-FC47-8D93-5532AB891A2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2</a:t>
          </a:r>
          <a:endParaRPr lang="en-US" dirty="0"/>
        </a:p>
      </dgm:t>
    </dgm:pt>
    <dgm:pt modelId="{6688E356-C950-B845-93CE-C5B0B4FA31CF}" type="parTrans" cxnId="{CD3A0799-EF97-2041-85A7-A0ECB4EFB9C6}">
      <dgm:prSet/>
      <dgm:spPr/>
      <dgm:t>
        <a:bodyPr/>
        <a:lstStyle/>
        <a:p>
          <a:endParaRPr lang="en-US"/>
        </a:p>
      </dgm:t>
    </dgm:pt>
    <dgm:pt modelId="{357A390B-2286-384B-9043-3D2E070E6D94}" type="sibTrans" cxnId="{CD3A0799-EF97-2041-85A7-A0ECB4EFB9C6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2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E6575-7328-734E-8D76-C18DA4C14845}" type="pres">
      <dgm:prSet presAssocID="{BCB2D2A6-6D7E-D64E-B59C-09CC03BD555B}" presName="parSpace" presStyleCnt="0"/>
      <dgm:spPr/>
    </dgm:pt>
    <dgm:pt modelId="{1F99CA13-321A-464B-A834-C05519EA54F1}" type="pres">
      <dgm:prSet presAssocID="{78EE36C0-C9A3-FC47-8D93-5532AB891A25}" presName="parTxOnly" presStyleLbl="node1" presStyleIdx="1" presStyleCnt="2" custScaleX="49231" custScaleY="50000" custLinFactNeighborX="88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F78B76-6478-BF4C-B6C3-69973BCA4B01}" type="presOf" srcId="{9A67F016-91A9-E148-A6CB-864B7948E17D}" destId="{A117BE74-A982-9549-90C6-2A3903B5E218}" srcOrd="0" destOrd="0" presId="urn:microsoft.com/office/officeart/2005/8/layout/hChevron3"/>
    <dgm:cxn modelId="{9E8B851B-230D-9040-81A7-277FABEDD386}" type="presOf" srcId="{8C836DB7-F000-024E-A4EB-159E570887D7}" destId="{8DAC2705-6059-884D-8112-A79DD001D112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CD3A0799-EF97-2041-85A7-A0ECB4EFB9C6}" srcId="{9A67F016-91A9-E148-A6CB-864B7948E17D}" destId="{78EE36C0-C9A3-FC47-8D93-5532AB891A25}" srcOrd="1" destOrd="0" parTransId="{6688E356-C950-B845-93CE-C5B0B4FA31CF}" sibTransId="{357A390B-2286-384B-9043-3D2E070E6D94}"/>
    <dgm:cxn modelId="{C1286C94-5E20-4143-9F04-0ED97C3FC122}" type="presOf" srcId="{78EE36C0-C9A3-FC47-8D93-5532AB891A25}" destId="{1F99CA13-321A-464B-A834-C05519EA54F1}" srcOrd="0" destOrd="0" presId="urn:microsoft.com/office/officeart/2005/8/layout/hChevron3"/>
    <dgm:cxn modelId="{6E7A93B7-DA9E-4D4E-BD91-0973829C630D}" type="presParOf" srcId="{A117BE74-A982-9549-90C6-2A3903B5E218}" destId="{8DAC2705-6059-884D-8112-A79DD001D112}" srcOrd="0" destOrd="0" presId="urn:microsoft.com/office/officeart/2005/8/layout/hChevron3"/>
    <dgm:cxn modelId="{55DA6754-961E-FA49-B22C-0085148EEFB2}" type="presParOf" srcId="{A117BE74-A982-9549-90C6-2A3903B5E218}" destId="{D1CE6575-7328-734E-8D76-C18DA4C14845}" srcOrd="1" destOrd="0" presId="urn:microsoft.com/office/officeart/2005/8/layout/hChevron3"/>
    <dgm:cxn modelId="{E446C69B-7E1F-FB40-B72E-519F5983244B}" type="presParOf" srcId="{A117BE74-A982-9549-90C6-2A3903B5E218}" destId="{1F99CA13-321A-464B-A834-C05519EA54F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78EE36C0-C9A3-FC47-8D93-5532AB891A2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2</a:t>
          </a:r>
          <a:endParaRPr lang="en-US" dirty="0"/>
        </a:p>
      </dgm:t>
    </dgm:pt>
    <dgm:pt modelId="{6688E356-C950-B845-93CE-C5B0B4FA31CF}" type="parTrans" cxnId="{CD3A0799-EF97-2041-85A7-A0ECB4EFB9C6}">
      <dgm:prSet/>
      <dgm:spPr/>
      <dgm:t>
        <a:bodyPr/>
        <a:lstStyle/>
        <a:p>
          <a:endParaRPr lang="en-US"/>
        </a:p>
      </dgm:t>
    </dgm:pt>
    <dgm:pt modelId="{357A390B-2286-384B-9043-3D2E070E6D94}" type="sibTrans" cxnId="{CD3A0799-EF97-2041-85A7-A0ECB4EFB9C6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2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E6575-7328-734E-8D76-C18DA4C14845}" type="pres">
      <dgm:prSet presAssocID="{BCB2D2A6-6D7E-D64E-B59C-09CC03BD555B}" presName="parSpace" presStyleCnt="0"/>
      <dgm:spPr/>
    </dgm:pt>
    <dgm:pt modelId="{1F99CA13-321A-464B-A834-C05519EA54F1}" type="pres">
      <dgm:prSet presAssocID="{78EE36C0-C9A3-FC47-8D93-5532AB891A25}" presName="parTxOnly" presStyleLbl="node1" presStyleIdx="1" presStyleCnt="2" custScaleX="49231" custScaleY="50000" custLinFactNeighborX="88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7FBAD6-23FF-CD4E-BE20-B25DDF8AC800}" type="presOf" srcId="{8C836DB7-F000-024E-A4EB-159E570887D7}" destId="{8DAC2705-6059-884D-8112-A79DD001D112}" srcOrd="0" destOrd="0" presId="urn:microsoft.com/office/officeart/2005/8/layout/hChevron3"/>
    <dgm:cxn modelId="{52B1E2D6-D8BB-9043-B14D-8633CBEA0DD7}" type="presOf" srcId="{9A67F016-91A9-E148-A6CB-864B7948E17D}" destId="{A117BE74-A982-9549-90C6-2A3903B5E218}" srcOrd="0" destOrd="0" presId="urn:microsoft.com/office/officeart/2005/8/layout/hChevron3"/>
    <dgm:cxn modelId="{75A731CB-6177-EB46-AAA0-4BF92447B904}" type="presOf" srcId="{78EE36C0-C9A3-FC47-8D93-5532AB891A25}" destId="{1F99CA13-321A-464B-A834-C05519EA54F1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CD3A0799-EF97-2041-85A7-A0ECB4EFB9C6}" srcId="{9A67F016-91A9-E148-A6CB-864B7948E17D}" destId="{78EE36C0-C9A3-FC47-8D93-5532AB891A25}" srcOrd="1" destOrd="0" parTransId="{6688E356-C950-B845-93CE-C5B0B4FA31CF}" sibTransId="{357A390B-2286-384B-9043-3D2E070E6D94}"/>
    <dgm:cxn modelId="{477021C5-2902-AA46-9759-51C1F865DB77}" type="presParOf" srcId="{A117BE74-A982-9549-90C6-2A3903B5E218}" destId="{8DAC2705-6059-884D-8112-A79DD001D112}" srcOrd="0" destOrd="0" presId="urn:microsoft.com/office/officeart/2005/8/layout/hChevron3"/>
    <dgm:cxn modelId="{C7AB0EA1-53E8-9447-8125-D99445CAF0AB}" type="presParOf" srcId="{A117BE74-A982-9549-90C6-2A3903B5E218}" destId="{D1CE6575-7328-734E-8D76-C18DA4C14845}" srcOrd="1" destOrd="0" presId="urn:microsoft.com/office/officeart/2005/8/layout/hChevron3"/>
    <dgm:cxn modelId="{14519F3A-96AF-0C40-95BC-48A04DF927FE}" type="presParOf" srcId="{A117BE74-A982-9549-90C6-2A3903B5E218}" destId="{1F99CA13-321A-464B-A834-C05519EA54F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78EE36C0-C9A3-FC47-8D93-5532AB891A2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2</a:t>
          </a:r>
          <a:endParaRPr lang="en-US" dirty="0"/>
        </a:p>
      </dgm:t>
    </dgm:pt>
    <dgm:pt modelId="{6688E356-C950-B845-93CE-C5B0B4FA31CF}" type="parTrans" cxnId="{CD3A0799-EF97-2041-85A7-A0ECB4EFB9C6}">
      <dgm:prSet/>
      <dgm:spPr/>
      <dgm:t>
        <a:bodyPr/>
        <a:lstStyle/>
        <a:p>
          <a:endParaRPr lang="en-US"/>
        </a:p>
      </dgm:t>
    </dgm:pt>
    <dgm:pt modelId="{357A390B-2286-384B-9043-3D2E070E6D94}" type="sibTrans" cxnId="{CD3A0799-EF97-2041-85A7-A0ECB4EFB9C6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2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E6575-7328-734E-8D76-C18DA4C14845}" type="pres">
      <dgm:prSet presAssocID="{BCB2D2A6-6D7E-D64E-B59C-09CC03BD555B}" presName="parSpace" presStyleCnt="0"/>
      <dgm:spPr/>
    </dgm:pt>
    <dgm:pt modelId="{1F99CA13-321A-464B-A834-C05519EA54F1}" type="pres">
      <dgm:prSet presAssocID="{78EE36C0-C9A3-FC47-8D93-5532AB891A25}" presName="parTxOnly" presStyleLbl="node1" presStyleIdx="1" presStyleCnt="2" custScaleX="49231" custScaleY="50000" custLinFactNeighborX="88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98C10C-1111-3C4C-80A6-959A4892BBC2}" type="presOf" srcId="{8C836DB7-F000-024E-A4EB-159E570887D7}" destId="{8DAC2705-6059-884D-8112-A79DD001D112}" srcOrd="0" destOrd="0" presId="urn:microsoft.com/office/officeart/2005/8/layout/hChevron3"/>
    <dgm:cxn modelId="{A680FD01-8425-2C45-BC8E-D545E31DE7CD}" type="presOf" srcId="{78EE36C0-C9A3-FC47-8D93-5532AB891A25}" destId="{1F99CA13-321A-464B-A834-C05519EA54F1}" srcOrd="0" destOrd="0" presId="urn:microsoft.com/office/officeart/2005/8/layout/hChevron3"/>
    <dgm:cxn modelId="{775F2647-3D3F-A146-8A9E-598C6437233F}" type="presOf" srcId="{9A67F016-91A9-E148-A6CB-864B7948E17D}" destId="{A117BE74-A982-9549-90C6-2A3903B5E218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CD3A0799-EF97-2041-85A7-A0ECB4EFB9C6}" srcId="{9A67F016-91A9-E148-A6CB-864B7948E17D}" destId="{78EE36C0-C9A3-FC47-8D93-5532AB891A25}" srcOrd="1" destOrd="0" parTransId="{6688E356-C950-B845-93CE-C5B0B4FA31CF}" sibTransId="{357A390B-2286-384B-9043-3D2E070E6D94}"/>
    <dgm:cxn modelId="{E76CDC3D-C1EB-CB4D-8DA7-FE8F16458DFB}" type="presParOf" srcId="{A117BE74-A982-9549-90C6-2A3903B5E218}" destId="{8DAC2705-6059-884D-8112-A79DD001D112}" srcOrd="0" destOrd="0" presId="urn:microsoft.com/office/officeart/2005/8/layout/hChevron3"/>
    <dgm:cxn modelId="{A13E2A7E-3E45-064C-B9C5-D3FEDB46D8F2}" type="presParOf" srcId="{A117BE74-A982-9549-90C6-2A3903B5E218}" destId="{D1CE6575-7328-734E-8D76-C18DA4C14845}" srcOrd="1" destOrd="0" presId="urn:microsoft.com/office/officeart/2005/8/layout/hChevron3"/>
    <dgm:cxn modelId="{5E7E8737-E51F-1048-BF47-17AA70243B02}" type="presParOf" srcId="{A117BE74-A982-9549-90C6-2A3903B5E218}" destId="{1F99CA13-321A-464B-A834-C05519EA54F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78EE36C0-C9A3-FC47-8D93-5532AB891A2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2</a:t>
          </a:r>
          <a:endParaRPr lang="en-US" dirty="0"/>
        </a:p>
      </dgm:t>
    </dgm:pt>
    <dgm:pt modelId="{6688E356-C950-B845-93CE-C5B0B4FA31CF}" type="parTrans" cxnId="{CD3A0799-EF97-2041-85A7-A0ECB4EFB9C6}">
      <dgm:prSet/>
      <dgm:spPr/>
      <dgm:t>
        <a:bodyPr/>
        <a:lstStyle/>
        <a:p>
          <a:endParaRPr lang="en-US"/>
        </a:p>
      </dgm:t>
    </dgm:pt>
    <dgm:pt modelId="{357A390B-2286-384B-9043-3D2E070E6D94}" type="sibTrans" cxnId="{CD3A0799-EF97-2041-85A7-A0ECB4EFB9C6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2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E6575-7328-734E-8D76-C18DA4C14845}" type="pres">
      <dgm:prSet presAssocID="{BCB2D2A6-6D7E-D64E-B59C-09CC03BD555B}" presName="parSpace" presStyleCnt="0"/>
      <dgm:spPr/>
    </dgm:pt>
    <dgm:pt modelId="{1F99CA13-321A-464B-A834-C05519EA54F1}" type="pres">
      <dgm:prSet presAssocID="{78EE36C0-C9A3-FC47-8D93-5532AB891A25}" presName="parTxOnly" presStyleLbl="node1" presStyleIdx="1" presStyleCnt="2" custScaleX="49231" custScaleY="50000" custLinFactNeighborX="88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63528E-995A-1240-8D4F-359FB11C957A}" type="presOf" srcId="{9A67F016-91A9-E148-A6CB-864B7948E17D}" destId="{A117BE74-A982-9549-90C6-2A3903B5E218}" srcOrd="0" destOrd="0" presId="urn:microsoft.com/office/officeart/2005/8/layout/hChevron3"/>
    <dgm:cxn modelId="{FF0C9F44-FB4E-8545-B70C-C18F014FFE64}" type="presOf" srcId="{8C836DB7-F000-024E-A4EB-159E570887D7}" destId="{8DAC2705-6059-884D-8112-A79DD001D112}" srcOrd="0" destOrd="0" presId="urn:microsoft.com/office/officeart/2005/8/layout/hChevron3"/>
    <dgm:cxn modelId="{9D16D03E-398E-BD44-ADD9-D03DA2F3B0B9}" type="presOf" srcId="{78EE36C0-C9A3-FC47-8D93-5532AB891A25}" destId="{1F99CA13-321A-464B-A834-C05519EA54F1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CD3A0799-EF97-2041-85A7-A0ECB4EFB9C6}" srcId="{9A67F016-91A9-E148-A6CB-864B7948E17D}" destId="{78EE36C0-C9A3-FC47-8D93-5532AB891A25}" srcOrd="1" destOrd="0" parTransId="{6688E356-C950-B845-93CE-C5B0B4FA31CF}" sibTransId="{357A390B-2286-384B-9043-3D2E070E6D94}"/>
    <dgm:cxn modelId="{F5CF307E-1A7A-E346-9299-F5CA90F3B4E5}" type="presParOf" srcId="{A117BE74-A982-9549-90C6-2A3903B5E218}" destId="{8DAC2705-6059-884D-8112-A79DD001D112}" srcOrd="0" destOrd="0" presId="urn:microsoft.com/office/officeart/2005/8/layout/hChevron3"/>
    <dgm:cxn modelId="{0709F197-341A-514E-9DC7-3B957C688CD6}" type="presParOf" srcId="{A117BE74-A982-9549-90C6-2A3903B5E218}" destId="{D1CE6575-7328-734E-8D76-C18DA4C14845}" srcOrd="1" destOrd="0" presId="urn:microsoft.com/office/officeart/2005/8/layout/hChevron3"/>
    <dgm:cxn modelId="{9638045C-DD5B-9841-B5AD-0B128FA2309E}" type="presParOf" srcId="{A117BE74-A982-9549-90C6-2A3903B5E218}" destId="{1F99CA13-321A-464B-A834-C05519EA54F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78EE36C0-C9A3-FC47-8D93-5532AB891A2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2</a:t>
          </a:r>
          <a:endParaRPr lang="en-US" dirty="0"/>
        </a:p>
      </dgm:t>
    </dgm:pt>
    <dgm:pt modelId="{6688E356-C950-B845-93CE-C5B0B4FA31CF}" type="parTrans" cxnId="{CD3A0799-EF97-2041-85A7-A0ECB4EFB9C6}">
      <dgm:prSet/>
      <dgm:spPr/>
      <dgm:t>
        <a:bodyPr/>
        <a:lstStyle/>
        <a:p>
          <a:endParaRPr lang="en-US"/>
        </a:p>
      </dgm:t>
    </dgm:pt>
    <dgm:pt modelId="{357A390B-2286-384B-9043-3D2E070E6D94}" type="sibTrans" cxnId="{CD3A0799-EF97-2041-85A7-A0ECB4EFB9C6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2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E6575-7328-734E-8D76-C18DA4C14845}" type="pres">
      <dgm:prSet presAssocID="{BCB2D2A6-6D7E-D64E-B59C-09CC03BD555B}" presName="parSpace" presStyleCnt="0"/>
      <dgm:spPr/>
    </dgm:pt>
    <dgm:pt modelId="{1F99CA13-321A-464B-A834-C05519EA54F1}" type="pres">
      <dgm:prSet presAssocID="{78EE36C0-C9A3-FC47-8D93-5532AB891A25}" presName="parTxOnly" presStyleLbl="node1" presStyleIdx="1" presStyleCnt="2" custScaleX="49231" custScaleY="50000" custLinFactNeighborX="88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BFA55-357A-B54C-92BE-78500272E5F0}" type="presOf" srcId="{8C836DB7-F000-024E-A4EB-159E570887D7}" destId="{8DAC2705-6059-884D-8112-A79DD001D112}" srcOrd="0" destOrd="0" presId="urn:microsoft.com/office/officeart/2005/8/layout/hChevron3"/>
    <dgm:cxn modelId="{72276DE4-9488-614D-AE21-BCEB8A72C56D}" type="presOf" srcId="{9A67F016-91A9-E148-A6CB-864B7948E17D}" destId="{A117BE74-A982-9549-90C6-2A3903B5E218}" srcOrd="0" destOrd="0" presId="urn:microsoft.com/office/officeart/2005/8/layout/hChevron3"/>
    <dgm:cxn modelId="{7C51C40B-61D4-5648-A6E0-77C40C9BA3B0}" type="presOf" srcId="{78EE36C0-C9A3-FC47-8D93-5532AB891A25}" destId="{1F99CA13-321A-464B-A834-C05519EA54F1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CD3A0799-EF97-2041-85A7-A0ECB4EFB9C6}" srcId="{9A67F016-91A9-E148-A6CB-864B7948E17D}" destId="{78EE36C0-C9A3-FC47-8D93-5532AB891A25}" srcOrd="1" destOrd="0" parTransId="{6688E356-C950-B845-93CE-C5B0B4FA31CF}" sibTransId="{357A390B-2286-384B-9043-3D2E070E6D94}"/>
    <dgm:cxn modelId="{E1BFE4F8-8C2E-2C46-A6ED-7A6E2BDE2A15}" type="presParOf" srcId="{A117BE74-A982-9549-90C6-2A3903B5E218}" destId="{8DAC2705-6059-884D-8112-A79DD001D112}" srcOrd="0" destOrd="0" presId="urn:microsoft.com/office/officeart/2005/8/layout/hChevron3"/>
    <dgm:cxn modelId="{9ECECC8E-0EA7-C541-B226-102FA8C4361D}" type="presParOf" srcId="{A117BE74-A982-9549-90C6-2A3903B5E218}" destId="{D1CE6575-7328-734E-8D76-C18DA4C14845}" srcOrd="1" destOrd="0" presId="urn:microsoft.com/office/officeart/2005/8/layout/hChevron3"/>
    <dgm:cxn modelId="{CA1B4E6D-76EA-5C4D-A836-3329273C49D7}" type="presParOf" srcId="{A117BE74-A982-9549-90C6-2A3903B5E218}" destId="{1F99CA13-321A-464B-A834-C05519EA54F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78EE36C0-C9A3-FC47-8D93-5532AB891A2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2</a:t>
          </a:r>
          <a:endParaRPr lang="en-US" dirty="0"/>
        </a:p>
      </dgm:t>
    </dgm:pt>
    <dgm:pt modelId="{6688E356-C950-B845-93CE-C5B0B4FA31CF}" type="parTrans" cxnId="{CD3A0799-EF97-2041-85A7-A0ECB4EFB9C6}">
      <dgm:prSet/>
      <dgm:spPr/>
      <dgm:t>
        <a:bodyPr/>
        <a:lstStyle/>
        <a:p>
          <a:endParaRPr lang="en-US"/>
        </a:p>
      </dgm:t>
    </dgm:pt>
    <dgm:pt modelId="{357A390B-2286-384B-9043-3D2E070E6D94}" type="sibTrans" cxnId="{CD3A0799-EF97-2041-85A7-A0ECB4EFB9C6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2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E6575-7328-734E-8D76-C18DA4C14845}" type="pres">
      <dgm:prSet presAssocID="{BCB2D2A6-6D7E-D64E-B59C-09CC03BD555B}" presName="parSpace" presStyleCnt="0"/>
      <dgm:spPr/>
    </dgm:pt>
    <dgm:pt modelId="{1F99CA13-321A-464B-A834-C05519EA54F1}" type="pres">
      <dgm:prSet presAssocID="{78EE36C0-C9A3-FC47-8D93-5532AB891A25}" presName="parTxOnly" presStyleLbl="node1" presStyleIdx="1" presStyleCnt="2" custScaleX="49231" custScaleY="50000" custLinFactNeighborX="88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63BFC7-7FCF-684E-990B-9CE4FBACADF9}" type="presOf" srcId="{8C836DB7-F000-024E-A4EB-159E570887D7}" destId="{8DAC2705-6059-884D-8112-A79DD001D112}" srcOrd="0" destOrd="0" presId="urn:microsoft.com/office/officeart/2005/8/layout/hChevron3"/>
    <dgm:cxn modelId="{E7E2BCCD-82BD-2C4E-BEAB-189D3FDA0BE0}" type="presOf" srcId="{9A67F016-91A9-E148-A6CB-864B7948E17D}" destId="{A117BE74-A982-9549-90C6-2A3903B5E218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DF379D25-9856-4E46-8D9B-1D8DFF9CFF0C}" type="presOf" srcId="{78EE36C0-C9A3-FC47-8D93-5532AB891A25}" destId="{1F99CA13-321A-464B-A834-C05519EA54F1}" srcOrd="0" destOrd="0" presId="urn:microsoft.com/office/officeart/2005/8/layout/hChevron3"/>
    <dgm:cxn modelId="{CD3A0799-EF97-2041-85A7-A0ECB4EFB9C6}" srcId="{9A67F016-91A9-E148-A6CB-864B7948E17D}" destId="{78EE36C0-C9A3-FC47-8D93-5532AB891A25}" srcOrd="1" destOrd="0" parTransId="{6688E356-C950-B845-93CE-C5B0B4FA31CF}" sibTransId="{357A390B-2286-384B-9043-3D2E070E6D94}"/>
    <dgm:cxn modelId="{83AB56C9-6FED-C747-ACED-B4FE289210A5}" type="presParOf" srcId="{A117BE74-A982-9549-90C6-2A3903B5E218}" destId="{8DAC2705-6059-884D-8112-A79DD001D112}" srcOrd="0" destOrd="0" presId="urn:microsoft.com/office/officeart/2005/8/layout/hChevron3"/>
    <dgm:cxn modelId="{A5FB1926-9C18-DB4E-93D0-E8F3DF557A84}" type="presParOf" srcId="{A117BE74-A982-9549-90C6-2A3903B5E218}" destId="{D1CE6575-7328-734E-8D76-C18DA4C14845}" srcOrd="1" destOrd="0" presId="urn:microsoft.com/office/officeart/2005/8/layout/hChevron3"/>
    <dgm:cxn modelId="{57F4643A-EA29-EC49-B97A-4772434E6467}" type="presParOf" srcId="{A117BE74-A982-9549-90C6-2A3903B5E218}" destId="{1F99CA13-321A-464B-A834-C05519EA54F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78EE36C0-C9A3-FC47-8D93-5532AB891A2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2</a:t>
          </a:r>
          <a:endParaRPr lang="en-US" dirty="0"/>
        </a:p>
      </dgm:t>
    </dgm:pt>
    <dgm:pt modelId="{6688E356-C950-B845-93CE-C5B0B4FA31CF}" type="parTrans" cxnId="{CD3A0799-EF97-2041-85A7-A0ECB4EFB9C6}">
      <dgm:prSet/>
      <dgm:spPr/>
      <dgm:t>
        <a:bodyPr/>
        <a:lstStyle/>
        <a:p>
          <a:endParaRPr lang="en-US"/>
        </a:p>
      </dgm:t>
    </dgm:pt>
    <dgm:pt modelId="{357A390B-2286-384B-9043-3D2E070E6D94}" type="sibTrans" cxnId="{CD3A0799-EF97-2041-85A7-A0ECB4EFB9C6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2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E6575-7328-734E-8D76-C18DA4C14845}" type="pres">
      <dgm:prSet presAssocID="{BCB2D2A6-6D7E-D64E-B59C-09CC03BD555B}" presName="parSpace" presStyleCnt="0"/>
      <dgm:spPr/>
    </dgm:pt>
    <dgm:pt modelId="{1F99CA13-321A-464B-A834-C05519EA54F1}" type="pres">
      <dgm:prSet presAssocID="{78EE36C0-C9A3-FC47-8D93-5532AB891A25}" presName="parTxOnly" presStyleLbl="node1" presStyleIdx="1" presStyleCnt="2" custScaleX="49231" custScaleY="50000" custLinFactNeighborX="88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AC2995-6F39-FA48-BF12-0B274B2711BE}" type="presOf" srcId="{8C836DB7-F000-024E-A4EB-159E570887D7}" destId="{8DAC2705-6059-884D-8112-A79DD001D112}" srcOrd="0" destOrd="0" presId="urn:microsoft.com/office/officeart/2005/8/layout/hChevron3"/>
    <dgm:cxn modelId="{E3B754A5-ECB3-234B-B146-2519BADF83E8}" type="presOf" srcId="{78EE36C0-C9A3-FC47-8D93-5532AB891A25}" destId="{1F99CA13-321A-464B-A834-C05519EA54F1}" srcOrd="0" destOrd="0" presId="urn:microsoft.com/office/officeart/2005/8/layout/hChevron3"/>
    <dgm:cxn modelId="{D1A19AB3-7144-7141-BDB6-489DBDB8860A}" type="presOf" srcId="{9A67F016-91A9-E148-A6CB-864B7948E17D}" destId="{A117BE74-A982-9549-90C6-2A3903B5E218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CD3A0799-EF97-2041-85A7-A0ECB4EFB9C6}" srcId="{9A67F016-91A9-E148-A6CB-864B7948E17D}" destId="{78EE36C0-C9A3-FC47-8D93-5532AB891A25}" srcOrd="1" destOrd="0" parTransId="{6688E356-C950-B845-93CE-C5B0B4FA31CF}" sibTransId="{357A390B-2286-384B-9043-3D2E070E6D94}"/>
    <dgm:cxn modelId="{EAC68320-869B-6046-A10A-53764E8DF1CD}" type="presParOf" srcId="{A117BE74-A982-9549-90C6-2A3903B5E218}" destId="{8DAC2705-6059-884D-8112-A79DD001D112}" srcOrd="0" destOrd="0" presId="urn:microsoft.com/office/officeart/2005/8/layout/hChevron3"/>
    <dgm:cxn modelId="{EC0A8805-4753-C242-B98F-987ECE1EBD7E}" type="presParOf" srcId="{A117BE74-A982-9549-90C6-2A3903B5E218}" destId="{D1CE6575-7328-734E-8D76-C18DA4C14845}" srcOrd="1" destOrd="0" presId="urn:microsoft.com/office/officeart/2005/8/layout/hChevron3"/>
    <dgm:cxn modelId="{BC2B5F5C-28DE-F741-A52B-9B0F2CEC1064}" type="presParOf" srcId="{A117BE74-A982-9549-90C6-2A3903B5E218}" destId="{1F99CA13-321A-464B-A834-C05519EA54F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78EE36C0-C9A3-FC47-8D93-5532AB891A2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2</a:t>
          </a:r>
          <a:endParaRPr lang="en-US" dirty="0"/>
        </a:p>
      </dgm:t>
    </dgm:pt>
    <dgm:pt modelId="{6688E356-C950-B845-93CE-C5B0B4FA31CF}" type="parTrans" cxnId="{CD3A0799-EF97-2041-85A7-A0ECB4EFB9C6}">
      <dgm:prSet/>
      <dgm:spPr/>
      <dgm:t>
        <a:bodyPr/>
        <a:lstStyle/>
        <a:p>
          <a:endParaRPr lang="en-US"/>
        </a:p>
      </dgm:t>
    </dgm:pt>
    <dgm:pt modelId="{357A390B-2286-384B-9043-3D2E070E6D94}" type="sibTrans" cxnId="{CD3A0799-EF97-2041-85A7-A0ECB4EFB9C6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2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E6575-7328-734E-8D76-C18DA4C14845}" type="pres">
      <dgm:prSet presAssocID="{BCB2D2A6-6D7E-D64E-B59C-09CC03BD555B}" presName="parSpace" presStyleCnt="0"/>
      <dgm:spPr/>
    </dgm:pt>
    <dgm:pt modelId="{1F99CA13-321A-464B-A834-C05519EA54F1}" type="pres">
      <dgm:prSet presAssocID="{78EE36C0-C9A3-FC47-8D93-5532AB891A25}" presName="parTxOnly" presStyleLbl="node1" presStyleIdx="1" presStyleCnt="2" custScaleX="49231" custScaleY="50000" custLinFactNeighborX="88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3BB847-0351-AF49-9618-108527A75E2B}" type="presOf" srcId="{8C836DB7-F000-024E-A4EB-159E570887D7}" destId="{8DAC2705-6059-884D-8112-A79DD001D112}" srcOrd="0" destOrd="0" presId="urn:microsoft.com/office/officeart/2005/8/layout/hChevron3"/>
    <dgm:cxn modelId="{03636CE7-A5C4-BE44-90CB-30F0A840A87A}" type="presOf" srcId="{78EE36C0-C9A3-FC47-8D93-5532AB891A25}" destId="{1F99CA13-321A-464B-A834-C05519EA54F1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D1162016-9714-464B-A377-4F3AB1EAF0CE}" type="presOf" srcId="{9A67F016-91A9-E148-A6CB-864B7948E17D}" destId="{A117BE74-A982-9549-90C6-2A3903B5E218}" srcOrd="0" destOrd="0" presId="urn:microsoft.com/office/officeart/2005/8/layout/hChevron3"/>
    <dgm:cxn modelId="{CD3A0799-EF97-2041-85A7-A0ECB4EFB9C6}" srcId="{9A67F016-91A9-E148-A6CB-864B7948E17D}" destId="{78EE36C0-C9A3-FC47-8D93-5532AB891A25}" srcOrd="1" destOrd="0" parTransId="{6688E356-C950-B845-93CE-C5B0B4FA31CF}" sibTransId="{357A390B-2286-384B-9043-3D2E070E6D94}"/>
    <dgm:cxn modelId="{386DBE44-5080-1F41-9FA2-400FBE3B6FA3}" type="presParOf" srcId="{A117BE74-A982-9549-90C6-2A3903B5E218}" destId="{8DAC2705-6059-884D-8112-A79DD001D112}" srcOrd="0" destOrd="0" presId="urn:microsoft.com/office/officeart/2005/8/layout/hChevron3"/>
    <dgm:cxn modelId="{2DA161DD-C6C6-D740-A648-DEFC2D067846}" type="presParOf" srcId="{A117BE74-A982-9549-90C6-2A3903B5E218}" destId="{D1CE6575-7328-734E-8D76-C18DA4C14845}" srcOrd="1" destOrd="0" presId="urn:microsoft.com/office/officeart/2005/8/layout/hChevron3"/>
    <dgm:cxn modelId="{8DC9F602-7182-9B41-90F5-56EA646D22BB}" type="presParOf" srcId="{A117BE74-A982-9549-90C6-2A3903B5E218}" destId="{1F99CA13-321A-464B-A834-C05519EA54F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1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ED7268-EB2B-904B-96C8-7B8239990BFE}" type="presOf" srcId="{8C836DB7-F000-024E-A4EB-159E570887D7}" destId="{8DAC2705-6059-884D-8112-A79DD001D112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D295F301-68BA-EC48-A0C0-9643AB79933D}" type="presOf" srcId="{9A67F016-91A9-E148-A6CB-864B7948E17D}" destId="{A117BE74-A982-9549-90C6-2A3903B5E218}" srcOrd="0" destOrd="0" presId="urn:microsoft.com/office/officeart/2005/8/layout/hChevron3"/>
    <dgm:cxn modelId="{14AA193D-5266-0F45-9614-EA3140053835}" type="presParOf" srcId="{A117BE74-A982-9549-90C6-2A3903B5E218}" destId="{8DAC2705-6059-884D-8112-A79DD001D11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1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A023E-A9AD-874E-A965-ADC6BF608D77}" type="presOf" srcId="{9A67F016-91A9-E148-A6CB-864B7948E17D}" destId="{A117BE74-A982-9549-90C6-2A3903B5E218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EDC90C67-456E-EC43-823F-F35FC621152D}" type="presOf" srcId="{8C836DB7-F000-024E-A4EB-159E570887D7}" destId="{8DAC2705-6059-884D-8112-A79DD001D112}" srcOrd="0" destOrd="0" presId="urn:microsoft.com/office/officeart/2005/8/layout/hChevron3"/>
    <dgm:cxn modelId="{54394C11-61BC-5F4D-AACD-233713B479F0}" type="presParOf" srcId="{A117BE74-A982-9549-90C6-2A3903B5E218}" destId="{8DAC2705-6059-884D-8112-A79DD001D11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1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96F1E552-BAA0-8A4C-9DBF-2B87E532B938}" type="presOf" srcId="{8C836DB7-F000-024E-A4EB-159E570887D7}" destId="{8DAC2705-6059-884D-8112-A79DD001D112}" srcOrd="0" destOrd="0" presId="urn:microsoft.com/office/officeart/2005/8/layout/hChevron3"/>
    <dgm:cxn modelId="{CE7742BB-F8F6-9D48-867C-298F91820E16}" type="presOf" srcId="{9A67F016-91A9-E148-A6CB-864B7948E17D}" destId="{A117BE74-A982-9549-90C6-2A3903B5E218}" srcOrd="0" destOrd="0" presId="urn:microsoft.com/office/officeart/2005/8/layout/hChevron3"/>
    <dgm:cxn modelId="{301BEA8A-B752-7940-B172-5B801964835F}" type="presParOf" srcId="{A117BE74-A982-9549-90C6-2A3903B5E218}" destId="{8DAC2705-6059-884D-8112-A79DD001D11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5B153D-85E4-784E-AF89-1F9B7201F38E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7BBE10-9FEF-654D-A33F-4045AC89499F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Launch</a:t>
          </a:r>
          <a:endParaRPr lang="en-US" dirty="0"/>
        </a:p>
      </dgm:t>
    </dgm:pt>
    <dgm:pt modelId="{0091865C-F3D9-184C-BF75-D98C0698C774}" type="parTrans" cxnId="{51892DCC-3230-3D43-9A4B-73D59C370FA3}">
      <dgm:prSet/>
      <dgm:spPr/>
      <dgm:t>
        <a:bodyPr/>
        <a:lstStyle/>
        <a:p>
          <a:endParaRPr lang="en-US"/>
        </a:p>
      </dgm:t>
    </dgm:pt>
    <dgm:pt modelId="{500038CC-C61A-044D-B560-F9638D664203}" type="sibTrans" cxnId="{51892DCC-3230-3D43-9A4B-73D59C370FA3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53D1CD7-8FD9-9C45-A589-EA4FD75FC4A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Release</a:t>
          </a:r>
          <a:endParaRPr lang="en-US" dirty="0"/>
        </a:p>
      </dgm:t>
    </dgm:pt>
    <dgm:pt modelId="{A34412D3-3C4A-2B4E-930A-23AE2DFFCC92}" type="parTrans" cxnId="{BEC6EA9F-FA87-E545-82F6-6A702AC47961}">
      <dgm:prSet/>
      <dgm:spPr/>
      <dgm:t>
        <a:bodyPr/>
        <a:lstStyle/>
        <a:p>
          <a:endParaRPr lang="en-US"/>
        </a:p>
      </dgm:t>
    </dgm:pt>
    <dgm:pt modelId="{57D5BCF9-06CB-3549-AD02-E29E703C7025}" type="sibTrans" cxnId="{BEC6EA9F-FA87-E545-82F6-6A702AC47961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61580873-F8B9-D043-8467-6CBE7E3D359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EOA</a:t>
          </a:r>
          <a:endParaRPr lang="en-US" dirty="0"/>
        </a:p>
      </dgm:t>
    </dgm:pt>
    <dgm:pt modelId="{2F7018A8-DCF6-6B44-9638-3E446DEE250F}" type="parTrans" cxnId="{EEB3AC34-74C0-934B-AFD8-9318B089C75E}">
      <dgm:prSet/>
      <dgm:spPr/>
      <dgm:t>
        <a:bodyPr/>
        <a:lstStyle/>
        <a:p>
          <a:endParaRPr lang="en-US"/>
        </a:p>
      </dgm:t>
    </dgm:pt>
    <dgm:pt modelId="{70A71FAB-F46F-4440-83F8-C937EE1BD609}" type="sibTrans" cxnId="{EEB3AC34-74C0-934B-AFD8-9318B089C75E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773A53FE-0253-BB40-8224-0C292A8A339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Science Ops</a:t>
          </a:r>
          <a:endParaRPr lang="en-US" dirty="0"/>
        </a:p>
      </dgm:t>
    </dgm:pt>
    <dgm:pt modelId="{10AA7183-E367-8342-928D-01AA695B16D0}" type="parTrans" cxnId="{3A7D8CEE-79D6-8A4E-9B93-5BFEB720B832}">
      <dgm:prSet/>
      <dgm:spPr/>
      <dgm:t>
        <a:bodyPr/>
        <a:lstStyle/>
        <a:p>
          <a:endParaRPr lang="en-US"/>
        </a:p>
      </dgm:t>
    </dgm:pt>
    <dgm:pt modelId="{50484242-32D3-B24A-9ACD-21BFD3551554}" type="sibTrans" cxnId="{3A7D8CEE-79D6-8A4E-9B93-5BFEB720B832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7E1BB6B9-1E7A-5E49-BC9F-CC11D931A4F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Decommission</a:t>
          </a:r>
          <a:endParaRPr lang="en-US" dirty="0"/>
        </a:p>
      </dgm:t>
    </dgm:pt>
    <dgm:pt modelId="{C065BBD6-CD30-C14B-8F6A-36B55D4706B0}" type="parTrans" cxnId="{21F07D28-1718-5649-8DE1-8A166FEB2014}">
      <dgm:prSet/>
      <dgm:spPr/>
      <dgm:t>
        <a:bodyPr/>
        <a:lstStyle/>
        <a:p>
          <a:endParaRPr lang="en-US"/>
        </a:p>
      </dgm:t>
    </dgm:pt>
    <dgm:pt modelId="{1CD2BAE6-954E-7543-9FD4-4B19D98BE95D}" type="sibTrans" cxnId="{21F07D28-1718-5649-8DE1-8A166FEB2014}">
      <dgm:prSet/>
      <dgm:spPr/>
      <dgm:t>
        <a:bodyPr/>
        <a:lstStyle/>
        <a:p>
          <a:endParaRPr lang="en-US"/>
        </a:p>
      </dgm:t>
    </dgm:pt>
    <dgm:pt modelId="{0E4C33B4-FF2D-924F-B2D7-43D4F4E239C5}">
      <dgm:prSet/>
      <dgm:spPr/>
      <dgm:t>
        <a:bodyPr/>
        <a:lstStyle/>
        <a:p>
          <a:endParaRPr lang="en-US" dirty="0"/>
        </a:p>
      </dgm:t>
    </dgm:pt>
    <dgm:pt modelId="{8E3246CB-E74F-134E-8AB8-B437E8776845}" type="parTrans" cxnId="{5C9E8F4B-0212-974E-9C40-2058289C9228}">
      <dgm:prSet/>
      <dgm:spPr/>
      <dgm:t>
        <a:bodyPr/>
        <a:lstStyle/>
        <a:p>
          <a:endParaRPr lang="en-US"/>
        </a:p>
      </dgm:t>
    </dgm:pt>
    <dgm:pt modelId="{C2A7DC70-4722-604F-A8CB-176F112A1DC4}" type="sibTrans" cxnId="{5C9E8F4B-0212-974E-9C40-2058289C9228}">
      <dgm:prSet/>
      <dgm:spPr/>
      <dgm:t>
        <a:bodyPr/>
        <a:lstStyle/>
        <a:p>
          <a:endParaRPr lang="en-US"/>
        </a:p>
      </dgm:t>
    </dgm:pt>
    <dgm:pt modelId="{04923595-1084-9548-A73F-0EA15C449343}" type="pres">
      <dgm:prSet presAssocID="{F35B153D-85E4-784E-AF89-1F9B7201F38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2C5DF7-EC4B-B949-B46B-5DCA7CE8FF9B}" type="pres">
      <dgm:prSet presAssocID="{F35B153D-85E4-784E-AF89-1F9B7201F38E}" presName="dummyMaxCanvas" presStyleCnt="0">
        <dgm:presLayoutVars/>
      </dgm:prSet>
      <dgm:spPr/>
    </dgm:pt>
    <dgm:pt modelId="{49734991-DFE8-0947-840D-0741BF204817}" type="pres">
      <dgm:prSet presAssocID="{F35B153D-85E4-784E-AF89-1F9B7201F38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E3CF-4077-7C45-A63C-B6C314D48148}" type="pres">
      <dgm:prSet presAssocID="{F35B153D-85E4-784E-AF89-1F9B7201F38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3D0CB-B024-9940-B2AE-4D7D8CAE8D11}" type="pres">
      <dgm:prSet presAssocID="{F35B153D-85E4-784E-AF89-1F9B7201F38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DA9E2-8B78-8146-BDC6-F32F0AE57216}" type="pres">
      <dgm:prSet presAssocID="{F35B153D-85E4-784E-AF89-1F9B7201F38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1D9D7-AB87-604A-AA6B-FC6E65823E99}" type="pres">
      <dgm:prSet presAssocID="{F35B153D-85E4-784E-AF89-1F9B7201F38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3BE6E-3A68-6140-9C28-485B210E6C38}" type="pres">
      <dgm:prSet presAssocID="{F35B153D-85E4-784E-AF89-1F9B7201F38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E68AC-97CA-DC45-90CD-5DC691EACDA0}" type="pres">
      <dgm:prSet presAssocID="{F35B153D-85E4-784E-AF89-1F9B7201F38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3E8BA-56B7-2149-B315-6F83B74D58A6}" type="pres">
      <dgm:prSet presAssocID="{F35B153D-85E4-784E-AF89-1F9B7201F38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246AB-B358-664C-AE78-A249CCB91799}" type="pres">
      <dgm:prSet presAssocID="{F35B153D-85E4-784E-AF89-1F9B7201F38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A0606-2CA8-0846-8D76-C1E119991E70}" type="pres">
      <dgm:prSet presAssocID="{F35B153D-85E4-784E-AF89-1F9B7201F38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414C0-ACCC-CF41-97B4-2960859EF795}" type="pres">
      <dgm:prSet presAssocID="{F35B153D-85E4-784E-AF89-1F9B7201F38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AE75C-87CE-6D47-AF75-1095EFB2F791}" type="pres">
      <dgm:prSet presAssocID="{F35B153D-85E4-784E-AF89-1F9B7201F38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2208C-3EB7-3344-91CC-10045F8519D5}" type="pres">
      <dgm:prSet presAssocID="{F35B153D-85E4-784E-AF89-1F9B7201F38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C64AE-008E-4546-9FD1-03631D913F9F}" type="pres">
      <dgm:prSet presAssocID="{F35B153D-85E4-784E-AF89-1F9B7201F38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CF0631-BBE2-CE48-8B00-2CE1F2E6B250}" type="presOf" srcId="{B27BBE10-9FEF-654D-A33F-4045AC89499F}" destId="{49734991-DFE8-0947-840D-0741BF204817}" srcOrd="0" destOrd="0" presId="urn:microsoft.com/office/officeart/2005/8/layout/vProcess5"/>
    <dgm:cxn modelId="{7333F912-DFD3-E241-8097-91A40651F9BD}" type="presOf" srcId="{7E1BB6B9-1E7A-5E49-BC9F-CC11D931A4F7}" destId="{8CE1D9D7-AB87-604A-AA6B-FC6E65823E99}" srcOrd="0" destOrd="0" presId="urn:microsoft.com/office/officeart/2005/8/layout/vProcess5"/>
    <dgm:cxn modelId="{7B5CEEF4-1D23-5040-96B2-4FBE66436FBA}" type="presOf" srcId="{57D5BCF9-06CB-3549-AD02-E29E703C7025}" destId="{96AE68AC-97CA-DC45-90CD-5DC691EACDA0}" srcOrd="0" destOrd="0" presId="urn:microsoft.com/office/officeart/2005/8/layout/vProcess5"/>
    <dgm:cxn modelId="{B4C901B2-BD32-EF44-8F48-60F105655628}" type="presOf" srcId="{E53D1CD7-8FD9-9C45-A589-EA4FD75FC4A4}" destId="{AC3414C0-ACCC-CF41-97B4-2960859EF795}" srcOrd="1" destOrd="0" presId="urn:microsoft.com/office/officeart/2005/8/layout/vProcess5"/>
    <dgm:cxn modelId="{21F07D28-1718-5649-8DE1-8A166FEB2014}" srcId="{F35B153D-85E4-784E-AF89-1F9B7201F38E}" destId="{7E1BB6B9-1E7A-5E49-BC9F-CC11D931A4F7}" srcOrd="4" destOrd="0" parTransId="{C065BBD6-CD30-C14B-8F6A-36B55D4706B0}" sibTransId="{1CD2BAE6-954E-7543-9FD4-4B19D98BE95D}"/>
    <dgm:cxn modelId="{3FE0E422-1333-6E46-928D-E4CF6B5019BA}" type="presOf" srcId="{E53D1CD7-8FD9-9C45-A589-EA4FD75FC4A4}" destId="{68D9E3CF-4077-7C45-A63C-B6C314D48148}" srcOrd="0" destOrd="0" presId="urn:microsoft.com/office/officeart/2005/8/layout/vProcess5"/>
    <dgm:cxn modelId="{95B25ED1-7AB9-AF40-8245-40E782947D86}" type="presOf" srcId="{70A71FAB-F46F-4440-83F8-C937EE1BD609}" destId="{4A73E8BA-56B7-2149-B315-6F83B74D58A6}" srcOrd="0" destOrd="0" presId="urn:microsoft.com/office/officeart/2005/8/layout/vProcess5"/>
    <dgm:cxn modelId="{51892DCC-3230-3D43-9A4B-73D59C370FA3}" srcId="{F35B153D-85E4-784E-AF89-1F9B7201F38E}" destId="{B27BBE10-9FEF-654D-A33F-4045AC89499F}" srcOrd="0" destOrd="0" parTransId="{0091865C-F3D9-184C-BF75-D98C0698C774}" sibTransId="{500038CC-C61A-044D-B560-F9638D664203}"/>
    <dgm:cxn modelId="{57FC6E0A-0E4E-504C-8EA7-1C6A0CB46119}" type="presOf" srcId="{50484242-32D3-B24A-9ACD-21BFD3551554}" destId="{A15246AB-B358-664C-AE78-A249CCB91799}" srcOrd="0" destOrd="0" presId="urn:microsoft.com/office/officeart/2005/8/layout/vProcess5"/>
    <dgm:cxn modelId="{38CF526A-0084-1E47-B6D2-452F83B5B371}" type="presOf" srcId="{773A53FE-0253-BB40-8224-0C292A8A339E}" destId="{D442208C-3EB7-3344-91CC-10045F8519D5}" srcOrd="1" destOrd="0" presId="urn:microsoft.com/office/officeart/2005/8/layout/vProcess5"/>
    <dgm:cxn modelId="{E81FE4E8-476B-9541-AC3C-5E0C0F5297FF}" type="presOf" srcId="{500038CC-C61A-044D-B560-F9638D664203}" destId="{FE43BE6E-3A68-6140-9C28-485B210E6C38}" srcOrd="0" destOrd="0" presId="urn:microsoft.com/office/officeart/2005/8/layout/vProcess5"/>
    <dgm:cxn modelId="{0D57FA96-4622-AA4F-8C7F-39E2371D490F}" type="presOf" srcId="{7E1BB6B9-1E7A-5E49-BC9F-CC11D931A4F7}" destId="{015C64AE-008E-4546-9FD1-03631D913F9F}" srcOrd="1" destOrd="0" presId="urn:microsoft.com/office/officeart/2005/8/layout/vProcess5"/>
    <dgm:cxn modelId="{9BC51A36-8408-5D48-BD89-E04A51BE0611}" type="presOf" srcId="{F35B153D-85E4-784E-AF89-1F9B7201F38E}" destId="{04923595-1084-9548-A73F-0EA15C449343}" srcOrd="0" destOrd="0" presId="urn:microsoft.com/office/officeart/2005/8/layout/vProcess5"/>
    <dgm:cxn modelId="{97497DCA-7111-3848-9F5D-16C8E9A21A20}" type="presOf" srcId="{773A53FE-0253-BB40-8224-0C292A8A339E}" destId="{2A0DA9E2-8B78-8146-BDC6-F32F0AE57216}" srcOrd="0" destOrd="0" presId="urn:microsoft.com/office/officeart/2005/8/layout/vProcess5"/>
    <dgm:cxn modelId="{EEB3AC34-74C0-934B-AFD8-9318B089C75E}" srcId="{F35B153D-85E4-784E-AF89-1F9B7201F38E}" destId="{61580873-F8B9-D043-8467-6CBE7E3D3596}" srcOrd="2" destOrd="0" parTransId="{2F7018A8-DCF6-6B44-9638-3E446DEE250F}" sibTransId="{70A71FAB-F46F-4440-83F8-C937EE1BD609}"/>
    <dgm:cxn modelId="{5C9E8F4B-0212-974E-9C40-2058289C9228}" srcId="{F35B153D-85E4-784E-AF89-1F9B7201F38E}" destId="{0E4C33B4-FF2D-924F-B2D7-43D4F4E239C5}" srcOrd="5" destOrd="0" parTransId="{8E3246CB-E74F-134E-8AB8-B437E8776845}" sibTransId="{C2A7DC70-4722-604F-A8CB-176F112A1DC4}"/>
    <dgm:cxn modelId="{64973CB0-FAF9-C94A-A1DF-0453CEAD2E42}" type="presOf" srcId="{B27BBE10-9FEF-654D-A33F-4045AC89499F}" destId="{D25A0606-2CA8-0846-8D76-C1E119991E70}" srcOrd="1" destOrd="0" presId="urn:microsoft.com/office/officeart/2005/8/layout/vProcess5"/>
    <dgm:cxn modelId="{B064F6F4-511B-054D-B2AE-379AB351A0BD}" type="presOf" srcId="{61580873-F8B9-D043-8467-6CBE7E3D3596}" destId="{616AE75C-87CE-6D47-AF75-1095EFB2F791}" srcOrd="1" destOrd="0" presId="urn:microsoft.com/office/officeart/2005/8/layout/vProcess5"/>
    <dgm:cxn modelId="{F1CDFFEC-CA4F-4842-9807-89FF683368B7}" type="presOf" srcId="{61580873-F8B9-D043-8467-6CBE7E3D3596}" destId="{19E3D0CB-B024-9940-B2AE-4D7D8CAE8D11}" srcOrd="0" destOrd="0" presId="urn:microsoft.com/office/officeart/2005/8/layout/vProcess5"/>
    <dgm:cxn modelId="{3A7D8CEE-79D6-8A4E-9B93-5BFEB720B832}" srcId="{F35B153D-85E4-784E-AF89-1F9B7201F38E}" destId="{773A53FE-0253-BB40-8224-0C292A8A339E}" srcOrd="3" destOrd="0" parTransId="{10AA7183-E367-8342-928D-01AA695B16D0}" sibTransId="{50484242-32D3-B24A-9ACD-21BFD3551554}"/>
    <dgm:cxn modelId="{BEC6EA9F-FA87-E545-82F6-6A702AC47961}" srcId="{F35B153D-85E4-784E-AF89-1F9B7201F38E}" destId="{E53D1CD7-8FD9-9C45-A589-EA4FD75FC4A4}" srcOrd="1" destOrd="0" parTransId="{A34412D3-3C4A-2B4E-930A-23AE2DFFCC92}" sibTransId="{57D5BCF9-06CB-3549-AD02-E29E703C7025}"/>
    <dgm:cxn modelId="{E4C46C94-4FE0-024F-A7C1-5DCD9E35B489}" type="presParOf" srcId="{04923595-1084-9548-A73F-0EA15C449343}" destId="{BF2C5DF7-EC4B-B949-B46B-5DCA7CE8FF9B}" srcOrd="0" destOrd="0" presId="urn:microsoft.com/office/officeart/2005/8/layout/vProcess5"/>
    <dgm:cxn modelId="{A9EDE91D-D83D-C04E-9001-EDDEEEB30ED4}" type="presParOf" srcId="{04923595-1084-9548-A73F-0EA15C449343}" destId="{49734991-DFE8-0947-840D-0741BF204817}" srcOrd="1" destOrd="0" presId="urn:microsoft.com/office/officeart/2005/8/layout/vProcess5"/>
    <dgm:cxn modelId="{013F20B5-3B72-EC4E-A345-A77B324982D4}" type="presParOf" srcId="{04923595-1084-9548-A73F-0EA15C449343}" destId="{68D9E3CF-4077-7C45-A63C-B6C314D48148}" srcOrd="2" destOrd="0" presId="urn:microsoft.com/office/officeart/2005/8/layout/vProcess5"/>
    <dgm:cxn modelId="{93454E90-5CEB-3B4D-906F-5FA8A6512B87}" type="presParOf" srcId="{04923595-1084-9548-A73F-0EA15C449343}" destId="{19E3D0CB-B024-9940-B2AE-4D7D8CAE8D11}" srcOrd="3" destOrd="0" presId="urn:microsoft.com/office/officeart/2005/8/layout/vProcess5"/>
    <dgm:cxn modelId="{265916D8-5471-C940-AA0D-3A8536F5E769}" type="presParOf" srcId="{04923595-1084-9548-A73F-0EA15C449343}" destId="{2A0DA9E2-8B78-8146-BDC6-F32F0AE57216}" srcOrd="4" destOrd="0" presId="urn:microsoft.com/office/officeart/2005/8/layout/vProcess5"/>
    <dgm:cxn modelId="{49B781F0-DCC2-5144-AD9F-4F8E29E0AE26}" type="presParOf" srcId="{04923595-1084-9548-A73F-0EA15C449343}" destId="{8CE1D9D7-AB87-604A-AA6B-FC6E65823E99}" srcOrd="5" destOrd="0" presId="urn:microsoft.com/office/officeart/2005/8/layout/vProcess5"/>
    <dgm:cxn modelId="{AEEE8ED5-F96C-2C4E-893E-A4F8DBB7CD4D}" type="presParOf" srcId="{04923595-1084-9548-A73F-0EA15C449343}" destId="{FE43BE6E-3A68-6140-9C28-485B210E6C38}" srcOrd="6" destOrd="0" presId="urn:microsoft.com/office/officeart/2005/8/layout/vProcess5"/>
    <dgm:cxn modelId="{681A97E0-4687-C94F-81C2-5756B8DF0879}" type="presParOf" srcId="{04923595-1084-9548-A73F-0EA15C449343}" destId="{96AE68AC-97CA-DC45-90CD-5DC691EACDA0}" srcOrd="7" destOrd="0" presId="urn:microsoft.com/office/officeart/2005/8/layout/vProcess5"/>
    <dgm:cxn modelId="{FEF53E45-84B7-8341-9FEC-064A79B413B7}" type="presParOf" srcId="{04923595-1084-9548-A73F-0EA15C449343}" destId="{4A73E8BA-56B7-2149-B315-6F83B74D58A6}" srcOrd="8" destOrd="0" presId="urn:microsoft.com/office/officeart/2005/8/layout/vProcess5"/>
    <dgm:cxn modelId="{43F2A679-C8A1-AA43-BBAB-A7F4F8696EB1}" type="presParOf" srcId="{04923595-1084-9548-A73F-0EA15C449343}" destId="{A15246AB-B358-664C-AE78-A249CCB91799}" srcOrd="9" destOrd="0" presId="urn:microsoft.com/office/officeart/2005/8/layout/vProcess5"/>
    <dgm:cxn modelId="{8C357813-56BB-6C4F-A5EB-7822ABBCD1B7}" type="presParOf" srcId="{04923595-1084-9548-A73F-0EA15C449343}" destId="{D25A0606-2CA8-0846-8D76-C1E119991E70}" srcOrd="10" destOrd="0" presId="urn:microsoft.com/office/officeart/2005/8/layout/vProcess5"/>
    <dgm:cxn modelId="{73D5E393-E165-D54A-B4D4-934A47AA9E1E}" type="presParOf" srcId="{04923595-1084-9548-A73F-0EA15C449343}" destId="{AC3414C0-ACCC-CF41-97B4-2960859EF795}" srcOrd="11" destOrd="0" presId="urn:microsoft.com/office/officeart/2005/8/layout/vProcess5"/>
    <dgm:cxn modelId="{959FE173-5F04-144E-A297-3ED1540B4F8C}" type="presParOf" srcId="{04923595-1084-9548-A73F-0EA15C449343}" destId="{616AE75C-87CE-6D47-AF75-1095EFB2F791}" srcOrd="12" destOrd="0" presId="urn:microsoft.com/office/officeart/2005/8/layout/vProcess5"/>
    <dgm:cxn modelId="{9922A867-0F9E-CF47-AD74-5F863D6B8A39}" type="presParOf" srcId="{04923595-1084-9548-A73F-0EA15C449343}" destId="{D442208C-3EB7-3344-91CC-10045F8519D5}" srcOrd="13" destOrd="0" presId="urn:microsoft.com/office/officeart/2005/8/layout/vProcess5"/>
    <dgm:cxn modelId="{A7A3A61B-7F04-7844-80BA-ABC6FA047CB5}" type="presParOf" srcId="{04923595-1084-9548-A73F-0EA15C449343}" destId="{015C64AE-008E-4546-9FD1-03631D913F9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1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7940F5D3-3ADB-F843-984F-4EF1BB3A363F}" type="presOf" srcId="{8C836DB7-F000-024E-A4EB-159E570887D7}" destId="{8DAC2705-6059-884D-8112-A79DD001D112}" srcOrd="0" destOrd="0" presId="urn:microsoft.com/office/officeart/2005/8/layout/hChevron3"/>
    <dgm:cxn modelId="{719F9E06-EF4E-AE4D-A2CF-263F4115ED63}" type="presOf" srcId="{9A67F016-91A9-E148-A6CB-864B7948E17D}" destId="{A117BE74-A982-9549-90C6-2A3903B5E218}" srcOrd="0" destOrd="0" presId="urn:microsoft.com/office/officeart/2005/8/layout/hChevron3"/>
    <dgm:cxn modelId="{3BA6D29F-8581-D34E-A5D3-3D148A95167D}" type="presParOf" srcId="{A117BE74-A982-9549-90C6-2A3903B5E218}" destId="{8DAC2705-6059-884D-8112-A79DD001D11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1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A7E3DF-6A94-864E-AED0-154971C15B8C}" type="presOf" srcId="{9A67F016-91A9-E148-A6CB-864B7948E17D}" destId="{A117BE74-A982-9549-90C6-2A3903B5E218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7A7CAB80-63E8-4943-B1F1-33BE37956611}" type="presOf" srcId="{8C836DB7-F000-024E-A4EB-159E570887D7}" destId="{8DAC2705-6059-884D-8112-A79DD001D112}" srcOrd="0" destOrd="0" presId="urn:microsoft.com/office/officeart/2005/8/layout/hChevron3"/>
    <dgm:cxn modelId="{9873CCB1-9BFF-FC49-B49E-AF1C43B1A8EC}" type="presParOf" srcId="{A117BE74-A982-9549-90C6-2A3903B5E218}" destId="{8DAC2705-6059-884D-8112-A79DD001D11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67F016-91A9-E148-A6CB-864B7948E17D}" type="doc">
      <dgm:prSet loTypeId="urn:microsoft.com/office/officeart/2005/8/layout/hChevron3" loCatId="" qsTypeId="urn:microsoft.com/office/officeart/2005/8/quickstyle/3D1" qsCatId="3D" csTypeId="urn:microsoft.com/office/officeart/2005/8/colors/accent1_2" csCatId="accent1" phldr="1"/>
      <dgm:spPr/>
    </dgm:pt>
    <dgm:pt modelId="{8C836DB7-F000-024E-A4EB-159E570887D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3431BEE4-0AE8-604F-972B-A13291E9C19F}" type="parTrans" cxnId="{94EB8303-B702-DB44-8C43-28FED4AE7ED4}">
      <dgm:prSet/>
      <dgm:spPr/>
      <dgm:t>
        <a:bodyPr/>
        <a:lstStyle/>
        <a:p>
          <a:endParaRPr lang="en-US"/>
        </a:p>
      </dgm:t>
    </dgm:pt>
    <dgm:pt modelId="{BCB2D2A6-6D7E-D64E-B59C-09CC03BD555B}" type="sibTrans" cxnId="{94EB8303-B702-DB44-8C43-28FED4AE7ED4}">
      <dgm:prSet/>
      <dgm:spPr/>
      <dgm:t>
        <a:bodyPr/>
        <a:lstStyle/>
        <a:p>
          <a:endParaRPr lang="en-US"/>
        </a:p>
      </dgm:t>
    </dgm:pt>
    <dgm:pt modelId="{A117BE74-A982-9549-90C6-2A3903B5E218}" type="pres">
      <dgm:prSet presAssocID="{9A67F016-91A9-E148-A6CB-864B7948E17D}" presName="Name0" presStyleCnt="0">
        <dgm:presLayoutVars>
          <dgm:dir/>
          <dgm:resizeHandles val="exact"/>
        </dgm:presLayoutVars>
      </dgm:prSet>
      <dgm:spPr/>
    </dgm:pt>
    <dgm:pt modelId="{8DAC2705-6059-884D-8112-A79DD001D112}" type="pres">
      <dgm:prSet presAssocID="{8C836DB7-F000-024E-A4EB-159E570887D7}" presName="parTxOnly" presStyleLbl="node1" presStyleIdx="0" presStyleCnt="1" custScaleX="53275" custLinFactNeighborX="-5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431DBD-6B3E-EA4A-AB57-D71D5404B2F3}" type="presOf" srcId="{8C836DB7-F000-024E-A4EB-159E570887D7}" destId="{8DAC2705-6059-884D-8112-A79DD001D112}" srcOrd="0" destOrd="0" presId="urn:microsoft.com/office/officeart/2005/8/layout/hChevron3"/>
    <dgm:cxn modelId="{C741706C-A43A-D74E-A3E0-785E804F004B}" type="presOf" srcId="{9A67F016-91A9-E148-A6CB-864B7948E17D}" destId="{A117BE74-A982-9549-90C6-2A3903B5E218}" srcOrd="0" destOrd="0" presId="urn:microsoft.com/office/officeart/2005/8/layout/hChevron3"/>
    <dgm:cxn modelId="{94EB8303-B702-DB44-8C43-28FED4AE7ED4}" srcId="{9A67F016-91A9-E148-A6CB-864B7948E17D}" destId="{8C836DB7-F000-024E-A4EB-159E570887D7}" srcOrd="0" destOrd="0" parTransId="{3431BEE4-0AE8-604F-972B-A13291E9C19F}" sibTransId="{BCB2D2A6-6D7E-D64E-B59C-09CC03BD555B}"/>
    <dgm:cxn modelId="{90F5442C-E831-BA44-95D2-84C378C8A4C8}" type="presParOf" srcId="{A117BE74-A982-9549-90C6-2A3903B5E218}" destId="{8DAC2705-6059-884D-8112-A79DD001D11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  <dsp:sp modelId="{1F99CA13-321A-464B-A834-C05519EA54F1}">
      <dsp:nvSpPr>
        <dsp:cNvPr id="0" name=""/>
        <dsp:cNvSpPr/>
      </dsp:nvSpPr>
      <dsp:spPr>
        <a:xfrm>
          <a:off x="1184911" y="0"/>
          <a:ext cx="1146808" cy="30480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2</a:t>
          </a:r>
          <a:endParaRPr lang="en-US" sz="1500" kern="1200" dirty="0"/>
        </a:p>
      </dsp:txBody>
      <dsp:txXfrm>
        <a:off x="1337311" y="0"/>
        <a:ext cx="842008" cy="3048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  <dsp:sp modelId="{1F99CA13-321A-464B-A834-C05519EA54F1}">
      <dsp:nvSpPr>
        <dsp:cNvPr id="0" name=""/>
        <dsp:cNvSpPr/>
      </dsp:nvSpPr>
      <dsp:spPr>
        <a:xfrm>
          <a:off x="1184911" y="0"/>
          <a:ext cx="1146808" cy="30480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2</a:t>
          </a:r>
          <a:endParaRPr lang="en-US" sz="1500" kern="1200" dirty="0"/>
        </a:p>
      </dsp:txBody>
      <dsp:txXfrm>
        <a:off x="1337311" y="0"/>
        <a:ext cx="842008" cy="3048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  <dsp:sp modelId="{1F99CA13-321A-464B-A834-C05519EA54F1}">
      <dsp:nvSpPr>
        <dsp:cNvPr id="0" name=""/>
        <dsp:cNvSpPr/>
      </dsp:nvSpPr>
      <dsp:spPr>
        <a:xfrm>
          <a:off x="1184911" y="0"/>
          <a:ext cx="1146808" cy="30480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2</a:t>
          </a:r>
          <a:endParaRPr lang="en-US" sz="1500" kern="1200" dirty="0"/>
        </a:p>
      </dsp:txBody>
      <dsp:txXfrm>
        <a:off x="1337311" y="0"/>
        <a:ext cx="842008" cy="3048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  <dsp:sp modelId="{1F99CA13-321A-464B-A834-C05519EA54F1}">
      <dsp:nvSpPr>
        <dsp:cNvPr id="0" name=""/>
        <dsp:cNvSpPr/>
      </dsp:nvSpPr>
      <dsp:spPr>
        <a:xfrm>
          <a:off x="1184911" y="0"/>
          <a:ext cx="1146808" cy="30480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2</a:t>
          </a:r>
          <a:endParaRPr lang="en-US" sz="1500" kern="1200" dirty="0"/>
        </a:p>
      </dsp:txBody>
      <dsp:txXfrm>
        <a:off x="1337311" y="0"/>
        <a:ext cx="842008" cy="3048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  <dsp:sp modelId="{1F99CA13-321A-464B-A834-C05519EA54F1}">
      <dsp:nvSpPr>
        <dsp:cNvPr id="0" name=""/>
        <dsp:cNvSpPr/>
      </dsp:nvSpPr>
      <dsp:spPr>
        <a:xfrm>
          <a:off x="1184911" y="0"/>
          <a:ext cx="1146808" cy="30480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2</a:t>
          </a:r>
          <a:endParaRPr lang="en-US" sz="1500" kern="1200" dirty="0"/>
        </a:p>
      </dsp:txBody>
      <dsp:txXfrm>
        <a:off x="1337311" y="0"/>
        <a:ext cx="842008" cy="3048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  <dsp:sp modelId="{1F99CA13-321A-464B-A834-C05519EA54F1}">
      <dsp:nvSpPr>
        <dsp:cNvPr id="0" name=""/>
        <dsp:cNvSpPr/>
      </dsp:nvSpPr>
      <dsp:spPr>
        <a:xfrm>
          <a:off x="1184911" y="0"/>
          <a:ext cx="1146808" cy="30480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2</a:t>
          </a:r>
          <a:endParaRPr lang="en-US" sz="1500" kern="1200" dirty="0"/>
        </a:p>
      </dsp:txBody>
      <dsp:txXfrm>
        <a:off x="1337311" y="0"/>
        <a:ext cx="842008" cy="30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  <dsp:sp modelId="{1F99CA13-321A-464B-A834-C05519EA54F1}">
      <dsp:nvSpPr>
        <dsp:cNvPr id="0" name=""/>
        <dsp:cNvSpPr/>
      </dsp:nvSpPr>
      <dsp:spPr>
        <a:xfrm>
          <a:off x="1184911" y="0"/>
          <a:ext cx="1146808" cy="30480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2</a:t>
          </a:r>
          <a:endParaRPr lang="en-US" sz="1500" kern="1200" dirty="0"/>
        </a:p>
      </dsp:txBody>
      <dsp:txXfrm>
        <a:off x="1337311" y="0"/>
        <a:ext cx="842008" cy="3048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  <dsp:sp modelId="{1F99CA13-321A-464B-A834-C05519EA54F1}">
      <dsp:nvSpPr>
        <dsp:cNvPr id="0" name=""/>
        <dsp:cNvSpPr/>
      </dsp:nvSpPr>
      <dsp:spPr>
        <a:xfrm>
          <a:off x="1184911" y="0"/>
          <a:ext cx="1146808" cy="30480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2</a:t>
          </a:r>
          <a:endParaRPr lang="en-US" sz="1500" kern="1200" dirty="0"/>
        </a:p>
      </dsp:txBody>
      <dsp:txXfrm>
        <a:off x="1337311" y="0"/>
        <a:ext cx="842008" cy="3048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  <dsp:sp modelId="{1F99CA13-321A-464B-A834-C05519EA54F1}">
      <dsp:nvSpPr>
        <dsp:cNvPr id="0" name=""/>
        <dsp:cNvSpPr/>
      </dsp:nvSpPr>
      <dsp:spPr>
        <a:xfrm>
          <a:off x="1184911" y="0"/>
          <a:ext cx="1146808" cy="30480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2</a:t>
          </a:r>
          <a:endParaRPr lang="en-US" sz="1500" kern="1200" dirty="0"/>
        </a:p>
      </dsp:txBody>
      <dsp:txXfrm>
        <a:off x="1337311" y="0"/>
        <a:ext cx="842008" cy="3048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  <dsp:sp modelId="{1F99CA13-321A-464B-A834-C05519EA54F1}">
      <dsp:nvSpPr>
        <dsp:cNvPr id="0" name=""/>
        <dsp:cNvSpPr/>
      </dsp:nvSpPr>
      <dsp:spPr>
        <a:xfrm>
          <a:off x="1184911" y="0"/>
          <a:ext cx="1146808" cy="30480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2</a:t>
          </a:r>
          <a:endParaRPr lang="en-US" sz="1500" kern="1200" dirty="0"/>
        </a:p>
      </dsp:txBody>
      <dsp:txXfrm>
        <a:off x="1337311" y="0"/>
        <a:ext cx="842008" cy="3048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  <dsp:sp modelId="{1F99CA13-321A-464B-A834-C05519EA54F1}">
      <dsp:nvSpPr>
        <dsp:cNvPr id="0" name=""/>
        <dsp:cNvSpPr/>
      </dsp:nvSpPr>
      <dsp:spPr>
        <a:xfrm>
          <a:off x="1184911" y="0"/>
          <a:ext cx="1146808" cy="30480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2</a:t>
          </a:r>
          <a:endParaRPr lang="en-US" sz="1500" kern="1200" dirty="0"/>
        </a:p>
      </dsp:txBody>
      <dsp:txXfrm>
        <a:off x="1337311" y="0"/>
        <a:ext cx="842008" cy="3048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  <dsp:sp modelId="{1F99CA13-321A-464B-A834-C05519EA54F1}">
      <dsp:nvSpPr>
        <dsp:cNvPr id="0" name=""/>
        <dsp:cNvSpPr/>
      </dsp:nvSpPr>
      <dsp:spPr>
        <a:xfrm>
          <a:off x="1184911" y="0"/>
          <a:ext cx="1146808" cy="30480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2</a:t>
          </a:r>
          <a:endParaRPr lang="en-US" sz="1500" kern="1200" dirty="0"/>
        </a:p>
      </dsp:txBody>
      <dsp:txXfrm>
        <a:off x="1337311" y="0"/>
        <a:ext cx="842008" cy="30480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  <dsp:sp modelId="{1F99CA13-321A-464B-A834-C05519EA54F1}">
      <dsp:nvSpPr>
        <dsp:cNvPr id="0" name=""/>
        <dsp:cNvSpPr/>
      </dsp:nvSpPr>
      <dsp:spPr>
        <a:xfrm>
          <a:off x="1184911" y="0"/>
          <a:ext cx="1146808" cy="30480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2</a:t>
          </a:r>
          <a:endParaRPr lang="en-US" sz="1500" kern="1200" dirty="0"/>
        </a:p>
      </dsp:txBody>
      <dsp:txXfrm>
        <a:off x="1337311" y="0"/>
        <a:ext cx="842008" cy="3048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  <dsp:sp modelId="{1F99CA13-321A-464B-A834-C05519EA54F1}">
      <dsp:nvSpPr>
        <dsp:cNvPr id="0" name=""/>
        <dsp:cNvSpPr/>
      </dsp:nvSpPr>
      <dsp:spPr>
        <a:xfrm>
          <a:off x="1184911" y="0"/>
          <a:ext cx="1146808" cy="30480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2</a:t>
          </a:r>
          <a:endParaRPr lang="en-US" sz="1500" kern="1200" dirty="0"/>
        </a:p>
      </dsp:txBody>
      <dsp:txXfrm>
        <a:off x="1337311" y="0"/>
        <a:ext cx="842008" cy="30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34991-DFE8-0947-840D-0741BF204817}">
      <dsp:nvSpPr>
        <dsp:cNvPr id="0" name=""/>
        <dsp:cNvSpPr/>
      </dsp:nvSpPr>
      <dsp:spPr>
        <a:xfrm>
          <a:off x="0" y="0"/>
          <a:ext cx="2485236" cy="6172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Launch</a:t>
          </a:r>
          <a:endParaRPr lang="en-US" sz="2200" kern="1200" dirty="0"/>
        </a:p>
      </dsp:txBody>
      <dsp:txXfrm>
        <a:off x="18078" y="18078"/>
        <a:ext cx="1746992" cy="581064"/>
      </dsp:txXfrm>
    </dsp:sp>
    <dsp:sp modelId="{68D9E3CF-4077-7C45-A63C-B6C314D48148}">
      <dsp:nvSpPr>
        <dsp:cNvPr id="0" name=""/>
        <dsp:cNvSpPr/>
      </dsp:nvSpPr>
      <dsp:spPr>
        <a:xfrm>
          <a:off x="185585" y="702945"/>
          <a:ext cx="2485236" cy="6172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Release</a:t>
          </a:r>
          <a:endParaRPr lang="en-US" sz="2200" kern="1200" dirty="0"/>
        </a:p>
      </dsp:txBody>
      <dsp:txXfrm>
        <a:off x="203663" y="721023"/>
        <a:ext cx="1862301" cy="581064"/>
      </dsp:txXfrm>
    </dsp:sp>
    <dsp:sp modelId="{19E3D0CB-B024-9940-B2AE-4D7D8CAE8D11}">
      <dsp:nvSpPr>
        <dsp:cNvPr id="0" name=""/>
        <dsp:cNvSpPr/>
      </dsp:nvSpPr>
      <dsp:spPr>
        <a:xfrm>
          <a:off x="371171" y="1405889"/>
          <a:ext cx="2485236" cy="6172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EOA</a:t>
          </a:r>
          <a:endParaRPr lang="en-US" sz="2200" kern="1200" dirty="0"/>
        </a:p>
      </dsp:txBody>
      <dsp:txXfrm>
        <a:off x="389249" y="1423967"/>
        <a:ext cx="1862301" cy="581064"/>
      </dsp:txXfrm>
    </dsp:sp>
    <dsp:sp modelId="{2A0DA9E2-8B78-8146-BDC6-F32F0AE57216}">
      <dsp:nvSpPr>
        <dsp:cNvPr id="0" name=""/>
        <dsp:cNvSpPr/>
      </dsp:nvSpPr>
      <dsp:spPr>
        <a:xfrm>
          <a:off x="556757" y="2108835"/>
          <a:ext cx="2485236" cy="6172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Science Ops</a:t>
          </a:r>
          <a:endParaRPr lang="en-US" sz="2200" kern="1200" dirty="0"/>
        </a:p>
      </dsp:txBody>
      <dsp:txXfrm>
        <a:off x="574835" y="2126913"/>
        <a:ext cx="1862301" cy="581064"/>
      </dsp:txXfrm>
    </dsp:sp>
    <dsp:sp modelId="{8CE1D9D7-AB87-604A-AA6B-FC6E65823E99}">
      <dsp:nvSpPr>
        <dsp:cNvPr id="0" name=""/>
        <dsp:cNvSpPr/>
      </dsp:nvSpPr>
      <dsp:spPr>
        <a:xfrm>
          <a:off x="742343" y="2811779"/>
          <a:ext cx="2485236" cy="6172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Decommission</a:t>
          </a:r>
          <a:endParaRPr lang="en-US" sz="2200" kern="1200" dirty="0"/>
        </a:p>
      </dsp:txBody>
      <dsp:txXfrm>
        <a:off x="760421" y="2829857"/>
        <a:ext cx="1862301" cy="581064"/>
      </dsp:txXfrm>
    </dsp:sp>
    <dsp:sp modelId="{FE43BE6E-3A68-6140-9C28-485B210E6C38}">
      <dsp:nvSpPr>
        <dsp:cNvPr id="0" name=""/>
        <dsp:cNvSpPr/>
      </dsp:nvSpPr>
      <dsp:spPr>
        <a:xfrm>
          <a:off x="2084043" y="450913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174311" y="450913"/>
        <a:ext cx="220657" cy="301898"/>
      </dsp:txXfrm>
    </dsp:sp>
    <dsp:sp modelId="{96AE68AC-97CA-DC45-90CD-5DC691EACDA0}">
      <dsp:nvSpPr>
        <dsp:cNvPr id="0" name=""/>
        <dsp:cNvSpPr/>
      </dsp:nvSpPr>
      <dsp:spPr>
        <a:xfrm>
          <a:off x="2269629" y="1153858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359897" y="1153858"/>
        <a:ext cx="220657" cy="301898"/>
      </dsp:txXfrm>
    </dsp:sp>
    <dsp:sp modelId="{4A73E8BA-56B7-2149-B315-6F83B74D58A6}">
      <dsp:nvSpPr>
        <dsp:cNvPr id="0" name=""/>
        <dsp:cNvSpPr/>
      </dsp:nvSpPr>
      <dsp:spPr>
        <a:xfrm>
          <a:off x="2455215" y="1846516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545483" y="1846516"/>
        <a:ext cx="220657" cy="301898"/>
      </dsp:txXfrm>
    </dsp:sp>
    <dsp:sp modelId="{A15246AB-B358-664C-AE78-A249CCB91799}">
      <dsp:nvSpPr>
        <dsp:cNvPr id="0" name=""/>
        <dsp:cNvSpPr/>
      </dsp:nvSpPr>
      <dsp:spPr>
        <a:xfrm>
          <a:off x="2640801" y="2556319"/>
          <a:ext cx="401193" cy="401193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731069" y="2556319"/>
        <a:ext cx="220657" cy="3018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C2705-6059-884D-8112-A79DD001D112}">
      <dsp:nvSpPr>
        <dsp:cNvPr id="0" name=""/>
        <dsp:cNvSpPr/>
      </dsp:nvSpPr>
      <dsp:spPr>
        <a:xfrm>
          <a:off x="0" y="0"/>
          <a:ext cx="1241010" cy="30480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Part 1</a:t>
          </a:r>
          <a:endParaRPr lang="en-US" sz="1500" kern="1200" dirty="0"/>
        </a:p>
      </dsp:txBody>
      <dsp:txXfrm>
        <a:off x="0" y="0"/>
        <a:ext cx="1164810" cy="30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Kingsbury Thesis Proposal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D11ECBE-928D-994C-8FDE-94A8AE9A15C4}" type="datetimeFigureOut">
              <a:rPr lang="en-US" smtClean="0"/>
              <a:t>12/17/14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DC79917-50C1-2D4C-B118-1AF35A236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2326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smtClean="0"/>
              <a:t>Kingsbury Thesis Proposal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17CBA79-77BF-4588-9CBD-0D09CB0743A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2621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CBA79-77BF-4588-9CBD-0D09CB0743A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Kingsbury Thesis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8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Mention how this applies small satellites</a:t>
            </a:r>
            <a:r>
              <a:rPr lang="en-US" baseline="0" dirty="0" smtClean="0"/>
              <a:t> (cheaper, smaller, enable constellations)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small </a:t>
            </a:r>
            <a:r>
              <a:rPr lang="en-US" baseline="0" dirty="0" err="1" smtClean="0"/>
              <a:t>sats</a:t>
            </a:r>
            <a:r>
              <a:rPr lang="en-US" baseline="0" dirty="0" smtClean="0"/>
              <a:t> enable big constellation missions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Applications: GPSRO tomography, Bidirectional Reflection Distribution Function Measurement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use of</a:t>
            </a:r>
            <a:r>
              <a:rPr lang="en-US" baseline="0" dirty="0" smtClean="0"/>
              <a:t> term operational/resource “flexibility”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Kingsbury Thesis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7CBA79-77BF-4588-9CBD-0D09CB0743A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01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Kingsbury Thesis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7CBA79-77BF-4588-9CBD-0D09CB0743A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64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Kingsbury Thesis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7CBA79-77BF-4588-9CBD-0D09CB0743A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3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ADCS activation</a:t>
            </a:r>
          </a:p>
          <a:p>
            <a:pPr lvl="1"/>
            <a:r>
              <a:rPr lang="en-US" dirty="0" smtClean="0"/>
              <a:t>After first transition to SC Normal</a:t>
            </a:r>
          </a:p>
          <a:p>
            <a:pPr lvl="1"/>
            <a:r>
              <a:rPr lang="en-US" dirty="0" smtClean="0"/>
              <a:t>Brings SC to Stable @ LVLH</a:t>
            </a:r>
          </a:p>
          <a:p>
            <a:r>
              <a:rPr lang="en-US" dirty="0" smtClean="0"/>
              <a:t>Stable Mode</a:t>
            </a:r>
          </a:p>
          <a:p>
            <a:pPr lvl="1"/>
            <a:r>
              <a:rPr lang="en-US" dirty="0" smtClean="0"/>
              <a:t>Holds at a given attitude relative to LVLH</a:t>
            </a:r>
          </a:p>
          <a:p>
            <a:r>
              <a:rPr lang="en-US" dirty="0" smtClean="0"/>
              <a:t>Slew</a:t>
            </a:r>
          </a:p>
          <a:p>
            <a:pPr lvl="1"/>
            <a:r>
              <a:rPr lang="en-US" dirty="0" smtClean="0"/>
              <a:t>Transitions from attitude A to B</a:t>
            </a:r>
          </a:p>
          <a:p>
            <a:r>
              <a:rPr lang="en-US" dirty="0" smtClean="0"/>
              <a:t>Sun Tracking 	</a:t>
            </a:r>
          </a:p>
          <a:p>
            <a:pPr lvl="1"/>
            <a:r>
              <a:rPr lang="en-US" dirty="0" smtClean="0"/>
              <a:t>Holds inertial attitude that maximizes solar power input</a:t>
            </a:r>
          </a:p>
          <a:p>
            <a:r>
              <a:rPr lang="en-US" dirty="0" smtClean="0"/>
              <a:t>Safe Modes</a:t>
            </a:r>
          </a:p>
          <a:p>
            <a:pPr lvl="1"/>
            <a:r>
              <a:rPr lang="en-US" dirty="0" smtClean="0"/>
              <a:t>Low Power: gracefully returns to LVLH, use </a:t>
            </a:r>
            <a:r>
              <a:rPr lang="en-US" dirty="0" err="1" smtClean="0"/>
              <a:t>magnetorquers</a:t>
            </a:r>
            <a:r>
              <a:rPr lang="en-US" dirty="0" smtClean="0"/>
              <a:t> only</a:t>
            </a:r>
          </a:p>
          <a:p>
            <a:pPr lvl="1"/>
            <a:r>
              <a:rPr lang="en-US" dirty="0" smtClean="0"/>
              <a:t>Fault Safe: holds ADCS at current attitude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64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Mention that I’m focusing on small </a:t>
            </a:r>
            <a:r>
              <a:rPr lang="en-US" dirty="0" err="1" smtClean="0"/>
              <a:t>sats</a:t>
            </a:r>
            <a:r>
              <a:rPr lang="en-US" dirty="0" smtClean="0"/>
              <a:t>, because I UNDERSTAND them.</a:t>
            </a:r>
            <a:r>
              <a:rPr lang="en-US" baseline="0" dirty="0" smtClean="0"/>
              <a:t> MicroMAS and MiRaTA give a good basis for understanding operational limitations for a real spacecraft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Kingsbury Thesis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7CBA79-77BF-4588-9CBD-0D09CB0743A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28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Times"/>
                <a:ea typeface="+mn-ea"/>
                <a:cs typeface="+mn-cs"/>
              </a:rPr>
              <a:t>24</a:t>
            </a:r>
            <a:r>
              <a:rPr lang="en-US" sz="1200" kern="1200" dirty="0" smtClean="0">
                <a:solidFill>
                  <a:schemeClr val="tx1"/>
                </a:solidFill>
                <a:latin typeface="Times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"/>
                <a:ea typeface="+mn-ea"/>
                <a:cs typeface="+mn-cs"/>
              </a:rPr>
              <a:t>sats</a:t>
            </a:r>
            <a:r>
              <a:rPr lang="en-US" sz="1200" kern="1200" dirty="0" smtClean="0">
                <a:solidFill>
                  <a:schemeClr val="tx1"/>
                </a:solidFill>
                <a:latin typeface="Times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Times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Times"/>
                <a:ea typeface="+mn-ea"/>
                <a:cs typeface="+mn-cs"/>
              </a:rPr>
              <a:t> planes: </a:t>
            </a:r>
            <a:r>
              <a:rPr lang="en-US" sz="1200" b="1" kern="1200" dirty="0" smtClean="0">
                <a:solidFill>
                  <a:schemeClr val="tx1"/>
                </a:solidFill>
                <a:latin typeface="Times"/>
                <a:ea typeface="+mn-ea"/>
                <a:cs typeface="+mn-cs"/>
              </a:rPr>
              <a:t>&lt; 1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"/>
                <a:ea typeface="+mn-ea"/>
                <a:cs typeface="+mn-cs"/>
              </a:rPr>
              <a:t>Hr</a:t>
            </a:r>
            <a:r>
              <a:rPr lang="en-US" sz="1200" b="1" kern="1200" dirty="0" smtClean="0">
                <a:solidFill>
                  <a:schemeClr val="tx1"/>
                </a:solidFill>
                <a:latin typeface="Times"/>
                <a:ea typeface="+mn-ea"/>
                <a:cs typeface="+mn-cs"/>
              </a:rPr>
              <a:t> av. revisit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mention MicroMAS mission ops</a:t>
            </a:r>
            <a:r>
              <a:rPr lang="en-US" baseline="0" dirty="0" smtClean="0"/>
              <a:t>- “always-on”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mention MRO ops – perfectly </a:t>
            </a:r>
            <a:r>
              <a:rPr lang="en-US" baseline="0" dirty="0" err="1" smtClean="0"/>
              <a:t>presquenced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move bracketed numbers</a:t>
            </a:r>
            <a:r>
              <a:rPr lang="en-US" baseline="0" dirty="0" smtClean="0"/>
              <a:t> behind </a:t>
            </a:r>
            <a:r>
              <a:rPr lang="en-US" baseline="0" dirty="0" err="1" smtClean="0"/>
              <a:t>descrition</a:t>
            </a:r>
            <a:r>
              <a:rPr lang="en-US" baseline="0" dirty="0" smtClean="0"/>
              <a:t> lines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Kingsbury Thesis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7CBA79-77BF-4588-9CBD-0D09CB0743A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51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-need to think more about</a:t>
            </a:r>
            <a:r>
              <a:rPr lang="en-US" baseline="0" dirty="0" smtClean="0"/>
              <a:t> how to explain this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Kingsbury Thesis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7CBA79-77BF-4588-9CBD-0D09CB0743A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9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Kingsbury Thesis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7CBA79-77BF-4588-9CBD-0D09CB0743A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3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Kingsbury Thesis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7CBA79-77BF-4588-9CBD-0D09CB0743A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3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mins</a:t>
            </a:r>
            <a:r>
              <a:rPr lang="en-US" dirty="0" smtClean="0"/>
              <a:t> to here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Kingsbury Thesis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7CBA79-77BF-4588-9CBD-0D09CB0743A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59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JPSS 14-075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C958-1F1B-2347-8B37-D6BC4B56CB4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68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mins</a:t>
            </a:r>
            <a:r>
              <a:rPr lang="en-US" dirty="0" smtClean="0"/>
              <a:t> to here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Kingsbury Thesis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7CBA79-77BF-4588-9CBD-0D09CB0743A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54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</a:t>
            </a:r>
            <a:r>
              <a:rPr lang="en-US" dirty="0" err="1" smtClean="0"/>
              <a:t>mins</a:t>
            </a:r>
            <a:r>
              <a:rPr lang="en-US" dirty="0" smtClean="0"/>
              <a:t> to here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Kingsbury Thesis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7CBA79-77BF-4588-9CBD-0D09CB0743A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82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 </a:t>
            </a:r>
            <a:r>
              <a:rPr lang="en-US" dirty="0" err="1" smtClean="0"/>
              <a:t>mins</a:t>
            </a:r>
            <a:r>
              <a:rPr lang="en-US" dirty="0" smtClean="0"/>
              <a:t> to here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Kingsbury Thesis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7CBA79-77BF-4588-9CBD-0D09CB0743A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64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Kingsbury Thesis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7CBA79-77BF-4588-9CBD-0D09CB0743A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3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6163" y="2819400"/>
            <a:ext cx="7107237" cy="6969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6163" y="2819400"/>
            <a:ext cx="7107237" cy="6969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4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12/18/14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4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4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12/18/14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6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4016" y="28864"/>
            <a:ext cx="7107237" cy="69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8176" y="1143000"/>
            <a:ext cx="834482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166255" y="96046"/>
            <a:ext cx="900545" cy="513554"/>
            <a:chOff x="728" y="3915"/>
            <a:chExt cx="311" cy="165"/>
          </a:xfrm>
        </p:grpSpPr>
        <p:sp>
          <p:nvSpPr>
            <p:cNvPr id="1039" name="Rectangle 15"/>
            <p:cNvSpPr>
              <a:spLocks noChangeAspect="1" noChangeArrowheads="1"/>
            </p:cNvSpPr>
            <p:nvPr userDrawn="1"/>
          </p:nvSpPr>
          <p:spPr bwMode="auto">
            <a:xfrm>
              <a:off x="839" y="3916"/>
              <a:ext cx="33" cy="164"/>
            </a:xfrm>
            <a:prstGeom prst="rect">
              <a:avLst/>
            </a:prstGeom>
            <a:solidFill>
              <a:srgbClr val="99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0" name="Rectangle 16"/>
            <p:cNvSpPr>
              <a:spLocks noChangeAspect="1" noChangeArrowheads="1"/>
            </p:cNvSpPr>
            <p:nvPr userDrawn="1"/>
          </p:nvSpPr>
          <p:spPr bwMode="auto">
            <a:xfrm>
              <a:off x="782" y="3916"/>
              <a:ext cx="33" cy="112"/>
            </a:xfrm>
            <a:prstGeom prst="rect">
              <a:avLst/>
            </a:prstGeom>
            <a:solidFill>
              <a:srgbClr val="99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1" name="Rectangle 17"/>
            <p:cNvSpPr>
              <a:spLocks noChangeAspect="1" noChangeArrowheads="1"/>
            </p:cNvSpPr>
            <p:nvPr userDrawn="1"/>
          </p:nvSpPr>
          <p:spPr bwMode="auto">
            <a:xfrm>
              <a:off x="728" y="3916"/>
              <a:ext cx="33" cy="164"/>
            </a:xfrm>
            <a:prstGeom prst="rect">
              <a:avLst/>
            </a:prstGeom>
            <a:solidFill>
              <a:srgbClr val="99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2" name="Rectangle 18"/>
            <p:cNvSpPr>
              <a:spLocks noChangeAspect="1" noChangeArrowheads="1"/>
            </p:cNvSpPr>
            <p:nvPr userDrawn="1"/>
          </p:nvSpPr>
          <p:spPr bwMode="auto">
            <a:xfrm>
              <a:off x="896" y="3967"/>
              <a:ext cx="33" cy="112"/>
            </a:xfrm>
            <a:prstGeom prst="rect">
              <a:avLst/>
            </a:prstGeom>
            <a:solidFill>
              <a:srgbClr val="666A7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3" name="Rectangle 19"/>
            <p:cNvSpPr>
              <a:spLocks noChangeAspect="1" noChangeArrowheads="1"/>
            </p:cNvSpPr>
            <p:nvPr userDrawn="1"/>
          </p:nvSpPr>
          <p:spPr bwMode="auto">
            <a:xfrm>
              <a:off x="950" y="3967"/>
              <a:ext cx="33" cy="112"/>
            </a:xfrm>
            <a:prstGeom prst="rect">
              <a:avLst/>
            </a:prstGeom>
            <a:solidFill>
              <a:srgbClr val="99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4" name="Rectangle 20"/>
            <p:cNvSpPr>
              <a:spLocks noChangeAspect="1" noChangeArrowheads="1"/>
            </p:cNvSpPr>
            <p:nvPr userDrawn="1"/>
          </p:nvSpPr>
          <p:spPr bwMode="auto">
            <a:xfrm>
              <a:off x="895" y="3915"/>
              <a:ext cx="32" cy="33"/>
            </a:xfrm>
            <a:prstGeom prst="rect">
              <a:avLst/>
            </a:prstGeom>
            <a:solidFill>
              <a:srgbClr val="99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5" name="Rectangle 21"/>
            <p:cNvSpPr>
              <a:spLocks noChangeAspect="1" noChangeArrowheads="1"/>
            </p:cNvSpPr>
            <p:nvPr userDrawn="1"/>
          </p:nvSpPr>
          <p:spPr bwMode="auto">
            <a:xfrm>
              <a:off x="950" y="3915"/>
              <a:ext cx="89" cy="33"/>
            </a:xfrm>
            <a:prstGeom prst="rect">
              <a:avLst/>
            </a:prstGeom>
            <a:solidFill>
              <a:srgbClr val="99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66255" y="6400800"/>
            <a:ext cx="8825345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0" y="6477635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smtClean="0"/>
              <a:t>Andrew "Kit" Kennedy, 12/18/2014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0AD5137-27E9-4620-B485-A4DC664C81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Line 8"/>
          <p:cNvSpPr>
            <a:spLocks noChangeShapeType="1"/>
          </p:cNvSpPr>
          <p:nvPr userDrawn="1"/>
        </p:nvSpPr>
        <p:spPr bwMode="auto">
          <a:xfrm>
            <a:off x="152400" y="838200"/>
            <a:ext cx="8825345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2400" y="6463727"/>
            <a:ext cx="1666702" cy="394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7"/>
          <a:srcRect t="9787"/>
          <a:stretch/>
        </p:blipFill>
        <p:spPr>
          <a:xfrm>
            <a:off x="8153400" y="0"/>
            <a:ext cx="995142" cy="7023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Cambria" pitchFamily="18" charset="0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5pPr>
      <a:lvl6pPr marL="4572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6pPr>
      <a:lvl7pPr marL="9144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7pPr>
      <a:lvl8pPr marL="13716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8pPr>
      <a:lvl9pPr marL="18288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100000"/>
        </a:lnSpc>
        <a:spcBef>
          <a:spcPts val="0"/>
        </a:spcBef>
        <a:spcAft>
          <a:spcPts val="0"/>
        </a:spcAft>
        <a:buClr>
          <a:srgbClr val="993333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lnSpc>
          <a:spcPct val="100000"/>
        </a:lnSpc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lnSpc>
          <a:spcPct val="100000"/>
        </a:lnSpc>
        <a:spcBef>
          <a:spcPts val="0"/>
        </a:spcBef>
        <a:spcAft>
          <a:spcPts val="0"/>
        </a:spcAft>
        <a:buClr>
          <a:srgbClr val="993333"/>
        </a:buClr>
        <a:buChar char="•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714500" indent="-342900" algn="l" rtl="0" eaLnBrk="0" fontAlgn="base" hangingPunct="0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diagramData" Target="../diagrams/data8.xml"/><Relationship Id="rId6" Type="http://schemas.openxmlformats.org/officeDocument/2006/relationships/diagramLayout" Target="../diagrams/layout8.xml"/><Relationship Id="rId7" Type="http://schemas.openxmlformats.org/officeDocument/2006/relationships/diagramQuickStyle" Target="../diagrams/quickStyle8.xml"/><Relationship Id="rId8" Type="http://schemas.openxmlformats.org/officeDocument/2006/relationships/diagramColors" Target="../diagrams/colors8.xml"/><Relationship Id="rId9" Type="http://schemas.microsoft.com/office/2007/relationships/diagramDrawing" Target="../diagrams/drawing8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emf"/><Relationship Id="rId12" Type="http://schemas.openxmlformats.org/officeDocument/2006/relationships/image" Target="../media/image19.emf"/><Relationship Id="rId13" Type="http://schemas.openxmlformats.org/officeDocument/2006/relationships/diagramData" Target="../diagrams/data9.xml"/><Relationship Id="rId14" Type="http://schemas.openxmlformats.org/officeDocument/2006/relationships/diagramLayout" Target="../diagrams/layout9.xml"/><Relationship Id="rId15" Type="http://schemas.openxmlformats.org/officeDocument/2006/relationships/diagramQuickStyle" Target="../diagrams/quickStyle9.xml"/><Relationship Id="rId16" Type="http://schemas.openxmlformats.org/officeDocument/2006/relationships/diagramColors" Target="../diagrams/colors9.xml"/><Relationship Id="rId17" Type="http://schemas.microsoft.com/office/2007/relationships/diagramDrawing" Target="../diagrams/drawing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diagramData" Target="../diagrams/data11.xml"/><Relationship Id="rId5" Type="http://schemas.openxmlformats.org/officeDocument/2006/relationships/diagramLayout" Target="../diagrams/layout11.xml"/><Relationship Id="rId6" Type="http://schemas.openxmlformats.org/officeDocument/2006/relationships/diagramQuickStyle" Target="../diagrams/quickStyle11.xml"/><Relationship Id="rId7" Type="http://schemas.openxmlformats.org/officeDocument/2006/relationships/diagramColors" Target="../diagrams/colors11.xml"/><Relationship Id="rId8" Type="http://schemas.microsoft.com/office/2007/relationships/diagramDrawing" Target="../diagrams/drawing1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diagramData" Target="../diagrams/data12.xml"/><Relationship Id="rId12" Type="http://schemas.openxmlformats.org/officeDocument/2006/relationships/diagramLayout" Target="../diagrams/layout12.xml"/><Relationship Id="rId13" Type="http://schemas.openxmlformats.org/officeDocument/2006/relationships/diagramQuickStyle" Target="../diagrams/quickStyle12.xml"/><Relationship Id="rId14" Type="http://schemas.openxmlformats.org/officeDocument/2006/relationships/diagramColors" Target="../diagrams/colors12.xml"/><Relationship Id="rId15" Type="http://schemas.microsoft.com/office/2007/relationships/diagramDrawing" Target="../diagrams/drawing12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5.xml"/><Relationship Id="rId12" Type="http://schemas.microsoft.com/office/2007/relationships/diagramDrawing" Target="../diagrams/drawing15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microsoft.com/office/2007/relationships/hdphoto" Target="../media/hdphoto1.wdp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33.emf"/><Relationship Id="rId8" Type="http://schemas.openxmlformats.org/officeDocument/2006/relationships/diagramData" Target="../diagrams/data15.xml"/><Relationship Id="rId9" Type="http://schemas.openxmlformats.org/officeDocument/2006/relationships/diagramLayout" Target="../diagrams/layout15.xml"/><Relationship Id="rId10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34.png"/><Relationship Id="rId5" Type="http://schemas.microsoft.com/office/2007/relationships/hdphoto" Target="../media/hdphoto5.wdp"/><Relationship Id="rId6" Type="http://schemas.openxmlformats.org/officeDocument/2006/relationships/diagramData" Target="../diagrams/data16.xml"/><Relationship Id="rId7" Type="http://schemas.openxmlformats.org/officeDocument/2006/relationships/diagramLayout" Target="../diagrams/layout16.xml"/><Relationship Id="rId8" Type="http://schemas.openxmlformats.org/officeDocument/2006/relationships/diagramQuickStyle" Target="../diagrams/quickStyle16.xml"/><Relationship Id="rId9" Type="http://schemas.openxmlformats.org/officeDocument/2006/relationships/diagramColors" Target="../diagrams/colors16.xml"/><Relationship Id="rId10" Type="http://schemas.microsoft.com/office/2007/relationships/diagramDrawing" Target="../diagrams/drawing16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diagramData" Target="../diagrams/data20.xml"/><Relationship Id="rId5" Type="http://schemas.openxmlformats.org/officeDocument/2006/relationships/diagramLayout" Target="../diagrams/layout20.xml"/><Relationship Id="rId6" Type="http://schemas.openxmlformats.org/officeDocument/2006/relationships/diagramQuickStyle" Target="../diagrams/quickStyle20.xml"/><Relationship Id="rId7" Type="http://schemas.openxmlformats.org/officeDocument/2006/relationships/diagramColors" Target="../diagrams/colors20.xml"/><Relationship Id="rId8" Type="http://schemas.microsoft.com/office/2007/relationships/diagramDrawing" Target="../diagrams/drawing20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diagramData" Target="../diagrams/data21.xml"/><Relationship Id="rId7" Type="http://schemas.openxmlformats.org/officeDocument/2006/relationships/diagramLayout" Target="../diagrams/layout21.xml"/><Relationship Id="rId8" Type="http://schemas.openxmlformats.org/officeDocument/2006/relationships/diagramQuickStyle" Target="../diagrams/quickStyle21.xml"/><Relationship Id="rId9" Type="http://schemas.openxmlformats.org/officeDocument/2006/relationships/diagramColors" Target="../diagrams/colors21.xml"/><Relationship Id="rId10" Type="http://schemas.microsoft.com/office/2007/relationships/diagramDrawing" Target="../diagrams/drawing2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emf"/><Relationship Id="rId20" Type="http://schemas.openxmlformats.org/officeDocument/2006/relationships/diagramData" Target="../diagrams/data22.xml"/><Relationship Id="rId21" Type="http://schemas.openxmlformats.org/officeDocument/2006/relationships/diagramLayout" Target="../diagrams/layout22.xml"/><Relationship Id="rId22" Type="http://schemas.openxmlformats.org/officeDocument/2006/relationships/diagramQuickStyle" Target="../diagrams/quickStyle22.xml"/><Relationship Id="rId23" Type="http://schemas.openxmlformats.org/officeDocument/2006/relationships/diagramColors" Target="../diagrams/colors22.xml"/><Relationship Id="rId24" Type="http://schemas.microsoft.com/office/2007/relationships/diagramDrawing" Target="../diagrams/drawing22.xml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4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46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47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48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4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3.emf"/><Relationship Id="rId8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4" Type="http://schemas.openxmlformats.org/officeDocument/2006/relationships/diagramLayout" Target="../diagrams/layout23.xml"/><Relationship Id="rId5" Type="http://schemas.openxmlformats.org/officeDocument/2006/relationships/diagramQuickStyle" Target="../diagrams/quickStyle23.xml"/><Relationship Id="rId6" Type="http://schemas.openxmlformats.org/officeDocument/2006/relationships/diagramColors" Target="../diagrams/colors23.xml"/><Relationship Id="rId7" Type="http://schemas.microsoft.com/office/2007/relationships/diagramDrawing" Target="../diagrams/drawing23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4" Type="http://schemas.openxmlformats.org/officeDocument/2006/relationships/diagramLayout" Target="../diagrams/layout24.xml"/><Relationship Id="rId5" Type="http://schemas.openxmlformats.org/officeDocument/2006/relationships/diagramQuickStyle" Target="../diagrams/quickStyle24.xml"/><Relationship Id="rId6" Type="http://schemas.openxmlformats.org/officeDocument/2006/relationships/diagramColors" Target="../diagrams/colors24.xml"/><Relationship Id="rId7" Type="http://schemas.microsoft.com/office/2007/relationships/diagramDrawing" Target="../diagrams/drawing24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4" Type="http://schemas.openxmlformats.org/officeDocument/2006/relationships/diagramLayout" Target="../diagrams/layout25.xml"/><Relationship Id="rId5" Type="http://schemas.openxmlformats.org/officeDocument/2006/relationships/diagramQuickStyle" Target="../diagrams/quickStyle25.xml"/><Relationship Id="rId6" Type="http://schemas.openxmlformats.org/officeDocument/2006/relationships/diagramColors" Target="../diagrams/colors25.xml"/><Relationship Id="rId7" Type="http://schemas.microsoft.com/office/2007/relationships/diagramDrawing" Target="../diagrams/drawing25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4" Type="http://schemas.openxmlformats.org/officeDocument/2006/relationships/diagramLayout" Target="../diagrams/layout26.xml"/><Relationship Id="rId5" Type="http://schemas.openxmlformats.org/officeDocument/2006/relationships/diagramQuickStyle" Target="../diagrams/quickStyle26.xml"/><Relationship Id="rId6" Type="http://schemas.openxmlformats.org/officeDocument/2006/relationships/diagramColors" Target="../diagrams/colors26.xml"/><Relationship Id="rId7" Type="http://schemas.microsoft.com/office/2007/relationships/diagramDrawing" Target="../diagrams/drawing26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4" Type="http://schemas.openxmlformats.org/officeDocument/2006/relationships/diagramLayout" Target="../diagrams/layout27.xml"/><Relationship Id="rId5" Type="http://schemas.openxmlformats.org/officeDocument/2006/relationships/diagramQuickStyle" Target="../diagrams/quickStyle27.xml"/><Relationship Id="rId6" Type="http://schemas.openxmlformats.org/officeDocument/2006/relationships/diagramColors" Target="../diagrams/colors27.xml"/><Relationship Id="rId7" Type="http://schemas.microsoft.com/office/2007/relationships/diagramDrawing" Target="../diagrams/drawing27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8" Type="http://schemas.openxmlformats.org/officeDocument/2006/relationships/image" Target="../media/image65.emf"/><Relationship Id="rId9" Type="http://schemas.openxmlformats.org/officeDocument/2006/relationships/image" Target="../media/image66.emf"/><Relationship Id="rId10" Type="http://schemas.openxmlformats.org/officeDocument/2006/relationships/image" Target="../media/image67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7.xml"/><Relationship Id="rId12" Type="http://schemas.microsoft.com/office/2007/relationships/diagramDrawing" Target="../diagrams/drawing7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diagramData" Target="../diagrams/data7.xml"/><Relationship Id="rId9" Type="http://schemas.openxmlformats.org/officeDocument/2006/relationships/diagramLayout" Target="../diagrams/layout7.xml"/><Relationship Id="rId10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638" y="1143000"/>
            <a:ext cx="8285162" cy="2895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MiRaTA </a:t>
            </a:r>
            <a:r>
              <a:rPr lang="en-US" sz="3600" dirty="0"/>
              <a:t>CubeSat </a:t>
            </a:r>
            <a:r>
              <a:rPr lang="en-US" sz="3600" dirty="0" smtClean="0"/>
              <a:t>FSW Architecture </a:t>
            </a:r>
            <a:br>
              <a:rPr lang="en-US" sz="3600" dirty="0" smtClean="0"/>
            </a:br>
            <a:r>
              <a:rPr lang="en-US" sz="3600" dirty="0" smtClean="0"/>
              <a:t>&amp;</a:t>
            </a:r>
            <a:br>
              <a:rPr lang="en-US" sz="3600" dirty="0" smtClean="0"/>
            </a:br>
            <a:r>
              <a:rPr lang="en-US" sz="3600" dirty="0" smtClean="0"/>
              <a:t>Scaling CubeSat FSW to Cooperative Constellations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95800"/>
            <a:ext cx="8534400" cy="1524000"/>
          </a:xfrm>
        </p:spPr>
        <p:txBody>
          <a:bodyPr/>
          <a:lstStyle/>
          <a:p>
            <a:r>
              <a:rPr lang="en-US" sz="2800" dirty="0" smtClean="0"/>
              <a:t>Andrew “Kit” Kennedy</a:t>
            </a:r>
          </a:p>
          <a:p>
            <a:r>
              <a:rPr lang="en-US" sz="2800" dirty="0" smtClean="0"/>
              <a:t>MIT </a:t>
            </a:r>
            <a:r>
              <a:rPr lang="en-US" sz="2800" dirty="0" err="1" smtClean="0"/>
              <a:t>AeroAstro</a:t>
            </a:r>
            <a:r>
              <a:rPr lang="en-US" sz="2800" dirty="0" smtClean="0"/>
              <a:t>, S.M. 2015</a:t>
            </a:r>
          </a:p>
          <a:p>
            <a:r>
              <a:rPr lang="en-US" sz="2800" dirty="0"/>
              <a:t>Advisor: </a:t>
            </a:r>
            <a:r>
              <a:rPr lang="en-US" sz="2800" dirty="0" smtClean="0"/>
              <a:t>Prof. </a:t>
            </a:r>
            <a:r>
              <a:rPr lang="en-US" sz="2800" dirty="0"/>
              <a:t>Kerri </a:t>
            </a:r>
            <a:r>
              <a:rPr lang="en-US" sz="2800" dirty="0" err="1" smtClean="0"/>
              <a:t>Cahoy</a:t>
            </a:r>
          </a:p>
          <a:p>
            <a:r>
              <a:rPr lang="en-US" sz="2800" dirty="0" smtClean="0"/>
              <a:t>12/18/2014</a:t>
            </a:r>
          </a:p>
        </p:txBody>
      </p:sp>
    </p:spTree>
    <p:extLst>
      <p:ext uri="{BB962C8B-B14F-4D97-AF65-F5344CB8AC3E}">
        <p14:creationId xmlns:p14="http://schemas.microsoft.com/office/powerpoint/2010/main" val="202615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43" y="3886200"/>
            <a:ext cx="7353300" cy="1346200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 bwMode="auto">
          <a:xfrm>
            <a:off x="1176416" y="65010"/>
            <a:ext cx="7107237" cy="69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9pPr>
          </a:lstStyle>
          <a:p>
            <a:r>
              <a:rPr lang="en-US" dirty="0" smtClean="0"/>
              <a:t>Modes: Early Orbit Activation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86200"/>
            <a:ext cx="4533900" cy="134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81" y="3886200"/>
            <a:ext cx="1485900" cy="13462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600" y="1143000"/>
            <a:ext cx="872582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33"/>
              </a:buClr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714500" indent="-3429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dirty="0" smtClean="0"/>
              <a:t>After initial release from </a:t>
            </a:r>
            <a:r>
              <a:rPr lang="en-US" dirty="0"/>
              <a:t>Poly-</a:t>
            </a:r>
            <a:r>
              <a:rPr lang="en-US" dirty="0" err="1"/>
              <a:t>PicoSatellite</a:t>
            </a:r>
            <a:r>
              <a:rPr lang="en-US" dirty="0"/>
              <a:t> Orbital </a:t>
            </a:r>
            <a:r>
              <a:rPr lang="en-US" dirty="0" err="1" smtClean="0"/>
              <a:t>Deployer</a:t>
            </a:r>
            <a:r>
              <a:rPr lang="en-US" dirty="0" smtClean="0"/>
              <a:t> (PPOD)</a:t>
            </a:r>
          </a:p>
          <a:p>
            <a:endParaRPr lang="en-US" dirty="0" smtClean="0"/>
          </a:p>
          <a:p>
            <a:r>
              <a:rPr lang="en-US" dirty="0" smtClean="0"/>
              <a:t>High level tasks:</a:t>
            </a:r>
          </a:p>
          <a:p>
            <a:pPr lvl="1"/>
            <a:r>
              <a:rPr lang="en-US" dirty="0" smtClean="0"/>
              <a:t>Inhibit communications</a:t>
            </a:r>
          </a:p>
          <a:p>
            <a:pPr lvl="1"/>
            <a:r>
              <a:rPr lang="en-US" dirty="0" smtClean="0"/>
              <a:t>Deploy solar panels </a:t>
            </a:r>
          </a:p>
          <a:p>
            <a:pPr lvl="1"/>
            <a:r>
              <a:rPr lang="en-US" dirty="0" smtClean="0"/>
              <a:t>Bring to safe mode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839693785"/>
              </p:ext>
            </p:extLst>
          </p:nvPr>
        </p:nvGraphicFramePr>
        <p:xfrm>
          <a:off x="67056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1172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6" y="1126369"/>
            <a:ext cx="6273800" cy="513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9486"/>
          <a:stretch/>
        </p:blipFill>
        <p:spPr>
          <a:xfrm>
            <a:off x="3676856" y="1062024"/>
            <a:ext cx="2171700" cy="2988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046" y="3039281"/>
            <a:ext cx="2730500" cy="2781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319" y="3039281"/>
            <a:ext cx="2692400" cy="2781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0103" y="3028736"/>
            <a:ext cx="4978400" cy="1028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523" y="3028736"/>
            <a:ext cx="5092700" cy="1028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513" y="3028735"/>
            <a:ext cx="1485900" cy="1028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8228" y="1028611"/>
            <a:ext cx="863600" cy="342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2496" y="5769403"/>
            <a:ext cx="863600" cy="342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9324" y="5769404"/>
            <a:ext cx="1892300" cy="34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Modes: Science Operations</a:t>
            </a:r>
            <a:endParaRPr lang="en-US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839693785"/>
              </p:ext>
            </p:extLst>
          </p:nvPr>
        </p:nvGraphicFramePr>
        <p:xfrm>
          <a:off x="67056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05351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Notional Mode Commanding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42" r="2542"/>
          <a:stretch/>
        </p:blipFill>
        <p:spPr>
          <a:xfrm>
            <a:off x="0" y="1265348"/>
            <a:ext cx="9183687" cy="467825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39693785"/>
              </p:ext>
            </p:extLst>
          </p:nvPr>
        </p:nvGraphicFramePr>
        <p:xfrm>
          <a:off x="67056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954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44824" cy="5029200"/>
          </a:xfrm>
        </p:spPr>
        <p:txBody>
          <a:bodyPr/>
          <a:lstStyle/>
          <a:p>
            <a:r>
              <a:rPr lang="en-US" dirty="0"/>
              <a:t>Bus processor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PIC24 Microprocessor </a:t>
            </a:r>
            <a:r>
              <a:rPr lang="en-US" sz="1600" dirty="0" smtClean="0"/>
              <a:t>(</a:t>
            </a:r>
            <a:r>
              <a:rPr lang="en-US" sz="1600" dirty="0"/>
              <a:t>PIC24FJ256GB210</a:t>
            </a:r>
            <a:r>
              <a:rPr lang="en-US" sz="1600" dirty="0" smtClean="0"/>
              <a:t>)</a:t>
            </a:r>
          </a:p>
          <a:p>
            <a:pPr lvl="1"/>
            <a:r>
              <a:rPr lang="en-US" dirty="0" smtClean="0"/>
              <a:t>Processor and motherboard from </a:t>
            </a:r>
            <a:br>
              <a:rPr lang="en-US" dirty="0" smtClean="0"/>
            </a:br>
            <a:r>
              <a:rPr lang="en-US" dirty="0" smtClean="0"/>
              <a:t>Pumpkin, </a:t>
            </a:r>
            <a:r>
              <a:rPr lang="en-US" dirty="0" err="1" smtClean="0"/>
              <a:t>Inc</a:t>
            </a:r>
            <a:endParaRPr lang="en-US" dirty="0"/>
          </a:p>
          <a:p>
            <a:pPr lvl="1"/>
            <a:r>
              <a:rPr lang="en-US" dirty="0"/>
              <a:t>16-bit processor running at 16 </a:t>
            </a:r>
            <a:r>
              <a:rPr lang="en-US" dirty="0" smtClean="0"/>
              <a:t>MIPS</a:t>
            </a:r>
            <a:endParaRPr lang="en-US" dirty="0"/>
          </a:p>
          <a:p>
            <a:pPr lvl="1"/>
            <a:r>
              <a:rPr lang="en-US" dirty="0"/>
              <a:t>256 </a:t>
            </a:r>
            <a:r>
              <a:rPr lang="en-US" dirty="0" err="1"/>
              <a:t>kB</a:t>
            </a:r>
            <a:r>
              <a:rPr lang="en-US" dirty="0"/>
              <a:t> </a:t>
            </a:r>
            <a:r>
              <a:rPr lang="en-US" dirty="0" smtClean="0"/>
              <a:t>flash </a:t>
            </a:r>
            <a:r>
              <a:rPr lang="en-US" dirty="0"/>
              <a:t>program </a:t>
            </a:r>
            <a:r>
              <a:rPr lang="en-US" dirty="0" smtClean="0"/>
              <a:t>memory </a:t>
            </a:r>
            <a:endParaRPr lang="en-US" dirty="0"/>
          </a:p>
          <a:p>
            <a:pPr lvl="1"/>
            <a:r>
              <a:rPr lang="en-US" dirty="0" smtClean="0"/>
              <a:t>96 </a:t>
            </a:r>
            <a:r>
              <a:rPr lang="en-US" dirty="0" err="1"/>
              <a:t>kB</a:t>
            </a:r>
            <a:r>
              <a:rPr lang="en-US" dirty="0"/>
              <a:t> </a:t>
            </a:r>
            <a:r>
              <a:rPr lang="en-US" dirty="0" smtClean="0"/>
              <a:t>data </a:t>
            </a:r>
            <a:r>
              <a:rPr lang="en-US" dirty="0"/>
              <a:t>memory </a:t>
            </a:r>
          </a:p>
          <a:p>
            <a:pPr lvl="1"/>
            <a:r>
              <a:rPr lang="en-US" dirty="0"/>
              <a:t>Numerous </a:t>
            </a:r>
            <a:r>
              <a:rPr lang="en-US" dirty="0" smtClean="0"/>
              <a:t>peripherals</a:t>
            </a:r>
          </a:p>
          <a:p>
            <a:r>
              <a:rPr lang="en-US" dirty="0" smtClean="0"/>
              <a:t>Salvo RTOS (</a:t>
            </a:r>
            <a:r>
              <a:rPr lang="en-US" dirty="0"/>
              <a:t>Pumpkin </a:t>
            </a:r>
            <a:r>
              <a:rPr lang="en-US" dirty="0" err="1"/>
              <a:t>Inc</a:t>
            </a:r>
            <a:r>
              <a:rPr lang="en-US" dirty="0"/>
              <a:t> 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Minimal memory use RTOS </a:t>
            </a:r>
          </a:p>
          <a:p>
            <a:pPr lvl="1"/>
            <a:r>
              <a:rPr lang="en-US" dirty="0" smtClean="0"/>
              <a:t>Event</a:t>
            </a:r>
            <a:r>
              <a:rPr lang="en-US" dirty="0"/>
              <a:t>-driven cooperative multitasking</a:t>
            </a:r>
          </a:p>
          <a:p>
            <a:pPr lvl="1"/>
            <a:r>
              <a:rPr lang="en-US" dirty="0"/>
              <a:t>Task intercommunication &amp; resource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management </a:t>
            </a:r>
            <a:endParaRPr lang="en-US" dirty="0"/>
          </a:p>
          <a:p>
            <a:pPr lvl="1"/>
            <a:r>
              <a:rPr lang="en-US" dirty="0"/>
              <a:t>Software timers (delays, timeouts)</a:t>
            </a:r>
          </a:p>
          <a:p>
            <a:r>
              <a:rPr lang="en-US" dirty="0" smtClean="0"/>
              <a:t>FSW </a:t>
            </a:r>
            <a:r>
              <a:rPr lang="en-US" dirty="0"/>
              <a:t>written in C, Microchip XC16 </a:t>
            </a:r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810000"/>
            <a:ext cx="3053443" cy="1295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91200" y="5105400"/>
            <a:ext cx="327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 smtClean="0"/>
              <a:t>Pumpkin </a:t>
            </a:r>
            <a:r>
              <a:rPr lang="en-US" sz="1200" i="1" dirty="0" err="1" smtClean="0"/>
              <a:t>Inc</a:t>
            </a:r>
            <a:r>
              <a:rPr lang="en-US" sz="1200" i="1" dirty="0" smtClean="0"/>
              <a:t> Website</a:t>
            </a:r>
            <a:endParaRPr lang="en-US" sz="12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295400"/>
            <a:ext cx="1993900" cy="187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91200" y="3200400"/>
            <a:ext cx="327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 smtClean="0"/>
              <a:t>Microchip Website</a:t>
            </a:r>
            <a:endParaRPr lang="en-US" sz="1200" i="1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39693785"/>
              </p:ext>
            </p:extLst>
          </p:nvPr>
        </p:nvGraphicFramePr>
        <p:xfrm>
          <a:off x="67056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979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256" y="951290"/>
            <a:ext cx="3508568" cy="5499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603" y="1152317"/>
            <a:ext cx="4289889" cy="2150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336" y="4599013"/>
            <a:ext cx="3179717" cy="1894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681" y="3268962"/>
            <a:ext cx="2976933" cy="811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417" y="3788510"/>
            <a:ext cx="3329553" cy="817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45" y="2589831"/>
            <a:ext cx="3352161" cy="1395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40" y="1579436"/>
            <a:ext cx="989822" cy="8351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9955" y="1864695"/>
            <a:ext cx="981127" cy="18907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48" y="4723179"/>
            <a:ext cx="1987459" cy="1574225"/>
          </a:xfrm>
          <a:prstGeom prst="rect">
            <a:avLst/>
          </a:prstGeom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940527" y="0"/>
            <a:ext cx="7262946" cy="816989"/>
          </a:xfrm>
        </p:spPr>
        <p:txBody>
          <a:bodyPr/>
          <a:lstStyle/>
          <a:p>
            <a:r>
              <a:rPr lang="en-US" dirty="0" smtClean="0"/>
              <a:t>FSW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839693785"/>
              </p:ext>
            </p:extLst>
          </p:nvPr>
        </p:nvGraphicFramePr>
        <p:xfrm>
          <a:off x="67056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60120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6477000" cy="4495800"/>
          </a:xfrm>
        </p:spPr>
        <p:txBody>
          <a:bodyPr/>
          <a:lstStyle/>
          <a:p>
            <a:r>
              <a:rPr lang="en-US" dirty="0" smtClean="0"/>
              <a:t>Just passed PDR!</a:t>
            </a:r>
          </a:p>
          <a:p>
            <a:pPr lvl="1"/>
            <a:r>
              <a:rPr lang="en-US" dirty="0" smtClean="0"/>
              <a:t>but lots of coding to do…</a:t>
            </a:r>
          </a:p>
          <a:p>
            <a:r>
              <a:rPr lang="en-US" dirty="0" smtClean="0"/>
              <a:t>SW heritage from MicroMAS CubeSat</a:t>
            </a:r>
          </a:p>
          <a:p>
            <a:pPr lvl="1"/>
            <a:r>
              <a:rPr lang="en-US" dirty="0" smtClean="0"/>
              <a:t>8 of 9 drivers</a:t>
            </a:r>
          </a:p>
          <a:p>
            <a:pPr lvl="1"/>
            <a:r>
              <a:rPr lang="en-US" dirty="0" smtClean="0"/>
              <a:t>Templates for </a:t>
            </a:r>
          </a:p>
          <a:p>
            <a:pPr lvl="2"/>
            <a:r>
              <a:rPr lang="en-US" dirty="0" smtClean="0"/>
              <a:t>mission manager</a:t>
            </a:r>
          </a:p>
          <a:p>
            <a:pPr lvl="2"/>
            <a:r>
              <a:rPr lang="en-US" dirty="0" smtClean="0"/>
              <a:t>command handler</a:t>
            </a:r>
          </a:p>
          <a:p>
            <a:pPr lvl="2"/>
            <a:r>
              <a:rPr lang="en-US" dirty="0" smtClean="0"/>
              <a:t>housekeeping task</a:t>
            </a:r>
          </a:p>
          <a:p>
            <a:pPr lvl="2"/>
            <a:r>
              <a:rPr lang="en-US" dirty="0" smtClean="0"/>
              <a:t>ADCS task</a:t>
            </a:r>
          </a:p>
          <a:p>
            <a:r>
              <a:rPr lang="en-US" dirty="0" smtClean="0"/>
              <a:t>FSW benefits</a:t>
            </a:r>
          </a:p>
          <a:p>
            <a:pPr lvl="1"/>
            <a:r>
              <a:rPr lang="en-US" dirty="0" smtClean="0"/>
              <a:t>Simplicity!</a:t>
            </a:r>
          </a:p>
          <a:p>
            <a:r>
              <a:rPr lang="en-US" dirty="0" smtClean="0"/>
              <a:t>FSW limitations</a:t>
            </a:r>
          </a:p>
          <a:p>
            <a:pPr lvl="1"/>
            <a:r>
              <a:rPr lang="en-US" dirty="0" smtClean="0"/>
              <a:t>Little processing power</a:t>
            </a:r>
          </a:p>
          <a:p>
            <a:pPr lvl="1"/>
            <a:r>
              <a:rPr lang="en-US" dirty="0" smtClean="0"/>
              <a:t>Unable to do complex activities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39693785"/>
              </p:ext>
            </p:extLst>
          </p:nvPr>
        </p:nvGraphicFramePr>
        <p:xfrm>
          <a:off x="67056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845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76" y="1066800"/>
            <a:ext cx="8344824" cy="5105400"/>
          </a:xfrm>
        </p:spPr>
        <p:txBody>
          <a:bodyPr/>
          <a:lstStyle/>
          <a:p>
            <a:r>
              <a:rPr lang="en-US" dirty="0" smtClean="0"/>
              <a:t>Purpose and Motivation</a:t>
            </a:r>
          </a:p>
          <a:p>
            <a:endParaRPr lang="en-US" dirty="0" smtClean="0"/>
          </a:p>
          <a:p>
            <a:r>
              <a:rPr lang="en-US" dirty="0" smtClean="0"/>
              <a:t>MiRaTA Flight Software Architecture</a:t>
            </a:r>
          </a:p>
          <a:p>
            <a:endParaRPr lang="en-US" dirty="0" smtClean="0"/>
          </a:p>
          <a:p>
            <a:r>
              <a:rPr lang="en-US" b="1" dirty="0" smtClean="0"/>
              <a:t>Scaling up to a CubeSat Constellation</a:t>
            </a:r>
          </a:p>
          <a:p>
            <a:pPr lvl="1"/>
            <a:r>
              <a:rPr lang="en-US" b="1" dirty="0" smtClean="0"/>
              <a:t>Benefits and Difficulties</a:t>
            </a:r>
          </a:p>
          <a:p>
            <a:pPr lvl="1"/>
            <a:r>
              <a:rPr lang="en-US" b="1" dirty="0" smtClean="0"/>
              <a:t>Enabling cooperative operations through FSW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80AD5137-27E9-4620-B485-A4DC664C8113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61120504"/>
              </p:ext>
            </p:extLst>
          </p:nvPr>
        </p:nvGraphicFramePr>
        <p:xfrm>
          <a:off x="60198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23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5010"/>
            <a:ext cx="8272384" cy="696990"/>
          </a:xfrm>
        </p:spPr>
        <p:txBody>
          <a:bodyPr/>
          <a:lstStyle/>
          <a:p>
            <a:r>
              <a:rPr lang="en-US" dirty="0" smtClean="0"/>
              <a:t>Coordinated Constellations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086600" cy="5334000"/>
          </a:xfrm>
        </p:spPr>
        <p:txBody>
          <a:bodyPr/>
          <a:lstStyle/>
          <a:p>
            <a:r>
              <a:rPr lang="en-US" sz="2400" dirty="0" smtClean="0"/>
              <a:t>Remote sensing science applications: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ross-validation, diverse geometry</a:t>
            </a:r>
            <a:r>
              <a:rPr lang="en-US" sz="2000" b="1" dirty="0" smtClean="0"/>
              <a:t> </a:t>
            </a:r>
            <a:r>
              <a:rPr lang="en-US" sz="2000" b="1" dirty="0"/>
              <a:t>(a) </a:t>
            </a:r>
            <a:endParaRPr lang="en-US" sz="2000" b="1" dirty="0" smtClean="0"/>
          </a:p>
          <a:p>
            <a:pPr lvl="1"/>
            <a:r>
              <a:rPr lang="en-US" sz="2000" dirty="0" smtClean="0"/>
              <a:t>Calibration </a:t>
            </a:r>
            <a:r>
              <a:rPr lang="en-US" sz="2000" b="1" dirty="0"/>
              <a:t>(b</a:t>
            </a:r>
            <a:r>
              <a:rPr lang="en-US" sz="2000" b="1" dirty="0" smtClean="0"/>
              <a:t>)</a:t>
            </a:r>
            <a:endParaRPr lang="en-US" sz="2000" dirty="0" smtClean="0"/>
          </a:p>
          <a:p>
            <a:pPr lvl="1"/>
            <a:r>
              <a:rPr lang="en-US" sz="2000" dirty="0" smtClean="0"/>
              <a:t>Multiple sensing modalities </a:t>
            </a:r>
            <a:r>
              <a:rPr lang="en-US" sz="2000" b="1" dirty="0" smtClean="0"/>
              <a:t>(c) </a:t>
            </a:r>
          </a:p>
          <a:p>
            <a:r>
              <a:rPr lang="en-US" sz="2600" dirty="0" smtClean="0"/>
              <a:t>Spontaneous observation opportunities</a:t>
            </a:r>
          </a:p>
          <a:p>
            <a:pPr lvl="1"/>
            <a:r>
              <a:rPr lang="en-US" sz="2000" dirty="0" smtClean="0"/>
              <a:t>Scouting and low-latency follow-up</a:t>
            </a:r>
          </a:p>
          <a:p>
            <a:pPr lvl="1"/>
            <a:r>
              <a:rPr lang="en-US" sz="2000" dirty="0" smtClean="0"/>
              <a:t>New Requests</a:t>
            </a:r>
          </a:p>
          <a:p>
            <a:r>
              <a:rPr lang="en-US" dirty="0" smtClean="0"/>
              <a:t>More effective downlink to ground stations</a:t>
            </a:r>
          </a:p>
          <a:p>
            <a:pPr lvl="1"/>
            <a:r>
              <a:rPr lang="en-US" sz="2000" dirty="0" smtClean="0"/>
              <a:t>Re-planning downlink times</a:t>
            </a:r>
          </a:p>
          <a:p>
            <a:pPr lvl="1"/>
            <a:r>
              <a:rPr lang="en-US" sz="2000" dirty="0" smtClean="0"/>
              <a:t>Routing data through constellation</a:t>
            </a:r>
          </a:p>
          <a:p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80" b="98157" l="1481" r="993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78" y="1166332"/>
            <a:ext cx="1685922" cy="1470546"/>
          </a:xfrm>
          <a:prstGeom prst="rect">
            <a:avLst/>
          </a:prstGeom>
        </p:spPr>
      </p:pic>
      <p:sp>
        <p:nvSpPr>
          <p:cNvPr id="12" name="Multiply 11"/>
          <p:cNvSpPr/>
          <p:nvPr/>
        </p:nvSpPr>
        <p:spPr bwMode="auto">
          <a:xfrm>
            <a:off x="7826688" y="1350150"/>
            <a:ext cx="260505" cy="306364"/>
          </a:xfrm>
          <a:prstGeom prst="mathMultiply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 rot="883602">
            <a:off x="7892166" y="1005102"/>
            <a:ext cx="259800" cy="516265"/>
          </a:xfrm>
          <a:prstGeom prst="triangle">
            <a:avLst/>
          </a:prstGeom>
          <a:solidFill>
            <a:srgbClr val="F6342C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493462">
            <a:off x="7962375" y="937138"/>
            <a:ext cx="326023" cy="1129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5" name="Isosceles Triangle 34"/>
          <p:cNvSpPr/>
          <p:nvPr/>
        </p:nvSpPr>
        <p:spPr bwMode="auto">
          <a:xfrm rot="19000566">
            <a:off x="7609867" y="1055460"/>
            <a:ext cx="259800" cy="516265"/>
          </a:xfrm>
          <a:prstGeom prst="triangle">
            <a:avLst/>
          </a:prstGeom>
          <a:solidFill>
            <a:srgbClr val="F6342C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/>
            </a:endParaRPr>
          </a:p>
        </p:txBody>
      </p:sp>
      <p:sp>
        <p:nvSpPr>
          <p:cNvPr id="14" name="Rectangle 13"/>
          <p:cNvSpPr/>
          <p:nvPr/>
        </p:nvSpPr>
        <p:spPr bwMode="auto">
          <a:xfrm rot="19909232">
            <a:off x="7361380" y="1048898"/>
            <a:ext cx="326023" cy="1129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0" b="98157" l="1481" r="993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200" y="2989393"/>
            <a:ext cx="1685922" cy="1470546"/>
          </a:xfrm>
          <a:prstGeom prst="rect">
            <a:avLst/>
          </a:prstGeom>
        </p:spPr>
      </p:pic>
      <p:sp>
        <p:nvSpPr>
          <p:cNvPr id="37" name="Multiply 36"/>
          <p:cNvSpPr/>
          <p:nvPr/>
        </p:nvSpPr>
        <p:spPr bwMode="auto">
          <a:xfrm>
            <a:off x="7836210" y="3173211"/>
            <a:ext cx="260505" cy="306364"/>
          </a:xfrm>
          <a:prstGeom prst="mathMultiply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 rot="2390021">
            <a:off x="8184788" y="2812546"/>
            <a:ext cx="259800" cy="192134"/>
          </a:xfrm>
          <a:prstGeom prst="triangle">
            <a:avLst/>
          </a:prstGeom>
          <a:solidFill>
            <a:srgbClr val="FF42F6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/>
            </a:endParaRPr>
          </a:p>
        </p:txBody>
      </p:sp>
      <p:sp>
        <p:nvSpPr>
          <p:cNvPr id="39" name="Rectangle 38"/>
          <p:cNvSpPr/>
          <p:nvPr/>
        </p:nvSpPr>
        <p:spPr bwMode="auto">
          <a:xfrm rot="3000638">
            <a:off x="8290827" y="2771708"/>
            <a:ext cx="326023" cy="1129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 rot="19000566">
            <a:off x="7619389" y="2878521"/>
            <a:ext cx="259800" cy="516265"/>
          </a:xfrm>
          <a:prstGeom prst="triangle">
            <a:avLst/>
          </a:prstGeom>
          <a:solidFill>
            <a:srgbClr val="F6342C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/>
            </a:endParaRPr>
          </a:p>
        </p:txBody>
      </p:sp>
      <p:sp>
        <p:nvSpPr>
          <p:cNvPr id="43" name="Rectangle 42"/>
          <p:cNvSpPr/>
          <p:nvPr/>
        </p:nvSpPr>
        <p:spPr bwMode="auto">
          <a:xfrm rot="19909232">
            <a:off x="7370902" y="2871959"/>
            <a:ext cx="326023" cy="1129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80" b="98157" l="1481" r="993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0" y="4800600"/>
            <a:ext cx="1685922" cy="1470546"/>
          </a:xfrm>
          <a:prstGeom prst="rect">
            <a:avLst/>
          </a:prstGeom>
        </p:spPr>
      </p:pic>
      <p:sp>
        <p:nvSpPr>
          <p:cNvPr id="56" name="Multiply 55"/>
          <p:cNvSpPr/>
          <p:nvPr/>
        </p:nvSpPr>
        <p:spPr bwMode="auto">
          <a:xfrm>
            <a:off x="7760010" y="4984418"/>
            <a:ext cx="260505" cy="306364"/>
          </a:xfrm>
          <a:prstGeom prst="mathMultiply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7" name="Isosceles Triangle 56"/>
          <p:cNvSpPr/>
          <p:nvPr/>
        </p:nvSpPr>
        <p:spPr bwMode="auto">
          <a:xfrm rot="883602">
            <a:off x="7825488" y="4639370"/>
            <a:ext cx="259800" cy="516265"/>
          </a:xfrm>
          <a:prstGeom prst="triangle">
            <a:avLst/>
          </a:prstGeom>
          <a:solidFill>
            <a:srgbClr val="99FF99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/>
            </a:endParaRPr>
          </a:p>
        </p:txBody>
      </p:sp>
      <p:sp>
        <p:nvSpPr>
          <p:cNvPr id="58" name="Rectangle 57"/>
          <p:cNvSpPr/>
          <p:nvPr/>
        </p:nvSpPr>
        <p:spPr bwMode="auto">
          <a:xfrm rot="493462">
            <a:off x="7855004" y="4518538"/>
            <a:ext cx="326023" cy="1129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9" name="Isosceles Triangle 58"/>
          <p:cNvSpPr/>
          <p:nvPr/>
        </p:nvSpPr>
        <p:spPr bwMode="auto">
          <a:xfrm rot="19000566">
            <a:off x="7543189" y="4689728"/>
            <a:ext cx="259800" cy="516265"/>
          </a:xfrm>
          <a:prstGeom prst="triangle">
            <a:avLst/>
          </a:prstGeom>
          <a:solidFill>
            <a:srgbClr val="F6342C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/>
            </a:endParaRPr>
          </a:p>
        </p:txBody>
      </p:sp>
      <p:sp>
        <p:nvSpPr>
          <p:cNvPr id="60" name="Rectangle 59"/>
          <p:cNvSpPr/>
          <p:nvPr/>
        </p:nvSpPr>
        <p:spPr bwMode="auto">
          <a:xfrm rot="19909232">
            <a:off x="7294702" y="4642285"/>
            <a:ext cx="326023" cy="1129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</p:txBody>
      </p:sp>
      <p:sp>
        <p:nvSpPr>
          <p:cNvPr id="62" name="Rectangle 61"/>
          <p:cNvSpPr/>
          <p:nvPr/>
        </p:nvSpPr>
        <p:spPr bwMode="auto">
          <a:xfrm rot="17480661">
            <a:off x="7040242" y="5028920"/>
            <a:ext cx="326023" cy="1129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</p:txBody>
      </p:sp>
      <p:sp>
        <p:nvSpPr>
          <p:cNvPr id="63" name="Isosceles Triangle 62"/>
          <p:cNvSpPr/>
          <p:nvPr/>
        </p:nvSpPr>
        <p:spPr bwMode="auto">
          <a:xfrm rot="15975670">
            <a:off x="7375154" y="4841324"/>
            <a:ext cx="259800" cy="516265"/>
          </a:xfrm>
          <a:prstGeom prst="triangle">
            <a:avLst/>
          </a:prstGeom>
          <a:solidFill>
            <a:srgbClr val="FFFF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10400" y="2057400"/>
            <a:ext cx="52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(a)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6858000" y="4038600"/>
            <a:ext cx="54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934200" y="5867400"/>
            <a:ext cx="52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81000" y="4876800"/>
            <a:ext cx="5943600" cy="12954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u="sng" dirty="0"/>
              <a:t>Goal</a:t>
            </a:r>
            <a:r>
              <a:rPr lang="en-US" dirty="0"/>
              <a:t>: </a:t>
            </a:r>
            <a:r>
              <a:rPr lang="en-US" dirty="0" smtClean="0"/>
              <a:t>exploit simplicity of MiRaTA architecture by scaling up </a:t>
            </a:r>
            <a:r>
              <a:rPr lang="en-US" dirty="0"/>
              <a:t>to a distributed constellation </a:t>
            </a:r>
            <a:r>
              <a:rPr lang="en-US" dirty="0" smtClean="0"/>
              <a:t>of simple </a:t>
            </a:r>
            <a:r>
              <a:rPr lang="en-US" dirty="0" err="1" smtClean="0"/>
              <a:t>sats</a:t>
            </a:r>
            <a:r>
              <a:rPr lang="en-US" dirty="0" smtClean="0"/>
              <a:t> with </a:t>
            </a:r>
            <a:r>
              <a:rPr lang="en-US" dirty="0" err="1"/>
              <a:t>heterogenous</a:t>
            </a:r>
            <a:r>
              <a:rPr lang="en-US" dirty="0"/>
              <a:t> payloads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56044">
            <a:off x="7075780" y="3083661"/>
            <a:ext cx="1384300" cy="67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8815" y="4267200"/>
            <a:ext cx="168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MiRaTA-like</a:t>
            </a:r>
            <a:endParaRPr lang="en-US" dirty="0"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20261626">
            <a:off x="6159959" y="3984783"/>
            <a:ext cx="609600" cy="4572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"/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261120504"/>
              </p:ext>
            </p:extLst>
          </p:nvPr>
        </p:nvGraphicFramePr>
        <p:xfrm>
          <a:off x="60198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0272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64"/>
            <a:ext cx="7662784" cy="696990"/>
          </a:xfrm>
        </p:spPr>
        <p:txBody>
          <a:bodyPr/>
          <a:lstStyle/>
          <a:p>
            <a:r>
              <a:rPr lang="en-US" dirty="0" smtClean="0"/>
              <a:t>Challenges for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69342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2"/>
                </a:solidFill>
              </a:rPr>
              <a:t>Limited communications access to spacecraft</a:t>
            </a:r>
          </a:p>
          <a:p>
            <a:pPr lvl="1"/>
            <a:r>
              <a:rPr lang="en-US" dirty="0" err="1"/>
              <a:t>Comm</a:t>
            </a:r>
            <a:r>
              <a:rPr lang="en-US" dirty="0"/>
              <a:t> black-out periods</a:t>
            </a:r>
          </a:p>
          <a:p>
            <a:pPr lvl="1"/>
            <a:r>
              <a:rPr lang="en-US" dirty="0"/>
              <a:t>Bandwidth </a:t>
            </a:r>
            <a:r>
              <a:rPr lang="en-US" dirty="0" smtClean="0"/>
              <a:t>limitations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rgbClr val="333333"/>
                </a:solidFill>
              </a:rPr>
              <a:t>Spacecraft on-</a:t>
            </a:r>
            <a:r>
              <a:rPr lang="en-US" dirty="0" smtClean="0">
                <a:solidFill>
                  <a:srgbClr val="333333"/>
                </a:solidFill>
              </a:rPr>
              <a:t>orbit </a:t>
            </a:r>
            <a:r>
              <a:rPr lang="en-US" sz="2400" dirty="0" smtClean="0">
                <a:solidFill>
                  <a:srgbClr val="333333"/>
                </a:solidFill>
              </a:rPr>
              <a:t>activities tightly coupled</a:t>
            </a:r>
            <a:endParaRPr lang="en-US" sz="1800" dirty="0" smtClean="0"/>
          </a:p>
          <a:p>
            <a:pPr lvl="1"/>
            <a:r>
              <a:rPr lang="en-US" dirty="0" smtClean="0"/>
              <a:t>Operational problems cascade</a:t>
            </a:r>
          </a:p>
          <a:p>
            <a:pPr lvl="1"/>
            <a:r>
              <a:rPr lang="en-US" dirty="0">
                <a:solidFill>
                  <a:srgbClr val="333333"/>
                </a:solidFill>
              </a:rPr>
              <a:t>F</a:t>
            </a:r>
            <a:r>
              <a:rPr lang="en-US" dirty="0" smtClean="0">
                <a:solidFill>
                  <a:srgbClr val="333333"/>
                </a:solidFill>
              </a:rPr>
              <a:t>ull constellation state knowledge limited</a:t>
            </a:r>
          </a:p>
          <a:p>
            <a:r>
              <a:rPr lang="en-US" sz="2400" dirty="0" smtClean="0"/>
              <a:t>Limits on ground control interaction</a:t>
            </a:r>
            <a:endParaRPr lang="en-US" sz="2400" b="1" dirty="0" smtClean="0"/>
          </a:p>
          <a:p>
            <a:pPr lvl="1"/>
            <a:r>
              <a:rPr lang="en-US" dirty="0"/>
              <a:t>Pre-sequenced ground plans may </a:t>
            </a:r>
            <a:r>
              <a:rPr lang="en-US" dirty="0" smtClean="0"/>
              <a:t>diverge</a:t>
            </a:r>
            <a:endParaRPr lang="en-US" dirty="0"/>
          </a:p>
          <a:p>
            <a:pPr lvl="1"/>
            <a:r>
              <a:rPr lang="en-US" dirty="0" smtClean="0"/>
              <a:t>Budgetary limits on human operator time</a:t>
            </a:r>
            <a:endParaRPr lang="en-US" sz="2000" dirty="0" smtClean="0"/>
          </a:p>
          <a:p>
            <a:r>
              <a:rPr lang="en-US" dirty="0" smtClean="0"/>
              <a:t>Spontaneous events</a:t>
            </a:r>
          </a:p>
          <a:p>
            <a:pPr lvl="1"/>
            <a:r>
              <a:rPr lang="en-US" dirty="0" smtClean="0"/>
              <a:t>New observation opportunities</a:t>
            </a:r>
          </a:p>
          <a:p>
            <a:pPr lvl="1"/>
            <a:r>
              <a:rPr lang="en-US" dirty="0" smtClean="0"/>
              <a:t>Faults onboard spacecraft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6434022" y="2362200"/>
            <a:ext cx="2436089" cy="2426732"/>
            <a:chOff x="6172200" y="3516868"/>
            <a:chExt cx="2240710" cy="227433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80" b="98157" l="1481" r="9931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72200" y="3962400"/>
              <a:ext cx="1972588" cy="1828800"/>
            </a:xfrm>
            <a:prstGeom prst="rect">
              <a:avLst/>
            </a:prstGeom>
          </p:spPr>
        </p:pic>
        <p:sp>
          <p:nvSpPr>
            <p:cNvPr id="31" name="Multiply 30"/>
            <p:cNvSpPr/>
            <p:nvPr/>
          </p:nvSpPr>
          <p:spPr bwMode="auto">
            <a:xfrm>
              <a:off x="6781800" y="4191000"/>
              <a:ext cx="304800" cy="381000"/>
            </a:xfrm>
            <a:prstGeom prst="mathMultiply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rot="19909232">
              <a:off x="6237373" y="3816356"/>
              <a:ext cx="381458" cy="14050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 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620" l="0" r="94169">
                          <a14:backgroundMark x1="26531" y1="76316" x2="26531" y2="7631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925558">
              <a:off x="7881884" y="4378121"/>
              <a:ext cx="531801" cy="530250"/>
            </a:xfrm>
            <a:prstGeom prst="rect">
              <a:avLst/>
            </a:prstGeom>
          </p:spPr>
        </p:pic>
        <p:sp>
          <p:nvSpPr>
            <p:cNvPr id="34" name="Isosceles Triangle 33"/>
            <p:cNvSpPr/>
            <p:nvPr/>
          </p:nvSpPr>
          <p:spPr bwMode="auto">
            <a:xfrm rot="18987175">
              <a:off x="6511425" y="3824104"/>
              <a:ext cx="311766" cy="598719"/>
            </a:xfrm>
            <a:prstGeom prst="triangle">
              <a:avLst/>
            </a:prstGeom>
            <a:solidFill>
              <a:srgbClr val="F6342C">
                <a:alpha val="5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493462">
              <a:off x="6940558" y="3677369"/>
              <a:ext cx="381458" cy="14050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6" name="Multiply 35"/>
            <p:cNvSpPr/>
            <p:nvPr/>
          </p:nvSpPr>
          <p:spPr bwMode="auto">
            <a:xfrm>
              <a:off x="6958261" y="3516868"/>
              <a:ext cx="304800" cy="381000"/>
            </a:xfrm>
            <a:prstGeom prst="mathMultiply">
              <a:avLst>
                <a:gd name="adj1" fmla="val 9631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42F6"/>
                </a:solidFill>
                <a:effectLst/>
                <a:latin typeface="Time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7391400" y="3810000"/>
              <a:ext cx="381000" cy="76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42F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7467600" y="3516868"/>
              <a:ext cx="288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42F6"/>
                  </a:solidFill>
                  <a:latin typeface="+mn-lt"/>
                </a:rPr>
                <a:t>v</a:t>
              </a:r>
              <a:endParaRPr lang="en-US" sz="1800" dirty="0">
                <a:solidFill>
                  <a:srgbClr val="FF42F6"/>
                </a:solidFill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00800" y="4736068"/>
            <a:ext cx="256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On-orbit Plan Divergence</a:t>
            </a:r>
            <a:endParaRPr lang="en-US" sz="18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533400" y="5181600"/>
            <a:ext cx="5334000" cy="9144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A </a:t>
            </a:r>
            <a:r>
              <a:rPr lang="en-US" dirty="0"/>
              <a:t>n</a:t>
            </a:r>
            <a:r>
              <a:rPr lang="en-US" dirty="0" smtClean="0"/>
              <a:t>eed for onboard software to autonomously coordinate observations</a:t>
            </a:r>
            <a:endParaRPr lang="en-US" sz="2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00800" y="2286000"/>
            <a:ext cx="331377" cy="4926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261120504"/>
              </p:ext>
            </p:extLst>
          </p:nvPr>
        </p:nvGraphicFramePr>
        <p:xfrm>
          <a:off x="60198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3551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simplify the problem!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so…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first consider activity onboard only two spacecraft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59837778"/>
              </p:ext>
            </p:extLst>
          </p:nvPr>
        </p:nvGraphicFramePr>
        <p:xfrm>
          <a:off x="60198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756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76" y="1066800"/>
            <a:ext cx="8344824" cy="5105400"/>
          </a:xfrm>
        </p:spPr>
        <p:txBody>
          <a:bodyPr/>
          <a:lstStyle/>
          <a:p>
            <a:r>
              <a:rPr lang="en-US" b="1" dirty="0" smtClean="0"/>
              <a:t>Purpose and Motivation</a:t>
            </a:r>
          </a:p>
          <a:p>
            <a:endParaRPr lang="en-US" b="1" dirty="0" smtClean="0"/>
          </a:p>
          <a:p>
            <a:r>
              <a:rPr lang="en-US" dirty="0" smtClean="0"/>
              <a:t>MiRaTA Flight Software Architecture</a:t>
            </a:r>
          </a:p>
          <a:p>
            <a:endParaRPr lang="en-US" dirty="0" smtClean="0"/>
          </a:p>
          <a:p>
            <a:r>
              <a:rPr lang="en-US" dirty="0" smtClean="0"/>
              <a:t>Scaling up to a CubeSat Constellation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80AD5137-27E9-4620-B485-A4DC664C81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091" y="914400"/>
            <a:ext cx="5838669" cy="416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Agent Scenario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733800" cy="4953000"/>
          </a:xfrm>
        </p:spPr>
        <p:txBody>
          <a:bodyPr/>
          <a:lstStyle/>
          <a:p>
            <a:r>
              <a:rPr lang="en-US" dirty="0" smtClean="0"/>
              <a:t>Concept</a:t>
            </a:r>
          </a:p>
          <a:p>
            <a:pPr lvl="1"/>
            <a:r>
              <a:rPr lang="en-US" sz="1800" b="1" dirty="0" smtClean="0"/>
              <a:t>Agents</a:t>
            </a:r>
            <a:r>
              <a:rPr lang="en-US" sz="1800" dirty="0" smtClean="0"/>
              <a:t>: cameras on </a:t>
            </a:r>
            <a:br>
              <a:rPr lang="en-US" sz="1800" dirty="0" smtClean="0"/>
            </a:br>
            <a:r>
              <a:rPr lang="en-US" sz="1800" dirty="0" smtClean="0"/>
              <a:t>motors for swiveling </a:t>
            </a:r>
          </a:p>
          <a:p>
            <a:pPr lvl="1"/>
            <a:r>
              <a:rPr lang="en-US" sz="1800" b="1" dirty="0" smtClean="0"/>
              <a:t>Reward </a:t>
            </a:r>
            <a:r>
              <a:rPr lang="en-US" sz="1800" dirty="0" smtClean="0"/>
              <a:t>for joint observation </a:t>
            </a:r>
            <a:br>
              <a:rPr lang="en-US" sz="1800" dirty="0" smtClean="0"/>
            </a:br>
            <a:r>
              <a:rPr lang="en-US" sz="1800" dirty="0" smtClean="0"/>
              <a:t>of targets </a:t>
            </a:r>
          </a:p>
          <a:p>
            <a:pPr lvl="1"/>
            <a:r>
              <a:rPr lang="en-US" sz="1800" b="1" dirty="0" smtClean="0"/>
              <a:t>Manage finite </a:t>
            </a:r>
            <a:r>
              <a:rPr lang="en-US" sz="1800" dirty="0" smtClean="0"/>
              <a:t>onboard resources</a:t>
            </a:r>
          </a:p>
          <a:p>
            <a:pPr lvl="1"/>
            <a:r>
              <a:rPr lang="en-US" sz="1800" dirty="0"/>
              <a:t>Increasing </a:t>
            </a:r>
            <a:r>
              <a:rPr lang="en-US" sz="1800" b="1" dirty="0"/>
              <a:t>penalty</a:t>
            </a:r>
            <a:r>
              <a:rPr lang="en-US" sz="1800" dirty="0"/>
              <a:t> for </a:t>
            </a:r>
            <a:br>
              <a:rPr lang="en-US" sz="1800" dirty="0"/>
            </a:br>
            <a:r>
              <a:rPr lang="en-US" sz="1800" dirty="0"/>
              <a:t>stale state </a:t>
            </a:r>
            <a:r>
              <a:rPr lang="en-US" sz="1800" dirty="0" smtClean="0"/>
              <a:t>info</a:t>
            </a:r>
          </a:p>
          <a:p>
            <a:r>
              <a:rPr lang="en-US" sz="2200" dirty="0" smtClean="0"/>
              <a:t>Onboard States</a:t>
            </a:r>
          </a:p>
          <a:p>
            <a:pPr lvl="1"/>
            <a:r>
              <a:rPr lang="en-US" sz="1800" dirty="0" smtClean="0"/>
              <a:t>Energy Storage</a:t>
            </a:r>
          </a:p>
          <a:p>
            <a:pPr lvl="1"/>
            <a:r>
              <a:rPr lang="en-US" sz="1800" dirty="0" smtClean="0"/>
              <a:t>Data Storage</a:t>
            </a:r>
          </a:p>
          <a:p>
            <a:pPr lvl="1"/>
            <a:r>
              <a:rPr lang="en-US" sz="1800" dirty="0" smtClean="0"/>
              <a:t>Momentum Storage</a:t>
            </a:r>
          </a:p>
          <a:p>
            <a:r>
              <a:rPr lang="en-US" sz="2200" dirty="0" smtClean="0"/>
              <a:t>Crosslink</a:t>
            </a:r>
          </a:p>
          <a:p>
            <a:pPr lvl="1"/>
            <a:r>
              <a:rPr lang="en-US" sz="1800" dirty="0" smtClean="0"/>
              <a:t>State information </a:t>
            </a:r>
            <a:br>
              <a:rPr lang="en-US" sz="1800" dirty="0" smtClean="0"/>
            </a:br>
            <a:r>
              <a:rPr lang="en-US" sz="1800" dirty="0" smtClean="0"/>
              <a:t>sharing</a:t>
            </a:r>
            <a:endParaRPr lang="en-US" sz="2200" dirty="0"/>
          </a:p>
          <a:p>
            <a:pPr lvl="1"/>
            <a:r>
              <a:rPr lang="en-US" sz="1800" dirty="0" smtClean="0"/>
              <a:t>Sporadic availability</a:t>
            </a:r>
          </a:p>
          <a:p>
            <a:endParaRPr lang="en-US" sz="2200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3429000" y="5181600"/>
            <a:ext cx="5638800" cy="1143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Agent software plans activities to maximize joint observation, minimize “staleness” of shared state information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61120504"/>
              </p:ext>
            </p:extLst>
          </p:nvPr>
        </p:nvGraphicFramePr>
        <p:xfrm>
          <a:off x="60198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214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consider planning onboard a single spacecraft agent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1120504"/>
              </p:ext>
            </p:extLst>
          </p:nvPr>
        </p:nvGraphicFramePr>
        <p:xfrm>
          <a:off x="60198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44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Agent Modes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26441"/>
            <a:ext cx="7315200" cy="506955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00964"/>
              </p:ext>
            </p:extLst>
          </p:nvPr>
        </p:nvGraphicFramePr>
        <p:xfrm>
          <a:off x="685800" y="4450080"/>
          <a:ext cx="7696200" cy="14935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08285"/>
                <a:gridCol w="1894810"/>
                <a:gridCol w="1894810"/>
                <a:gridCol w="2798295"/>
              </a:tblGrid>
              <a:tr h="4572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EFC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Energy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smtClean="0"/>
                        <a:t>Storage</a:t>
                      </a:r>
                      <a:endParaRPr lang="en-US" sz="1600" b="1" dirty="0" smtClean="0"/>
                    </a:p>
                  </a:txBody>
                  <a:tcPr>
                    <a:solidFill>
                      <a:srgbClr val="EFC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Data Storage</a:t>
                      </a:r>
                      <a:endParaRPr lang="en-US" sz="1600" b="1" dirty="0"/>
                    </a:p>
                  </a:txBody>
                  <a:tcPr>
                    <a:solidFill>
                      <a:srgbClr val="EFC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Momentum Storage</a:t>
                      </a:r>
                      <a:endParaRPr lang="en-US" sz="1600" b="1" dirty="0"/>
                    </a:p>
                  </a:txBody>
                  <a:tcPr>
                    <a:solidFill>
                      <a:srgbClr val="EFCE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Increase</a:t>
                      </a:r>
                      <a:endParaRPr lang="en-US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Recharge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 </a:t>
                      </a:r>
                      <a:r>
                        <a:rPr lang="en-US" sz="1600" dirty="0" err="1" smtClean="0"/>
                        <a:t>Obs</a:t>
                      </a:r>
                      <a:r>
                        <a:rPr lang="en-US" sz="1600" baseline="0" dirty="0" smtClean="0"/>
                        <a:t> (high)</a:t>
                      </a:r>
                      <a:r>
                        <a:rPr lang="en-US" sz="1600" dirty="0" smtClean="0"/>
                        <a:t>,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other modes (low)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Slew (high), other modes (low)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Decrease</a:t>
                      </a:r>
                      <a:endParaRPr lang="en-US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Other modes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Downlink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Desaturation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990600"/>
            <a:ext cx="4051300" cy="15621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61120504"/>
              </p:ext>
            </p:extLst>
          </p:nvPr>
        </p:nvGraphicFramePr>
        <p:xfrm>
          <a:off x="60198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349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Notional Activity Timeline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 descr="activity_timelin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299538"/>
          </a:xfrm>
          <a:prstGeom prst="rect">
            <a:avLst/>
          </a:prstGeom>
        </p:spPr>
      </p:pic>
      <p:pic>
        <p:nvPicPr>
          <p:cNvPr id="7" name="Picture 6" descr="activity_timeline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283030"/>
          </a:xfrm>
          <a:prstGeom prst="rect">
            <a:avLst/>
          </a:prstGeom>
        </p:spPr>
      </p:pic>
      <p:pic>
        <p:nvPicPr>
          <p:cNvPr id="8" name="Picture 7" descr="activity_timeline_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810"/>
            <a:ext cx="9144000" cy="5307463"/>
          </a:xfrm>
          <a:prstGeom prst="rect">
            <a:avLst/>
          </a:prstGeom>
        </p:spPr>
      </p:pic>
      <p:pic>
        <p:nvPicPr>
          <p:cNvPr id="10" name="Picture 9" descr="activity_timeline_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341"/>
            <a:ext cx="9144000" cy="51224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219200" y="1371600"/>
            <a:ext cx="7391400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5400000">
            <a:off x="6057900" y="3086100"/>
            <a:ext cx="4572000" cy="3810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171249001"/>
              </p:ext>
            </p:extLst>
          </p:nvPr>
        </p:nvGraphicFramePr>
        <p:xfrm>
          <a:off x="60198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0045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Planner MILP Formulation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754336"/>
              </p:ext>
            </p:extLst>
          </p:nvPr>
        </p:nvGraphicFramePr>
        <p:xfrm>
          <a:off x="2286000" y="1066800"/>
          <a:ext cx="393488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" name="Equation" r:id="rId4" imgW="2146300" imgH="457200" progId="Equation.3">
                  <p:embed/>
                </p:oleObj>
              </mc:Choice>
              <mc:Fallback>
                <p:oleObj name="Equation" r:id="rId4" imgW="214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1066800"/>
                        <a:ext cx="3934883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697164"/>
              </p:ext>
            </p:extLst>
          </p:nvPr>
        </p:nvGraphicFramePr>
        <p:xfrm>
          <a:off x="1295400" y="2590800"/>
          <a:ext cx="1217613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" name="Equation" r:id="rId6" imgW="762000" imgH="1181100" progId="Equation.3">
                  <p:embed/>
                </p:oleObj>
              </mc:Choice>
              <mc:Fallback>
                <p:oleObj name="Equation" r:id="rId6" imgW="762000" imgH="1181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5400" y="2590800"/>
                        <a:ext cx="1217613" cy="188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87415"/>
              </p:ext>
            </p:extLst>
          </p:nvPr>
        </p:nvGraphicFramePr>
        <p:xfrm>
          <a:off x="3133725" y="2971800"/>
          <a:ext cx="10636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6" name="Equation" r:id="rId8" imgW="660400" imgH="431800" progId="Equation.3">
                  <p:embed/>
                </p:oleObj>
              </mc:Choice>
              <mc:Fallback>
                <p:oleObj name="Equation" r:id="rId8" imgW="660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33725" y="2971800"/>
                        <a:ext cx="106362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012818"/>
              </p:ext>
            </p:extLst>
          </p:nvPr>
        </p:nvGraphicFramePr>
        <p:xfrm>
          <a:off x="1295400" y="4724400"/>
          <a:ext cx="1524000" cy="12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" name="Equation" r:id="rId10" imgW="1041400" imgH="876300" progId="Equation.3">
                  <p:embed/>
                </p:oleObj>
              </mc:Choice>
              <mc:Fallback>
                <p:oleObj name="Equation" r:id="rId10" imgW="1041400" imgH="87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95400" y="4724400"/>
                        <a:ext cx="1524000" cy="1282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24918"/>
              </p:ext>
            </p:extLst>
          </p:nvPr>
        </p:nvGraphicFramePr>
        <p:xfrm>
          <a:off x="2762250" y="5105400"/>
          <a:ext cx="12001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" name="Equation" r:id="rId12" imgW="749300" imgH="190500" progId="Equation.3">
                  <p:embed/>
                </p:oleObj>
              </mc:Choice>
              <mc:Fallback>
                <p:oleObj name="Equation" r:id="rId12" imgW="749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62250" y="5105400"/>
                        <a:ext cx="12001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116357"/>
              </p:ext>
            </p:extLst>
          </p:nvPr>
        </p:nvGraphicFramePr>
        <p:xfrm>
          <a:off x="2286000" y="4114800"/>
          <a:ext cx="11985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" name="Equation" r:id="rId14" imgW="749300" imgH="190500" progId="Equation.3">
                  <p:embed/>
                </p:oleObj>
              </mc:Choice>
              <mc:Fallback>
                <p:oleObj name="Equation" r:id="rId14" imgW="749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86000" y="4114800"/>
                        <a:ext cx="119856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590800" y="2362200"/>
            <a:ext cx="58792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0" dirty="0">
                <a:solidFill>
                  <a:srgbClr val="000000"/>
                </a:solidFill>
                <a:latin typeface="+mj-lt"/>
              </a:rPr>
              <a:t>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981200"/>
            <a:ext cx="303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Subject to constraints: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2819400"/>
            <a:ext cx="1208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Activity </a:t>
            </a:r>
          </a:p>
          <a:p>
            <a:r>
              <a:rPr lang="en-US" i="1" dirty="0" smtClean="0"/>
              <a:t>Timing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" y="4800600"/>
            <a:ext cx="121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Observ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Timing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6027003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*Similar for </a:t>
            </a:r>
            <a:r>
              <a:rPr lang="en-US" sz="1800" i="1" dirty="0" err="1" smtClean="0"/>
              <a:t>Dlink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Xlink</a:t>
            </a:r>
            <a:r>
              <a:rPr lang="en-US" sz="1800" i="1" dirty="0" smtClean="0"/>
              <a:t>, Recharge, Slew</a:t>
            </a:r>
            <a:endParaRPr lang="en-US" sz="1800" i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420081"/>
              </p:ext>
            </p:extLst>
          </p:nvPr>
        </p:nvGraphicFramePr>
        <p:xfrm>
          <a:off x="5715000" y="2133600"/>
          <a:ext cx="3211926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" name="Equation" r:id="rId16" imgW="2895600" imgH="1511300" progId="Equation.3">
                  <p:embed/>
                </p:oleObj>
              </mc:Choice>
              <mc:Fallback>
                <p:oleObj name="Equation" r:id="rId16" imgW="2895600" imgH="151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15000" y="2133600"/>
                        <a:ext cx="3211926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343400" y="2286000"/>
            <a:ext cx="14010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Resource</a:t>
            </a:r>
          </a:p>
          <a:p>
            <a:r>
              <a:rPr lang="en-US" i="1" dirty="0" smtClean="0"/>
              <a:t>Upper </a:t>
            </a:r>
          </a:p>
          <a:p>
            <a:r>
              <a:rPr lang="en-US" i="1" dirty="0" smtClean="0"/>
              <a:t>Bounds</a:t>
            </a:r>
            <a:endParaRPr lang="en-US" i="1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51205"/>
              </p:ext>
            </p:extLst>
          </p:nvPr>
        </p:nvGraphicFramePr>
        <p:xfrm>
          <a:off x="5715000" y="4033565"/>
          <a:ext cx="3352800" cy="175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" name="Equation" r:id="rId18" imgW="2882900" imgH="1511300" progId="Equation.3">
                  <p:embed/>
                </p:oleObj>
              </mc:Choice>
              <mc:Fallback>
                <p:oleObj name="Equation" r:id="rId18" imgW="2882900" imgH="151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15000" y="4033565"/>
                        <a:ext cx="3352800" cy="175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343400" y="4267200"/>
            <a:ext cx="14010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Resource</a:t>
            </a:r>
          </a:p>
          <a:p>
            <a:r>
              <a:rPr lang="en-US" i="1" dirty="0" smtClean="0"/>
              <a:t>Lower</a:t>
            </a:r>
          </a:p>
          <a:p>
            <a:r>
              <a:rPr lang="en-US" i="1" dirty="0" smtClean="0"/>
              <a:t>Bounds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48200" y="57544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** z values are 0 or 1</a:t>
            </a:r>
          </a:p>
          <a:p>
            <a:r>
              <a:rPr lang="en-US" sz="1800" i="1" dirty="0" smtClean="0"/>
              <a:t>Similar for Data Storage, Momentum Storage</a:t>
            </a:r>
            <a:endParaRPr lang="en-US" sz="1800" i="1" dirty="0"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261120504"/>
              </p:ext>
            </p:extLst>
          </p:nvPr>
        </p:nvGraphicFramePr>
        <p:xfrm>
          <a:off x="60198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87746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1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– Initial Windows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" name="Picture 8" descr="no1_original_seq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22002"/>
            <a:ext cx="8152258" cy="54280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191000" y="4191000"/>
            <a:ext cx="4419600" cy="16764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C</a:t>
            </a:r>
            <a:r>
              <a:rPr lang="en-US" b="1" dirty="0" smtClean="0"/>
              <a:t>onsistent Plan – with no resource constraints</a:t>
            </a:r>
            <a:endParaRPr lang="en-US" b="1" dirty="0"/>
          </a:p>
          <a:p>
            <a:pPr algn="ctr"/>
            <a:r>
              <a:rPr lang="en-US" dirty="0" smtClean="0"/>
              <a:t>Total </a:t>
            </a:r>
            <a:r>
              <a:rPr lang="en-US" dirty="0" err="1" smtClean="0"/>
              <a:t>Observ</a:t>
            </a:r>
            <a:r>
              <a:rPr lang="en-US" dirty="0" smtClean="0"/>
              <a:t> Time = </a:t>
            </a:r>
            <a:r>
              <a:rPr lang="en-US" b="1" dirty="0" smtClean="0"/>
              <a:t>45 </a:t>
            </a:r>
            <a:r>
              <a:rPr lang="en-US" b="1" dirty="0" err="1" smtClean="0"/>
              <a:t>mins</a:t>
            </a:r>
            <a:endParaRPr lang="en-US" b="1" dirty="0" smtClean="0"/>
          </a:p>
          <a:p>
            <a:pPr algn="ctr"/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Downlink Data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Vol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=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0 MB</a:t>
            </a:r>
          </a:p>
        </p:txBody>
      </p:sp>
      <p:sp>
        <p:nvSpPr>
          <p:cNvPr id="11" name="Right Arrow 10"/>
          <p:cNvSpPr/>
          <p:nvPr/>
        </p:nvSpPr>
        <p:spPr bwMode="auto">
          <a:xfrm rot="17709161">
            <a:off x="1345228" y="2483742"/>
            <a:ext cx="1600200" cy="73798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3400" y="3810000"/>
            <a:ext cx="2590800" cy="1066800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Insert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Downlink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61120504"/>
              </p:ext>
            </p:extLst>
          </p:nvPr>
        </p:nvGraphicFramePr>
        <p:xfrm>
          <a:off x="60198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759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2_dwlk _added_DS_bounds_enforced_no_LP_so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0695"/>
            <a:ext cx="8079272" cy="5432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– Plus 1 Downlink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191000" y="4191000"/>
            <a:ext cx="4419600" cy="1981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Inconsistent Plan </a:t>
            </a:r>
            <a:r>
              <a:rPr lang="en-US" b="1" dirty="0"/>
              <a:t>– with </a:t>
            </a:r>
            <a:r>
              <a:rPr lang="en-US" b="1" dirty="0" smtClean="0"/>
              <a:t>DS constraints enforced</a:t>
            </a:r>
            <a:endParaRPr lang="en-US" b="1" dirty="0"/>
          </a:p>
          <a:p>
            <a:pPr algn="ctr"/>
            <a:r>
              <a:rPr lang="en-US" dirty="0" smtClean="0"/>
              <a:t>Total </a:t>
            </a:r>
            <a:r>
              <a:rPr lang="en-US" dirty="0" err="1" smtClean="0"/>
              <a:t>Observ</a:t>
            </a:r>
            <a:r>
              <a:rPr lang="en-US" dirty="0" smtClean="0"/>
              <a:t> Time = </a:t>
            </a:r>
            <a:r>
              <a:rPr lang="en-US" b="1" dirty="0" smtClean="0"/>
              <a:t>4.70 </a:t>
            </a:r>
            <a:r>
              <a:rPr lang="en-US" b="1" dirty="0" err="1" smtClean="0"/>
              <a:t>mins</a:t>
            </a:r>
            <a:endParaRPr lang="en-US" b="1" dirty="0" smtClean="0"/>
          </a:p>
          <a:p>
            <a:pPr algn="ctr"/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Downlink Data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Vol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= </a:t>
            </a:r>
            <a:r>
              <a:rPr lang="en-US" b="1" dirty="0" smtClean="0">
                <a:solidFill>
                  <a:schemeClr val="tx1"/>
                </a:solidFill>
              </a:rPr>
              <a:t>2.81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MB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(*100 kbps downlink rate)</a:t>
            </a:r>
          </a:p>
          <a:p>
            <a:pPr algn="ctr"/>
            <a:endParaRPr kumimoji="0" lang="en-US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20131038">
            <a:off x="3125565" y="2559075"/>
            <a:ext cx="3371078" cy="73798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85800" y="3657600"/>
            <a:ext cx="2590800" cy="1066800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Insert second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Downlink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61120504"/>
              </p:ext>
            </p:extLst>
          </p:nvPr>
        </p:nvGraphicFramePr>
        <p:xfrm>
          <a:off x="60198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684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o3_second_dwlk _added_DS_bounds_enforc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5" y="914400"/>
            <a:ext cx="8226175" cy="5463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– Plus 2 Downlinks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685800" y="4038600"/>
            <a:ext cx="2590800" cy="1066800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Next: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lang="en-US" dirty="0"/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dd Recharges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191000" y="4191000"/>
            <a:ext cx="4419600" cy="1600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Consistent Plan </a:t>
            </a:r>
            <a:r>
              <a:rPr lang="en-US" b="1" dirty="0"/>
              <a:t>– with </a:t>
            </a:r>
            <a:r>
              <a:rPr lang="en-US" b="1" dirty="0" smtClean="0"/>
              <a:t>DS constraints enforced</a:t>
            </a:r>
            <a:endParaRPr lang="en-US" b="1" dirty="0"/>
          </a:p>
          <a:p>
            <a:pPr algn="ctr"/>
            <a:r>
              <a:rPr lang="en-US" dirty="0" smtClean="0"/>
              <a:t>Total </a:t>
            </a:r>
            <a:r>
              <a:rPr lang="en-US" dirty="0" err="1" smtClean="0"/>
              <a:t>Observ</a:t>
            </a:r>
            <a:r>
              <a:rPr lang="en-US" dirty="0" smtClean="0"/>
              <a:t> Time = </a:t>
            </a:r>
            <a:r>
              <a:rPr lang="en-US" b="1" dirty="0" smtClean="0"/>
              <a:t>24.88 </a:t>
            </a:r>
            <a:r>
              <a:rPr lang="en-US" b="1" dirty="0" err="1" smtClean="0"/>
              <a:t>mins</a:t>
            </a:r>
            <a:endParaRPr lang="en-US" b="1" dirty="0" smtClean="0"/>
          </a:p>
          <a:p>
            <a:pPr algn="ctr"/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Downlink Data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Vol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= </a:t>
            </a:r>
            <a:r>
              <a:rPr lang="en-US" b="1" dirty="0" smtClean="0">
                <a:solidFill>
                  <a:schemeClr val="tx1"/>
                </a:solidFill>
              </a:rPr>
              <a:t>7.77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MB</a:t>
            </a:r>
          </a:p>
        </p:txBody>
      </p:sp>
      <p:sp>
        <p:nvSpPr>
          <p:cNvPr id="15" name="Right Arrow 14"/>
          <p:cNvSpPr/>
          <p:nvPr/>
        </p:nvSpPr>
        <p:spPr bwMode="auto">
          <a:xfrm rot="18956004">
            <a:off x="2839514" y="3004286"/>
            <a:ext cx="2929506" cy="37286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6714877">
            <a:off x="1476984" y="2835296"/>
            <a:ext cx="1797771" cy="37286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61120504"/>
              </p:ext>
            </p:extLst>
          </p:nvPr>
        </p:nvGraphicFramePr>
        <p:xfrm>
          <a:off x="60198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693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4_recharges_added_DSES_bounds_enforc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8" y="914400"/>
            <a:ext cx="8108572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– Plus Recharges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914400" y="3962400"/>
            <a:ext cx="2667000" cy="1066800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Next: add Desaturations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191000" y="4191000"/>
            <a:ext cx="4419600" cy="1600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Consistent Plan </a:t>
            </a:r>
            <a:r>
              <a:rPr lang="en-US" b="1" dirty="0"/>
              <a:t>– with </a:t>
            </a:r>
            <a:r>
              <a:rPr lang="en-US" b="1" dirty="0" smtClean="0"/>
              <a:t>ES,DS constraints enforced</a:t>
            </a:r>
            <a:endParaRPr lang="en-US" b="1" dirty="0"/>
          </a:p>
          <a:p>
            <a:pPr algn="ctr"/>
            <a:r>
              <a:rPr lang="en-US" dirty="0" smtClean="0"/>
              <a:t>Total </a:t>
            </a:r>
            <a:r>
              <a:rPr lang="en-US" dirty="0" err="1" smtClean="0"/>
              <a:t>Observ</a:t>
            </a:r>
            <a:r>
              <a:rPr lang="en-US" dirty="0" smtClean="0"/>
              <a:t> Time = </a:t>
            </a:r>
            <a:r>
              <a:rPr lang="en-US" b="1" dirty="0" smtClean="0"/>
              <a:t>20.23 </a:t>
            </a:r>
            <a:r>
              <a:rPr lang="en-US" b="1" dirty="0" err="1" smtClean="0"/>
              <a:t>mins</a:t>
            </a:r>
            <a:endParaRPr lang="en-US" b="1" dirty="0" smtClean="0"/>
          </a:p>
          <a:p>
            <a:pPr algn="ctr"/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Downlink Data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Vol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= </a:t>
            </a:r>
            <a:r>
              <a:rPr lang="en-US" b="1" dirty="0">
                <a:solidFill>
                  <a:schemeClr val="tx1"/>
                </a:solidFill>
              </a:rPr>
              <a:t>6</a:t>
            </a:r>
            <a:r>
              <a:rPr lang="en-US" b="1" dirty="0" smtClean="0">
                <a:solidFill>
                  <a:schemeClr val="tx1"/>
                </a:solidFill>
              </a:rPr>
              <a:t>.77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MB</a:t>
            </a:r>
          </a:p>
        </p:txBody>
      </p:sp>
      <p:sp>
        <p:nvSpPr>
          <p:cNvPr id="14" name="Right Arrow 13"/>
          <p:cNvSpPr/>
          <p:nvPr/>
        </p:nvSpPr>
        <p:spPr bwMode="auto">
          <a:xfrm rot="16714877">
            <a:off x="1172183" y="2711410"/>
            <a:ext cx="1797771" cy="37286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8960272">
            <a:off x="2238726" y="2819900"/>
            <a:ext cx="2346131" cy="37286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20304023">
            <a:off x="3354222" y="2872275"/>
            <a:ext cx="4084374" cy="37286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61120504"/>
              </p:ext>
            </p:extLst>
          </p:nvPr>
        </p:nvGraphicFramePr>
        <p:xfrm>
          <a:off x="60198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54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o5_recharges_added_DSESMS_bounds_enforc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3771"/>
            <a:ext cx="8229600" cy="5463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– Plus Recharges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191000" y="4191000"/>
            <a:ext cx="4419600" cy="1600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Consistent Plan </a:t>
            </a:r>
            <a:r>
              <a:rPr lang="en-US" b="1" dirty="0"/>
              <a:t>– with </a:t>
            </a:r>
            <a:r>
              <a:rPr lang="en-US" b="1" dirty="0" smtClean="0"/>
              <a:t>ES,DS,MS constraints enforced</a:t>
            </a:r>
            <a:endParaRPr lang="en-US" b="1" dirty="0"/>
          </a:p>
          <a:p>
            <a:pPr algn="ctr"/>
            <a:r>
              <a:rPr lang="en-US" dirty="0" smtClean="0"/>
              <a:t>Total </a:t>
            </a:r>
            <a:r>
              <a:rPr lang="en-US" dirty="0" err="1" smtClean="0"/>
              <a:t>Observ</a:t>
            </a:r>
            <a:r>
              <a:rPr lang="en-US" dirty="0" smtClean="0"/>
              <a:t> Time = </a:t>
            </a:r>
            <a:r>
              <a:rPr lang="en-US" b="1" dirty="0" smtClean="0"/>
              <a:t>7.32 </a:t>
            </a:r>
            <a:r>
              <a:rPr lang="en-US" b="1" dirty="0" err="1" smtClean="0"/>
              <a:t>mins</a:t>
            </a:r>
            <a:endParaRPr lang="en-US" b="1" dirty="0" smtClean="0"/>
          </a:p>
          <a:p>
            <a:pPr algn="ctr"/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Downlink Data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Vol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= </a:t>
            </a:r>
            <a:r>
              <a:rPr lang="en-US" b="1" dirty="0" smtClean="0">
                <a:solidFill>
                  <a:schemeClr val="tx1"/>
                </a:solidFill>
              </a:rPr>
              <a:t>4.00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57200" y="2362200"/>
            <a:ext cx="2819400" cy="990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/>
              <a:t>Done!</a:t>
            </a:r>
            <a:endParaRPr kumimoji="0" lang="en-US" sz="4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61120504"/>
              </p:ext>
            </p:extLst>
          </p:nvPr>
        </p:nvGraphicFramePr>
        <p:xfrm>
          <a:off x="60198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379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is two fold</a:t>
            </a:r>
          </a:p>
          <a:p>
            <a:endParaRPr lang="en-US" dirty="0" smtClean="0"/>
          </a:p>
          <a:p>
            <a:r>
              <a:rPr lang="en-US" dirty="0" smtClean="0"/>
              <a:t>Introduce MiRaTA CubeSat FSW Design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mall satellite, but complex mission</a:t>
            </a:r>
          </a:p>
          <a:p>
            <a:pPr lvl="1"/>
            <a:r>
              <a:rPr lang="en-US" dirty="0" smtClean="0"/>
              <a:t>Identify benefits and limitations of CubeSat-oriented FSW</a:t>
            </a:r>
          </a:p>
          <a:p>
            <a:endParaRPr lang="en-US" dirty="0" smtClean="0"/>
          </a:p>
          <a:p>
            <a:r>
              <a:rPr lang="en-US" dirty="0" smtClean="0"/>
              <a:t>Discuss initial work in scaling FSW to a distributed constellation architecture</a:t>
            </a:r>
          </a:p>
          <a:p>
            <a:pPr lvl="1"/>
            <a:r>
              <a:rPr lang="en-US" dirty="0" smtClean="0"/>
              <a:t>Enabling </a:t>
            </a:r>
            <a:r>
              <a:rPr lang="en-US" dirty="0"/>
              <a:t>c</a:t>
            </a:r>
            <a:r>
              <a:rPr lang="en-US" dirty="0" smtClean="0"/>
              <a:t>ooperative operations</a:t>
            </a:r>
          </a:p>
          <a:p>
            <a:pPr lvl="1"/>
            <a:r>
              <a:rPr lang="en-US" dirty="0" smtClean="0"/>
              <a:t>Maximizing autonomy in activity planning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76" y="1066800"/>
            <a:ext cx="8344824" cy="5105400"/>
          </a:xfrm>
        </p:spPr>
        <p:txBody>
          <a:bodyPr/>
          <a:lstStyle/>
          <a:p>
            <a:r>
              <a:rPr lang="en-US" dirty="0" smtClean="0"/>
              <a:t>Purpose and Motivation</a:t>
            </a:r>
          </a:p>
          <a:p>
            <a:endParaRPr lang="en-US" b="1" dirty="0" smtClean="0"/>
          </a:p>
          <a:p>
            <a:r>
              <a:rPr lang="en-US" dirty="0" smtClean="0"/>
              <a:t>MiRaTA Flight Software Architecture</a:t>
            </a:r>
          </a:p>
          <a:p>
            <a:endParaRPr lang="en-US" dirty="0" smtClean="0"/>
          </a:p>
          <a:p>
            <a:r>
              <a:rPr lang="en-US" dirty="0" smtClean="0"/>
              <a:t>Scaling up to a CubeSat Constellation</a:t>
            </a:r>
          </a:p>
          <a:p>
            <a:endParaRPr lang="en-US" dirty="0" smtClean="0"/>
          </a:p>
          <a:p>
            <a:r>
              <a:rPr lang="en-US" b="1" dirty="0" smtClean="0"/>
              <a:t>Conclusions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80AD5137-27E9-4620-B485-A4DC664C811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distinct sections to presentation</a:t>
            </a:r>
          </a:p>
          <a:p>
            <a:pPr lvl="1"/>
            <a:r>
              <a:rPr lang="en-US" dirty="0" smtClean="0"/>
              <a:t>MiRaTA CubeSat Software architecture</a:t>
            </a:r>
          </a:p>
          <a:p>
            <a:pPr lvl="1"/>
            <a:r>
              <a:rPr lang="en-US" dirty="0" smtClean="0"/>
              <a:t>Planning algorithm for a single spacecraft in a coordinated constellation</a:t>
            </a:r>
          </a:p>
          <a:p>
            <a:r>
              <a:rPr lang="en-US" dirty="0" smtClean="0"/>
              <a:t>A natural combination, however</a:t>
            </a:r>
          </a:p>
          <a:p>
            <a:pPr lvl="1"/>
            <a:r>
              <a:rPr lang="en-US" dirty="0" smtClean="0"/>
              <a:t>Simplicity of CubeSat FSW architecture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ode-based formulation of this planning algorithm</a:t>
            </a:r>
          </a:p>
          <a:p>
            <a:r>
              <a:rPr lang="en-US" dirty="0" smtClean="0"/>
              <a:t>Future work involves bringing these together</a:t>
            </a:r>
          </a:p>
          <a:p>
            <a:pPr lvl="1"/>
            <a:r>
              <a:rPr lang="en-US" dirty="0" smtClean="0"/>
              <a:t>Implementing the planning algorithm in a CubeSat FSW context</a:t>
            </a:r>
          </a:p>
          <a:p>
            <a:pPr lvl="1"/>
            <a:r>
              <a:rPr lang="en-US" dirty="0" smtClean="0"/>
              <a:t>More precisely modeling resource usage onboard the CubeSat</a:t>
            </a:r>
          </a:p>
          <a:p>
            <a:pPr lvl="1"/>
            <a:r>
              <a:rPr lang="en-US" dirty="0" smtClean="0"/>
              <a:t>Figuring out how to plan coordinated activities between the spacecraft</a:t>
            </a:r>
          </a:p>
          <a:p>
            <a:pPr lvl="1"/>
            <a:r>
              <a:rPr lang="en-US" dirty="0" smtClean="0"/>
              <a:t>Testing in a multi-agent simulation</a:t>
            </a:r>
          </a:p>
          <a:p>
            <a:r>
              <a:rPr lang="en-US" dirty="0" smtClean="0"/>
              <a:t>Meanwhile…</a:t>
            </a:r>
          </a:p>
          <a:p>
            <a:pPr lvl="1"/>
            <a:r>
              <a:rPr lang="en-US" dirty="0" smtClean="0"/>
              <a:t>Work on MiRaTA FSW continues</a:t>
            </a:r>
          </a:p>
          <a:p>
            <a:pPr lvl="1"/>
            <a:r>
              <a:rPr lang="en-US" dirty="0" smtClean="0"/>
              <a:t>Delivery end of 2015, for 2016 launch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2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Ryan Kingsbury, MIT </a:t>
            </a:r>
            <a:r>
              <a:rPr lang="en-US" dirty="0" err="1" smtClean="0"/>
              <a:t>StarLab</a:t>
            </a:r>
            <a:endParaRPr lang="en-US" dirty="0" smtClean="0"/>
          </a:p>
          <a:p>
            <a:r>
              <a:rPr lang="en-US" dirty="0" smtClean="0"/>
              <a:t>Dr. William Blackwell, MIT Lincoln Lab</a:t>
            </a:r>
          </a:p>
          <a:p>
            <a:r>
              <a:rPr lang="en-US" dirty="0" smtClean="0"/>
              <a:t>MiRaTA MIT Campus and MIT Lincoln Lab teams</a:t>
            </a:r>
          </a:p>
          <a:p>
            <a:r>
              <a:rPr lang="en-US" dirty="0"/>
              <a:t>National Science Foundation Graduate Research Fellowship Program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56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dirty="0"/>
              <a:t>Blackwell, W., Bishop, R., </a:t>
            </a:r>
            <a:r>
              <a:rPr lang="en-US" dirty="0" err="1"/>
              <a:t>Cahoy</a:t>
            </a:r>
            <a:r>
              <a:rPr lang="en-US" dirty="0"/>
              <a:t>, K., Cohen, B., </a:t>
            </a:r>
            <a:r>
              <a:rPr lang="en-US" dirty="0" err="1"/>
              <a:t>Crail</a:t>
            </a:r>
            <a:r>
              <a:rPr lang="en-US" dirty="0"/>
              <a:t>, C., et al, “Radiometer Calibration Using </a:t>
            </a:r>
            <a:r>
              <a:rPr lang="en-US" dirty="0" err="1"/>
              <a:t>Colocated</a:t>
            </a:r>
            <a:r>
              <a:rPr lang="en-US" dirty="0"/>
              <a:t> GPS Radio Occultation Measurements”, IEEE Transactions On Geoscience And Remote Sensing, Vol. 52, No. 10, October 2014.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6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6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MiRaTA Calibration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7DF4-3271-B04E-886C-464461788F4E}" type="datetime1">
              <a:rPr lang="en-US" smtClean="0"/>
              <a:t>12/17/14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Andrew "Kit" Kennedy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5984274" cy="449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990600"/>
            <a:ext cx="2523905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9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7DF4-3271-B04E-886C-464461788F4E}" type="datetime1">
              <a:rPr lang="en-US" smtClean="0"/>
              <a:t>12/17/14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Andrew "Kit" Kennedy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40527" y="21211"/>
            <a:ext cx="7262946" cy="81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9pPr>
          </a:lstStyle>
          <a:p>
            <a:r>
              <a:rPr lang="en-US" dirty="0" err="1" smtClean="0"/>
              <a:t>Geograpical</a:t>
            </a:r>
            <a:r>
              <a:rPr lang="en-US" dirty="0" smtClean="0"/>
              <a:t> Locations of Profiles - MiRaTA</a:t>
            </a:r>
            <a:endParaRPr lang="en-US" dirty="0"/>
          </a:p>
        </p:txBody>
      </p:sp>
      <p:pic>
        <p:nvPicPr>
          <p:cNvPr id="8" name="Picture 7" descr="all_and_207_20km_rejects-eps-converted-to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2" y="1144618"/>
            <a:ext cx="6128309" cy="50820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1242" y="1048786"/>
            <a:ext cx="111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All profiles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0211" y="3396600"/>
            <a:ext cx="1631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Rejected profiles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800" y="6477001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CALCON14_MiRaTA_12Aug2014_RVL</a:t>
            </a:r>
          </a:p>
        </p:txBody>
      </p:sp>
    </p:spTree>
    <p:extLst>
      <p:ext uri="{BB962C8B-B14F-4D97-AF65-F5344CB8AC3E}">
        <p14:creationId xmlns:p14="http://schemas.microsoft.com/office/powerpoint/2010/main" val="208150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7DF4-3271-B04E-886C-464461788F4E}" type="datetime1">
              <a:rPr lang="en-US" smtClean="0"/>
              <a:t>12/17/14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Andrew "Kit" Kennedy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-228600"/>
            <a:ext cx="785272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600" dirty="0" smtClean="0">
                <a:ea typeface="ヒラギノ角ゴ Pro W3" charset="-128"/>
              </a:rPr>
              <a:t>Architecture Studies Show Great Promise for Constellation Approaches</a:t>
            </a:r>
            <a:endParaRPr lang="en-US" sz="2600" dirty="0">
              <a:ea typeface="ヒラギノ角ゴ Pro W3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3334" t="18791" r="12170" b="8858"/>
          <a:stretch/>
        </p:blipFill>
        <p:spPr bwMode="auto">
          <a:xfrm>
            <a:off x="831849" y="1490439"/>
            <a:ext cx="3016251" cy="25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3033" t="18931" r="12059" b="4905"/>
          <a:stretch/>
        </p:blipFill>
        <p:spPr bwMode="auto">
          <a:xfrm>
            <a:off x="5257800" y="1499257"/>
            <a:ext cx="3041650" cy="254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16200000">
            <a:off x="101706" y="2634481"/>
            <a:ext cx="736059" cy="261590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r>
              <a:rPr lang="en-US" sz="1100" b="1" dirty="0"/>
              <a:t>Latitude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544754" y="2636253"/>
            <a:ext cx="736059" cy="261590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r>
              <a:rPr lang="en-US" sz="1100" b="1" dirty="0"/>
              <a:t>Latitude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7569" y="4094886"/>
            <a:ext cx="866252" cy="261590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r>
              <a:rPr lang="en-US" sz="1100" b="1" dirty="0"/>
              <a:t>Longitude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566" y="4106700"/>
            <a:ext cx="866252" cy="261590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r>
              <a:rPr lang="en-US" sz="1100" b="1" dirty="0"/>
              <a:t>Longitude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3094968" y="2666303"/>
            <a:ext cx="1854253" cy="261590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r>
              <a:rPr lang="en-US" sz="1100" b="1" dirty="0"/>
              <a:t>Mean revisit time (hours)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7618403" y="2658023"/>
            <a:ext cx="1854253" cy="261590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r>
              <a:rPr lang="en-US" sz="1100" b="1" dirty="0"/>
              <a:t>Mean revisit time (hours)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9145" y="1067119"/>
            <a:ext cx="301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3 Satellites, one per plane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1575" y="1051955"/>
            <a:ext cx="328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24 Satellites, eight per plane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9400" y="3956050"/>
            <a:ext cx="3397250" cy="246221"/>
            <a:chOff x="279400" y="3956050"/>
            <a:chExt cx="3397250" cy="246221"/>
          </a:xfrm>
        </p:grpSpPr>
        <p:sp>
          <p:nvSpPr>
            <p:cNvPr id="19" name="TextBox 18"/>
            <p:cNvSpPr txBox="1"/>
            <p:nvPr/>
          </p:nvSpPr>
          <p:spPr>
            <a:xfrm>
              <a:off x="279400" y="3956050"/>
              <a:ext cx="1416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-150</a:t>
              </a:r>
              <a:endParaRPr lang="en-US" sz="1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3100" y="3956050"/>
              <a:ext cx="1416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-100</a:t>
              </a:r>
              <a:endParaRPr lang="en-US" sz="1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73150" y="3956050"/>
              <a:ext cx="1416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-50</a:t>
              </a:r>
              <a:endParaRPr lang="en-US" sz="1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54150" y="3956050"/>
              <a:ext cx="1416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0</a:t>
              </a:r>
              <a:endParaRPr lang="en-US" sz="1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90700" y="3956050"/>
              <a:ext cx="1416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50</a:t>
              </a:r>
              <a:endParaRPr lang="en-US" sz="1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9800" y="3956050"/>
              <a:ext cx="1416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100</a:t>
              </a:r>
              <a:endParaRPr lang="en-US" sz="1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57500" y="3956050"/>
              <a:ext cx="8191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150</a:t>
              </a:r>
              <a:endParaRPr lang="en-US" sz="10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9250" y="1657350"/>
            <a:ext cx="546100" cy="2189321"/>
            <a:chOff x="349250" y="1657350"/>
            <a:chExt cx="546100" cy="2189321"/>
          </a:xfrm>
        </p:grpSpPr>
        <p:sp>
          <p:nvSpPr>
            <p:cNvPr id="27" name="TextBox 26"/>
            <p:cNvSpPr txBox="1"/>
            <p:nvPr/>
          </p:nvSpPr>
          <p:spPr>
            <a:xfrm>
              <a:off x="349250" y="1657350"/>
              <a:ext cx="54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60</a:t>
              </a:r>
              <a:endParaRPr lang="en-US" sz="1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9250" y="1981200"/>
              <a:ext cx="54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40</a:t>
              </a:r>
              <a:endParaRPr lang="en-US" sz="10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9250" y="2305050"/>
              <a:ext cx="54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20</a:t>
              </a:r>
              <a:endParaRPr lang="en-US" sz="10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9250" y="2628900"/>
              <a:ext cx="54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0</a:t>
              </a:r>
              <a:endParaRPr lang="en-US" sz="1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250" y="2952750"/>
              <a:ext cx="54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-20</a:t>
              </a:r>
              <a:endParaRPr lang="en-US" sz="1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9250" y="3276600"/>
              <a:ext cx="54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-40</a:t>
              </a:r>
              <a:endParaRPr lang="en-US" sz="10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9250" y="3600450"/>
              <a:ext cx="54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-60</a:t>
              </a:r>
              <a:endParaRPr lang="en-US" sz="10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87900" y="1670050"/>
            <a:ext cx="546100" cy="2189321"/>
            <a:chOff x="349250" y="1657350"/>
            <a:chExt cx="546100" cy="2189321"/>
          </a:xfrm>
        </p:grpSpPr>
        <p:sp>
          <p:nvSpPr>
            <p:cNvPr id="35" name="TextBox 34"/>
            <p:cNvSpPr txBox="1"/>
            <p:nvPr/>
          </p:nvSpPr>
          <p:spPr>
            <a:xfrm>
              <a:off x="349250" y="1657350"/>
              <a:ext cx="54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60</a:t>
              </a:r>
              <a:endParaRPr lang="en-US" sz="10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9250" y="1981200"/>
              <a:ext cx="54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40</a:t>
              </a:r>
              <a:endParaRPr lang="en-US" sz="10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9250" y="2305050"/>
              <a:ext cx="54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20</a:t>
              </a:r>
              <a:endParaRPr lang="en-US" sz="10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9250" y="2628900"/>
              <a:ext cx="54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0</a:t>
              </a:r>
              <a:endParaRPr lang="en-US" sz="1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9250" y="2952750"/>
              <a:ext cx="54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-20</a:t>
              </a:r>
              <a:endParaRPr lang="en-US" sz="1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9250" y="3276600"/>
              <a:ext cx="54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-40</a:t>
              </a:r>
              <a:endParaRPr lang="en-US" sz="10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9250" y="3600450"/>
              <a:ext cx="54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-60</a:t>
              </a:r>
              <a:endParaRPr lang="en-US" sz="10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749800" y="3968750"/>
            <a:ext cx="3397250" cy="246221"/>
            <a:chOff x="279400" y="3956050"/>
            <a:chExt cx="3397250" cy="246221"/>
          </a:xfrm>
        </p:grpSpPr>
        <p:sp>
          <p:nvSpPr>
            <p:cNvPr id="43" name="TextBox 42"/>
            <p:cNvSpPr txBox="1"/>
            <p:nvPr/>
          </p:nvSpPr>
          <p:spPr>
            <a:xfrm>
              <a:off x="279400" y="3956050"/>
              <a:ext cx="1416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-150</a:t>
              </a:r>
              <a:endParaRPr lang="en-US" sz="1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3100" y="3956050"/>
              <a:ext cx="1416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-100</a:t>
              </a:r>
              <a:endParaRPr lang="en-US" sz="10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3150" y="3956050"/>
              <a:ext cx="1416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-50</a:t>
              </a:r>
              <a:endParaRPr lang="en-US" sz="1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54150" y="3956050"/>
              <a:ext cx="1416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0</a:t>
              </a:r>
              <a:endParaRPr lang="en-US" sz="1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90700" y="3956050"/>
              <a:ext cx="1416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50</a:t>
              </a:r>
              <a:endParaRPr lang="en-US" sz="10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09800" y="3956050"/>
              <a:ext cx="1416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100</a:t>
              </a:r>
              <a:endParaRPr lang="en-US" sz="10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57500" y="3956050"/>
              <a:ext cx="8191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150</a:t>
              </a:r>
              <a:endParaRPr lang="en-US" sz="1000" b="1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752850" y="1485900"/>
            <a:ext cx="546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9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752850" y="1793421"/>
            <a:ext cx="546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8</a:t>
            </a:r>
            <a:endParaRPr lang="en-US" sz="1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752850" y="2100942"/>
            <a:ext cx="546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7</a:t>
            </a:r>
            <a:endParaRPr lang="en-US" sz="1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752850" y="2408463"/>
            <a:ext cx="546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6</a:t>
            </a:r>
            <a:endParaRPr lang="en-US" sz="1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752850" y="2715984"/>
            <a:ext cx="546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5</a:t>
            </a:r>
            <a:endParaRPr lang="en-US" sz="1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52850" y="3023505"/>
            <a:ext cx="546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4</a:t>
            </a:r>
            <a:endParaRPr lang="en-US" sz="1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752850" y="3331026"/>
            <a:ext cx="546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3</a:t>
            </a:r>
            <a:endParaRPr lang="en-US" sz="1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752850" y="3638550"/>
            <a:ext cx="546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</a:t>
            </a:r>
            <a:endParaRPr lang="en-US" sz="1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8235950" y="1460500"/>
            <a:ext cx="546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.7</a:t>
            </a:r>
            <a:endParaRPr lang="en-US" sz="1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235950" y="1878511"/>
            <a:ext cx="546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.6</a:t>
            </a:r>
            <a:endParaRPr lang="en-US" sz="1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8235950" y="2296522"/>
            <a:ext cx="546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.5</a:t>
            </a:r>
            <a:endParaRPr lang="en-US" sz="1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8235950" y="2714533"/>
            <a:ext cx="546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.4</a:t>
            </a:r>
            <a:endParaRPr lang="en-US" sz="1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8235950" y="3132544"/>
            <a:ext cx="546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.3</a:t>
            </a:r>
            <a:endParaRPr lang="en-US" sz="1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8235950" y="3550555"/>
            <a:ext cx="546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.2</a:t>
            </a:r>
            <a:endParaRPr lang="en-US" sz="1000" b="1" dirty="0"/>
          </a:p>
        </p:txBody>
      </p:sp>
      <p:sp>
        <p:nvSpPr>
          <p:cNvPr id="64" name="Rectangle 63"/>
          <p:cNvSpPr/>
          <p:nvPr/>
        </p:nvSpPr>
        <p:spPr>
          <a:xfrm>
            <a:off x="5486400" y="6477000"/>
            <a:ext cx="297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2014-10-24-MiRaTA-ESTF-Cahoy-v2</a:t>
            </a:r>
          </a:p>
        </p:txBody>
      </p:sp>
    </p:spTree>
    <p:extLst>
      <p:ext uri="{BB962C8B-B14F-4D97-AF65-F5344CB8AC3E}">
        <p14:creationId xmlns:p14="http://schemas.microsoft.com/office/powerpoint/2010/main" val="231402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69" y="1648313"/>
            <a:ext cx="2781300" cy="1028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ADCS Modes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60281" y="1045846"/>
            <a:ext cx="245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Nominal Modes</a:t>
            </a:r>
            <a:endParaRPr lang="en-US" sz="24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979" y="636195"/>
            <a:ext cx="9282702" cy="5564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95360" y="1045846"/>
            <a:ext cx="198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Fault Modes</a:t>
            </a:r>
            <a:endParaRPr lang="en-US" sz="24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56" y="1654536"/>
            <a:ext cx="7467600" cy="4508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0001" y="3270951"/>
            <a:ext cx="4724400" cy="2895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913" y="3344830"/>
            <a:ext cx="4483100" cy="102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5320" y="3269825"/>
            <a:ext cx="4483100" cy="1092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9160" y="1643380"/>
            <a:ext cx="3187700" cy="271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4848" y="1648312"/>
            <a:ext cx="4699000" cy="10287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8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1667" y="1141232"/>
            <a:ext cx="8188774" cy="4830616"/>
          </a:xfrm>
        </p:spPr>
        <p:txBody>
          <a:bodyPr/>
          <a:lstStyle/>
          <a:p>
            <a:r>
              <a:rPr lang="en-US" dirty="0" smtClean="0"/>
              <a:t>Much of the code is adapted from MicroMAS</a:t>
            </a:r>
          </a:p>
          <a:p>
            <a:r>
              <a:rPr lang="en-US" dirty="0" smtClean="0"/>
              <a:t>Expect little change in driver tasks</a:t>
            </a:r>
          </a:p>
          <a:p>
            <a:r>
              <a:rPr lang="en-US" dirty="0" smtClean="0"/>
              <a:t>More change in high level tasks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commanding intensive </a:t>
            </a:r>
            <a:r>
              <a:rPr lang="en-US" dirty="0" err="1" smtClean="0"/>
              <a:t>conops</a:t>
            </a:r>
            <a:endParaRPr lang="en-US" dirty="0" smtClean="0"/>
          </a:p>
          <a:p>
            <a:pPr lvl="1"/>
            <a:r>
              <a:rPr lang="en-US" dirty="0" smtClean="0"/>
              <a:t>Need for delayed command execution</a:t>
            </a:r>
          </a:p>
          <a:p>
            <a:pPr lvl="1"/>
            <a:r>
              <a:rPr lang="en-US" dirty="0" smtClean="0"/>
              <a:t>Maneuver-centric science operations</a:t>
            </a:r>
          </a:p>
          <a:p>
            <a:pPr lvl="1"/>
            <a:r>
              <a:rPr lang="en-US" dirty="0" smtClean="0"/>
              <a:t>Beacon usage</a:t>
            </a:r>
          </a:p>
          <a:p>
            <a:r>
              <a:rPr lang="en-US" dirty="0" smtClean="0"/>
              <a:t>Beacon driver entirely new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FSW Heritage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67024"/>
              </p:ext>
            </p:extLst>
          </p:nvPr>
        </p:nvGraphicFramePr>
        <p:xfrm>
          <a:off x="5887690" y="2536034"/>
          <a:ext cx="3048000" cy="37084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Driver Task 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Code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Gyro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rgbClr val="79FF7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PDU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TKD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EPS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RTD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Cadet (modem)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Payload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rgbClr val="FFFC6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Beacon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rgbClr val="FF6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497684"/>
              </p:ext>
            </p:extLst>
          </p:nvPr>
        </p:nvGraphicFramePr>
        <p:xfrm>
          <a:off x="2622746" y="4387811"/>
          <a:ext cx="3048000" cy="1854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High Level 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Task Code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Mission Manager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rgbClr val="FFFC6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Housekeeping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rgbClr val="FFFC6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Command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Handler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rgbClr val="FFFC6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ADCS Task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rgbClr val="FFFC6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00680"/>
              </p:ext>
            </p:extLst>
          </p:nvPr>
        </p:nvGraphicFramePr>
        <p:xfrm>
          <a:off x="170768" y="5599236"/>
          <a:ext cx="2294672" cy="65447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294672"/>
              </a:tblGrid>
              <a:tr h="234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Little</a:t>
                      </a:r>
                      <a:r>
                        <a:rPr lang="en-US" sz="12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modification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rgbClr val="79FF79"/>
                    </a:solidFill>
                  </a:tcPr>
                </a:tc>
              </a:tr>
              <a:tr h="224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Substantial </a:t>
                      </a:r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modification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rgbClr val="FFFC63"/>
                    </a:solidFill>
                  </a:tcPr>
                </a:tc>
              </a:tr>
              <a:tr h="160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Completely new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rgbClr val="FF606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750" y="5314583"/>
            <a:ext cx="8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Legend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2712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76" y="1066800"/>
            <a:ext cx="8344824" cy="5105400"/>
          </a:xfrm>
        </p:spPr>
        <p:txBody>
          <a:bodyPr/>
          <a:lstStyle/>
          <a:p>
            <a:r>
              <a:rPr lang="en-US" dirty="0" smtClean="0"/>
              <a:t>Purpose and Motivation</a:t>
            </a:r>
          </a:p>
          <a:p>
            <a:endParaRPr lang="en-US" dirty="0" smtClean="0"/>
          </a:p>
          <a:p>
            <a:r>
              <a:rPr lang="en-US" b="1" dirty="0" smtClean="0"/>
              <a:t>MiRaTA Flight Software Architecture</a:t>
            </a:r>
          </a:p>
          <a:p>
            <a:pPr lvl="1"/>
            <a:r>
              <a:rPr lang="en-US" b="1" dirty="0" smtClean="0"/>
              <a:t>MiRaTA Mission</a:t>
            </a:r>
          </a:p>
          <a:p>
            <a:pPr lvl="1"/>
            <a:r>
              <a:rPr lang="en-US" b="1" dirty="0" smtClean="0"/>
              <a:t>FSW Architecture Overview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Scaling up to a CubeSat Constellation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80AD5137-27E9-4620-B485-A4DC664C8113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6726492"/>
              </p:ext>
            </p:extLst>
          </p:nvPr>
        </p:nvGraphicFramePr>
        <p:xfrm>
          <a:off x="67056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28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64"/>
            <a:ext cx="7662784" cy="696990"/>
          </a:xfrm>
        </p:spPr>
        <p:txBody>
          <a:bodyPr/>
          <a:lstStyle/>
          <a:p>
            <a:r>
              <a:rPr lang="en-US" dirty="0" smtClean="0"/>
              <a:t>Research Objective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57200" y="990600"/>
            <a:ext cx="8382000" cy="31242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sz="2800" u="sng" dirty="0" smtClean="0"/>
              <a:t>To</a:t>
            </a:r>
            <a:r>
              <a:rPr lang="en-US" dirty="0" smtClean="0"/>
              <a:t>: </a:t>
            </a:r>
            <a:r>
              <a:rPr lang="en-US" b="1" dirty="0" smtClean="0"/>
              <a:t>design </a:t>
            </a:r>
            <a:r>
              <a:rPr lang="en-US" b="1" dirty="0"/>
              <a:t>a software system for </a:t>
            </a:r>
            <a:r>
              <a:rPr lang="en-US" b="1" dirty="0" smtClean="0"/>
              <a:t>real</a:t>
            </a:r>
            <a:r>
              <a:rPr lang="en-US" b="1" dirty="0"/>
              <a:t>-time coordination </a:t>
            </a:r>
            <a:r>
              <a:rPr lang="en-US" dirty="0" smtClean="0"/>
              <a:t>of observations from </a:t>
            </a:r>
            <a:r>
              <a:rPr lang="en-US" dirty="0"/>
              <a:t>multiple </a:t>
            </a:r>
            <a:r>
              <a:rPr lang="en-US" dirty="0" smtClean="0"/>
              <a:t>spacecraft, </a:t>
            </a:r>
            <a:r>
              <a:rPr lang="en-US" dirty="0"/>
              <a:t>with only limited knowledge of other agents in the </a:t>
            </a:r>
            <a:r>
              <a:rPr lang="en-US" dirty="0" smtClean="0"/>
              <a:t>constellation</a:t>
            </a:r>
          </a:p>
          <a:p>
            <a:pPr>
              <a:lnSpc>
                <a:spcPct val="110000"/>
              </a:lnSpc>
            </a:pP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By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dirty="0" smtClean="0"/>
              <a:t>comparing the performance of a </a:t>
            </a:r>
            <a:r>
              <a:rPr lang="en-US" b="1" dirty="0" smtClean="0"/>
              <a:t>coordination planning algorithm </a:t>
            </a:r>
            <a:r>
              <a:rPr lang="en-US" dirty="0" smtClean="0"/>
              <a:t>to an ideal </a:t>
            </a:r>
            <a:r>
              <a:rPr lang="en-US" dirty="0" smtClean="0">
                <a:solidFill>
                  <a:schemeClr val="tx1"/>
                </a:solidFill>
              </a:rPr>
              <a:t>baseline with a set of metrics</a:t>
            </a:r>
          </a:p>
          <a:p>
            <a:pPr>
              <a:lnSpc>
                <a:spcPct val="110000"/>
              </a:lnSpc>
            </a:pPr>
            <a:r>
              <a:rPr lang="en-US" sz="2800" u="sng" dirty="0" smtClean="0"/>
              <a:t>Using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a specially built </a:t>
            </a:r>
            <a:r>
              <a:rPr lang="en-US" b="1" dirty="0" smtClean="0"/>
              <a:t>hardware</a:t>
            </a:r>
            <a:r>
              <a:rPr lang="en-US" b="1" dirty="0"/>
              <a:t> </a:t>
            </a:r>
            <a:r>
              <a:rPr lang="en-US" b="1" dirty="0" smtClean="0"/>
              <a:t>and software test bed </a:t>
            </a:r>
            <a:r>
              <a:rPr lang="en-US" dirty="0" smtClean="0"/>
              <a:t>to</a:t>
            </a:r>
            <a:r>
              <a:rPr lang="en-US" b="1" dirty="0" smtClean="0"/>
              <a:t> </a:t>
            </a:r>
            <a:r>
              <a:rPr lang="en-US" dirty="0" smtClean="0"/>
              <a:t>simulate coordinated operations</a:t>
            </a:r>
            <a:endParaRPr lang="en-US" b="1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4376" y="4191000"/>
            <a:ext cx="8344824" cy="50292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etrics for comparison:</a:t>
            </a:r>
            <a:endParaRPr lang="en-US" dirty="0"/>
          </a:p>
          <a:p>
            <a:pPr lvl="1"/>
            <a:r>
              <a:rPr lang="en-US" dirty="0"/>
              <a:t>Data downlink volume</a:t>
            </a:r>
          </a:p>
          <a:p>
            <a:pPr lvl="1"/>
            <a:r>
              <a:rPr lang="en-US" dirty="0"/>
              <a:t>Number of successfully coordinated activities</a:t>
            </a:r>
          </a:p>
          <a:p>
            <a:pPr lvl="1"/>
            <a:r>
              <a:rPr lang="en-US" dirty="0" smtClean="0"/>
              <a:t>Onboar</a:t>
            </a:r>
            <a:r>
              <a:rPr lang="en-US" dirty="0"/>
              <a:t>d</a:t>
            </a:r>
            <a:r>
              <a:rPr lang="en-US" dirty="0" smtClean="0"/>
              <a:t> </a:t>
            </a:r>
            <a:r>
              <a:rPr lang="en-US" dirty="0"/>
              <a:t>resource </a:t>
            </a:r>
            <a:r>
              <a:rPr lang="en-US" dirty="0" smtClean="0"/>
              <a:t>utilization</a:t>
            </a:r>
            <a:endParaRPr lang="en-US" dirty="0"/>
          </a:p>
          <a:p>
            <a:r>
              <a:rPr lang="en-US" dirty="0"/>
              <a:t>Ideal baseline</a:t>
            </a:r>
          </a:p>
          <a:p>
            <a:pPr lvl="1"/>
            <a:r>
              <a:rPr lang="en-US" sz="2200" dirty="0" smtClean="0"/>
              <a:t>Full </a:t>
            </a:r>
            <a:r>
              <a:rPr lang="en-US" sz="2200" dirty="0" err="1"/>
              <a:t>observability</a:t>
            </a:r>
            <a:r>
              <a:rPr lang="en-US" sz="2200" dirty="0"/>
              <a:t> and controllability of </a:t>
            </a:r>
            <a:r>
              <a:rPr lang="en-US" sz="2200" dirty="0" smtClean="0"/>
              <a:t>spacecraft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0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</a:t>
            </a:r>
            <a:r>
              <a:rPr lang="en-US" dirty="0" smtClean="0"/>
              <a:t>Operations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7DF4-3271-B04E-886C-464461788F4E}" type="datetime1">
              <a:rPr lang="en-US" smtClean="0"/>
              <a:t>12/17/14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Andrew "Kit" Kennedy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0727"/>
            <a:ext cx="9144000" cy="24654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40727"/>
            <a:ext cx="9144000" cy="24654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3800"/>
            <a:ext cx="9144000" cy="25977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3800"/>
            <a:ext cx="9144000" cy="2465479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13376" y="990600"/>
            <a:ext cx="4458624" cy="2438400"/>
          </a:xfrm>
        </p:spPr>
        <p:txBody>
          <a:bodyPr/>
          <a:lstStyle/>
          <a:p>
            <a:r>
              <a:rPr lang="en-US" sz="2400" dirty="0" smtClean="0"/>
              <a:t>Earth Weather Remote Sensing CubeSat Constellation</a:t>
            </a:r>
            <a:endParaRPr lang="en-US" sz="2000" dirty="0" smtClean="0"/>
          </a:p>
          <a:p>
            <a:r>
              <a:rPr lang="en-US" sz="2400" dirty="0" smtClean="0"/>
              <a:t>Heterogeneous payloads</a:t>
            </a:r>
          </a:p>
          <a:p>
            <a:pPr lvl="1"/>
            <a:r>
              <a:rPr lang="en-US" sz="2000" dirty="0" smtClean="0"/>
              <a:t>Radiometer </a:t>
            </a:r>
            <a:r>
              <a:rPr lang="en-US" sz="2000" dirty="0" err="1" smtClean="0"/>
              <a:t>sats</a:t>
            </a:r>
            <a:endParaRPr lang="en-US" sz="2000" dirty="0" smtClean="0"/>
          </a:p>
          <a:p>
            <a:pPr lvl="1"/>
            <a:r>
              <a:rPr lang="en-US" sz="2000" dirty="0" smtClean="0"/>
              <a:t>GPS RO </a:t>
            </a:r>
            <a:r>
              <a:rPr lang="en-US" sz="2000" dirty="0" err="1" smtClean="0"/>
              <a:t>sats</a:t>
            </a:r>
            <a:endParaRPr lang="en-US" sz="2000" dirty="0" smtClean="0"/>
          </a:p>
          <a:p>
            <a:r>
              <a:rPr lang="en-US" sz="2400" dirty="0" smtClean="0"/>
              <a:t>Heritage from MicroMAS and MiRaTA CubeSats</a:t>
            </a:r>
            <a:endParaRPr lang="en-US" sz="2400" dirty="0"/>
          </a:p>
        </p:txBody>
      </p:sp>
      <p:pic>
        <p:nvPicPr>
          <p:cNvPr id="26" name="Picture 25" descr="Conops New 2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" b="1"/>
          <a:stretch/>
        </p:blipFill>
        <p:spPr>
          <a:xfrm>
            <a:off x="4724400" y="1295400"/>
            <a:ext cx="415338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5130904" y="895290"/>
            <a:ext cx="340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MiRaTA Calibration Maneuver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278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Testbed</a:t>
            </a:r>
            <a:r>
              <a:rPr lang="en-US" dirty="0" smtClean="0"/>
              <a:t> Operational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7DF4-3271-B04E-886C-464461788F4E}" type="datetime1">
              <a:rPr lang="en-US" smtClean="0"/>
              <a:t>12/17/14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Andrew "Kit" Kennedy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18176" y="838200"/>
            <a:ext cx="8344824" cy="2286000"/>
          </a:xfrm>
        </p:spPr>
        <p:txBody>
          <a:bodyPr/>
          <a:lstStyle/>
          <a:p>
            <a:r>
              <a:rPr lang="en-US" dirty="0" smtClean="0"/>
              <a:t>“Ground” software analyzes orbital geometry</a:t>
            </a:r>
          </a:p>
          <a:p>
            <a:pPr lvl="1"/>
            <a:r>
              <a:rPr lang="en-US" dirty="0" smtClean="0"/>
              <a:t>Determines time windows for activities, uplinks to SC Agents</a:t>
            </a:r>
          </a:p>
          <a:p>
            <a:r>
              <a:rPr lang="en-US" dirty="0" smtClean="0"/>
              <a:t>Agents plan activities based on shared state information</a:t>
            </a:r>
          </a:p>
          <a:p>
            <a:r>
              <a:rPr lang="en-US" dirty="0" smtClean="0"/>
              <a:t>Agent SW implemented as </a:t>
            </a:r>
            <a:r>
              <a:rPr lang="en-US" dirty="0"/>
              <a:t>C++ </a:t>
            </a:r>
            <a:r>
              <a:rPr lang="en-US" dirty="0" smtClean="0"/>
              <a:t>application on SSM middleware</a:t>
            </a:r>
          </a:p>
          <a:p>
            <a:r>
              <a:rPr lang="en-US" dirty="0" smtClean="0"/>
              <a:t>Activity Planner formulated as </a:t>
            </a:r>
            <a:r>
              <a:rPr lang="en-US" dirty="0"/>
              <a:t>L</a:t>
            </a:r>
            <a:r>
              <a:rPr lang="en-US" dirty="0" smtClean="0"/>
              <a:t>inear </a:t>
            </a:r>
            <a:r>
              <a:rPr lang="en-US" dirty="0"/>
              <a:t>P</a:t>
            </a:r>
            <a:r>
              <a:rPr lang="en-US" dirty="0" smtClean="0"/>
              <a:t>rogram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9589"/>
            <a:ext cx="9144000" cy="385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6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MiRaTA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76" y="914400"/>
            <a:ext cx="8421024" cy="1828800"/>
          </a:xfrm>
        </p:spPr>
        <p:txBody>
          <a:bodyPr/>
          <a:lstStyle/>
          <a:p>
            <a:r>
              <a:rPr lang="en-US" b="1" dirty="0"/>
              <a:t>Mi</a:t>
            </a:r>
            <a:r>
              <a:rPr lang="en-US" dirty="0"/>
              <a:t>crowave </a:t>
            </a:r>
            <a:r>
              <a:rPr lang="en-US" b="1" dirty="0"/>
              <a:t>Ra</a:t>
            </a:r>
            <a:r>
              <a:rPr lang="en-US" dirty="0"/>
              <a:t>diometer </a:t>
            </a:r>
            <a:r>
              <a:rPr lang="en-US" b="1" dirty="0"/>
              <a:t>T</a:t>
            </a:r>
            <a:r>
              <a:rPr lang="en-US" dirty="0"/>
              <a:t>echnology </a:t>
            </a:r>
            <a:r>
              <a:rPr lang="en-US" b="1" dirty="0"/>
              <a:t>A</a:t>
            </a:r>
            <a:r>
              <a:rPr lang="en-US" dirty="0"/>
              <a:t>cceleration CubeSat</a:t>
            </a:r>
          </a:p>
          <a:p>
            <a:r>
              <a:rPr lang="en-US" dirty="0" smtClean="0"/>
              <a:t>Funding sources: NASA ESTO – </a:t>
            </a:r>
            <a:r>
              <a:rPr lang="en-US" dirty="0" err="1" smtClean="0"/>
              <a:t>InVEST</a:t>
            </a:r>
            <a:r>
              <a:rPr lang="en-US" dirty="0"/>
              <a:t> </a:t>
            </a:r>
            <a:r>
              <a:rPr lang="en-US" dirty="0" smtClean="0"/>
              <a:t>and NOAA</a:t>
            </a:r>
          </a:p>
          <a:p>
            <a:pPr lvl="1"/>
            <a:r>
              <a:rPr lang="en-US" dirty="0"/>
              <a:t>Launch early 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Follow</a:t>
            </a:r>
            <a:r>
              <a:rPr lang="en-US" dirty="0"/>
              <a:t>-on mission to </a:t>
            </a:r>
            <a:r>
              <a:rPr lang="en-US" dirty="0" smtClean="0"/>
              <a:t>MicroMAS CubeSat</a:t>
            </a:r>
          </a:p>
          <a:p>
            <a:pPr lvl="1"/>
            <a:r>
              <a:rPr lang="en-US" dirty="0" smtClean="0"/>
              <a:t>Microsized Microwave Atmospheric Satellite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aunched July 2014</a:t>
            </a:r>
          </a:p>
          <a:p>
            <a:r>
              <a:rPr lang="en-US" dirty="0" smtClean="0"/>
              <a:t>Developers:</a:t>
            </a:r>
          </a:p>
          <a:p>
            <a:pPr lvl="1"/>
            <a:r>
              <a:rPr lang="en-US" dirty="0" smtClean="0"/>
              <a:t>MIT </a:t>
            </a:r>
            <a:r>
              <a:rPr lang="en-US" dirty="0"/>
              <a:t>Campus (bus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MIT </a:t>
            </a:r>
            <a:r>
              <a:rPr lang="en-US" dirty="0"/>
              <a:t>Lincoln Lab (radiometer payload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Aerospace </a:t>
            </a:r>
            <a:r>
              <a:rPr lang="en-US" dirty="0"/>
              <a:t>Corporation (GPSRO payload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UMass Amherst, Space Dynamics Laboratory</a:t>
            </a:r>
            <a:endParaRPr lang="en-US" dirty="0"/>
          </a:p>
          <a:p>
            <a:r>
              <a:rPr lang="en-US" dirty="0"/>
              <a:t>3U </a:t>
            </a:r>
            <a:r>
              <a:rPr lang="en-US" dirty="0" smtClean="0"/>
              <a:t>CubeSat</a:t>
            </a:r>
            <a:endParaRPr lang="en-US" dirty="0"/>
          </a:p>
          <a:p>
            <a:r>
              <a:rPr lang="en-US" dirty="0"/>
              <a:t>Tri-band radiometer </a:t>
            </a:r>
            <a:endParaRPr lang="en-US" dirty="0" smtClean="0"/>
          </a:p>
          <a:p>
            <a:pPr lvl="1"/>
            <a:r>
              <a:rPr lang="en-US" dirty="0" smtClean="0"/>
              <a:t>50-</a:t>
            </a:r>
            <a:r>
              <a:rPr lang="en-US" dirty="0"/>
              <a:t>58, 175-191, and </a:t>
            </a:r>
            <a:r>
              <a:rPr lang="en-US" dirty="0" smtClean="0"/>
              <a:t>203-206 GHz bands </a:t>
            </a:r>
            <a:endParaRPr lang="en-US" dirty="0"/>
          </a:p>
          <a:p>
            <a:r>
              <a:rPr lang="en-US" dirty="0"/>
              <a:t>Modified GPS receiver 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adio </a:t>
            </a:r>
            <a:r>
              <a:rPr lang="en-US" dirty="0"/>
              <a:t>occultation </a:t>
            </a:r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20070" r="10043" b="20490"/>
          <a:stretch/>
        </p:blipFill>
        <p:spPr bwMode="auto">
          <a:xfrm>
            <a:off x="5931731" y="3276600"/>
            <a:ext cx="313606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602646" y="5867400"/>
            <a:ext cx="3541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Image courtesy MiRaTA structures team</a:t>
            </a:r>
            <a:endParaRPr lang="en-US" sz="1600" i="1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839693785"/>
              </p:ext>
            </p:extLst>
          </p:nvPr>
        </p:nvGraphicFramePr>
        <p:xfrm>
          <a:off x="67056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660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4628445" cy="4828032"/>
          </a:xfrm>
          <a:prstGeom prst="rect">
            <a:avLst/>
          </a:prstGeom>
        </p:spPr>
        <p:txBody>
          <a:bodyPr/>
          <a:lstStyle/>
          <a:p>
            <a:endParaRPr lang="en-US" sz="1600" dirty="0" smtClean="0"/>
          </a:p>
          <a:p>
            <a:r>
              <a:rPr lang="en-US" dirty="0" smtClean="0"/>
              <a:t>Payload</a:t>
            </a:r>
            <a:endParaRPr lang="en-US" sz="1600" dirty="0" smtClean="0"/>
          </a:p>
          <a:p>
            <a:pPr lvl="1">
              <a:lnSpc>
                <a:spcPct val="100000"/>
              </a:lnSpc>
            </a:pPr>
            <a:r>
              <a:rPr lang="en-US" b="0" dirty="0" smtClean="0"/>
              <a:t>Tri-band microwave radiometer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</a:t>
            </a:r>
            <a:r>
              <a:rPr lang="en-US" b="0" dirty="0" smtClean="0"/>
              <a:t>atch antenna array (on back)</a:t>
            </a:r>
          </a:p>
          <a:p>
            <a:pPr lvl="1"/>
            <a:r>
              <a:rPr lang="en-US" dirty="0"/>
              <a:t>GPS receiver </a:t>
            </a:r>
            <a:endParaRPr lang="en-US" b="0" dirty="0" smtClean="0"/>
          </a:p>
          <a:p>
            <a:pPr lvl="1">
              <a:lnSpc>
                <a:spcPct val="100000"/>
              </a:lnSpc>
            </a:pPr>
            <a:endParaRPr lang="en-US" sz="1600" b="0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Bus</a:t>
            </a:r>
          </a:p>
          <a:p>
            <a:pPr lvl="1"/>
            <a:r>
              <a:rPr lang="en-US" b="0" dirty="0" smtClean="0"/>
              <a:t>Avionics</a:t>
            </a:r>
          </a:p>
          <a:p>
            <a:pPr lvl="2"/>
            <a:r>
              <a:rPr lang="en-US" b="0" dirty="0" smtClean="0"/>
              <a:t>L-3 Cadet UHF Radio </a:t>
            </a:r>
          </a:p>
          <a:p>
            <a:pPr lvl="2"/>
            <a:r>
              <a:rPr lang="en-US" dirty="0"/>
              <a:t>S</a:t>
            </a:r>
            <a:r>
              <a:rPr lang="en-US" b="0" dirty="0" smtClean="0"/>
              <a:t>pring tape antenna</a:t>
            </a:r>
          </a:p>
          <a:p>
            <a:pPr lvl="2"/>
            <a:r>
              <a:rPr lang="en-US" b="0" dirty="0" smtClean="0"/>
              <a:t>Pumpkin PIC24F motherboard</a:t>
            </a:r>
          </a:p>
          <a:p>
            <a:pPr lvl="2"/>
            <a:r>
              <a:rPr lang="en-US" b="0" dirty="0" smtClean="0"/>
              <a:t>Clyde Space EPS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0" dirty="0" smtClean="0"/>
              <a:t>battery </a:t>
            </a:r>
          </a:p>
          <a:p>
            <a:pPr lvl="2"/>
            <a:r>
              <a:rPr lang="en-US" dirty="0"/>
              <a:t>Custom interface </a:t>
            </a:r>
            <a:r>
              <a:rPr lang="en-US" dirty="0" smtClean="0"/>
              <a:t>boards</a:t>
            </a:r>
            <a:endParaRPr lang="en-US" b="0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Deployable </a:t>
            </a:r>
            <a:r>
              <a:rPr lang="en-US" b="0" dirty="0" smtClean="0"/>
              <a:t>solar panels</a:t>
            </a:r>
          </a:p>
          <a:p>
            <a:pPr lvl="1">
              <a:lnSpc>
                <a:spcPct val="100000"/>
              </a:lnSpc>
            </a:pPr>
            <a:r>
              <a:rPr lang="en-US" b="0" dirty="0"/>
              <a:t>MAI-400 </a:t>
            </a:r>
            <a:r>
              <a:rPr lang="en-US" dirty="0" smtClean="0"/>
              <a:t>ADCS</a:t>
            </a:r>
          </a:p>
          <a:p>
            <a:pPr lvl="2"/>
            <a:r>
              <a:rPr lang="en-US" b="0" dirty="0" smtClean="0"/>
              <a:t>Reaction Wheels, Torque Rods</a:t>
            </a:r>
          </a:p>
          <a:p>
            <a:pPr lvl="2"/>
            <a:r>
              <a:rPr lang="en-US" dirty="0" smtClean="0"/>
              <a:t>Gyros, Earth Horizon Sensors, Sun Sensors</a:t>
            </a:r>
            <a:endParaRPr lang="en-US" b="0" dirty="0"/>
          </a:p>
          <a:p>
            <a:pPr marL="284163" lvl="1" indent="0">
              <a:lnSpc>
                <a:spcPct val="100000"/>
              </a:lnSpc>
              <a:buNone/>
            </a:pPr>
            <a:endParaRPr lang="en-US" sz="1600" b="0" dirty="0" smtClean="0"/>
          </a:p>
          <a:p>
            <a:pPr>
              <a:lnSpc>
                <a:spcPct val="100000"/>
              </a:lnSpc>
            </a:pPr>
            <a:endParaRPr lang="en-US" sz="1400" dirty="0" smtClean="0"/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940527" y="0"/>
            <a:ext cx="7262946" cy="81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9pPr>
          </a:lstStyle>
          <a:p>
            <a:r>
              <a:rPr lang="en-US" dirty="0" smtClean="0"/>
              <a:t>MiRaTA Space Vehicle</a:t>
            </a:r>
            <a:endParaRPr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" r="24313"/>
          <a:stretch/>
        </p:blipFill>
        <p:spPr bwMode="auto">
          <a:xfrm>
            <a:off x="4777977" y="1195753"/>
            <a:ext cx="4366023" cy="468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495800" y="1752600"/>
            <a:ext cx="2286000" cy="762000"/>
          </a:xfrm>
          <a:prstGeom prst="straightConnector1">
            <a:avLst/>
          </a:prstGeom>
          <a:ln w="28575" cmpd="sng">
            <a:solidFill>
              <a:srgbClr val="4F81BD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2362200"/>
            <a:ext cx="4038600" cy="1447800"/>
          </a:xfrm>
          <a:prstGeom prst="straightConnector1">
            <a:avLst/>
          </a:prstGeom>
          <a:ln w="28575" cmpd="sng">
            <a:solidFill>
              <a:srgbClr val="4F81BD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19600" y="4038600"/>
            <a:ext cx="2438400" cy="381000"/>
          </a:xfrm>
          <a:prstGeom prst="straightConnector1">
            <a:avLst/>
          </a:prstGeom>
          <a:ln w="28575" cmpd="sng">
            <a:solidFill>
              <a:srgbClr val="4F81BD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43200" y="5257800"/>
            <a:ext cx="3886200" cy="0"/>
          </a:xfrm>
          <a:prstGeom prst="straightConnector1">
            <a:avLst/>
          </a:prstGeom>
          <a:ln w="28575" cmpd="sng">
            <a:solidFill>
              <a:srgbClr val="4F81BD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81400" y="4724400"/>
            <a:ext cx="2057400" cy="228600"/>
          </a:xfrm>
          <a:prstGeom prst="straightConnector1">
            <a:avLst/>
          </a:prstGeom>
          <a:ln w="28575" cmpd="sng">
            <a:solidFill>
              <a:srgbClr val="4F81BD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86400" y="5986046"/>
            <a:ext cx="3541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Image courtesy MiRaTA structures team</a:t>
            </a:r>
            <a:endParaRPr lang="en-US" sz="1600" i="1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839693785"/>
              </p:ext>
            </p:extLst>
          </p:nvPr>
        </p:nvGraphicFramePr>
        <p:xfrm>
          <a:off x="67056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924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</a:t>
            </a:r>
            <a:r>
              <a:rPr lang="en-US" dirty="0"/>
              <a:t> </a:t>
            </a:r>
            <a:r>
              <a:rPr lang="en-US" dirty="0" smtClean="0"/>
              <a:t>Radio Occultation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"/>
          <a:stretch/>
        </p:blipFill>
        <p:spPr bwMode="auto">
          <a:xfrm>
            <a:off x="979533" y="1245388"/>
            <a:ext cx="7033081" cy="477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 flipV="1">
            <a:off x="4695986" y="1921790"/>
            <a:ext cx="1887162" cy="1549829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20000" flipH="1" flipV="1">
            <a:off x="4739900" y="1888214"/>
            <a:ext cx="1887162" cy="1549829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240000" flipH="1" flipV="1">
            <a:off x="4765187" y="1856740"/>
            <a:ext cx="1887162" cy="1549829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360000" flipH="1" flipV="1">
            <a:off x="4789261" y="1804058"/>
            <a:ext cx="1887162" cy="1549829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480000" flipH="1" flipV="1">
            <a:off x="4822586" y="1744131"/>
            <a:ext cx="1887162" cy="1549829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14226" y="5715000"/>
            <a:ext cx="2353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Image credit: Lidia </a:t>
            </a:r>
            <a:r>
              <a:rPr lang="en-US" sz="1400" i="1" dirty="0" err="1" smtClean="0">
                <a:solidFill>
                  <a:schemeClr val="bg1"/>
                </a:solidFill>
              </a:rPr>
              <a:t>Cucurull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839693785"/>
              </p:ext>
            </p:extLst>
          </p:nvPr>
        </p:nvGraphicFramePr>
        <p:xfrm>
          <a:off x="67056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941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MiRaTA Calibration Maneuver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47527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2768" y="6019800"/>
            <a:ext cx="251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Blackwell, </a:t>
            </a:r>
            <a:r>
              <a:rPr lang="en-US" sz="1200" i="1" dirty="0" err="1" smtClean="0"/>
              <a:t>Cahoy</a:t>
            </a:r>
            <a:r>
              <a:rPr lang="en-US" sz="1200" i="1" dirty="0" smtClean="0"/>
              <a:t>, Bishop, et al</a:t>
            </a:r>
            <a:r>
              <a:rPr lang="en-US" sz="1200" i="1" dirty="0"/>
              <a:t> </a:t>
            </a:r>
            <a:r>
              <a:rPr lang="en-US" sz="1200" i="1" dirty="0" smtClean="0"/>
              <a:t>[1] </a:t>
            </a:r>
            <a:endParaRPr lang="en-US" sz="1200" i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39693785"/>
              </p:ext>
            </p:extLst>
          </p:nvPr>
        </p:nvGraphicFramePr>
        <p:xfrm>
          <a:off x="67056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4909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</a:t>
            </a:r>
            <a:r>
              <a:rPr lang="en-US" dirty="0"/>
              <a:t>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ELaNa</a:t>
            </a:r>
            <a:r>
              <a:rPr lang="en-US" dirty="0"/>
              <a:t> </a:t>
            </a:r>
            <a:r>
              <a:rPr lang="en-US" dirty="0" smtClean="0"/>
              <a:t>launch</a:t>
            </a:r>
          </a:p>
          <a:p>
            <a:pPr lvl="1"/>
            <a:r>
              <a:rPr lang="en-US" dirty="0" smtClean="0"/>
              <a:t>To be confirmed, early 2016</a:t>
            </a:r>
            <a:endParaRPr lang="en-US" dirty="0"/>
          </a:p>
          <a:p>
            <a:pPr lvl="1"/>
            <a:r>
              <a:rPr lang="en-US" dirty="0" smtClean="0"/>
              <a:t>600 </a:t>
            </a:r>
            <a:r>
              <a:rPr lang="en-US" dirty="0"/>
              <a:t>km altitude </a:t>
            </a:r>
            <a:endParaRPr lang="en-US" dirty="0" smtClean="0"/>
          </a:p>
          <a:p>
            <a:pPr lvl="1"/>
            <a:r>
              <a:rPr lang="en-US" dirty="0" smtClean="0"/>
              <a:t>Sun</a:t>
            </a:r>
            <a:r>
              <a:rPr lang="en-US" dirty="0"/>
              <a:t>-synchronous orbit (13:30 LTDN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Early Orbit Activation</a:t>
            </a:r>
          </a:p>
          <a:p>
            <a:pPr lvl="1"/>
            <a:r>
              <a:rPr lang="en-US" dirty="0" smtClean="0"/>
              <a:t>Prepare spacecraft for science ops</a:t>
            </a:r>
          </a:p>
          <a:p>
            <a:r>
              <a:rPr lang="en-US" dirty="0" smtClean="0"/>
              <a:t>Science Operations</a:t>
            </a:r>
          </a:p>
          <a:p>
            <a:pPr lvl="1"/>
            <a:r>
              <a:rPr lang="en-US" dirty="0" smtClean="0"/>
              <a:t>Goal: execute one maneuver per orbit</a:t>
            </a:r>
          </a:p>
          <a:p>
            <a:pPr lvl="1"/>
            <a:r>
              <a:rPr lang="en-US" dirty="0" smtClean="0"/>
              <a:t>90 day mission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Andrew "Kit" Kennedy, 12/18/2014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5137-27E9-4620-B485-A4DC664C811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22412200"/>
              </p:ext>
            </p:extLst>
          </p:nvPr>
        </p:nvGraphicFramePr>
        <p:xfrm>
          <a:off x="5615748" y="1141171"/>
          <a:ext cx="322758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004355"/>
              </p:ext>
            </p:extLst>
          </p:nvPr>
        </p:nvGraphicFramePr>
        <p:xfrm>
          <a:off x="1524000" y="4953000"/>
          <a:ext cx="6477000" cy="1285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9042"/>
                <a:gridCol w="2927958"/>
              </a:tblGrid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Primary Downlink (Cadet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Secondary Beacon (</a:t>
                      </a:r>
                      <a:r>
                        <a:rPr lang="en-US" sz="1800" dirty="0" err="1" smtClean="0"/>
                        <a:t>EyeStar</a:t>
                      </a:r>
                      <a:r>
                        <a:rPr lang="en-US" sz="1800" dirty="0" smtClean="0"/>
                        <a:t> )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Ground</a:t>
                      </a:r>
                      <a:r>
                        <a:rPr lang="en-US" sz="1800" baseline="0" dirty="0" smtClean="0"/>
                        <a:t> Station: </a:t>
                      </a:r>
                      <a:r>
                        <a:rPr lang="en-US" sz="1800" dirty="0" smtClean="0"/>
                        <a:t>NASA Wallops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Downlink: 468 MHz, 1.5 Mbps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Uplink: 450 MHz, 9.6 kbps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 err="1" smtClean="0"/>
                        <a:t>Globalstar</a:t>
                      </a:r>
                      <a:r>
                        <a:rPr lang="en-US" sz="1800" dirty="0" smtClean="0"/>
                        <a:t> constellation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 smtClean="0"/>
                        <a:t>Low data rate health TLM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39693785"/>
              </p:ext>
            </p:extLst>
          </p:nvPr>
        </p:nvGraphicFramePr>
        <p:xfrm>
          <a:off x="6705600" y="6477000"/>
          <a:ext cx="233172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2855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993333"/>
      </a:accent2>
      <a:accent3>
        <a:srgbClr val="FFFFFF"/>
      </a:accent3>
      <a:accent4>
        <a:srgbClr val="000000"/>
      </a:accent4>
      <a:accent5>
        <a:srgbClr val="EBEBEB"/>
      </a:accent5>
      <a:accent6>
        <a:srgbClr val="8A2D2D"/>
      </a:accent6>
      <a:hlink>
        <a:srgbClr val="4D4D4D"/>
      </a:hlink>
      <a:folHlink>
        <a:srgbClr val="EAEA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(Mac OS 9):Microsoft Office 98:Templates:Blank Presentation</Template>
  <TotalTime>24008</TotalTime>
  <Words>2202</Words>
  <Application>Microsoft Macintosh PowerPoint</Application>
  <PresentationFormat>On-screen Show (4:3)</PresentationFormat>
  <Paragraphs>576</Paragraphs>
  <Slides>42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Blank Presentation</vt:lpstr>
      <vt:lpstr>Equation</vt:lpstr>
      <vt:lpstr>The MiRaTA CubeSat FSW Architecture  &amp; Scaling CubeSat FSW to Cooperative Constellations</vt:lpstr>
      <vt:lpstr>Outline</vt:lpstr>
      <vt:lpstr>Purpose and Motivation</vt:lpstr>
      <vt:lpstr>Outline</vt:lpstr>
      <vt:lpstr>MiRaTA Mission</vt:lpstr>
      <vt:lpstr>PowerPoint Presentation</vt:lpstr>
      <vt:lpstr>GPS Radio Occultation</vt:lpstr>
      <vt:lpstr>MiRaTA Calibration Maneuver</vt:lpstr>
      <vt:lpstr>Concept of Operations</vt:lpstr>
      <vt:lpstr>PowerPoint Presentation</vt:lpstr>
      <vt:lpstr>Modes: Science Operations</vt:lpstr>
      <vt:lpstr>Notional Mode Commanding</vt:lpstr>
      <vt:lpstr>Implementation</vt:lpstr>
      <vt:lpstr>FSW Architecture</vt:lpstr>
      <vt:lpstr>Current State</vt:lpstr>
      <vt:lpstr>Outline</vt:lpstr>
      <vt:lpstr>Coordinated Constellations</vt:lpstr>
      <vt:lpstr>Challenges for Coordination</vt:lpstr>
      <vt:lpstr>Need to simplify the problem!  so…   first consider activity onboard only two spacecraft</vt:lpstr>
      <vt:lpstr>Two Agent Scenario</vt:lpstr>
      <vt:lpstr>Now consider planning onboard a single spacecraft agent</vt:lpstr>
      <vt:lpstr>Spacecraft Agent Modes</vt:lpstr>
      <vt:lpstr>Notional Activity Timeline</vt:lpstr>
      <vt:lpstr>Activity Planner MILP Formulation</vt:lpstr>
      <vt:lpstr>Planning – Initial Windows</vt:lpstr>
      <vt:lpstr>Planning – Plus 1 Downlink</vt:lpstr>
      <vt:lpstr>Planning – Plus 2 Downlinks</vt:lpstr>
      <vt:lpstr>Planning – Plus Recharges</vt:lpstr>
      <vt:lpstr>Planning – Plus Recharges</vt:lpstr>
      <vt:lpstr>Outline</vt:lpstr>
      <vt:lpstr>Conclusions</vt:lpstr>
      <vt:lpstr>Acknowledgements</vt:lpstr>
      <vt:lpstr>References</vt:lpstr>
      <vt:lpstr>Backup</vt:lpstr>
      <vt:lpstr>MiRaTA Calibration</vt:lpstr>
      <vt:lpstr>PowerPoint Presentation</vt:lpstr>
      <vt:lpstr>PowerPoint Presentation</vt:lpstr>
      <vt:lpstr>ADCS Modes</vt:lpstr>
      <vt:lpstr>FSW Heritage</vt:lpstr>
      <vt:lpstr>Research Objective</vt:lpstr>
      <vt:lpstr>Coordinated Operations Example</vt:lpstr>
      <vt:lpstr>Testbed Operational Flow</vt:lpstr>
    </vt:vector>
  </TitlesOfParts>
  <Company>Allison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George Golabek</dc:creator>
  <cp:lastModifiedBy>Kit Kennedy</cp:lastModifiedBy>
  <cp:revision>2803</cp:revision>
  <cp:lastPrinted>2014-08-06T16:14:34Z</cp:lastPrinted>
  <dcterms:created xsi:type="dcterms:W3CDTF">2012-08-10T15:55:38Z</dcterms:created>
  <dcterms:modified xsi:type="dcterms:W3CDTF">2014-12-17T17:25:57Z</dcterms:modified>
</cp:coreProperties>
</file>