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handoutMasterIdLst>
    <p:handoutMasterId r:id="rId16"/>
  </p:handoutMasterIdLst>
  <p:sldIdLst>
    <p:sldId id="515" r:id="rId2"/>
    <p:sldId id="617" r:id="rId3"/>
    <p:sldId id="665" r:id="rId4"/>
    <p:sldId id="676" r:id="rId5"/>
    <p:sldId id="666" r:id="rId6"/>
    <p:sldId id="667" r:id="rId7"/>
    <p:sldId id="668" r:id="rId8"/>
    <p:sldId id="669" r:id="rId9"/>
    <p:sldId id="675" r:id="rId10"/>
    <p:sldId id="670" r:id="rId11"/>
    <p:sldId id="671" r:id="rId12"/>
    <p:sldId id="672" r:id="rId13"/>
    <p:sldId id="674" r:id="rId14"/>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33CCFF"/>
    <a:srgbClr val="FFFF00"/>
    <a:srgbClr val="808080"/>
    <a:srgbClr val="FFFFFF"/>
    <a:srgbClr val="001C54"/>
    <a:srgbClr val="69FF69"/>
    <a:srgbClr val="00164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2" autoAdjust="0"/>
    <p:restoredTop sz="99456" autoAdjust="0"/>
  </p:normalViewPr>
  <p:slideViewPr>
    <p:cSldViewPr snapToGrid="0" snapToObjects="1">
      <p:cViewPr>
        <p:scale>
          <a:sx n="80" d="100"/>
          <a:sy n="80" d="100"/>
        </p:scale>
        <p:origin x="-1626" y="-186"/>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96" d="100"/>
          <a:sy n="96" d="100"/>
        </p:scale>
        <p:origin x="-2106" y="-102"/>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022936" cy="349250"/>
          </a:xfrm>
          <a:prstGeom prst="rect">
            <a:avLst/>
          </a:prstGeom>
        </p:spPr>
        <p:txBody>
          <a:bodyPr vert="horz" lIns="92920" tIns="46458" rIns="92920" bIns="46458" rtlCol="0"/>
          <a:lstStyle>
            <a:lvl1pPr algn="l">
              <a:defRPr sz="1200"/>
            </a:lvl1pPr>
          </a:lstStyle>
          <a:p>
            <a:endParaRPr lang="en-US" smtClean="0"/>
          </a:p>
        </p:txBody>
      </p:sp>
      <p:sp>
        <p:nvSpPr>
          <p:cNvPr id="3" name="Date Placeholder 2"/>
          <p:cNvSpPr>
            <a:spLocks noGrp="1"/>
          </p:cNvSpPr>
          <p:nvPr>
            <p:ph type="dt" sz="quarter" idx="1"/>
          </p:nvPr>
        </p:nvSpPr>
        <p:spPr>
          <a:xfrm>
            <a:off x="5258615" y="3"/>
            <a:ext cx="4022936" cy="349250"/>
          </a:xfrm>
          <a:prstGeom prst="rect">
            <a:avLst/>
          </a:prstGeom>
        </p:spPr>
        <p:txBody>
          <a:bodyPr vert="horz" lIns="92920" tIns="46458" rIns="92920" bIns="46458" rtlCol="0"/>
          <a:lstStyle>
            <a:lvl1pPr algn="r">
              <a:defRPr sz="1200"/>
            </a:lvl1pPr>
          </a:lstStyle>
          <a:p>
            <a:fld id="{6D66EFC3-E421-454A-8D9C-F98F060DD869}" type="datetimeFigureOut">
              <a:rPr lang="en-US" smtClean="0"/>
              <a:pPr/>
              <a:t>10/26/2015</a:t>
            </a:fld>
            <a:endParaRPr lang="en-US"/>
          </a:p>
        </p:txBody>
      </p:sp>
      <p:sp>
        <p:nvSpPr>
          <p:cNvPr id="4" name="Footer Placeholder 3"/>
          <p:cNvSpPr>
            <a:spLocks noGrp="1"/>
          </p:cNvSpPr>
          <p:nvPr>
            <p:ph type="ftr" sz="quarter" idx="2"/>
          </p:nvPr>
        </p:nvSpPr>
        <p:spPr>
          <a:xfrm>
            <a:off x="1" y="6634541"/>
            <a:ext cx="4022936" cy="349250"/>
          </a:xfrm>
          <a:prstGeom prst="rect">
            <a:avLst/>
          </a:prstGeom>
        </p:spPr>
        <p:txBody>
          <a:bodyPr vert="horz" lIns="92920" tIns="46458" rIns="92920" bIns="46458"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41"/>
            <a:ext cx="4022936" cy="349250"/>
          </a:xfrm>
          <a:prstGeom prst="rect">
            <a:avLst/>
          </a:prstGeom>
        </p:spPr>
        <p:txBody>
          <a:bodyPr vert="horz" lIns="92920" tIns="46458" rIns="92920" bIns="46458" rtlCol="0" anchor="b"/>
          <a:lstStyle>
            <a:lvl1pPr algn="r">
              <a:defRPr sz="1200"/>
            </a:lvl1pPr>
          </a:lstStyle>
          <a:p>
            <a:fld id="{837CF586-DACE-43F9-B256-38BB26EA8829}" type="slidenum">
              <a:rPr lang="en-US" smtClean="0"/>
              <a:pPr/>
              <a:t>‹#›</a:t>
            </a:fld>
            <a:endParaRPr lang="en-US"/>
          </a:p>
        </p:txBody>
      </p:sp>
    </p:spTree>
    <p:extLst>
      <p:ext uri="{BB962C8B-B14F-4D97-AF65-F5344CB8AC3E}">
        <p14:creationId xmlns:p14="http://schemas.microsoft.com/office/powerpoint/2010/main" val="40573342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022936" cy="349250"/>
          </a:xfrm>
          <a:prstGeom prst="rect">
            <a:avLst/>
          </a:prstGeom>
        </p:spPr>
        <p:txBody>
          <a:bodyPr vert="horz" lIns="92920" tIns="46458" rIns="92920" bIns="46458" rtlCol="0"/>
          <a:lstStyle>
            <a:lvl1pPr algn="l">
              <a:defRPr sz="1200"/>
            </a:lvl1pPr>
          </a:lstStyle>
          <a:p>
            <a:endParaRPr lang="en-US" smtClean="0"/>
          </a:p>
        </p:txBody>
      </p:sp>
      <p:sp>
        <p:nvSpPr>
          <p:cNvPr id="3" name="Date Placeholder 2"/>
          <p:cNvSpPr>
            <a:spLocks noGrp="1"/>
          </p:cNvSpPr>
          <p:nvPr>
            <p:ph type="dt" idx="1"/>
          </p:nvPr>
        </p:nvSpPr>
        <p:spPr>
          <a:xfrm>
            <a:off x="5258615" y="3"/>
            <a:ext cx="4022936" cy="349250"/>
          </a:xfrm>
          <a:prstGeom prst="rect">
            <a:avLst/>
          </a:prstGeom>
        </p:spPr>
        <p:txBody>
          <a:bodyPr vert="horz" lIns="92920" tIns="46458" rIns="92920" bIns="46458" rtlCol="0"/>
          <a:lstStyle>
            <a:lvl1pPr algn="r">
              <a:defRPr sz="1200"/>
            </a:lvl1pPr>
          </a:lstStyle>
          <a:p>
            <a:fld id="{8DEBBE7D-9687-4056-B7E4-0440BA2EEDF0}" type="datetimeFigureOut">
              <a:rPr lang="en-US" smtClean="0"/>
              <a:pPr/>
              <a:t>10/26/2015</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20" tIns="46458" rIns="92920" bIns="46458" rtlCol="0" anchor="ctr"/>
          <a:lstStyle/>
          <a:p>
            <a:endParaRPr lang="en-US"/>
          </a:p>
        </p:txBody>
      </p:sp>
      <p:sp>
        <p:nvSpPr>
          <p:cNvPr id="5" name="Notes Placeholder 4"/>
          <p:cNvSpPr>
            <a:spLocks noGrp="1"/>
          </p:cNvSpPr>
          <p:nvPr>
            <p:ph type="body" sz="quarter" idx="3"/>
          </p:nvPr>
        </p:nvSpPr>
        <p:spPr>
          <a:xfrm>
            <a:off x="928370" y="3317878"/>
            <a:ext cx="7426960" cy="3143250"/>
          </a:xfrm>
          <a:prstGeom prst="rect">
            <a:avLst/>
          </a:prstGeom>
        </p:spPr>
        <p:txBody>
          <a:bodyPr vert="horz" lIns="92920" tIns="46458" rIns="92920" bIns="464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41"/>
            <a:ext cx="4022936" cy="349250"/>
          </a:xfrm>
          <a:prstGeom prst="rect">
            <a:avLst/>
          </a:prstGeom>
        </p:spPr>
        <p:txBody>
          <a:bodyPr vert="horz" lIns="92920" tIns="46458" rIns="92920" bIns="46458"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41"/>
            <a:ext cx="4022936" cy="349250"/>
          </a:xfrm>
          <a:prstGeom prst="rect">
            <a:avLst/>
          </a:prstGeom>
        </p:spPr>
        <p:txBody>
          <a:bodyPr vert="horz" lIns="92920" tIns="46458" rIns="92920" bIns="46458" rtlCol="0" anchor="b"/>
          <a:lstStyle>
            <a:lvl1pPr algn="r">
              <a:defRPr sz="1200"/>
            </a:lvl1pPr>
          </a:lstStyle>
          <a:p>
            <a:fld id="{5679555E-0AD2-48FB-B351-3164B90F26D4}" type="slidenum">
              <a:rPr lang="en-US" smtClean="0"/>
              <a:pPr/>
              <a:t>‹#›</a:t>
            </a:fld>
            <a:endParaRPr lang="en-US"/>
          </a:p>
        </p:txBody>
      </p:sp>
    </p:spTree>
    <p:extLst>
      <p:ext uri="{BB962C8B-B14F-4D97-AF65-F5344CB8AC3E}">
        <p14:creationId xmlns:p14="http://schemas.microsoft.com/office/powerpoint/2010/main" val="12131829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3AE92DB4-E6A2-4217-B840-52CF9669DD40}" type="slidenum">
              <a:rPr lang="en-US" smtClean="0"/>
              <a:pPr/>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10</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11</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12</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2</a:t>
            </a:fld>
            <a:endParaRPr lang="en-US"/>
          </a:p>
        </p:txBody>
      </p:sp>
    </p:spTree>
    <p:extLst>
      <p:ext uri="{BB962C8B-B14F-4D97-AF65-F5344CB8AC3E}">
        <p14:creationId xmlns:p14="http://schemas.microsoft.com/office/powerpoint/2010/main" val="389784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3</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4</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5</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6</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7</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8</a:t>
            </a:fld>
            <a:endParaRPr lang="en-US"/>
          </a:p>
        </p:txBody>
      </p:sp>
    </p:spTree>
    <p:extLst>
      <p:ext uri="{BB962C8B-B14F-4D97-AF65-F5344CB8AC3E}">
        <p14:creationId xmlns:p14="http://schemas.microsoft.com/office/powerpoint/2010/main" val="233490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79555E-0AD2-48FB-B351-3164B90F26D4}" type="slidenum">
              <a:rPr lang="en-US" smtClean="0"/>
              <a:pPr/>
              <a:t>9</a:t>
            </a:fld>
            <a:endParaRPr lang="en-US"/>
          </a:p>
        </p:txBody>
      </p:sp>
    </p:spTree>
    <p:extLst>
      <p:ext uri="{BB962C8B-B14F-4D97-AF65-F5344CB8AC3E}">
        <p14:creationId xmlns:p14="http://schemas.microsoft.com/office/powerpoint/2010/main" val="2334905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3" name="Picture 2" descr="C:\Users\BPatti\Desktop\ATVMPCVSM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2"/>
            <a:ext cx="9143999" cy="6857999"/>
          </a:xfrm>
          <a:prstGeom prst="rect">
            <a:avLst/>
          </a:prstGeom>
          <a:noFill/>
          <a:ln w="9525">
            <a:noFill/>
            <a:miter lim="800000"/>
            <a:headEnd/>
            <a:tailEnd/>
          </a:ln>
        </p:spPr>
      </p:pic>
    </p:spTree>
    <p:extLst>
      <p:ext uri="{BB962C8B-B14F-4D97-AF65-F5344CB8AC3E}">
        <p14:creationId xmlns:p14="http://schemas.microsoft.com/office/powerpoint/2010/main" val="1832331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1938" y="1338610"/>
            <a:ext cx="8697912" cy="53244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52270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7324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descr="C:\Users\BPatti\Desktop\ATVMPCVSM1.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
            <a:ext cx="9143999" cy="6857999"/>
          </a:xfrm>
          <a:prstGeom prst="rect">
            <a:avLst/>
          </a:prstGeom>
          <a:noFill/>
          <a:ln w="9525">
            <a:noFill/>
            <a:miter lim="800000"/>
            <a:headEnd/>
            <a:tailEnd/>
          </a:ln>
        </p:spPr>
      </p:pic>
      <p:sp>
        <p:nvSpPr>
          <p:cNvPr id="2" name="Title 1"/>
          <p:cNvSpPr>
            <a:spLocks noGrp="1"/>
          </p:cNvSpPr>
          <p:nvPr>
            <p:ph type="title" hasCustomPrompt="1"/>
          </p:nvPr>
        </p:nvSpPr>
        <p:spPr>
          <a:xfrm>
            <a:off x="4417763" y="1154840"/>
            <a:ext cx="3040657" cy="609600"/>
          </a:xfrm>
        </p:spPr>
        <p:txBody>
          <a:bodyPr/>
          <a:lstStyle>
            <a:lvl1pPr algn="l">
              <a:defRPr sz="2400">
                <a:latin typeface="Comic Sans MS" panose="030F0702030302020204" pitchFamily="66" charset="0"/>
              </a:defRPr>
            </a:lvl1pPr>
          </a:lstStyle>
          <a:p>
            <a:r>
              <a:rPr lang="en-US" dirty="0" smtClean="0"/>
              <a:t>Title</a:t>
            </a:r>
            <a:endParaRPr lang="en-US" dirty="0"/>
          </a:p>
        </p:txBody>
      </p:sp>
      <p:sp>
        <p:nvSpPr>
          <p:cNvPr id="7" name="Text Placeholder 6"/>
          <p:cNvSpPr>
            <a:spLocks noGrp="1"/>
          </p:cNvSpPr>
          <p:nvPr>
            <p:ph type="body" sz="quarter" idx="13" hasCustomPrompt="1"/>
          </p:nvPr>
        </p:nvSpPr>
        <p:spPr>
          <a:xfrm>
            <a:off x="282452" y="3705255"/>
            <a:ext cx="8630194" cy="2882831"/>
          </a:xfrm>
        </p:spPr>
        <p:txBody>
          <a:bodyPr/>
          <a:lstStyle>
            <a:lvl1pPr algn="l">
              <a:buFontTx/>
              <a:buNone/>
              <a:defRPr sz="2000">
                <a:solidFill>
                  <a:srgbClr val="001C54"/>
                </a:solidFill>
                <a:latin typeface="Comic Sans MS" panose="030F0702030302020204" pitchFamily="66" charset="0"/>
              </a:defRPr>
            </a:lvl1pPr>
          </a:lstStyle>
          <a:p>
            <a:pPr lvl="0"/>
            <a:r>
              <a:rPr lang="en-US" dirty="0" smtClean="0"/>
              <a:t>Subtitle</a:t>
            </a:r>
          </a:p>
        </p:txBody>
      </p:sp>
    </p:spTree>
    <p:extLst>
      <p:ext uri="{BB962C8B-B14F-4D97-AF65-F5344CB8AC3E}">
        <p14:creationId xmlns:p14="http://schemas.microsoft.com/office/powerpoint/2010/main" val="32256129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8" name="Freeform 7"/>
          <p:cNvSpPr>
            <a:spLocks/>
          </p:cNvSpPr>
          <p:nvPr userDrawn="1"/>
        </p:nvSpPr>
        <p:spPr bwMode="black">
          <a:xfrm>
            <a:off x="7340600" y="103188"/>
            <a:ext cx="1665288" cy="598487"/>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tx1"/>
          </a:solidFill>
          <a:ln w="127000" cap="rnd" cmpd="sng">
            <a:noFill/>
            <a:prstDash val="solid"/>
            <a:round/>
            <a:headEnd type="none" w="med" len="med"/>
            <a:tailEnd type="none" w="med" len="med"/>
          </a:ln>
          <a:effectLst/>
        </p:spPr>
        <p:txBody>
          <a:bodyPr/>
          <a:lstStyle/>
          <a:p>
            <a:pPr algn="ctr" fontAlgn="base">
              <a:spcBef>
                <a:spcPct val="0"/>
              </a:spcBef>
              <a:spcAft>
                <a:spcPct val="0"/>
              </a:spcAft>
              <a:defRPr/>
            </a:pPr>
            <a:endParaRPr lang="en-US" sz="1200" dirty="0">
              <a:solidFill>
                <a:srgbClr val="000000"/>
              </a:solidFill>
            </a:endParaRPr>
          </a:p>
        </p:txBody>
      </p:sp>
      <p:sp>
        <p:nvSpPr>
          <p:cNvPr id="9" name="Rectangle 7"/>
          <p:cNvSpPr>
            <a:spLocks noChangeArrowheads="1"/>
          </p:cNvSpPr>
          <p:nvPr userDrawn="1"/>
        </p:nvSpPr>
        <p:spPr bwMode="auto">
          <a:xfrm>
            <a:off x="0" y="762000"/>
            <a:ext cx="9144000" cy="314325"/>
          </a:xfrm>
          <a:prstGeom prst="rect">
            <a:avLst/>
          </a:prstGeom>
          <a:gradFill rotWithShape="1">
            <a:gsLst>
              <a:gs pos="0">
                <a:srgbClr val="000000"/>
              </a:gs>
              <a:gs pos="39999">
                <a:srgbClr val="0A128C"/>
              </a:gs>
              <a:gs pos="70000">
                <a:srgbClr val="181CC7"/>
              </a:gs>
              <a:gs pos="88000">
                <a:srgbClr val="7005D4"/>
              </a:gs>
              <a:gs pos="100000">
                <a:srgbClr val="8C3D91"/>
              </a:gs>
            </a:gsLst>
            <a:lin ang="0" scaled="1"/>
          </a:gradFill>
          <a:ln w="6350" algn="ctr">
            <a:solidFill>
              <a:srgbClr val="FFFFFF"/>
            </a:solidFill>
            <a:miter lim="800000"/>
            <a:headEnd/>
            <a:tailEnd/>
          </a:ln>
          <a:effectLst/>
        </p:spPr>
        <p:txBody>
          <a:bodyPr wrap="none" anchor="ctr"/>
          <a:lstStyle/>
          <a:p>
            <a:pPr algn="ctr" eaLnBrk="0" fontAlgn="base" hangingPunct="0">
              <a:spcBef>
                <a:spcPct val="0"/>
              </a:spcBef>
              <a:spcAft>
                <a:spcPct val="0"/>
              </a:spcAft>
              <a:defRPr/>
            </a:pPr>
            <a:endParaRPr lang="en-US" sz="800" dirty="0">
              <a:solidFill>
                <a:srgbClr val="000000"/>
              </a:solidFill>
              <a:latin typeface="Helvetica" pitchFamily="28" charset="0"/>
            </a:endParaRPr>
          </a:p>
        </p:txBody>
      </p:sp>
      <p:sp>
        <p:nvSpPr>
          <p:cNvPr id="2" name="Title 1"/>
          <p:cNvSpPr>
            <a:spLocks noGrp="1"/>
          </p:cNvSpPr>
          <p:nvPr>
            <p:ph type="title"/>
          </p:nvPr>
        </p:nvSpPr>
        <p:spPr>
          <a:xfrm>
            <a:off x="996223" y="-102911"/>
            <a:ext cx="7362825" cy="74295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199" y="1374357"/>
            <a:ext cx="8193505" cy="529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10"/>
          </p:nvPr>
        </p:nvSpPr>
        <p:spPr>
          <a:xfrm>
            <a:off x="457200" y="6019800"/>
            <a:ext cx="8229600" cy="701675"/>
          </a:xfrm>
          <a:prstGeom prst="rect">
            <a:avLst/>
          </a:prstGeom>
        </p:spPr>
        <p:txBody>
          <a:bodyPr/>
          <a:lstStyle>
            <a:lvl1pPr>
              <a:defRPr>
                <a:solidFill>
                  <a:schemeClr val="tx1"/>
                </a:solidFill>
                <a:ea typeface="ＭＳ Ｐゴシック"/>
                <a:cs typeface="ＭＳ Ｐゴシック"/>
              </a:defRPr>
            </a:lvl1pPr>
          </a:lstStyle>
          <a:p>
            <a:pPr>
              <a:defRPr/>
            </a:pPr>
            <a:fld id="{7267697F-8060-481A-821C-C6ADB4EC69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3080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body" idx="1"/>
          </p:nvPr>
        </p:nvSpPr>
        <p:spPr bwMode="auto">
          <a:xfrm>
            <a:off x="261938" y="1338610"/>
            <a:ext cx="8697912" cy="53244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6"/>
          <p:cNvSpPr>
            <a:spLocks noGrp="1" noChangeArrowheads="1"/>
          </p:cNvSpPr>
          <p:nvPr>
            <p:ph type="title"/>
          </p:nvPr>
        </p:nvSpPr>
        <p:spPr bwMode="auto">
          <a:xfrm>
            <a:off x="858838" y="-22034"/>
            <a:ext cx="7315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1" name="Text Box 13"/>
          <p:cNvSpPr txBox="1">
            <a:spLocks noChangeArrowheads="1"/>
          </p:cNvSpPr>
          <p:nvPr/>
        </p:nvSpPr>
        <p:spPr bwMode="auto">
          <a:xfrm>
            <a:off x="60778" y="6619544"/>
            <a:ext cx="1274708" cy="230832"/>
          </a:xfrm>
          <a:prstGeom prst="rect">
            <a:avLst/>
          </a:prstGeom>
          <a:noFill/>
          <a:ln w="9525">
            <a:noFill/>
            <a:miter lim="800000"/>
            <a:headEnd/>
            <a:tailEnd/>
          </a:ln>
          <a:effectLst/>
        </p:spPr>
        <p:txBody>
          <a:bodyPr wrap="none" lIns="91440" tIns="45720" rIns="91440" bIns="45720">
            <a:spAutoFit/>
          </a:bodyPr>
          <a:lstStyle/>
          <a:p>
            <a:pPr eaLnBrk="0" fontAlgn="base" hangingPunct="0">
              <a:spcBef>
                <a:spcPct val="0"/>
              </a:spcBef>
              <a:spcAft>
                <a:spcPct val="0"/>
              </a:spcAft>
              <a:defRPr/>
            </a:pPr>
            <a:r>
              <a:rPr lang="en-US" sz="900" b="1" i="1" dirty="0" smtClean="0">
                <a:solidFill>
                  <a:srgbClr val="FFFF00"/>
                </a:solidFill>
                <a:ea typeface="ＭＳ Ｐゴシック" pitchFamily="112" charset="-128"/>
              </a:rPr>
              <a:t>CU CSO – 10/8/2015</a:t>
            </a:r>
          </a:p>
        </p:txBody>
      </p:sp>
      <p:sp>
        <p:nvSpPr>
          <p:cNvPr id="7186" name="Rectangle 18"/>
          <p:cNvSpPr>
            <a:spLocks noChangeArrowheads="1"/>
          </p:cNvSpPr>
          <p:nvPr/>
        </p:nvSpPr>
        <p:spPr bwMode="auto">
          <a:xfrm>
            <a:off x="2" y="771525"/>
            <a:ext cx="9136063" cy="323850"/>
          </a:xfrm>
          <a:prstGeom prst="rect">
            <a:avLst/>
          </a:prstGeom>
          <a:gradFill rotWithShape="1">
            <a:gsLst>
              <a:gs pos="0">
                <a:srgbClr val="000000"/>
              </a:gs>
              <a:gs pos="39999">
                <a:srgbClr val="0A128C"/>
              </a:gs>
              <a:gs pos="70000">
                <a:srgbClr val="181CC7"/>
              </a:gs>
              <a:gs pos="88000">
                <a:srgbClr val="7005D4"/>
              </a:gs>
              <a:gs pos="100000">
                <a:srgbClr val="8C3D91"/>
              </a:gs>
            </a:gsLst>
            <a:lin ang="0" scaled="1"/>
          </a:gradFill>
          <a:ln w="6350" algn="ctr">
            <a:solidFill>
              <a:srgbClr val="FFFFFF"/>
            </a:solidFill>
            <a:miter lim="800000"/>
            <a:headEnd/>
            <a:tailEnd/>
          </a:ln>
          <a:effectLst/>
        </p:spPr>
        <p:txBody>
          <a:bodyPr wrap="none" lIns="91440" tIns="45720" rIns="91440" bIns="45720" anchor="ctr"/>
          <a:lstStyle/>
          <a:p>
            <a:pPr algn="ctr" eaLnBrk="0" fontAlgn="base" hangingPunct="0">
              <a:spcBef>
                <a:spcPct val="0"/>
              </a:spcBef>
              <a:spcAft>
                <a:spcPct val="0"/>
              </a:spcAft>
              <a:defRPr/>
            </a:pPr>
            <a:endParaRPr lang="en-US" sz="800">
              <a:solidFill>
                <a:srgbClr val="000000"/>
              </a:solidFill>
              <a:latin typeface="Helvetica" pitchFamily="112" charset="0"/>
              <a:ea typeface="ＭＳ Ｐゴシック" pitchFamily="112" charset="-128"/>
            </a:endParaRPr>
          </a:p>
        </p:txBody>
      </p:sp>
      <p:sp>
        <p:nvSpPr>
          <p:cNvPr id="7187" name="Freeform 19"/>
          <p:cNvSpPr>
            <a:spLocks/>
          </p:cNvSpPr>
          <p:nvPr/>
        </p:nvSpPr>
        <p:spPr bwMode="black">
          <a:xfrm>
            <a:off x="7340600" y="103190"/>
            <a:ext cx="1665288" cy="598487"/>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tx1"/>
          </a:solidFill>
          <a:ln w="127000" cap="rnd" cmpd="sng">
            <a:noFill/>
            <a:prstDash val="solid"/>
            <a:round/>
            <a:headEnd type="none" w="med" len="med"/>
            <a:tailEnd type="none" w="med" len="med"/>
          </a:ln>
          <a:effectLst/>
        </p:spPr>
        <p:txBody>
          <a:bodyPr lIns="91440" tIns="45720" rIns="91440" bIns="45720"/>
          <a:lstStyle/>
          <a:p>
            <a:pPr eaLnBrk="0" fontAlgn="base" hangingPunct="0">
              <a:spcBef>
                <a:spcPct val="0"/>
              </a:spcBef>
              <a:spcAft>
                <a:spcPct val="0"/>
              </a:spcAft>
              <a:defRPr/>
            </a:pPr>
            <a:endParaRPr lang="en-US" sz="2000">
              <a:solidFill>
                <a:srgbClr val="000000"/>
              </a:solidFill>
              <a:ea typeface="ＭＳ Ｐゴシック" pitchFamily="112" charset="-128"/>
            </a:endParaRPr>
          </a:p>
        </p:txBody>
      </p:sp>
      <p:sp>
        <p:nvSpPr>
          <p:cNvPr id="2" name="TextBox 1"/>
          <p:cNvSpPr txBox="1"/>
          <p:nvPr/>
        </p:nvSpPr>
        <p:spPr>
          <a:xfrm>
            <a:off x="8821284" y="6619544"/>
            <a:ext cx="325730" cy="230832"/>
          </a:xfrm>
          <a:prstGeom prst="rect">
            <a:avLst/>
          </a:prstGeom>
          <a:noFill/>
        </p:spPr>
        <p:txBody>
          <a:bodyPr wrap="none" rtlCol="0">
            <a:spAutoFit/>
          </a:bodyPr>
          <a:lstStyle/>
          <a:p>
            <a:fld id="{CCC05E79-A42F-4A0E-8374-27B56361E9A0}" type="slidenum">
              <a:rPr lang="en-US" sz="900" smtClean="0">
                <a:solidFill>
                  <a:srgbClr val="FFFF00"/>
                </a:solidFill>
              </a:rPr>
              <a:t>‹#›</a:t>
            </a:fld>
            <a:endParaRPr lang="en-US" sz="900" dirty="0">
              <a:solidFill>
                <a:srgbClr val="FFFF00"/>
              </a:solidFill>
            </a:endParaRPr>
          </a:p>
        </p:txBody>
      </p:sp>
      <p:pic>
        <p:nvPicPr>
          <p:cNvPr id="9" name="Picture 8" descr="C:\Users\BPatti\Desktop\ATVMPCVSM1.jpg"/>
          <p:cNvPicPr>
            <a:picLocks noChangeAspect="1" noChangeArrowheads="1"/>
          </p:cNvPicPr>
          <p:nvPr userDrawn="1"/>
        </p:nvPicPr>
        <p:blipFill>
          <a:blip r:embed="rId7" cstate="screen">
            <a:extLst>
              <a:ext uri="{BEBA8EAE-BF5A-486C-A8C5-ECC9F3942E4B}">
                <a14:imgProps xmlns:a14="http://schemas.microsoft.com/office/drawing/2010/main">
                  <a14:imgLayer r:embed="rId8">
                    <a14:imgEffect>
                      <a14:brightnessContrast bright="-78000" contrast="-26000"/>
                    </a14:imgEffect>
                  </a14:imgLayer>
                </a14:imgProps>
              </a:ext>
              <a:ext uri="{28A0092B-C50C-407E-A947-70E740481C1C}">
                <a14:useLocalDpi xmlns:a14="http://schemas.microsoft.com/office/drawing/2010/main"/>
              </a:ext>
            </a:extLst>
          </a:blip>
          <a:srcRect/>
          <a:stretch>
            <a:fillRect/>
          </a:stretch>
        </p:blipFill>
        <p:spPr bwMode="auto">
          <a:xfrm>
            <a:off x="0" y="2"/>
            <a:ext cx="9143999" cy="6857999"/>
          </a:xfrm>
          <a:prstGeom prst="rect">
            <a:avLst/>
          </a:prstGeom>
          <a:noFill/>
          <a:ln w="9525">
            <a:noFill/>
            <a:miter lim="800000"/>
            <a:headEnd/>
            <a:tailEnd/>
          </a:ln>
        </p:spPr>
      </p:pic>
    </p:spTree>
    <p:extLst>
      <p:ext uri="{BB962C8B-B14F-4D97-AF65-F5344CB8AC3E}">
        <p14:creationId xmlns:p14="http://schemas.microsoft.com/office/powerpoint/2010/main" val="33348098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9" r:id="rId4"/>
    <p:sldLayoutId id="2147483730"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rgbClr val="FFFF00"/>
          </a:solidFill>
          <a:latin typeface="+mj-lt"/>
          <a:ea typeface="+mj-ea"/>
          <a:cs typeface="+mj-cs"/>
        </a:defRPr>
      </a:lvl1pPr>
      <a:lvl2pPr algn="ctr" rtl="0" eaLnBrk="0" fontAlgn="base" hangingPunct="0">
        <a:spcBef>
          <a:spcPct val="0"/>
        </a:spcBef>
        <a:spcAft>
          <a:spcPct val="0"/>
        </a:spcAft>
        <a:defRPr sz="2400" b="1">
          <a:solidFill>
            <a:srgbClr val="01007F"/>
          </a:solidFill>
          <a:latin typeface="Arial" charset="0"/>
        </a:defRPr>
      </a:lvl2pPr>
      <a:lvl3pPr algn="ctr" rtl="0" eaLnBrk="0" fontAlgn="base" hangingPunct="0">
        <a:spcBef>
          <a:spcPct val="0"/>
        </a:spcBef>
        <a:spcAft>
          <a:spcPct val="0"/>
        </a:spcAft>
        <a:defRPr sz="2400" b="1">
          <a:solidFill>
            <a:srgbClr val="01007F"/>
          </a:solidFill>
          <a:latin typeface="Arial" charset="0"/>
        </a:defRPr>
      </a:lvl3pPr>
      <a:lvl4pPr algn="ctr" rtl="0" eaLnBrk="0" fontAlgn="base" hangingPunct="0">
        <a:spcBef>
          <a:spcPct val="0"/>
        </a:spcBef>
        <a:spcAft>
          <a:spcPct val="0"/>
        </a:spcAft>
        <a:defRPr sz="2400" b="1">
          <a:solidFill>
            <a:srgbClr val="01007F"/>
          </a:solidFill>
          <a:latin typeface="Arial" charset="0"/>
        </a:defRPr>
      </a:lvl4pPr>
      <a:lvl5pPr algn="ctr" rtl="0" eaLnBrk="0" fontAlgn="base" hangingPunct="0">
        <a:spcBef>
          <a:spcPct val="0"/>
        </a:spcBef>
        <a:spcAft>
          <a:spcPct val="0"/>
        </a:spcAft>
        <a:defRPr sz="2400" b="1">
          <a:solidFill>
            <a:srgbClr val="01007F"/>
          </a:solidFill>
          <a:latin typeface="Arial" charset="0"/>
        </a:defRPr>
      </a:lvl5pPr>
      <a:lvl6pPr marL="457200" algn="ctr" rtl="0" fontAlgn="base">
        <a:spcBef>
          <a:spcPct val="0"/>
        </a:spcBef>
        <a:spcAft>
          <a:spcPct val="0"/>
        </a:spcAft>
        <a:defRPr sz="2400" b="1">
          <a:solidFill>
            <a:srgbClr val="01007F"/>
          </a:solidFill>
          <a:latin typeface="Arial" charset="0"/>
        </a:defRPr>
      </a:lvl6pPr>
      <a:lvl7pPr marL="914400" algn="ctr" rtl="0" fontAlgn="base">
        <a:spcBef>
          <a:spcPct val="0"/>
        </a:spcBef>
        <a:spcAft>
          <a:spcPct val="0"/>
        </a:spcAft>
        <a:defRPr sz="2400" b="1">
          <a:solidFill>
            <a:srgbClr val="01007F"/>
          </a:solidFill>
          <a:latin typeface="Arial" charset="0"/>
        </a:defRPr>
      </a:lvl7pPr>
      <a:lvl8pPr marL="1371600" algn="ctr" rtl="0" fontAlgn="base">
        <a:spcBef>
          <a:spcPct val="0"/>
        </a:spcBef>
        <a:spcAft>
          <a:spcPct val="0"/>
        </a:spcAft>
        <a:defRPr sz="2400" b="1">
          <a:solidFill>
            <a:srgbClr val="01007F"/>
          </a:solidFill>
          <a:latin typeface="Arial" charset="0"/>
        </a:defRPr>
      </a:lvl8pPr>
      <a:lvl9pPr marL="1828800" algn="ctr" rtl="0" fontAlgn="base">
        <a:spcBef>
          <a:spcPct val="0"/>
        </a:spcBef>
        <a:spcAft>
          <a:spcPct val="0"/>
        </a:spcAft>
        <a:defRPr sz="2400" b="1">
          <a:solidFill>
            <a:srgbClr val="01007F"/>
          </a:solidFill>
          <a:latin typeface="Arial" charset="0"/>
        </a:defRPr>
      </a:lvl9pPr>
    </p:titleStyle>
    <p:bodyStyle>
      <a:lvl1pPr marL="228600" indent="-228600" algn="l" rtl="0" eaLnBrk="0" fontAlgn="base" hangingPunct="0">
        <a:spcBef>
          <a:spcPct val="30000"/>
        </a:spcBef>
        <a:spcAft>
          <a:spcPct val="0"/>
        </a:spcAft>
        <a:buClr>
          <a:srgbClr val="FFFF00"/>
        </a:buClr>
        <a:buSzPct val="100000"/>
        <a:buFont typeface="Symbol" pitchFamily="112" charset="2"/>
        <a:buChar char=""/>
        <a:defRPr sz="2000" b="1">
          <a:solidFill>
            <a:srgbClr val="33CCFF"/>
          </a:solidFill>
          <a:latin typeface="+mn-lt"/>
          <a:ea typeface="+mn-ea"/>
          <a:cs typeface="+mn-cs"/>
        </a:defRPr>
      </a:lvl1pPr>
      <a:lvl2pPr marL="577850" indent="-174625" algn="l" rtl="0" eaLnBrk="0" fontAlgn="base" hangingPunct="0">
        <a:spcBef>
          <a:spcPct val="30000"/>
        </a:spcBef>
        <a:spcAft>
          <a:spcPct val="0"/>
        </a:spcAft>
        <a:buClr>
          <a:srgbClr val="FFFF00"/>
        </a:buClr>
        <a:buSzPct val="100000"/>
        <a:buFont typeface="Wingdings" pitchFamily="112" charset="2"/>
        <a:buChar char="§"/>
        <a:defRPr>
          <a:solidFill>
            <a:srgbClr val="33CCFF"/>
          </a:solidFill>
          <a:latin typeface="+mn-lt"/>
        </a:defRPr>
      </a:lvl2pPr>
      <a:lvl3pPr marL="803275" indent="-111125" algn="l" rtl="0" eaLnBrk="0" fontAlgn="base" hangingPunct="0">
        <a:spcBef>
          <a:spcPct val="30000"/>
        </a:spcBef>
        <a:spcAft>
          <a:spcPct val="0"/>
        </a:spcAft>
        <a:buClr>
          <a:srgbClr val="FFFF00"/>
        </a:buClr>
        <a:buSzPct val="70000"/>
        <a:buFont typeface="Times" pitchFamily="112" charset="0"/>
        <a:buChar char="•"/>
        <a:defRPr sz="1600">
          <a:solidFill>
            <a:srgbClr val="33CCFF"/>
          </a:solidFill>
          <a:latin typeface="+mn-lt"/>
        </a:defRPr>
      </a:lvl3pPr>
      <a:lvl4pPr marL="1081088" indent="-114300" algn="l" rtl="0" eaLnBrk="0" fontAlgn="base" hangingPunct="0">
        <a:spcBef>
          <a:spcPct val="30000"/>
        </a:spcBef>
        <a:spcAft>
          <a:spcPct val="0"/>
        </a:spcAft>
        <a:buClr>
          <a:srgbClr val="FFFF00"/>
        </a:buClr>
        <a:buFont typeface="Symbol" pitchFamily="112" charset="2"/>
        <a:buChar char=""/>
        <a:defRPr sz="1400">
          <a:solidFill>
            <a:srgbClr val="33CCFF"/>
          </a:solidFill>
          <a:latin typeface="+mn-lt"/>
        </a:defRPr>
      </a:lvl4pPr>
      <a:lvl5pPr marL="1370013" indent="-174625" algn="l" rtl="0" eaLnBrk="0" fontAlgn="base" hangingPunct="0">
        <a:spcBef>
          <a:spcPct val="30000"/>
        </a:spcBef>
        <a:spcAft>
          <a:spcPct val="0"/>
        </a:spcAft>
        <a:buClr>
          <a:srgbClr val="FFFF00"/>
        </a:buClr>
        <a:buFont typeface="Symbol" pitchFamily="112" charset="2"/>
        <a:buChar char=""/>
        <a:defRPr sz="1200">
          <a:solidFill>
            <a:srgbClr val="33CCFF"/>
          </a:solidFill>
          <a:latin typeface="+mn-lt"/>
        </a:defRPr>
      </a:lvl5pPr>
      <a:lvl6pPr marL="18272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6pPr>
      <a:lvl7pPr marL="22844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7pPr>
      <a:lvl8pPr marL="27416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8pPr>
      <a:lvl9pPr marL="31988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1"/>
          <p:cNvSpPr txBox="1">
            <a:spLocks noChangeArrowheads="1"/>
          </p:cNvSpPr>
          <p:nvPr/>
        </p:nvSpPr>
        <p:spPr bwMode="auto">
          <a:xfrm>
            <a:off x="5542155" y="11629"/>
            <a:ext cx="3476086" cy="461665"/>
          </a:xfrm>
          <a:prstGeom prst="rect">
            <a:avLst/>
          </a:prstGeom>
          <a:noFill/>
          <a:ln w="9525">
            <a:noFill/>
            <a:miter lim="800000"/>
            <a:headEnd/>
            <a:tailEnd/>
          </a:ln>
        </p:spPr>
        <p:txBody>
          <a:bodyPr wrap="square" lIns="91440" tIns="45720" rIns="91440" bIns="45720">
            <a:spAutoFit/>
          </a:bodyPr>
          <a:lstStyle/>
          <a:p>
            <a:r>
              <a:rPr lang="en-US" sz="2400" b="1" dirty="0" smtClean="0">
                <a:solidFill>
                  <a:srgbClr val="33CCFF"/>
                </a:solidFill>
                <a:latin typeface="Comic Sans MS" panose="030F0702030302020204" pitchFamily="66" charset="0"/>
              </a:rPr>
              <a:t>FSW Workshop 2015</a:t>
            </a:r>
          </a:p>
        </p:txBody>
      </p:sp>
      <p:sp>
        <p:nvSpPr>
          <p:cNvPr id="3075" name="Text Box 14"/>
          <p:cNvSpPr txBox="1">
            <a:spLocks noChangeArrowheads="1"/>
          </p:cNvSpPr>
          <p:nvPr/>
        </p:nvSpPr>
        <p:spPr bwMode="auto">
          <a:xfrm>
            <a:off x="5996919" y="473294"/>
            <a:ext cx="3021322" cy="707886"/>
          </a:xfrm>
          <a:prstGeom prst="rect">
            <a:avLst/>
          </a:prstGeom>
          <a:noFill/>
          <a:ln w="9525">
            <a:noFill/>
            <a:miter lim="800000"/>
            <a:headEnd/>
            <a:tailEnd/>
          </a:ln>
        </p:spPr>
        <p:txBody>
          <a:bodyPr wrap="square" lIns="91440" tIns="45720" rIns="91440" bIns="45720">
            <a:spAutoFit/>
          </a:bodyPr>
          <a:lstStyle/>
          <a:p>
            <a:pPr eaLnBrk="1" hangingPunct="1"/>
            <a:r>
              <a:rPr lang="en-US" sz="2000" b="1" dirty="0" smtClean="0">
                <a:solidFill>
                  <a:srgbClr val="33CCFF"/>
                </a:solidFill>
                <a:effectLst>
                  <a:outerShdw blurRad="38100" dist="38100" dir="2700000" algn="tl">
                    <a:srgbClr val="000000">
                      <a:alpha val="43137"/>
                    </a:srgbClr>
                  </a:outerShdw>
                </a:effectLst>
                <a:latin typeface="Comic Sans MS" panose="030F0702030302020204" pitchFamily="66" charset="0"/>
              </a:rPr>
              <a:t>Rob Chambers</a:t>
            </a:r>
          </a:p>
          <a:p>
            <a:pPr eaLnBrk="1" hangingPunct="1"/>
            <a:r>
              <a:rPr lang="en-US" sz="2000" b="1" dirty="0" smtClean="0">
                <a:solidFill>
                  <a:srgbClr val="33CCFF"/>
                </a:solidFill>
                <a:effectLst>
                  <a:outerShdw blurRad="38100" dist="38100" dir="2700000" algn="tl">
                    <a:srgbClr val="000000">
                      <a:alpha val="43137"/>
                    </a:srgbClr>
                  </a:outerShdw>
                </a:effectLst>
                <a:latin typeface="Comic Sans MS" panose="030F0702030302020204" pitchFamily="66" charset="0"/>
              </a:rPr>
              <a:t>Lockheed Martin</a:t>
            </a:r>
          </a:p>
        </p:txBody>
      </p:sp>
      <p:sp>
        <p:nvSpPr>
          <p:cNvPr id="5" name="Text Box 14"/>
          <p:cNvSpPr txBox="1">
            <a:spLocks noChangeArrowheads="1"/>
          </p:cNvSpPr>
          <p:nvPr/>
        </p:nvSpPr>
        <p:spPr bwMode="auto">
          <a:xfrm>
            <a:off x="367989" y="5008632"/>
            <a:ext cx="5174166" cy="1384995"/>
          </a:xfrm>
          <a:prstGeom prst="rect">
            <a:avLst/>
          </a:prstGeom>
          <a:noFill/>
          <a:ln w="9525">
            <a:noFill/>
            <a:miter lim="800000"/>
            <a:headEnd/>
            <a:tailEnd/>
          </a:ln>
        </p:spPr>
        <p:txBody>
          <a:bodyPr wrap="square" lIns="91440" tIns="45720" rIns="91440" bIns="45720">
            <a:spAutoFit/>
          </a:bodyPr>
          <a:lstStyle/>
          <a:p>
            <a:r>
              <a:rPr lang="en-US" sz="2800" b="1" dirty="0">
                <a:solidFill>
                  <a:srgbClr val="FFFF00"/>
                </a:solidFill>
                <a:latin typeface="Comic Sans MS" panose="030F0702030302020204" pitchFamily="66" charset="0"/>
              </a:rPr>
              <a:t>“Orion FSW – Enabling the Future of Human Exploration of the Solar System”</a:t>
            </a:r>
            <a:endParaRPr lang="en-US" sz="2800" b="1"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437391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EFT-1 Entry Video</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335"/>
            <a:ext cx="8989621" cy="5397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174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Entry FSW</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a:spLocks noGrp="1"/>
          </p:cNvSpPr>
          <p:nvPr>
            <p:ph type="body" sz="half" idx="1"/>
          </p:nvPr>
        </p:nvSpPr>
        <p:spPr>
          <a:xfrm>
            <a:off x="155576" y="1235461"/>
            <a:ext cx="5724363" cy="5366048"/>
          </a:xfrm>
        </p:spPr>
        <p:txBody>
          <a:bodyPr/>
          <a:lstStyle/>
          <a:p>
            <a:r>
              <a:rPr lang="en-US" dirty="0" smtClean="0"/>
              <a:t>Orion lands off San Clemente instead of in mid-Pacific like Apollo</a:t>
            </a:r>
          </a:p>
          <a:p>
            <a:pPr lvl="1"/>
            <a:r>
              <a:rPr lang="en-US" dirty="0" smtClean="0"/>
              <a:t>Tight landing accuracy and long entry-to-splashdown range – “skip” entry</a:t>
            </a:r>
          </a:p>
          <a:p>
            <a:pPr lvl="1"/>
            <a:r>
              <a:rPr lang="en-US" dirty="0" smtClean="0"/>
              <a:t>Propagates to landing sites and calculates corrections</a:t>
            </a:r>
          </a:p>
          <a:p>
            <a:pPr lvl="1"/>
            <a:r>
              <a:rPr lang="en-US" dirty="0" smtClean="0"/>
              <a:t>Developed for Apollo but insufficient computational throughput to execute</a:t>
            </a:r>
          </a:p>
          <a:p>
            <a:r>
              <a:rPr lang="en-US" dirty="0" smtClean="0"/>
              <a:t>Multiple time-critical event-based triggers</a:t>
            </a:r>
          </a:p>
          <a:p>
            <a:endParaRPr lang="en-US" dirty="0" smtClean="0"/>
          </a:p>
          <a:p>
            <a:endParaRPr lang="en-US" dirty="0"/>
          </a:p>
        </p:txBody>
      </p:sp>
      <p:grpSp>
        <p:nvGrpSpPr>
          <p:cNvPr id="5" name="Group 4"/>
          <p:cNvGrpSpPr/>
          <p:nvPr/>
        </p:nvGrpSpPr>
        <p:grpSpPr>
          <a:xfrm>
            <a:off x="2" y="4557711"/>
            <a:ext cx="4677997" cy="2305408"/>
            <a:chOff x="2" y="4557711"/>
            <a:chExt cx="4677997" cy="2305408"/>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26" y="4557711"/>
              <a:ext cx="4605573"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 y="6601509"/>
              <a:ext cx="1728358" cy="261610"/>
            </a:xfrm>
            <a:prstGeom prst="rect">
              <a:avLst/>
            </a:prstGeom>
            <a:noFill/>
          </p:spPr>
          <p:txBody>
            <a:bodyPr wrap="none" rtlCol="0">
              <a:spAutoFit/>
            </a:bodyPr>
            <a:lstStyle/>
            <a:p>
              <a:r>
                <a:rPr lang="en-US" sz="1050" b="1" i="1" dirty="0" smtClean="0">
                  <a:solidFill>
                    <a:srgbClr val="000000"/>
                  </a:solidFill>
                </a:rPr>
                <a:t>EM-2 Reference Mission</a:t>
              </a:r>
              <a:endParaRPr lang="en-US" sz="1050" b="1" i="1" dirty="0">
                <a:solidFill>
                  <a:srgbClr val="000000"/>
                </a:solidFill>
              </a:endParaRPr>
            </a:p>
          </p:txBody>
        </p:sp>
      </p:grpSp>
      <p:sp>
        <p:nvSpPr>
          <p:cNvPr id="13" name="Rectangle 12"/>
          <p:cNvSpPr/>
          <p:nvPr/>
        </p:nvSpPr>
        <p:spPr bwMode="auto">
          <a:xfrm>
            <a:off x="155576" y="5296277"/>
            <a:ext cx="1311085" cy="543208"/>
          </a:xfrm>
          <a:prstGeom prst="rect">
            <a:avLst/>
          </a:prstGeom>
          <a:noFill/>
          <a:ln w="7620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733826" y="1235461"/>
            <a:ext cx="3377138" cy="301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
          <p:cNvSpPr txBox="1">
            <a:spLocks/>
          </p:cNvSpPr>
          <p:nvPr/>
        </p:nvSpPr>
        <p:spPr bwMode="auto">
          <a:xfrm>
            <a:off x="4907666" y="4557711"/>
            <a:ext cx="4236334" cy="217350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30000"/>
              </a:spcBef>
              <a:spcAft>
                <a:spcPct val="0"/>
              </a:spcAft>
              <a:buClr>
                <a:srgbClr val="FFFF00"/>
              </a:buClr>
              <a:buSzPct val="100000"/>
              <a:buFont typeface="Symbol" pitchFamily="112" charset="2"/>
              <a:buChar char=""/>
              <a:defRPr sz="2000" b="1">
                <a:solidFill>
                  <a:srgbClr val="33CCFF"/>
                </a:solidFill>
                <a:latin typeface="+mn-lt"/>
                <a:ea typeface="+mn-ea"/>
                <a:cs typeface="+mn-cs"/>
              </a:defRPr>
            </a:lvl1pPr>
            <a:lvl2pPr marL="577850" indent="-174625" algn="l" rtl="0" eaLnBrk="0" fontAlgn="base" hangingPunct="0">
              <a:spcBef>
                <a:spcPct val="30000"/>
              </a:spcBef>
              <a:spcAft>
                <a:spcPct val="0"/>
              </a:spcAft>
              <a:buClr>
                <a:srgbClr val="FFFF00"/>
              </a:buClr>
              <a:buSzPct val="100000"/>
              <a:buFont typeface="Wingdings" pitchFamily="112" charset="2"/>
              <a:buChar char="§"/>
              <a:defRPr>
                <a:solidFill>
                  <a:srgbClr val="33CCFF"/>
                </a:solidFill>
                <a:latin typeface="+mn-lt"/>
              </a:defRPr>
            </a:lvl2pPr>
            <a:lvl3pPr marL="803275" indent="-111125" algn="l" rtl="0" eaLnBrk="0" fontAlgn="base" hangingPunct="0">
              <a:spcBef>
                <a:spcPct val="30000"/>
              </a:spcBef>
              <a:spcAft>
                <a:spcPct val="0"/>
              </a:spcAft>
              <a:buClr>
                <a:srgbClr val="FFFF00"/>
              </a:buClr>
              <a:buSzPct val="70000"/>
              <a:buFont typeface="Times" pitchFamily="112" charset="0"/>
              <a:buChar char="•"/>
              <a:defRPr sz="1600">
                <a:solidFill>
                  <a:srgbClr val="33CCFF"/>
                </a:solidFill>
                <a:latin typeface="+mn-lt"/>
              </a:defRPr>
            </a:lvl3pPr>
            <a:lvl4pPr marL="1081088" indent="-114300" algn="l" rtl="0" eaLnBrk="0" fontAlgn="base" hangingPunct="0">
              <a:spcBef>
                <a:spcPct val="30000"/>
              </a:spcBef>
              <a:spcAft>
                <a:spcPct val="0"/>
              </a:spcAft>
              <a:buClr>
                <a:srgbClr val="FFFF00"/>
              </a:buClr>
              <a:buFont typeface="Symbol" pitchFamily="112" charset="2"/>
              <a:buChar char=""/>
              <a:defRPr sz="1400">
                <a:solidFill>
                  <a:srgbClr val="33CCFF"/>
                </a:solidFill>
                <a:latin typeface="+mn-lt"/>
              </a:defRPr>
            </a:lvl4pPr>
            <a:lvl5pPr marL="1370013" indent="-174625" algn="l" rtl="0" eaLnBrk="0" fontAlgn="base" hangingPunct="0">
              <a:spcBef>
                <a:spcPct val="30000"/>
              </a:spcBef>
              <a:spcAft>
                <a:spcPct val="0"/>
              </a:spcAft>
              <a:buClr>
                <a:srgbClr val="FFFF00"/>
              </a:buClr>
              <a:buFont typeface="Symbol" pitchFamily="112" charset="2"/>
              <a:buChar char=""/>
              <a:defRPr sz="1200">
                <a:solidFill>
                  <a:srgbClr val="33CCFF"/>
                </a:solidFill>
                <a:latin typeface="+mn-lt"/>
              </a:defRPr>
            </a:lvl5pPr>
            <a:lvl6pPr marL="18272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6pPr>
            <a:lvl7pPr marL="22844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7pPr>
            <a:lvl8pPr marL="27416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8pPr>
            <a:lvl9pPr marL="31988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9pPr>
          </a:lstStyle>
          <a:p>
            <a:r>
              <a:rPr lang="en-US" kern="0" dirty="0" smtClean="0"/>
              <a:t>Various primary and backup flight software </a:t>
            </a:r>
            <a:r>
              <a:rPr lang="en-US" kern="0" dirty="0" err="1" smtClean="0"/>
              <a:t>downmodes</a:t>
            </a:r>
            <a:endParaRPr lang="en-US" kern="0" dirty="0" smtClean="0"/>
          </a:p>
          <a:p>
            <a:pPr lvl="1"/>
            <a:r>
              <a:rPr lang="en-US" kern="0" dirty="0" smtClean="0"/>
              <a:t>Precision guidance</a:t>
            </a:r>
          </a:p>
          <a:p>
            <a:pPr lvl="1"/>
            <a:r>
              <a:rPr lang="en-US" kern="0" dirty="0" smtClean="0"/>
              <a:t>Loads managed</a:t>
            </a:r>
          </a:p>
          <a:p>
            <a:pPr lvl="1"/>
            <a:r>
              <a:rPr lang="en-US" kern="0" dirty="0" smtClean="0"/>
              <a:t>Manual </a:t>
            </a:r>
            <a:r>
              <a:rPr lang="en-US" kern="0" dirty="0" err="1" smtClean="0"/>
              <a:t>crossrange</a:t>
            </a:r>
            <a:r>
              <a:rPr lang="en-US" kern="0" dirty="0" smtClean="0"/>
              <a:t> control</a:t>
            </a:r>
          </a:p>
          <a:p>
            <a:pPr lvl="1"/>
            <a:r>
              <a:rPr lang="en-US" kern="0" dirty="0" smtClean="0"/>
              <a:t>Ballistic (lift-cancelled)</a:t>
            </a:r>
          </a:p>
        </p:txBody>
      </p:sp>
    </p:spTree>
    <p:extLst>
      <p:ext uri="{BB962C8B-B14F-4D97-AF65-F5344CB8AC3E}">
        <p14:creationId xmlns:p14="http://schemas.microsoft.com/office/powerpoint/2010/main" val="39423007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Next?</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a:spLocks noGrp="1"/>
          </p:cNvSpPr>
          <p:nvPr>
            <p:ph type="body" sz="half" idx="1"/>
          </p:nvPr>
        </p:nvSpPr>
        <p:spPr>
          <a:xfrm>
            <a:off x="155575" y="1235461"/>
            <a:ext cx="8641184" cy="5406924"/>
          </a:xfrm>
        </p:spPr>
        <p:txBody>
          <a:bodyPr/>
          <a:lstStyle/>
          <a:p>
            <a:r>
              <a:rPr lang="en-US" dirty="0" smtClean="0"/>
              <a:t>Orion provides NASA’s access to human exploration beyond LEO</a:t>
            </a:r>
          </a:p>
          <a:p>
            <a:pPr lvl="1"/>
            <a:r>
              <a:rPr lang="en-US" dirty="0" smtClean="0"/>
              <a:t>Cis-lunar “Proving Grounds”</a:t>
            </a:r>
          </a:p>
          <a:p>
            <a:pPr lvl="1"/>
            <a:r>
              <a:rPr lang="en-US" dirty="0" smtClean="0"/>
              <a:t>Long-duration Martian exploration</a:t>
            </a:r>
          </a:p>
          <a:p>
            <a:r>
              <a:rPr lang="en-US" dirty="0" smtClean="0"/>
              <a:t>Proving ground mission manifests in work using minor Orion upgrades (mostly flight software – less than 5% additional code)</a:t>
            </a:r>
          </a:p>
          <a:p>
            <a:pPr lvl="1"/>
            <a:r>
              <a:rPr lang="en-US" dirty="0" smtClean="0"/>
              <a:t>Orion lunar sample return</a:t>
            </a:r>
          </a:p>
          <a:p>
            <a:pPr lvl="1"/>
            <a:r>
              <a:rPr lang="en-US" dirty="0"/>
              <a:t>Orion lunar habitat-based science support (e.g., far side </a:t>
            </a:r>
            <a:r>
              <a:rPr lang="en-US" dirty="0" err="1"/>
              <a:t>telerobotics</a:t>
            </a:r>
            <a:r>
              <a:rPr lang="en-US" dirty="0"/>
              <a:t>)</a:t>
            </a:r>
          </a:p>
          <a:p>
            <a:pPr lvl="1"/>
            <a:r>
              <a:rPr lang="en-US" dirty="0" smtClean="0"/>
              <a:t>Orion exploration of lunar vicinity asteroid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4694" y="4488644"/>
            <a:ext cx="3278931" cy="182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Macintosh HD:Users:jgard:Pictures:iPhoto Library:Masters:2015:01:15:20150115-094905:ARV Orion Flight Attitud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784922" y="4211745"/>
            <a:ext cx="5224615" cy="2134071"/>
          </a:xfrm>
          <a:prstGeom prst="rect">
            <a:avLst/>
          </a:prstGeom>
          <a:noFill/>
          <a:ln>
            <a:solidFill>
              <a:srgbClr val="FFFFFF"/>
            </a:solidFill>
          </a:ln>
          <a:extLst>
            <a:ext uri="{53640926-AAD7-44D8-BBD7-CCE9431645EC}">
              <a14:shadowObscured xmlns:a14="http://schemas.microsoft.com/office/drawing/2010/main"/>
            </a:ext>
          </a:extLst>
        </p:spPr>
      </p:pic>
      <p:sp>
        <p:nvSpPr>
          <p:cNvPr id="3" name="TextBox 2"/>
          <p:cNvSpPr txBox="1"/>
          <p:nvPr/>
        </p:nvSpPr>
        <p:spPr>
          <a:xfrm>
            <a:off x="595053" y="6345816"/>
            <a:ext cx="2524024" cy="307777"/>
          </a:xfrm>
          <a:prstGeom prst="rect">
            <a:avLst/>
          </a:prstGeom>
          <a:noFill/>
        </p:spPr>
        <p:txBody>
          <a:bodyPr wrap="none" rtlCol="0">
            <a:spAutoFit/>
          </a:bodyPr>
          <a:lstStyle/>
          <a:p>
            <a:r>
              <a:rPr lang="en-US" sz="1400" dirty="0" smtClean="0">
                <a:solidFill>
                  <a:srgbClr val="FFFF00"/>
                </a:solidFill>
              </a:rPr>
              <a:t>Extra-Vehicular Activity (EVA)</a:t>
            </a:r>
            <a:endParaRPr lang="en-US" sz="1400" dirty="0">
              <a:solidFill>
                <a:srgbClr val="FFFF00"/>
              </a:solidFill>
            </a:endParaRPr>
          </a:p>
        </p:txBody>
      </p:sp>
      <p:sp>
        <p:nvSpPr>
          <p:cNvPr id="8" name="TextBox 7"/>
          <p:cNvSpPr txBox="1"/>
          <p:nvPr/>
        </p:nvSpPr>
        <p:spPr>
          <a:xfrm>
            <a:off x="4032313" y="6345816"/>
            <a:ext cx="4764446" cy="307777"/>
          </a:xfrm>
          <a:prstGeom prst="rect">
            <a:avLst/>
          </a:prstGeom>
          <a:noFill/>
        </p:spPr>
        <p:txBody>
          <a:bodyPr wrap="none" rtlCol="0">
            <a:spAutoFit/>
          </a:bodyPr>
          <a:lstStyle/>
          <a:p>
            <a:r>
              <a:rPr lang="en-US" sz="1400" dirty="0" smtClean="0">
                <a:solidFill>
                  <a:srgbClr val="FFFF00"/>
                </a:solidFill>
              </a:rPr>
              <a:t>Rendezvous, Proximity Operations, and Docking (RPOD)</a:t>
            </a:r>
            <a:endParaRPr lang="en-US" sz="1400" dirty="0">
              <a:solidFill>
                <a:srgbClr val="FFFF00"/>
              </a:solidFill>
            </a:endParaRPr>
          </a:p>
        </p:txBody>
      </p:sp>
    </p:spTree>
    <p:extLst>
      <p:ext uri="{BB962C8B-B14F-4D97-AF65-F5344CB8AC3E}">
        <p14:creationId xmlns:p14="http://schemas.microsoft.com/office/powerpoint/2010/main" val="3102496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4589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405185" y="1136650"/>
            <a:ext cx="3463966" cy="564515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
        <p:nvSpPr>
          <p:cNvPr id="4" name="Title 3"/>
          <p:cNvSpPr>
            <a:spLocks noGrp="1"/>
          </p:cNvSpPr>
          <p:nvPr>
            <p:ph type="title"/>
          </p:nvPr>
        </p:nvSpPr>
        <p:spPr/>
        <p:txBody>
          <a:bodyPr/>
          <a:lstStyle/>
          <a:p>
            <a:r>
              <a:rPr lang="en-US" dirty="0" smtClean="0"/>
              <a:t>Orion Overview</a:t>
            </a:r>
            <a:endParaRPr lang="en-US" dirty="0"/>
          </a:p>
        </p:txBody>
      </p:sp>
      <p:sp>
        <p:nvSpPr>
          <p:cNvPr id="3" name="Rectangle 17"/>
          <p:cNvSpPr>
            <a:spLocks noChangeArrowheads="1"/>
          </p:cNvSpPr>
          <p:nvPr/>
        </p:nvSpPr>
        <p:spPr bwMode="auto">
          <a:xfrm>
            <a:off x="42860" y="2286000"/>
            <a:ext cx="3333750" cy="861774"/>
          </a:xfrm>
          <a:prstGeom prst="rect">
            <a:avLst/>
          </a:prstGeom>
          <a:solidFill>
            <a:schemeClr val="bg1"/>
          </a:solidFill>
          <a:ln w="9525">
            <a:solidFill>
              <a:schemeClr val="tx1"/>
            </a:solidFill>
            <a:miter lim="800000"/>
            <a:headEnd/>
            <a:tailEnd/>
          </a:ln>
          <a:effectLst>
            <a:outerShdw dist="71842" dir="2700000" algn="ctr" rotWithShape="0">
              <a:srgbClr val="000099"/>
            </a:outerShdw>
          </a:effectLst>
        </p:spPr>
        <p:txBody>
          <a:bodyPr>
            <a:spAutoFit/>
          </a:bodyPr>
          <a:lstStyle/>
          <a:p>
            <a:pPr marL="114300" indent="-114300">
              <a:defRPr/>
            </a:pPr>
            <a:r>
              <a:rPr lang="en-US" sz="1000" b="1" u="sng" dirty="0">
                <a:solidFill>
                  <a:srgbClr val="000000"/>
                </a:solidFill>
                <a:ea typeface="+mn-ea"/>
              </a:rPr>
              <a:t>Crew Module (CM) Functions</a:t>
            </a:r>
          </a:p>
          <a:p>
            <a:pPr lvl="0"/>
            <a:r>
              <a:rPr lang="en-US" sz="1000" dirty="0"/>
              <a:t>The CM provides a habitable pressurized volume to support crewmembers and cargo during all elements of a given mission - from Launch Operations to Earth Entry, Descent, Landing, and Recovery. </a:t>
            </a:r>
          </a:p>
        </p:txBody>
      </p:sp>
      <p:sp>
        <p:nvSpPr>
          <p:cNvPr id="5" name="Rectangle 18"/>
          <p:cNvSpPr>
            <a:spLocks noChangeArrowheads="1"/>
          </p:cNvSpPr>
          <p:nvPr/>
        </p:nvSpPr>
        <p:spPr bwMode="auto">
          <a:xfrm>
            <a:off x="42860" y="3276600"/>
            <a:ext cx="3348037" cy="1015663"/>
          </a:xfrm>
          <a:prstGeom prst="rect">
            <a:avLst/>
          </a:prstGeom>
          <a:solidFill>
            <a:schemeClr val="bg1"/>
          </a:solidFill>
          <a:ln w="9525">
            <a:solidFill>
              <a:schemeClr val="tx1"/>
            </a:solidFill>
            <a:miter lim="800000"/>
            <a:headEnd/>
            <a:tailEnd/>
          </a:ln>
          <a:effectLst>
            <a:outerShdw dist="71842" dir="2700000" algn="ctr" rotWithShape="0">
              <a:srgbClr val="000099"/>
            </a:outerShdw>
          </a:effectLst>
        </p:spPr>
        <p:txBody>
          <a:bodyPr>
            <a:spAutoFit/>
          </a:bodyPr>
          <a:lstStyle/>
          <a:p>
            <a:pPr marL="114300" indent="-114300">
              <a:defRPr/>
            </a:pPr>
            <a:r>
              <a:rPr lang="en-US" sz="1000" b="1" u="sng" dirty="0">
                <a:solidFill>
                  <a:srgbClr val="000000"/>
                </a:solidFill>
                <a:ea typeface="+mn-ea"/>
              </a:rPr>
              <a:t>Service Module (SM) Functions</a:t>
            </a:r>
          </a:p>
          <a:p>
            <a:pPr lvl="0"/>
            <a:r>
              <a:rPr lang="en-US" sz="1000" dirty="0"/>
              <a:t>The SM, comprised of two subcomponents the Crew Module Adapter (CMA) and the European Service Module (ESM), provides services to the CM in the form of propulsion, consumables storage, heat rejection and power generation. </a:t>
            </a:r>
          </a:p>
        </p:txBody>
      </p:sp>
      <p:sp>
        <p:nvSpPr>
          <p:cNvPr id="6" name="Rectangle 20"/>
          <p:cNvSpPr>
            <a:spLocks noChangeArrowheads="1"/>
          </p:cNvSpPr>
          <p:nvPr/>
        </p:nvSpPr>
        <p:spPr bwMode="auto">
          <a:xfrm>
            <a:off x="42860" y="1136650"/>
            <a:ext cx="4213225" cy="1015663"/>
          </a:xfrm>
          <a:prstGeom prst="rect">
            <a:avLst/>
          </a:prstGeom>
          <a:solidFill>
            <a:schemeClr val="bg2">
              <a:lumMod val="40000"/>
              <a:lumOff val="60000"/>
            </a:schemeClr>
          </a:solidFill>
          <a:ln w="9525">
            <a:solidFill>
              <a:schemeClr val="tx1"/>
            </a:solidFill>
            <a:miter lim="800000"/>
            <a:headEnd/>
            <a:tailEnd/>
          </a:ln>
          <a:effectLst>
            <a:outerShdw dist="71842" dir="2700000" algn="ctr" rotWithShape="0">
              <a:srgbClr val="000099"/>
            </a:outerShdw>
          </a:effectLst>
        </p:spPr>
        <p:txBody>
          <a:bodyPr>
            <a:spAutoFit/>
          </a:bodyPr>
          <a:lstStyle/>
          <a:p>
            <a:pPr marL="114300" indent="-114300">
              <a:defRPr/>
            </a:pPr>
            <a:r>
              <a:rPr lang="en-US" sz="1000" b="1" u="sng" dirty="0">
                <a:solidFill>
                  <a:srgbClr val="000000"/>
                </a:solidFill>
                <a:ea typeface="+mn-ea"/>
              </a:rPr>
              <a:t>Orion Top Level Functions &amp; Configuration</a:t>
            </a:r>
          </a:p>
          <a:p>
            <a:pPr marL="114300" indent="-114300">
              <a:buFontTx/>
              <a:buChar char="•"/>
              <a:defRPr/>
            </a:pPr>
            <a:r>
              <a:rPr lang="en-US" sz="1000" dirty="0"/>
              <a:t>The Orion Spacecraft will serve as the primary crew vehicle for NASA Exploration Systems Development (ESD) missions in Low Earth Orbit (LEO) and Beyond Earth Orbit (BEO).  The vehicle will be capable of conducting regular in-space operations in conjunction with payloads delivered by the Space Launch System (SLS) Launch </a:t>
            </a:r>
            <a:r>
              <a:rPr lang="en-US" sz="1000" dirty="0" smtClean="0"/>
              <a:t>Vehicle.</a:t>
            </a:r>
            <a:endParaRPr lang="en-US" sz="300" dirty="0">
              <a:solidFill>
                <a:srgbClr val="000000"/>
              </a:solidFill>
              <a:ea typeface="+mn-ea"/>
            </a:endParaRPr>
          </a:p>
        </p:txBody>
      </p:sp>
      <p:sp>
        <p:nvSpPr>
          <p:cNvPr id="7" name="Rectangle 19"/>
          <p:cNvSpPr>
            <a:spLocks noChangeArrowheads="1"/>
          </p:cNvSpPr>
          <p:nvPr/>
        </p:nvSpPr>
        <p:spPr bwMode="auto">
          <a:xfrm>
            <a:off x="57148" y="5421660"/>
            <a:ext cx="3348037" cy="707886"/>
          </a:xfrm>
          <a:prstGeom prst="rect">
            <a:avLst/>
          </a:prstGeom>
          <a:solidFill>
            <a:schemeClr val="bg1"/>
          </a:solidFill>
          <a:ln w="9525">
            <a:solidFill>
              <a:schemeClr val="tx1"/>
            </a:solidFill>
            <a:miter lim="800000"/>
            <a:headEnd/>
            <a:tailEnd/>
          </a:ln>
          <a:effectLst>
            <a:outerShdw dist="71842" dir="2700000" algn="ctr" rotWithShape="0">
              <a:srgbClr val="000099"/>
            </a:outerShdw>
          </a:effectLst>
        </p:spPr>
        <p:txBody>
          <a:bodyPr>
            <a:spAutoFit/>
          </a:bodyPr>
          <a:lstStyle/>
          <a:p>
            <a:pPr marL="114300" indent="-114300">
              <a:defRPr/>
            </a:pPr>
            <a:r>
              <a:rPr lang="en-US" sz="1000" b="1" u="sng" dirty="0">
                <a:solidFill>
                  <a:srgbClr val="000000"/>
                </a:solidFill>
                <a:ea typeface="+mn-ea"/>
              </a:rPr>
              <a:t>Launch Abort System (LAS) Functions</a:t>
            </a:r>
          </a:p>
          <a:p>
            <a:pPr lvl="0"/>
            <a:r>
              <a:rPr lang="en-US" sz="1000" dirty="0"/>
              <a:t>The LAS provides an abort capability to safely transport the CM away from the launch vehicle stack in the event of an emergency on the launch pad or during ascent.</a:t>
            </a:r>
          </a:p>
        </p:txBody>
      </p:sp>
      <p:sp>
        <p:nvSpPr>
          <p:cNvPr id="8" name="Rectangle 20"/>
          <p:cNvSpPr>
            <a:spLocks noChangeArrowheads="1"/>
          </p:cNvSpPr>
          <p:nvPr/>
        </p:nvSpPr>
        <p:spPr bwMode="auto">
          <a:xfrm>
            <a:off x="52385" y="4419600"/>
            <a:ext cx="3352800" cy="863600"/>
          </a:xfrm>
          <a:prstGeom prst="rect">
            <a:avLst/>
          </a:prstGeom>
          <a:solidFill>
            <a:schemeClr val="bg1"/>
          </a:solidFill>
          <a:ln w="9525">
            <a:solidFill>
              <a:schemeClr val="tx1"/>
            </a:solidFill>
            <a:miter lim="800000"/>
            <a:headEnd/>
            <a:tailEnd/>
          </a:ln>
          <a:effectLst>
            <a:outerShdw dist="71842" dir="2700000" algn="ctr" rotWithShape="0">
              <a:srgbClr val="000099"/>
            </a:outerShdw>
          </a:effectLst>
        </p:spPr>
        <p:txBody>
          <a:bodyPr>
            <a:spAutoFit/>
          </a:bodyPr>
          <a:lstStyle/>
          <a:p>
            <a:pPr marL="114300" indent="-114300">
              <a:defRPr/>
            </a:pPr>
            <a:r>
              <a:rPr lang="en-US" sz="1000" b="1" u="sng" dirty="0">
                <a:solidFill>
                  <a:srgbClr val="000000"/>
                </a:solidFill>
                <a:ea typeface="+mn-ea"/>
              </a:rPr>
              <a:t>Spacecraft Adapter (SA) Functions</a:t>
            </a:r>
          </a:p>
          <a:p>
            <a:pPr marL="114300" indent="-114300">
              <a:buFontTx/>
              <a:buChar char="•"/>
              <a:defRPr/>
            </a:pPr>
            <a:r>
              <a:rPr lang="en-US" sz="1000" dirty="0">
                <a:solidFill>
                  <a:srgbClr val="000000"/>
                </a:solidFill>
                <a:ea typeface="+mn-ea"/>
              </a:rPr>
              <a:t>Provide structural connection to the launch vehicle from ground operations through orbital injection</a:t>
            </a:r>
          </a:p>
          <a:p>
            <a:pPr marL="114300" indent="-114300">
              <a:buFontTx/>
              <a:buChar char="•"/>
              <a:defRPr/>
            </a:pPr>
            <a:r>
              <a:rPr lang="en-US" sz="1000" dirty="0">
                <a:solidFill>
                  <a:srgbClr val="000000"/>
                </a:solidFill>
                <a:ea typeface="+mn-ea"/>
              </a:rPr>
              <a:t>Provide protection for SM components from atmospheric loads and heating during first stage flight</a:t>
            </a:r>
          </a:p>
        </p:txBody>
      </p:sp>
      <p:pic>
        <p:nvPicPr>
          <p:cNvPr id="10" name="Picture 2" descr="C:\Users\beseda\Desktop\PDR\EM2-2014-05-27-1517hrs-STD-Q3-Col1_LAS2-Export-Controlle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606811" y="1734935"/>
            <a:ext cx="2283533" cy="1181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eseda\Desktop\PDR\EM2-2014-05-27-1517hrs-STD-Q3-Col1_CM2-Export-Controlled.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5368483" y="3362877"/>
            <a:ext cx="754617" cy="1097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eseda\Desktop\PDR\EM2-2014-05-27-1517hrs-STD-Q3-Col1_CMA2-Export-Controlled.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5405340" y="3792717"/>
            <a:ext cx="683074" cy="15177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beseda\Desktop\PDR\EM2-2014-05-27-1517hrs-STD-Q3-Col1_ESM2-Export-Controlled.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5400000">
            <a:off x="5186876" y="4662225"/>
            <a:ext cx="1120000" cy="17325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beseda\Desktop\PDR\EM2-2014-05-27-1517hrs-STD-Q3-Col1_SA2-Export-Controlled.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5400000">
            <a:off x="5400228" y="5467542"/>
            <a:ext cx="693297" cy="1935219"/>
          </a:xfrm>
          <a:prstGeom prst="rect">
            <a:avLst/>
          </a:prstGeom>
          <a:noFill/>
          <a:extLst>
            <a:ext uri="{909E8E84-426E-40DD-AFC4-6F175D3DCCD1}">
              <a14:hiddenFill xmlns:a14="http://schemas.microsoft.com/office/drawing/2010/main">
                <a:solidFill>
                  <a:srgbClr val="FFFFFF"/>
                </a:solidFill>
              </a14:hiddenFill>
            </a:ext>
          </a:extLst>
        </p:spPr>
      </p:pic>
      <p:sp>
        <p:nvSpPr>
          <p:cNvPr id="15" name="Left Brace 14"/>
          <p:cNvSpPr/>
          <p:nvPr/>
        </p:nvSpPr>
        <p:spPr>
          <a:xfrm>
            <a:off x="4621398" y="3534287"/>
            <a:ext cx="366629" cy="626918"/>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 name="Left Brace 15"/>
          <p:cNvSpPr/>
          <p:nvPr/>
        </p:nvSpPr>
        <p:spPr>
          <a:xfrm>
            <a:off x="4641695" y="4288904"/>
            <a:ext cx="366629" cy="394297"/>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7" name="Left Brace 16"/>
          <p:cNvSpPr/>
          <p:nvPr/>
        </p:nvSpPr>
        <p:spPr>
          <a:xfrm>
            <a:off x="4640037" y="5063666"/>
            <a:ext cx="366629" cy="908032"/>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8" name="Left Brace 17"/>
          <p:cNvSpPr/>
          <p:nvPr/>
        </p:nvSpPr>
        <p:spPr>
          <a:xfrm>
            <a:off x="4641694" y="6141639"/>
            <a:ext cx="366629" cy="480433"/>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9" name="TextBox 18"/>
          <p:cNvSpPr txBox="1"/>
          <p:nvPr/>
        </p:nvSpPr>
        <p:spPr>
          <a:xfrm>
            <a:off x="3860468" y="3722611"/>
            <a:ext cx="1163544" cy="276999"/>
          </a:xfrm>
          <a:prstGeom prst="rect">
            <a:avLst/>
          </a:prstGeom>
          <a:noFill/>
          <a:ln>
            <a:noFill/>
          </a:ln>
        </p:spPr>
        <p:txBody>
          <a:bodyPr wrap="square" rtlCol="0">
            <a:spAutoFit/>
          </a:bodyPr>
          <a:lstStyle/>
          <a:p>
            <a:pPr algn="ctr"/>
            <a:r>
              <a:rPr lang="en-US" sz="1200" dirty="0" smtClean="0">
                <a:solidFill>
                  <a:srgbClr val="0000FF"/>
                </a:solidFill>
              </a:rPr>
              <a:t>CM</a:t>
            </a:r>
            <a:endParaRPr lang="en-US" sz="1200" dirty="0">
              <a:solidFill>
                <a:srgbClr val="0000FF"/>
              </a:solidFill>
            </a:endParaRPr>
          </a:p>
        </p:txBody>
      </p:sp>
      <p:sp>
        <p:nvSpPr>
          <p:cNvPr id="20" name="TextBox 19"/>
          <p:cNvSpPr txBox="1"/>
          <p:nvPr/>
        </p:nvSpPr>
        <p:spPr>
          <a:xfrm>
            <a:off x="3860468" y="4347552"/>
            <a:ext cx="1122450" cy="276999"/>
          </a:xfrm>
          <a:prstGeom prst="rect">
            <a:avLst/>
          </a:prstGeom>
          <a:noFill/>
          <a:ln>
            <a:noFill/>
          </a:ln>
        </p:spPr>
        <p:txBody>
          <a:bodyPr wrap="square" rtlCol="0">
            <a:spAutoFit/>
          </a:bodyPr>
          <a:lstStyle/>
          <a:p>
            <a:pPr algn="ctr"/>
            <a:r>
              <a:rPr lang="en-US" sz="1200" dirty="0" smtClean="0">
                <a:solidFill>
                  <a:srgbClr val="0000FF"/>
                </a:solidFill>
              </a:rPr>
              <a:t>CMA</a:t>
            </a:r>
            <a:endParaRPr lang="en-US" sz="1200" dirty="0">
              <a:solidFill>
                <a:srgbClr val="0000FF"/>
              </a:solidFill>
            </a:endParaRPr>
          </a:p>
        </p:txBody>
      </p:sp>
      <p:sp>
        <p:nvSpPr>
          <p:cNvPr id="21" name="TextBox 20"/>
          <p:cNvSpPr txBox="1"/>
          <p:nvPr/>
        </p:nvSpPr>
        <p:spPr>
          <a:xfrm>
            <a:off x="3896454" y="5390001"/>
            <a:ext cx="1127558" cy="276999"/>
          </a:xfrm>
          <a:prstGeom prst="rect">
            <a:avLst/>
          </a:prstGeom>
          <a:noFill/>
          <a:ln>
            <a:noFill/>
          </a:ln>
        </p:spPr>
        <p:txBody>
          <a:bodyPr wrap="square" rtlCol="0">
            <a:spAutoFit/>
          </a:bodyPr>
          <a:lstStyle/>
          <a:p>
            <a:pPr algn="ctr"/>
            <a:r>
              <a:rPr lang="en-US" sz="1200" dirty="0" smtClean="0">
                <a:solidFill>
                  <a:srgbClr val="0000FF"/>
                </a:solidFill>
              </a:rPr>
              <a:t>ESM</a:t>
            </a:r>
            <a:endParaRPr lang="en-US" sz="1200" dirty="0">
              <a:solidFill>
                <a:srgbClr val="0000FF"/>
              </a:solidFill>
            </a:endParaRPr>
          </a:p>
        </p:txBody>
      </p:sp>
      <p:sp>
        <p:nvSpPr>
          <p:cNvPr id="22" name="TextBox 21"/>
          <p:cNvSpPr txBox="1"/>
          <p:nvPr/>
        </p:nvSpPr>
        <p:spPr>
          <a:xfrm>
            <a:off x="4024819" y="6243355"/>
            <a:ext cx="958099" cy="276999"/>
          </a:xfrm>
          <a:prstGeom prst="rect">
            <a:avLst/>
          </a:prstGeom>
          <a:noFill/>
          <a:ln>
            <a:noFill/>
          </a:ln>
        </p:spPr>
        <p:txBody>
          <a:bodyPr wrap="square" rtlCol="0">
            <a:spAutoFit/>
          </a:bodyPr>
          <a:lstStyle/>
          <a:p>
            <a:pPr algn="ctr"/>
            <a:r>
              <a:rPr lang="en-US" sz="1200" dirty="0" smtClean="0">
                <a:solidFill>
                  <a:srgbClr val="0000FF"/>
                </a:solidFill>
              </a:rPr>
              <a:t>SA</a:t>
            </a:r>
            <a:endParaRPr lang="en-US" sz="1200" dirty="0">
              <a:solidFill>
                <a:srgbClr val="0000FF"/>
              </a:solidFill>
            </a:endParaRPr>
          </a:p>
        </p:txBody>
      </p:sp>
      <p:sp>
        <p:nvSpPr>
          <p:cNvPr id="23" name="Left Brace 22"/>
          <p:cNvSpPr/>
          <p:nvPr/>
        </p:nvSpPr>
        <p:spPr>
          <a:xfrm>
            <a:off x="4621398" y="1267230"/>
            <a:ext cx="366629" cy="2107571"/>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4" name="TextBox 23"/>
          <p:cNvSpPr txBox="1"/>
          <p:nvPr/>
        </p:nvSpPr>
        <p:spPr>
          <a:xfrm>
            <a:off x="3860468" y="2186935"/>
            <a:ext cx="1127558" cy="276999"/>
          </a:xfrm>
          <a:prstGeom prst="rect">
            <a:avLst/>
          </a:prstGeom>
          <a:noFill/>
          <a:ln>
            <a:noFill/>
          </a:ln>
        </p:spPr>
        <p:txBody>
          <a:bodyPr wrap="square" rtlCol="0">
            <a:spAutoFit/>
          </a:bodyPr>
          <a:lstStyle/>
          <a:p>
            <a:pPr algn="ctr"/>
            <a:r>
              <a:rPr lang="en-US" sz="1200" dirty="0" smtClean="0">
                <a:solidFill>
                  <a:srgbClr val="0000FF"/>
                </a:solidFill>
              </a:rPr>
              <a:t>LAS</a:t>
            </a:r>
            <a:endParaRPr lang="en-US" sz="1200" dirty="0">
              <a:solidFill>
                <a:srgbClr val="0000FF"/>
              </a:solidFill>
            </a:endParaRPr>
          </a:p>
        </p:txBody>
      </p:sp>
      <p:sp>
        <p:nvSpPr>
          <p:cNvPr id="25" name="Left Brace 24"/>
          <p:cNvSpPr/>
          <p:nvPr/>
        </p:nvSpPr>
        <p:spPr>
          <a:xfrm>
            <a:off x="3875300" y="4288904"/>
            <a:ext cx="366629" cy="2333168"/>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6" name="TextBox 25"/>
          <p:cNvSpPr txBox="1"/>
          <p:nvPr/>
        </p:nvSpPr>
        <p:spPr>
          <a:xfrm>
            <a:off x="3080156" y="5316988"/>
            <a:ext cx="1163544" cy="276999"/>
          </a:xfrm>
          <a:prstGeom prst="rect">
            <a:avLst/>
          </a:prstGeom>
          <a:noFill/>
          <a:ln>
            <a:noFill/>
          </a:ln>
        </p:spPr>
        <p:txBody>
          <a:bodyPr wrap="square" rtlCol="0">
            <a:spAutoFit/>
          </a:bodyPr>
          <a:lstStyle/>
          <a:p>
            <a:pPr algn="ctr"/>
            <a:r>
              <a:rPr lang="en-US" sz="1200" dirty="0">
                <a:solidFill>
                  <a:srgbClr val="0000FF"/>
                </a:solidFill>
              </a:rPr>
              <a:t>S</a:t>
            </a:r>
            <a:r>
              <a:rPr lang="en-US" sz="1200" dirty="0" smtClean="0">
                <a:solidFill>
                  <a:srgbClr val="0000FF"/>
                </a:solidFill>
              </a:rPr>
              <a:t>M</a:t>
            </a:r>
            <a:endParaRPr lang="en-US" sz="1200" dirty="0">
              <a:solidFill>
                <a:srgbClr val="0000FF"/>
              </a:solidFill>
            </a:endParaRPr>
          </a:p>
        </p:txBody>
      </p:sp>
      <p:pic>
        <p:nvPicPr>
          <p:cNvPr id="27" name="Picture 2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0800" y="1435283"/>
            <a:ext cx="2723892" cy="5117917"/>
          </a:xfrm>
          <a:prstGeom prst="rect">
            <a:avLst/>
          </a:prstGeom>
        </p:spPr>
      </p:pic>
    </p:spTree>
    <p:extLst>
      <p:ext uri="{BB962C8B-B14F-4D97-AF65-F5344CB8AC3E}">
        <p14:creationId xmlns:p14="http://schemas.microsoft.com/office/powerpoint/2010/main" val="548354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FSW Distribution</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621672" y="1226176"/>
            <a:ext cx="1744301" cy="1109050"/>
            <a:chOff x="309328" y="1314261"/>
            <a:chExt cx="1744301" cy="1109050"/>
          </a:xfrm>
        </p:grpSpPr>
        <p:sp>
          <p:nvSpPr>
            <p:cNvPr id="8" name="Rectangle 7"/>
            <p:cNvSpPr/>
            <p:nvPr/>
          </p:nvSpPr>
          <p:spPr bwMode="auto">
            <a:xfrm>
              <a:off x="309328" y="1314261"/>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12" name="Rectangle 11"/>
            <p:cNvSpPr/>
            <p:nvPr/>
          </p:nvSpPr>
          <p:spPr bwMode="auto">
            <a:xfrm>
              <a:off x="461728" y="1466661"/>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13" name="Rectangle 12"/>
            <p:cNvSpPr/>
            <p:nvPr/>
          </p:nvSpPr>
          <p:spPr bwMode="auto">
            <a:xfrm>
              <a:off x="614128" y="1619061"/>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14" name="Rectangle 13"/>
            <p:cNvSpPr/>
            <p:nvPr/>
          </p:nvSpPr>
          <p:spPr bwMode="auto">
            <a:xfrm>
              <a:off x="766528" y="1771461"/>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dirty="0" smtClean="0">
                  <a:solidFill>
                    <a:srgbClr val="FFFF00"/>
                  </a:solidFill>
                </a:rPr>
                <a:t>Flight </a:t>
              </a:r>
              <a:r>
                <a:rPr lang="en-US" sz="1100" dirty="0">
                  <a:solidFill>
                    <a:srgbClr val="FFFF00"/>
                  </a:solidFill>
                </a:rPr>
                <a:t>Control </a:t>
              </a:r>
              <a:r>
                <a:rPr lang="en-US" sz="1100" dirty="0" smtClean="0">
                  <a:solidFill>
                    <a:srgbClr val="FFFF00"/>
                  </a:solidFill>
                </a:rPr>
                <a:t>Module</a:t>
              </a:r>
            </a:p>
            <a:p>
              <a:pPr algn="ctr"/>
              <a:r>
                <a:rPr lang="en-US" sz="1100" dirty="0" smtClean="0">
                  <a:solidFill>
                    <a:srgbClr val="FFFF00"/>
                  </a:solidFill>
                </a:rPr>
                <a:t>(FCM)</a:t>
              </a:r>
              <a:endParaRPr lang="en-US" sz="1100" dirty="0">
                <a:solidFill>
                  <a:srgbClr val="FFFF00"/>
                </a:solidFill>
              </a:endParaRPr>
            </a:p>
          </p:txBody>
        </p:sp>
      </p:grpSp>
      <p:grpSp>
        <p:nvGrpSpPr>
          <p:cNvPr id="32" name="Group 31"/>
          <p:cNvGrpSpPr/>
          <p:nvPr/>
        </p:nvGrpSpPr>
        <p:grpSpPr>
          <a:xfrm>
            <a:off x="2754516" y="1530725"/>
            <a:ext cx="1439501" cy="804250"/>
            <a:chOff x="2365973" y="1314136"/>
            <a:chExt cx="1439501" cy="804250"/>
          </a:xfrm>
        </p:grpSpPr>
        <p:sp>
          <p:nvSpPr>
            <p:cNvPr id="17" name="Rectangle 16"/>
            <p:cNvSpPr/>
            <p:nvPr/>
          </p:nvSpPr>
          <p:spPr bwMode="auto">
            <a:xfrm>
              <a:off x="2365973" y="1314136"/>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18" name="Rectangle 17"/>
            <p:cNvSpPr/>
            <p:nvPr/>
          </p:nvSpPr>
          <p:spPr bwMode="auto">
            <a:xfrm>
              <a:off x="2518373" y="1466536"/>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dirty="0" smtClean="0">
                  <a:solidFill>
                    <a:srgbClr val="FFFF00"/>
                  </a:solidFill>
                </a:rPr>
                <a:t>Communications </a:t>
              </a:r>
              <a:r>
                <a:rPr lang="en-US" sz="1100" dirty="0">
                  <a:solidFill>
                    <a:srgbClr val="FFFF00"/>
                  </a:solidFill>
                </a:rPr>
                <a:t>Control </a:t>
              </a:r>
              <a:r>
                <a:rPr lang="en-US" sz="1100" dirty="0" smtClean="0">
                  <a:solidFill>
                    <a:srgbClr val="FFFF00"/>
                  </a:solidFill>
                </a:rPr>
                <a:t>Module (CCM)</a:t>
              </a:r>
              <a:endParaRPr lang="en-US" sz="1100" dirty="0">
                <a:solidFill>
                  <a:srgbClr val="FFFF00"/>
                </a:solidFill>
              </a:endParaRPr>
            </a:p>
          </p:txBody>
        </p:sp>
      </p:grpSp>
      <p:grpSp>
        <p:nvGrpSpPr>
          <p:cNvPr id="40" name="Group 39"/>
          <p:cNvGrpSpPr/>
          <p:nvPr/>
        </p:nvGrpSpPr>
        <p:grpSpPr>
          <a:xfrm>
            <a:off x="6323096" y="4177563"/>
            <a:ext cx="1439501" cy="804250"/>
            <a:chOff x="5622549" y="1314261"/>
            <a:chExt cx="1439501" cy="804250"/>
          </a:xfrm>
        </p:grpSpPr>
        <p:sp>
          <p:nvSpPr>
            <p:cNvPr id="19" name="Rectangle 18"/>
            <p:cNvSpPr/>
            <p:nvPr/>
          </p:nvSpPr>
          <p:spPr bwMode="auto">
            <a:xfrm>
              <a:off x="5622549" y="1314261"/>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0" name="Rectangle 19"/>
            <p:cNvSpPr/>
            <p:nvPr/>
          </p:nvSpPr>
          <p:spPr bwMode="auto">
            <a:xfrm>
              <a:off x="5774949" y="1466661"/>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00"/>
                  </a:solidFill>
                  <a:effectLst/>
                  <a:latin typeface="Arial" charset="0"/>
                  <a:ea typeface="ＭＳ Ｐゴシック" pitchFamily="112" charset="-128"/>
                </a:rPr>
                <a:t>Vision Processing Unit (VPU)</a:t>
              </a:r>
            </a:p>
          </p:txBody>
        </p:sp>
      </p:grpSp>
      <p:grpSp>
        <p:nvGrpSpPr>
          <p:cNvPr id="38" name="Group 37"/>
          <p:cNvGrpSpPr/>
          <p:nvPr/>
        </p:nvGrpSpPr>
        <p:grpSpPr>
          <a:xfrm>
            <a:off x="6265860" y="1353865"/>
            <a:ext cx="1591901" cy="956650"/>
            <a:chOff x="4013703" y="2421802"/>
            <a:chExt cx="1591901" cy="956650"/>
          </a:xfrm>
        </p:grpSpPr>
        <p:sp>
          <p:nvSpPr>
            <p:cNvPr id="21" name="Rectangle 20"/>
            <p:cNvSpPr/>
            <p:nvPr/>
          </p:nvSpPr>
          <p:spPr bwMode="auto">
            <a:xfrm>
              <a:off x="4013703" y="2421802"/>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2" name="Rectangle 21"/>
            <p:cNvSpPr/>
            <p:nvPr/>
          </p:nvSpPr>
          <p:spPr bwMode="auto">
            <a:xfrm>
              <a:off x="4166103" y="2574202"/>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3" name="Rectangle 22"/>
            <p:cNvSpPr/>
            <p:nvPr/>
          </p:nvSpPr>
          <p:spPr bwMode="auto">
            <a:xfrm>
              <a:off x="4318503" y="2726602"/>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FF"/>
                  </a:solidFill>
                  <a:effectLst/>
                  <a:latin typeface="Arial" charset="0"/>
                  <a:ea typeface="ＭＳ Ｐゴシック" pitchFamily="112" charset="-128"/>
                </a:rPr>
                <a:t>Display Unit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FF"/>
                  </a:solidFill>
                  <a:effectLst/>
                  <a:latin typeface="Arial" charset="0"/>
                  <a:ea typeface="ＭＳ Ｐゴシック" pitchFamily="112" charset="-128"/>
                </a:rPr>
                <a:t>(DU)</a:t>
              </a:r>
            </a:p>
          </p:txBody>
        </p:sp>
      </p:grpSp>
      <p:grpSp>
        <p:nvGrpSpPr>
          <p:cNvPr id="43" name="Group 42"/>
          <p:cNvGrpSpPr/>
          <p:nvPr/>
        </p:nvGrpSpPr>
        <p:grpSpPr>
          <a:xfrm>
            <a:off x="2770360" y="4177563"/>
            <a:ext cx="1439501" cy="804250"/>
            <a:chOff x="2879002" y="4647445"/>
            <a:chExt cx="1439501" cy="804250"/>
          </a:xfrm>
        </p:grpSpPr>
        <p:sp>
          <p:nvSpPr>
            <p:cNvPr id="28" name="Rectangle 27"/>
            <p:cNvSpPr/>
            <p:nvPr/>
          </p:nvSpPr>
          <p:spPr bwMode="auto">
            <a:xfrm>
              <a:off x="2879002" y="4647445"/>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9" name="Rectangle 28"/>
            <p:cNvSpPr/>
            <p:nvPr/>
          </p:nvSpPr>
          <p:spPr bwMode="auto">
            <a:xfrm>
              <a:off x="3031402" y="4799845"/>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FF"/>
                  </a:solidFill>
                  <a:effectLst/>
                  <a:latin typeface="Arial" charset="0"/>
                  <a:ea typeface="ＭＳ Ｐゴシック" pitchFamily="112" charset="-128"/>
                </a:rPr>
                <a:t>SM Power and Data Unit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FF"/>
                  </a:solidFill>
                  <a:effectLst/>
                  <a:latin typeface="Arial" charset="0"/>
                  <a:ea typeface="ＭＳ Ｐゴシック" pitchFamily="112" charset="-128"/>
                </a:rPr>
                <a:t>(PDU)</a:t>
              </a:r>
            </a:p>
          </p:txBody>
        </p:sp>
      </p:grpSp>
      <p:grpSp>
        <p:nvGrpSpPr>
          <p:cNvPr id="41" name="Group 40"/>
          <p:cNvGrpSpPr/>
          <p:nvPr/>
        </p:nvGrpSpPr>
        <p:grpSpPr>
          <a:xfrm>
            <a:off x="4554648" y="1530851"/>
            <a:ext cx="1439500" cy="804250"/>
            <a:chOff x="4013704" y="1314262"/>
            <a:chExt cx="1439500" cy="804250"/>
          </a:xfrm>
        </p:grpSpPr>
        <p:sp>
          <p:nvSpPr>
            <p:cNvPr id="15" name="Rectangle 14"/>
            <p:cNvSpPr/>
            <p:nvPr/>
          </p:nvSpPr>
          <p:spPr bwMode="auto">
            <a:xfrm>
              <a:off x="4013704" y="1314262"/>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33" name="Rectangle 32"/>
            <p:cNvSpPr/>
            <p:nvPr/>
          </p:nvSpPr>
          <p:spPr bwMode="auto">
            <a:xfrm>
              <a:off x="4166103" y="1466662"/>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dirty="0" smtClean="0">
                  <a:solidFill>
                    <a:srgbClr val="33CCFF"/>
                  </a:solidFill>
                </a:rPr>
                <a:t>Displays Control Module</a:t>
              </a:r>
            </a:p>
            <a:p>
              <a:pPr algn="ctr"/>
              <a:r>
                <a:rPr lang="en-US" sz="1100" dirty="0" smtClean="0">
                  <a:solidFill>
                    <a:srgbClr val="33CCFF"/>
                  </a:solidFill>
                </a:rPr>
                <a:t>(DCM)</a:t>
              </a:r>
              <a:endParaRPr lang="en-US" sz="1100" dirty="0">
                <a:solidFill>
                  <a:srgbClr val="33CCFF"/>
                </a:solidFill>
              </a:endParaRPr>
            </a:p>
          </p:txBody>
        </p:sp>
      </p:grpSp>
      <p:grpSp>
        <p:nvGrpSpPr>
          <p:cNvPr id="42" name="Group 41"/>
          <p:cNvGrpSpPr/>
          <p:nvPr/>
        </p:nvGrpSpPr>
        <p:grpSpPr>
          <a:xfrm>
            <a:off x="781617" y="3567963"/>
            <a:ext cx="2049101" cy="1413850"/>
            <a:chOff x="621672" y="4647445"/>
            <a:chExt cx="2049101" cy="1413850"/>
          </a:xfrm>
        </p:grpSpPr>
        <p:sp>
          <p:nvSpPr>
            <p:cNvPr id="24" name="Rectangle 23"/>
            <p:cNvSpPr/>
            <p:nvPr/>
          </p:nvSpPr>
          <p:spPr bwMode="auto">
            <a:xfrm>
              <a:off x="621672" y="4647445"/>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5" name="Rectangle 24"/>
            <p:cNvSpPr/>
            <p:nvPr/>
          </p:nvSpPr>
          <p:spPr bwMode="auto">
            <a:xfrm>
              <a:off x="774072" y="4799845"/>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6" name="Rectangle 25"/>
            <p:cNvSpPr/>
            <p:nvPr/>
          </p:nvSpPr>
          <p:spPr bwMode="auto">
            <a:xfrm>
              <a:off x="926472" y="4952245"/>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27" name="Rectangle 26"/>
            <p:cNvSpPr/>
            <p:nvPr/>
          </p:nvSpPr>
          <p:spPr bwMode="auto">
            <a:xfrm>
              <a:off x="1078872" y="5104645"/>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33CCFF"/>
                </a:solidFill>
                <a:effectLst/>
                <a:latin typeface="Arial" charset="0"/>
                <a:ea typeface="ＭＳ Ｐゴシック" pitchFamily="112" charset="-128"/>
              </a:endParaRPr>
            </a:p>
          </p:txBody>
        </p:sp>
        <p:sp>
          <p:nvSpPr>
            <p:cNvPr id="34" name="Rectangle 33"/>
            <p:cNvSpPr/>
            <p:nvPr/>
          </p:nvSpPr>
          <p:spPr bwMode="auto">
            <a:xfrm>
              <a:off x="1231272" y="5257045"/>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33CCFF"/>
                </a:solidFill>
                <a:effectLst/>
                <a:latin typeface="Arial" charset="0"/>
                <a:ea typeface="ＭＳ Ｐゴシック" pitchFamily="112" charset="-128"/>
              </a:endParaRPr>
            </a:p>
          </p:txBody>
        </p:sp>
        <p:sp>
          <p:nvSpPr>
            <p:cNvPr id="35" name="Rectangle 34"/>
            <p:cNvSpPr/>
            <p:nvPr/>
          </p:nvSpPr>
          <p:spPr bwMode="auto">
            <a:xfrm>
              <a:off x="1383672" y="5409445"/>
              <a:ext cx="1287101" cy="651850"/>
            </a:xfrm>
            <a:prstGeom prst="rect">
              <a:avLst/>
            </a:prstGeom>
            <a:solidFill>
              <a:srgbClr val="000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00"/>
                  </a:solidFill>
                  <a:effectLst/>
                  <a:latin typeface="Arial" charset="0"/>
                  <a:ea typeface="ＭＳ Ｐゴシック" pitchFamily="112" charset="-128"/>
                </a:rPr>
                <a:t>CM Power and</a:t>
              </a:r>
              <a:r>
                <a:rPr kumimoji="0" lang="en-US" sz="1100" b="0" i="0" u="none" strike="noStrike" cap="none" normalizeH="0" dirty="0" smtClean="0">
                  <a:ln>
                    <a:noFill/>
                  </a:ln>
                  <a:solidFill>
                    <a:srgbClr val="FFFF00"/>
                  </a:solidFill>
                  <a:effectLst/>
                  <a:latin typeface="Arial" charset="0"/>
                  <a:ea typeface="ＭＳ Ｐゴシック" pitchFamily="112" charset="-128"/>
                </a:rPr>
                <a:t> Data Unit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dirty="0" smtClean="0">
                  <a:ln>
                    <a:noFill/>
                  </a:ln>
                  <a:solidFill>
                    <a:srgbClr val="FFFF00"/>
                  </a:solidFill>
                  <a:effectLst/>
                  <a:latin typeface="Arial" charset="0"/>
                  <a:ea typeface="ＭＳ Ｐゴシック" pitchFamily="112" charset="-128"/>
                </a:rPr>
                <a:t>(</a:t>
              </a:r>
              <a:r>
                <a:rPr kumimoji="0" lang="en-US" sz="1100" b="0" i="0" u="none" strike="noStrike" cap="none" normalizeH="0" baseline="0" dirty="0" smtClean="0">
                  <a:ln>
                    <a:noFill/>
                  </a:ln>
                  <a:solidFill>
                    <a:srgbClr val="FFFF00"/>
                  </a:solidFill>
                  <a:effectLst/>
                  <a:latin typeface="Arial" charset="0"/>
                  <a:ea typeface="ＭＳ Ｐゴシック" pitchFamily="112" charset="-128"/>
                </a:rPr>
                <a:t>PDU)</a:t>
              </a:r>
            </a:p>
          </p:txBody>
        </p:sp>
      </p:grpSp>
      <p:grpSp>
        <p:nvGrpSpPr>
          <p:cNvPr id="39" name="Group 38"/>
          <p:cNvGrpSpPr/>
          <p:nvPr/>
        </p:nvGrpSpPr>
        <p:grpSpPr>
          <a:xfrm>
            <a:off x="4554647" y="4177563"/>
            <a:ext cx="1439501" cy="804250"/>
            <a:chOff x="5622549" y="2430856"/>
            <a:chExt cx="1439501" cy="804250"/>
          </a:xfrm>
        </p:grpSpPr>
        <p:sp>
          <p:nvSpPr>
            <p:cNvPr id="36" name="Rectangle 35"/>
            <p:cNvSpPr/>
            <p:nvPr/>
          </p:nvSpPr>
          <p:spPr bwMode="auto">
            <a:xfrm>
              <a:off x="5622549" y="2430856"/>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33CCFF"/>
                </a:solidFill>
                <a:effectLst/>
                <a:latin typeface="Arial" charset="0"/>
                <a:ea typeface="ＭＳ Ｐゴシック" pitchFamily="112" charset="-128"/>
              </a:endParaRPr>
            </a:p>
          </p:txBody>
        </p:sp>
        <p:sp>
          <p:nvSpPr>
            <p:cNvPr id="37" name="Rectangle 36"/>
            <p:cNvSpPr/>
            <p:nvPr/>
          </p:nvSpPr>
          <p:spPr bwMode="auto">
            <a:xfrm>
              <a:off x="5774949" y="2583256"/>
              <a:ext cx="1287101" cy="651850"/>
            </a:xfrm>
            <a:prstGeom prst="rect">
              <a:avLst/>
            </a:prstGeom>
            <a:solidFill>
              <a:srgbClr val="000000"/>
            </a:solid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FF"/>
                  </a:solidFill>
                  <a:effectLst/>
                  <a:latin typeface="Arial" charset="0"/>
                  <a:ea typeface="ＭＳ Ｐゴシック" pitchFamily="112" charset="-128"/>
                </a:rPr>
                <a:t>Camera Controller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33CCFF"/>
                  </a:solidFill>
                  <a:effectLst/>
                  <a:latin typeface="Arial" charset="0"/>
                  <a:ea typeface="ＭＳ Ｐゴシック" pitchFamily="112" charset="-128"/>
                </a:rPr>
                <a:t>(CC)</a:t>
              </a:r>
            </a:p>
          </p:txBody>
        </p:sp>
      </p:grpSp>
      <p:sp>
        <p:nvSpPr>
          <p:cNvPr id="45" name="TextBox 44"/>
          <p:cNvSpPr txBox="1"/>
          <p:nvPr/>
        </p:nvSpPr>
        <p:spPr>
          <a:xfrm>
            <a:off x="781617" y="2335226"/>
            <a:ext cx="1825570" cy="1107996"/>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Guidance, </a:t>
            </a:r>
            <a:r>
              <a:rPr lang="en-US" sz="1100" dirty="0" err="1" smtClean="0">
                <a:solidFill>
                  <a:srgbClr val="33CCFF"/>
                </a:solidFill>
              </a:rPr>
              <a:t>Nav</a:t>
            </a:r>
            <a:r>
              <a:rPr lang="en-US" sz="1100" dirty="0" smtClean="0">
                <a:solidFill>
                  <a:srgbClr val="33CCFF"/>
                </a:solidFill>
              </a:rPr>
              <a:t>, Ctrl and</a:t>
            </a:r>
          </a:p>
          <a:p>
            <a:pPr marL="117475" indent="-117475">
              <a:buFont typeface="Arial" panose="020B0604020202020204" pitchFamily="34" charset="0"/>
              <a:buChar char="•"/>
            </a:pPr>
            <a:r>
              <a:rPr lang="en-US" sz="1100" dirty="0" smtClean="0">
                <a:solidFill>
                  <a:srgbClr val="33CCFF"/>
                </a:solidFill>
              </a:rPr>
              <a:t>Propulsion</a:t>
            </a:r>
          </a:p>
          <a:p>
            <a:pPr marL="117475" indent="-117475">
              <a:buFont typeface="Arial" panose="020B0604020202020204" pitchFamily="34" charset="0"/>
              <a:buChar char="•"/>
            </a:pPr>
            <a:r>
              <a:rPr lang="en-US" sz="1100" dirty="0" smtClean="0">
                <a:solidFill>
                  <a:srgbClr val="33CCFF"/>
                </a:solidFill>
              </a:rPr>
              <a:t>Environmental Control and Life Support (ECLS)</a:t>
            </a:r>
          </a:p>
          <a:p>
            <a:pPr marL="117475" indent="-117475">
              <a:buFont typeface="Arial" panose="020B0604020202020204" pitchFamily="34" charset="0"/>
              <a:buChar char="•"/>
            </a:pPr>
            <a:r>
              <a:rPr lang="en-US" sz="1100" dirty="0" smtClean="0">
                <a:solidFill>
                  <a:srgbClr val="33CCFF"/>
                </a:solidFill>
              </a:rPr>
              <a:t>Power</a:t>
            </a:r>
          </a:p>
          <a:p>
            <a:pPr marL="117475" indent="-117475">
              <a:buFont typeface="Arial" panose="020B0604020202020204" pitchFamily="34" charset="0"/>
              <a:buChar char="•"/>
            </a:pPr>
            <a:r>
              <a:rPr lang="en-US" sz="1100" dirty="0" smtClean="0">
                <a:solidFill>
                  <a:srgbClr val="33CCFF"/>
                </a:solidFill>
              </a:rPr>
              <a:t>Mission Automation</a:t>
            </a:r>
          </a:p>
        </p:txBody>
      </p:sp>
      <p:sp>
        <p:nvSpPr>
          <p:cNvPr id="48" name="TextBox 47"/>
          <p:cNvSpPr txBox="1"/>
          <p:nvPr/>
        </p:nvSpPr>
        <p:spPr>
          <a:xfrm>
            <a:off x="2612241" y="2338420"/>
            <a:ext cx="1825570" cy="938719"/>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Communications and Tracking (C&amp;T)</a:t>
            </a:r>
          </a:p>
          <a:p>
            <a:pPr marL="117475" indent="-117475">
              <a:buFont typeface="Arial" panose="020B0604020202020204" pitchFamily="34" charset="0"/>
              <a:buChar char="•"/>
            </a:pPr>
            <a:r>
              <a:rPr lang="en-US" sz="1100" dirty="0" smtClean="0">
                <a:solidFill>
                  <a:srgbClr val="33CCFF"/>
                </a:solidFill>
              </a:rPr>
              <a:t>External / Internal Network Routing</a:t>
            </a:r>
          </a:p>
          <a:p>
            <a:pPr marL="117475" indent="-117475">
              <a:buFont typeface="Arial" panose="020B0604020202020204" pitchFamily="34" charset="0"/>
              <a:buChar char="•"/>
            </a:pPr>
            <a:endParaRPr lang="en-US" sz="1100" dirty="0">
              <a:solidFill>
                <a:srgbClr val="33CCFF"/>
              </a:solidFill>
            </a:endParaRPr>
          </a:p>
        </p:txBody>
      </p:sp>
      <p:sp>
        <p:nvSpPr>
          <p:cNvPr id="49" name="TextBox 48"/>
          <p:cNvSpPr txBox="1"/>
          <p:nvPr/>
        </p:nvSpPr>
        <p:spPr>
          <a:xfrm>
            <a:off x="4440290" y="2335226"/>
            <a:ext cx="1825570" cy="1615827"/>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Displays and Controls</a:t>
            </a:r>
          </a:p>
          <a:p>
            <a:pPr marL="117475" indent="-117475">
              <a:buFont typeface="Arial" panose="020B0604020202020204" pitchFamily="34" charset="0"/>
              <a:buChar char="•"/>
            </a:pPr>
            <a:r>
              <a:rPr lang="en-US" sz="1100" dirty="0" smtClean="0">
                <a:solidFill>
                  <a:srgbClr val="33CCFF"/>
                </a:solidFill>
              </a:rPr>
              <a:t>Electronic Procedures (</a:t>
            </a:r>
            <a:r>
              <a:rPr lang="en-US" sz="1100" dirty="0" err="1" smtClean="0">
                <a:solidFill>
                  <a:srgbClr val="33CCFF"/>
                </a:solidFill>
              </a:rPr>
              <a:t>eProc</a:t>
            </a:r>
            <a:r>
              <a:rPr lang="en-US" sz="1100" dirty="0" smtClean="0">
                <a:solidFill>
                  <a:srgbClr val="33CCFF"/>
                </a:solidFill>
              </a:rPr>
              <a:t>)</a:t>
            </a:r>
          </a:p>
          <a:p>
            <a:pPr marL="117475" indent="-117475">
              <a:buFont typeface="Arial" panose="020B0604020202020204" pitchFamily="34" charset="0"/>
              <a:buChar char="•"/>
            </a:pPr>
            <a:r>
              <a:rPr lang="en-US" sz="1100" dirty="0" smtClean="0">
                <a:solidFill>
                  <a:srgbClr val="33CCFF"/>
                </a:solidFill>
              </a:rPr>
              <a:t>System-Level Fault Management</a:t>
            </a:r>
          </a:p>
          <a:p>
            <a:pPr marL="117475" indent="-117475">
              <a:buFont typeface="Arial" panose="020B0604020202020204" pitchFamily="34" charset="0"/>
              <a:buChar char="•"/>
            </a:pPr>
            <a:r>
              <a:rPr lang="en-US" sz="1100" dirty="0" smtClean="0">
                <a:solidFill>
                  <a:srgbClr val="33CCFF"/>
                </a:solidFill>
              </a:rPr>
              <a:t>Backup Software Engage</a:t>
            </a:r>
          </a:p>
          <a:p>
            <a:pPr marL="117475" indent="-117475">
              <a:buFont typeface="Arial" panose="020B0604020202020204" pitchFamily="34" charset="0"/>
              <a:buChar char="•"/>
            </a:pPr>
            <a:endParaRPr lang="en-US" sz="1100" dirty="0" smtClean="0">
              <a:solidFill>
                <a:srgbClr val="33CCFF"/>
              </a:solidFill>
            </a:endParaRPr>
          </a:p>
          <a:p>
            <a:pPr marL="117475" indent="-117475">
              <a:buFont typeface="Arial" panose="020B0604020202020204" pitchFamily="34" charset="0"/>
              <a:buChar char="•"/>
            </a:pPr>
            <a:endParaRPr lang="en-US" sz="1100" dirty="0">
              <a:solidFill>
                <a:srgbClr val="33CCFF"/>
              </a:solidFill>
            </a:endParaRPr>
          </a:p>
        </p:txBody>
      </p:sp>
      <p:sp>
        <p:nvSpPr>
          <p:cNvPr id="50" name="TextBox 49"/>
          <p:cNvSpPr txBox="1"/>
          <p:nvPr/>
        </p:nvSpPr>
        <p:spPr>
          <a:xfrm>
            <a:off x="6301425" y="2310389"/>
            <a:ext cx="1825570" cy="769441"/>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Display Formats</a:t>
            </a:r>
          </a:p>
          <a:p>
            <a:pPr marL="117475" indent="-117475">
              <a:buFont typeface="Arial" panose="020B0604020202020204" pitchFamily="34" charset="0"/>
              <a:buChar char="•"/>
            </a:pPr>
            <a:r>
              <a:rPr lang="en-US" sz="1100" dirty="0" smtClean="0">
                <a:solidFill>
                  <a:srgbClr val="33CCFF"/>
                </a:solidFill>
              </a:rPr>
              <a:t>Bezel Key I/O</a:t>
            </a:r>
          </a:p>
          <a:p>
            <a:pPr marL="117475" indent="-117475">
              <a:buFont typeface="Arial" panose="020B0604020202020204" pitchFamily="34" charset="0"/>
              <a:buChar char="•"/>
            </a:pPr>
            <a:endParaRPr lang="en-US" sz="1100" dirty="0" smtClean="0">
              <a:solidFill>
                <a:srgbClr val="33CCFF"/>
              </a:solidFill>
            </a:endParaRPr>
          </a:p>
          <a:p>
            <a:pPr marL="117475" indent="-117475">
              <a:buFont typeface="Arial" panose="020B0604020202020204" pitchFamily="34" charset="0"/>
              <a:buChar char="•"/>
            </a:pPr>
            <a:endParaRPr lang="en-US" sz="1100" dirty="0">
              <a:solidFill>
                <a:srgbClr val="33CCFF"/>
              </a:solidFill>
            </a:endParaRPr>
          </a:p>
        </p:txBody>
      </p:sp>
      <p:sp>
        <p:nvSpPr>
          <p:cNvPr id="51" name="TextBox 50"/>
          <p:cNvSpPr txBox="1"/>
          <p:nvPr/>
        </p:nvSpPr>
        <p:spPr>
          <a:xfrm>
            <a:off x="2039545" y="4981813"/>
            <a:ext cx="1825570" cy="600164"/>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Data Bus Management</a:t>
            </a:r>
          </a:p>
          <a:p>
            <a:pPr marL="117475" indent="-117475">
              <a:buFont typeface="Arial" panose="020B0604020202020204" pitchFamily="34" charset="0"/>
              <a:buChar char="•"/>
            </a:pPr>
            <a:r>
              <a:rPr lang="en-US" sz="1100" dirty="0" smtClean="0">
                <a:solidFill>
                  <a:srgbClr val="33CCFF"/>
                </a:solidFill>
              </a:rPr>
              <a:t>D/A Conversion</a:t>
            </a:r>
          </a:p>
          <a:p>
            <a:pPr marL="117475" indent="-117475">
              <a:buFont typeface="Arial" panose="020B0604020202020204" pitchFamily="34" charset="0"/>
              <a:buChar char="•"/>
            </a:pPr>
            <a:r>
              <a:rPr lang="en-US" sz="1100" dirty="0" smtClean="0">
                <a:solidFill>
                  <a:srgbClr val="33CCFF"/>
                </a:solidFill>
              </a:rPr>
              <a:t>Power Control</a:t>
            </a:r>
          </a:p>
        </p:txBody>
      </p:sp>
      <p:sp>
        <p:nvSpPr>
          <p:cNvPr id="52" name="TextBox 51"/>
          <p:cNvSpPr txBox="1"/>
          <p:nvPr/>
        </p:nvSpPr>
        <p:spPr>
          <a:xfrm>
            <a:off x="4437811" y="4981813"/>
            <a:ext cx="1825570" cy="600164"/>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Camera Housekeeping</a:t>
            </a:r>
          </a:p>
          <a:p>
            <a:pPr marL="117475" indent="-117475">
              <a:buFont typeface="Arial" panose="020B0604020202020204" pitchFamily="34" charset="0"/>
              <a:buChar char="•"/>
            </a:pPr>
            <a:r>
              <a:rPr lang="en-US" sz="1100" dirty="0" smtClean="0">
                <a:solidFill>
                  <a:srgbClr val="33CCFF"/>
                </a:solidFill>
              </a:rPr>
              <a:t>Wireless Bridge</a:t>
            </a:r>
          </a:p>
          <a:p>
            <a:pPr marL="117475" indent="-117475">
              <a:buFont typeface="Arial" panose="020B0604020202020204" pitchFamily="34" charset="0"/>
              <a:buChar char="•"/>
            </a:pPr>
            <a:endParaRPr lang="en-US" sz="1100" dirty="0" smtClean="0">
              <a:solidFill>
                <a:srgbClr val="33CCFF"/>
              </a:solidFill>
            </a:endParaRPr>
          </a:p>
        </p:txBody>
      </p:sp>
      <p:sp>
        <p:nvSpPr>
          <p:cNvPr id="53" name="TextBox 52"/>
          <p:cNvSpPr txBox="1"/>
          <p:nvPr/>
        </p:nvSpPr>
        <p:spPr>
          <a:xfrm>
            <a:off x="6256160" y="4981813"/>
            <a:ext cx="1825570" cy="1107996"/>
          </a:xfrm>
          <a:prstGeom prst="rect">
            <a:avLst/>
          </a:prstGeom>
          <a:noFill/>
        </p:spPr>
        <p:txBody>
          <a:bodyPr wrap="square" rtlCol="0">
            <a:spAutoFit/>
          </a:bodyPr>
          <a:lstStyle/>
          <a:p>
            <a:pPr marL="117475" indent="-117475">
              <a:buFont typeface="Arial" panose="020B0604020202020204" pitchFamily="34" charset="0"/>
              <a:buChar char="•"/>
            </a:pPr>
            <a:r>
              <a:rPr lang="en-US" sz="1100" dirty="0" smtClean="0">
                <a:solidFill>
                  <a:srgbClr val="33CCFF"/>
                </a:solidFill>
              </a:rPr>
              <a:t>Optical Navigation</a:t>
            </a:r>
          </a:p>
          <a:p>
            <a:pPr marL="117475" indent="-117475">
              <a:buFont typeface="Arial" panose="020B0604020202020204" pitchFamily="34" charset="0"/>
              <a:buChar char="•"/>
            </a:pPr>
            <a:r>
              <a:rPr lang="en-US" sz="1100" dirty="0" smtClean="0">
                <a:solidFill>
                  <a:srgbClr val="33CCFF"/>
                </a:solidFill>
              </a:rPr>
              <a:t>Data Storage</a:t>
            </a:r>
          </a:p>
          <a:p>
            <a:pPr marL="117475" indent="-117475">
              <a:buFont typeface="Arial" panose="020B0604020202020204" pitchFamily="34" charset="0"/>
              <a:buChar char="•"/>
            </a:pPr>
            <a:r>
              <a:rPr lang="en-US" sz="1100" dirty="0" smtClean="0">
                <a:solidFill>
                  <a:srgbClr val="33CCFF"/>
                </a:solidFill>
              </a:rPr>
              <a:t>Video Compression</a:t>
            </a:r>
          </a:p>
          <a:p>
            <a:pPr marL="117475" indent="-117475">
              <a:buFont typeface="Arial" panose="020B0604020202020204" pitchFamily="34" charset="0"/>
              <a:buChar char="•"/>
            </a:pPr>
            <a:r>
              <a:rPr lang="en-US" sz="1100" dirty="0" smtClean="0">
                <a:solidFill>
                  <a:srgbClr val="33CCFF"/>
                </a:solidFill>
              </a:rPr>
              <a:t>Backup Software</a:t>
            </a:r>
          </a:p>
          <a:p>
            <a:pPr marL="117475" indent="-117475">
              <a:buFont typeface="Arial" panose="020B0604020202020204" pitchFamily="34" charset="0"/>
              <a:buChar char="•"/>
            </a:pPr>
            <a:r>
              <a:rPr lang="en-US" sz="1100" dirty="0" smtClean="0">
                <a:solidFill>
                  <a:srgbClr val="33CCFF"/>
                </a:solidFill>
              </a:rPr>
              <a:t>Primary FSW Recon</a:t>
            </a:r>
          </a:p>
          <a:p>
            <a:pPr marL="117475" indent="-117475">
              <a:buFont typeface="Arial" panose="020B0604020202020204" pitchFamily="34" charset="0"/>
              <a:buChar char="•"/>
            </a:pPr>
            <a:endParaRPr lang="en-US" sz="1100" dirty="0" smtClean="0">
              <a:solidFill>
                <a:srgbClr val="33CCFF"/>
              </a:solidFill>
            </a:endParaRPr>
          </a:p>
        </p:txBody>
      </p:sp>
      <p:sp>
        <p:nvSpPr>
          <p:cNvPr id="46" name="Rectangle 45"/>
          <p:cNvSpPr/>
          <p:nvPr/>
        </p:nvSpPr>
        <p:spPr bwMode="auto">
          <a:xfrm>
            <a:off x="307974" y="6049626"/>
            <a:ext cx="466097" cy="171866"/>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pitchFamily="112" charset="-128"/>
            </a:endParaRPr>
          </a:p>
        </p:txBody>
      </p:sp>
      <p:sp>
        <p:nvSpPr>
          <p:cNvPr id="47" name="TextBox 46"/>
          <p:cNvSpPr txBox="1"/>
          <p:nvPr/>
        </p:nvSpPr>
        <p:spPr>
          <a:xfrm>
            <a:off x="780861" y="6004754"/>
            <a:ext cx="3353803" cy="261610"/>
          </a:xfrm>
          <a:prstGeom prst="rect">
            <a:avLst/>
          </a:prstGeom>
          <a:noFill/>
        </p:spPr>
        <p:txBody>
          <a:bodyPr wrap="none" rtlCol="0">
            <a:spAutoFit/>
          </a:bodyPr>
          <a:lstStyle/>
          <a:p>
            <a:r>
              <a:rPr lang="en-US" sz="1100" i="1" dirty="0" smtClean="0">
                <a:solidFill>
                  <a:srgbClr val="FFFF00"/>
                </a:solidFill>
              </a:rPr>
              <a:t>Flew on EFT-1 (about ½ the total EM-2 code base)</a:t>
            </a:r>
            <a:endParaRPr lang="en-US" sz="1100" i="1" dirty="0">
              <a:solidFill>
                <a:srgbClr val="FFFF00"/>
              </a:solidFill>
            </a:endParaRPr>
          </a:p>
        </p:txBody>
      </p:sp>
      <p:sp>
        <p:nvSpPr>
          <p:cNvPr id="56" name="Rectangle 55"/>
          <p:cNvSpPr/>
          <p:nvPr/>
        </p:nvSpPr>
        <p:spPr bwMode="auto">
          <a:xfrm>
            <a:off x="307974" y="6257704"/>
            <a:ext cx="466097" cy="171866"/>
          </a:xfrm>
          <a:prstGeom prst="rect">
            <a:avLst/>
          </a:prstGeom>
          <a:noFill/>
          <a:ln w="9525"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ＭＳ Ｐゴシック" pitchFamily="112" charset="-128"/>
            </a:endParaRPr>
          </a:p>
        </p:txBody>
      </p:sp>
      <p:sp>
        <p:nvSpPr>
          <p:cNvPr id="57" name="TextBox 56"/>
          <p:cNvSpPr txBox="1"/>
          <p:nvPr/>
        </p:nvSpPr>
        <p:spPr>
          <a:xfrm>
            <a:off x="780861" y="6212832"/>
            <a:ext cx="4727576" cy="261610"/>
          </a:xfrm>
          <a:prstGeom prst="rect">
            <a:avLst/>
          </a:prstGeom>
          <a:noFill/>
        </p:spPr>
        <p:txBody>
          <a:bodyPr wrap="none" rtlCol="0">
            <a:spAutoFit/>
          </a:bodyPr>
          <a:lstStyle/>
          <a:p>
            <a:r>
              <a:rPr lang="en-US" sz="1100" i="1" dirty="0" smtClean="0">
                <a:solidFill>
                  <a:srgbClr val="33CCFF"/>
                </a:solidFill>
              </a:rPr>
              <a:t>Added for EM-1 or -2 (each flight adds about ¼ the total EM-2 code base)</a:t>
            </a:r>
            <a:endParaRPr lang="en-US" sz="1100" i="1" dirty="0">
              <a:solidFill>
                <a:srgbClr val="33CCFF"/>
              </a:solidFill>
            </a:endParaRPr>
          </a:p>
        </p:txBody>
      </p:sp>
      <p:sp>
        <p:nvSpPr>
          <p:cNvPr id="66" name="Rectangle 65"/>
          <p:cNvSpPr/>
          <p:nvPr/>
        </p:nvSpPr>
        <p:spPr bwMode="auto">
          <a:xfrm>
            <a:off x="152399" y="5803271"/>
            <a:ext cx="5356038" cy="832919"/>
          </a:xfrm>
          <a:prstGeom prst="rect">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
        <p:nvSpPr>
          <p:cNvPr id="69" name="Rectangle 68"/>
          <p:cNvSpPr/>
          <p:nvPr/>
        </p:nvSpPr>
        <p:spPr bwMode="auto">
          <a:xfrm>
            <a:off x="5669732" y="6033430"/>
            <a:ext cx="3302252" cy="7013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FFFF"/>
                </a:solidFill>
                <a:effectLst/>
                <a:latin typeface="Arial" charset="0"/>
                <a:ea typeface="ＭＳ Ｐゴシック" pitchFamily="112" charset="-128"/>
              </a:rPr>
              <a:t>All</a:t>
            </a:r>
            <a:r>
              <a:rPr kumimoji="0" lang="en-US" sz="1400" b="0" i="0" u="none" strike="noStrike" cap="none" normalizeH="0" dirty="0" smtClean="0">
                <a:ln>
                  <a:noFill/>
                </a:ln>
                <a:solidFill>
                  <a:srgbClr val="FFFFFF"/>
                </a:solidFill>
                <a:effectLst/>
                <a:latin typeface="Arial" charset="0"/>
                <a:ea typeface="ＭＳ Ｐゴシック" pitchFamily="112" charset="-128"/>
              </a:rPr>
              <a:t> FSW is </a:t>
            </a:r>
            <a:r>
              <a:rPr kumimoji="0" lang="en-US" sz="1400" b="0" i="0" u="none" strike="noStrike" cap="none" normalizeH="0" baseline="0" dirty="0" smtClean="0">
                <a:ln>
                  <a:noFill/>
                </a:ln>
                <a:solidFill>
                  <a:srgbClr val="FFFFFF"/>
                </a:solidFill>
                <a:effectLst/>
                <a:latin typeface="Arial" charset="0"/>
                <a:ea typeface="ＭＳ Ｐゴシック" pitchFamily="112" charset="-128"/>
              </a:rPr>
              <a:t>Scaled Agile Model-Based C++ Development Using </a:t>
            </a:r>
            <a:r>
              <a:rPr kumimoji="0" lang="en-US" sz="1400" b="0" i="0" u="none" strike="noStrike" cap="none" normalizeH="0" baseline="0" dirty="0" err="1" smtClean="0">
                <a:ln>
                  <a:noFill/>
                </a:ln>
                <a:solidFill>
                  <a:srgbClr val="FFFFFF"/>
                </a:solidFill>
                <a:effectLst/>
                <a:latin typeface="Arial" charset="0"/>
                <a:ea typeface="ＭＳ Ｐゴシック" pitchFamily="112" charset="-128"/>
              </a:rPr>
              <a:t>Matlab</a:t>
            </a:r>
            <a:r>
              <a:rPr lang="en-US" sz="1400" dirty="0" smtClean="0">
                <a:solidFill>
                  <a:srgbClr val="FFFFFF"/>
                </a:solidFill>
                <a:latin typeface="Arial" charset="0"/>
                <a:ea typeface="ＭＳ Ｐゴシック" pitchFamily="112" charset="-128"/>
              </a:rPr>
              <a:t>/ Simulink or Rhapsody </a:t>
            </a:r>
            <a:endParaRPr kumimoji="0" lang="en-US" sz="1400" b="0" i="0" u="none" strike="noStrike" cap="none" normalizeH="0" baseline="0" dirty="0" smtClean="0">
              <a:ln>
                <a:noFill/>
              </a:ln>
              <a:solidFill>
                <a:srgbClr val="FFFFFF"/>
              </a:solidFill>
              <a:effectLst/>
              <a:latin typeface="Arial" charset="0"/>
              <a:ea typeface="ＭＳ Ｐゴシック" pitchFamily="112" charset="-128"/>
            </a:endParaRPr>
          </a:p>
        </p:txBody>
      </p:sp>
    </p:spTree>
    <p:extLst>
      <p:ext uri="{BB962C8B-B14F-4D97-AF65-F5344CB8AC3E}">
        <p14:creationId xmlns:p14="http://schemas.microsoft.com/office/powerpoint/2010/main" val="946859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FSW CSCIs</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63411" y="1160602"/>
            <a:ext cx="751681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4141620381"/>
              </p:ext>
            </p:extLst>
          </p:nvPr>
        </p:nvGraphicFramePr>
        <p:xfrm>
          <a:off x="155575" y="3211033"/>
          <a:ext cx="8811004" cy="3517317"/>
        </p:xfrm>
        <a:graphic>
          <a:graphicData uri="http://schemas.openxmlformats.org/drawingml/2006/table">
            <a:tbl>
              <a:tblPr bandRow="1">
                <a:tableStyleId>{21E4AEA4-8DFA-4A89-87EB-49C32662AFE0}</a:tableStyleId>
              </a:tblPr>
              <a:tblGrid>
                <a:gridCol w="1031780"/>
                <a:gridCol w="7779224"/>
              </a:tblGrid>
              <a:tr h="390813">
                <a:tc>
                  <a:txBody>
                    <a:bodyPr/>
                    <a:lstStyle/>
                    <a:p>
                      <a:pPr algn="ctr" rtl="0" fontAlgn="ctr"/>
                      <a:r>
                        <a:rPr lang="en-US" sz="1400" u="none" strike="noStrike" dirty="0">
                          <a:solidFill>
                            <a:srgbClr val="33CCFF"/>
                          </a:solidFill>
                          <a:effectLst/>
                        </a:rPr>
                        <a:t>CORE</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marL="0" indent="0" algn="l" rtl="0" fontAlgn="b"/>
                      <a:r>
                        <a:rPr lang="en-US" sz="1400" b="0" u="none" strike="noStrike" dirty="0" smtClean="0">
                          <a:solidFill>
                            <a:srgbClr val="33CCFF"/>
                          </a:solidFill>
                          <a:effectLst/>
                        </a:rPr>
                        <a:t>  Syncs</a:t>
                      </a:r>
                      <a:r>
                        <a:rPr lang="en-US" sz="1400" b="0" u="none" strike="noStrike" baseline="0" dirty="0" smtClean="0">
                          <a:solidFill>
                            <a:srgbClr val="33CCFF"/>
                          </a:solidFill>
                          <a:effectLst/>
                        </a:rPr>
                        <a:t> applications with ARINC 653 O/S  and exchanges </a:t>
                      </a:r>
                      <a:r>
                        <a:rPr lang="en-US" sz="1400" u="none" strike="noStrike" dirty="0" smtClean="0">
                          <a:solidFill>
                            <a:srgbClr val="33CCFF"/>
                          </a:solidFill>
                          <a:effectLst/>
                        </a:rPr>
                        <a:t>data with onboard Ethernet</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dirty="0">
                          <a:solidFill>
                            <a:srgbClr val="33CCFF"/>
                          </a:solidFill>
                          <a:effectLst/>
                        </a:rPr>
                        <a:t>GNCP</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b="0" u="none" strike="noStrike" dirty="0" smtClean="0">
                          <a:solidFill>
                            <a:srgbClr val="33CCFF"/>
                          </a:solidFill>
                          <a:effectLst/>
                        </a:rPr>
                        <a:t>  P</a:t>
                      </a:r>
                      <a:r>
                        <a:rPr lang="en-US" sz="1400" u="none" strike="noStrike" baseline="0" dirty="0" smtClean="0">
                          <a:solidFill>
                            <a:srgbClr val="33CCFF"/>
                          </a:solidFill>
                          <a:effectLst/>
                        </a:rPr>
                        <a:t>erforms </a:t>
                      </a:r>
                      <a:r>
                        <a:rPr lang="en-US" sz="1400" u="none" strike="noStrike" dirty="0" smtClean="0">
                          <a:solidFill>
                            <a:srgbClr val="33CCFF"/>
                          </a:solidFill>
                          <a:effectLst/>
                        </a:rPr>
                        <a:t>guidance</a:t>
                      </a:r>
                      <a:r>
                        <a:rPr lang="en-US" sz="1400" u="none" strike="noStrike" dirty="0">
                          <a:solidFill>
                            <a:srgbClr val="33CCFF"/>
                          </a:solidFill>
                          <a:effectLst/>
                        </a:rPr>
                        <a:t>, </a:t>
                      </a:r>
                      <a:r>
                        <a:rPr lang="en-US" sz="1400" u="none" strike="noStrike" dirty="0" smtClean="0">
                          <a:solidFill>
                            <a:srgbClr val="33CCFF"/>
                          </a:solidFill>
                          <a:effectLst/>
                        </a:rPr>
                        <a:t>navigation</a:t>
                      </a:r>
                      <a:r>
                        <a:rPr lang="en-US" sz="1400" u="none" strike="noStrike" dirty="0">
                          <a:solidFill>
                            <a:srgbClr val="33CCFF"/>
                          </a:solidFill>
                          <a:effectLst/>
                        </a:rPr>
                        <a:t>, </a:t>
                      </a:r>
                      <a:r>
                        <a:rPr lang="en-US" sz="1400" u="none" strike="noStrike" dirty="0" smtClean="0">
                          <a:solidFill>
                            <a:srgbClr val="33CCFF"/>
                          </a:solidFill>
                          <a:effectLst/>
                        </a:rPr>
                        <a:t>controls, </a:t>
                      </a:r>
                      <a:r>
                        <a:rPr lang="en-US" sz="1400" u="none" strike="noStrike" dirty="0">
                          <a:solidFill>
                            <a:srgbClr val="33CCFF"/>
                          </a:solidFill>
                          <a:effectLst/>
                        </a:rPr>
                        <a:t>and </a:t>
                      </a:r>
                      <a:r>
                        <a:rPr lang="en-US" sz="1400" u="none" strike="noStrike" dirty="0" smtClean="0">
                          <a:solidFill>
                            <a:srgbClr val="33CCFF"/>
                          </a:solidFill>
                          <a:effectLst/>
                        </a:rPr>
                        <a:t>prop</a:t>
                      </a:r>
                      <a:r>
                        <a:rPr lang="en-US" sz="1400" u="none" strike="noStrike" baseline="0" dirty="0" smtClean="0">
                          <a:solidFill>
                            <a:srgbClr val="33CCFF"/>
                          </a:solidFill>
                          <a:effectLst/>
                        </a:rPr>
                        <a:t> management</a:t>
                      </a:r>
                      <a:r>
                        <a:rPr lang="en-US" sz="1400" u="none" strike="noStrike" dirty="0" smtClean="0">
                          <a:solidFill>
                            <a:srgbClr val="33CCFF"/>
                          </a:solidFill>
                          <a:effectLst/>
                        </a:rPr>
                        <a:t> </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a:solidFill>
                            <a:srgbClr val="33CCFF"/>
                          </a:solidFill>
                          <a:effectLst/>
                        </a:rPr>
                        <a:t>DACF</a:t>
                      </a:r>
                      <a:endParaRPr lang="en-US" sz="1400" b="0" i="0" u="none" strike="noStrike">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b="0" u="none" strike="noStrike" dirty="0" smtClean="0">
                          <a:solidFill>
                            <a:srgbClr val="33CCFF"/>
                          </a:solidFill>
                          <a:effectLst/>
                        </a:rPr>
                        <a:t>  Pr</a:t>
                      </a:r>
                      <a:r>
                        <a:rPr lang="en-US" sz="1400" u="none" strike="noStrike" dirty="0" smtClean="0">
                          <a:solidFill>
                            <a:srgbClr val="33CCFF"/>
                          </a:solidFill>
                          <a:effectLst/>
                        </a:rPr>
                        <a:t>ovides</a:t>
                      </a:r>
                      <a:r>
                        <a:rPr lang="en-US" sz="1400" u="none" strike="noStrike" baseline="0" dirty="0" smtClean="0">
                          <a:solidFill>
                            <a:srgbClr val="33CCFF"/>
                          </a:solidFill>
                          <a:effectLst/>
                        </a:rPr>
                        <a:t> i</a:t>
                      </a:r>
                      <a:r>
                        <a:rPr lang="en-US" sz="1400" u="none" strike="noStrike" dirty="0" smtClean="0">
                          <a:solidFill>
                            <a:srgbClr val="33CCFF"/>
                          </a:solidFill>
                          <a:effectLst/>
                        </a:rPr>
                        <a:t>nterface </a:t>
                      </a:r>
                      <a:r>
                        <a:rPr lang="en-US" sz="1400" u="none" strike="noStrike" dirty="0">
                          <a:solidFill>
                            <a:srgbClr val="33CCFF"/>
                          </a:solidFill>
                          <a:effectLst/>
                        </a:rPr>
                        <a:t>between the crew and the other on-board CEV systems via display </a:t>
                      </a:r>
                      <a:r>
                        <a:rPr lang="en-US" sz="1400" u="none" strike="noStrike" dirty="0" smtClean="0">
                          <a:solidFill>
                            <a:srgbClr val="33CCFF"/>
                          </a:solidFill>
                          <a:effectLst/>
                        </a:rPr>
                        <a:t>formats</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a:solidFill>
                            <a:srgbClr val="33CCFF"/>
                          </a:solidFill>
                          <a:effectLst/>
                        </a:rPr>
                        <a:t>NRC</a:t>
                      </a:r>
                      <a:endParaRPr lang="en-US" sz="1400" b="0" i="0" u="none" strike="noStrike">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b="0" u="none" strike="noStrike" dirty="0" smtClean="0">
                          <a:solidFill>
                            <a:srgbClr val="33CCFF"/>
                          </a:solidFill>
                          <a:effectLst/>
                        </a:rPr>
                        <a:t>  Network Router Card </a:t>
                      </a:r>
                      <a:r>
                        <a:rPr lang="en-US" sz="1400" u="none" strike="noStrike" dirty="0" smtClean="0">
                          <a:solidFill>
                            <a:srgbClr val="33CCFF"/>
                          </a:solidFill>
                          <a:effectLst/>
                        </a:rPr>
                        <a:t>manages </a:t>
                      </a:r>
                      <a:r>
                        <a:rPr lang="en-US" sz="1400" u="none" strike="noStrike" dirty="0">
                          <a:solidFill>
                            <a:srgbClr val="33CCFF"/>
                          </a:solidFill>
                          <a:effectLst/>
                        </a:rPr>
                        <a:t>the external network connectivity and IP related </a:t>
                      </a:r>
                      <a:r>
                        <a:rPr lang="en-US" sz="1400" u="none" strike="noStrike" dirty="0" smtClean="0">
                          <a:solidFill>
                            <a:srgbClr val="33CCFF"/>
                          </a:solidFill>
                          <a:effectLst/>
                        </a:rPr>
                        <a:t>functionality</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dirty="0">
                          <a:solidFill>
                            <a:srgbClr val="33CCFF"/>
                          </a:solidFill>
                          <a:effectLst/>
                        </a:rPr>
                        <a:t>VPUD</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u="none" strike="noStrike" dirty="0" smtClean="0">
                          <a:solidFill>
                            <a:srgbClr val="33CCFF"/>
                          </a:solidFill>
                          <a:effectLst/>
                        </a:rPr>
                        <a:t>  VPU Drivers for backup and recording</a:t>
                      </a:r>
                      <a:r>
                        <a:rPr lang="en-US" sz="1400" u="none" strike="noStrike" baseline="0" dirty="0" smtClean="0">
                          <a:solidFill>
                            <a:srgbClr val="33CCFF"/>
                          </a:solidFill>
                          <a:effectLst/>
                        </a:rPr>
                        <a:t> computer, interfaces with CFS</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a:solidFill>
                            <a:srgbClr val="33CCFF"/>
                          </a:solidFill>
                          <a:effectLst/>
                        </a:rPr>
                        <a:t>ECLS</a:t>
                      </a:r>
                      <a:endParaRPr lang="en-US" sz="1400" b="0" i="0" u="none" strike="noStrike">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b="0" u="none" strike="noStrike" dirty="0" smtClean="0">
                          <a:solidFill>
                            <a:srgbClr val="33CCFF"/>
                          </a:solidFill>
                          <a:effectLst/>
                        </a:rPr>
                        <a:t>  Performs e</a:t>
                      </a:r>
                      <a:r>
                        <a:rPr lang="en-US" sz="1400" u="none" strike="noStrike" dirty="0" smtClean="0">
                          <a:solidFill>
                            <a:srgbClr val="33CCFF"/>
                          </a:solidFill>
                          <a:effectLst/>
                        </a:rPr>
                        <a:t>nvironmental</a:t>
                      </a:r>
                      <a:r>
                        <a:rPr lang="en-US" sz="1400" u="none" strike="noStrike" baseline="0" dirty="0" smtClean="0">
                          <a:solidFill>
                            <a:srgbClr val="33CCFF"/>
                          </a:solidFill>
                          <a:effectLst/>
                        </a:rPr>
                        <a:t> control and life support</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dirty="0">
                          <a:solidFill>
                            <a:srgbClr val="33CCFF"/>
                          </a:solidFill>
                          <a:effectLst/>
                        </a:rPr>
                        <a:t>SMG</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u="none" strike="noStrike" dirty="0" smtClean="0">
                          <a:solidFill>
                            <a:srgbClr val="33CCFF"/>
                          </a:solidFill>
                          <a:effectLst/>
                        </a:rPr>
                        <a:t>  Systems-level fault management</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dirty="0">
                          <a:solidFill>
                            <a:srgbClr val="33CCFF"/>
                          </a:solidFill>
                          <a:effectLst/>
                        </a:rPr>
                        <a:t>TVM</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u="none" strike="noStrike" dirty="0" smtClean="0">
                          <a:solidFill>
                            <a:srgbClr val="33CCFF"/>
                          </a:solidFill>
                          <a:effectLst/>
                        </a:rPr>
                        <a:t>  Timeline and vehicle management performs mission automation</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r h="390813">
                <a:tc>
                  <a:txBody>
                    <a:bodyPr/>
                    <a:lstStyle/>
                    <a:p>
                      <a:pPr algn="ctr" rtl="0" fontAlgn="ctr"/>
                      <a:r>
                        <a:rPr lang="en-US" sz="1400" u="none" strike="noStrike" dirty="0">
                          <a:solidFill>
                            <a:srgbClr val="33CCFF"/>
                          </a:solidFill>
                          <a:effectLst/>
                        </a:rPr>
                        <a:t>VID</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c>
                  <a:txBody>
                    <a:bodyPr/>
                    <a:lstStyle/>
                    <a:p>
                      <a:pPr algn="l" rtl="0" fontAlgn="b"/>
                      <a:r>
                        <a:rPr lang="en-US" sz="1400" u="none" strike="noStrike" dirty="0" smtClean="0">
                          <a:solidFill>
                            <a:srgbClr val="33CCFF"/>
                          </a:solidFill>
                          <a:effectLst/>
                        </a:rPr>
                        <a:t>  Video support executing </a:t>
                      </a:r>
                      <a:r>
                        <a:rPr lang="en-US" sz="1400" u="none" strike="noStrike" dirty="0">
                          <a:solidFill>
                            <a:srgbClr val="33CCFF"/>
                          </a:solidFill>
                          <a:effectLst/>
                        </a:rPr>
                        <a:t>on </a:t>
                      </a:r>
                      <a:r>
                        <a:rPr lang="en-US" sz="1400" u="none" strike="noStrike" dirty="0" smtClean="0">
                          <a:solidFill>
                            <a:srgbClr val="33CCFF"/>
                          </a:solidFill>
                          <a:effectLst/>
                        </a:rPr>
                        <a:t>camera control computer</a:t>
                      </a:r>
                      <a:endParaRPr lang="en-US" sz="1400" b="0" i="0" u="none" strike="noStrike" dirty="0">
                        <a:solidFill>
                          <a:srgbClr val="33CCFF"/>
                        </a:solidFill>
                        <a:effectLst/>
                        <a:latin typeface="Arial"/>
                      </a:endParaRPr>
                    </a:p>
                  </a:txBody>
                  <a:tcPr marL="5145" marR="5145" marT="5145" marB="0" anchor="ct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noFill/>
                  </a:tcPr>
                </a:tc>
              </a:tr>
            </a:tbl>
          </a:graphicData>
        </a:graphic>
      </p:graphicFrame>
      <p:sp>
        <p:nvSpPr>
          <p:cNvPr id="5" name="TextBox 4"/>
          <p:cNvSpPr txBox="1"/>
          <p:nvPr/>
        </p:nvSpPr>
        <p:spPr>
          <a:xfrm>
            <a:off x="3875842" y="1372586"/>
            <a:ext cx="4525701" cy="646331"/>
          </a:xfrm>
          <a:prstGeom prst="rect">
            <a:avLst/>
          </a:prstGeom>
          <a:solidFill>
            <a:srgbClr val="FFFF00"/>
          </a:solidFill>
          <a:ln w="38100">
            <a:solidFill>
              <a:srgbClr val="0000FF"/>
            </a:solidFill>
          </a:ln>
        </p:spPr>
        <p:txBody>
          <a:bodyPr wrap="square" rtlCol="0">
            <a:spAutoFit/>
          </a:bodyPr>
          <a:lstStyle/>
          <a:p>
            <a:r>
              <a:rPr lang="en-US" dirty="0" smtClean="0">
                <a:solidFill>
                  <a:srgbClr val="0000FF"/>
                </a:solidFill>
              </a:rPr>
              <a:t>Infrastructure, GN&amp;C, and crew displays comprise nearly 60% of Orion FSW</a:t>
            </a:r>
            <a:endParaRPr lang="en-US" dirty="0">
              <a:solidFill>
                <a:srgbClr val="0000FF"/>
              </a:solidFill>
            </a:endParaRPr>
          </a:p>
        </p:txBody>
      </p:sp>
      <p:sp>
        <p:nvSpPr>
          <p:cNvPr id="6" name="Rounded Rectangle 5"/>
          <p:cNvSpPr/>
          <p:nvPr/>
        </p:nvSpPr>
        <p:spPr bwMode="auto">
          <a:xfrm>
            <a:off x="2010191" y="1372586"/>
            <a:ext cx="856527" cy="1243292"/>
          </a:xfrm>
          <a:prstGeom prst="round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9" name="Straight Connector 8"/>
          <p:cNvCxnSpPr>
            <a:endCxn id="5" idx="1"/>
          </p:cNvCxnSpPr>
          <p:nvPr/>
        </p:nvCxnSpPr>
        <p:spPr bwMode="auto">
          <a:xfrm>
            <a:off x="2866718" y="1695751"/>
            <a:ext cx="1009124" cy="1"/>
          </a:xfrm>
          <a:prstGeom prst="line">
            <a:avLst/>
          </a:prstGeom>
          <a:solidFill>
            <a:schemeClr val="accent1"/>
          </a:solidFill>
          <a:ln w="38100" cap="flat" cmpd="sng" algn="ctr">
            <a:solidFill>
              <a:srgbClr val="0000FF"/>
            </a:solidFill>
            <a:prstDash val="solid"/>
            <a:round/>
            <a:headEnd type="none" w="med" len="med"/>
            <a:tailEnd type="none" w="med" len="med"/>
          </a:ln>
          <a:effectLst/>
        </p:spPr>
      </p:cxnSp>
      <p:sp>
        <p:nvSpPr>
          <p:cNvPr id="10" name="TextBox 9"/>
          <p:cNvSpPr txBox="1"/>
          <p:nvPr/>
        </p:nvSpPr>
        <p:spPr>
          <a:xfrm>
            <a:off x="218361" y="1477090"/>
            <a:ext cx="1108570" cy="1200329"/>
          </a:xfrm>
          <a:prstGeom prst="rect">
            <a:avLst/>
          </a:prstGeom>
          <a:noFill/>
          <a:ln>
            <a:solidFill>
              <a:srgbClr val="FFFF00"/>
            </a:solidFill>
          </a:ln>
        </p:spPr>
        <p:txBody>
          <a:bodyPr wrap="square" rtlCol="0">
            <a:spAutoFit/>
          </a:bodyPr>
          <a:lstStyle/>
          <a:p>
            <a:pPr algn="ctr"/>
            <a:r>
              <a:rPr lang="en-US" dirty="0" smtClean="0">
                <a:solidFill>
                  <a:srgbClr val="33CCFF"/>
                </a:solidFill>
              </a:rPr>
              <a:t>Orion FSW has 22 CSCIs</a:t>
            </a:r>
            <a:endParaRPr lang="en-US" dirty="0">
              <a:solidFill>
                <a:srgbClr val="33CCFF"/>
              </a:solidFill>
            </a:endParaRPr>
          </a:p>
        </p:txBody>
      </p:sp>
      <p:sp>
        <p:nvSpPr>
          <p:cNvPr id="16" name="Right Brace 15"/>
          <p:cNvSpPr/>
          <p:nvPr/>
        </p:nvSpPr>
        <p:spPr bwMode="auto">
          <a:xfrm rot="5400000">
            <a:off x="3049301" y="1514367"/>
            <a:ext cx="488628" cy="2857019"/>
          </a:xfrm>
          <a:prstGeom prst="rightBrace">
            <a:avLst>
              <a:gd name="adj1" fmla="val 12839"/>
              <a:gd name="adj2" fmla="val 50000"/>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1375036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EFT-1 Ascent Video</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2" descr="http://www.nasa.gov/sites/default/files/styles/full_width_feature/public/launch1.jpg?itok=iuXD7_x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2481"/>
            <a:ext cx="9144000" cy="5147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7478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Ascent FSW</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a:spLocks noGrp="1"/>
          </p:cNvSpPr>
          <p:nvPr>
            <p:ph type="body" sz="half" idx="1"/>
          </p:nvPr>
        </p:nvSpPr>
        <p:spPr>
          <a:xfrm>
            <a:off x="265575" y="1134001"/>
            <a:ext cx="6927403" cy="5126804"/>
          </a:xfrm>
        </p:spPr>
        <p:txBody>
          <a:bodyPr/>
          <a:lstStyle/>
          <a:p>
            <a:r>
              <a:rPr lang="en-US" dirty="0" smtClean="0"/>
              <a:t>The launch vehicle controls the stack, with limited crew manual steering on 1</a:t>
            </a:r>
            <a:r>
              <a:rPr lang="en-US" baseline="30000" dirty="0" smtClean="0"/>
              <a:t>st</a:t>
            </a:r>
            <a:r>
              <a:rPr lang="en-US" dirty="0" smtClean="0"/>
              <a:t> stage</a:t>
            </a:r>
          </a:p>
          <a:p>
            <a:r>
              <a:rPr lang="en-US" dirty="0" smtClean="0"/>
              <a:t>We’re a “payload”…</a:t>
            </a:r>
          </a:p>
          <a:p>
            <a:pPr lvl="1"/>
            <a:r>
              <a:rPr lang="en-US" dirty="0" smtClean="0"/>
              <a:t>Inertial and GPS-based navigation</a:t>
            </a:r>
          </a:p>
          <a:p>
            <a:pPr lvl="1"/>
            <a:r>
              <a:rPr lang="en-US" dirty="0" smtClean="0"/>
              <a:t>Communications through LV</a:t>
            </a:r>
          </a:p>
          <a:p>
            <a:pPr lvl="1"/>
            <a:r>
              <a:rPr lang="en-US" dirty="0" smtClean="0"/>
              <a:t>Mission sequencing for Orion staging events</a:t>
            </a:r>
          </a:p>
          <a:p>
            <a:r>
              <a:rPr lang="en-US" dirty="0" smtClean="0"/>
              <a:t>…unless something goes wrong</a:t>
            </a:r>
          </a:p>
          <a:p>
            <a:pPr lvl="1"/>
            <a:r>
              <a:rPr lang="en-US" dirty="0" smtClean="0"/>
              <a:t>Launch Abort System (LAS)</a:t>
            </a:r>
          </a:p>
          <a:p>
            <a:pPr lvl="1"/>
            <a:r>
              <a:rPr lang="en-US" dirty="0" smtClean="0"/>
              <a:t>Untargeted Abort Splashdown (UAS)</a:t>
            </a:r>
          </a:p>
          <a:p>
            <a:endParaRPr lang="en-US" dirty="0" smtClean="0"/>
          </a:p>
          <a:p>
            <a:endParaRPr lang="en-US" dirty="0"/>
          </a:p>
        </p:txBody>
      </p:sp>
      <p:grpSp>
        <p:nvGrpSpPr>
          <p:cNvPr id="6" name="Group 5"/>
          <p:cNvGrpSpPr/>
          <p:nvPr/>
        </p:nvGrpSpPr>
        <p:grpSpPr>
          <a:xfrm>
            <a:off x="2" y="4557711"/>
            <a:ext cx="4677997" cy="2305408"/>
            <a:chOff x="2" y="4557711"/>
            <a:chExt cx="4677997" cy="2305408"/>
          </a:xfrm>
        </p:grpSpPr>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26" y="4557711"/>
              <a:ext cx="4605573"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 y="6601509"/>
              <a:ext cx="1728358" cy="261610"/>
            </a:xfrm>
            <a:prstGeom prst="rect">
              <a:avLst/>
            </a:prstGeom>
            <a:noFill/>
          </p:spPr>
          <p:txBody>
            <a:bodyPr wrap="none" rtlCol="0">
              <a:spAutoFit/>
            </a:bodyPr>
            <a:lstStyle/>
            <a:p>
              <a:r>
                <a:rPr lang="en-US" sz="1050" b="1" i="1" dirty="0" smtClean="0">
                  <a:solidFill>
                    <a:srgbClr val="000000"/>
                  </a:solidFill>
                </a:rPr>
                <a:t>EM-2 Reference Mission</a:t>
              </a:r>
              <a:endParaRPr lang="en-US" sz="1050" b="1" i="1" dirty="0">
                <a:solidFill>
                  <a:srgbClr val="000000"/>
                </a:solidFill>
              </a:endParaRPr>
            </a:p>
          </p:txBody>
        </p:sp>
      </p:grpSp>
      <p:sp>
        <p:nvSpPr>
          <p:cNvPr id="7" name="Rectangle 6"/>
          <p:cNvSpPr/>
          <p:nvPr/>
        </p:nvSpPr>
        <p:spPr bwMode="auto">
          <a:xfrm>
            <a:off x="609600" y="5725562"/>
            <a:ext cx="988291" cy="252559"/>
          </a:xfrm>
          <a:prstGeom prst="rect">
            <a:avLst/>
          </a:prstGeom>
          <a:noFill/>
          <a:ln w="7620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
        <p:nvSpPr>
          <p:cNvPr id="11" name="TextBox 10"/>
          <p:cNvSpPr txBox="1"/>
          <p:nvPr/>
        </p:nvSpPr>
        <p:spPr>
          <a:xfrm>
            <a:off x="7265603" y="4557711"/>
            <a:ext cx="1186543" cy="1569660"/>
          </a:xfrm>
          <a:prstGeom prst="rect">
            <a:avLst/>
          </a:prstGeom>
          <a:noFill/>
        </p:spPr>
        <p:txBody>
          <a:bodyPr wrap="none" rtlCol="0">
            <a:spAutoFit/>
          </a:bodyPr>
          <a:lstStyle/>
          <a:p>
            <a:r>
              <a:rPr lang="en-US" sz="3200" dirty="0" smtClean="0">
                <a:solidFill>
                  <a:srgbClr val="33CCFF"/>
                </a:solidFill>
              </a:rPr>
              <a:t>PA-1</a:t>
            </a:r>
          </a:p>
          <a:p>
            <a:r>
              <a:rPr lang="en-US" sz="3200" dirty="0" smtClean="0">
                <a:solidFill>
                  <a:srgbClr val="33CCFF"/>
                </a:solidFill>
              </a:rPr>
              <a:t>Flight</a:t>
            </a:r>
          </a:p>
          <a:p>
            <a:r>
              <a:rPr lang="en-US" sz="3200" dirty="0" smtClean="0">
                <a:solidFill>
                  <a:srgbClr val="33CCFF"/>
                </a:solidFill>
              </a:rPr>
              <a:t>Test</a:t>
            </a:r>
            <a:endParaRPr lang="en-US" sz="3200" dirty="0">
              <a:solidFill>
                <a:srgbClr val="33CCFF"/>
              </a:solidFill>
            </a:endParaRPr>
          </a:p>
        </p:txBody>
      </p:sp>
      <p:pic>
        <p:nvPicPr>
          <p:cNvPr id="1027" name="Picture 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393655" y="1134001"/>
            <a:ext cx="1759398" cy="181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59365" y="2151171"/>
            <a:ext cx="1772844" cy="118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1833" y="3895108"/>
            <a:ext cx="1643312" cy="278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5124261" y="3820562"/>
            <a:ext cx="3811509" cy="2911752"/>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16639809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Orbital FSW</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a:spLocks noGrp="1"/>
          </p:cNvSpPr>
          <p:nvPr>
            <p:ph type="body" sz="half" idx="1"/>
          </p:nvPr>
        </p:nvSpPr>
        <p:spPr>
          <a:xfrm>
            <a:off x="262551" y="1232996"/>
            <a:ext cx="6056768" cy="5126804"/>
          </a:xfrm>
        </p:spPr>
        <p:txBody>
          <a:bodyPr/>
          <a:lstStyle/>
          <a:p>
            <a:r>
              <a:rPr lang="en-US" dirty="0" smtClean="0"/>
              <a:t>“The Usual Stuff” for Earth Orbiters</a:t>
            </a:r>
          </a:p>
          <a:p>
            <a:pPr lvl="1"/>
            <a:r>
              <a:rPr lang="en-US" dirty="0" smtClean="0"/>
              <a:t>Star tracker and GPS-based attitude and </a:t>
            </a:r>
            <a:r>
              <a:rPr lang="en-US" dirty="0" err="1" smtClean="0"/>
              <a:t>nav</a:t>
            </a:r>
            <a:endParaRPr lang="en-US" dirty="0" smtClean="0"/>
          </a:p>
          <a:p>
            <a:pPr lvl="1"/>
            <a:r>
              <a:rPr lang="en-US" dirty="0" smtClean="0"/>
              <a:t>Attitude control and maneuvers with RCS, aux thrusters, or main engine</a:t>
            </a:r>
          </a:p>
          <a:p>
            <a:pPr lvl="1"/>
            <a:r>
              <a:rPr lang="en-US" dirty="0" smtClean="0"/>
              <a:t>Antenna and solar array pointing (TDRS, DSN)</a:t>
            </a:r>
          </a:p>
          <a:p>
            <a:pPr lvl="1"/>
            <a:r>
              <a:rPr lang="en-US" dirty="0" smtClean="0"/>
              <a:t>Battery management</a:t>
            </a:r>
          </a:p>
          <a:p>
            <a:pPr lvl="1"/>
            <a:r>
              <a:rPr lang="en-US" dirty="0" smtClean="0"/>
              <a:t>Data recording and playback</a:t>
            </a:r>
          </a:p>
          <a:p>
            <a:pPr lvl="1"/>
            <a:r>
              <a:rPr lang="en-US" dirty="0" smtClean="0"/>
              <a:t>Fault management</a:t>
            </a:r>
          </a:p>
        </p:txBody>
      </p:sp>
      <p:grpSp>
        <p:nvGrpSpPr>
          <p:cNvPr id="5" name="Group 4"/>
          <p:cNvGrpSpPr/>
          <p:nvPr/>
        </p:nvGrpSpPr>
        <p:grpSpPr>
          <a:xfrm>
            <a:off x="2" y="4557711"/>
            <a:ext cx="4677997" cy="2305408"/>
            <a:chOff x="2" y="4557711"/>
            <a:chExt cx="4677997" cy="2305408"/>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26" y="4557711"/>
              <a:ext cx="4605573"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 y="6601509"/>
              <a:ext cx="1728358" cy="261610"/>
            </a:xfrm>
            <a:prstGeom prst="rect">
              <a:avLst/>
            </a:prstGeom>
            <a:noFill/>
          </p:spPr>
          <p:txBody>
            <a:bodyPr wrap="none" rtlCol="0">
              <a:spAutoFit/>
            </a:bodyPr>
            <a:lstStyle/>
            <a:p>
              <a:r>
                <a:rPr lang="en-US" sz="1050" b="1" i="1" dirty="0" smtClean="0">
                  <a:solidFill>
                    <a:srgbClr val="000000"/>
                  </a:solidFill>
                </a:rPr>
                <a:t>EM-2 Reference Mission</a:t>
              </a:r>
              <a:endParaRPr lang="en-US" sz="1050" b="1" i="1" dirty="0">
                <a:solidFill>
                  <a:srgbClr val="000000"/>
                </a:solidFill>
              </a:endParaRPr>
            </a:p>
          </p:txBody>
        </p:sp>
      </p:grpSp>
      <p:cxnSp>
        <p:nvCxnSpPr>
          <p:cNvPr id="12" name="Straight Connector 11"/>
          <p:cNvCxnSpPr/>
          <p:nvPr/>
        </p:nvCxnSpPr>
        <p:spPr bwMode="auto">
          <a:xfrm>
            <a:off x="1075853" y="4961298"/>
            <a:ext cx="1087925" cy="0"/>
          </a:xfrm>
          <a:prstGeom prst="line">
            <a:avLst/>
          </a:prstGeom>
          <a:solidFill>
            <a:schemeClr val="accent1"/>
          </a:solidFill>
          <a:ln w="76200" cap="flat" cmpd="sng" algn="ctr">
            <a:solidFill>
              <a:srgbClr val="33CCFF"/>
            </a:solidFill>
            <a:prstDash val="solid"/>
            <a:round/>
            <a:headEnd type="none" w="med" len="med"/>
            <a:tailEnd type="none" w="med" len="med"/>
          </a:ln>
          <a:effectLst/>
        </p:spPr>
      </p:cxnSp>
      <p:cxnSp>
        <p:nvCxnSpPr>
          <p:cNvPr id="14" name="Straight Connector 13"/>
          <p:cNvCxnSpPr/>
          <p:nvPr/>
        </p:nvCxnSpPr>
        <p:spPr bwMode="auto">
          <a:xfrm flipV="1">
            <a:off x="271603" y="6352518"/>
            <a:ext cx="1901228" cy="1"/>
          </a:xfrm>
          <a:prstGeom prst="line">
            <a:avLst/>
          </a:prstGeom>
          <a:solidFill>
            <a:schemeClr val="accent1"/>
          </a:solidFill>
          <a:ln w="76200" cap="flat" cmpd="sng" algn="ctr">
            <a:solidFill>
              <a:srgbClr val="33CCFF"/>
            </a:solidFill>
            <a:prstDash val="solid"/>
            <a:round/>
            <a:headEnd type="none" w="med" len="med"/>
            <a:tailEnd type="none" w="med" len="med"/>
          </a:ln>
          <a:effectLst/>
        </p:spPr>
      </p:cxnSp>
      <p:cxnSp>
        <p:nvCxnSpPr>
          <p:cNvPr id="15" name="Straight Connector 14"/>
          <p:cNvCxnSpPr/>
          <p:nvPr/>
        </p:nvCxnSpPr>
        <p:spPr bwMode="auto">
          <a:xfrm flipV="1">
            <a:off x="2163778" y="4925086"/>
            <a:ext cx="0" cy="1454592"/>
          </a:xfrm>
          <a:prstGeom prst="line">
            <a:avLst/>
          </a:prstGeom>
          <a:solidFill>
            <a:schemeClr val="accent1"/>
          </a:solidFill>
          <a:ln w="76200" cap="flat" cmpd="sng" algn="ctr">
            <a:solidFill>
              <a:srgbClr val="33CCFF"/>
            </a:solidFill>
            <a:prstDash val="solid"/>
            <a:round/>
            <a:headEnd type="none" w="med" len="med"/>
            <a:tailEnd type="none" w="med" len="med"/>
          </a:ln>
          <a:effectLst/>
        </p:spPr>
      </p:cxnSp>
      <p:cxnSp>
        <p:nvCxnSpPr>
          <p:cNvPr id="18" name="Straight Connector 17"/>
          <p:cNvCxnSpPr/>
          <p:nvPr/>
        </p:nvCxnSpPr>
        <p:spPr bwMode="auto">
          <a:xfrm flipV="1">
            <a:off x="1075853" y="4925087"/>
            <a:ext cx="0" cy="710037"/>
          </a:xfrm>
          <a:prstGeom prst="line">
            <a:avLst/>
          </a:prstGeom>
          <a:solidFill>
            <a:schemeClr val="accent1"/>
          </a:solidFill>
          <a:ln w="76200" cap="flat" cmpd="sng" algn="ctr">
            <a:solidFill>
              <a:srgbClr val="33CCFF"/>
            </a:solidFill>
            <a:prstDash val="solid"/>
            <a:round/>
            <a:headEnd type="none" w="med" len="med"/>
            <a:tailEnd type="none" w="med" len="med"/>
          </a:ln>
          <a:effectLst/>
        </p:spPr>
      </p:cxnSp>
      <p:cxnSp>
        <p:nvCxnSpPr>
          <p:cNvPr id="27" name="Straight Connector 26"/>
          <p:cNvCxnSpPr/>
          <p:nvPr/>
        </p:nvCxnSpPr>
        <p:spPr bwMode="auto">
          <a:xfrm>
            <a:off x="262550" y="5635124"/>
            <a:ext cx="813303" cy="0"/>
          </a:xfrm>
          <a:prstGeom prst="line">
            <a:avLst/>
          </a:prstGeom>
          <a:solidFill>
            <a:schemeClr val="accent1"/>
          </a:solidFill>
          <a:ln w="76200" cap="flat" cmpd="sng" algn="ctr">
            <a:solidFill>
              <a:srgbClr val="33CCFF"/>
            </a:solidFill>
            <a:prstDash val="solid"/>
            <a:round/>
            <a:headEnd type="none" w="med" len="med"/>
            <a:tailEnd type="none" w="med" len="med"/>
          </a:ln>
          <a:effectLst/>
        </p:spPr>
      </p:cxnSp>
      <p:cxnSp>
        <p:nvCxnSpPr>
          <p:cNvPr id="31" name="Straight Connector 30"/>
          <p:cNvCxnSpPr/>
          <p:nvPr/>
        </p:nvCxnSpPr>
        <p:spPr bwMode="auto">
          <a:xfrm flipV="1">
            <a:off x="298762" y="5618338"/>
            <a:ext cx="0" cy="761339"/>
          </a:xfrm>
          <a:prstGeom prst="line">
            <a:avLst/>
          </a:prstGeom>
          <a:solidFill>
            <a:schemeClr val="accent1"/>
          </a:solidFill>
          <a:ln w="76200" cap="flat" cmpd="sng" algn="ctr">
            <a:solidFill>
              <a:srgbClr val="33CCFF"/>
            </a:solidFill>
            <a:prstDash val="solid"/>
            <a:round/>
            <a:headEnd type="none" w="med" len="med"/>
            <a:tailEnd type="none" w="med" len="med"/>
          </a:ln>
          <a:effectLst/>
        </p:spPr>
      </p:cxnSp>
      <p:sp>
        <p:nvSpPr>
          <p:cNvPr id="32" name="Text Placeholder 2"/>
          <p:cNvSpPr txBox="1">
            <a:spLocks/>
          </p:cNvSpPr>
          <p:nvPr/>
        </p:nvSpPr>
        <p:spPr bwMode="auto">
          <a:xfrm>
            <a:off x="4445251" y="3862968"/>
            <a:ext cx="4617268" cy="21170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30000"/>
              </a:spcBef>
              <a:spcAft>
                <a:spcPct val="0"/>
              </a:spcAft>
              <a:buClr>
                <a:srgbClr val="FFFF00"/>
              </a:buClr>
              <a:buSzPct val="100000"/>
              <a:buFont typeface="Symbol" pitchFamily="112" charset="2"/>
              <a:buChar char=""/>
              <a:defRPr sz="2000" b="1">
                <a:solidFill>
                  <a:srgbClr val="33CCFF"/>
                </a:solidFill>
                <a:latin typeface="+mn-lt"/>
                <a:ea typeface="+mn-ea"/>
                <a:cs typeface="+mn-cs"/>
              </a:defRPr>
            </a:lvl1pPr>
            <a:lvl2pPr marL="577850" indent="-174625" algn="l" rtl="0" eaLnBrk="0" fontAlgn="base" hangingPunct="0">
              <a:spcBef>
                <a:spcPct val="30000"/>
              </a:spcBef>
              <a:spcAft>
                <a:spcPct val="0"/>
              </a:spcAft>
              <a:buClr>
                <a:srgbClr val="FFFF00"/>
              </a:buClr>
              <a:buSzPct val="100000"/>
              <a:buFont typeface="Wingdings" pitchFamily="112" charset="2"/>
              <a:buChar char="§"/>
              <a:defRPr>
                <a:solidFill>
                  <a:srgbClr val="33CCFF"/>
                </a:solidFill>
                <a:latin typeface="+mn-lt"/>
              </a:defRPr>
            </a:lvl2pPr>
            <a:lvl3pPr marL="803275" indent="-111125" algn="l" rtl="0" eaLnBrk="0" fontAlgn="base" hangingPunct="0">
              <a:spcBef>
                <a:spcPct val="30000"/>
              </a:spcBef>
              <a:spcAft>
                <a:spcPct val="0"/>
              </a:spcAft>
              <a:buClr>
                <a:srgbClr val="FFFF00"/>
              </a:buClr>
              <a:buSzPct val="70000"/>
              <a:buFont typeface="Times" pitchFamily="112" charset="0"/>
              <a:buChar char="•"/>
              <a:defRPr sz="1600">
                <a:solidFill>
                  <a:srgbClr val="33CCFF"/>
                </a:solidFill>
                <a:latin typeface="+mn-lt"/>
              </a:defRPr>
            </a:lvl3pPr>
            <a:lvl4pPr marL="1081088" indent="-114300" algn="l" rtl="0" eaLnBrk="0" fontAlgn="base" hangingPunct="0">
              <a:spcBef>
                <a:spcPct val="30000"/>
              </a:spcBef>
              <a:spcAft>
                <a:spcPct val="0"/>
              </a:spcAft>
              <a:buClr>
                <a:srgbClr val="FFFF00"/>
              </a:buClr>
              <a:buFont typeface="Symbol" pitchFamily="112" charset="2"/>
              <a:buChar char=""/>
              <a:defRPr sz="1400">
                <a:solidFill>
                  <a:srgbClr val="33CCFF"/>
                </a:solidFill>
                <a:latin typeface="+mn-lt"/>
              </a:defRPr>
            </a:lvl4pPr>
            <a:lvl5pPr marL="1370013" indent="-174625" algn="l" rtl="0" eaLnBrk="0" fontAlgn="base" hangingPunct="0">
              <a:spcBef>
                <a:spcPct val="30000"/>
              </a:spcBef>
              <a:spcAft>
                <a:spcPct val="0"/>
              </a:spcAft>
              <a:buClr>
                <a:srgbClr val="FFFF00"/>
              </a:buClr>
              <a:buFont typeface="Symbol" pitchFamily="112" charset="2"/>
              <a:buChar char=""/>
              <a:defRPr sz="1200">
                <a:solidFill>
                  <a:srgbClr val="33CCFF"/>
                </a:solidFill>
                <a:latin typeface="+mn-lt"/>
              </a:defRPr>
            </a:lvl5pPr>
            <a:lvl6pPr marL="18272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6pPr>
            <a:lvl7pPr marL="22844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7pPr>
            <a:lvl8pPr marL="27416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8pPr>
            <a:lvl9pPr marL="31988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9pPr>
          </a:lstStyle>
          <a:p>
            <a:r>
              <a:rPr lang="en-US" kern="0" dirty="0" smtClean="0"/>
              <a:t>More “Unique” Functionality</a:t>
            </a:r>
          </a:p>
          <a:p>
            <a:pPr lvl="1"/>
            <a:r>
              <a:rPr lang="en-US" kern="0" dirty="0" smtClean="0"/>
              <a:t>Environmental control and life support</a:t>
            </a:r>
          </a:p>
          <a:p>
            <a:pPr lvl="2"/>
            <a:r>
              <a:rPr lang="en-US" kern="0" dirty="0" smtClean="0"/>
              <a:t>Pressurization, humidity, CO2 rejection</a:t>
            </a:r>
          </a:p>
          <a:p>
            <a:pPr lvl="1"/>
            <a:r>
              <a:rPr lang="en-US" kern="0" dirty="0" smtClean="0"/>
              <a:t>Significant interaction between vehicle, ground, and crew</a:t>
            </a:r>
          </a:p>
          <a:p>
            <a:pPr lvl="1"/>
            <a:r>
              <a:rPr lang="en-US" kern="0" dirty="0" smtClean="0"/>
              <a:t>Full-mission coverage backup FSW</a:t>
            </a:r>
          </a:p>
          <a:p>
            <a:pPr lvl="1"/>
            <a:r>
              <a:rPr lang="en-US" kern="0" dirty="0" smtClean="0"/>
              <a:t>Extensive video ops (13 cameras)</a:t>
            </a:r>
          </a:p>
        </p:txBody>
      </p:sp>
      <p:pic>
        <p:nvPicPr>
          <p:cNvPr id="34"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2197" y="1232996"/>
            <a:ext cx="3130322" cy="2347742"/>
          </a:xfrm>
          <a:prstGeom prst="rect">
            <a:avLst/>
          </a:prstGeom>
        </p:spPr>
      </p:pic>
    </p:spTree>
    <p:extLst>
      <p:ext uri="{BB962C8B-B14F-4D97-AF65-F5344CB8AC3E}">
        <p14:creationId xmlns:p14="http://schemas.microsoft.com/office/powerpoint/2010/main" val="8304491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Deep-Space FSW</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1" descr="image00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81262" y="1104840"/>
            <a:ext cx="3362738" cy="219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 y="4557711"/>
            <a:ext cx="4677997" cy="2305408"/>
            <a:chOff x="2" y="4557711"/>
            <a:chExt cx="4677997" cy="2305408"/>
          </a:xfrm>
        </p:grpSpPr>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426" y="4557711"/>
              <a:ext cx="4605573"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 y="6601509"/>
              <a:ext cx="1728358" cy="261610"/>
            </a:xfrm>
            <a:prstGeom prst="rect">
              <a:avLst/>
            </a:prstGeom>
            <a:noFill/>
          </p:spPr>
          <p:txBody>
            <a:bodyPr wrap="none" rtlCol="0">
              <a:spAutoFit/>
            </a:bodyPr>
            <a:lstStyle/>
            <a:p>
              <a:r>
                <a:rPr lang="en-US" sz="1050" b="1" i="1" dirty="0" smtClean="0">
                  <a:solidFill>
                    <a:srgbClr val="000000"/>
                  </a:solidFill>
                </a:rPr>
                <a:t>EM-2 Reference Mission</a:t>
              </a:r>
              <a:endParaRPr lang="en-US" sz="1050" b="1" i="1" dirty="0">
                <a:solidFill>
                  <a:srgbClr val="000000"/>
                </a:solidFill>
              </a:endParaRPr>
            </a:p>
          </p:txBody>
        </p:sp>
      </p:grpSp>
      <p:sp>
        <p:nvSpPr>
          <p:cNvPr id="20" name="Rectangle 19"/>
          <p:cNvSpPr/>
          <p:nvPr/>
        </p:nvSpPr>
        <p:spPr bwMode="auto">
          <a:xfrm>
            <a:off x="2139636" y="4615801"/>
            <a:ext cx="2441417" cy="2161778"/>
          </a:xfrm>
          <a:prstGeom prst="rect">
            <a:avLst/>
          </a:prstGeom>
          <a:noFill/>
          <a:ln w="7620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
        <p:nvSpPr>
          <p:cNvPr id="22" name="Text Placeholder 2"/>
          <p:cNvSpPr>
            <a:spLocks noGrp="1"/>
          </p:cNvSpPr>
          <p:nvPr>
            <p:ph type="body" sz="half" idx="1"/>
          </p:nvPr>
        </p:nvSpPr>
        <p:spPr>
          <a:xfrm>
            <a:off x="262551" y="1232996"/>
            <a:ext cx="6056768" cy="5126804"/>
          </a:xfrm>
        </p:spPr>
        <p:txBody>
          <a:bodyPr/>
          <a:lstStyle/>
          <a:p>
            <a:r>
              <a:rPr lang="en-US" dirty="0" smtClean="0"/>
              <a:t>“The Usual Stuff” for Deep Space Probes</a:t>
            </a:r>
          </a:p>
          <a:p>
            <a:pPr lvl="1"/>
            <a:r>
              <a:rPr lang="en-US" dirty="0" smtClean="0"/>
              <a:t>Ground-based navigation</a:t>
            </a:r>
          </a:p>
          <a:p>
            <a:pPr lvl="1"/>
            <a:r>
              <a:rPr lang="en-US" dirty="0" smtClean="0"/>
              <a:t>Extensive automated mission sequencing</a:t>
            </a:r>
          </a:p>
          <a:p>
            <a:pPr lvl="1"/>
            <a:endParaRPr lang="en-US" dirty="0" smtClean="0"/>
          </a:p>
        </p:txBody>
      </p:sp>
      <p:sp>
        <p:nvSpPr>
          <p:cNvPr id="23" name="Text Placeholder 2"/>
          <p:cNvSpPr txBox="1">
            <a:spLocks/>
          </p:cNvSpPr>
          <p:nvPr/>
        </p:nvSpPr>
        <p:spPr bwMode="auto">
          <a:xfrm>
            <a:off x="4445251" y="3580738"/>
            <a:ext cx="4617268" cy="21170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30000"/>
              </a:spcBef>
              <a:spcAft>
                <a:spcPct val="0"/>
              </a:spcAft>
              <a:buClr>
                <a:srgbClr val="FFFF00"/>
              </a:buClr>
              <a:buSzPct val="100000"/>
              <a:buFont typeface="Symbol" pitchFamily="112" charset="2"/>
              <a:buChar char=""/>
              <a:defRPr sz="2000" b="1">
                <a:solidFill>
                  <a:srgbClr val="33CCFF"/>
                </a:solidFill>
                <a:latin typeface="+mn-lt"/>
                <a:ea typeface="+mn-ea"/>
                <a:cs typeface="+mn-cs"/>
              </a:defRPr>
            </a:lvl1pPr>
            <a:lvl2pPr marL="577850" indent="-174625" algn="l" rtl="0" eaLnBrk="0" fontAlgn="base" hangingPunct="0">
              <a:spcBef>
                <a:spcPct val="30000"/>
              </a:spcBef>
              <a:spcAft>
                <a:spcPct val="0"/>
              </a:spcAft>
              <a:buClr>
                <a:srgbClr val="FFFF00"/>
              </a:buClr>
              <a:buSzPct val="100000"/>
              <a:buFont typeface="Wingdings" pitchFamily="112" charset="2"/>
              <a:buChar char="§"/>
              <a:defRPr>
                <a:solidFill>
                  <a:srgbClr val="33CCFF"/>
                </a:solidFill>
                <a:latin typeface="+mn-lt"/>
              </a:defRPr>
            </a:lvl2pPr>
            <a:lvl3pPr marL="803275" indent="-111125" algn="l" rtl="0" eaLnBrk="0" fontAlgn="base" hangingPunct="0">
              <a:spcBef>
                <a:spcPct val="30000"/>
              </a:spcBef>
              <a:spcAft>
                <a:spcPct val="0"/>
              </a:spcAft>
              <a:buClr>
                <a:srgbClr val="FFFF00"/>
              </a:buClr>
              <a:buSzPct val="70000"/>
              <a:buFont typeface="Times" pitchFamily="112" charset="0"/>
              <a:buChar char="•"/>
              <a:defRPr sz="1600">
                <a:solidFill>
                  <a:srgbClr val="33CCFF"/>
                </a:solidFill>
                <a:latin typeface="+mn-lt"/>
              </a:defRPr>
            </a:lvl3pPr>
            <a:lvl4pPr marL="1081088" indent="-114300" algn="l" rtl="0" eaLnBrk="0" fontAlgn="base" hangingPunct="0">
              <a:spcBef>
                <a:spcPct val="30000"/>
              </a:spcBef>
              <a:spcAft>
                <a:spcPct val="0"/>
              </a:spcAft>
              <a:buClr>
                <a:srgbClr val="FFFF00"/>
              </a:buClr>
              <a:buFont typeface="Symbol" pitchFamily="112" charset="2"/>
              <a:buChar char=""/>
              <a:defRPr sz="1400">
                <a:solidFill>
                  <a:srgbClr val="33CCFF"/>
                </a:solidFill>
                <a:latin typeface="+mn-lt"/>
              </a:defRPr>
            </a:lvl4pPr>
            <a:lvl5pPr marL="1370013" indent="-174625" algn="l" rtl="0" eaLnBrk="0" fontAlgn="base" hangingPunct="0">
              <a:spcBef>
                <a:spcPct val="30000"/>
              </a:spcBef>
              <a:spcAft>
                <a:spcPct val="0"/>
              </a:spcAft>
              <a:buClr>
                <a:srgbClr val="FFFF00"/>
              </a:buClr>
              <a:buFont typeface="Symbol" pitchFamily="112" charset="2"/>
              <a:buChar char=""/>
              <a:defRPr sz="1200">
                <a:solidFill>
                  <a:srgbClr val="33CCFF"/>
                </a:solidFill>
                <a:latin typeface="+mn-lt"/>
              </a:defRPr>
            </a:lvl5pPr>
            <a:lvl6pPr marL="18272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6pPr>
            <a:lvl7pPr marL="22844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7pPr>
            <a:lvl8pPr marL="27416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8pPr>
            <a:lvl9pPr marL="31988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9pPr>
          </a:lstStyle>
          <a:p>
            <a:r>
              <a:rPr lang="en-US" kern="0" dirty="0" smtClean="0"/>
              <a:t>More “Unique” Functionality</a:t>
            </a:r>
          </a:p>
          <a:p>
            <a:pPr lvl="1"/>
            <a:r>
              <a:rPr lang="en-US" kern="0" dirty="0" smtClean="0"/>
              <a:t>Optical navigation</a:t>
            </a:r>
          </a:p>
          <a:p>
            <a:pPr lvl="1"/>
            <a:r>
              <a:rPr lang="en-US" kern="0" dirty="0" smtClean="0"/>
              <a:t>Radiation monitoring</a:t>
            </a:r>
          </a:p>
          <a:p>
            <a:pPr lvl="1"/>
            <a:r>
              <a:rPr lang="en-US" kern="0" dirty="0" smtClean="0"/>
              <a:t>Time-critical powered flybys (EM-1)</a:t>
            </a:r>
          </a:p>
          <a:p>
            <a:pPr lvl="1"/>
            <a:r>
              <a:rPr lang="en-US" kern="0" dirty="0" smtClean="0"/>
              <a:t>Anytime abort / early return</a:t>
            </a:r>
          </a:p>
          <a:p>
            <a:pPr lvl="1"/>
            <a:r>
              <a:rPr lang="en-US" kern="0" dirty="0" smtClean="0"/>
              <a:t>On-board mission </a:t>
            </a:r>
            <a:r>
              <a:rPr lang="en-US" kern="0" dirty="0" err="1" smtClean="0"/>
              <a:t>replanning</a:t>
            </a:r>
            <a:endParaRPr lang="en-US" kern="0" dirty="0" smtClean="0"/>
          </a:p>
          <a:p>
            <a:pPr lvl="1"/>
            <a:r>
              <a:rPr lang="en-US" kern="0" dirty="0" smtClean="0"/>
              <a:t>Multi-week duration life support</a:t>
            </a:r>
          </a:p>
          <a:p>
            <a:pPr lvl="1"/>
            <a:r>
              <a:rPr lang="en-US" kern="0" dirty="0" smtClean="0"/>
              <a:t>Flexible system configurations</a:t>
            </a:r>
          </a:p>
          <a:p>
            <a:pPr marL="403225" lvl="1" indent="0">
              <a:buNone/>
            </a:pPr>
            <a:endParaRPr lang="en-US" kern="0" dirty="0" smtClean="0"/>
          </a:p>
          <a:p>
            <a:pPr lvl="1"/>
            <a:endParaRPr lang="en-US" kern="0" dirty="0" smtClean="0"/>
          </a:p>
        </p:txBody>
      </p:sp>
      <p:pic>
        <p:nvPicPr>
          <p:cNvPr id="24" name="Picture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4042" y="2610638"/>
            <a:ext cx="3614149" cy="1642396"/>
          </a:xfrm>
          <a:prstGeom prst="rect">
            <a:avLst/>
          </a:prstGeom>
          <a:solidFill>
            <a:srgbClr val="FFFFFF"/>
          </a:solidFill>
        </p:spPr>
      </p:pic>
    </p:spTree>
    <p:extLst>
      <p:ext uri="{BB962C8B-B14F-4D97-AF65-F5344CB8AC3E}">
        <p14:creationId xmlns:p14="http://schemas.microsoft.com/office/powerpoint/2010/main" val="3739909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Orion Crewed Operations FSW</a:t>
            </a:r>
            <a:endParaRPr lang="en-US" dirty="0"/>
          </a:p>
        </p:txBody>
      </p:sp>
      <p:sp>
        <p:nvSpPr>
          <p:cNvPr id="2" name="AutoShape 2" descr="http://cdn.rsvlts.com/wp-content/uploads/2015/09/Arnold-Schwarzenegger-23.jpg"/>
          <p:cNvSpPr>
            <a:spLocks noChangeAspect="1" noChangeArrowheads="1"/>
          </p:cNvSpPr>
          <p:nvPr/>
        </p:nvSpPr>
        <p:spPr bwMode="auto">
          <a:xfrm>
            <a:off x="155575" y="-2079625"/>
            <a:ext cx="3448050" cy="4333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a:spLocks noGrp="1"/>
          </p:cNvSpPr>
          <p:nvPr>
            <p:ph type="body" sz="half" idx="1"/>
          </p:nvPr>
        </p:nvSpPr>
        <p:spPr>
          <a:xfrm>
            <a:off x="171329" y="1223887"/>
            <a:ext cx="4736337" cy="5377622"/>
          </a:xfrm>
        </p:spPr>
        <p:txBody>
          <a:bodyPr/>
          <a:lstStyle/>
          <a:p>
            <a:r>
              <a:rPr lang="en-US" dirty="0" smtClean="0"/>
              <a:t>Two primary categories – manual piloting and supervised autonomy</a:t>
            </a:r>
          </a:p>
          <a:p>
            <a:r>
              <a:rPr lang="en-US" dirty="0" smtClean="0"/>
              <a:t>Manual piloting</a:t>
            </a:r>
          </a:p>
          <a:p>
            <a:pPr lvl="1"/>
            <a:r>
              <a:rPr lang="en-US" dirty="0" smtClean="0"/>
              <a:t>Stack steering during ascent</a:t>
            </a:r>
          </a:p>
          <a:p>
            <a:pPr lvl="1"/>
            <a:r>
              <a:rPr lang="en-US" dirty="0" smtClean="0"/>
              <a:t>Large number of in-flight piloted modes</a:t>
            </a:r>
          </a:p>
          <a:p>
            <a:pPr lvl="1"/>
            <a:r>
              <a:rPr lang="en-US" dirty="0" smtClean="0"/>
              <a:t>Entry steering, bank rates</a:t>
            </a:r>
          </a:p>
          <a:p>
            <a:r>
              <a:rPr lang="en-US" dirty="0" smtClean="0"/>
              <a:t>Orion is fly-by-wire – manual piloting is really manual guidance into closed-loop controls</a:t>
            </a:r>
          </a:p>
          <a:p>
            <a:endParaRPr lang="en-US" dirty="0" smtClean="0"/>
          </a:p>
          <a:p>
            <a:endParaRPr lang="en-US" dirty="0"/>
          </a:p>
        </p:txBody>
      </p:sp>
      <p:grpSp>
        <p:nvGrpSpPr>
          <p:cNvPr id="5" name="Group 4"/>
          <p:cNvGrpSpPr/>
          <p:nvPr/>
        </p:nvGrpSpPr>
        <p:grpSpPr>
          <a:xfrm>
            <a:off x="2" y="4557711"/>
            <a:ext cx="4677997" cy="2305408"/>
            <a:chOff x="2" y="4557711"/>
            <a:chExt cx="4677997" cy="2305408"/>
          </a:xfrm>
        </p:grpSpPr>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26" y="4557711"/>
              <a:ext cx="4605573"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 y="6601509"/>
              <a:ext cx="1728358" cy="261610"/>
            </a:xfrm>
            <a:prstGeom prst="rect">
              <a:avLst/>
            </a:prstGeom>
            <a:noFill/>
          </p:spPr>
          <p:txBody>
            <a:bodyPr wrap="none" rtlCol="0">
              <a:spAutoFit/>
            </a:bodyPr>
            <a:lstStyle/>
            <a:p>
              <a:r>
                <a:rPr lang="en-US" sz="1050" b="1" i="1" dirty="0" smtClean="0">
                  <a:solidFill>
                    <a:srgbClr val="000000"/>
                  </a:solidFill>
                </a:rPr>
                <a:t>EM-2 Reference Mission</a:t>
              </a:r>
              <a:endParaRPr lang="en-US" sz="1050" b="1" i="1" dirty="0">
                <a:solidFill>
                  <a:srgbClr val="000000"/>
                </a:solidFill>
              </a:endParaRPr>
            </a:p>
          </p:txBody>
        </p:sp>
      </p:grpSp>
      <p:sp>
        <p:nvSpPr>
          <p:cNvPr id="15" name="Rectangle 14"/>
          <p:cNvSpPr/>
          <p:nvPr/>
        </p:nvSpPr>
        <p:spPr bwMode="auto">
          <a:xfrm>
            <a:off x="155576" y="4615801"/>
            <a:ext cx="4425478" cy="2161778"/>
          </a:xfrm>
          <a:prstGeom prst="rect">
            <a:avLst/>
          </a:prstGeom>
          <a:noFill/>
          <a:ln w="7620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Text Placeholder 2"/>
          <p:cNvSpPr txBox="1">
            <a:spLocks/>
          </p:cNvSpPr>
          <p:nvPr/>
        </p:nvSpPr>
        <p:spPr bwMode="auto">
          <a:xfrm>
            <a:off x="4907666" y="3437681"/>
            <a:ext cx="4236334" cy="32935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28600" indent="-228600" algn="l" rtl="0" eaLnBrk="0" fontAlgn="base" hangingPunct="0">
              <a:spcBef>
                <a:spcPct val="30000"/>
              </a:spcBef>
              <a:spcAft>
                <a:spcPct val="0"/>
              </a:spcAft>
              <a:buClr>
                <a:srgbClr val="FFFF00"/>
              </a:buClr>
              <a:buSzPct val="100000"/>
              <a:buFont typeface="Symbol" pitchFamily="112" charset="2"/>
              <a:buChar char=""/>
              <a:defRPr sz="2000" b="1">
                <a:solidFill>
                  <a:srgbClr val="33CCFF"/>
                </a:solidFill>
                <a:latin typeface="+mn-lt"/>
                <a:ea typeface="+mn-ea"/>
                <a:cs typeface="+mn-cs"/>
              </a:defRPr>
            </a:lvl1pPr>
            <a:lvl2pPr marL="577850" indent="-174625" algn="l" rtl="0" eaLnBrk="0" fontAlgn="base" hangingPunct="0">
              <a:spcBef>
                <a:spcPct val="30000"/>
              </a:spcBef>
              <a:spcAft>
                <a:spcPct val="0"/>
              </a:spcAft>
              <a:buClr>
                <a:srgbClr val="FFFF00"/>
              </a:buClr>
              <a:buSzPct val="100000"/>
              <a:buFont typeface="Wingdings" pitchFamily="112" charset="2"/>
              <a:buChar char="§"/>
              <a:defRPr>
                <a:solidFill>
                  <a:srgbClr val="33CCFF"/>
                </a:solidFill>
                <a:latin typeface="+mn-lt"/>
              </a:defRPr>
            </a:lvl2pPr>
            <a:lvl3pPr marL="803275" indent="-111125" algn="l" rtl="0" eaLnBrk="0" fontAlgn="base" hangingPunct="0">
              <a:spcBef>
                <a:spcPct val="30000"/>
              </a:spcBef>
              <a:spcAft>
                <a:spcPct val="0"/>
              </a:spcAft>
              <a:buClr>
                <a:srgbClr val="FFFF00"/>
              </a:buClr>
              <a:buSzPct val="70000"/>
              <a:buFont typeface="Times" pitchFamily="112" charset="0"/>
              <a:buChar char="•"/>
              <a:defRPr sz="1600">
                <a:solidFill>
                  <a:srgbClr val="33CCFF"/>
                </a:solidFill>
                <a:latin typeface="+mn-lt"/>
              </a:defRPr>
            </a:lvl3pPr>
            <a:lvl4pPr marL="1081088" indent="-114300" algn="l" rtl="0" eaLnBrk="0" fontAlgn="base" hangingPunct="0">
              <a:spcBef>
                <a:spcPct val="30000"/>
              </a:spcBef>
              <a:spcAft>
                <a:spcPct val="0"/>
              </a:spcAft>
              <a:buClr>
                <a:srgbClr val="FFFF00"/>
              </a:buClr>
              <a:buFont typeface="Symbol" pitchFamily="112" charset="2"/>
              <a:buChar char=""/>
              <a:defRPr sz="1400">
                <a:solidFill>
                  <a:srgbClr val="33CCFF"/>
                </a:solidFill>
                <a:latin typeface="+mn-lt"/>
              </a:defRPr>
            </a:lvl4pPr>
            <a:lvl5pPr marL="1370013" indent="-174625" algn="l" rtl="0" eaLnBrk="0" fontAlgn="base" hangingPunct="0">
              <a:spcBef>
                <a:spcPct val="30000"/>
              </a:spcBef>
              <a:spcAft>
                <a:spcPct val="0"/>
              </a:spcAft>
              <a:buClr>
                <a:srgbClr val="FFFF00"/>
              </a:buClr>
              <a:buFont typeface="Symbol" pitchFamily="112" charset="2"/>
              <a:buChar char=""/>
              <a:defRPr sz="1200">
                <a:solidFill>
                  <a:srgbClr val="33CCFF"/>
                </a:solidFill>
                <a:latin typeface="+mn-lt"/>
              </a:defRPr>
            </a:lvl5pPr>
            <a:lvl6pPr marL="18272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6pPr>
            <a:lvl7pPr marL="22844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7pPr>
            <a:lvl8pPr marL="27416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8pPr>
            <a:lvl9pPr marL="3198813" indent="-174625" algn="l" rtl="0" fontAlgn="base">
              <a:spcBef>
                <a:spcPct val="30000"/>
              </a:spcBef>
              <a:spcAft>
                <a:spcPct val="0"/>
              </a:spcAft>
              <a:buClr>
                <a:schemeClr val="tx1"/>
              </a:buClr>
              <a:buFont typeface="Symbol" pitchFamily="112" charset="2"/>
              <a:buChar char=""/>
              <a:defRPr sz="1200">
                <a:solidFill>
                  <a:schemeClr val="tx1"/>
                </a:solidFill>
                <a:latin typeface="+mn-lt"/>
              </a:defRPr>
            </a:lvl9pPr>
          </a:lstStyle>
          <a:p>
            <a:r>
              <a:rPr lang="en-US" kern="0" dirty="0" smtClean="0"/>
              <a:t>Supervised autonomy</a:t>
            </a:r>
          </a:p>
          <a:p>
            <a:pPr lvl="1"/>
            <a:r>
              <a:rPr lang="en-US" kern="0" dirty="0" smtClean="0"/>
              <a:t>Landing site selection</a:t>
            </a:r>
          </a:p>
          <a:p>
            <a:pPr lvl="1"/>
            <a:r>
              <a:rPr lang="en-US" kern="0" dirty="0" smtClean="0"/>
              <a:t>Mission sequencing pause, resume, authority to proceed</a:t>
            </a:r>
          </a:p>
          <a:p>
            <a:r>
              <a:rPr lang="en-US" kern="0" dirty="0" smtClean="0"/>
              <a:t>Over 80 display formats and various hand controllers</a:t>
            </a:r>
          </a:p>
          <a:p>
            <a:pPr lvl="1"/>
            <a:r>
              <a:rPr lang="en-US" kern="0" dirty="0" smtClean="0"/>
              <a:t>Key capability – electronic procedures (</a:t>
            </a:r>
            <a:r>
              <a:rPr lang="en-US" kern="0" dirty="0" err="1" smtClean="0"/>
              <a:t>eProcs</a:t>
            </a:r>
            <a:r>
              <a:rPr lang="en-US" kern="0" dirty="0" smtClean="0"/>
              <a:t>) which interact with formats to simplify crew operations</a:t>
            </a:r>
          </a:p>
          <a:p>
            <a:endParaRPr lang="en-US" kern="0" dirty="0" smtClean="0"/>
          </a:p>
          <a:p>
            <a:endParaRPr lang="en-US" kern="0" dirty="0" smtClean="0"/>
          </a:p>
          <a:p>
            <a:endParaRPr lang="en-US" kern="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58209" y="1225084"/>
            <a:ext cx="3735247" cy="205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6476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1_blank">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B1997"/>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B1997"/>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46590</TotalTime>
  <Words>990</Words>
  <Application>Microsoft Office PowerPoint</Application>
  <PresentationFormat>On-screen Show (4:3)</PresentationFormat>
  <Paragraphs>175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1_blank</vt:lpstr>
      <vt:lpstr>PowerPoint Presentation</vt:lpstr>
      <vt:lpstr>Orion Overview</vt:lpstr>
      <vt:lpstr>Orion FSW Distribution</vt:lpstr>
      <vt:lpstr>Orion FSW CSCIs</vt:lpstr>
      <vt:lpstr>EFT-1 Ascent Video</vt:lpstr>
      <vt:lpstr>Orion Ascent FSW</vt:lpstr>
      <vt:lpstr>Orion Orbital FSW</vt:lpstr>
      <vt:lpstr>Orion Deep-Space FSW</vt:lpstr>
      <vt:lpstr>Orion Crewed Operations FSW</vt:lpstr>
      <vt:lpstr>EFT-1 Entry Video</vt:lpstr>
      <vt:lpstr>Orion Entry FSW</vt:lpstr>
      <vt:lpstr>What’s Next?</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Proposed Summary Schedule (As of 2/13/2011)</dc:title>
  <dc:creator>abyers</dc:creator>
  <cp:lastModifiedBy>Robert Chambers</cp:lastModifiedBy>
  <cp:revision>2592</cp:revision>
  <cp:lastPrinted>2015-05-26T23:52:33Z</cp:lastPrinted>
  <dcterms:created xsi:type="dcterms:W3CDTF">2012-02-13T22:24:21Z</dcterms:created>
  <dcterms:modified xsi:type="dcterms:W3CDTF">2015-10-26T14:06:13Z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
  </property>
  <property fmtid="{D5CDD505-2E9C-101B-9397-08002B2CF9AE}" pid="3" name="SIPLevel">
    <vt:lpwstr>0</vt:lpwstr>
  </property>
  <property fmtid="{D5CDD505-2E9C-101B-9397-08002B2CF9AE}" pid="4" name="Document Author">
    <vt:lpwstr>ACCT04\rpchambe</vt:lpwstr>
  </property>
  <property fmtid="{D5CDD505-2E9C-101B-9397-08002B2CF9AE}" pid="5" name="Document Sensitivity">
    <vt:lpwstr>1</vt:lpwstr>
  </property>
  <property fmtid="{D5CDD505-2E9C-101B-9397-08002B2CF9AE}" pid="6" name="ThirdParty">
    <vt:lpwstr>Odyssey Space Research</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true</vt:bool>
  </property>
  <property fmtid="{D5CDD505-2E9C-101B-9397-08002B2CF9AE}" pid="10" name="Allow Footer Overwrite">
    <vt:bool>true</vt:bool>
  </property>
  <property fmtid="{D5CDD505-2E9C-101B-9397-08002B2CF9AE}" pid="11" name="Multiple Selected">
    <vt:lpwstr>-1</vt:lpwstr>
  </property>
  <property fmtid="{D5CDD505-2E9C-101B-9397-08002B2CF9AE}" pid="12" name="SIPLongWording">
    <vt:lpwstr/>
  </property>
  <property fmtid="{D5CDD505-2E9C-101B-9397-08002B2CF9AE}" pid="13" name="checkedProgramsCount">
    <vt:i4>0</vt:i4>
  </property>
  <property fmtid="{D5CDD505-2E9C-101B-9397-08002B2CF9AE}" pid="14" name="ExpCountry">
    <vt:lpwstr/>
  </property>
</Properties>
</file>