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1098" r:id="rId3"/>
    <p:sldId id="366" r:id="rId4"/>
    <p:sldId id="369" r:id="rId5"/>
    <p:sldId id="1091" r:id="rId6"/>
    <p:sldId id="1097" r:id="rId7"/>
    <p:sldId id="1099" r:id="rId8"/>
    <p:sldId id="1100" r:id="rId9"/>
    <p:sldId id="1111" r:id="rId10"/>
    <p:sldId id="1101" r:id="rId11"/>
    <p:sldId id="1102" r:id="rId12"/>
    <p:sldId id="1103" r:id="rId13"/>
    <p:sldId id="1104" r:id="rId14"/>
    <p:sldId id="1105" r:id="rId15"/>
    <p:sldId id="1106" r:id="rId16"/>
    <p:sldId id="1110" r:id="rId17"/>
    <p:sldId id="1108" r:id="rId18"/>
    <p:sldId id="1107" r:id="rId19"/>
    <p:sldId id="1109" r:id="rId20"/>
    <p:sldId id="1096" r:id="rId21"/>
  </p:sldIdLst>
  <p:sldSz cx="9144000" cy="6858000" type="screen4x3"/>
  <p:notesSz cx="7132638" cy="9418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99"/>
    <a:srgbClr val="92D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08" autoAdjust="0"/>
    <p:restoredTop sz="90294" autoAdjust="0"/>
  </p:normalViewPr>
  <p:slideViewPr>
    <p:cSldViewPr>
      <p:cViewPr varScale="1">
        <p:scale>
          <a:sx n="71" d="100"/>
          <a:sy n="71" d="100"/>
        </p:scale>
        <p:origin x="-96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490" y="-78"/>
      </p:cViewPr>
      <p:guideLst>
        <p:guide orient="horz" pos="2967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91456" cy="471254"/>
          </a:xfrm>
          <a:prstGeom prst="rect">
            <a:avLst/>
          </a:prstGeom>
        </p:spPr>
        <p:txBody>
          <a:bodyPr vert="horz" lIns="92789" tIns="46395" rIns="92789" bIns="4639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39569" y="2"/>
            <a:ext cx="3091456" cy="471254"/>
          </a:xfrm>
          <a:prstGeom prst="rect">
            <a:avLst/>
          </a:prstGeom>
        </p:spPr>
        <p:txBody>
          <a:bodyPr vert="horz" lIns="92789" tIns="46395" rIns="92789" bIns="46395" rtlCol="0"/>
          <a:lstStyle>
            <a:lvl1pPr algn="r">
              <a:defRPr sz="1200"/>
            </a:lvl1pPr>
          </a:lstStyle>
          <a:p>
            <a:fld id="{C8E9250A-42A8-4956-A9A7-84B25C54524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45778"/>
            <a:ext cx="3091456" cy="471254"/>
          </a:xfrm>
          <a:prstGeom prst="rect">
            <a:avLst/>
          </a:prstGeom>
        </p:spPr>
        <p:txBody>
          <a:bodyPr vert="horz" lIns="92789" tIns="46395" rIns="92789" bIns="4639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39569" y="8945778"/>
            <a:ext cx="3091456" cy="471254"/>
          </a:xfrm>
          <a:prstGeom prst="rect">
            <a:avLst/>
          </a:prstGeom>
        </p:spPr>
        <p:txBody>
          <a:bodyPr vert="horz" lIns="92789" tIns="46395" rIns="92789" bIns="46395" rtlCol="0" anchor="b"/>
          <a:lstStyle>
            <a:lvl1pPr algn="r">
              <a:defRPr sz="1200"/>
            </a:lvl1pPr>
          </a:lstStyle>
          <a:p>
            <a:fld id="{B3BCF42B-0C03-47C2-8140-AB2CBF59B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81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91837" cy="47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0" tIns="47006" rIns="94010" bIns="47006" numCol="1" anchor="t" anchorCtr="0" compatLnSpc="1">
            <a:prstTxWarp prst="textNoShape">
              <a:avLst/>
            </a:prstTxWarp>
          </a:bodyPr>
          <a:lstStyle>
            <a:lvl1pPr algn="l" defTabSz="941095">
              <a:defRPr sz="1200"/>
            </a:lvl1pPr>
          </a:lstStyle>
          <a:p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9180" y="1"/>
            <a:ext cx="3091837" cy="47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0" tIns="47006" rIns="94010" bIns="47006" numCol="1" anchor="t" anchorCtr="0" compatLnSpc="1">
            <a:prstTxWarp prst="textNoShape">
              <a:avLst/>
            </a:prstTxWarp>
          </a:bodyPr>
          <a:lstStyle>
            <a:lvl1pPr algn="r" defTabSz="941095">
              <a:defRPr sz="1200"/>
            </a:lvl1pPr>
          </a:lstStyle>
          <a:p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3753" y="4474583"/>
            <a:ext cx="5705136" cy="42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0" tIns="47006" rIns="94010" bIns="47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945926"/>
            <a:ext cx="3091837" cy="47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0" tIns="47006" rIns="94010" bIns="47006" numCol="1" anchor="b" anchorCtr="0" compatLnSpc="1">
            <a:prstTxWarp prst="textNoShape">
              <a:avLst/>
            </a:prstTxWarp>
          </a:bodyPr>
          <a:lstStyle>
            <a:lvl1pPr algn="l" defTabSz="941095">
              <a:defRPr sz="1200"/>
            </a:lvl1pPr>
          </a:lstStyle>
          <a:p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9180" y="8945926"/>
            <a:ext cx="3091837" cy="47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0" tIns="47006" rIns="94010" bIns="47006" numCol="1" anchor="b" anchorCtr="0" compatLnSpc="1">
            <a:prstTxWarp prst="textNoShape">
              <a:avLst/>
            </a:prstTxWarp>
          </a:bodyPr>
          <a:lstStyle>
            <a:lvl1pPr algn="r" defTabSz="941095">
              <a:defRPr sz="1200"/>
            </a:lvl1pPr>
          </a:lstStyle>
          <a:p>
            <a:fld id="{FD07E0A6-CABC-43A6-A97F-CFD2CBD499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59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7E0A6-CABC-43A6-A97F-CFD2CBD4993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E60C4-DBBC-4233-BAAA-BD45B45E4921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7950" y="790575"/>
            <a:ext cx="4378325" cy="3284538"/>
          </a:xfrm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05" y="4504779"/>
            <a:ext cx="5245919" cy="4189103"/>
          </a:xfrm>
        </p:spPr>
        <p:txBody>
          <a:bodyPr lIns="93634" tIns="46817" rIns="93634" bIns="46817"/>
          <a:lstStyle/>
          <a:p>
            <a:pPr eaLnBrk="0" hangingPunct="0"/>
            <a:r>
              <a:rPr lang="en-US" sz="1400" dirty="0" smtClean="0">
                <a:ea typeface="ＭＳ Ｐゴシック" pitchFamily="32" charset="-128"/>
              </a:rPr>
              <a:t>Two </a:t>
            </a:r>
            <a:r>
              <a:rPr lang="en-US" sz="1400" dirty="0">
                <a:ea typeface="ＭＳ Ｐゴシック" pitchFamily="32" charset="-128"/>
              </a:rPr>
              <a:t>major themes of Solar Probe science objectives:</a:t>
            </a:r>
          </a:p>
          <a:p>
            <a:pPr lvl="1" eaLnBrk="0" hangingPunct="0"/>
            <a:r>
              <a:rPr lang="en-US" sz="1400" dirty="0">
                <a:ea typeface="ＭＳ Ｐゴシック" pitchFamily="32" charset="-128"/>
              </a:rPr>
              <a:t>Coronal heating and solar wind acceleration</a:t>
            </a:r>
          </a:p>
          <a:p>
            <a:pPr lvl="1" eaLnBrk="0" hangingPunct="0"/>
            <a:r>
              <a:rPr lang="en-US" sz="1400" dirty="0">
                <a:ea typeface="ＭＳ Ｐゴシック" pitchFamily="32" charset="-128"/>
              </a:rPr>
              <a:t>Production, evolution and transport of Solar Energetic Particles	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25F08-BDAB-4074-914D-B4264BEB0FB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r>
              <a:rPr lang="en-US" baseline="0" dirty="0" smtClean="0"/>
              <a:t> Penalty About 800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7E0A6-CABC-43A6-A97F-CFD2CBD499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8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NO mass penalty, save 800g.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7E0A6-CABC-43A6-A97F-CFD2CBD499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6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eritage TitleMaster Taupe-Blu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41400" y="3133725"/>
            <a:ext cx="4827588" cy="1177925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23875" y="1431925"/>
            <a:ext cx="5862638" cy="1470025"/>
          </a:xfrm>
        </p:spPr>
        <p:txBody>
          <a:bodyPr/>
          <a:lstStyle>
            <a:lvl1pPr algn="ctr">
              <a:lnSpc>
                <a:spcPct val="85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125" name="Picture 5" descr="JHU APL - Script - Rough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5" y="5648325"/>
            <a:ext cx="3198813" cy="800100"/>
          </a:xfrm>
          <a:prstGeom prst="rect">
            <a:avLst/>
          </a:prstGeom>
          <a:noFill/>
        </p:spPr>
      </p:pic>
      <p:pic>
        <p:nvPicPr>
          <p:cNvPr id="5126" name="Picture 6" descr="APL Icon - 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1013" y="4764088"/>
            <a:ext cx="1654175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271550-BE25-450F-A66A-1E62E6A4DB2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433388"/>
            <a:ext cx="2095500" cy="5489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433388"/>
            <a:ext cx="6137275" cy="5489575"/>
          </a:xfrm>
        </p:spPr>
        <p:txBody>
          <a:bodyPr vert="eaVert"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31C10D-0BE0-457A-89D8-931A78F5F22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33388"/>
            <a:ext cx="8229600" cy="984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088" y="1963738"/>
            <a:ext cx="4106862" cy="3959225"/>
          </a:xfr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8350" y="1963738"/>
            <a:ext cx="4108450" cy="1903412"/>
          </a:xfr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8350" y="4019550"/>
            <a:ext cx="4108450" cy="1903413"/>
          </a:xfr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04800" y="6565900"/>
            <a:ext cx="457200" cy="182563"/>
          </a:xfrm>
        </p:spPr>
        <p:txBody>
          <a:bodyPr/>
          <a:lstStyle>
            <a:lvl1pPr>
              <a:defRPr/>
            </a:lvl1pPr>
          </a:lstStyle>
          <a:p>
            <a:fld id="{7084F74B-BB86-4AE1-9173-7EACBDAFEA3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6710363" y="114300"/>
            <a:ext cx="2133600" cy="198438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A68AF92F-B375-4A9A-88A6-D5F8C8D93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B86BE704-30DF-4930-B8CC-03E790F9D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963738"/>
            <a:ext cx="4106862" cy="3959225"/>
          </a:xfr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963738"/>
            <a:ext cx="4108450" cy="3959225"/>
          </a:xfr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FAF780C7-7162-484B-A938-71E2F26FA4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46C723-3984-467D-9D8A-48C2D85BD9A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20CED404-B669-4872-8F40-1DB895EE17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4257CF-32B5-4150-A538-1C1628E30C6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84A9EC-6A19-4F4A-BFF1-B0F857EC906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23DAE7-51DB-4D71-841B-1D968B6878C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tle Bar - JHU Seal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73050"/>
            <a:ext cx="9140825" cy="12604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963738"/>
            <a:ext cx="83677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304800" y="6565900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CC9E454-BBC7-457B-9F2F-0524409371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433388"/>
            <a:ext cx="8229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ltGray">
          <a:xfrm>
            <a:off x="6710363" y="114300"/>
            <a:ext cx="2133600" cy="19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BFA88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>
            <a:off x="304800" y="6581775"/>
            <a:ext cx="7907338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4105" name="Picture 9" descr="APL Icon - 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81988" y="6364288"/>
            <a:ext cx="557212" cy="320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2pPr>
      <a:lvl3pPr marL="963613" indent="-228600" algn="l" rtl="0" fontAlgn="base">
        <a:lnSpc>
          <a:spcPct val="85000"/>
        </a:lnSpc>
        <a:spcBef>
          <a:spcPct val="0"/>
        </a:spcBef>
        <a:spcAft>
          <a:spcPct val="25000"/>
        </a:spcAft>
        <a:buChar char="•"/>
        <a:defRPr sz="1600" b="1">
          <a:solidFill>
            <a:schemeClr val="tx1"/>
          </a:solidFill>
          <a:latin typeface="+mn-lt"/>
        </a:defRPr>
      </a:lvl3pPr>
      <a:lvl4pPr marL="11938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1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6781800" cy="1828800"/>
          </a:xfrm>
        </p:spPr>
        <p:txBody>
          <a:bodyPr/>
          <a:lstStyle/>
          <a:p>
            <a:r>
              <a:rPr lang="en-US" dirty="0" smtClean="0"/>
              <a:t>Test-as-You Fly SpaceWire for Solar Probe Plus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0"/>
            <a:ext cx="69342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Rich </a:t>
            </a:r>
            <a:r>
              <a:rPr lang="en-US" sz="2000" dirty="0" smtClean="0"/>
              <a:t>Conde, SPP Deputy </a:t>
            </a:r>
            <a:r>
              <a:rPr lang="en-US" sz="2000" dirty="0"/>
              <a:t>Spacecraft System </a:t>
            </a:r>
            <a:r>
              <a:rPr lang="en-US" sz="2000" dirty="0" smtClean="0"/>
              <a:t>Engineer</a:t>
            </a:r>
          </a:p>
          <a:p>
            <a:r>
              <a:rPr lang="en-US" sz="2000" dirty="0" smtClean="0"/>
              <a:t>Andrew Harris, SPP Testbed Software Lead</a:t>
            </a:r>
          </a:p>
          <a:p>
            <a:r>
              <a:rPr lang="en-US" sz="2000" dirty="0" smtClean="0"/>
              <a:t>Alan Mick, SPP Data System Engineer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black">
          <a:xfrm>
            <a:off x="152400" y="57912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85000"/>
              </a:lnSpc>
              <a:spcBef>
                <a:spcPts val="600"/>
              </a:spcBef>
            </a:pPr>
            <a:r>
              <a:rPr lang="en-US" sz="2000" b="1" i="1" kern="0" dirty="0" smtClean="0">
                <a:solidFill>
                  <a:schemeClr val="tx2"/>
                </a:solidFill>
                <a:latin typeface="+mn-lt"/>
              </a:rPr>
              <a:t>This presentation does not contain ITAR restricted information.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Tried and True Implementation (Notional)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367712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Loop Back Plugs Provide Insertion Points for the Test Bed UARTS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688975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9601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Tried and True Implementation (Notional)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367712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Loop Back Plugs Provide Insertion Points for the Test Bed UARTS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58136"/>
            <a:ext cx="711835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86698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 Utilizing SpW (Notional)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76401"/>
            <a:ext cx="8367712" cy="5333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Use SpW Capabilities to Snoop and Substitute through SpW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93950"/>
            <a:ext cx="71183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37898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SpaceWire Capabilities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963738"/>
            <a:ext cx="8367712" cy="4437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Remote Memory Access Protocol (RMAP)</a:t>
            </a:r>
          </a:p>
          <a:p>
            <a:pPr lvl="1"/>
            <a:r>
              <a:rPr lang="en-US" dirty="0" smtClean="0"/>
              <a:t>Allows reading and writing of avionics memory buffers from multiple sources.</a:t>
            </a:r>
          </a:p>
          <a:p>
            <a:pPr lvl="2"/>
            <a:r>
              <a:rPr lang="en-US" dirty="0" smtClean="0"/>
              <a:t>In flight only the flight software initiates RMAP transactions.</a:t>
            </a:r>
          </a:p>
          <a:p>
            <a:pPr lvl="2"/>
            <a:r>
              <a:rPr lang="en-US" dirty="0" smtClean="0"/>
              <a:t>During system level testing the testbed software may also initiate RMAP transactions, allowing it to snoop and substitute avionics data.</a:t>
            </a:r>
          </a:p>
          <a:p>
            <a:r>
              <a:rPr lang="en-US" dirty="0" smtClean="0"/>
              <a:t>Logical Addressing</a:t>
            </a:r>
          </a:p>
          <a:p>
            <a:pPr lvl="1"/>
            <a:r>
              <a:rPr lang="en-US" dirty="0" smtClean="0"/>
              <a:t>Each separate component, regardless of physical node, has separate logical address.</a:t>
            </a:r>
          </a:p>
          <a:p>
            <a:pPr lvl="1"/>
            <a:r>
              <a:rPr lang="en-US" dirty="0" smtClean="0"/>
              <a:t>The testbed software can re-route transactions for specific components by updating the SpaceWire router logical address table for that component.</a:t>
            </a:r>
          </a:p>
          <a:p>
            <a:r>
              <a:rPr lang="en-US" dirty="0" smtClean="0"/>
              <a:t>Packet Duplication</a:t>
            </a:r>
          </a:p>
          <a:p>
            <a:pPr lvl="1"/>
            <a:r>
              <a:rPr lang="en-US" dirty="0" smtClean="0"/>
              <a:t>Each logical address may be routed to TWO physical addresses. The packet is duplicated to the second physical address.</a:t>
            </a:r>
          </a:p>
          <a:p>
            <a:pPr lvl="1"/>
            <a:r>
              <a:rPr lang="en-US" dirty="0" smtClean="0"/>
              <a:t>The testbed software can set up the router to duplicate packets from specific logical addresses allowing it to snoop avionics data in parallel with the flight software.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065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3388"/>
            <a:ext cx="8839200" cy="984250"/>
          </a:xfrm>
        </p:spPr>
        <p:txBody>
          <a:bodyPr/>
          <a:lstStyle/>
          <a:p>
            <a:r>
              <a:rPr lang="en-US" dirty="0" smtClean="0"/>
              <a:t>Component Substitution – </a:t>
            </a:r>
            <a:br>
              <a:rPr lang="en-US" dirty="0" smtClean="0"/>
            </a:br>
            <a:r>
              <a:rPr lang="en-US" dirty="0" smtClean="0"/>
              <a:t>		Utilizes Logical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The </a:t>
            </a:r>
            <a:r>
              <a:rPr lang="en-US" dirty="0"/>
              <a:t>testbed substitutes for components that are under development or that have been “swapped out” for various reasons during integration testing</a:t>
            </a:r>
            <a:r>
              <a:rPr lang="en-US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The testbed software updates the SpW router to route the components logical address to the testbed, rather than the component’s port.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The testbed software emulates the component’s functionality and responds appropriately.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The flight software functions as it would in flight.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2354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Model Maintenance –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Utilizes Packet Duplication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The </a:t>
            </a:r>
            <a:r>
              <a:rPr lang="en-US" dirty="0"/>
              <a:t>testbed </a:t>
            </a:r>
            <a:r>
              <a:rPr lang="en-US" dirty="0" smtClean="0"/>
              <a:t>software maintains </a:t>
            </a:r>
            <a:r>
              <a:rPr lang="en-US" dirty="0"/>
              <a:t>a “truth model” that simulates the </a:t>
            </a:r>
            <a:r>
              <a:rPr lang="en-US" dirty="0" smtClean="0"/>
              <a:t>dynamics </a:t>
            </a:r>
            <a:r>
              <a:rPr lang="en-US" dirty="0"/>
              <a:t>of the spacecraft based on the history of reaction wheel / thruster actuation</a:t>
            </a:r>
            <a:r>
              <a:rPr lang="en-US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The testbed software updates the logical addresses of the components providing sensor data in the SpaceWire routing table.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The update specifies the testbed SpaceWire port as a secondary destination for packets directed to that logical address.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The router duplicates SpaceWire packets sent to that logical address to the </a:t>
            </a:r>
            <a:r>
              <a:rPr lang="en-US" dirty="0" err="1" smtClean="0"/>
              <a:t>testbed’s</a:t>
            </a:r>
            <a:r>
              <a:rPr lang="en-US" dirty="0" smtClean="0"/>
              <a:t> SpaceWire port, allowing the testbed software to “snoop” on commands and telemetry, updating the truth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4474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Model –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Command Snooping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963739"/>
            <a:ext cx="8367712" cy="627062"/>
          </a:xfrm>
        </p:spPr>
        <p:txBody>
          <a:bodyPr/>
          <a:lstStyle/>
          <a:p>
            <a:r>
              <a:rPr lang="en-US" dirty="0" smtClean="0"/>
              <a:t>Commands = RMAP Write Transactions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22593"/>
            <a:ext cx="6115050" cy="3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38413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Model –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Telemetry Snooping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963739"/>
            <a:ext cx="8367712" cy="627062"/>
          </a:xfrm>
        </p:spPr>
        <p:txBody>
          <a:bodyPr/>
          <a:lstStyle/>
          <a:p>
            <a:r>
              <a:rPr lang="en-US" dirty="0" smtClean="0"/>
              <a:t>Telemetry = RMAP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71800"/>
            <a:ext cx="87249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95920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/ Fault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963738"/>
            <a:ext cx="8367712" cy="451326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The testbed updates avionics telemetry with the “truth” maintained by the truth model.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The </a:t>
            </a:r>
            <a:r>
              <a:rPr lang="en-US" dirty="0"/>
              <a:t>testbed allows injection of non-nominal data to simulate fault conditions for testing autonomy responses</a:t>
            </a:r>
            <a:r>
              <a:rPr lang="en-US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The testbed performs a “read – modify – write” sequence that substitutes the “truth” or the “fault” for the telemetry being returned by the avionics components.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RMAP Read from the avionics telemetry buffer for the component.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Testbed software uses truth model values or commanded fault value to modify the </a:t>
            </a:r>
            <a:r>
              <a:rPr lang="en-US" dirty="0" smtClean="0"/>
              <a:t>telemetry and update CRC accordingly.</a:t>
            </a:r>
            <a:endParaRPr lang="en-US" dirty="0" smtClean="0"/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RMAP Write to the avionics telemetry buffer for the component.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Flight software then reads the telemetry and reacts to the supplied dynamics or fault.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7564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Model / Fault Injection –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Telemetry Override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963739"/>
            <a:ext cx="8367712" cy="474662"/>
          </a:xfrm>
        </p:spPr>
        <p:txBody>
          <a:bodyPr/>
          <a:lstStyle/>
          <a:p>
            <a:r>
              <a:rPr lang="en-US" dirty="0" smtClean="0"/>
              <a:t>Testbed Software RMAP Read / Truth Modify / RMAP Write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428002"/>
            <a:ext cx="5962650" cy="372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11494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Solar Probe Plus uses SpaceWire as the primary data interconnect between the Single Board Computers, </a:t>
            </a:r>
            <a:r>
              <a:rPr lang="en-US" smtClean="0"/>
              <a:t>the </a:t>
            </a:r>
            <a:r>
              <a:rPr lang="en-US" smtClean="0"/>
              <a:t>Avionics, </a:t>
            </a:r>
            <a:r>
              <a:rPr lang="en-US" dirty="0" smtClean="0"/>
              <a:t>and the Radios. </a:t>
            </a:r>
          </a:p>
          <a:p>
            <a:r>
              <a:rPr lang="en-US" dirty="0" smtClean="0"/>
              <a:t>SpaceWire, specifically the SPP router, has capabilities that can greatly simplify spacecraft </a:t>
            </a:r>
            <a:r>
              <a:rPr lang="en-US" dirty="0"/>
              <a:t>test configurations, simplify simulation of missing spacecraft components, </a:t>
            </a:r>
            <a:r>
              <a:rPr lang="en-US" dirty="0" smtClean="0"/>
              <a:t>and allow injection of data for testing fault conditions.</a:t>
            </a:r>
          </a:p>
          <a:p>
            <a:r>
              <a:rPr lang="en-US" dirty="0" smtClean="0"/>
              <a:t>These capabilities are:</a:t>
            </a:r>
          </a:p>
          <a:p>
            <a:pPr lvl="1"/>
            <a:r>
              <a:rPr lang="en-US" dirty="0" smtClean="0"/>
              <a:t>Logical addressing</a:t>
            </a:r>
          </a:p>
          <a:p>
            <a:pPr lvl="1"/>
            <a:r>
              <a:rPr lang="en-US" dirty="0" smtClean="0"/>
              <a:t>Packet duplication</a:t>
            </a:r>
          </a:p>
          <a:p>
            <a:pPr lvl="1"/>
            <a:r>
              <a:rPr lang="en-US" dirty="0" smtClean="0"/>
              <a:t>Remote updating of the routing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2645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67712" cy="4343400"/>
          </a:xfrm>
        </p:spPr>
        <p:txBody>
          <a:bodyPr/>
          <a:lstStyle/>
          <a:p>
            <a:r>
              <a:rPr lang="en-US" dirty="0" smtClean="0"/>
              <a:t>By utilizing logical addressing and packet duplication the following advantages are realized:</a:t>
            </a:r>
          </a:p>
          <a:p>
            <a:pPr lvl="1"/>
            <a:r>
              <a:rPr lang="en-US" dirty="0" smtClean="0"/>
              <a:t>Allows greater fidelity to flight configuration during testing, improving “test as you fly”.</a:t>
            </a:r>
          </a:p>
          <a:p>
            <a:pPr lvl="1"/>
            <a:r>
              <a:rPr lang="en-US" dirty="0" smtClean="0"/>
              <a:t>Loop back connectors are not required at the UART interfaces and may be eliminated</a:t>
            </a:r>
          </a:p>
          <a:p>
            <a:pPr lvl="2"/>
            <a:r>
              <a:rPr lang="en-US" dirty="0" smtClean="0"/>
              <a:t>Eliminates a mass penalty,</a:t>
            </a:r>
          </a:p>
          <a:p>
            <a:pPr lvl="2"/>
            <a:r>
              <a:rPr lang="en-US" dirty="0" smtClean="0"/>
              <a:t>Simplifies design and fabrication,</a:t>
            </a:r>
          </a:p>
          <a:p>
            <a:pPr lvl="2"/>
            <a:r>
              <a:rPr lang="en-US" dirty="0" smtClean="0"/>
              <a:t>Simplifies configuration changes during integration and test,</a:t>
            </a:r>
          </a:p>
          <a:p>
            <a:pPr lvl="1"/>
            <a:r>
              <a:rPr lang="en-US" dirty="0" smtClean="0"/>
              <a:t>Hardware may be simulated in the test bed at the SpW level allowing temporary removals.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59CBE-7AB8-4F17-867E-911DC980223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752601"/>
            <a:ext cx="6400799" cy="4648199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sz="1800" dirty="0" smtClean="0"/>
              <a:t>Primary Science Goal:</a:t>
            </a:r>
          </a:p>
          <a:p>
            <a:pPr lvl="1">
              <a:spcBef>
                <a:spcPct val="10000"/>
              </a:spcBef>
            </a:pPr>
            <a:r>
              <a:rPr lang="en-US" sz="1800" dirty="0" smtClean="0"/>
              <a:t>Determine structure and dynamics of Sun’s coronal magnetic field, understand how the solar corona and wind are heated and accelerated, determine what mechanisms accelerate and transport energetic particles</a:t>
            </a:r>
          </a:p>
          <a:p>
            <a:pPr>
              <a:spcBef>
                <a:spcPct val="10000"/>
              </a:spcBef>
            </a:pPr>
            <a:r>
              <a:rPr lang="en-US" dirty="0" smtClean="0"/>
              <a:t>The primary SPP mission science goal defines three overarching science objectives</a:t>
            </a:r>
            <a:endParaRPr lang="en-US" sz="2000" dirty="0" smtClean="0"/>
          </a:p>
          <a:p>
            <a:pPr lvl="1">
              <a:spcBef>
                <a:spcPct val="10000"/>
              </a:spcBef>
              <a:defRPr/>
            </a:pPr>
            <a:r>
              <a:rPr lang="en-US" dirty="0" smtClean="0"/>
              <a:t>Trace the flow of energy that heats and accelerates the solar corona and solar wind</a:t>
            </a:r>
          </a:p>
          <a:p>
            <a:pPr lvl="1">
              <a:spcBef>
                <a:spcPct val="10000"/>
              </a:spcBef>
              <a:defRPr/>
            </a:pPr>
            <a:r>
              <a:rPr lang="en-US" dirty="0" smtClean="0"/>
              <a:t>Determine the structure and dynamics of the plasma and magnetic fields at the sources of the solar wind</a:t>
            </a:r>
          </a:p>
          <a:p>
            <a:pPr lvl="1">
              <a:spcBef>
                <a:spcPct val="10000"/>
              </a:spcBef>
              <a:defRPr/>
            </a:pPr>
            <a:r>
              <a:rPr lang="en-US" dirty="0" smtClean="0"/>
              <a:t>Explore mechanisms that accelerate and transport energetic particles</a:t>
            </a:r>
          </a:p>
          <a:p>
            <a:pPr lvl="1">
              <a:spcBef>
                <a:spcPct val="10000"/>
              </a:spcBef>
            </a:pPr>
            <a:endParaRPr lang="en-US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Probe Plus Science Objectives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04800" y="6629400"/>
            <a:ext cx="457200" cy="182563"/>
          </a:xfrm>
        </p:spPr>
        <p:txBody>
          <a:bodyPr/>
          <a:lstStyle/>
          <a:p>
            <a:fld id="{F9589B0B-84E4-4370-A4AD-563F418A0AB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47800" y="5410200"/>
            <a:ext cx="61385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10000"/>
              </a:spcBef>
              <a:spcAft>
                <a:spcPct val="25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10000"/>
              </a:spcBef>
              <a:spcAft>
                <a:spcPct val="250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Swoo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65743"/>
            <a:ext cx="1448329" cy="1458457"/>
          </a:xfrm>
          <a:prstGeom prst="rect">
            <a:avLst/>
          </a:prstGeom>
          <a:noFill/>
        </p:spPr>
      </p:pic>
      <p:pic>
        <p:nvPicPr>
          <p:cNvPr id="8" name="Picture 5" descr="Veloc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6427" y="3429000"/>
            <a:ext cx="2451373" cy="1066801"/>
          </a:xfrm>
          <a:prstGeom prst="rect">
            <a:avLst/>
          </a:prstGeom>
          <a:noFill/>
        </p:spPr>
      </p:pic>
      <p:pic>
        <p:nvPicPr>
          <p:cNvPr id="9" name="Picture 6" descr="Phase Squa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648200"/>
            <a:ext cx="1905000" cy="16615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393427-4379-4B42-8FC2-5939656B288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Overview</a:t>
            </a:r>
            <a:endParaRPr lang="en-US" dirty="0"/>
          </a:p>
        </p:txBody>
      </p:sp>
      <p:sp>
        <p:nvSpPr>
          <p:cNvPr id="18536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581400" y="1582738"/>
            <a:ext cx="5181600" cy="4513262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sz="2400" b="0" dirty="0" smtClean="0"/>
              <a:t>Three Axis Stabilized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en-US" sz="2400" b="0" dirty="0" smtClean="0"/>
              <a:t>Wheels + Thrusters for Momentum Dumping.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sz="2400" b="0" dirty="0" smtClean="0"/>
              <a:t>Ceramic Coated Carbon-Carbon Thermal Protection Shield (TPS)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sz="2400" b="0" dirty="0" smtClean="0"/>
              <a:t>Actively </a:t>
            </a:r>
            <a:r>
              <a:rPr lang="en-US" sz="2400" b="0" dirty="0"/>
              <a:t>C</a:t>
            </a:r>
            <a:r>
              <a:rPr lang="en-US" sz="2400" b="0" dirty="0" smtClean="0"/>
              <a:t>ooled </a:t>
            </a:r>
            <a:r>
              <a:rPr lang="en-US" sz="2400" b="0" dirty="0"/>
              <a:t>S</a:t>
            </a:r>
            <a:r>
              <a:rPr lang="en-US" sz="2400" b="0" dirty="0" smtClean="0"/>
              <a:t>olar </a:t>
            </a:r>
            <a:r>
              <a:rPr lang="en-US" sz="2400" b="0" dirty="0"/>
              <a:t>P</a:t>
            </a:r>
            <a:r>
              <a:rPr lang="en-US" sz="2400" b="0" dirty="0" smtClean="0"/>
              <a:t>ower </a:t>
            </a:r>
            <a:r>
              <a:rPr lang="en-US" sz="2400" b="0" dirty="0"/>
              <a:t>S</a:t>
            </a:r>
            <a:r>
              <a:rPr lang="en-US" sz="2400" b="0" dirty="0" smtClean="0"/>
              <a:t>ystem</a:t>
            </a:r>
            <a:endParaRPr lang="en-US" sz="2400" b="0" dirty="0"/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en-US" sz="2400" b="0" dirty="0" smtClean="0"/>
              <a:t>Water Cooled Solar Array Substrates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en-US" sz="2400" b="0" dirty="0" smtClean="0"/>
              <a:t>Mechanical Pump Loop</a:t>
            </a:r>
            <a:endParaRPr lang="en-US" sz="2400" b="0" baseline="30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en-US" sz="2400" b="0" dirty="0"/>
              <a:t>Radiator area under </a:t>
            </a:r>
            <a:r>
              <a:rPr lang="en-US" sz="2400" b="0" dirty="0" smtClean="0"/>
              <a:t>TPS</a:t>
            </a:r>
            <a:endParaRPr lang="en-US" sz="2400" b="0" baseline="30000" dirty="0"/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sz="2400" b="0" dirty="0" smtClean="0"/>
              <a:t>Design </a:t>
            </a:r>
            <a:r>
              <a:rPr lang="en-US" sz="2400" b="0" dirty="0"/>
              <a:t>Drivers</a:t>
            </a:r>
            <a:r>
              <a:rPr lang="en-US" sz="2400" b="0" dirty="0" smtClean="0"/>
              <a:t>:</a:t>
            </a:r>
            <a:endParaRPr lang="en-US" sz="2200" b="0" dirty="0" smtClean="0"/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en-US" sz="2400" b="0" dirty="0" smtClean="0"/>
              <a:t>Solar Environment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en-US" sz="2400" b="0" dirty="0" smtClean="0"/>
              <a:t>Mass 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en-US" sz="2400" b="0" dirty="0" smtClean="0"/>
              <a:t>Power</a:t>
            </a:r>
            <a:endParaRPr lang="en-US" sz="2400" b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1894" t="6838" r="29254" b="8376"/>
          <a:stretch>
            <a:fillRect/>
          </a:stretch>
        </p:blipFill>
        <p:spPr bwMode="auto">
          <a:xfrm rot="164294">
            <a:off x="376084" y="1703439"/>
            <a:ext cx="3030434" cy="428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Probe Avionics and SpaceWire Network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86400" y="1981199"/>
            <a:ext cx="3505200" cy="40386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SpaceWire Selected over 1553:</a:t>
            </a:r>
          </a:p>
          <a:p>
            <a:pPr lvl="1"/>
            <a:r>
              <a:rPr lang="en-US" sz="1600" dirty="0" smtClean="0"/>
              <a:t>Greater Bandwidth</a:t>
            </a:r>
          </a:p>
          <a:p>
            <a:pPr lvl="1"/>
            <a:r>
              <a:rPr lang="en-US" sz="1600" dirty="0" smtClean="0"/>
              <a:t>Lower Emissions</a:t>
            </a:r>
          </a:p>
          <a:p>
            <a:r>
              <a:rPr lang="en-US" sz="2000" dirty="0" smtClean="0"/>
              <a:t>Redundant Processor Module</a:t>
            </a:r>
          </a:p>
          <a:p>
            <a:pPr lvl="1"/>
            <a:r>
              <a:rPr lang="en-US" sz="1600" dirty="0" smtClean="0"/>
              <a:t>Prime, Hot Spare, </a:t>
            </a:r>
            <a:r>
              <a:rPr lang="en-US" sz="1600" dirty="0" smtClean="0"/>
              <a:t>Backup </a:t>
            </a:r>
            <a:r>
              <a:rPr lang="en-US" sz="1600" dirty="0" smtClean="0"/>
              <a:t>Spare</a:t>
            </a:r>
          </a:p>
          <a:p>
            <a:r>
              <a:rPr lang="en-US" sz="2000" dirty="0" smtClean="0"/>
              <a:t>Redundant Electronics Modules</a:t>
            </a:r>
          </a:p>
          <a:p>
            <a:r>
              <a:rPr lang="en-US" sz="2000" dirty="0" smtClean="0"/>
              <a:t>Two Cross Strapped </a:t>
            </a:r>
            <a:r>
              <a:rPr lang="en-US" sz="2000" dirty="0" smtClean="0"/>
              <a:t>Transponders</a:t>
            </a:r>
          </a:p>
          <a:p>
            <a:r>
              <a:rPr lang="en-US" sz="2000" dirty="0" smtClean="0"/>
              <a:t>Cross Strapped Imager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295400" y="2209800"/>
            <a:ext cx="990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95400" y="4453467"/>
            <a:ext cx="990600" cy="10329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flipV="1">
            <a:off x="1363134" y="3170767"/>
            <a:ext cx="349250" cy="1735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1354667" y="3382431"/>
            <a:ext cx="349250" cy="2201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V="1">
            <a:off x="1388536" y="3653367"/>
            <a:ext cx="1100666" cy="2578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flipV="1">
            <a:off x="1388536" y="3979332"/>
            <a:ext cx="349250" cy="2201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1363134" y="4267199"/>
            <a:ext cx="349250" cy="1481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V="1">
            <a:off x="2111375" y="4453467"/>
            <a:ext cx="349250" cy="3047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flipV="1">
            <a:off x="2111375" y="2891366"/>
            <a:ext cx="349250" cy="2455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5366225" cy="36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" y="1752600"/>
            <a:ext cx="5334000" cy="36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Probe Avionics and SpaceWire Network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86400" y="1981199"/>
            <a:ext cx="3505200" cy="40386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NOTE: SpaceWire Router provides connection the Spacecraft testbed.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4495800" y="3424767"/>
            <a:ext cx="990600" cy="800100"/>
          </a:xfrm>
          <a:prstGeom prst="ellipse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849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Testbed Functional Responsibilities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9088" y="1676400"/>
            <a:ext cx="8367712" cy="25146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 smtClean="0"/>
              <a:t>The testbed is responsible for the following capabilities: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The testbed substitutes for components that are under development or that have been “swapped out” for various reasons during integration testing.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The testbed maintains a “truth model” that simulates the dynamics of the spacecraft based on the history of reaction wheel / thruster actuation.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The testbed updates avionics telemetry with the “truth” maintained by the truth model.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The testbed allows injection of non-nominal data to simulate fault conditions for testing autonomy responses.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F780C7-7162-484B-A938-71E2F26FA46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71775" y="3886200"/>
            <a:ext cx="3552825" cy="2819400"/>
            <a:chOff x="2771775" y="3505200"/>
            <a:chExt cx="3552825" cy="2819400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5063" y="4267200"/>
              <a:ext cx="1379537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75" y="3733800"/>
              <a:ext cx="1571625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ircular Arrow 12"/>
            <p:cNvSpPr/>
            <p:nvPr/>
          </p:nvSpPr>
          <p:spPr bwMode="auto">
            <a:xfrm>
              <a:off x="3352800" y="3505200"/>
              <a:ext cx="2133600" cy="2057400"/>
            </a:xfrm>
            <a:prstGeom prst="circularArrow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  <p:sp>
          <p:nvSpPr>
            <p:cNvPr id="15" name="Circular Arrow 14"/>
            <p:cNvSpPr/>
            <p:nvPr/>
          </p:nvSpPr>
          <p:spPr bwMode="auto">
            <a:xfrm flipH="1" flipV="1">
              <a:off x="3352800" y="4267200"/>
              <a:ext cx="2133600" cy="2057400"/>
            </a:xfrm>
            <a:prstGeom prst="circularArrow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  <p:sp>
          <p:nvSpPr>
            <p:cNvPr id="17" name="16-Point Star 16"/>
            <p:cNvSpPr/>
            <p:nvPr/>
          </p:nvSpPr>
          <p:spPr bwMode="auto">
            <a:xfrm>
              <a:off x="4579937" y="4474632"/>
              <a:ext cx="1219200" cy="783168"/>
            </a:xfrm>
            <a:prstGeom prst="star16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25000"/>
                      <a:lumOff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TRUTH MODEL</a:t>
              </a:r>
              <a:endParaRPr kumimoji="0" lang="en-US" sz="11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24819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Tried and True Implementation (Notional)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95725"/>
            <a:ext cx="75057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34" y="1752599"/>
            <a:ext cx="15716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14800" y="1524000"/>
            <a:ext cx="2057400" cy="2481262"/>
            <a:chOff x="1066800" y="1524000"/>
            <a:chExt cx="2133600" cy="2819400"/>
          </a:xfrm>
        </p:grpSpPr>
        <p:sp>
          <p:nvSpPr>
            <p:cNvPr id="8" name="Circular Arrow 7"/>
            <p:cNvSpPr/>
            <p:nvPr/>
          </p:nvSpPr>
          <p:spPr bwMode="auto">
            <a:xfrm>
              <a:off x="1066800" y="1524000"/>
              <a:ext cx="2133600" cy="2057400"/>
            </a:xfrm>
            <a:prstGeom prst="circularArrow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  <p:sp>
          <p:nvSpPr>
            <p:cNvPr id="9" name="Circular Arrow 8"/>
            <p:cNvSpPr/>
            <p:nvPr/>
          </p:nvSpPr>
          <p:spPr bwMode="auto">
            <a:xfrm flipH="1" flipV="1">
              <a:off x="1066800" y="2286000"/>
              <a:ext cx="2133600" cy="2057400"/>
            </a:xfrm>
            <a:prstGeom prst="circularArrow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200" y="2246841"/>
            <a:ext cx="1379537" cy="1276350"/>
            <a:chOff x="6553200" y="2246841"/>
            <a:chExt cx="1379537" cy="1276350"/>
          </a:xfrm>
        </p:grpSpPr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246841"/>
              <a:ext cx="1379537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16-Point Star 9"/>
            <p:cNvSpPr/>
            <p:nvPr/>
          </p:nvSpPr>
          <p:spPr bwMode="auto">
            <a:xfrm>
              <a:off x="6629400" y="2493432"/>
              <a:ext cx="1219200" cy="783168"/>
            </a:xfrm>
            <a:prstGeom prst="star16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25000"/>
                      <a:lumOff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TRUTH MODEL</a:t>
              </a:r>
              <a:endParaRPr kumimoji="0" lang="en-US" sz="11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5000"/>
                    <a:lumOff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81529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Interface Detail (Notional)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AF92F-B375-4A9A-88A6-D5F8C8D93B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1473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30539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Heritage Blue">
  <a:themeElements>
    <a:clrScheme name="Heritage Blue 16">
      <a:dk1>
        <a:srgbClr val="000000"/>
      </a:dk1>
      <a:lt1>
        <a:srgbClr val="FFFFFF"/>
      </a:lt1>
      <a:dk2>
        <a:srgbClr val="01255B"/>
      </a:dk2>
      <a:lt2>
        <a:srgbClr val="846F58"/>
      </a:lt2>
      <a:accent1>
        <a:srgbClr val="C8BBAC"/>
      </a:accent1>
      <a:accent2>
        <a:srgbClr val="CCCCFF"/>
      </a:accent2>
      <a:accent3>
        <a:srgbClr val="FFFFFF"/>
      </a:accent3>
      <a:accent4>
        <a:srgbClr val="000000"/>
      </a:accent4>
      <a:accent5>
        <a:srgbClr val="E0DAD2"/>
      </a:accent5>
      <a:accent6>
        <a:srgbClr val="B9B9E7"/>
      </a:accent6>
      <a:hlink>
        <a:srgbClr val="006699"/>
      </a:hlink>
      <a:folHlink>
        <a:srgbClr val="01255B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Heritage Blue</Template>
  <TotalTime>69596</TotalTime>
  <Words>1072</Words>
  <Application>Microsoft Office PowerPoint</Application>
  <PresentationFormat>On-screen Show (4:3)</PresentationFormat>
  <Paragraphs>130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Heritage Blue</vt:lpstr>
      <vt:lpstr>Test-as-You Fly SpaceWire for Solar Probe Plus</vt:lpstr>
      <vt:lpstr>Summary</vt:lpstr>
      <vt:lpstr>Solar Probe Plus Science Objectives</vt:lpstr>
      <vt:lpstr>Spacecraft Overview</vt:lpstr>
      <vt:lpstr>Solar Probe Avionics and SpaceWire Network</vt:lpstr>
      <vt:lpstr>Solar Probe Avionics and SpaceWire Network</vt:lpstr>
      <vt:lpstr>Testbed Functional Responsibilities</vt:lpstr>
      <vt:lpstr>Tried and True Implementation (Notional)</vt:lpstr>
      <vt:lpstr>Spacecraft Interface Detail (Notional)</vt:lpstr>
      <vt:lpstr>Tried and True Implementation (Notional)</vt:lpstr>
      <vt:lpstr>Tried and True Implementation (Notional)</vt:lpstr>
      <vt:lpstr>Simplification Utilizing SpW (Notional)</vt:lpstr>
      <vt:lpstr>SpaceWire Capabilities Used</vt:lpstr>
      <vt:lpstr>Component Substitution –    Utilizes Logical Addressing</vt:lpstr>
      <vt:lpstr>Truth Model Maintenance –    Utilizes Packet Duplication</vt:lpstr>
      <vt:lpstr>Truth Model –    Command Snooping</vt:lpstr>
      <vt:lpstr>Truth Model –    Telemetry Snooping</vt:lpstr>
      <vt:lpstr>Truth / Fault Injection</vt:lpstr>
      <vt:lpstr>Truth Model / Fault Injection –     Telemetry Override</vt:lpstr>
      <vt:lpstr>Conclusion</vt:lpstr>
    </vt:vector>
  </TitlesOfParts>
  <Company>JHUAPL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FSW15 AAM Test-as-You Fly SpaceWire</dc:title>
  <dc:creator>rodride1</dc:creator>
  <cp:lastModifiedBy>Mick, Alan A.</cp:lastModifiedBy>
  <cp:revision>2158</cp:revision>
  <dcterms:created xsi:type="dcterms:W3CDTF">2006-06-07T17:08:51Z</dcterms:created>
  <dcterms:modified xsi:type="dcterms:W3CDTF">2015-10-26T14:03:30Z</dcterms:modified>
</cp:coreProperties>
</file>