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38" r:id="rId5"/>
    <p:sldMasterId id="2147483771" r:id="rId6"/>
    <p:sldMasterId id="2147483746" r:id="rId7"/>
    <p:sldMasterId id="2147483759" r:id="rId8"/>
    <p:sldMasterId id="2147483766" r:id="rId9"/>
    <p:sldMasterId id="2147483780" r:id="rId10"/>
    <p:sldMasterId id="2147483789" r:id="rId11"/>
    <p:sldMasterId id="2147483832" r:id="rId12"/>
    <p:sldMasterId id="2147483840" r:id="rId13"/>
    <p:sldMasterId id="2147483848" r:id="rId14"/>
    <p:sldMasterId id="2147483865" r:id="rId15"/>
  </p:sldMasterIdLst>
  <p:notesMasterIdLst>
    <p:notesMasterId r:id="rId46"/>
  </p:notesMasterIdLst>
  <p:handoutMasterIdLst>
    <p:handoutMasterId r:id="rId47"/>
  </p:handoutMasterIdLst>
  <p:sldIdLst>
    <p:sldId id="258" r:id="rId16"/>
    <p:sldId id="534" r:id="rId17"/>
    <p:sldId id="635" r:id="rId18"/>
    <p:sldId id="549" r:id="rId19"/>
    <p:sldId id="565" r:id="rId20"/>
    <p:sldId id="653" r:id="rId21"/>
    <p:sldId id="548" r:id="rId22"/>
    <p:sldId id="648" r:id="rId23"/>
    <p:sldId id="629" r:id="rId24"/>
    <p:sldId id="649" r:id="rId25"/>
    <p:sldId id="563" r:id="rId26"/>
    <p:sldId id="656" r:id="rId27"/>
    <p:sldId id="651" r:id="rId28"/>
    <p:sldId id="646" r:id="rId29"/>
    <p:sldId id="652" r:id="rId30"/>
    <p:sldId id="650" r:id="rId31"/>
    <p:sldId id="640" r:id="rId32"/>
    <p:sldId id="639" r:id="rId33"/>
    <p:sldId id="655" r:id="rId34"/>
    <p:sldId id="654" r:id="rId35"/>
    <p:sldId id="641" r:id="rId36"/>
    <p:sldId id="631" r:id="rId37"/>
    <p:sldId id="647" r:id="rId38"/>
    <p:sldId id="637" r:id="rId39"/>
    <p:sldId id="618" r:id="rId40"/>
    <p:sldId id="619" r:id="rId41"/>
    <p:sldId id="644" r:id="rId42"/>
    <p:sldId id="645" r:id="rId43"/>
    <p:sldId id="643" r:id="rId44"/>
    <p:sldId id="642" r:id="rId45"/>
  </p:sldIdLst>
  <p:sldSz cx="9144000" cy="6858000" type="screen4x3"/>
  <p:notesSz cx="6858000" cy="9296400"/>
  <p:defaultTextStyle>
    <a:defPPr>
      <a:defRPr lang="en-US"/>
    </a:defPPr>
    <a:lvl1pPr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963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926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890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852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815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778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740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5704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>
          <p15:clr>
            <a:srgbClr val="A4A3A4"/>
          </p15:clr>
        </p15:guide>
        <p15:guide id="2" orient="horz" pos="1292">
          <p15:clr>
            <a:srgbClr val="A4A3A4"/>
          </p15:clr>
        </p15:guide>
        <p15:guide id="3" orient="horz" pos="608">
          <p15:clr>
            <a:srgbClr val="A4A3A4"/>
          </p15:clr>
        </p15:guide>
        <p15:guide id="4" orient="horz" pos="1531">
          <p15:clr>
            <a:srgbClr val="A4A3A4"/>
          </p15:clr>
        </p15:guide>
        <p15:guide id="5" orient="horz" pos="2289">
          <p15:clr>
            <a:srgbClr val="A4A3A4"/>
          </p15:clr>
        </p15:guide>
        <p15:guide id="6" orient="horz" pos="3312">
          <p15:clr>
            <a:srgbClr val="A4A3A4"/>
          </p15:clr>
        </p15:guide>
        <p15:guide id="7" orient="horz" pos="2063">
          <p15:clr>
            <a:srgbClr val="A4A3A4"/>
          </p15:clr>
        </p15:guide>
        <p15:guide id="8" pos="2979">
          <p15:clr>
            <a:srgbClr val="A4A3A4"/>
          </p15:clr>
        </p15:guide>
        <p15:guide id="9" pos="2891">
          <p15:clr>
            <a:srgbClr val="A4A3A4"/>
          </p15:clr>
        </p15:guide>
        <p15:guide id="10" pos="4867">
          <p15:clr>
            <a:srgbClr val="A4A3A4"/>
          </p15:clr>
        </p15:guide>
        <p15:guide id="11" pos="79">
          <p15:clr>
            <a:srgbClr val="A4A3A4"/>
          </p15:clr>
        </p15:guide>
        <p15:guide id="12" pos="2800">
          <p15:clr>
            <a:srgbClr val="A4A3A4"/>
          </p15:clr>
        </p15:guide>
        <p15:guide id="13" pos="5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122FBE"/>
    <a:srgbClr val="1B2AB5"/>
    <a:srgbClr val="E9F57B"/>
    <a:srgbClr val="969696"/>
    <a:srgbClr val="EF9511"/>
    <a:srgbClr val="CC7F0E"/>
    <a:srgbClr val="2078A0"/>
    <a:srgbClr val="A51B87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4" autoAdjust="0"/>
    <p:restoredTop sz="89527" autoAdjust="0"/>
  </p:normalViewPr>
  <p:slideViewPr>
    <p:cSldViewPr snapToGrid="0">
      <p:cViewPr varScale="1">
        <p:scale>
          <a:sx n="45" d="100"/>
          <a:sy n="45" d="100"/>
        </p:scale>
        <p:origin x="1315" y="24"/>
      </p:cViewPr>
      <p:guideLst>
        <p:guide orient="horz" pos="2178"/>
        <p:guide orient="horz" pos="1292"/>
        <p:guide orient="horz" pos="608"/>
        <p:guide orient="horz" pos="1531"/>
        <p:guide orient="horz" pos="2289"/>
        <p:guide orient="horz" pos="3312"/>
        <p:guide orient="horz" pos="2063"/>
        <p:guide pos="2979"/>
        <p:guide pos="2891"/>
        <p:guide pos="4867"/>
        <p:guide pos="79"/>
        <p:guide pos="2800"/>
        <p:guide pos="5679"/>
      </p:guideLst>
    </p:cSldViewPr>
  </p:slideViewPr>
  <p:outlineViewPr>
    <p:cViewPr>
      <p:scale>
        <a:sx n="33" d="100"/>
        <a:sy n="33" d="100"/>
      </p:scale>
      <p:origin x="0" y="213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2947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316" y="0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3F2E2-EDB9-4B03-821B-74C17869C453}" type="datetimeFigureOut">
              <a:rPr lang="en-US" smtClean="0"/>
              <a:pPr/>
              <a:t>10/26/2015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1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316" y="8830621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E2B5D-D5E1-4152-BAD7-BBFA796BF0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38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281" y="0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/>
          <a:lstStyle>
            <a:lvl1pPr algn="r">
              <a:defRPr sz="1200"/>
            </a:lvl1pPr>
          </a:lstStyle>
          <a:p>
            <a:fld id="{20C1E12F-81E7-45A0-BF8A-3EED7B48650D}" type="datetimeFigureOut">
              <a:rPr lang="en-US" smtClean="0"/>
              <a:pPr/>
              <a:t>10/26/2015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430" tIns="44715" rIns="89430" bIns="44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7" y="4416573"/>
            <a:ext cx="5487628" cy="4183380"/>
          </a:xfrm>
          <a:prstGeom prst="rect">
            <a:avLst/>
          </a:prstGeom>
        </p:spPr>
        <p:txBody>
          <a:bodyPr vert="horz" lIns="89430" tIns="44715" rIns="89430" bIns="44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015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281" y="8830015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 anchor="b"/>
          <a:lstStyle>
            <a:lvl1pPr algn="r">
              <a:defRPr sz="1200"/>
            </a:lvl1pPr>
          </a:lstStyle>
          <a:p>
            <a:fld id="{6146EAEB-B680-4B04-8184-D67CF2210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1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26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90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52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15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0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6EAEB-B680-4B04-8184-D67CF221023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5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911"/>
            <a:ext cx="5486400" cy="41828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C9AC0-1AD6-4D1C-974C-83FB0A49AB5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5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8013"/>
            <a:ext cx="5486400" cy="3614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C9AC0-1AD6-4D1C-974C-83FB0A49AB5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2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6EAEB-B680-4B04-8184-D67CF221023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2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8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60744"/>
            <a:ext cx="5486400" cy="4131231"/>
          </a:xfrm>
          <a:prstGeom prst="rect">
            <a:avLst/>
          </a:prstGeom>
          <a:noFill/>
        </p:spPr>
        <p:txBody>
          <a:bodyPr wrap="square" lIns="22584" tIns="11292" rIns="22584" bIns="112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5ADC21-65FA-4E8D-96F5-058BBE64C27B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25</a:t>
            </a:fld>
            <a:endParaRPr lang="en-US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4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oasis.jsc.nasa.gov/projects/ProjectM/mediacomm/Photographs/Morpheus-Logo-Final-small.jpg" TargetMode="Externa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6" descr="Speakers Bureau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7" descr="NASA insignia RG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4964" y="239717"/>
            <a:ext cx="717551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4"/>
          <p:cNvSpPr txBox="1">
            <a:spLocks noChangeArrowheads="1"/>
          </p:cNvSpPr>
          <p:nvPr/>
        </p:nvSpPr>
        <p:spPr bwMode="auto">
          <a:xfrm>
            <a:off x="0" y="349130"/>
            <a:ext cx="66182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>
            <a:prstTxWarp prst="textNoShape">
              <a:avLst/>
            </a:prstTxWarp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589A"/>
                </a:solidFill>
                <a:latin typeface="Helvetica" pitchFamily="-112" charset="0"/>
              </a:rPr>
              <a:t>National Aeronautics and Space Administration</a:t>
            </a:r>
          </a:p>
        </p:txBody>
      </p:sp>
      <p:grpSp>
        <p:nvGrpSpPr>
          <p:cNvPr id="69" name="Group 68"/>
          <p:cNvGrpSpPr/>
          <p:nvPr userDrawn="1"/>
        </p:nvGrpSpPr>
        <p:grpSpPr>
          <a:xfrm>
            <a:off x="2926693" y="4876800"/>
            <a:ext cx="1366837" cy="1981200"/>
            <a:chOff x="2926688" y="4876800"/>
            <a:chExt cx="1366837" cy="1981200"/>
          </a:xfrm>
        </p:grpSpPr>
        <p:sp>
          <p:nvSpPr>
            <p:cNvPr id="10" name="Line 43"/>
            <p:cNvSpPr>
              <a:spLocks noChangeShapeType="1"/>
            </p:cNvSpPr>
            <p:nvPr/>
          </p:nvSpPr>
          <p:spPr bwMode="auto">
            <a:xfrm rot="16200000">
              <a:off x="3722818" y="6515100"/>
              <a:ext cx="6858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 rot="16200000">
              <a:off x="3418812" y="6438900"/>
              <a:ext cx="838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2" name="Line 45"/>
            <p:cNvSpPr>
              <a:spLocks noChangeShapeType="1"/>
            </p:cNvSpPr>
            <p:nvPr/>
          </p:nvSpPr>
          <p:spPr bwMode="auto">
            <a:xfrm rot="16200000">
              <a:off x="2354394" y="6057900"/>
              <a:ext cx="1600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3" name="Line 46"/>
            <p:cNvSpPr>
              <a:spLocks noChangeShapeType="1"/>
            </p:cNvSpPr>
            <p:nvPr/>
          </p:nvSpPr>
          <p:spPr bwMode="auto">
            <a:xfrm rot="16200000">
              <a:off x="2772700" y="6248400"/>
              <a:ext cx="1219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4" name="Line 47"/>
            <p:cNvSpPr>
              <a:spLocks noChangeShapeType="1"/>
            </p:cNvSpPr>
            <p:nvPr/>
          </p:nvSpPr>
          <p:spPr bwMode="auto">
            <a:xfrm rot="16200000">
              <a:off x="3114806" y="6362700"/>
              <a:ext cx="9906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 rot="16200000">
              <a:off x="1936088" y="5867400"/>
              <a:ext cx="1981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7" name="Line 113"/>
            <p:cNvSpPr>
              <a:spLocks noChangeShapeType="1"/>
            </p:cNvSpPr>
            <p:nvPr/>
          </p:nvSpPr>
          <p:spPr bwMode="auto">
            <a:xfrm rot="16200000">
              <a:off x="4026825" y="6591300"/>
              <a:ext cx="5334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sp>
        <p:nvSpPr>
          <p:cNvPr id="36" name="Line 144"/>
          <p:cNvSpPr>
            <a:spLocks noChangeShapeType="1"/>
          </p:cNvSpPr>
          <p:nvPr/>
        </p:nvSpPr>
        <p:spPr bwMode="auto">
          <a:xfrm>
            <a:off x="0" y="6397626"/>
            <a:ext cx="4419600" cy="1588"/>
          </a:xfrm>
          <a:prstGeom prst="line">
            <a:avLst/>
          </a:prstGeom>
          <a:noFill/>
          <a:ln w="3175">
            <a:solidFill>
              <a:schemeClr val="bg1">
                <a:alpha val="14999"/>
              </a:schemeClr>
            </a:solidFill>
            <a:round/>
            <a:headEnd/>
            <a:tailEnd/>
          </a:ln>
          <a:effectLst/>
        </p:spPr>
        <p:txBody>
          <a:bodyPr wrap="none" lIns="91390" tIns="45697" rIns="91390" bIns="45697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 Black Condensed" pitchFamily="-112" charset="0"/>
            </a:endParaRPr>
          </a:p>
        </p:txBody>
      </p:sp>
      <p:sp>
        <p:nvSpPr>
          <p:cNvPr id="37" name="Line 145"/>
          <p:cNvSpPr>
            <a:spLocks noChangeShapeType="1"/>
          </p:cNvSpPr>
          <p:nvPr/>
        </p:nvSpPr>
        <p:spPr bwMode="auto">
          <a:xfrm>
            <a:off x="0" y="6629400"/>
            <a:ext cx="4648200" cy="1588"/>
          </a:xfrm>
          <a:prstGeom prst="line">
            <a:avLst/>
          </a:prstGeom>
          <a:noFill/>
          <a:ln w="3175">
            <a:solidFill>
              <a:schemeClr val="bg1">
                <a:alpha val="14999"/>
              </a:schemeClr>
            </a:solidFill>
            <a:round/>
            <a:headEnd/>
            <a:tailEnd/>
          </a:ln>
          <a:effectLst/>
        </p:spPr>
        <p:txBody>
          <a:bodyPr wrap="none" lIns="91390" tIns="45697" rIns="91390" bIns="45697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 Black Condensed" pitchFamily="-112" charset="0"/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180100" y="618080"/>
            <a:ext cx="5706271" cy="5797529"/>
            <a:chOff x="180094" y="418579"/>
            <a:chExt cx="5706271" cy="5797529"/>
          </a:xfrm>
        </p:grpSpPr>
        <p:sp>
          <p:nvSpPr>
            <p:cNvPr id="39" name="Line 60"/>
            <p:cNvSpPr>
              <a:spLocks noChangeShapeType="1"/>
            </p:cNvSpPr>
            <p:nvPr userDrawn="1"/>
          </p:nvSpPr>
          <p:spPr bwMode="auto">
            <a:xfrm rot="16200000">
              <a:off x="-2714712" y="3314963"/>
              <a:ext cx="5791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1" name="Line 39"/>
            <p:cNvSpPr>
              <a:spLocks noChangeShapeType="1"/>
            </p:cNvSpPr>
            <p:nvPr userDrawn="1"/>
          </p:nvSpPr>
          <p:spPr bwMode="auto">
            <a:xfrm rot="16200000">
              <a:off x="4396826" y="1000587"/>
              <a:ext cx="1159184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2" name="Line 41"/>
            <p:cNvSpPr>
              <a:spLocks noChangeShapeType="1"/>
            </p:cNvSpPr>
            <p:nvPr userDrawn="1"/>
          </p:nvSpPr>
          <p:spPr bwMode="auto">
            <a:xfrm rot="16200000">
              <a:off x="3904013" y="1036006"/>
              <a:ext cx="123485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3" name="Line 42"/>
            <p:cNvSpPr>
              <a:spLocks noChangeShapeType="1"/>
            </p:cNvSpPr>
            <p:nvPr userDrawn="1"/>
          </p:nvSpPr>
          <p:spPr bwMode="auto">
            <a:xfrm rot="16200000">
              <a:off x="4130697" y="1039226"/>
              <a:ext cx="123646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4" name="Line 49"/>
            <p:cNvSpPr>
              <a:spLocks noChangeShapeType="1"/>
            </p:cNvSpPr>
            <p:nvPr userDrawn="1"/>
          </p:nvSpPr>
          <p:spPr bwMode="auto">
            <a:xfrm rot="16200000">
              <a:off x="-655379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5" name="Line 50"/>
            <p:cNvSpPr>
              <a:spLocks noChangeShapeType="1"/>
            </p:cNvSpPr>
            <p:nvPr userDrawn="1"/>
          </p:nvSpPr>
          <p:spPr bwMode="auto">
            <a:xfrm rot="16200000">
              <a:off x="-426302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6" name="Line 51"/>
            <p:cNvSpPr>
              <a:spLocks noChangeShapeType="1"/>
            </p:cNvSpPr>
            <p:nvPr userDrawn="1"/>
          </p:nvSpPr>
          <p:spPr bwMode="auto">
            <a:xfrm rot="16200000">
              <a:off x="-197225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7" name="Line 52"/>
            <p:cNvSpPr>
              <a:spLocks noChangeShapeType="1"/>
            </p:cNvSpPr>
            <p:nvPr userDrawn="1"/>
          </p:nvSpPr>
          <p:spPr bwMode="auto">
            <a:xfrm rot="16200000">
              <a:off x="-884456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8" name="Line 53"/>
            <p:cNvSpPr>
              <a:spLocks noChangeShapeType="1"/>
            </p:cNvSpPr>
            <p:nvPr userDrawn="1"/>
          </p:nvSpPr>
          <p:spPr bwMode="auto">
            <a:xfrm rot="16200000">
              <a:off x="-1571687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9" name="Line 54"/>
            <p:cNvSpPr>
              <a:spLocks noChangeShapeType="1"/>
            </p:cNvSpPr>
            <p:nvPr userDrawn="1"/>
          </p:nvSpPr>
          <p:spPr bwMode="auto">
            <a:xfrm rot="16200000">
              <a:off x="-1342610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 userDrawn="1"/>
          </p:nvSpPr>
          <p:spPr bwMode="auto">
            <a:xfrm rot="16200000">
              <a:off x="-1113533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1" name="Line 56"/>
            <p:cNvSpPr>
              <a:spLocks noChangeShapeType="1"/>
            </p:cNvSpPr>
            <p:nvPr userDrawn="1"/>
          </p:nvSpPr>
          <p:spPr bwMode="auto">
            <a:xfrm rot="16200000">
              <a:off x="-1800764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 userDrawn="1"/>
          </p:nvSpPr>
          <p:spPr bwMode="auto">
            <a:xfrm rot="16200000">
              <a:off x="-2487995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3" name="Line 58"/>
            <p:cNvSpPr>
              <a:spLocks noChangeShapeType="1"/>
            </p:cNvSpPr>
            <p:nvPr userDrawn="1"/>
          </p:nvSpPr>
          <p:spPr bwMode="auto">
            <a:xfrm rot="16200000">
              <a:off x="-2258918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 userDrawn="1"/>
          </p:nvSpPr>
          <p:spPr bwMode="auto">
            <a:xfrm rot="16200000">
              <a:off x="-2029841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5" name="Line 112"/>
            <p:cNvSpPr>
              <a:spLocks noChangeShapeType="1"/>
            </p:cNvSpPr>
            <p:nvPr userDrawn="1"/>
          </p:nvSpPr>
          <p:spPr bwMode="auto">
            <a:xfrm rot="16200000">
              <a:off x="3637080" y="1077866"/>
              <a:ext cx="1313741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6" name="Line 114"/>
            <p:cNvSpPr>
              <a:spLocks noChangeShapeType="1"/>
            </p:cNvSpPr>
            <p:nvPr userDrawn="1"/>
          </p:nvSpPr>
          <p:spPr bwMode="auto">
            <a:xfrm rot="16200000">
              <a:off x="3332312" y="1155145"/>
              <a:ext cx="1468299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7" name="Line 115"/>
            <p:cNvSpPr>
              <a:spLocks noChangeShapeType="1"/>
            </p:cNvSpPr>
            <p:nvPr userDrawn="1"/>
          </p:nvSpPr>
          <p:spPr bwMode="auto">
            <a:xfrm rot="16200000">
              <a:off x="2988905" y="1271063"/>
              <a:ext cx="170013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8" name="Line 116"/>
            <p:cNvSpPr>
              <a:spLocks noChangeShapeType="1"/>
            </p:cNvSpPr>
            <p:nvPr userDrawn="1"/>
          </p:nvSpPr>
          <p:spPr bwMode="auto">
            <a:xfrm rot="16200000">
              <a:off x="2684137" y="1348342"/>
              <a:ext cx="1854694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9" name="Line 117"/>
            <p:cNvSpPr>
              <a:spLocks noChangeShapeType="1"/>
            </p:cNvSpPr>
            <p:nvPr userDrawn="1"/>
          </p:nvSpPr>
          <p:spPr bwMode="auto">
            <a:xfrm rot="16200000">
              <a:off x="2302090" y="1502900"/>
              <a:ext cx="2163809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0" name="Line 118"/>
            <p:cNvSpPr>
              <a:spLocks noChangeShapeType="1"/>
            </p:cNvSpPr>
            <p:nvPr userDrawn="1"/>
          </p:nvSpPr>
          <p:spPr bwMode="auto">
            <a:xfrm rot="16200000">
              <a:off x="1997322" y="1580179"/>
              <a:ext cx="2318367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1" name="Line 119"/>
            <p:cNvSpPr>
              <a:spLocks noChangeShapeType="1"/>
            </p:cNvSpPr>
            <p:nvPr userDrawn="1"/>
          </p:nvSpPr>
          <p:spPr bwMode="auto">
            <a:xfrm rot="16200000">
              <a:off x="1653915" y="1696097"/>
              <a:ext cx="2550204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2" name="Line 120"/>
            <p:cNvSpPr>
              <a:spLocks noChangeShapeType="1"/>
            </p:cNvSpPr>
            <p:nvPr userDrawn="1"/>
          </p:nvSpPr>
          <p:spPr bwMode="auto">
            <a:xfrm rot="16200000">
              <a:off x="5004752" y="846029"/>
              <a:ext cx="853288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3" name="Line 122"/>
            <p:cNvSpPr>
              <a:spLocks noChangeShapeType="1"/>
            </p:cNvSpPr>
            <p:nvPr userDrawn="1"/>
          </p:nvSpPr>
          <p:spPr bwMode="auto">
            <a:xfrm rot="16200000">
              <a:off x="4662954" y="961947"/>
              <a:ext cx="1081905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4" name="Line 153"/>
            <p:cNvSpPr>
              <a:spLocks noChangeShapeType="1"/>
            </p:cNvSpPr>
            <p:nvPr userDrawn="1"/>
          </p:nvSpPr>
          <p:spPr bwMode="auto">
            <a:xfrm rot="16200000">
              <a:off x="5349769" y="730111"/>
              <a:ext cx="618231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5" name="Line 156"/>
            <p:cNvSpPr>
              <a:spLocks noChangeShapeType="1"/>
            </p:cNvSpPr>
            <p:nvPr userDrawn="1"/>
          </p:nvSpPr>
          <p:spPr bwMode="auto">
            <a:xfrm rot="16200000">
              <a:off x="5693167" y="614192"/>
              <a:ext cx="386395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-365768" y="1139825"/>
            <a:ext cx="6172200" cy="5037138"/>
            <a:chOff x="0" y="1139825"/>
            <a:chExt cx="6172200" cy="5037138"/>
          </a:xfrm>
        </p:grpSpPr>
        <p:sp>
          <p:nvSpPr>
            <p:cNvPr id="6" name="Line 34"/>
            <p:cNvSpPr>
              <a:spLocks noChangeShapeType="1"/>
            </p:cNvSpPr>
            <p:nvPr/>
          </p:nvSpPr>
          <p:spPr bwMode="auto">
            <a:xfrm>
              <a:off x="0" y="1597603"/>
              <a:ext cx="5791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7" name="Line 35"/>
            <p:cNvSpPr>
              <a:spLocks noChangeShapeType="1"/>
            </p:cNvSpPr>
            <p:nvPr/>
          </p:nvSpPr>
          <p:spPr bwMode="auto">
            <a:xfrm>
              <a:off x="0" y="1826492"/>
              <a:ext cx="55626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0" y="2055381"/>
              <a:ext cx="5410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9" name="Line 37"/>
            <p:cNvSpPr>
              <a:spLocks noChangeShapeType="1"/>
            </p:cNvSpPr>
            <p:nvPr/>
          </p:nvSpPr>
          <p:spPr bwMode="auto">
            <a:xfrm>
              <a:off x="0" y="1368714"/>
              <a:ext cx="60198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8" name="Line 123"/>
            <p:cNvSpPr>
              <a:spLocks noChangeShapeType="1"/>
            </p:cNvSpPr>
            <p:nvPr/>
          </p:nvSpPr>
          <p:spPr bwMode="auto">
            <a:xfrm>
              <a:off x="0" y="2284269"/>
              <a:ext cx="5029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9" name="Line 124"/>
            <p:cNvSpPr>
              <a:spLocks noChangeShapeType="1"/>
            </p:cNvSpPr>
            <p:nvPr/>
          </p:nvSpPr>
          <p:spPr bwMode="auto">
            <a:xfrm>
              <a:off x="0" y="2513157"/>
              <a:ext cx="41910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0" name="Line 125"/>
            <p:cNvSpPr>
              <a:spLocks noChangeShapeType="1"/>
            </p:cNvSpPr>
            <p:nvPr/>
          </p:nvSpPr>
          <p:spPr bwMode="auto">
            <a:xfrm>
              <a:off x="0" y="2742045"/>
              <a:ext cx="39624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1" name="Line 127"/>
            <p:cNvSpPr>
              <a:spLocks noChangeShapeType="1"/>
            </p:cNvSpPr>
            <p:nvPr/>
          </p:nvSpPr>
          <p:spPr bwMode="auto">
            <a:xfrm>
              <a:off x="0" y="2970934"/>
              <a:ext cx="37338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2" name="Line 128"/>
            <p:cNvSpPr>
              <a:spLocks noChangeShapeType="1"/>
            </p:cNvSpPr>
            <p:nvPr/>
          </p:nvSpPr>
          <p:spPr bwMode="auto">
            <a:xfrm>
              <a:off x="0" y="3199823"/>
              <a:ext cx="3505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3" name="Line 129"/>
            <p:cNvSpPr>
              <a:spLocks noChangeShapeType="1"/>
            </p:cNvSpPr>
            <p:nvPr/>
          </p:nvSpPr>
          <p:spPr bwMode="auto">
            <a:xfrm>
              <a:off x="0" y="3428712"/>
              <a:ext cx="32766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4" name="Line 131"/>
            <p:cNvSpPr>
              <a:spLocks noChangeShapeType="1"/>
            </p:cNvSpPr>
            <p:nvPr/>
          </p:nvSpPr>
          <p:spPr bwMode="auto">
            <a:xfrm>
              <a:off x="0" y="3657600"/>
              <a:ext cx="30480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5" name="Line 132"/>
            <p:cNvSpPr>
              <a:spLocks noChangeShapeType="1"/>
            </p:cNvSpPr>
            <p:nvPr/>
          </p:nvSpPr>
          <p:spPr bwMode="auto">
            <a:xfrm>
              <a:off x="0" y="3886488"/>
              <a:ext cx="28956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6" name="Line 133"/>
            <p:cNvSpPr>
              <a:spLocks noChangeShapeType="1"/>
            </p:cNvSpPr>
            <p:nvPr/>
          </p:nvSpPr>
          <p:spPr bwMode="auto">
            <a:xfrm>
              <a:off x="0" y="4115376"/>
              <a:ext cx="2743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7" name="Line 134"/>
            <p:cNvSpPr>
              <a:spLocks noChangeShapeType="1"/>
            </p:cNvSpPr>
            <p:nvPr/>
          </p:nvSpPr>
          <p:spPr bwMode="auto">
            <a:xfrm>
              <a:off x="0" y="4344265"/>
              <a:ext cx="2743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8" name="Line 135"/>
            <p:cNvSpPr>
              <a:spLocks noChangeShapeType="1"/>
            </p:cNvSpPr>
            <p:nvPr/>
          </p:nvSpPr>
          <p:spPr bwMode="auto">
            <a:xfrm>
              <a:off x="0" y="4573153"/>
              <a:ext cx="28956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9" name="Line 136"/>
            <p:cNvSpPr>
              <a:spLocks noChangeShapeType="1"/>
            </p:cNvSpPr>
            <p:nvPr/>
          </p:nvSpPr>
          <p:spPr bwMode="auto">
            <a:xfrm>
              <a:off x="0" y="4802041"/>
              <a:ext cx="30480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0" name="Line 138"/>
            <p:cNvSpPr>
              <a:spLocks noChangeShapeType="1"/>
            </p:cNvSpPr>
            <p:nvPr/>
          </p:nvSpPr>
          <p:spPr bwMode="auto">
            <a:xfrm>
              <a:off x="0" y="5030930"/>
              <a:ext cx="30480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1" name="Line 139"/>
            <p:cNvSpPr>
              <a:spLocks noChangeShapeType="1"/>
            </p:cNvSpPr>
            <p:nvPr/>
          </p:nvSpPr>
          <p:spPr bwMode="auto">
            <a:xfrm>
              <a:off x="0" y="5259819"/>
              <a:ext cx="33528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2" name="Line 140"/>
            <p:cNvSpPr>
              <a:spLocks noChangeShapeType="1"/>
            </p:cNvSpPr>
            <p:nvPr/>
          </p:nvSpPr>
          <p:spPr bwMode="auto">
            <a:xfrm>
              <a:off x="0" y="5488708"/>
              <a:ext cx="33528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3" name="Line 141"/>
            <p:cNvSpPr>
              <a:spLocks noChangeShapeType="1"/>
            </p:cNvSpPr>
            <p:nvPr/>
          </p:nvSpPr>
          <p:spPr bwMode="auto">
            <a:xfrm>
              <a:off x="0" y="5717596"/>
              <a:ext cx="35814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4" name="Line 142"/>
            <p:cNvSpPr>
              <a:spLocks noChangeShapeType="1"/>
            </p:cNvSpPr>
            <p:nvPr/>
          </p:nvSpPr>
          <p:spPr bwMode="auto">
            <a:xfrm>
              <a:off x="0" y="5946484"/>
              <a:ext cx="38100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5" name="Line 143"/>
            <p:cNvSpPr>
              <a:spLocks noChangeShapeType="1"/>
            </p:cNvSpPr>
            <p:nvPr/>
          </p:nvSpPr>
          <p:spPr bwMode="auto">
            <a:xfrm>
              <a:off x="0" y="6175375"/>
              <a:ext cx="41910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7" name="Line 180"/>
            <p:cNvSpPr>
              <a:spLocks noChangeShapeType="1"/>
            </p:cNvSpPr>
            <p:nvPr userDrawn="1"/>
          </p:nvSpPr>
          <p:spPr bwMode="auto">
            <a:xfrm>
              <a:off x="0" y="1139825"/>
              <a:ext cx="6172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sp>
        <p:nvSpPr>
          <p:cNvPr id="8268" name="Rectangle 76"/>
          <p:cNvSpPr>
            <a:spLocks noGrp="1" noChangeArrowheads="1"/>
          </p:cNvSpPr>
          <p:nvPr userDrawn="1">
            <p:ph type="ctrTitle"/>
          </p:nvPr>
        </p:nvSpPr>
        <p:spPr>
          <a:xfrm>
            <a:off x="458793" y="3457575"/>
            <a:ext cx="8197851" cy="109061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381" name="Rectangle 189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458789" y="4543425"/>
            <a:ext cx="7313612" cy="137636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  <a:latin typeface="Helvetica" pitchFamily="-112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21D6C87-AE47-F44C-8C30-1FB16567EB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9543" y="965200"/>
            <a:ext cx="1998663" cy="5130800"/>
          </a:xfrm>
        </p:spPr>
        <p:txBody>
          <a:bodyPr vert="eaVert"/>
          <a:lstStyle>
            <a:lvl1pPr>
              <a:defRPr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94" y="965200"/>
            <a:ext cx="5848351" cy="513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865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6047588-2ABA-0B4C-87F8-F304B098E2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07F8F178-B4B3-4939-954A-2BD026CD7CCA}" type="datetime1">
              <a:rPr lang="en-US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F2694CB7-6460-43AB-B24B-10C5A02C0C98}" type="datetime1">
              <a:rPr lang="en-US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6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43C39ADE-5AC6-4B08-824D-C66EE6511486}" type="datetime1">
              <a:rPr lang="en-US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8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865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7203-5E17-45A7-AA6A-393873625A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1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C Dream Ch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>
            <a:lvl1pPr>
              <a:buFont typeface="Arial" pitchFamily="34" charset="0"/>
              <a:buChar char="•"/>
              <a:defRPr sz="2500"/>
            </a:lvl1pPr>
            <a:lvl2pPr>
              <a:buFont typeface="Arial" pitchFamily="34" charset="0"/>
              <a:buChar char="–"/>
              <a:defRPr/>
            </a:lvl2pPr>
            <a:lvl3pPr>
              <a:buFont typeface="Courier New" pitchFamily="49" charset="0"/>
              <a:buChar char="o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981200" y="37578"/>
            <a:ext cx="4800600" cy="685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sz="2200" b="1" baseline="0"/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84"/>
            <a:ext cx="2133600" cy="365125"/>
          </a:xfrm>
        </p:spPr>
        <p:txBody>
          <a:bodyPr/>
          <a:lstStyle/>
          <a:p>
            <a:fld id="{C7D8267A-9918-4F9B-B9D2-28D01CE274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489"/>
            <a:ext cx="2895600" cy="365125"/>
          </a:xfrm>
          <a:prstGeom prst="rect">
            <a:avLst/>
          </a:prstGeom>
        </p:spPr>
        <p:txBody>
          <a:bodyPr lIns="91350" tIns="45677" rIns="91350" bIns="45677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8"/>
          <p:cNvGrpSpPr>
            <a:grpSpLocks/>
          </p:cNvGrpSpPr>
          <p:nvPr userDrawn="1"/>
        </p:nvGrpSpPr>
        <p:grpSpPr bwMode="auto">
          <a:xfrm flipH="1">
            <a:off x="3421288" y="-179041"/>
            <a:ext cx="5707063" cy="5791200"/>
            <a:chOff x="149" y="672"/>
            <a:chExt cx="3595" cy="36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Line 60"/>
            <p:cNvSpPr>
              <a:spLocks noChangeShapeType="1"/>
            </p:cNvSpPr>
            <p:nvPr userDrawn="1"/>
          </p:nvSpPr>
          <p:spPr bwMode="auto">
            <a:xfrm rot="-5400000">
              <a:off x="-1674" y="2495"/>
              <a:ext cx="3648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grpSp>
          <p:nvGrpSpPr>
            <p:cNvPr id="8" name="Group 157"/>
            <p:cNvGrpSpPr>
              <a:grpSpLocks/>
            </p:cNvGrpSpPr>
            <p:nvPr userDrawn="1"/>
          </p:nvGrpSpPr>
          <p:grpSpPr bwMode="auto">
            <a:xfrm>
              <a:off x="268" y="670"/>
              <a:ext cx="3476" cy="3653"/>
              <a:chOff x="268" y="718"/>
              <a:chExt cx="3476" cy="3602"/>
            </a:xfrm>
          </p:grpSpPr>
          <p:sp>
            <p:nvSpPr>
              <p:cNvPr id="9" name="Line 39"/>
              <p:cNvSpPr>
                <a:spLocks noChangeShapeType="1"/>
              </p:cNvSpPr>
              <p:nvPr userDrawn="1"/>
            </p:nvSpPr>
            <p:spPr bwMode="auto">
              <a:xfrm rot="-5400000">
                <a:off x="2814" y="1080"/>
                <a:ext cx="72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0" name="Line 41"/>
              <p:cNvSpPr>
                <a:spLocks noChangeShapeType="1"/>
              </p:cNvSpPr>
              <p:nvPr userDrawn="1"/>
            </p:nvSpPr>
            <p:spPr bwMode="auto">
              <a:xfrm rot="-5400000">
                <a:off x="2507" y="1102"/>
                <a:ext cx="767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1" name="Line 42"/>
              <p:cNvSpPr>
                <a:spLocks noChangeShapeType="1"/>
              </p:cNvSpPr>
              <p:nvPr userDrawn="1"/>
            </p:nvSpPr>
            <p:spPr bwMode="auto">
              <a:xfrm rot="-5400000">
                <a:off x="2647" y="1104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2" name="Line 49"/>
              <p:cNvSpPr>
                <a:spLocks noChangeShapeType="1"/>
              </p:cNvSpPr>
              <p:nvPr userDrawn="1"/>
            </p:nvSpPr>
            <p:spPr bwMode="auto">
              <a:xfrm rot="-5400000">
                <a:off x="-38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3" name="Line 50"/>
              <p:cNvSpPr>
                <a:spLocks noChangeShapeType="1"/>
              </p:cNvSpPr>
              <p:nvPr userDrawn="1"/>
            </p:nvSpPr>
            <p:spPr bwMode="auto">
              <a:xfrm rot="-5400000">
                <a:off x="-23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4" name="Line 51"/>
              <p:cNvSpPr>
                <a:spLocks noChangeShapeType="1"/>
              </p:cNvSpPr>
              <p:nvPr userDrawn="1"/>
            </p:nvSpPr>
            <p:spPr bwMode="auto">
              <a:xfrm rot="-5400000">
                <a:off x="-9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5" name="Line 52"/>
              <p:cNvSpPr>
                <a:spLocks noChangeShapeType="1"/>
              </p:cNvSpPr>
              <p:nvPr userDrawn="1"/>
            </p:nvSpPr>
            <p:spPr bwMode="auto">
              <a:xfrm rot="-5400000">
                <a:off x="-525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6" name="Line 53"/>
              <p:cNvSpPr>
                <a:spLocks noChangeShapeType="1"/>
              </p:cNvSpPr>
              <p:nvPr userDrawn="1"/>
            </p:nvSpPr>
            <p:spPr bwMode="auto">
              <a:xfrm rot="-5400000">
                <a:off x="-95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7" name="Line 54"/>
              <p:cNvSpPr>
                <a:spLocks noChangeShapeType="1"/>
              </p:cNvSpPr>
              <p:nvPr userDrawn="1"/>
            </p:nvSpPr>
            <p:spPr bwMode="auto">
              <a:xfrm rot="-5400000">
                <a:off x="-81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8" name="Line 55"/>
              <p:cNvSpPr>
                <a:spLocks noChangeShapeType="1"/>
              </p:cNvSpPr>
              <p:nvPr userDrawn="1"/>
            </p:nvSpPr>
            <p:spPr bwMode="auto">
              <a:xfrm rot="-5400000">
                <a:off x="-66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9" name="Line 56"/>
              <p:cNvSpPr>
                <a:spLocks noChangeShapeType="1"/>
              </p:cNvSpPr>
              <p:nvPr userDrawn="1"/>
            </p:nvSpPr>
            <p:spPr bwMode="auto">
              <a:xfrm rot="-5400000">
                <a:off x="-1103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0" name="Line 57"/>
              <p:cNvSpPr>
                <a:spLocks noChangeShapeType="1"/>
              </p:cNvSpPr>
              <p:nvPr userDrawn="1"/>
            </p:nvSpPr>
            <p:spPr bwMode="auto">
              <a:xfrm rot="-5400000">
                <a:off x="-153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1" name="Line 58"/>
              <p:cNvSpPr>
                <a:spLocks noChangeShapeType="1"/>
              </p:cNvSpPr>
              <p:nvPr userDrawn="1"/>
            </p:nvSpPr>
            <p:spPr bwMode="auto">
              <a:xfrm rot="-5400000">
                <a:off x="-138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2" name="Line 59"/>
              <p:cNvSpPr>
                <a:spLocks noChangeShapeType="1"/>
              </p:cNvSpPr>
              <p:nvPr userDrawn="1"/>
            </p:nvSpPr>
            <p:spPr bwMode="auto">
              <a:xfrm rot="-5400000">
                <a:off x="-124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3" name="Line 112"/>
              <p:cNvSpPr>
                <a:spLocks noChangeShapeType="1"/>
              </p:cNvSpPr>
              <p:nvPr userDrawn="1"/>
            </p:nvSpPr>
            <p:spPr bwMode="auto">
              <a:xfrm rot="-5400000">
                <a:off x="2334" y="1128"/>
                <a:ext cx="81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4" name="Line 114"/>
              <p:cNvSpPr>
                <a:spLocks noChangeShapeType="1"/>
              </p:cNvSpPr>
              <p:nvPr userDrawn="1"/>
            </p:nvSpPr>
            <p:spPr bwMode="auto">
              <a:xfrm rot="-5400000">
                <a:off x="2137" y="1176"/>
                <a:ext cx="91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5" name="Line 115"/>
              <p:cNvSpPr>
                <a:spLocks noChangeShapeType="1"/>
              </p:cNvSpPr>
              <p:nvPr userDrawn="1"/>
            </p:nvSpPr>
            <p:spPr bwMode="auto">
              <a:xfrm rot="-5400000">
                <a:off x="1921" y="1248"/>
                <a:ext cx="105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6" name="Line 116"/>
              <p:cNvSpPr>
                <a:spLocks noChangeShapeType="1"/>
              </p:cNvSpPr>
              <p:nvPr userDrawn="1"/>
            </p:nvSpPr>
            <p:spPr bwMode="auto">
              <a:xfrm rot="-5400000">
                <a:off x="1729" y="1296"/>
                <a:ext cx="115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7" name="Line 117"/>
              <p:cNvSpPr>
                <a:spLocks noChangeShapeType="1"/>
              </p:cNvSpPr>
              <p:nvPr userDrawn="1"/>
            </p:nvSpPr>
            <p:spPr bwMode="auto">
              <a:xfrm rot="-5400000">
                <a:off x="1489" y="1392"/>
                <a:ext cx="134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8" name="Line 118"/>
              <p:cNvSpPr>
                <a:spLocks noChangeShapeType="1"/>
              </p:cNvSpPr>
              <p:nvPr userDrawn="1"/>
            </p:nvSpPr>
            <p:spPr bwMode="auto">
              <a:xfrm rot="-5400000">
                <a:off x="1297" y="1440"/>
                <a:ext cx="14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9" name="Line 119"/>
              <p:cNvSpPr>
                <a:spLocks noChangeShapeType="1"/>
              </p:cNvSpPr>
              <p:nvPr userDrawn="1"/>
            </p:nvSpPr>
            <p:spPr bwMode="auto">
              <a:xfrm rot="-5400000">
                <a:off x="1081" y="1512"/>
                <a:ext cx="15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0" name="Line 120"/>
              <p:cNvSpPr>
                <a:spLocks noChangeShapeType="1"/>
              </p:cNvSpPr>
              <p:nvPr userDrawn="1"/>
            </p:nvSpPr>
            <p:spPr bwMode="auto">
              <a:xfrm rot="-5400000">
                <a:off x="3192" y="984"/>
                <a:ext cx="53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1" name="Line 122"/>
              <p:cNvSpPr>
                <a:spLocks noChangeShapeType="1"/>
              </p:cNvSpPr>
              <p:nvPr userDrawn="1"/>
            </p:nvSpPr>
            <p:spPr bwMode="auto">
              <a:xfrm rot="-5400000">
                <a:off x="2977" y="1056"/>
                <a:ext cx="67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2" name="Line 153"/>
              <p:cNvSpPr>
                <a:spLocks noChangeShapeType="1"/>
              </p:cNvSpPr>
              <p:nvPr userDrawn="1"/>
            </p:nvSpPr>
            <p:spPr bwMode="auto">
              <a:xfrm rot="-5400000">
                <a:off x="3408" y="912"/>
                <a:ext cx="3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3" name="Line 156"/>
              <p:cNvSpPr>
                <a:spLocks noChangeShapeType="1"/>
              </p:cNvSpPr>
              <p:nvPr userDrawn="1"/>
            </p:nvSpPr>
            <p:spPr bwMode="auto">
              <a:xfrm rot="-5400000">
                <a:off x="3624" y="840"/>
                <a:ext cx="2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</p:grpSp>
      </p:grpSp>
      <p:pic>
        <p:nvPicPr>
          <p:cNvPr id="5" name="Picture 4" descr="Proposal_Cover_starFade-01.png"/>
          <p:cNvPicPr/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3774759" cy="6878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063" y="4406905"/>
            <a:ext cx="6366655" cy="1362075"/>
          </a:xfrm>
        </p:spPr>
        <p:txBody>
          <a:bodyPr anchor="t"/>
          <a:lstStyle>
            <a:lvl1pPr algn="l">
              <a:defRPr sz="24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8063" y="2906718"/>
            <a:ext cx="6366655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BB2A98A-875D-914A-A592-0A21CC6FC0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3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43" y="152400"/>
            <a:ext cx="2078037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5"/>
            <a:ext cx="6680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B4D9AC-0EA8-4782-8BA8-3B9CD5E6F87A}" type="datetime1">
              <a:rPr lang="en-US" smtClean="0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C719-34EC-48D6-B935-1324D0D51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4E83F03-6DA3-1E4D-93DF-DF6DCE273E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F621-1185-4A4E-B0A5-F7AE0C9B18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0EF81C-EDA5-4021-996D-B1667F0B764F}" type="datetime1">
              <a:rPr lang="en-US" smtClean="0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905BD-8A3F-4ADA-A04A-C733D362B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2" name="Picture 2" descr="Pictur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050" y="0"/>
            <a:ext cx="742950" cy="93992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D57E-1A82-4EBD-8BA5-D30C72084E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C7EAB-EC28-4C67-9329-5C824F7FDF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8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5932CFE-9477-49F6-A642-1CA4DBD9D72F}" type="datetime1">
              <a:rPr lang="en-US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FEDF7-3379-47A3-8A71-7BBA2A90F7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741E-CE54-4C70-B9F0-FF091FC218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6D7473-B29E-4F3B-B52B-FC81CC1CEA76}" type="datetime1">
              <a:rPr lang="en-US"/>
              <a:pPr>
                <a:defRPr/>
              </a:pPr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5A6FF-B397-4D13-A265-1346EC630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1412-E53D-4BB0-87B6-D63A2CE2EB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5252485" y="6492202"/>
            <a:ext cx="3891516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>
              <a:defRPr/>
            </a:lvl1pPr>
          </a:lstStyle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t>2015 - Lorraine E. P. Williams, Ph. D – NASA/JSC/ER6               </a:t>
            </a:r>
            <a:fld id="{BB6A7203-5E17-45A7-AA6A-393873625A54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pPr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44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3" y="908050"/>
            <a:ext cx="8229600" cy="1143000"/>
          </a:xfrm>
        </p:spPr>
        <p:txBody>
          <a:bodyPr/>
          <a:lstStyle>
            <a:lvl1pPr>
              <a:defRPr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663" y="216852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663" y="28082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5490" y="216852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5490" y="28082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3C334C-4C19-4E40-8A3B-96E9DE3B0F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3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0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1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8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65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79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C Dream Ch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>
            <a:lvl1pPr>
              <a:buFont typeface="Arial" pitchFamily="34" charset="0"/>
              <a:buChar char="•"/>
              <a:defRPr sz="2500"/>
            </a:lvl1pPr>
            <a:lvl2pPr>
              <a:buFont typeface="Arial" pitchFamily="34" charset="0"/>
              <a:buChar char="–"/>
              <a:defRPr/>
            </a:lvl2pPr>
            <a:lvl3pPr>
              <a:buFont typeface="Courier New" pitchFamily="49" charset="0"/>
              <a:buChar char="o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981200" y="37578"/>
            <a:ext cx="4800600" cy="685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sz="2200" b="1" baseline="0"/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84"/>
            <a:ext cx="2133600" cy="365125"/>
          </a:xfrm>
        </p:spPr>
        <p:txBody>
          <a:bodyPr/>
          <a:lstStyle/>
          <a:p>
            <a:fld id="{C7D8267A-9918-4F9B-B9D2-28D01CE274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489"/>
            <a:ext cx="2895600" cy="365125"/>
          </a:xfrm>
          <a:prstGeom prst="rect">
            <a:avLst/>
          </a:prstGeom>
        </p:spPr>
        <p:txBody>
          <a:bodyPr lIns="91350" tIns="45677" rIns="91350" bIns="45677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36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553" y="15494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EE2FA-72B3-4C9B-B658-8D1EDDBD1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5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464" y="191388"/>
            <a:ext cx="7352061" cy="5209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8075" y="6614160"/>
            <a:ext cx="352425" cy="218440"/>
          </a:xfrm>
          <a:ln/>
        </p:spPr>
        <p:txBody>
          <a:bodyPr/>
          <a:lstStyle>
            <a:lvl1pPr>
              <a:defRPr/>
            </a:lvl1pPr>
          </a:lstStyle>
          <a:p>
            <a:fld id="{9699C9D4-325F-4318-B710-B8C47C30CD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8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6D29D-0AA4-4D83-9904-72621882E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8959" y="191388"/>
            <a:ext cx="7352061" cy="52099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5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9615845-C46D-7543-AC1F-35745EA236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600200"/>
            <a:ext cx="8001000" cy="4705350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buSzPct val="75000"/>
              <a:defRPr sz="2400" b="0"/>
            </a:lvl1pPr>
            <a:lvl2pPr>
              <a:buSzPct val="125000"/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400" tIns="45702" rIns="91400" bIns="45702"/>
          <a:lstStyle>
            <a:lvl1pPr>
              <a:defRPr/>
            </a:lvl1pPr>
          </a:lstStyle>
          <a:p>
            <a:pPr defTabSz="914021"/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 lIns="91400" tIns="45702" rIns="91400" bIns="45702"/>
          <a:lstStyle>
            <a:lvl1pPr>
              <a:defRPr/>
            </a:lvl1pPr>
          </a:lstStyle>
          <a:p>
            <a:pPr defTabSz="914021"/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8959" y="191388"/>
            <a:ext cx="7352061" cy="52099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5" y="6515100"/>
            <a:ext cx="3524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90630ACA-0EEE-4F08-A1B4-1A2E30E00B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02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00" tIns="45702" rIns="91400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00" tIns="45702" rIns="91400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9AE77-7B0B-4BCC-B30D-8CD260D296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45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400" tIns="45702" rIns="91400" bIns="45702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 lIns="91400" tIns="45702" rIns="91400" bIns="45702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11495-CB42-4B9F-A2EC-433BB00AB0B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26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966789"/>
            <a:ext cx="8367713" cy="547211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5pPr>
              <a:defRPr sz="13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D1A98-E73F-42D9-B200-68D28AA96D81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4" name="Picture 3" descr="AES_logo_fin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74788" y="106680"/>
            <a:ext cx="610132" cy="61013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idx="11"/>
          </p:nvPr>
        </p:nvSpPr>
        <p:spPr>
          <a:xfrm>
            <a:off x="1042989" y="319088"/>
            <a:ext cx="7308532" cy="277812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5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3" y="6356827"/>
            <a:ext cx="213408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5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634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3" y="6356827"/>
            <a:ext cx="213408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21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7203-5E17-45A7-AA6A-393873625A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634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5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29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63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1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FAA9C5C-EB97-B64F-A778-88AB6963A0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85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07F8F178-B4B3-4939-954A-2BD026CD7CCA}" type="datetime1">
              <a:rPr lang="en-US">
                <a:solidFill>
                  <a:prstClr val="black"/>
                </a:solidFill>
              </a:rPr>
              <a:pPr>
                <a:defRPr/>
              </a:pPr>
              <a:t>10/26/2015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96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088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F2694CB7-6460-43AB-B24B-10C5A02C0C98}" type="datetime1">
              <a:rPr lang="en-US">
                <a:solidFill>
                  <a:prstClr val="black"/>
                </a:solidFill>
              </a:rPr>
              <a:pPr>
                <a:defRPr/>
              </a:pPr>
              <a:t>10/26/2015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6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67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6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6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43C39ADE-5AC6-4B08-824D-C66EE6511486}" type="datetime1">
              <a:rPr lang="en-US">
                <a:solidFill>
                  <a:prstClr val="black"/>
                </a:solidFill>
              </a:rPr>
              <a:pPr>
                <a:defRPr/>
              </a:pPr>
              <a:t>10/26/2015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9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8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434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634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7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8900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89006"/>
            <a:ext cx="5111751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05105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FF446-FE41-444F-84C2-9611B5B17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06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7203-5E17-45A7-AA6A-393873625A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19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1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43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663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85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C Dream Ch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>
            <a:lvl1pPr>
              <a:buFont typeface="Arial" pitchFamily="34" charset="0"/>
              <a:buChar char="•"/>
              <a:defRPr sz="2500"/>
            </a:lvl1pPr>
            <a:lvl2pPr>
              <a:buFont typeface="Arial" pitchFamily="34" charset="0"/>
              <a:buChar char="–"/>
              <a:defRPr/>
            </a:lvl2pPr>
            <a:lvl3pPr>
              <a:buFont typeface="Courier New" pitchFamily="49" charset="0"/>
              <a:buChar char="o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981200" y="37578"/>
            <a:ext cx="4800600" cy="685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sz="2200" b="1" baseline="0"/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84"/>
            <a:ext cx="2133600" cy="365125"/>
          </a:xfrm>
        </p:spPr>
        <p:txBody>
          <a:bodyPr/>
          <a:lstStyle/>
          <a:p>
            <a:fld id="{C7D8267A-9918-4F9B-B9D2-28D01CE274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489"/>
            <a:ext cx="2895600" cy="365125"/>
          </a:xfrm>
          <a:prstGeom prst="rect">
            <a:avLst/>
          </a:prstGeom>
        </p:spPr>
        <p:txBody>
          <a:bodyPr lIns="91350" tIns="45677" rIns="91350" bIns="45677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117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07F8F178-B4B3-4939-954A-2BD026CD7CCA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10/26/2015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826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3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F2694CB7-6460-43AB-B24B-10C5A02C0C9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10/26/2015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34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3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025"/>
            <a:ext cx="5486400" cy="347555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04AF104-A71F-A544-8AA8-672A3C5AEE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2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33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43C39ADE-5AC6-4B08-824D-C66EE6511486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10/26/2015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25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7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2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81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0" descr="Speakers Bureau_Header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4"/>
            <a:ext cx="9144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29" name="Group 37"/>
          <p:cNvGrpSpPr>
            <a:grpSpLocks/>
          </p:cNvGrpSpPr>
          <p:nvPr userDrawn="1"/>
        </p:nvGrpSpPr>
        <p:grpSpPr bwMode="auto">
          <a:xfrm>
            <a:off x="0" y="0"/>
            <a:ext cx="5486400" cy="819150"/>
            <a:chOff x="0" y="112"/>
            <a:chExt cx="3456" cy="516"/>
          </a:xfrm>
        </p:grpSpPr>
        <p:sp>
          <p:nvSpPr>
            <p:cNvPr id="1062" name="Line 38"/>
            <p:cNvSpPr>
              <a:spLocks noChangeShapeType="1"/>
            </p:cNvSpPr>
            <p:nvPr userDrawn="1"/>
          </p:nvSpPr>
          <p:spPr bwMode="auto">
            <a:xfrm>
              <a:off x="0" y="290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auto">
            <a:xfrm>
              <a:off x="0" y="436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auto">
            <a:xfrm>
              <a:off x="0" y="579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auto">
            <a:xfrm>
              <a:off x="0" y="144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auto">
            <a:xfrm rot="16200000">
              <a:off x="3062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auto">
            <a:xfrm rot="16200000">
              <a:off x="291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auto">
            <a:xfrm rot="16200000">
              <a:off x="2485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auto">
            <a:xfrm rot="16200000">
              <a:off x="2631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auto">
            <a:xfrm rot="16200000">
              <a:off x="2774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auto">
            <a:xfrm rot="16200000">
              <a:off x="2338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auto">
            <a:xfrm rot="16200000">
              <a:off x="2197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3" name="Line 49"/>
            <p:cNvSpPr>
              <a:spLocks noChangeShapeType="1"/>
            </p:cNvSpPr>
            <p:nvPr userDrawn="1"/>
          </p:nvSpPr>
          <p:spPr bwMode="auto">
            <a:xfrm rot="16200000">
              <a:off x="1764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4" name="Line 50"/>
            <p:cNvSpPr>
              <a:spLocks noChangeShapeType="1"/>
            </p:cNvSpPr>
            <p:nvPr userDrawn="1"/>
          </p:nvSpPr>
          <p:spPr bwMode="auto">
            <a:xfrm rot="16200000">
              <a:off x="1910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5" name="Line 51"/>
            <p:cNvSpPr>
              <a:spLocks noChangeShapeType="1"/>
            </p:cNvSpPr>
            <p:nvPr userDrawn="1"/>
          </p:nvSpPr>
          <p:spPr bwMode="auto">
            <a:xfrm rot="16200000">
              <a:off x="2055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6" name="Line 52"/>
            <p:cNvSpPr>
              <a:spLocks noChangeShapeType="1"/>
            </p:cNvSpPr>
            <p:nvPr userDrawn="1"/>
          </p:nvSpPr>
          <p:spPr bwMode="auto">
            <a:xfrm rot="16200000">
              <a:off x="1618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 userDrawn="1"/>
          </p:nvSpPr>
          <p:spPr bwMode="auto">
            <a:xfrm rot="16200000">
              <a:off x="118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 userDrawn="1"/>
          </p:nvSpPr>
          <p:spPr bwMode="auto">
            <a:xfrm rot="16200000">
              <a:off x="1329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auto">
            <a:xfrm rot="16200000">
              <a:off x="1472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auto">
            <a:xfrm rot="16200000">
              <a:off x="1042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auto">
            <a:xfrm rot="16200000">
              <a:off x="610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auto">
            <a:xfrm rot="16200000">
              <a:off x="75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auto">
            <a:xfrm rot="16200000">
              <a:off x="899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auto">
            <a:xfrm rot="16200000">
              <a:off x="464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auto">
            <a:xfrm rot="16200000">
              <a:off x="3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auto">
            <a:xfrm rot="16200000">
              <a:off x="179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7" name="Line 63"/>
            <p:cNvSpPr>
              <a:spLocks noChangeShapeType="1"/>
            </p:cNvSpPr>
            <p:nvPr userDrawn="1"/>
          </p:nvSpPr>
          <p:spPr bwMode="auto">
            <a:xfrm rot="16200000">
              <a:off x="321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8" name="Line 64"/>
            <p:cNvSpPr>
              <a:spLocks noChangeShapeType="1"/>
            </p:cNvSpPr>
            <p:nvPr userDrawn="1"/>
          </p:nvSpPr>
          <p:spPr bwMode="auto">
            <a:xfrm rot="16200000">
              <a:off x="-107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sp>
        <p:nvSpPr>
          <p:cNvPr id="1092" name="Line 68"/>
          <p:cNvSpPr>
            <a:spLocks noChangeShapeType="1"/>
          </p:cNvSpPr>
          <p:nvPr/>
        </p:nvSpPr>
        <p:spPr bwMode="auto">
          <a:xfrm flipH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0" dir="7199996" algn="ctr" rotWithShape="0">
              <a:srgbClr val="000000">
                <a:alpha val="75000"/>
              </a:srgbClr>
            </a:outerShdw>
          </a:effectLst>
        </p:spPr>
        <p:txBody>
          <a:bodyPr wrap="none" lIns="91390" tIns="45697" rIns="91390" bIns="45697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 Black Condensed" pitchFamily="-112" charset="0"/>
            </a:endParaRPr>
          </a:p>
        </p:txBody>
      </p:sp>
      <p:pic>
        <p:nvPicPr>
          <p:cNvPr id="1031" name="Picture 72" descr="NASA insignia RGB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01002" y="152406"/>
            <a:ext cx="6858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73"/>
          <p:cNvSpPr>
            <a:spLocks noGrp="1" noChangeArrowheads="1"/>
          </p:cNvSpPr>
          <p:nvPr>
            <p:ph type="title"/>
          </p:nvPr>
        </p:nvSpPr>
        <p:spPr bwMode="auto">
          <a:xfrm>
            <a:off x="458789" y="152402"/>
            <a:ext cx="75422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4"/>
          </p:nvPr>
        </p:nvSpPr>
        <p:spPr>
          <a:xfrm>
            <a:off x="7008813" y="6492881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A8F1C9B-42E0-4A6F-87F5-4D3E3C2C3C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69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39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0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785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25308" indent="-225308" algn="l" rtl="0" eaLnBrk="0" fontAlgn="base" hangingPunct="0">
        <a:spcBef>
          <a:spcPct val="20000"/>
        </a:spcBef>
        <a:spcAft>
          <a:spcPct val="0"/>
        </a:spcAft>
        <a:buClr>
          <a:srgbClr val="00589A"/>
        </a:buClr>
        <a:buSzPct val="15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60137" indent="-23324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1" charset="-128"/>
        </a:defRPr>
      </a:lvl2pPr>
      <a:lvl3pPr marL="687033" indent="-22530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3pPr>
      <a:lvl4pPr marL="915513" indent="-22689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8" charset="-128"/>
        </a:defRPr>
      </a:lvl4pPr>
      <a:lvl5pPr marL="1143995" indent="-226895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8" charset="-128"/>
        </a:defRPr>
      </a:lvl5pPr>
      <a:lvl6pPr marL="1600958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057921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514884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2971848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1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91D6CE43-B9C8-4BE5-B7C4-7721D6C386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9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104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39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5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C556B2F3-81A8-412F-9BB1-5DE3C59BF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1295"/>
            <a:ext cx="9144000" cy="46085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2285" y="41772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75040" y="110896"/>
            <a:ext cx="691200" cy="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477" indent="-3424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3" indent="-2849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0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2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59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91D6CE43-B9C8-4BE5-B7C4-7721D6C38691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4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099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3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1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91D6CE43-B9C8-4BE5-B7C4-7721D6C386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9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104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5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C556B2F3-81A8-412F-9BB1-5DE3C59BF2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71295"/>
            <a:ext cx="9144000" cy="46085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/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2285" y="41772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75040" y="110896"/>
            <a:ext cx="691200" cy="6912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477" indent="-3424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3" indent="-2849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0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2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59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5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9" tIns="45692" rIns="91379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379" tIns="45692" rIns="91379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8212142" y="6643688"/>
            <a:ext cx="789491" cy="21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9" tIns="45692" rIns="91379" bIns="45692">
            <a:spAutoFit/>
          </a:bodyPr>
          <a:lstStyle/>
          <a:p>
            <a:pPr defTabSz="820312" eaLnBrk="0" hangingPunct="0">
              <a:defRPr/>
            </a:pPr>
            <a:r>
              <a:rPr lang="en-US" sz="800" b="1" dirty="0">
                <a:latin typeface="Times New Roman" pitchFamily="18" charset="0"/>
              </a:rPr>
              <a:t>cFE- Page </a:t>
            </a:r>
            <a:fld id="{0E74FE77-0C14-491E-9800-FB5DD3E99275}" type="slidenum">
              <a:rPr lang="en-US" sz="800" b="1">
                <a:latin typeface="Times New Roman" pitchFamily="18" charset="0"/>
              </a:rPr>
              <a:pPr defTabSz="820312" eaLnBrk="0" hangingPunct="0">
                <a:defRPr/>
              </a:pPr>
              <a:t>‹#›</a:t>
            </a:fld>
            <a:endParaRPr lang="en-US" sz="800" b="1" dirty="0">
              <a:latin typeface="Times New Roman" pitchFamily="18" charset="0"/>
            </a:endParaRPr>
          </a:p>
        </p:txBody>
      </p:sp>
      <p:sp>
        <p:nvSpPr>
          <p:cNvPr id="237573" name="Rectangle 5"/>
          <p:cNvSpPr>
            <a:spLocks noChangeArrowheads="1"/>
          </p:cNvSpPr>
          <p:nvPr userDrawn="1"/>
        </p:nvSpPr>
        <p:spPr bwMode="auto">
          <a:xfrm>
            <a:off x="1" y="914403"/>
            <a:ext cx="8204200" cy="635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tint val="2353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90" tIns="45697" rIns="91390" bIns="45697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37574" name="Text Box 6"/>
          <p:cNvSpPr txBox="1">
            <a:spLocks noChangeArrowheads="1"/>
          </p:cNvSpPr>
          <p:nvPr userDrawn="1"/>
        </p:nvSpPr>
        <p:spPr bwMode="auto">
          <a:xfrm>
            <a:off x="200026" y="6461126"/>
            <a:ext cx="2382838" cy="39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eaLnBrk="0" hangingPunct="0">
              <a:defRPr/>
            </a:pPr>
            <a:endParaRPr lang="en-US" sz="1000" dirty="0">
              <a:latin typeface="Times New Roman" pitchFamily="18" charset="0"/>
            </a:endParaRPr>
          </a:p>
          <a:p>
            <a:pPr eaLnBrk="0" hangingPunct="0">
              <a:defRPr/>
            </a:pPr>
            <a:endParaRPr lang="en-US" sz="1000" dirty="0">
              <a:latin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0"/>
            <a:ext cx="1295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6" descr="nasa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"/>
            <a:ext cx="10763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6963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3926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089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7852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722" indent="-342722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29872" indent="-284018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1487" indent="-228482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1516" indent="-228482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1545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8508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5473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2435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49398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85029" y="0"/>
            <a:ext cx="5852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01110"/>
            <a:ext cx="8534400" cy="539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0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7C7EAB-EC28-4C67-9329-5C824F7FDF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NASA-Logo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" y="2"/>
            <a:ext cx="906449" cy="77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93210" y="0"/>
            <a:ext cx="850790" cy="8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4"/>
            <a:ext cx="9144000" cy="858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96269" y="151078"/>
            <a:ext cx="1954280" cy="646284"/>
          </a:xfrm>
          <a:prstGeom prst="rect">
            <a:avLst/>
          </a:prstGeom>
          <a:noFill/>
        </p:spPr>
        <p:txBody>
          <a:bodyPr wrap="none" lIns="91390" tIns="45697" rIns="91390" bIns="45697" rtlCol="0">
            <a:spAutoFit/>
          </a:bodyPr>
          <a:lstStyle/>
          <a:p>
            <a:pPr algn="ctr"/>
            <a:r>
              <a:rPr lang="en-US" dirty="0" smtClean="0"/>
              <a:t>Lorraine</a:t>
            </a:r>
            <a:r>
              <a:rPr lang="en-US" baseline="0" dirty="0" smtClean="0"/>
              <a:t> Williams</a:t>
            </a:r>
          </a:p>
          <a:p>
            <a:pPr algn="ctr"/>
            <a:r>
              <a:rPr lang="en-US" baseline="0" dirty="0" smtClean="0"/>
              <a:t>9/7/2012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5400000">
            <a:off x="5955532" y="429370"/>
            <a:ext cx="85874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0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07C4EF-B892-4926-B006-245A447303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76300"/>
            <a:ext cx="9144000" cy="46038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4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7100" y="5"/>
            <a:ext cx="596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SRS Logo_RGB.TIF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445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5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C556B2F3-81A8-412F-9BB1-5DE3C59BF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1295"/>
            <a:ext cx="9144000" cy="46085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2285" y="41772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75040" y="110896"/>
            <a:ext cx="691200" cy="691273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252485" y="6492202"/>
            <a:ext cx="3891516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>
              <a:defRPr/>
            </a:lvl1pPr>
          </a:lstStyle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t>2015 - Lorraine E. P. Williams, Ph. D – NASA/JSC/ER6               </a:t>
            </a:r>
            <a:fld id="{BB6A7203-5E17-45A7-AA6A-393873625A54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pPr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42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477" indent="-3424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3" indent="-2849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0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2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59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5" y="6515100"/>
            <a:ext cx="3524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pPr defTabSz="914021"/>
            <a:fld id="{90630ACA-0EEE-4F08-A1B4-1A2E30E00B3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4021"/>
              <a:t>‹#›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40" descr="Bline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8898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1" descr="Meatbal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92" y="87313"/>
            <a:ext cx="7524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87313"/>
            <a:ext cx="7781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Text Box 44"/>
          <p:cNvSpPr txBox="1">
            <a:spLocks noChangeArrowheads="1"/>
          </p:cNvSpPr>
          <p:nvPr/>
        </p:nvSpPr>
        <p:spPr bwMode="auto">
          <a:xfrm>
            <a:off x="4708525" y="1360488"/>
            <a:ext cx="388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pPr defTabSz="914021" eaLnBrk="0" hangingPunct="0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cs typeface="ＭＳ Ｐゴシック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48226" y="76195"/>
            <a:ext cx="889495" cy="68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164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5pPr>
      <a:lvl6pPr marL="457011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021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032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041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 charset="2"/>
        <a:buChar char="u"/>
        <a:defRPr sz="1400" b="1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085400" indent="-228506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428158" indent="-228506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6547" indent="-228506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3558" indent="-228506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6pPr>
      <a:lvl7pPr marL="2970568" indent="-228506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7pPr>
      <a:lvl8pPr marL="3427579" indent="-228506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8pPr>
      <a:lvl9pPr marL="3884589" indent="-228506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0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fld id="{C556B2F3-81A8-412F-9BB1-5DE3C59BF283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1464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1293"/>
            <a:ext cx="9144000" cy="46085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defTabSz="41464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2285" y="41767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475040" y="110891"/>
            <a:ext cx="691200" cy="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654" indent="-3426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57" indent="-2850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0" indent="-2274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2" indent="-2274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24" indent="-2274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4.jpeg"/><Relationship Id="rId4" Type="http://schemas.openxmlformats.org/officeDocument/2006/relationships/hyperlink" Target="https://oasis.jsc.nasa.gov/projects/ProjectM/mediacomm/Photographs/Morpheus-Logo-Final-small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0" y="868443"/>
            <a:ext cx="9144000" cy="5638493"/>
          </a:xfrm>
        </p:spPr>
        <p:txBody>
          <a:bodyPr/>
          <a:lstStyle/>
          <a:p>
            <a:pPr algn="ctr"/>
            <a:r>
              <a:rPr lang="en-US" sz="3200" dirty="0" smtClean="0"/>
              <a:t>Advanced Exploration Systems (AES) </a:t>
            </a:r>
          </a:p>
          <a:p>
            <a:pPr algn="ctr"/>
            <a:r>
              <a:rPr lang="en-US" sz="3200" dirty="0" smtClean="0"/>
              <a:t>Core Flight Software (CFS) Project</a:t>
            </a:r>
          </a:p>
          <a:p>
            <a:pPr algn="ctr"/>
            <a:endParaRPr lang="en-US" sz="3200" dirty="0" smtClean="0"/>
          </a:p>
          <a:p>
            <a:pPr marL="1546225" indent="-288925">
              <a:buFont typeface="Arial" panose="020B0604020202020204" pitchFamily="34" charset="0"/>
              <a:buChar char="•"/>
            </a:pPr>
            <a:r>
              <a:rPr lang="en-US" sz="3200" dirty="0" smtClean="0"/>
              <a:t>Summary of Products (FY13-FY15)</a:t>
            </a:r>
          </a:p>
          <a:p>
            <a:pPr marL="2006362" lvl="1" indent="-288925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Plans for FY16</a:t>
            </a:r>
          </a:p>
          <a:p>
            <a:pPr marL="1546225" indent="-288925">
              <a:buFont typeface="Arial" panose="020B0604020202020204" pitchFamily="34" charset="0"/>
              <a:buChar char="•"/>
            </a:pPr>
            <a:r>
              <a:rPr lang="en-US" sz="3200" dirty="0" smtClean="0"/>
              <a:t>Additional CFS Projects at JSC</a:t>
            </a:r>
          </a:p>
          <a:p>
            <a:pPr algn="ctr"/>
            <a:r>
              <a:rPr lang="en-US" sz="3200" dirty="0" smtClean="0"/>
              <a:t> 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Lorraine </a:t>
            </a:r>
            <a:r>
              <a:rPr lang="en-US" sz="2400" dirty="0"/>
              <a:t>Prokop, </a:t>
            </a:r>
            <a:r>
              <a:rPr lang="en-US" sz="2400" dirty="0" smtClean="0"/>
              <a:t>Ph.D.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Software Manager, Advanced Exploration Systems Avionics &amp; Software Project NASA </a:t>
            </a:r>
            <a:r>
              <a:rPr lang="en-US" dirty="0"/>
              <a:t>– Johnson Space </a:t>
            </a:r>
            <a:r>
              <a:rPr lang="en-US" dirty="0" smtClean="0"/>
              <a:t>Center (JSC)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October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9D-0AA4-4D83-9904-72621882E6E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579" y="419987"/>
            <a:ext cx="7352061" cy="520994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000000"/>
                </a:solidFill>
              </a:rPr>
              <a:t>Mobile Command and Telemetry System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US" dirty="0">
                <a:solidFill>
                  <a:srgbClr val="000000"/>
                </a:solidFill>
                <a:latin typeface="Times New Roman"/>
              </a:rPr>
            </a:b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-128160" y="1700818"/>
            <a:ext cx="69120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431792" y="1027287"/>
            <a:ext cx="4588030" cy="5069736"/>
          </a:xfrm>
          <a:prstGeom prst="rect">
            <a:avLst/>
          </a:prstGeom>
          <a:noFill/>
        </p:spPr>
        <p:txBody>
          <a:bodyPr wrap="square" lIns="0" tIns="41473" rIns="0" bIns="41473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KSC developed general purpose data integration tool for managing command and telemetry metadata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0" dirty="0">
              <a:solidFill>
                <a:sysClr val="windowText" lastClr="000000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Intended to be generic in nature and applicable to any project using CFS or ITOS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Web based interface built with Ruby on Rails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Data can be ingested from a variety of formats including flat text files or Excel spreadsheets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Imported into PostgreSQL relational database on which a wide variety of queries and reports can be run from MCTS provided GUI screens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Currently capable of exporting data directly into ITOS compatible data record format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Future enhancements include exporting data to XTCE format files as well as ‘C’ type data structure statements for compiling into CFS application code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Demonstration held August 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34727"/>
            <a:ext cx="3017338" cy="14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rmpeacoc\AppData\Local\Microsoft\Windows\Temporary Internet Files\Content.Outlook\438A8DLG\MCTS_AutoGen_ITOS_Rec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7" y="4467629"/>
            <a:ext cx="1909433" cy="20093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" y="1027287"/>
            <a:ext cx="2875804" cy="179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Bent Arrow 22"/>
          <p:cNvSpPr/>
          <p:nvPr/>
        </p:nvSpPr>
        <p:spPr bwMode="auto">
          <a:xfrm rot="5400000">
            <a:off x="3063887" y="2264054"/>
            <a:ext cx="529774" cy="59144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" name="Bent Arrow 27"/>
          <p:cNvSpPr/>
          <p:nvPr/>
        </p:nvSpPr>
        <p:spPr bwMode="auto">
          <a:xfrm rot="5400000">
            <a:off x="3807734" y="3837619"/>
            <a:ext cx="529774" cy="59144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9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2014 Midterm AES CFS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73B69CC-8170-4B2E-B654-7E5D723AD1A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399" y="179813"/>
            <a:ext cx="7352061" cy="520994"/>
          </a:xfrm>
        </p:spPr>
        <p:txBody>
          <a:bodyPr/>
          <a:lstStyle/>
          <a:p>
            <a:r>
              <a:rPr lang="en-US" sz="2400" dirty="0" smtClean="0"/>
              <a:t>Education/Course Idea:  CFS on AR Drone </a:t>
            </a:r>
            <a:r>
              <a:rPr lang="en-US" sz="2400" dirty="0"/>
              <a:t>E</a:t>
            </a:r>
            <a:r>
              <a:rPr lang="en-US" sz="2400" dirty="0" smtClean="0"/>
              <a:t>mbedded with Trick </a:t>
            </a:r>
            <a:r>
              <a:rPr lang="en-US" sz="2400" dirty="0"/>
              <a:t>Controls &amp; </a:t>
            </a:r>
            <a:r>
              <a:rPr lang="en-US" sz="2400" dirty="0" smtClean="0"/>
              <a:t>Simulation</a:t>
            </a:r>
            <a:endParaRPr lang="en-US" sz="2400" dirty="0"/>
          </a:p>
        </p:txBody>
      </p:sp>
      <p:pic>
        <p:nvPicPr>
          <p:cNvPr id="1026" name="Picture 2" descr="C:\Users\lewilli1\Desktop\Midterm 2014 Presentation Prep\cfs_drone_snapsh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1111519"/>
            <a:ext cx="8372723" cy="53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07" y="1758081"/>
            <a:ext cx="1558117" cy="7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9D-0AA4-4D83-9904-72621882E6E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 Development &amp; Test Process	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7007" y="983977"/>
            <a:ext cx="8717280" cy="5848623"/>
          </a:xfrm>
        </p:spPr>
        <p:txBody>
          <a:bodyPr/>
          <a:lstStyle/>
          <a:p>
            <a:r>
              <a:rPr lang="en-US" sz="1600" dirty="0" smtClean="0"/>
              <a:t>The source code for cFE and OSAL layers was already developed to Class B pedigree by Goddard (CMMI Level 2) and was TRL-9</a:t>
            </a:r>
          </a:p>
          <a:p>
            <a:r>
              <a:rPr lang="en-US" sz="1600" dirty="0" smtClean="0"/>
              <a:t>The goal of this effort was to gain confidence in elevating the use of this for Class A Safety-Critical applications, including the Orion backup flight system</a:t>
            </a:r>
          </a:p>
          <a:p>
            <a:r>
              <a:rPr lang="en-US" sz="1600" dirty="0" smtClean="0"/>
              <a:t>To Achieve this, several forms of inspections, analysis, and tests will be/were performed against the source code as follows: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Application Program Interface (API) Requirements Verification Testing on Target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Code Coverage Analysis and Targeted Code Inspections for Code Not Covered</a:t>
            </a:r>
          </a:p>
          <a:p>
            <a:pPr marL="1143000" lvl="2" indent="-342900"/>
            <a:r>
              <a:rPr lang="en-US" sz="1200" dirty="0" smtClean="0"/>
              <a:t>Note </a:t>
            </a:r>
            <a:r>
              <a:rPr lang="en-US" sz="1400" dirty="0" smtClean="0"/>
              <a:t>the</a:t>
            </a:r>
            <a:r>
              <a:rPr lang="en-US" sz="1200" dirty="0" smtClean="0"/>
              <a:t> performance of Code Coverage analysis prompted development of full-coverage unit tests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Static Code Analysis </a:t>
            </a:r>
            <a:r>
              <a:rPr lang="en-US" sz="1600" dirty="0" smtClean="0"/>
              <a:t>with Targeted </a:t>
            </a:r>
            <a:r>
              <a:rPr lang="en-US" sz="1600" dirty="0" smtClean="0"/>
              <a:t>Code </a:t>
            </a:r>
            <a:r>
              <a:rPr lang="en-US" sz="1600" dirty="0" smtClean="0"/>
              <a:t>Inspections to decide on incorporation of static analysis findings</a:t>
            </a:r>
            <a:endParaRPr lang="en-US" sz="1600" dirty="0" smtClean="0"/>
          </a:p>
          <a:p>
            <a:pPr marL="1143000" lvl="2" indent="-342900"/>
            <a:r>
              <a:rPr lang="en-US" sz="1200" dirty="0" smtClean="0"/>
              <a:t>cppcheck</a:t>
            </a:r>
            <a:r>
              <a:rPr lang="en-US" sz="1200" dirty="0"/>
              <a:t> </a:t>
            </a:r>
            <a:r>
              <a:rPr lang="en-US" sz="1200" dirty="0" smtClean="0"/>
              <a:t>tool, </a:t>
            </a:r>
            <a:r>
              <a:rPr lang="en-US" sz="1200" dirty="0" smtClean="0"/>
              <a:t>clang, </a:t>
            </a:r>
            <a:r>
              <a:rPr lang="en-US" sz="1400" dirty="0" smtClean="0"/>
              <a:t>Understand</a:t>
            </a:r>
            <a:r>
              <a:rPr lang="en-US" sz="1200" dirty="0" smtClean="0"/>
              <a:t> </a:t>
            </a:r>
            <a:r>
              <a:rPr lang="en-US" sz="1200" dirty="0" smtClean="0"/>
              <a:t>tool (MISRA)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Full Coverage Unit Testing on Target Platform (white box unit tests</a:t>
            </a:r>
            <a:r>
              <a:rPr lang="en-US" sz="1600" dirty="0" smtClean="0"/>
              <a:t>)</a:t>
            </a:r>
            <a:endParaRPr lang="en-US" sz="105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Vertical Validation Tests on Target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Multiple Rounds of Team Code </a:t>
            </a:r>
            <a:r>
              <a:rPr lang="en-US" sz="1600" dirty="0" smtClean="0"/>
              <a:t>Inspections</a:t>
            </a:r>
          </a:p>
          <a:p>
            <a:pPr marL="1143000" lvl="2" indent="-342900"/>
            <a:r>
              <a:rPr lang="en-US" sz="1400" dirty="0" smtClean="0"/>
              <a:t>Code inspections were performed to inspect findings from static analysis, gaps in test coverage, as well as to inspect all code changed as a result of this effort</a:t>
            </a:r>
            <a:endParaRPr lang="en-US" sz="1800" dirty="0" smtClean="0"/>
          </a:p>
          <a:p>
            <a:r>
              <a:rPr lang="en-US" sz="1600" dirty="0" smtClean="0"/>
              <a:t>More details regarding these tests may be found in JSC-61999</a:t>
            </a:r>
            <a:r>
              <a:rPr lang="en-US" sz="1600" dirty="0"/>
              <a:t>, Test Plan, Test Procedures, and Test Report for the </a:t>
            </a:r>
            <a:r>
              <a:rPr lang="en-US" sz="1600" dirty="0" smtClean="0"/>
              <a:t>CFS Instantiation </a:t>
            </a:r>
            <a:r>
              <a:rPr lang="en-US" sz="1600" dirty="0"/>
              <a:t>Supporting the VxWorks </a:t>
            </a:r>
            <a:r>
              <a:rPr lang="en-US" sz="1600" dirty="0" smtClean="0"/>
              <a:t>OS and </a:t>
            </a:r>
            <a:r>
              <a:rPr lang="en-US" sz="1600" dirty="0"/>
              <a:t>SPARC LEON3 Hardware </a:t>
            </a:r>
            <a:r>
              <a:rPr lang="en-US" sz="1600" dirty="0" smtClean="0"/>
              <a:t>Platform, and static analysis results matrix</a:t>
            </a:r>
            <a:endParaRPr lang="en-US" sz="1600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4189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11"/>
          </p:nvPr>
        </p:nvSpPr>
        <p:spPr>
          <a:xfrm>
            <a:off x="674680" y="17730"/>
            <a:ext cx="7676072" cy="915544"/>
          </a:xfrm>
        </p:spPr>
        <p:txBody>
          <a:bodyPr/>
          <a:lstStyle/>
          <a:p>
            <a:r>
              <a:rPr lang="en-US" sz="2400" dirty="0" smtClean="0"/>
              <a:t>CFS VxWorks/LEON3 Class A Product/Test Suite Summary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0" y="4492808"/>
            <a:ext cx="4350326" cy="2153367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42988" y="1073907"/>
            <a:ext cx="100204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295" y="1234632"/>
            <a:ext cx="6444248" cy="325817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93871" y="4492808"/>
            <a:ext cx="41280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Products Include Full Documentation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Test matrix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Test Plan, Procedures, Report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VDD, User’s Guide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Code inspections, </a:t>
            </a: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tatic </a:t>
            </a:r>
            <a:r>
              <a:rPr lang="en-US" dirty="0" smtClean="0"/>
              <a:t>analysis results &amp; actions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Coverage analysis results &amp; actions</a:t>
            </a:r>
          </a:p>
        </p:txBody>
      </p:sp>
    </p:spTree>
    <p:extLst>
      <p:ext uri="{BB962C8B-B14F-4D97-AF65-F5344CB8AC3E}">
        <p14:creationId xmlns:p14="http://schemas.microsoft.com/office/powerpoint/2010/main" val="1111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472349"/>
            <a:ext cx="1905000" cy="457200"/>
          </a:xfrm>
        </p:spPr>
        <p:txBody>
          <a:bodyPr/>
          <a:lstStyle/>
          <a:p>
            <a:fld id="{E876D29D-0AA4-4D83-9904-72621882E6E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549" y="23012"/>
            <a:ext cx="6676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kern="0" dirty="0" smtClean="0">
                <a:solidFill>
                  <a:srgbClr val="0070C0"/>
                </a:solidFill>
                <a:cs typeface="ＭＳ Ｐゴシック"/>
              </a:rPr>
              <a:t>AES Project Integration with CFS/sbn (FY15)</a:t>
            </a:r>
          </a:p>
          <a:p>
            <a:pPr algn="ctr"/>
            <a:r>
              <a:rPr lang="en-US" b="1" i="1" kern="0" dirty="0" smtClean="0">
                <a:solidFill>
                  <a:srgbClr val="0070C0"/>
                </a:solidFill>
              </a:rPr>
              <a:t>(Habitat DRM)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65" y="1420427"/>
            <a:ext cx="6964171" cy="4942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6714" y="854009"/>
            <a:ext cx="3829920" cy="609397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AMPS – AES Modular Power System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AMS – Asynchronous Message Service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APC – Autonomous Power Controller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ARC – Ames Research </a:t>
            </a:r>
            <a:r>
              <a:rPr lang="en-US" sz="1000" dirty="0" smtClean="0"/>
              <a:t>Center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ASO – Autonomous System Operations</a:t>
            </a:r>
            <a:endParaRPr lang="en-US" sz="1000" dirty="0"/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ccsdsRcv </a:t>
            </a:r>
            <a:r>
              <a:rPr lang="en-US" sz="1000" dirty="0"/>
              <a:t>– CFS user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ccsdsSnd – CFS user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CDS – Cascade Distillation System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COMM </a:t>
            </a:r>
            <a:r>
              <a:rPr lang="en-US" sz="1000" dirty="0"/>
              <a:t>– Communications System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cRIO – compact reconfigurable I/O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DiagExec – Diagnoser Executive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DTN </a:t>
            </a:r>
            <a:r>
              <a:rPr lang="en-US" sz="1000" dirty="0"/>
              <a:t>– Disruption Tolerant Networking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EAM – Exploration Augmentation Module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FC – flight computer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FD – Failure Detector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GUNNS </a:t>
            </a:r>
            <a:r>
              <a:rPr lang="en-US" sz="1000" dirty="0"/>
              <a:t>– General Use Nodal Network Solver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GRC – Glenn Research </a:t>
            </a:r>
            <a:r>
              <a:rPr lang="en-US" sz="1000" dirty="0" smtClean="0"/>
              <a:t>Center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HI – Human Interfaces</a:t>
            </a:r>
            <a:endParaRPr lang="en-US" sz="1000" dirty="0"/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IA </a:t>
            </a:r>
            <a:r>
              <a:rPr lang="en-US" sz="1000" dirty="0"/>
              <a:t>– interface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iPAS </a:t>
            </a:r>
            <a:r>
              <a:rPr lang="en-US" sz="1000" dirty="0"/>
              <a:t>– integrated Power, Avionics, &amp;Software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JSC – Johnson Space Center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LC </a:t>
            </a:r>
            <a:r>
              <a:rPr lang="en-US" sz="1000" dirty="0"/>
              <a:t>– Limit Checker </a:t>
            </a:r>
            <a:r>
              <a:rPr lang="en-US" sz="1000" dirty="0" smtClean="0"/>
              <a:t>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sz="1000" dirty="0"/>
          </a:p>
          <a:p>
            <a:endParaRPr lang="en-US" sz="600" dirty="0"/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MSFC – Marshall Space Flight </a:t>
            </a:r>
            <a:r>
              <a:rPr lang="en-US" sz="1000" dirty="0" smtClean="0"/>
              <a:t>Center</a:t>
            </a:r>
            <a:endParaRPr lang="en-US" sz="1000" dirty="0"/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PC </a:t>
            </a:r>
            <a:r>
              <a:rPr lang="en-US" sz="1000" dirty="0"/>
              <a:t>– personal computer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PPA – Plasma Pyrolysis Assembly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RAPID – Robotic control standard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/>
              <a:t>SBN – Software Bus Network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SM&amp;C – Space Craft Monitoring and Control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SysEff – System Effects app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00" dirty="0" smtClean="0"/>
              <a:t>TEAMS – Real-time diagnostics and reasoner</a:t>
            </a:r>
          </a:p>
        </p:txBody>
      </p:sp>
    </p:spTree>
    <p:extLst>
      <p:ext uri="{BB962C8B-B14F-4D97-AF65-F5344CB8AC3E}">
        <p14:creationId xmlns:p14="http://schemas.microsoft.com/office/powerpoint/2010/main" val="40384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750887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</a:rPr>
              <a:t>AES AMO Project: </a:t>
            </a:r>
            <a:br>
              <a:rPr lang="en-US" sz="2800" dirty="0" smtClean="0">
                <a:latin typeface="Calibri" charset="0"/>
              </a:rPr>
            </a:br>
            <a:r>
              <a:rPr lang="en-US" sz="2800" dirty="0" smtClean="0">
                <a:latin typeface="Calibri" charset="0"/>
              </a:rPr>
              <a:t>Vehicle </a:t>
            </a:r>
            <a:r>
              <a:rPr lang="en-US" sz="2800" dirty="0">
                <a:latin typeface="Calibri" charset="0"/>
              </a:rPr>
              <a:t>Systems Automation</a:t>
            </a:r>
            <a:endParaRPr lang="en-US" sz="2800" dirty="0"/>
          </a:p>
        </p:txBody>
      </p:sp>
      <p:sp>
        <p:nvSpPr>
          <p:cNvPr id="9" name="Line 94"/>
          <p:cNvSpPr>
            <a:spLocks noChangeShapeType="1"/>
          </p:cNvSpPr>
          <p:nvPr/>
        </p:nvSpPr>
        <p:spPr bwMode="auto">
          <a:xfrm flipH="1">
            <a:off x="7673760" y="1669456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216560" y="1745656"/>
            <a:ext cx="619125" cy="623888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13" y="4951776"/>
            <a:ext cx="628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>
            <a:spLocks/>
          </p:cNvSpPr>
          <p:nvPr/>
        </p:nvSpPr>
        <p:spPr bwMode="auto">
          <a:xfrm>
            <a:off x="5456023" y="1755181"/>
            <a:ext cx="619125" cy="625475"/>
          </a:xfrm>
          <a:custGeom>
            <a:avLst/>
            <a:gdLst/>
            <a:ahLst/>
            <a:cxnLst>
              <a:cxn ang="0">
                <a:pos x="1" y="169"/>
              </a:cxn>
              <a:cxn ang="0">
                <a:pos x="7" y="135"/>
              </a:cxn>
              <a:cxn ang="0">
                <a:pos x="19" y="103"/>
              </a:cxn>
              <a:cxn ang="0">
                <a:pos x="38" y="74"/>
              </a:cxn>
              <a:cxn ang="0">
                <a:pos x="61" y="49"/>
              </a:cxn>
              <a:cxn ang="0">
                <a:pos x="88" y="28"/>
              </a:cxn>
              <a:cxn ang="0">
                <a:pos x="119" y="13"/>
              </a:cxn>
              <a:cxn ang="0">
                <a:pos x="152" y="4"/>
              </a:cxn>
              <a:cxn ang="0">
                <a:pos x="186" y="0"/>
              </a:cxn>
              <a:cxn ang="0">
                <a:pos x="220" y="4"/>
              </a:cxn>
              <a:cxn ang="0">
                <a:pos x="253" y="13"/>
              </a:cxn>
              <a:cxn ang="0">
                <a:pos x="283" y="28"/>
              </a:cxn>
              <a:cxn ang="0">
                <a:pos x="311" y="49"/>
              </a:cxn>
              <a:cxn ang="0">
                <a:pos x="334" y="74"/>
              </a:cxn>
              <a:cxn ang="0">
                <a:pos x="352" y="103"/>
              </a:cxn>
              <a:cxn ang="0">
                <a:pos x="364" y="135"/>
              </a:cxn>
              <a:cxn ang="0">
                <a:pos x="371" y="169"/>
              </a:cxn>
              <a:cxn ang="0">
                <a:pos x="371" y="203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3"/>
              </a:cxn>
              <a:cxn ang="0">
                <a:pos x="283" y="343"/>
              </a:cxn>
              <a:cxn ang="0">
                <a:pos x="253" y="359"/>
              </a:cxn>
              <a:cxn ang="0">
                <a:pos x="220" y="368"/>
              </a:cxn>
              <a:cxn ang="0">
                <a:pos x="186" y="371"/>
              </a:cxn>
              <a:cxn ang="0">
                <a:pos x="152" y="368"/>
              </a:cxn>
              <a:cxn ang="0">
                <a:pos x="119" y="359"/>
              </a:cxn>
              <a:cxn ang="0">
                <a:pos x="88" y="343"/>
              </a:cxn>
              <a:cxn ang="0">
                <a:pos x="61" y="323"/>
              </a:cxn>
              <a:cxn ang="0">
                <a:pos x="38" y="297"/>
              </a:cxn>
              <a:cxn ang="0">
                <a:pos x="19" y="268"/>
              </a:cxn>
              <a:cxn ang="0">
                <a:pos x="7" y="236"/>
              </a:cxn>
              <a:cxn ang="0">
                <a:pos x="1" y="203"/>
              </a:cxn>
            </a:cxnLst>
            <a:rect l="0" t="0" r="r" b="b"/>
            <a:pathLst>
              <a:path w="371" h="371">
                <a:moveTo>
                  <a:pt x="0" y="186"/>
                </a:moveTo>
                <a:lnTo>
                  <a:pt x="1" y="169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19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20"/>
                </a:lnTo>
                <a:lnTo>
                  <a:pt x="119" y="13"/>
                </a:lnTo>
                <a:lnTo>
                  <a:pt x="135" y="7"/>
                </a:lnTo>
                <a:lnTo>
                  <a:pt x="152" y="4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9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1" y="169"/>
                </a:lnTo>
                <a:lnTo>
                  <a:pt x="371" y="186"/>
                </a:lnTo>
                <a:lnTo>
                  <a:pt x="371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9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9"/>
                </a:lnTo>
                <a:lnTo>
                  <a:pt x="103" y="352"/>
                </a:lnTo>
                <a:lnTo>
                  <a:pt x="88" y="343"/>
                </a:lnTo>
                <a:lnTo>
                  <a:pt x="74" y="334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454435" y="1745656"/>
            <a:ext cx="620713" cy="635000"/>
          </a:xfrm>
          <a:custGeom>
            <a:avLst/>
            <a:gdLst/>
            <a:ahLst/>
            <a:cxnLst>
              <a:cxn ang="0">
                <a:pos x="1" y="169"/>
              </a:cxn>
              <a:cxn ang="0">
                <a:pos x="7" y="135"/>
              </a:cxn>
              <a:cxn ang="0">
                <a:pos x="20" y="103"/>
              </a:cxn>
              <a:cxn ang="0">
                <a:pos x="38" y="74"/>
              </a:cxn>
              <a:cxn ang="0">
                <a:pos x="61" y="49"/>
              </a:cxn>
              <a:cxn ang="0">
                <a:pos x="88" y="28"/>
              </a:cxn>
              <a:cxn ang="0">
                <a:pos x="119" y="13"/>
              </a:cxn>
              <a:cxn ang="0">
                <a:pos x="152" y="4"/>
              </a:cxn>
              <a:cxn ang="0">
                <a:pos x="186" y="0"/>
              </a:cxn>
              <a:cxn ang="0">
                <a:pos x="220" y="4"/>
              </a:cxn>
              <a:cxn ang="0">
                <a:pos x="253" y="13"/>
              </a:cxn>
              <a:cxn ang="0">
                <a:pos x="284" y="28"/>
              </a:cxn>
              <a:cxn ang="0">
                <a:pos x="311" y="49"/>
              </a:cxn>
              <a:cxn ang="0">
                <a:pos x="334" y="74"/>
              </a:cxn>
              <a:cxn ang="0">
                <a:pos x="352" y="103"/>
              </a:cxn>
              <a:cxn ang="0">
                <a:pos x="364" y="135"/>
              </a:cxn>
              <a:cxn ang="0">
                <a:pos x="371" y="169"/>
              </a:cxn>
              <a:cxn ang="0">
                <a:pos x="371" y="203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3"/>
              </a:cxn>
              <a:cxn ang="0">
                <a:pos x="284" y="343"/>
              </a:cxn>
              <a:cxn ang="0">
                <a:pos x="253" y="359"/>
              </a:cxn>
              <a:cxn ang="0">
                <a:pos x="220" y="368"/>
              </a:cxn>
              <a:cxn ang="0">
                <a:pos x="186" y="371"/>
              </a:cxn>
              <a:cxn ang="0">
                <a:pos x="152" y="368"/>
              </a:cxn>
              <a:cxn ang="0">
                <a:pos x="119" y="359"/>
              </a:cxn>
              <a:cxn ang="0">
                <a:pos x="88" y="343"/>
              </a:cxn>
              <a:cxn ang="0">
                <a:pos x="61" y="323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3"/>
              </a:cxn>
            </a:cxnLst>
            <a:rect l="0" t="0" r="r" b="b"/>
            <a:pathLst>
              <a:path w="371" h="371">
                <a:moveTo>
                  <a:pt x="0" y="186"/>
                </a:moveTo>
                <a:lnTo>
                  <a:pt x="1" y="169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20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20"/>
                </a:lnTo>
                <a:lnTo>
                  <a:pt x="119" y="13"/>
                </a:lnTo>
                <a:lnTo>
                  <a:pt x="135" y="7"/>
                </a:lnTo>
                <a:lnTo>
                  <a:pt x="152" y="4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4"/>
                </a:lnTo>
                <a:lnTo>
                  <a:pt x="237" y="7"/>
                </a:lnTo>
                <a:lnTo>
                  <a:pt x="253" y="13"/>
                </a:lnTo>
                <a:lnTo>
                  <a:pt x="269" y="20"/>
                </a:lnTo>
                <a:lnTo>
                  <a:pt x="284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9" y="152"/>
                </a:lnTo>
                <a:lnTo>
                  <a:pt x="371" y="169"/>
                </a:lnTo>
                <a:lnTo>
                  <a:pt x="371" y="186"/>
                </a:lnTo>
                <a:lnTo>
                  <a:pt x="371" y="203"/>
                </a:lnTo>
                <a:lnTo>
                  <a:pt x="369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4" y="343"/>
                </a:lnTo>
                <a:lnTo>
                  <a:pt x="269" y="352"/>
                </a:lnTo>
                <a:lnTo>
                  <a:pt x="253" y="359"/>
                </a:lnTo>
                <a:lnTo>
                  <a:pt x="237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9"/>
                </a:lnTo>
                <a:lnTo>
                  <a:pt x="103" y="352"/>
                </a:lnTo>
                <a:lnTo>
                  <a:pt x="88" y="343"/>
                </a:lnTo>
                <a:lnTo>
                  <a:pt x="74" y="334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2339760" y="4946056"/>
            <a:ext cx="606425" cy="6223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8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5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5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8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235360" y="1136056"/>
            <a:ext cx="1020762" cy="29527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sz="1100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2255623" y="1756769"/>
            <a:ext cx="620713" cy="623887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311560" y="4946056"/>
            <a:ext cx="619125" cy="622300"/>
          </a:xfrm>
          <a:custGeom>
            <a:avLst/>
            <a:gdLst/>
            <a:ahLst/>
            <a:cxnLst>
              <a:cxn ang="0">
                <a:pos x="0" y="168"/>
              </a:cxn>
              <a:cxn ang="0">
                <a:pos x="7" y="134"/>
              </a:cxn>
              <a:cxn ang="0">
                <a:pos x="19" y="103"/>
              </a:cxn>
              <a:cxn ang="0">
                <a:pos x="37" y="73"/>
              </a:cxn>
              <a:cxn ang="0">
                <a:pos x="60" y="48"/>
              </a:cxn>
              <a:cxn ang="0">
                <a:pos x="87" y="28"/>
              </a:cxn>
              <a:cxn ang="0">
                <a:pos x="118" y="13"/>
              </a:cxn>
              <a:cxn ang="0">
                <a:pos x="151" y="3"/>
              </a:cxn>
              <a:cxn ang="0">
                <a:pos x="185" y="0"/>
              </a:cxn>
              <a:cxn ang="0">
                <a:pos x="220" y="3"/>
              </a:cxn>
              <a:cxn ang="0">
                <a:pos x="253" y="13"/>
              </a:cxn>
              <a:cxn ang="0">
                <a:pos x="283" y="28"/>
              </a:cxn>
              <a:cxn ang="0">
                <a:pos x="311" y="48"/>
              </a:cxn>
              <a:cxn ang="0">
                <a:pos x="333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0" y="168"/>
              </a:cxn>
              <a:cxn ang="0">
                <a:pos x="370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3" y="297"/>
              </a:cxn>
              <a:cxn ang="0">
                <a:pos x="311" y="322"/>
              </a:cxn>
              <a:cxn ang="0">
                <a:pos x="283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5" y="370"/>
              </a:cxn>
              <a:cxn ang="0">
                <a:pos x="151" y="368"/>
              </a:cxn>
              <a:cxn ang="0">
                <a:pos x="118" y="358"/>
              </a:cxn>
              <a:cxn ang="0">
                <a:pos x="87" y="343"/>
              </a:cxn>
              <a:cxn ang="0">
                <a:pos x="60" y="322"/>
              </a:cxn>
              <a:cxn ang="0">
                <a:pos x="37" y="297"/>
              </a:cxn>
              <a:cxn ang="0">
                <a:pos x="19" y="268"/>
              </a:cxn>
              <a:cxn ang="0">
                <a:pos x="7" y="236"/>
              </a:cxn>
              <a:cxn ang="0">
                <a:pos x="0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0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3" y="37"/>
                </a:lnTo>
                <a:lnTo>
                  <a:pt x="87" y="28"/>
                </a:lnTo>
                <a:lnTo>
                  <a:pt x="103" y="19"/>
                </a:lnTo>
                <a:lnTo>
                  <a:pt x="118" y="13"/>
                </a:lnTo>
                <a:lnTo>
                  <a:pt x="135" y="7"/>
                </a:lnTo>
                <a:lnTo>
                  <a:pt x="151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3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1" y="368"/>
                </a:lnTo>
                <a:lnTo>
                  <a:pt x="135" y="363"/>
                </a:lnTo>
                <a:lnTo>
                  <a:pt x="118" y="358"/>
                </a:lnTo>
                <a:lnTo>
                  <a:pt x="103" y="351"/>
                </a:lnTo>
                <a:lnTo>
                  <a:pt x="87" y="343"/>
                </a:lnTo>
                <a:lnTo>
                  <a:pt x="73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0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10261" y="5093906"/>
            <a:ext cx="258762" cy="260350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1" y="66"/>
              </a:cxn>
              <a:cxn ang="0">
                <a:pos x="3" y="55"/>
              </a:cxn>
              <a:cxn ang="0">
                <a:pos x="7" y="45"/>
              </a:cxn>
              <a:cxn ang="0">
                <a:pos x="12" y="35"/>
              </a:cxn>
              <a:cxn ang="0">
                <a:pos x="19" y="26"/>
              </a:cxn>
              <a:cxn ang="0">
                <a:pos x="27" y="19"/>
              </a:cxn>
              <a:cxn ang="0">
                <a:pos x="35" y="12"/>
              </a:cxn>
              <a:cxn ang="0">
                <a:pos x="45" y="7"/>
              </a:cxn>
              <a:cxn ang="0">
                <a:pos x="56" y="3"/>
              </a:cxn>
              <a:cxn ang="0">
                <a:pos x="66" y="0"/>
              </a:cxn>
              <a:cxn ang="0">
                <a:pos x="77" y="0"/>
              </a:cxn>
              <a:cxn ang="0">
                <a:pos x="88" y="0"/>
              </a:cxn>
              <a:cxn ang="0">
                <a:pos x="99" y="3"/>
              </a:cxn>
              <a:cxn ang="0">
                <a:pos x="110" y="7"/>
              </a:cxn>
              <a:cxn ang="0">
                <a:pos x="119" y="12"/>
              </a:cxn>
              <a:cxn ang="0">
                <a:pos x="128" y="19"/>
              </a:cxn>
              <a:cxn ang="0">
                <a:pos x="136" y="26"/>
              </a:cxn>
              <a:cxn ang="0">
                <a:pos x="142" y="35"/>
              </a:cxn>
              <a:cxn ang="0">
                <a:pos x="148" y="45"/>
              </a:cxn>
              <a:cxn ang="0">
                <a:pos x="152" y="55"/>
              </a:cxn>
              <a:cxn ang="0">
                <a:pos x="154" y="66"/>
              </a:cxn>
              <a:cxn ang="0">
                <a:pos x="155" y="77"/>
              </a:cxn>
              <a:cxn ang="0">
                <a:pos x="154" y="88"/>
              </a:cxn>
              <a:cxn ang="0">
                <a:pos x="152" y="99"/>
              </a:cxn>
              <a:cxn ang="0">
                <a:pos x="148" y="109"/>
              </a:cxn>
              <a:cxn ang="0">
                <a:pos x="142" y="119"/>
              </a:cxn>
              <a:cxn ang="0">
                <a:pos x="136" y="128"/>
              </a:cxn>
              <a:cxn ang="0">
                <a:pos x="128" y="135"/>
              </a:cxn>
              <a:cxn ang="0">
                <a:pos x="119" y="142"/>
              </a:cxn>
              <a:cxn ang="0">
                <a:pos x="110" y="147"/>
              </a:cxn>
              <a:cxn ang="0">
                <a:pos x="99" y="151"/>
              </a:cxn>
              <a:cxn ang="0">
                <a:pos x="88" y="153"/>
              </a:cxn>
              <a:cxn ang="0">
                <a:pos x="77" y="154"/>
              </a:cxn>
              <a:cxn ang="0">
                <a:pos x="66" y="153"/>
              </a:cxn>
              <a:cxn ang="0">
                <a:pos x="56" y="151"/>
              </a:cxn>
              <a:cxn ang="0">
                <a:pos x="45" y="147"/>
              </a:cxn>
              <a:cxn ang="0">
                <a:pos x="35" y="142"/>
              </a:cxn>
              <a:cxn ang="0">
                <a:pos x="27" y="135"/>
              </a:cxn>
              <a:cxn ang="0">
                <a:pos x="19" y="128"/>
              </a:cxn>
              <a:cxn ang="0">
                <a:pos x="12" y="119"/>
              </a:cxn>
              <a:cxn ang="0">
                <a:pos x="7" y="109"/>
              </a:cxn>
              <a:cxn ang="0">
                <a:pos x="3" y="99"/>
              </a:cxn>
              <a:cxn ang="0">
                <a:pos x="1" y="88"/>
              </a:cxn>
              <a:cxn ang="0">
                <a:pos x="0" y="77"/>
              </a:cxn>
            </a:cxnLst>
            <a:rect l="0" t="0" r="r" b="b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683160" y="4946056"/>
            <a:ext cx="619125" cy="623887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19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19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98101" y="5123856"/>
            <a:ext cx="26449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Event</a:t>
            </a:r>
            <a:endParaRPr lang="en-US" sz="4400" b="0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35560" y="5234981"/>
            <a:ext cx="3943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Services</a:t>
            </a: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084048" y="2837856"/>
            <a:ext cx="620713" cy="623888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5"/>
              </a:cxn>
              <a:cxn ang="0">
                <a:pos x="20" y="103"/>
              </a:cxn>
              <a:cxn ang="0">
                <a:pos x="38" y="74"/>
              </a:cxn>
              <a:cxn ang="0">
                <a:pos x="61" y="49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9"/>
              </a:cxn>
              <a:cxn ang="0">
                <a:pos x="334" y="74"/>
              </a:cxn>
              <a:cxn ang="0">
                <a:pos x="352" y="103"/>
              </a:cxn>
              <a:cxn ang="0">
                <a:pos x="364" y="135"/>
              </a:cxn>
              <a:cxn ang="0">
                <a:pos x="371" y="168"/>
              </a:cxn>
              <a:cxn ang="0">
                <a:pos x="371" y="203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3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1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3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3"/>
              </a:cxn>
            </a:cxnLst>
            <a:rect l="0" t="0" r="r" b="b"/>
            <a:pathLst>
              <a:path w="372" h="371">
                <a:moveTo>
                  <a:pt x="0" y="185"/>
                </a:moveTo>
                <a:lnTo>
                  <a:pt x="1" y="168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20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9" y="152"/>
                </a:lnTo>
                <a:lnTo>
                  <a:pt x="371" y="168"/>
                </a:lnTo>
                <a:lnTo>
                  <a:pt x="372" y="185"/>
                </a:lnTo>
                <a:lnTo>
                  <a:pt x="371" y="203"/>
                </a:lnTo>
                <a:lnTo>
                  <a:pt x="369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126911" y="3048835"/>
            <a:ext cx="60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Stored 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Command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284918" y="1923456"/>
            <a:ext cx="4728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CFDP File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Transfer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342936" y="1999656"/>
            <a:ext cx="46487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Scheduler</a:t>
            </a: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084048" y="3718919"/>
            <a:ext cx="620713" cy="623887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2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2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6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6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213841" y="3914181"/>
            <a:ext cx="4071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Packet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Manager</a:t>
            </a: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6016410" y="4912719"/>
            <a:ext cx="619125" cy="6223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7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3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0" y="168"/>
              </a:cxn>
              <a:cxn ang="0">
                <a:pos x="370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3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7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7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7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126167" y="5111156"/>
            <a:ext cx="44723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Executive</a:t>
            </a:r>
            <a:endParaRPr lang="en-US" sz="4400" b="0" dirty="0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149441" y="5222281"/>
            <a:ext cx="3943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Services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513660" y="5111156"/>
            <a:ext cx="22762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Time</a:t>
            </a:r>
            <a:endParaRPr lang="en-US" sz="4400" b="0" dirty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425541" y="5222281"/>
            <a:ext cx="3943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Services</a:t>
            </a: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3185898" y="4938119"/>
            <a:ext cx="619125" cy="6223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19" y="103"/>
              </a:cxn>
              <a:cxn ang="0">
                <a:pos x="37" y="73"/>
              </a:cxn>
              <a:cxn ang="0">
                <a:pos x="60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5" y="0"/>
              </a:cxn>
              <a:cxn ang="0">
                <a:pos x="220" y="3"/>
              </a:cxn>
              <a:cxn ang="0">
                <a:pos x="253" y="13"/>
              </a:cxn>
              <a:cxn ang="0">
                <a:pos x="283" y="28"/>
              </a:cxn>
              <a:cxn ang="0">
                <a:pos x="310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0" y="168"/>
              </a:cxn>
              <a:cxn ang="0">
                <a:pos x="370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0" y="322"/>
              </a:cxn>
              <a:cxn ang="0">
                <a:pos x="283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5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0" y="322"/>
              </a:cxn>
              <a:cxn ang="0">
                <a:pos x="37" y="297"/>
              </a:cxn>
              <a:cxn ang="0">
                <a:pos x="19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7" y="37"/>
                </a:lnTo>
                <a:lnTo>
                  <a:pt x="310" y="48"/>
                </a:lnTo>
                <a:lnTo>
                  <a:pt x="323" y="60"/>
                </a:lnTo>
                <a:lnTo>
                  <a:pt x="334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4" y="297"/>
                </a:lnTo>
                <a:lnTo>
                  <a:pt x="323" y="310"/>
                </a:lnTo>
                <a:lnTo>
                  <a:pt x="310" y="322"/>
                </a:lnTo>
                <a:lnTo>
                  <a:pt x="297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8210335" y="3293469"/>
            <a:ext cx="606425" cy="623887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8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5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5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8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8435655" y="3447456"/>
            <a:ext cx="18594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900" b="0" dirty="0">
                <a:solidFill>
                  <a:srgbClr val="000000"/>
                </a:solidFill>
              </a:rPr>
              <a:t>File</a:t>
            </a:r>
            <a:endParaRPr lang="en-US" sz="4800" b="0" dirty="0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8305766" y="3558581"/>
            <a:ext cx="45525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900" b="0" dirty="0" smtClean="0">
                <a:solidFill>
                  <a:srgbClr val="000000"/>
                </a:solidFill>
              </a:rPr>
              <a:t>Manager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989298" y="5762031"/>
            <a:ext cx="101441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Commands</a:t>
            </a:r>
            <a:endParaRPr lang="en-US" sz="4400" b="0" dirty="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510261" y="5474906"/>
            <a:ext cx="258763" cy="260350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1" y="67"/>
              </a:cxn>
              <a:cxn ang="0">
                <a:pos x="3" y="56"/>
              </a:cxn>
              <a:cxn ang="0">
                <a:pos x="7" y="46"/>
              </a:cxn>
              <a:cxn ang="0">
                <a:pos x="12" y="36"/>
              </a:cxn>
              <a:cxn ang="0">
                <a:pos x="19" y="27"/>
              </a:cxn>
              <a:cxn ang="0">
                <a:pos x="27" y="19"/>
              </a:cxn>
              <a:cxn ang="0">
                <a:pos x="35" y="13"/>
              </a:cxn>
              <a:cxn ang="0">
                <a:pos x="45" y="7"/>
              </a:cxn>
              <a:cxn ang="0">
                <a:pos x="56" y="4"/>
              </a:cxn>
              <a:cxn ang="0">
                <a:pos x="66" y="1"/>
              </a:cxn>
              <a:cxn ang="0">
                <a:pos x="77" y="0"/>
              </a:cxn>
              <a:cxn ang="0">
                <a:pos x="88" y="1"/>
              </a:cxn>
              <a:cxn ang="0">
                <a:pos x="99" y="4"/>
              </a:cxn>
              <a:cxn ang="0">
                <a:pos x="110" y="7"/>
              </a:cxn>
              <a:cxn ang="0">
                <a:pos x="119" y="13"/>
              </a:cxn>
              <a:cxn ang="0">
                <a:pos x="128" y="19"/>
              </a:cxn>
              <a:cxn ang="0">
                <a:pos x="136" y="27"/>
              </a:cxn>
              <a:cxn ang="0">
                <a:pos x="142" y="36"/>
              </a:cxn>
              <a:cxn ang="0">
                <a:pos x="148" y="46"/>
              </a:cxn>
              <a:cxn ang="0">
                <a:pos x="152" y="56"/>
              </a:cxn>
              <a:cxn ang="0">
                <a:pos x="154" y="67"/>
              </a:cxn>
              <a:cxn ang="0">
                <a:pos x="155" y="78"/>
              </a:cxn>
              <a:cxn ang="0">
                <a:pos x="154" y="88"/>
              </a:cxn>
              <a:cxn ang="0">
                <a:pos x="152" y="99"/>
              </a:cxn>
              <a:cxn ang="0">
                <a:pos x="148" y="110"/>
              </a:cxn>
              <a:cxn ang="0">
                <a:pos x="142" y="119"/>
              </a:cxn>
              <a:cxn ang="0">
                <a:pos x="136" y="128"/>
              </a:cxn>
              <a:cxn ang="0">
                <a:pos x="128" y="136"/>
              </a:cxn>
              <a:cxn ang="0">
                <a:pos x="119" y="143"/>
              </a:cxn>
              <a:cxn ang="0">
                <a:pos x="110" y="148"/>
              </a:cxn>
              <a:cxn ang="0">
                <a:pos x="99" y="152"/>
              </a:cxn>
              <a:cxn ang="0">
                <a:pos x="88" y="154"/>
              </a:cxn>
              <a:cxn ang="0">
                <a:pos x="77" y="155"/>
              </a:cxn>
              <a:cxn ang="0">
                <a:pos x="66" y="154"/>
              </a:cxn>
              <a:cxn ang="0">
                <a:pos x="56" y="152"/>
              </a:cxn>
              <a:cxn ang="0">
                <a:pos x="45" y="148"/>
              </a:cxn>
              <a:cxn ang="0">
                <a:pos x="35" y="143"/>
              </a:cxn>
              <a:cxn ang="0">
                <a:pos x="27" y="136"/>
              </a:cxn>
              <a:cxn ang="0">
                <a:pos x="19" y="128"/>
              </a:cxn>
              <a:cxn ang="0">
                <a:pos x="12" y="119"/>
              </a:cxn>
              <a:cxn ang="0">
                <a:pos x="7" y="110"/>
              </a:cxn>
              <a:cxn ang="0">
                <a:pos x="3" y="99"/>
              </a:cxn>
              <a:cxn ang="0">
                <a:pos x="1" y="88"/>
              </a:cxn>
              <a:cxn ang="0">
                <a:pos x="0" y="78"/>
              </a:cxn>
            </a:cxnLst>
            <a:rect l="0" t="0" r="r" b="b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519786" y="4738306"/>
            <a:ext cx="258763" cy="258763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1" y="66"/>
              </a:cxn>
              <a:cxn ang="0">
                <a:pos x="3" y="55"/>
              </a:cxn>
              <a:cxn ang="0">
                <a:pos x="7" y="45"/>
              </a:cxn>
              <a:cxn ang="0">
                <a:pos x="12" y="35"/>
              </a:cxn>
              <a:cxn ang="0">
                <a:pos x="19" y="26"/>
              </a:cxn>
              <a:cxn ang="0">
                <a:pos x="27" y="19"/>
              </a:cxn>
              <a:cxn ang="0">
                <a:pos x="35" y="12"/>
              </a:cxn>
              <a:cxn ang="0">
                <a:pos x="45" y="7"/>
              </a:cxn>
              <a:cxn ang="0">
                <a:pos x="56" y="3"/>
              </a:cxn>
              <a:cxn ang="0">
                <a:pos x="66" y="0"/>
              </a:cxn>
              <a:cxn ang="0">
                <a:pos x="77" y="0"/>
              </a:cxn>
              <a:cxn ang="0">
                <a:pos x="88" y="0"/>
              </a:cxn>
              <a:cxn ang="0">
                <a:pos x="99" y="3"/>
              </a:cxn>
              <a:cxn ang="0">
                <a:pos x="110" y="7"/>
              </a:cxn>
              <a:cxn ang="0">
                <a:pos x="119" y="12"/>
              </a:cxn>
              <a:cxn ang="0">
                <a:pos x="128" y="19"/>
              </a:cxn>
              <a:cxn ang="0">
                <a:pos x="136" y="26"/>
              </a:cxn>
              <a:cxn ang="0">
                <a:pos x="142" y="35"/>
              </a:cxn>
              <a:cxn ang="0">
                <a:pos x="148" y="45"/>
              </a:cxn>
              <a:cxn ang="0">
                <a:pos x="152" y="55"/>
              </a:cxn>
              <a:cxn ang="0">
                <a:pos x="154" y="66"/>
              </a:cxn>
              <a:cxn ang="0">
                <a:pos x="155" y="77"/>
              </a:cxn>
              <a:cxn ang="0">
                <a:pos x="154" y="88"/>
              </a:cxn>
              <a:cxn ang="0">
                <a:pos x="152" y="99"/>
              </a:cxn>
              <a:cxn ang="0">
                <a:pos x="148" y="109"/>
              </a:cxn>
              <a:cxn ang="0">
                <a:pos x="142" y="119"/>
              </a:cxn>
              <a:cxn ang="0">
                <a:pos x="136" y="128"/>
              </a:cxn>
              <a:cxn ang="0">
                <a:pos x="128" y="135"/>
              </a:cxn>
              <a:cxn ang="0">
                <a:pos x="119" y="142"/>
              </a:cxn>
              <a:cxn ang="0">
                <a:pos x="110" y="147"/>
              </a:cxn>
              <a:cxn ang="0">
                <a:pos x="99" y="151"/>
              </a:cxn>
              <a:cxn ang="0">
                <a:pos x="88" y="153"/>
              </a:cxn>
              <a:cxn ang="0">
                <a:pos x="77" y="154"/>
              </a:cxn>
              <a:cxn ang="0">
                <a:pos x="66" y="153"/>
              </a:cxn>
              <a:cxn ang="0">
                <a:pos x="56" y="151"/>
              </a:cxn>
              <a:cxn ang="0">
                <a:pos x="45" y="147"/>
              </a:cxn>
              <a:cxn ang="0">
                <a:pos x="35" y="142"/>
              </a:cxn>
              <a:cxn ang="0">
                <a:pos x="27" y="135"/>
              </a:cxn>
              <a:cxn ang="0">
                <a:pos x="19" y="128"/>
              </a:cxn>
              <a:cxn ang="0">
                <a:pos x="12" y="119"/>
              </a:cxn>
              <a:cxn ang="0">
                <a:pos x="7" y="109"/>
              </a:cxn>
              <a:cxn ang="0">
                <a:pos x="3" y="99"/>
              </a:cxn>
              <a:cxn ang="0">
                <a:pos x="1" y="88"/>
              </a:cxn>
              <a:cxn ang="0">
                <a:pos x="0" y="77"/>
              </a:cxn>
            </a:cxnLst>
            <a:rect l="0" t="0" r="r" b="b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15061" y="4795456"/>
            <a:ext cx="11161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00" b="0" dirty="0" smtClean="0">
                <a:solidFill>
                  <a:srgbClr val="000000"/>
                </a:solidFill>
              </a:rPr>
              <a:t> cFS Applications</a:t>
            </a:r>
            <a:endParaRPr lang="en-US" sz="4400" b="0" dirty="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3906623" y="4938119"/>
            <a:ext cx="620712" cy="6223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19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3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3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19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082960" y="6117631"/>
            <a:ext cx="9505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800" b="0" dirty="0">
                <a:solidFill>
                  <a:srgbClr val="000000"/>
                </a:solidFill>
              </a:rPr>
              <a:t>Real-time</a:t>
            </a:r>
            <a:r>
              <a:rPr lang="en-US" sz="700" b="0" dirty="0">
                <a:solidFill>
                  <a:srgbClr val="000000"/>
                </a:solidFill>
              </a:rPr>
              <a:t> </a:t>
            </a:r>
            <a:r>
              <a:rPr lang="en-US" sz="800" b="0" dirty="0">
                <a:solidFill>
                  <a:srgbClr val="000000"/>
                </a:solidFill>
              </a:rPr>
              <a:t>Telemetry </a:t>
            </a:r>
            <a:endParaRPr lang="en-US" sz="4400" b="0" dirty="0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224373" y="5781081"/>
            <a:ext cx="928687" cy="31273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341283" y="5833469"/>
            <a:ext cx="714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Communication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Interfaces</a:t>
            </a:r>
            <a:endParaRPr lang="en-US" sz="4400" b="0" dirty="0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804643" y="5125656"/>
            <a:ext cx="119263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b="0" dirty="0" smtClean="0">
                <a:solidFill>
                  <a:srgbClr val="000000"/>
                </a:solidFill>
              </a:rPr>
              <a:t>Mission Applications</a:t>
            </a:r>
            <a:endParaRPr lang="en-US" sz="4400" b="0" dirty="0"/>
          </a:p>
        </p:txBody>
      </p:sp>
      <p:sp>
        <p:nvSpPr>
          <p:cNvPr id="46" name="Line 56"/>
          <p:cNvSpPr>
            <a:spLocks noChangeShapeType="1"/>
          </p:cNvSpPr>
          <p:nvPr/>
        </p:nvSpPr>
        <p:spPr bwMode="auto">
          <a:xfrm>
            <a:off x="6683160" y="1517056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7" name="Line 57"/>
          <p:cNvSpPr>
            <a:spLocks noChangeShapeType="1"/>
          </p:cNvSpPr>
          <p:nvPr/>
        </p:nvSpPr>
        <p:spPr bwMode="auto">
          <a:xfrm flipH="1">
            <a:off x="6683160" y="1517056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47976" y="5147668"/>
            <a:ext cx="4376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1553 </a:t>
            </a:r>
            <a:r>
              <a:rPr lang="en-US" sz="800" b="0" dirty="0">
                <a:solidFill>
                  <a:srgbClr val="000000"/>
                </a:solidFill>
              </a:rPr>
              <a:t>Bus</a:t>
            </a:r>
          </a:p>
          <a:p>
            <a:pPr algn="ctr"/>
            <a:r>
              <a:rPr lang="en-US" sz="800" b="0" dirty="0">
                <a:solidFill>
                  <a:srgbClr val="000000"/>
                </a:solidFill>
              </a:rPr>
              <a:t>Support</a:t>
            </a:r>
            <a:endParaRPr lang="en-US" sz="4400" b="0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082960" y="6266856"/>
            <a:ext cx="16764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800" b="0" dirty="0">
                <a:solidFill>
                  <a:srgbClr val="000000"/>
                </a:solidFill>
              </a:rPr>
              <a:t>File</a:t>
            </a:r>
            <a:r>
              <a:rPr lang="en-US" sz="700" b="0" dirty="0">
                <a:solidFill>
                  <a:srgbClr val="000000"/>
                </a:solidFill>
              </a:rPr>
              <a:t> </a:t>
            </a:r>
            <a:r>
              <a:rPr lang="en-US" sz="800" b="0" dirty="0">
                <a:solidFill>
                  <a:srgbClr val="000000"/>
                </a:solidFill>
              </a:rPr>
              <a:t>downlink</a:t>
            </a:r>
            <a:r>
              <a:rPr lang="en-US" sz="700" b="0" dirty="0">
                <a:solidFill>
                  <a:srgbClr val="000000"/>
                </a:solidFill>
              </a:rPr>
              <a:t> </a:t>
            </a:r>
            <a:endParaRPr lang="en-US" sz="4000" b="0" dirty="0"/>
          </a:p>
        </p:txBody>
      </p:sp>
      <p:sp>
        <p:nvSpPr>
          <p:cNvPr id="50" name="Line 62"/>
          <p:cNvSpPr>
            <a:spLocks noChangeShapeType="1"/>
          </p:cNvSpPr>
          <p:nvPr/>
        </p:nvSpPr>
        <p:spPr bwMode="auto">
          <a:xfrm>
            <a:off x="4189198" y="5893794"/>
            <a:ext cx="2030412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>
            <a:off x="4592423" y="4927006"/>
            <a:ext cx="608012" cy="623888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8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5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5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8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699197" y="5093694"/>
            <a:ext cx="4071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Software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Bus</a:t>
            </a:r>
          </a:p>
        </p:txBody>
      </p:sp>
      <p:sp>
        <p:nvSpPr>
          <p:cNvPr id="53" name="Line 70"/>
          <p:cNvSpPr>
            <a:spLocks noChangeShapeType="1"/>
          </p:cNvSpPr>
          <p:nvPr/>
        </p:nvSpPr>
        <p:spPr bwMode="auto">
          <a:xfrm flipV="1">
            <a:off x="4189198" y="5571531"/>
            <a:ext cx="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4" name="Line 71"/>
          <p:cNvSpPr>
            <a:spLocks noChangeShapeType="1"/>
          </p:cNvSpPr>
          <p:nvPr/>
        </p:nvSpPr>
        <p:spPr bwMode="auto">
          <a:xfrm>
            <a:off x="3514510" y="5569944"/>
            <a:ext cx="0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5" name="Line 72"/>
          <p:cNvSpPr>
            <a:spLocks noChangeShapeType="1"/>
          </p:cNvSpPr>
          <p:nvPr/>
        </p:nvSpPr>
        <p:spPr bwMode="auto">
          <a:xfrm flipV="1">
            <a:off x="3514510" y="6055719"/>
            <a:ext cx="267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6378360" y="1745656"/>
            <a:ext cx="619125" cy="623888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476785" y="1964731"/>
            <a:ext cx="4873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Instrument</a:t>
            </a:r>
          </a:p>
          <a:p>
            <a:pPr algn="ctr"/>
            <a:r>
              <a:rPr lang="en-US" sz="800" b="0" dirty="0">
                <a:solidFill>
                  <a:srgbClr val="000000"/>
                </a:solidFill>
              </a:rPr>
              <a:t>Manager</a:t>
            </a:r>
            <a:endParaRPr lang="en-US" sz="4400" b="0" dirty="0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939960" y="5174656"/>
            <a:ext cx="5746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Command</a:t>
            </a:r>
          </a:p>
          <a:p>
            <a:pPr algn="ctr"/>
            <a:r>
              <a:rPr lang="en-US" sz="800" b="0" dirty="0">
                <a:solidFill>
                  <a:srgbClr val="000000"/>
                </a:solidFill>
              </a:rPr>
              <a:t>Ingest</a:t>
            </a:r>
            <a:endParaRPr lang="en-US" sz="4400" b="0" dirty="0"/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254160" y="5174656"/>
            <a:ext cx="53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Telemetry </a:t>
            </a:r>
          </a:p>
          <a:p>
            <a:pPr algn="ctr"/>
            <a:r>
              <a:rPr lang="en-US" sz="800" b="0" dirty="0">
                <a:solidFill>
                  <a:srgbClr val="000000"/>
                </a:solidFill>
              </a:rPr>
              <a:t>Output</a:t>
            </a:r>
            <a:endParaRPr lang="en-US" sz="4400" b="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408024" y="5962056"/>
            <a:ext cx="533400" cy="29527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2405160" y="6020793"/>
            <a:ext cx="4744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1553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 Hardware</a:t>
            </a:r>
            <a:endParaRPr lang="en-US" sz="4400" b="0" dirty="0"/>
          </a:p>
        </p:txBody>
      </p:sp>
      <p:sp>
        <p:nvSpPr>
          <p:cNvPr id="62" name="Line 80"/>
          <p:cNvSpPr>
            <a:spLocks noChangeShapeType="1"/>
          </p:cNvSpPr>
          <p:nvPr/>
        </p:nvSpPr>
        <p:spPr bwMode="auto">
          <a:xfrm>
            <a:off x="2658847" y="5592168"/>
            <a:ext cx="0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3" name="Freeform 62"/>
          <p:cNvSpPr>
            <a:spLocks/>
          </p:cNvSpPr>
          <p:nvPr/>
        </p:nvSpPr>
        <p:spPr bwMode="auto">
          <a:xfrm>
            <a:off x="4303498" y="1750419"/>
            <a:ext cx="619125" cy="625475"/>
          </a:xfrm>
          <a:custGeom>
            <a:avLst/>
            <a:gdLst/>
            <a:ahLst/>
            <a:cxnLst>
              <a:cxn ang="0">
                <a:pos x="1" y="169"/>
              </a:cxn>
              <a:cxn ang="0">
                <a:pos x="7" y="135"/>
              </a:cxn>
              <a:cxn ang="0">
                <a:pos x="19" y="103"/>
              </a:cxn>
              <a:cxn ang="0">
                <a:pos x="38" y="74"/>
              </a:cxn>
              <a:cxn ang="0">
                <a:pos x="61" y="49"/>
              </a:cxn>
              <a:cxn ang="0">
                <a:pos x="88" y="28"/>
              </a:cxn>
              <a:cxn ang="0">
                <a:pos x="119" y="13"/>
              </a:cxn>
              <a:cxn ang="0">
                <a:pos x="152" y="4"/>
              </a:cxn>
              <a:cxn ang="0">
                <a:pos x="186" y="0"/>
              </a:cxn>
              <a:cxn ang="0">
                <a:pos x="220" y="4"/>
              </a:cxn>
              <a:cxn ang="0">
                <a:pos x="253" y="13"/>
              </a:cxn>
              <a:cxn ang="0">
                <a:pos x="283" y="28"/>
              </a:cxn>
              <a:cxn ang="0">
                <a:pos x="311" y="49"/>
              </a:cxn>
              <a:cxn ang="0">
                <a:pos x="334" y="74"/>
              </a:cxn>
              <a:cxn ang="0">
                <a:pos x="352" y="103"/>
              </a:cxn>
              <a:cxn ang="0">
                <a:pos x="364" y="135"/>
              </a:cxn>
              <a:cxn ang="0">
                <a:pos x="371" y="169"/>
              </a:cxn>
              <a:cxn ang="0">
                <a:pos x="371" y="203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3"/>
              </a:cxn>
              <a:cxn ang="0">
                <a:pos x="283" y="343"/>
              </a:cxn>
              <a:cxn ang="0">
                <a:pos x="253" y="359"/>
              </a:cxn>
              <a:cxn ang="0">
                <a:pos x="220" y="368"/>
              </a:cxn>
              <a:cxn ang="0">
                <a:pos x="186" y="371"/>
              </a:cxn>
              <a:cxn ang="0">
                <a:pos x="152" y="368"/>
              </a:cxn>
              <a:cxn ang="0">
                <a:pos x="119" y="359"/>
              </a:cxn>
              <a:cxn ang="0">
                <a:pos x="88" y="343"/>
              </a:cxn>
              <a:cxn ang="0">
                <a:pos x="61" y="323"/>
              </a:cxn>
              <a:cxn ang="0">
                <a:pos x="38" y="297"/>
              </a:cxn>
              <a:cxn ang="0">
                <a:pos x="19" y="268"/>
              </a:cxn>
              <a:cxn ang="0">
                <a:pos x="7" y="236"/>
              </a:cxn>
              <a:cxn ang="0">
                <a:pos x="1" y="203"/>
              </a:cxn>
            </a:cxnLst>
            <a:rect l="0" t="0" r="r" b="b"/>
            <a:pathLst>
              <a:path w="371" h="371">
                <a:moveTo>
                  <a:pt x="0" y="186"/>
                </a:moveTo>
                <a:lnTo>
                  <a:pt x="1" y="169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19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20"/>
                </a:lnTo>
                <a:lnTo>
                  <a:pt x="119" y="13"/>
                </a:lnTo>
                <a:lnTo>
                  <a:pt x="135" y="7"/>
                </a:lnTo>
                <a:lnTo>
                  <a:pt x="152" y="4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9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1" y="169"/>
                </a:lnTo>
                <a:lnTo>
                  <a:pt x="371" y="186"/>
                </a:lnTo>
                <a:lnTo>
                  <a:pt x="371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9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9"/>
                </a:lnTo>
                <a:lnTo>
                  <a:pt x="103" y="352"/>
                </a:lnTo>
                <a:lnTo>
                  <a:pt x="88" y="343"/>
                </a:lnTo>
                <a:lnTo>
                  <a:pt x="74" y="334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4395370" y="1898056"/>
            <a:ext cx="37029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Memory</a:t>
            </a:r>
            <a:endParaRPr lang="en-US" sz="4400" b="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405510" y="2059981"/>
            <a:ext cx="40716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Manager</a:t>
            </a:r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8242085" y="2547344"/>
            <a:ext cx="606425" cy="623887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8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5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5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8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800" dirty="0"/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8443313" y="2685456"/>
            <a:ext cx="24365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900" b="0" dirty="0" smtClean="0">
                <a:solidFill>
                  <a:srgbClr val="000000"/>
                </a:solidFill>
              </a:rPr>
              <a:t>Data</a:t>
            </a:r>
            <a:endParaRPr lang="en-US" sz="4800" b="0" dirty="0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8362370" y="2796581"/>
            <a:ext cx="40395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900" b="0" dirty="0" smtClean="0">
                <a:solidFill>
                  <a:srgbClr val="000000"/>
                </a:solidFill>
              </a:rPr>
              <a:t>Storage</a:t>
            </a: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8119417" y="1466256"/>
            <a:ext cx="5370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Mass</a:t>
            </a:r>
            <a:endParaRPr lang="en-US" sz="800" b="0" dirty="0">
              <a:solidFill>
                <a:srgbClr val="000000"/>
              </a:solidFill>
            </a:endParaRPr>
          </a:p>
          <a:p>
            <a:pPr algn="ctr"/>
            <a:r>
              <a:rPr lang="en-US" sz="800" b="0" dirty="0">
                <a:solidFill>
                  <a:srgbClr val="000000"/>
                </a:solidFill>
              </a:rPr>
              <a:t>Storage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File System</a:t>
            </a:r>
            <a:endParaRPr lang="en-US" sz="4400" b="0" dirty="0"/>
          </a:p>
        </p:txBody>
      </p:sp>
      <p:sp>
        <p:nvSpPr>
          <p:cNvPr id="70" name="Line 90"/>
          <p:cNvSpPr>
            <a:spLocks noChangeShapeType="1"/>
          </p:cNvSpPr>
          <p:nvPr/>
        </p:nvSpPr>
        <p:spPr bwMode="auto">
          <a:xfrm>
            <a:off x="8565935" y="1898056"/>
            <a:ext cx="0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1" name="Line 91"/>
          <p:cNvSpPr>
            <a:spLocks noChangeShapeType="1"/>
          </p:cNvSpPr>
          <p:nvPr/>
        </p:nvSpPr>
        <p:spPr bwMode="auto">
          <a:xfrm>
            <a:off x="8108735" y="1898056"/>
            <a:ext cx="0" cy="130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2" name="Line 92"/>
          <p:cNvSpPr>
            <a:spLocks noChangeShapeType="1"/>
          </p:cNvSpPr>
          <p:nvPr/>
        </p:nvSpPr>
        <p:spPr bwMode="auto">
          <a:xfrm flipH="1" flipV="1">
            <a:off x="8108735" y="3202981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3" name="Freeform 72"/>
          <p:cNvSpPr>
            <a:spLocks/>
          </p:cNvSpPr>
          <p:nvPr/>
        </p:nvSpPr>
        <p:spPr bwMode="auto">
          <a:xfrm>
            <a:off x="7445160" y="4946056"/>
            <a:ext cx="619125" cy="623888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19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3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3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8"/>
              </a:cxn>
              <a:cxn ang="0">
                <a:pos x="186" y="370"/>
              </a:cxn>
              <a:cxn ang="0">
                <a:pos x="152" y="368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19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7636000" y="5068294"/>
            <a:ext cx="25808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Table</a:t>
            </a:r>
            <a:endParaRPr lang="en-US" sz="4400" b="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7570253" y="5179419"/>
            <a:ext cx="3943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Services</a:t>
            </a:r>
          </a:p>
        </p:txBody>
      </p:sp>
      <p:sp>
        <p:nvSpPr>
          <p:cNvPr id="76" name="Line 98"/>
          <p:cNvSpPr>
            <a:spLocks noChangeShapeType="1"/>
          </p:cNvSpPr>
          <p:nvPr/>
        </p:nvSpPr>
        <p:spPr bwMode="auto">
          <a:xfrm>
            <a:off x="5746535" y="2364781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7" name="Line 99"/>
          <p:cNvSpPr>
            <a:spLocks noChangeShapeType="1"/>
          </p:cNvSpPr>
          <p:nvPr/>
        </p:nvSpPr>
        <p:spPr bwMode="auto">
          <a:xfrm>
            <a:off x="6660935" y="2364781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8" name="Line 100"/>
          <p:cNvSpPr>
            <a:spLocks noChangeShapeType="1"/>
          </p:cNvSpPr>
          <p:nvPr/>
        </p:nvSpPr>
        <p:spPr bwMode="auto">
          <a:xfrm>
            <a:off x="7499135" y="2364781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9" name="Line 102"/>
          <p:cNvSpPr>
            <a:spLocks noChangeShapeType="1"/>
          </p:cNvSpPr>
          <p:nvPr/>
        </p:nvSpPr>
        <p:spPr bwMode="auto">
          <a:xfrm>
            <a:off x="3595473" y="2364781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0" name="Line 103"/>
          <p:cNvSpPr>
            <a:spLocks noChangeShapeType="1"/>
          </p:cNvSpPr>
          <p:nvPr/>
        </p:nvSpPr>
        <p:spPr bwMode="auto">
          <a:xfrm>
            <a:off x="4586073" y="2364781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1" name="Line 105"/>
          <p:cNvSpPr>
            <a:spLocks noChangeShapeType="1"/>
          </p:cNvSpPr>
          <p:nvPr/>
        </p:nvSpPr>
        <p:spPr bwMode="auto">
          <a:xfrm>
            <a:off x="2654085" y="4512669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2" name="Line 106"/>
          <p:cNvSpPr>
            <a:spLocks noChangeShapeType="1"/>
          </p:cNvSpPr>
          <p:nvPr/>
        </p:nvSpPr>
        <p:spPr bwMode="auto">
          <a:xfrm>
            <a:off x="3492285" y="4512669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3" name="Line 107"/>
          <p:cNvSpPr>
            <a:spLocks noChangeShapeType="1"/>
          </p:cNvSpPr>
          <p:nvPr/>
        </p:nvSpPr>
        <p:spPr bwMode="auto">
          <a:xfrm>
            <a:off x="4168560" y="45142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4" name="Line 108"/>
          <p:cNvSpPr>
            <a:spLocks noChangeShapeType="1"/>
          </p:cNvSpPr>
          <p:nvPr/>
        </p:nvSpPr>
        <p:spPr bwMode="auto">
          <a:xfrm>
            <a:off x="4863885" y="4512669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5" name="Line 109"/>
          <p:cNvSpPr>
            <a:spLocks noChangeShapeType="1"/>
          </p:cNvSpPr>
          <p:nvPr/>
        </p:nvSpPr>
        <p:spPr bwMode="auto">
          <a:xfrm>
            <a:off x="5616360" y="45142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6" name="Line 110"/>
          <p:cNvSpPr>
            <a:spLocks noChangeShapeType="1"/>
          </p:cNvSpPr>
          <p:nvPr/>
        </p:nvSpPr>
        <p:spPr bwMode="auto">
          <a:xfrm>
            <a:off x="6311685" y="4512669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7" name="Line 111"/>
          <p:cNvSpPr>
            <a:spLocks noChangeShapeType="1"/>
          </p:cNvSpPr>
          <p:nvPr/>
        </p:nvSpPr>
        <p:spPr bwMode="auto">
          <a:xfrm>
            <a:off x="6997485" y="4512669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8" name="Line 112"/>
          <p:cNvSpPr>
            <a:spLocks noChangeShapeType="1"/>
          </p:cNvSpPr>
          <p:nvPr/>
        </p:nvSpPr>
        <p:spPr bwMode="auto">
          <a:xfrm>
            <a:off x="7880135" y="3583981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9" name="Line 113"/>
          <p:cNvSpPr>
            <a:spLocks noChangeShapeType="1"/>
          </p:cNvSpPr>
          <p:nvPr/>
        </p:nvSpPr>
        <p:spPr bwMode="auto">
          <a:xfrm>
            <a:off x="7880135" y="2898181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0" name="Line 114"/>
          <p:cNvSpPr>
            <a:spLocks noChangeShapeType="1"/>
          </p:cNvSpPr>
          <p:nvPr/>
        </p:nvSpPr>
        <p:spPr bwMode="auto">
          <a:xfrm>
            <a:off x="2560423" y="23806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1" name="Line 115"/>
          <p:cNvSpPr>
            <a:spLocks noChangeShapeType="1"/>
          </p:cNvSpPr>
          <p:nvPr/>
        </p:nvSpPr>
        <p:spPr bwMode="auto">
          <a:xfrm>
            <a:off x="1722223" y="3161706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2" name="Line 116"/>
          <p:cNvSpPr>
            <a:spLocks noChangeShapeType="1"/>
          </p:cNvSpPr>
          <p:nvPr/>
        </p:nvSpPr>
        <p:spPr bwMode="auto">
          <a:xfrm>
            <a:off x="1722223" y="3999906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3" name="Line 120"/>
          <p:cNvSpPr>
            <a:spLocks noChangeShapeType="1"/>
          </p:cNvSpPr>
          <p:nvPr/>
        </p:nvSpPr>
        <p:spPr bwMode="auto">
          <a:xfrm>
            <a:off x="7749960" y="45142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4" name="Group 115"/>
          <p:cNvGrpSpPr>
            <a:grpSpLocks/>
          </p:cNvGrpSpPr>
          <p:nvPr/>
        </p:nvGrpSpPr>
        <p:grpSpPr bwMode="auto">
          <a:xfrm>
            <a:off x="7978559" y="1212256"/>
            <a:ext cx="787767" cy="684213"/>
            <a:chOff x="2722" y="840"/>
            <a:chExt cx="231" cy="225"/>
          </a:xfrm>
        </p:grpSpPr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722" y="840"/>
              <a:ext cx="231" cy="225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4" y="1"/>
                </a:cxn>
                <a:cxn ang="0">
                  <a:pos x="140" y="5"/>
                </a:cxn>
                <a:cxn ang="0">
                  <a:pos x="101" y="11"/>
                </a:cxn>
                <a:cxn ang="0">
                  <a:pos x="68" y="20"/>
                </a:cxn>
                <a:cxn ang="0">
                  <a:pos x="39" y="32"/>
                </a:cxn>
                <a:cxn ang="0">
                  <a:pos x="29" y="37"/>
                </a:cxn>
                <a:cxn ang="0">
                  <a:pos x="18" y="43"/>
                </a:cxn>
                <a:cxn ang="0">
                  <a:pos x="11" y="50"/>
                </a:cxn>
                <a:cxn ang="0">
                  <a:pos x="6" y="57"/>
                </a:cxn>
                <a:cxn ang="0">
                  <a:pos x="2" y="64"/>
                </a:cxn>
                <a:cxn ang="0">
                  <a:pos x="0" y="70"/>
                </a:cxn>
                <a:cxn ang="0">
                  <a:pos x="0" y="379"/>
                </a:cxn>
                <a:cxn ang="0">
                  <a:pos x="2" y="386"/>
                </a:cxn>
                <a:cxn ang="0">
                  <a:pos x="6" y="392"/>
                </a:cxn>
                <a:cxn ang="0">
                  <a:pos x="11" y="399"/>
                </a:cxn>
                <a:cxn ang="0">
                  <a:pos x="18" y="406"/>
                </a:cxn>
                <a:cxn ang="0">
                  <a:pos x="29" y="412"/>
                </a:cxn>
                <a:cxn ang="0">
                  <a:pos x="39" y="417"/>
                </a:cxn>
                <a:cxn ang="0">
                  <a:pos x="68" y="429"/>
                </a:cxn>
                <a:cxn ang="0">
                  <a:pos x="101" y="438"/>
                </a:cxn>
                <a:cxn ang="0">
                  <a:pos x="140" y="444"/>
                </a:cxn>
                <a:cxn ang="0">
                  <a:pos x="184" y="448"/>
                </a:cxn>
                <a:cxn ang="0">
                  <a:pos x="230" y="449"/>
                </a:cxn>
                <a:cxn ang="0">
                  <a:pos x="278" y="448"/>
                </a:cxn>
                <a:cxn ang="0">
                  <a:pos x="320" y="444"/>
                </a:cxn>
                <a:cxn ang="0">
                  <a:pos x="361" y="438"/>
                </a:cxn>
                <a:cxn ang="0">
                  <a:pos x="395" y="429"/>
                </a:cxn>
                <a:cxn ang="0">
                  <a:pos x="423" y="417"/>
                </a:cxn>
                <a:cxn ang="0">
                  <a:pos x="434" y="412"/>
                </a:cxn>
                <a:cxn ang="0">
                  <a:pos x="444" y="406"/>
                </a:cxn>
                <a:cxn ang="0">
                  <a:pos x="451" y="399"/>
                </a:cxn>
                <a:cxn ang="0">
                  <a:pos x="457" y="392"/>
                </a:cxn>
                <a:cxn ang="0">
                  <a:pos x="460" y="386"/>
                </a:cxn>
                <a:cxn ang="0">
                  <a:pos x="462" y="379"/>
                </a:cxn>
                <a:cxn ang="0">
                  <a:pos x="462" y="70"/>
                </a:cxn>
                <a:cxn ang="0">
                  <a:pos x="460" y="64"/>
                </a:cxn>
                <a:cxn ang="0">
                  <a:pos x="457" y="57"/>
                </a:cxn>
                <a:cxn ang="0">
                  <a:pos x="451" y="50"/>
                </a:cxn>
                <a:cxn ang="0">
                  <a:pos x="444" y="43"/>
                </a:cxn>
                <a:cxn ang="0">
                  <a:pos x="434" y="37"/>
                </a:cxn>
                <a:cxn ang="0">
                  <a:pos x="423" y="32"/>
                </a:cxn>
                <a:cxn ang="0">
                  <a:pos x="395" y="20"/>
                </a:cxn>
                <a:cxn ang="0">
                  <a:pos x="361" y="11"/>
                </a:cxn>
                <a:cxn ang="0">
                  <a:pos x="320" y="5"/>
                </a:cxn>
                <a:cxn ang="0">
                  <a:pos x="278" y="1"/>
                </a:cxn>
                <a:cxn ang="0">
                  <a:pos x="230" y="0"/>
                </a:cxn>
              </a:cxnLst>
              <a:rect l="0" t="0" r="r" b="b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722" y="875"/>
              <a:ext cx="231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7"/>
                </a:cxn>
                <a:cxn ang="0">
                  <a:pos x="6" y="14"/>
                </a:cxn>
                <a:cxn ang="0">
                  <a:pos x="11" y="20"/>
                </a:cxn>
                <a:cxn ang="0">
                  <a:pos x="18" y="27"/>
                </a:cxn>
                <a:cxn ang="0">
                  <a:pos x="29" y="34"/>
                </a:cxn>
                <a:cxn ang="0">
                  <a:pos x="39" y="39"/>
                </a:cxn>
                <a:cxn ang="0">
                  <a:pos x="68" y="51"/>
                </a:cxn>
                <a:cxn ang="0">
                  <a:pos x="101" y="59"/>
                </a:cxn>
                <a:cxn ang="0">
                  <a:pos x="140" y="66"/>
                </a:cxn>
                <a:cxn ang="0">
                  <a:pos x="184" y="69"/>
                </a:cxn>
                <a:cxn ang="0">
                  <a:pos x="230" y="71"/>
                </a:cxn>
                <a:cxn ang="0">
                  <a:pos x="278" y="69"/>
                </a:cxn>
                <a:cxn ang="0">
                  <a:pos x="320" y="66"/>
                </a:cxn>
                <a:cxn ang="0">
                  <a:pos x="361" y="59"/>
                </a:cxn>
                <a:cxn ang="0">
                  <a:pos x="395" y="51"/>
                </a:cxn>
                <a:cxn ang="0">
                  <a:pos x="423" y="39"/>
                </a:cxn>
                <a:cxn ang="0">
                  <a:pos x="434" y="34"/>
                </a:cxn>
                <a:cxn ang="0">
                  <a:pos x="444" y="27"/>
                </a:cxn>
                <a:cxn ang="0">
                  <a:pos x="451" y="20"/>
                </a:cxn>
                <a:cxn ang="0">
                  <a:pos x="457" y="14"/>
                </a:cxn>
                <a:cxn ang="0">
                  <a:pos x="460" y="7"/>
                </a:cxn>
                <a:cxn ang="0">
                  <a:pos x="462" y="0"/>
                </a:cxn>
              </a:cxnLst>
              <a:rect l="0" t="0" r="r" b="b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97" name="Line 124"/>
          <p:cNvSpPr>
            <a:spLocks noChangeShapeType="1"/>
          </p:cNvSpPr>
          <p:nvPr/>
        </p:nvSpPr>
        <p:spPr bwMode="auto">
          <a:xfrm>
            <a:off x="7902360" y="4336456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8" name="Freeform 97"/>
          <p:cNvSpPr>
            <a:spLocks/>
          </p:cNvSpPr>
          <p:nvPr/>
        </p:nvSpPr>
        <p:spPr bwMode="auto">
          <a:xfrm>
            <a:off x="3312898" y="1745656"/>
            <a:ext cx="619125" cy="609600"/>
          </a:xfrm>
          <a:custGeom>
            <a:avLst/>
            <a:gdLst/>
            <a:ahLst/>
            <a:cxnLst>
              <a:cxn ang="0">
                <a:pos x="1" y="169"/>
              </a:cxn>
              <a:cxn ang="0">
                <a:pos x="7" y="135"/>
              </a:cxn>
              <a:cxn ang="0">
                <a:pos x="20" y="103"/>
              </a:cxn>
              <a:cxn ang="0">
                <a:pos x="38" y="74"/>
              </a:cxn>
              <a:cxn ang="0">
                <a:pos x="61" y="49"/>
              </a:cxn>
              <a:cxn ang="0">
                <a:pos x="88" y="28"/>
              </a:cxn>
              <a:cxn ang="0">
                <a:pos x="119" y="13"/>
              </a:cxn>
              <a:cxn ang="0">
                <a:pos x="152" y="4"/>
              </a:cxn>
              <a:cxn ang="0">
                <a:pos x="186" y="0"/>
              </a:cxn>
              <a:cxn ang="0">
                <a:pos x="220" y="4"/>
              </a:cxn>
              <a:cxn ang="0">
                <a:pos x="253" y="13"/>
              </a:cxn>
              <a:cxn ang="0">
                <a:pos x="284" y="28"/>
              </a:cxn>
              <a:cxn ang="0">
                <a:pos x="311" y="49"/>
              </a:cxn>
              <a:cxn ang="0">
                <a:pos x="334" y="74"/>
              </a:cxn>
              <a:cxn ang="0">
                <a:pos x="352" y="103"/>
              </a:cxn>
              <a:cxn ang="0">
                <a:pos x="364" y="135"/>
              </a:cxn>
              <a:cxn ang="0">
                <a:pos x="371" y="169"/>
              </a:cxn>
              <a:cxn ang="0">
                <a:pos x="371" y="203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3"/>
              </a:cxn>
              <a:cxn ang="0">
                <a:pos x="284" y="343"/>
              </a:cxn>
              <a:cxn ang="0">
                <a:pos x="253" y="359"/>
              </a:cxn>
              <a:cxn ang="0">
                <a:pos x="220" y="368"/>
              </a:cxn>
              <a:cxn ang="0">
                <a:pos x="186" y="371"/>
              </a:cxn>
              <a:cxn ang="0">
                <a:pos x="152" y="368"/>
              </a:cxn>
              <a:cxn ang="0">
                <a:pos x="119" y="359"/>
              </a:cxn>
              <a:cxn ang="0">
                <a:pos x="88" y="343"/>
              </a:cxn>
              <a:cxn ang="0">
                <a:pos x="61" y="323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3"/>
              </a:cxn>
            </a:cxnLst>
            <a:rect l="0" t="0" r="r" b="b"/>
            <a:pathLst>
              <a:path w="371" h="371">
                <a:moveTo>
                  <a:pt x="0" y="186"/>
                </a:moveTo>
                <a:lnTo>
                  <a:pt x="1" y="169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20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20"/>
                </a:lnTo>
                <a:lnTo>
                  <a:pt x="119" y="13"/>
                </a:lnTo>
                <a:lnTo>
                  <a:pt x="135" y="7"/>
                </a:lnTo>
                <a:lnTo>
                  <a:pt x="152" y="4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4"/>
                </a:lnTo>
                <a:lnTo>
                  <a:pt x="237" y="7"/>
                </a:lnTo>
                <a:lnTo>
                  <a:pt x="253" y="13"/>
                </a:lnTo>
                <a:lnTo>
                  <a:pt x="269" y="20"/>
                </a:lnTo>
                <a:lnTo>
                  <a:pt x="284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9" y="152"/>
                </a:lnTo>
                <a:lnTo>
                  <a:pt x="371" y="169"/>
                </a:lnTo>
                <a:lnTo>
                  <a:pt x="371" y="186"/>
                </a:lnTo>
                <a:lnTo>
                  <a:pt x="371" y="203"/>
                </a:lnTo>
                <a:lnTo>
                  <a:pt x="369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4" y="343"/>
                </a:lnTo>
                <a:lnTo>
                  <a:pt x="269" y="352"/>
                </a:lnTo>
                <a:lnTo>
                  <a:pt x="253" y="359"/>
                </a:lnTo>
                <a:lnTo>
                  <a:pt x="237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9"/>
                </a:lnTo>
                <a:lnTo>
                  <a:pt x="103" y="352"/>
                </a:lnTo>
                <a:lnTo>
                  <a:pt x="88" y="343"/>
                </a:lnTo>
                <a:lnTo>
                  <a:pt x="74" y="334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3389098" y="1898056"/>
            <a:ext cx="3831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Limit</a:t>
            </a:r>
          </a:p>
          <a:p>
            <a:pPr algn="ctr"/>
            <a:r>
              <a:rPr lang="en-US" sz="800" b="0" dirty="0" smtClean="0">
                <a:solidFill>
                  <a:srgbClr val="000000"/>
                </a:solidFill>
              </a:rPr>
              <a:t>Checker</a:t>
            </a: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5616360" y="1923456"/>
            <a:ext cx="2933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800" b="0" dirty="0">
                <a:solidFill>
                  <a:srgbClr val="000000"/>
                </a:solidFill>
              </a:rPr>
              <a:t>Space</a:t>
            </a:r>
          </a:p>
          <a:p>
            <a:pPr algn="ctr"/>
            <a:r>
              <a:rPr lang="en-US" sz="800" b="0" dirty="0">
                <a:solidFill>
                  <a:srgbClr val="000000"/>
                </a:solidFill>
              </a:rPr>
              <a:t>Wire</a:t>
            </a:r>
            <a:endParaRPr lang="en-US" sz="4400" b="0" dirty="0"/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5159160" y="1212256"/>
            <a:ext cx="1020762" cy="29527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100" dirty="0" smtClean="0"/>
              <a:t>Instruments</a:t>
            </a:r>
            <a:endParaRPr lang="en-US" sz="1100" dirty="0"/>
          </a:p>
        </p:txBody>
      </p:sp>
      <p:sp>
        <p:nvSpPr>
          <p:cNvPr id="102" name="Line 99"/>
          <p:cNvSpPr>
            <a:spLocks noChangeShapeType="1"/>
          </p:cNvSpPr>
          <p:nvPr/>
        </p:nvSpPr>
        <p:spPr bwMode="auto">
          <a:xfrm>
            <a:off x="6073560" y="1517056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3" name="Line 99"/>
          <p:cNvSpPr>
            <a:spLocks noChangeShapeType="1"/>
          </p:cNvSpPr>
          <p:nvPr/>
        </p:nvSpPr>
        <p:spPr bwMode="auto">
          <a:xfrm>
            <a:off x="5768760" y="1517056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4" name="Rectangle 103"/>
          <p:cNvSpPr>
            <a:spLocks noChangeArrowheads="1"/>
          </p:cNvSpPr>
          <p:nvPr/>
        </p:nvSpPr>
        <p:spPr bwMode="auto">
          <a:xfrm>
            <a:off x="815061" y="5520557"/>
            <a:ext cx="156132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b="0" dirty="0" smtClean="0">
                <a:solidFill>
                  <a:srgbClr val="000000"/>
                </a:solidFill>
              </a:rPr>
              <a:t>Core Services/Applications</a:t>
            </a:r>
            <a:endParaRPr lang="en-US" sz="4400" b="0" dirty="0"/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07" y="4043726"/>
            <a:ext cx="71278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" name="Rectangle 105"/>
          <p:cNvSpPr/>
          <p:nvPr/>
        </p:nvSpPr>
        <p:spPr>
          <a:xfrm>
            <a:off x="2027023" y="2780706"/>
            <a:ext cx="189384" cy="1731963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7705039" y="2761656"/>
            <a:ext cx="189384" cy="1731963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 rot="5400000">
            <a:off x="4871654" y="1491828"/>
            <a:ext cx="177799" cy="586706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 rot="5400000">
            <a:off x="4871654" y="-82974"/>
            <a:ext cx="177799" cy="586706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3462175" y="4285656"/>
            <a:ext cx="34416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Inter-task Message Router (</a:t>
            </a:r>
            <a:r>
              <a:rPr lang="en-US" sz="1400" dirty="0" smtClean="0">
                <a:solidFill>
                  <a:srgbClr val="000000"/>
                </a:solidFill>
              </a:rPr>
              <a:t>Software Bus)</a:t>
            </a:r>
            <a:endParaRPr lang="en-US" sz="1200" dirty="0"/>
          </a:p>
        </p:txBody>
      </p:sp>
      <p:sp>
        <p:nvSpPr>
          <p:cNvPr id="111" name="Freeform 110"/>
          <p:cNvSpPr>
            <a:spLocks/>
          </p:cNvSpPr>
          <p:nvPr/>
        </p:nvSpPr>
        <p:spPr bwMode="auto">
          <a:xfrm>
            <a:off x="499843" y="5855906"/>
            <a:ext cx="258763" cy="260350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1" y="67"/>
              </a:cxn>
              <a:cxn ang="0">
                <a:pos x="3" y="56"/>
              </a:cxn>
              <a:cxn ang="0">
                <a:pos x="7" y="46"/>
              </a:cxn>
              <a:cxn ang="0">
                <a:pos x="12" y="36"/>
              </a:cxn>
              <a:cxn ang="0">
                <a:pos x="19" y="27"/>
              </a:cxn>
              <a:cxn ang="0">
                <a:pos x="27" y="19"/>
              </a:cxn>
              <a:cxn ang="0">
                <a:pos x="35" y="13"/>
              </a:cxn>
              <a:cxn ang="0">
                <a:pos x="45" y="7"/>
              </a:cxn>
              <a:cxn ang="0">
                <a:pos x="56" y="4"/>
              </a:cxn>
              <a:cxn ang="0">
                <a:pos x="66" y="1"/>
              </a:cxn>
              <a:cxn ang="0">
                <a:pos x="77" y="0"/>
              </a:cxn>
              <a:cxn ang="0">
                <a:pos x="88" y="1"/>
              </a:cxn>
              <a:cxn ang="0">
                <a:pos x="99" y="4"/>
              </a:cxn>
              <a:cxn ang="0">
                <a:pos x="110" y="7"/>
              </a:cxn>
              <a:cxn ang="0">
                <a:pos x="119" y="13"/>
              </a:cxn>
              <a:cxn ang="0">
                <a:pos x="128" y="19"/>
              </a:cxn>
              <a:cxn ang="0">
                <a:pos x="136" y="27"/>
              </a:cxn>
              <a:cxn ang="0">
                <a:pos x="142" y="36"/>
              </a:cxn>
              <a:cxn ang="0">
                <a:pos x="148" y="46"/>
              </a:cxn>
              <a:cxn ang="0">
                <a:pos x="152" y="56"/>
              </a:cxn>
              <a:cxn ang="0">
                <a:pos x="154" y="67"/>
              </a:cxn>
              <a:cxn ang="0">
                <a:pos x="155" y="78"/>
              </a:cxn>
              <a:cxn ang="0">
                <a:pos x="154" y="88"/>
              </a:cxn>
              <a:cxn ang="0">
                <a:pos x="152" y="99"/>
              </a:cxn>
              <a:cxn ang="0">
                <a:pos x="148" y="110"/>
              </a:cxn>
              <a:cxn ang="0">
                <a:pos x="142" y="119"/>
              </a:cxn>
              <a:cxn ang="0">
                <a:pos x="136" y="128"/>
              </a:cxn>
              <a:cxn ang="0">
                <a:pos x="128" y="136"/>
              </a:cxn>
              <a:cxn ang="0">
                <a:pos x="119" y="143"/>
              </a:cxn>
              <a:cxn ang="0">
                <a:pos x="110" y="148"/>
              </a:cxn>
              <a:cxn ang="0">
                <a:pos x="99" y="152"/>
              </a:cxn>
              <a:cxn ang="0">
                <a:pos x="88" y="154"/>
              </a:cxn>
              <a:cxn ang="0">
                <a:pos x="77" y="155"/>
              </a:cxn>
              <a:cxn ang="0">
                <a:pos x="66" y="154"/>
              </a:cxn>
              <a:cxn ang="0">
                <a:pos x="56" y="152"/>
              </a:cxn>
              <a:cxn ang="0">
                <a:pos x="45" y="148"/>
              </a:cxn>
              <a:cxn ang="0">
                <a:pos x="35" y="143"/>
              </a:cxn>
              <a:cxn ang="0">
                <a:pos x="27" y="136"/>
              </a:cxn>
              <a:cxn ang="0">
                <a:pos x="19" y="128"/>
              </a:cxn>
              <a:cxn ang="0">
                <a:pos x="12" y="119"/>
              </a:cxn>
              <a:cxn ang="0">
                <a:pos x="7" y="110"/>
              </a:cxn>
              <a:cxn ang="0">
                <a:pos x="3" y="99"/>
              </a:cxn>
              <a:cxn ang="0">
                <a:pos x="1" y="88"/>
              </a:cxn>
              <a:cxn ang="0">
                <a:pos x="0" y="78"/>
              </a:cxn>
            </a:cxnLst>
            <a:rect l="0" t="0" r="r" b="b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FF5EEB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804643" y="5901557"/>
            <a:ext cx="134013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0000"/>
                </a:solidFill>
              </a:rPr>
              <a:t>Autonomy Components</a:t>
            </a:r>
            <a:endParaRPr lang="en-US" sz="4400" b="0" dirty="0"/>
          </a:p>
        </p:txBody>
      </p:sp>
      <p:sp>
        <p:nvSpPr>
          <p:cNvPr id="113" name="Freeform 112"/>
          <p:cNvSpPr>
            <a:spLocks/>
          </p:cNvSpPr>
          <p:nvPr/>
        </p:nvSpPr>
        <p:spPr bwMode="auto">
          <a:xfrm>
            <a:off x="2560423" y="3295056"/>
            <a:ext cx="929422" cy="7620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5EEB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4" name="Line 114"/>
          <p:cNvSpPr>
            <a:spLocks noChangeShapeType="1"/>
          </p:cNvSpPr>
          <p:nvPr/>
        </p:nvSpPr>
        <p:spPr bwMode="auto">
          <a:xfrm>
            <a:off x="3017623" y="29140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662251" y="3523656"/>
            <a:ext cx="718421" cy="369332"/>
          </a:xfrm>
          <a:prstGeom prst="rect">
            <a:avLst/>
          </a:prstGeom>
          <a:solidFill>
            <a:srgbClr val="FF5EE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200" b="0" dirty="0" smtClean="0">
                <a:solidFill>
                  <a:srgbClr val="000000"/>
                </a:solidFill>
              </a:rPr>
              <a:t>State </a:t>
            </a:r>
          </a:p>
          <a:p>
            <a:pPr algn="ctr"/>
            <a:r>
              <a:rPr lang="en-US" sz="1200" b="0" dirty="0" smtClean="0">
                <a:solidFill>
                  <a:srgbClr val="000000"/>
                </a:solidFill>
              </a:rPr>
              <a:t>Estimation</a:t>
            </a:r>
          </a:p>
        </p:txBody>
      </p:sp>
      <p:sp>
        <p:nvSpPr>
          <p:cNvPr id="116" name="Freeform 115"/>
          <p:cNvSpPr>
            <a:spLocks/>
          </p:cNvSpPr>
          <p:nvPr/>
        </p:nvSpPr>
        <p:spPr bwMode="auto">
          <a:xfrm>
            <a:off x="3539910" y="3295056"/>
            <a:ext cx="929422" cy="7620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5EEB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7" name="Line 114"/>
          <p:cNvSpPr>
            <a:spLocks noChangeShapeType="1"/>
          </p:cNvSpPr>
          <p:nvPr/>
        </p:nvSpPr>
        <p:spPr bwMode="auto">
          <a:xfrm>
            <a:off x="4008223" y="29140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3671270" y="3523656"/>
            <a:ext cx="650118" cy="369332"/>
          </a:xfrm>
          <a:prstGeom prst="rect">
            <a:avLst/>
          </a:prstGeom>
          <a:solidFill>
            <a:srgbClr val="FF5EE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200" b="0" dirty="0" smtClean="0">
                <a:solidFill>
                  <a:srgbClr val="000000"/>
                </a:solidFill>
              </a:rPr>
              <a:t>Fault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Detection</a:t>
            </a:r>
            <a:endParaRPr lang="en-US" sz="1200" b="0" dirty="0" smtClean="0">
              <a:solidFill>
                <a:srgbClr val="000000"/>
              </a:solidFill>
            </a:endParaRPr>
          </a:p>
        </p:txBody>
      </p:sp>
      <p:sp>
        <p:nvSpPr>
          <p:cNvPr id="119" name="Freeform 118"/>
          <p:cNvSpPr>
            <a:spLocks/>
          </p:cNvSpPr>
          <p:nvPr/>
        </p:nvSpPr>
        <p:spPr bwMode="auto">
          <a:xfrm>
            <a:off x="4541623" y="3295056"/>
            <a:ext cx="929422" cy="7620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5EEB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0" name="Line 114"/>
          <p:cNvSpPr>
            <a:spLocks noChangeShapeType="1"/>
          </p:cNvSpPr>
          <p:nvPr/>
        </p:nvSpPr>
        <p:spPr bwMode="auto">
          <a:xfrm>
            <a:off x="5009936" y="29140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4741516" y="3506035"/>
            <a:ext cx="513061" cy="369332"/>
          </a:xfrm>
          <a:prstGeom prst="rect">
            <a:avLst/>
          </a:prstGeom>
          <a:solidFill>
            <a:srgbClr val="FF5EE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200" b="0" dirty="0" smtClean="0">
                <a:solidFill>
                  <a:srgbClr val="000000"/>
                </a:solidFill>
              </a:rPr>
              <a:t>System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Effects</a:t>
            </a:r>
            <a:endParaRPr lang="en-US" sz="1200" b="0" dirty="0" smtClean="0">
              <a:solidFill>
                <a:srgbClr val="000000"/>
              </a:solidFill>
            </a:endParaRPr>
          </a:p>
        </p:txBody>
      </p:sp>
      <p:sp>
        <p:nvSpPr>
          <p:cNvPr id="122" name="Freeform 121"/>
          <p:cNvSpPr>
            <a:spLocks/>
          </p:cNvSpPr>
          <p:nvPr/>
        </p:nvSpPr>
        <p:spPr bwMode="auto">
          <a:xfrm>
            <a:off x="5517201" y="3295056"/>
            <a:ext cx="929422" cy="7620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5EEB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3" name="Line 114"/>
          <p:cNvSpPr>
            <a:spLocks noChangeShapeType="1"/>
          </p:cNvSpPr>
          <p:nvPr/>
        </p:nvSpPr>
        <p:spPr bwMode="auto">
          <a:xfrm>
            <a:off x="5985514" y="29140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5674152" y="3506035"/>
            <a:ext cx="598947" cy="184666"/>
          </a:xfrm>
          <a:prstGeom prst="rect">
            <a:avLst/>
          </a:prstGeom>
          <a:solidFill>
            <a:srgbClr val="FF5EE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200" b="0" dirty="0" smtClean="0">
                <a:solidFill>
                  <a:srgbClr val="000000"/>
                </a:solidFill>
              </a:rPr>
              <a:t>Planning</a:t>
            </a:r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>
            <a:off x="6584001" y="3295056"/>
            <a:ext cx="929422" cy="762000"/>
          </a:xfrm>
          <a:custGeom>
            <a:avLst/>
            <a:gdLst/>
            <a:ahLst/>
            <a:cxnLst>
              <a:cxn ang="0">
                <a:pos x="1" y="168"/>
              </a:cxn>
              <a:cxn ang="0">
                <a:pos x="7" y="134"/>
              </a:cxn>
              <a:cxn ang="0">
                <a:pos x="20" y="103"/>
              </a:cxn>
              <a:cxn ang="0">
                <a:pos x="38" y="73"/>
              </a:cxn>
              <a:cxn ang="0">
                <a:pos x="61" y="48"/>
              </a:cxn>
              <a:cxn ang="0">
                <a:pos x="88" y="28"/>
              </a:cxn>
              <a:cxn ang="0">
                <a:pos x="119" y="12"/>
              </a:cxn>
              <a:cxn ang="0">
                <a:pos x="152" y="3"/>
              </a:cxn>
              <a:cxn ang="0">
                <a:pos x="186" y="0"/>
              </a:cxn>
              <a:cxn ang="0">
                <a:pos x="220" y="3"/>
              </a:cxn>
              <a:cxn ang="0">
                <a:pos x="253" y="12"/>
              </a:cxn>
              <a:cxn ang="0">
                <a:pos x="284" y="28"/>
              </a:cxn>
              <a:cxn ang="0">
                <a:pos x="311" y="48"/>
              </a:cxn>
              <a:cxn ang="0">
                <a:pos x="334" y="73"/>
              </a:cxn>
              <a:cxn ang="0">
                <a:pos x="352" y="103"/>
              </a:cxn>
              <a:cxn ang="0">
                <a:pos x="364" y="134"/>
              </a:cxn>
              <a:cxn ang="0">
                <a:pos x="371" y="168"/>
              </a:cxn>
              <a:cxn ang="0">
                <a:pos x="371" y="202"/>
              </a:cxn>
              <a:cxn ang="0">
                <a:pos x="364" y="236"/>
              </a:cxn>
              <a:cxn ang="0">
                <a:pos x="352" y="268"/>
              </a:cxn>
              <a:cxn ang="0">
                <a:pos x="334" y="297"/>
              </a:cxn>
              <a:cxn ang="0">
                <a:pos x="311" y="322"/>
              </a:cxn>
              <a:cxn ang="0">
                <a:pos x="284" y="343"/>
              </a:cxn>
              <a:cxn ang="0">
                <a:pos x="253" y="358"/>
              </a:cxn>
              <a:cxn ang="0">
                <a:pos x="220" y="367"/>
              </a:cxn>
              <a:cxn ang="0">
                <a:pos x="186" y="370"/>
              </a:cxn>
              <a:cxn ang="0">
                <a:pos x="152" y="367"/>
              </a:cxn>
              <a:cxn ang="0">
                <a:pos x="119" y="358"/>
              </a:cxn>
              <a:cxn ang="0">
                <a:pos x="88" y="343"/>
              </a:cxn>
              <a:cxn ang="0">
                <a:pos x="61" y="322"/>
              </a:cxn>
              <a:cxn ang="0">
                <a:pos x="38" y="297"/>
              </a:cxn>
              <a:cxn ang="0">
                <a:pos x="20" y="268"/>
              </a:cxn>
              <a:cxn ang="0">
                <a:pos x="7" y="236"/>
              </a:cxn>
              <a:cxn ang="0">
                <a:pos x="1" y="202"/>
              </a:cxn>
            </a:cxnLst>
            <a:rect l="0" t="0" r="r" b="b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5EEB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6" name="Line 114"/>
          <p:cNvSpPr>
            <a:spLocks noChangeShapeType="1"/>
          </p:cNvSpPr>
          <p:nvPr/>
        </p:nvSpPr>
        <p:spPr bwMode="auto">
          <a:xfrm>
            <a:off x="7052314" y="291405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7" name="Rectangle 126"/>
          <p:cNvSpPr>
            <a:spLocks noChangeArrowheads="1"/>
          </p:cNvSpPr>
          <p:nvPr/>
        </p:nvSpPr>
        <p:spPr bwMode="auto">
          <a:xfrm>
            <a:off x="6702516" y="3506035"/>
            <a:ext cx="675816" cy="184666"/>
          </a:xfrm>
          <a:prstGeom prst="rect">
            <a:avLst/>
          </a:prstGeom>
          <a:solidFill>
            <a:srgbClr val="FF5EE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200" b="0" dirty="0" smtClean="0">
                <a:solidFill>
                  <a:srgbClr val="000000"/>
                </a:solidFill>
              </a:rPr>
              <a:t>Execution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1298967" y="2008402"/>
            <a:ext cx="1396619" cy="542762"/>
          </a:xfrm>
          <a:prstGeom prst="wedgeRectCallout">
            <a:avLst>
              <a:gd name="adj1" fmla="val 70916"/>
              <a:gd name="adj2" fmla="val 179874"/>
            </a:avLst>
          </a:prstGeom>
          <a:solidFill>
            <a:srgbClr val="FF5E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Orion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Battery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9" name="Rectangular Callout 128"/>
          <p:cNvSpPr/>
          <p:nvPr/>
        </p:nvSpPr>
        <p:spPr>
          <a:xfrm>
            <a:off x="4114363" y="2008402"/>
            <a:ext cx="1396619" cy="542762"/>
          </a:xfrm>
          <a:prstGeom prst="wedgeRectCallout">
            <a:avLst>
              <a:gd name="adj1" fmla="val 10833"/>
              <a:gd name="adj2" fmla="val 174717"/>
            </a:avLst>
          </a:prstGeom>
          <a:solidFill>
            <a:srgbClr val="FF5E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AMPS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0" name="Rectangular Callout 129"/>
          <p:cNvSpPr/>
          <p:nvPr/>
        </p:nvSpPr>
        <p:spPr>
          <a:xfrm>
            <a:off x="6137250" y="2066652"/>
            <a:ext cx="1396619" cy="542762"/>
          </a:xfrm>
          <a:prstGeom prst="wedgeRectCallout">
            <a:avLst>
              <a:gd name="adj1" fmla="val 16517"/>
              <a:gd name="adj2" fmla="val 158002"/>
            </a:avLst>
          </a:prstGeom>
          <a:solidFill>
            <a:srgbClr val="FF5E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1" name="Rectangular Callout 130"/>
          <p:cNvSpPr/>
          <p:nvPr/>
        </p:nvSpPr>
        <p:spPr>
          <a:xfrm>
            <a:off x="2682362" y="1465351"/>
            <a:ext cx="1396619" cy="542762"/>
          </a:xfrm>
          <a:prstGeom prst="wedgeRectCallout">
            <a:avLst>
              <a:gd name="adj1" fmla="val 26260"/>
              <a:gd name="adj2" fmla="val 279985"/>
            </a:avLst>
          </a:prstGeom>
          <a:solidFill>
            <a:srgbClr val="FF5E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PPA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8" name="Rectangular Callout 127"/>
          <p:cNvSpPr/>
          <p:nvPr/>
        </p:nvSpPr>
        <p:spPr>
          <a:xfrm>
            <a:off x="2690788" y="2004582"/>
            <a:ext cx="1396619" cy="542762"/>
          </a:xfrm>
          <a:prstGeom prst="wedgeRectCallout">
            <a:avLst>
              <a:gd name="adj1" fmla="val 25448"/>
              <a:gd name="adj2" fmla="val 190142"/>
            </a:avLst>
          </a:prstGeom>
          <a:solidFill>
            <a:srgbClr val="FF5E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AMPS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81" y="6437119"/>
            <a:ext cx="82771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Chart obtained form FY15 AES AMO End of Year Review / Jeremy Frank / 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D1A98-E73F-42D9-B200-68D28AA96D8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11"/>
          </p:nvPr>
        </p:nvSpPr>
        <p:spPr>
          <a:xfrm>
            <a:off x="530678" y="359343"/>
            <a:ext cx="8090264" cy="277812"/>
          </a:xfrm>
        </p:spPr>
        <p:txBody>
          <a:bodyPr/>
          <a:lstStyle/>
          <a:p>
            <a:r>
              <a:rPr lang="en-US" sz="2000" dirty="0" smtClean="0"/>
              <a:t>Orion Backup Computer Proof-of-Concept</a:t>
            </a:r>
            <a:r>
              <a:rPr lang="en-US" sz="2000" dirty="0"/>
              <a:t> </a:t>
            </a:r>
            <a:r>
              <a:rPr lang="en-US" sz="2000" dirty="0" smtClean="0"/>
              <a:t>Architecture </a:t>
            </a:r>
            <a:br>
              <a:rPr lang="en-US" sz="2000" dirty="0" smtClean="0"/>
            </a:br>
            <a:r>
              <a:rPr lang="en-US" sz="2000" dirty="0" smtClean="0"/>
              <a:t>(EFT-1 Flight Code under CFS on LEON3 Processor)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2" y="1095447"/>
            <a:ext cx="3774355" cy="25666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5" y="3662115"/>
            <a:ext cx="5406105" cy="3047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984" y="987879"/>
            <a:ext cx="4304016" cy="3045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259" y="4542916"/>
            <a:ext cx="3363241" cy="21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9882" y="1310985"/>
            <a:ext cx="8367713" cy="2655642"/>
          </a:xfrm>
        </p:spPr>
        <p:txBody>
          <a:bodyPr/>
          <a:lstStyle/>
          <a:p>
            <a:r>
              <a:rPr lang="en-US" dirty="0" smtClean="0"/>
              <a:t>Product Summary</a:t>
            </a:r>
          </a:p>
          <a:p>
            <a:pPr lvl="1"/>
            <a:r>
              <a:rPr lang="en-US" dirty="0" smtClean="0"/>
              <a:t>New applications to handle Command Inputs / Telemetry Outputs </a:t>
            </a:r>
          </a:p>
          <a:p>
            <a:pPr lvl="1"/>
            <a:r>
              <a:rPr lang="en-US" dirty="0" smtClean="0"/>
              <a:t>Designed such that it can be easily expanded and customized for specific mission needs through a library suite called IO_LIB.</a:t>
            </a:r>
          </a:p>
          <a:p>
            <a:pPr lvl="1"/>
            <a:r>
              <a:rPr lang="en-US" dirty="0" smtClean="0"/>
              <a:t>Multiple channels supported, reconfigurable through CFS tables</a:t>
            </a:r>
          </a:p>
          <a:p>
            <a:pPr lvl="1"/>
            <a:r>
              <a:rPr lang="en-US" dirty="0" smtClean="0"/>
              <a:t>Supports communication over UDP and RS-422</a:t>
            </a:r>
          </a:p>
          <a:p>
            <a:pPr lvl="1"/>
            <a:r>
              <a:rPr lang="en-US" dirty="0" smtClean="0"/>
              <a:t>CCSDS Space-Data Link Protocols: TM-SDLP, TC-SDLP, COP-1</a:t>
            </a:r>
          </a:p>
          <a:p>
            <a:pPr lvl="1"/>
            <a:r>
              <a:rPr lang="en-US" dirty="0" smtClean="0"/>
              <a:t>Integration with the File Transfer Application (CF) for CFDP file transfers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D1A98-E73F-42D9-B200-68D28AA96D8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11"/>
          </p:nvPr>
        </p:nvSpPr>
        <p:spPr>
          <a:xfrm>
            <a:off x="2982685" y="123145"/>
            <a:ext cx="3149601" cy="817604"/>
          </a:xfrm>
        </p:spPr>
        <p:txBody>
          <a:bodyPr/>
          <a:lstStyle/>
          <a:p>
            <a:r>
              <a:rPr lang="en-US" sz="2400" dirty="0" smtClean="0"/>
              <a:t>Generic TO/CI Apps with C3I Interface</a:t>
            </a:r>
            <a:endParaRPr lang="en-US" sz="24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39" y="3966627"/>
            <a:ext cx="4343400" cy="22832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2" y="4140920"/>
            <a:ext cx="3380266" cy="22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622" y="1201738"/>
            <a:ext cx="8270874" cy="5472112"/>
          </a:xfrm>
        </p:spPr>
        <p:txBody>
          <a:bodyPr/>
          <a:lstStyle/>
          <a:p>
            <a:r>
              <a:rPr lang="en-US" dirty="0"/>
              <a:t>Product </a:t>
            </a:r>
            <a:r>
              <a:rPr lang="en-US" dirty="0" smtClean="0"/>
              <a:t>Summary</a:t>
            </a:r>
          </a:p>
          <a:p>
            <a:pPr lvl="1"/>
            <a:r>
              <a:rPr lang="en-US" dirty="0" smtClean="0"/>
              <a:t>Provides a means for managing CFS and CFS application variable structure and command message information in a PostgreSQL database</a:t>
            </a:r>
          </a:p>
          <a:p>
            <a:pPr lvl="1"/>
            <a:r>
              <a:rPr lang="en-US" dirty="0" smtClean="0"/>
              <a:t>Data can be accessed by user-defined scripts using built-in access functions; e.g., to create output files (C headers, HK copy table, etc.)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Demo </a:t>
            </a:r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Basic application functionality</a:t>
            </a:r>
          </a:p>
          <a:p>
            <a:pPr lvl="2"/>
            <a:r>
              <a:rPr lang="en-US" dirty="0" smtClean="0"/>
              <a:t>Project creation</a:t>
            </a:r>
          </a:p>
          <a:p>
            <a:pPr lvl="2"/>
            <a:r>
              <a:rPr lang="en-US" dirty="0" smtClean="0"/>
              <a:t>Data entry</a:t>
            </a:r>
          </a:p>
          <a:p>
            <a:pPr lvl="2"/>
            <a:r>
              <a:rPr lang="en-US" dirty="0" smtClean="0"/>
              <a:t>Data customization</a:t>
            </a:r>
          </a:p>
          <a:p>
            <a:pPr lvl="2"/>
            <a:r>
              <a:rPr lang="en-US" dirty="0" smtClean="0"/>
              <a:t>Script access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D1A98-E73F-42D9-B200-68D28AA96D8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11"/>
          </p:nvPr>
        </p:nvSpPr>
        <p:spPr>
          <a:xfrm>
            <a:off x="1112520" y="49130"/>
            <a:ext cx="6675120" cy="864905"/>
          </a:xfrm>
        </p:spPr>
        <p:txBody>
          <a:bodyPr/>
          <a:lstStyle/>
          <a:p>
            <a:r>
              <a:rPr lang="en-US" sz="2400" dirty="0" smtClean="0"/>
              <a:t>CFS Command &amp; Data Dictionary Tool (CCDD)</a:t>
            </a:r>
            <a:endParaRPr lang="en-US" sz="2400" dirty="0"/>
          </a:p>
        </p:txBody>
      </p:sp>
      <p:pic>
        <p:nvPicPr>
          <p:cNvPr id="2050" name="Picture 7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49" y="4765355"/>
            <a:ext cx="2855179" cy="16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ontent Placeholder 3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58" y="2840041"/>
            <a:ext cx="8367713" cy="20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558" y="203286"/>
            <a:ext cx="7352061" cy="520994"/>
          </a:xfrm>
        </p:spPr>
        <p:txBody>
          <a:bodyPr/>
          <a:lstStyle/>
          <a:p>
            <a:r>
              <a:rPr lang="en-US" dirty="0" smtClean="0"/>
              <a:t>Collaboration </a:t>
            </a:r>
            <a:r>
              <a:rPr lang="en-US" dirty="0"/>
              <a:t>M</a:t>
            </a:r>
            <a:r>
              <a:rPr lang="en-US" dirty="0" smtClean="0"/>
              <a:t>anager Tool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033" y="1427797"/>
            <a:ext cx="8252774" cy="45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02391" y="6404793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Larry Garner/Tietronix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3535" y="4566988"/>
            <a:ext cx="1910848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XTCE files used to create other product files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7372" y="2834832"/>
            <a:ext cx="199204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System Engineer describes system command and telemetry lists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5926" y="2752902"/>
            <a:ext cx="191084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XTCE files describing system representation is generated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64725" y="2573222"/>
            <a:ext cx="1979729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System representation SysML model is generated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80959" y="4566988"/>
            <a:ext cx="1910848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Message IDs pulled from available user app pool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214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023" y="927900"/>
            <a:ext cx="8866206" cy="5823964"/>
          </a:xfrm>
        </p:spPr>
        <p:txBody>
          <a:bodyPr/>
          <a:lstStyle/>
          <a:p>
            <a:pPr>
              <a:tabLst>
                <a:tab pos="798513" algn="l"/>
              </a:tabLst>
            </a:pPr>
            <a:r>
              <a:rPr lang="en-US" sz="2000" dirty="0" smtClean="0"/>
              <a:t>FY13 Products</a:t>
            </a:r>
            <a:endParaRPr lang="en-US" sz="2000" dirty="0"/>
          </a:p>
          <a:p>
            <a:pPr marL="914021" lvl="1" indent="-457011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CFS on Orion/B787 Platform </a:t>
            </a:r>
            <a:r>
              <a:rPr lang="en-US" sz="2000" dirty="0" smtClean="0"/>
              <a:t>– CFS on Partitioned Green Hills RTOS</a:t>
            </a:r>
          </a:p>
          <a:p>
            <a:pPr marL="914021" lvl="1" indent="-457011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Quad-Voting </a:t>
            </a:r>
            <a:r>
              <a:rPr lang="en-US" sz="2000" dirty="0">
                <a:solidFill>
                  <a:srgbClr val="0000FF"/>
                </a:solidFill>
              </a:rPr>
              <a:t>CFS </a:t>
            </a:r>
            <a:r>
              <a:rPr lang="en-US" sz="2000" dirty="0" smtClean="0">
                <a:solidFill>
                  <a:srgbClr val="0000FF"/>
                </a:solidFill>
              </a:rPr>
              <a:t>System </a:t>
            </a:r>
            <a:r>
              <a:rPr lang="en-US" sz="2000" dirty="0" smtClean="0"/>
              <a:t>– CFS on Partitioned VxWorks RTOS, synchronizing &amp; voting 4 computers</a:t>
            </a:r>
            <a:endParaRPr lang="en-US" sz="2000" dirty="0"/>
          </a:p>
          <a:p>
            <a:pPr marL="914021" lvl="1" indent="-457011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CFS </a:t>
            </a:r>
            <a:r>
              <a:rPr lang="en-US" sz="2000" dirty="0">
                <a:solidFill>
                  <a:srgbClr val="0000FF"/>
                </a:solidFill>
              </a:rPr>
              <a:t>within Trick Simulation</a:t>
            </a:r>
          </a:p>
          <a:p>
            <a:pPr marL="914021" lvl="1" indent="-457011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Distributed CFS </a:t>
            </a:r>
            <a:r>
              <a:rPr lang="en-US" sz="2000" dirty="0" smtClean="0"/>
              <a:t>– network-based software bus additions</a:t>
            </a:r>
            <a:endParaRPr lang="en-US" sz="2000" dirty="0"/>
          </a:p>
          <a:p>
            <a:pPr marL="914021" lvl="1" indent="-457011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Reusable </a:t>
            </a:r>
            <a:r>
              <a:rPr lang="en-US" sz="2000" dirty="0">
                <a:solidFill>
                  <a:srgbClr val="0000FF"/>
                </a:solidFill>
              </a:rPr>
              <a:t>Certification Test </a:t>
            </a:r>
            <a:r>
              <a:rPr lang="en-US" sz="2000" dirty="0" smtClean="0">
                <a:solidFill>
                  <a:srgbClr val="0000FF"/>
                </a:solidFill>
              </a:rPr>
              <a:t>Suite (begin)</a:t>
            </a:r>
            <a:endParaRPr lang="en-US" sz="2000" dirty="0">
              <a:solidFill>
                <a:srgbClr val="0000FF"/>
              </a:solidFill>
            </a:endParaRPr>
          </a:p>
          <a:p>
            <a:pPr marL="400027" indent="-342900">
              <a:tabLst>
                <a:tab pos="798513" algn="l"/>
              </a:tabLst>
            </a:pPr>
            <a:r>
              <a:rPr lang="en-US" dirty="0" smtClean="0"/>
              <a:t>FY14 Products</a:t>
            </a:r>
          </a:p>
          <a:p>
            <a:pPr marL="799911" lvl="1" indent="-342900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Class </a:t>
            </a:r>
            <a:r>
              <a:rPr lang="en-US" sz="2000" dirty="0">
                <a:solidFill>
                  <a:srgbClr val="0000FF"/>
                </a:solidFill>
              </a:rPr>
              <a:t>A CFS Certification on </a:t>
            </a:r>
            <a:r>
              <a:rPr lang="en-US" sz="2000" dirty="0" smtClean="0">
                <a:solidFill>
                  <a:srgbClr val="0000FF"/>
                </a:solidFill>
              </a:rPr>
              <a:t>Integrity ARINC-653/Orion Primary Flight </a:t>
            </a:r>
            <a:r>
              <a:rPr lang="en-US" sz="2000" dirty="0">
                <a:solidFill>
                  <a:srgbClr val="0000FF"/>
                </a:solidFill>
              </a:rPr>
              <a:t>Platform   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799911" lvl="1" indent="-342900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Performance </a:t>
            </a:r>
            <a:r>
              <a:rPr lang="en-US" sz="2000" dirty="0">
                <a:solidFill>
                  <a:srgbClr val="0000FF"/>
                </a:solidFill>
              </a:rPr>
              <a:t>Monitoring Tool 	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799911" lvl="1" indent="-342900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CFS </a:t>
            </a:r>
            <a:r>
              <a:rPr lang="en-US" sz="2000" dirty="0">
                <a:solidFill>
                  <a:srgbClr val="0000FF"/>
                </a:solidFill>
              </a:rPr>
              <a:t>Synch &amp; Voting Software Development    		</a:t>
            </a:r>
          </a:p>
          <a:p>
            <a:pPr marL="799911" lvl="1" indent="-342900">
              <a:tabLst>
                <a:tab pos="798513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Product Line 						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799911" lvl="1" indent="-342900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Command </a:t>
            </a:r>
            <a:r>
              <a:rPr lang="en-US" sz="2000" dirty="0">
                <a:solidFill>
                  <a:srgbClr val="0000FF"/>
                </a:solidFill>
              </a:rPr>
              <a:t>&amp; Data </a:t>
            </a:r>
            <a:r>
              <a:rPr lang="en-US" sz="2000" dirty="0" smtClean="0">
                <a:solidFill>
                  <a:srgbClr val="0000FF"/>
                </a:solidFill>
              </a:rPr>
              <a:t>Dictionary Ground Database Tool </a:t>
            </a:r>
            <a:r>
              <a:rPr lang="en-US" sz="2000" dirty="0">
                <a:solidFill>
                  <a:srgbClr val="0000FF"/>
                </a:solidFill>
              </a:rPr>
              <a:t>		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799911" lvl="1" indent="-342900">
              <a:tabLst>
                <a:tab pos="7985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Education/Outreach</a:t>
            </a:r>
            <a:r>
              <a:rPr lang="en-US" sz="2000" dirty="0">
                <a:solidFill>
                  <a:srgbClr val="0000FF"/>
                </a:solidFill>
              </a:rPr>
              <a:t>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9144" y="6469380"/>
            <a:ext cx="1043940" cy="457200"/>
          </a:xfrm>
        </p:spPr>
        <p:txBody>
          <a:bodyPr/>
          <a:lstStyle/>
          <a:p>
            <a:fld id="{473B69CC-8170-4B2E-B654-7E5D723AD1AA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4159" y="191388"/>
            <a:ext cx="7352061" cy="520994"/>
          </a:xfrm>
        </p:spPr>
        <p:txBody>
          <a:bodyPr/>
          <a:lstStyle/>
          <a:p>
            <a:r>
              <a:rPr lang="en-US" sz="2800" dirty="0" smtClean="0"/>
              <a:t>CFS AES Project </a:t>
            </a:r>
            <a:br>
              <a:rPr lang="en-US" sz="2800" dirty="0" smtClean="0"/>
            </a:br>
            <a:r>
              <a:rPr lang="en-US" sz="2800" dirty="0" smtClean="0"/>
              <a:t>Product Summary FY13 &amp; FY14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44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777614"/>
              </p:ext>
            </p:extLst>
          </p:nvPr>
        </p:nvGraphicFramePr>
        <p:xfrm>
          <a:off x="179524" y="1034188"/>
          <a:ext cx="4358779" cy="493985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61847"/>
                <a:gridCol w="638190"/>
                <a:gridCol w="719550"/>
                <a:gridCol w="2139192"/>
              </a:tblGrid>
              <a:tr h="188753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Platform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OS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Project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Status / Notes</a:t>
                      </a:r>
                      <a:endParaRPr lang="en-US" sz="900" b="1" dirty="0"/>
                    </a:p>
                  </a:txBody>
                  <a:tcPr/>
                </a:tc>
              </a:tr>
              <a:tr h="151002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RAD750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vxWorks 6.4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700" b="1" kern="1200" dirty="0" smtClean="0"/>
                        <a:t>LRO,RBSP, GPM</a:t>
                      </a:r>
                      <a:endParaRPr lang="en-US" sz="7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700" b="1" kern="1200" dirty="0" smtClean="0"/>
                        <a:t>Project tested.</a:t>
                      </a:r>
                      <a:endParaRPr lang="en-US" sz="7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91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/>
                        <a:t>RAD750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RTEMS 4.10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ICESat-2/ATLAS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Early</a:t>
                      </a:r>
                      <a:r>
                        <a:rPr lang="en-US" sz="700" b="1" baseline="0" dirty="0" smtClean="0"/>
                        <a:t> in instrument test program</a:t>
                      </a:r>
                      <a:endParaRPr lang="en-US" sz="700" b="1" dirty="0"/>
                    </a:p>
                  </a:txBody>
                  <a:tcPr/>
                </a:tc>
              </a:tr>
              <a:tr h="258940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Rad Hard Coldfire (</a:t>
                      </a:r>
                      <a:r>
                        <a:rPr lang="en-US" sz="600" b="1" dirty="0" smtClean="0"/>
                        <a:t>5208</a:t>
                      </a:r>
                      <a:r>
                        <a:rPr lang="en-US" sz="700" b="1" dirty="0" smtClean="0"/>
                        <a:t>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RTEMS 4.10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MMS</a:t>
                      </a:r>
                    </a:p>
                    <a:p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Project tested. </a:t>
                      </a:r>
                      <a:endParaRPr lang="en-US" sz="700" b="1" dirty="0"/>
                    </a:p>
                  </a:txBody>
                  <a:tcPr/>
                </a:tc>
              </a:tr>
              <a:tr h="243280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LEON3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RTEMS 4.10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Solar Probe Plus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In</a:t>
                      </a:r>
                      <a:r>
                        <a:rPr lang="en-US" sz="700" b="1" baseline="0" dirty="0" smtClean="0"/>
                        <a:t> Development for SPP mission</a:t>
                      </a:r>
                      <a:endParaRPr lang="en-US" sz="700" b="1" dirty="0"/>
                    </a:p>
                  </a:txBody>
                  <a:tcPr/>
                </a:tc>
              </a:tr>
              <a:tr h="242721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MCP750 PPC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vxWorks 6.4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cFE/CFS</a:t>
                      </a:r>
                      <a:r>
                        <a:rPr lang="en-US" sz="700" b="1" baseline="0" dirty="0" smtClean="0"/>
                        <a:t> Project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Tested.</a:t>
                      </a:r>
                    </a:p>
                    <a:p>
                      <a:r>
                        <a:rPr lang="en-US" sz="700" b="1" dirty="0" smtClean="0"/>
                        <a:t>Used as baseline CFS development</a:t>
                      </a:r>
                      <a:r>
                        <a:rPr lang="en-US" sz="700" b="1" baseline="0" dirty="0" smtClean="0"/>
                        <a:t> platform.</a:t>
                      </a:r>
                      <a:endParaRPr lang="en-US" sz="700" b="1" dirty="0"/>
                    </a:p>
                  </a:txBody>
                  <a:tcPr/>
                </a:tc>
              </a:tr>
              <a:tr h="200217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PC / x86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Linux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n/a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Not formally tested. </a:t>
                      </a:r>
                      <a:r>
                        <a:rPr lang="en-US" sz="700" b="1" baseline="0" dirty="0" smtClean="0"/>
                        <a:t> </a:t>
                      </a:r>
                      <a:r>
                        <a:rPr lang="en-US" sz="700" b="1" dirty="0" smtClean="0"/>
                        <a:t>Used</a:t>
                      </a:r>
                      <a:r>
                        <a:rPr lang="en-US" sz="700" b="1" baseline="0" dirty="0" smtClean="0"/>
                        <a:t> by JSC.</a:t>
                      </a:r>
                      <a:endParaRPr lang="en-US" sz="700" b="1" dirty="0"/>
                    </a:p>
                  </a:txBody>
                  <a:tcPr/>
                </a:tc>
              </a:tr>
              <a:tr h="251670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Coldfire MCF5235 board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RTEMS 4.10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n/a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baseline="0" dirty="0" smtClean="0"/>
                        <a:t>Not formally tested. </a:t>
                      </a:r>
                    </a:p>
                    <a:p>
                      <a:r>
                        <a:rPr lang="en-US" sz="700" b="1" dirty="0" smtClean="0"/>
                        <a:t>Used</a:t>
                      </a:r>
                      <a:r>
                        <a:rPr lang="en-US" sz="700" b="1" baseline="0" dirty="0" smtClean="0"/>
                        <a:t> for RTEMS Development, and MMS board.</a:t>
                      </a:r>
                      <a:endParaRPr lang="en-US" sz="700" b="1" dirty="0"/>
                    </a:p>
                  </a:txBody>
                  <a:tcPr/>
                </a:tc>
              </a:tr>
              <a:tr h="327170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LEON3 – generic</a:t>
                      </a:r>
                      <a:r>
                        <a:rPr lang="en-US" sz="700" b="1" baseline="0" dirty="0" smtClean="0"/>
                        <a:t> –(</a:t>
                      </a:r>
                      <a:r>
                        <a:rPr lang="en-US" sz="700" b="1" dirty="0" smtClean="0"/>
                        <a:t>simulator, multiple COTS boards 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RTEMS 4.10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n/a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Not tested.</a:t>
                      </a:r>
                      <a:r>
                        <a:rPr lang="en-US" sz="700" b="1" baseline="0" dirty="0" smtClean="0"/>
                        <a:t>  </a:t>
                      </a:r>
                      <a:r>
                        <a:rPr lang="en-US" sz="700" b="1" dirty="0" smtClean="0"/>
                        <a:t>Not in CFS CM. </a:t>
                      </a:r>
                    </a:p>
                    <a:p>
                      <a:r>
                        <a:rPr lang="en-US" sz="700" b="1" dirty="0" smtClean="0"/>
                        <a:t>Used for LEON3 development. </a:t>
                      </a:r>
                    </a:p>
                    <a:p>
                      <a:r>
                        <a:rPr lang="en-US" sz="700" b="1" dirty="0" smtClean="0"/>
                        <a:t>Can be used on LEON3 Simulator.</a:t>
                      </a:r>
                      <a:endParaRPr lang="en-US" sz="700" b="1" dirty="0"/>
                    </a:p>
                  </a:txBody>
                  <a:tcPr/>
                </a:tc>
              </a:tr>
              <a:tr h="173559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Coldfire Simulator (qemu 68k 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RTEMS 4.10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n/a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Not</a:t>
                      </a:r>
                      <a:r>
                        <a:rPr lang="en-US" sz="700" b="1" baseline="0" dirty="0" smtClean="0"/>
                        <a:t> formally tested. </a:t>
                      </a:r>
                    </a:p>
                    <a:p>
                      <a:r>
                        <a:rPr lang="en-US" sz="700" b="1" baseline="0" dirty="0" smtClean="0"/>
                        <a:t>Used for OSAL / cFE development</a:t>
                      </a:r>
                      <a:endParaRPr lang="en-US" sz="700" b="1" dirty="0"/>
                    </a:p>
                  </a:txBody>
                  <a:tcPr/>
                </a:tc>
              </a:tr>
              <a:tr h="276278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TILERA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Linux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Maestro</a:t>
                      </a:r>
                      <a:r>
                        <a:rPr lang="en-US" sz="700" b="1" baseline="0" dirty="0" smtClean="0"/>
                        <a:t> IRAD (FY12)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Not formally tested.</a:t>
                      </a:r>
                    </a:p>
                    <a:p>
                      <a:r>
                        <a:rPr lang="en-US" sz="700" b="1" dirty="0" smtClean="0"/>
                        <a:t>Compatible with </a:t>
                      </a:r>
                      <a:r>
                        <a:rPr lang="en-US" sz="700" b="1" baseline="0" dirty="0" smtClean="0"/>
                        <a:t>Desktop PC linux version.</a:t>
                      </a:r>
                      <a:endParaRPr lang="en-US" sz="700" b="1" dirty="0"/>
                    </a:p>
                  </a:txBody>
                  <a:tcPr/>
                </a:tc>
              </a:tr>
              <a:tr h="335559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MCP750 PPC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vxWorks 6.x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Memory Protection IRAD (FY11)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Adds memory protection to standard cFE.</a:t>
                      </a:r>
                    </a:p>
                    <a:p>
                      <a:r>
                        <a:rPr lang="en-US" sz="700" b="1" dirty="0" smtClean="0"/>
                        <a:t>Not</a:t>
                      </a:r>
                      <a:r>
                        <a:rPr lang="en-US" sz="700" b="1" baseline="0" dirty="0" smtClean="0"/>
                        <a:t> formally tested.</a:t>
                      </a:r>
                    </a:p>
                    <a:p>
                      <a:r>
                        <a:rPr lang="en-US" sz="700" b="1" baseline="0" dirty="0" smtClean="0"/>
                        <a:t>Not integrated with cFE repository.</a:t>
                      </a:r>
                      <a:endParaRPr lang="en-US" sz="700" b="1" dirty="0"/>
                    </a:p>
                  </a:txBody>
                  <a:tcPr/>
                </a:tc>
              </a:tr>
              <a:tr h="343949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PC x86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Linux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Multi-Core IRAD (FY12)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Adds multi-core</a:t>
                      </a:r>
                      <a:r>
                        <a:rPr lang="en-US" sz="700" b="1" baseline="0" dirty="0" smtClean="0"/>
                        <a:t> CPU capability to cFE.</a:t>
                      </a:r>
                      <a:endParaRPr lang="en-US" sz="700" b="1" dirty="0" smtClean="0"/>
                    </a:p>
                    <a:p>
                      <a:r>
                        <a:rPr lang="en-US" sz="700" b="1" dirty="0" smtClean="0"/>
                        <a:t>Not formally tested.</a:t>
                      </a:r>
                    </a:p>
                    <a:p>
                      <a:r>
                        <a:rPr lang="en-US" sz="700" b="1" dirty="0" smtClean="0"/>
                        <a:t>Not integrated with cFE repository.</a:t>
                      </a:r>
                      <a:endParaRPr lang="en-US" sz="700" b="1" dirty="0"/>
                    </a:p>
                  </a:txBody>
                  <a:tcPr/>
                </a:tc>
              </a:tr>
              <a:tr h="335560"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Leon3</a:t>
                      </a:r>
                      <a:r>
                        <a:rPr lang="en-US" sz="700" b="1" baseline="0" dirty="0" smtClean="0"/>
                        <a:t> 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PikeOS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Virtualization</a:t>
                      </a:r>
                      <a:r>
                        <a:rPr lang="en-US" sz="700" b="1" baseline="0" dirty="0" smtClean="0"/>
                        <a:t> IRAD (FY12)</a:t>
                      </a:r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b="1" dirty="0" smtClean="0"/>
                        <a:t>Adds ability to run in partitioned OS.</a:t>
                      </a:r>
                    </a:p>
                    <a:p>
                      <a:r>
                        <a:rPr lang="en-US" sz="700" b="1" dirty="0" smtClean="0"/>
                        <a:t>Prototype.</a:t>
                      </a:r>
                    </a:p>
                    <a:p>
                      <a:r>
                        <a:rPr lang="en-US" sz="700" b="1" dirty="0" smtClean="0"/>
                        <a:t>Not</a:t>
                      </a:r>
                      <a:r>
                        <a:rPr lang="en-US" sz="700" b="1" baseline="0" dirty="0" smtClean="0"/>
                        <a:t> integrated with cFE repository.</a:t>
                      </a:r>
                      <a:endParaRPr lang="en-US" sz="7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568"/>
              </p:ext>
            </p:extLst>
          </p:nvPr>
        </p:nvGraphicFramePr>
        <p:xfrm>
          <a:off x="4654177" y="925659"/>
          <a:ext cx="4370294" cy="58081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943236"/>
                <a:gridCol w="767528"/>
                <a:gridCol w="814294"/>
                <a:gridCol w="1845236"/>
              </a:tblGrid>
              <a:tr h="12979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Platform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Project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Status / Notes</a:t>
                      </a:r>
                      <a:endParaRPr lang="en-US" sz="1000" b="1" dirty="0"/>
                    </a:p>
                  </a:txBody>
                  <a:tcPr/>
                </a:tc>
              </a:tr>
              <a:tr h="318781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Aitech S950 (PPC750FX)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 6.7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Morpheus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In JSC CM.</a:t>
                      </a:r>
                    </a:p>
                    <a:p>
                      <a:r>
                        <a:rPr lang="en-US" sz="800" baseline="0" dirty="0" smtClean="0"/>
                        <a:t>Integration tested on real Morpheus Vehicle hardware.  Flown on Morpheus test vehicle.</a:t>
                      </a:r>
                      <a:endParaRPr lang="en-US" sz="800" b="1" baseline="0" dirty="0" smtClean="0"/>
                    </a:p>
                  </a:txBody>
                  <a:tcPr/>
                </a:tc>
              </a:tr>
              <a:tr h="334301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RTD</a:t>
                      </a:r>
                      <a:r>
                        <a:rPr lang="en-US" sz="800" baseline="0" dirty="0" smtClean="0"/>
                        <a:t> pc</a:t>
                      </a:r>
                      <a:r>
                        <a:rPr lang="en-US" sz="800" dirty="0" smtClean="0"/>
                        <a:t>386-IDAN, PC104, Pentium M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RTEMS 4.10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IS</a:t>
                      </a:r>
                      <a:r>
                        <a:rPr lang="en-US" sz="800" baseline="0" dirty="0" smtClean="0"/>
                        <a:t>S Downmass/Micro Capsule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In JSC CM.</a:t>
                      </a:r>
                    </a:p>
                    <a:p>
                      <a:r>
                        <a:rPr lang="en-US" sz="800" baseline="0" dirty="0" smtClean="0"/>
                        <a:t>Integration tested on real Micro Capsule hardware.</a:t>
                      </a:r>
                      <a:endParaRPr lang="en-US" sz="800" b="1" baseline="0" dirty="0" smtClean="0"/>
                    </a:p>
                  </a:txBody>
                  <a:tcPr/>
                </a:tc>
              </a:tr>
              <a:tr h="226503"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RTD IDAN Core 2 Duo</a:t>
                      </a:r>
                      <a:endParaRPr 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SUSE Linux</a:t>
                      </a:r>
                      <a:endParaRPr 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err="1" smtClean="0"/>
                        <a:t>DoD</a:t>
                      </a:r>
                      <a:r>
                        <a:rPr lang="en-US" sz="800" b="0" dirty="0" smtClean="0"/>
                        <a:t> Payloads</a:t>
                      </a:r>
                      <a:r>
                        <a:rPr lang="en-US" sz="800" b="0" baseline="0" dirty="0" smtClean="0"/>
                        <a:t> Office </a:t>
                      </a:r>
                      <a:r>
                        <a:rPr lang="en-US" sz="800" b="0" dirty="0" smtClean="0"/>
                        <a:t>STPSat-4</a:t>
                      </a:r>
                      <a:endParaRPr 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In development.  Used only for C&amp;DH, payload data</a:t>
                      </a:r>
                      <a:r>
                        <a:rPr lang="en-US" sz="800" b="0" baseline="0" dirty="0" smtClean="0"/>
                        <a:t> handling, data recording(ds), file downlink (CFDP,) extensive onboard autonomy (</a:t>
                      </a:r>
                      <a:r>
                        <a:rPr lang="en-US" sz="800" b="0" baseline="0" dirty="0" err="1" smtClean="0"/>
                        <a:t>sc</a:t>
                      </a:r>
                      <a:r>
                        <a:rPr lang="en-US" sz="800" b="0" baseline="0" dirty="0" smtClean="0"/>
                        <a:t>)</a:t>
                      </a:r>
                      <a:endParaRPr lang="en-US" sz="800" b="0" dirty="0"/>
                    </a:p>
                  </a:txBody>
                  <a:tcPr/>
                </a:tc>
              </a:tr>
              <a:tr h="22650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Acro</a:t>
                      </a:r>
                      <a:r>
                        <a:rPr lang="en-US" sz="800" baseline="0" dirty="0" smtClean="0"/>
                        <a:t> Virtex 5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</a:t>
                      </a:r>
                      <a:r>
                        <a:rPr lang="en-US" sz="800" baseline="0" dirty="0" smtClean="0"/>
                        <a:t> 6.9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AEMU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 development.</a:t>
                      </a:r>
                      <a:endParaRPr lang="en-US" sz="800" b="1" dirty="0"/>
                    </a:p>
                  </a:txBody>
                  <a:tcPr/>
                </a:tc>
              </a:tr>
              <a:tr h="259499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Space Micro Proton</a:t>
                      </a:r>
                      <a:r>
                        <a:rPr lang="en-US" sz="800" baseline="0" dirty="0" smtClean="0"/>
                        <a:t> P400k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 SMP 6.8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MMSEV,</a:t>
                      </a:r>
                    </a:p>
                    <a:p>
                      <a:r>
                        <a:rPr lang="en-US" sz="800" dirty="0" smtClean="0"/>
                        <a:t>AAE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 JSC CM.</a:t>
                      </a:r>
                    </a:p>
                    <a:p>
                      <a:r>
                        <a:rPr lang="en-US" sz="800" dirty="0" smtClean="0"/>
                        <a:t>MMSEV FY13.</a:t>
                      </a:r>
                      <a:endParaRPr lang="en-US" sz="800" b="1" dirty="0"/>
                    </a:p>
                  </a:txBody>
                  <a:tcPr/>
                </a:tc>
              </a:tr>
              <a:tr h="385894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Maxwell SCS750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 6.9</a:t>
                      </a:r>
                    </a:p>
                    <a:p>
                      <a:r>
                        <a:rPr lang="en-US" sz="800" dirty="0" smtClean="0"/>
                        <a:t>RTEMS 4.10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EAM,</a:t>
                      </a:r>
                    </a:p>
                    <a:p>
                      <a:r>
                        <a:rPr lang="en-US" sz="800" dirty="0" smtClean="0"/>
                        <a:t>AAE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In</a:t>
                      </a:r>
                      <a:r>
                        <a:rPr lang="en-US" sz="800" b="0" baseline="0" dirty="0" smtClean="0"/>
                        <a:t> JSC CM.</a:t>
                      </a:r>
                    </a:p>
                    <a:p>
                      <a:r>
                        <a:rPr lang="en-US" sz="800" b="0" baseline="0" dirty="0" smtClean="0"/>
                        <a:t>EAM/DSH</a:t>
                      </a:r>
                      <a:endParaRPr lang="en-US" sz="800" b="1" dirty="0"/>
                    </a:p>
                  </a:txBody>
                  <a:tcPr/>
                </a:tc>
              </a:tr>
              <a:tr h="17421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787FCM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Integrity ARINC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AES CFS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In JSC CM.  Class A cert.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/>
                        <a:t>ARINC653 cFE, OSAL.</a:t>
                      </a:r>
                      <a:endParaRPr lang="en-US" sz="800" b="1" dirty="0" smtClean="0"/>
                    </a:p>
                  </a:txBody>
                  <a:tcPr/>
                </a:tc>
              </a:tr>
              <a:tr h="14261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OrionSCP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Integrity ARINC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AES CFS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 JSC CM</a:t>
                      </a:r>
                    </a:p>
                    <a:p>
                      <a:r>
                        <a:rPr lang="en-US" sz="800" baseline="0" dirty="0" smtClean="0"/>
                        <a:t>ARINC653 cFE, OSAL.</a:t>
                      </a:r>
                      <a:endParaRPr lang="en-US" sz="800" b="1" dirty="0"/>
                    </a:p>
                  </a:txBody>
                  <a:tcPr/>
                </a:tc>
              </a:tr>
              <a:tr h="22664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750FCR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 ARINC 6.8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AES CFS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 JSC CM</a:t>
                      </a:r>
                    </a:p>
                    <a:p>
                      <a:r>
                        <a:rPr lang="en-US" sz="800" dirty="0" smtClean="0"/>
                        <a:t>FTSS SW</a:t>
                      </a:r>
                      <a:r>
                        <a:rPr lang="en-US" sz="800" baseline="0" dirty="0" smtClean="0"/>
                        <a:t> fault containment with a voting quad architecture.</a:t>
                      </a:r>
                      <a:endParaRPr lang="en-US" sz="800" b="1" dirty="0"/>
                    </a:p>
                  </a:txBody>
                  <a:tcPr/>
                </a:tc>
              </a:tr>
              <a:tr h="3799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Trick (simulation environment)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Linux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AES CFS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 JSC CM</a:t>
                      </a:r>
                    </a:p>
                    <a:p>
                      <a:r>
                        <a:rPr lang="en-US" sz="800" dirty="0" smtClean="0"/>
                        <a:t>RPM</a:t>
                      </a:r>
                    </a:p>
                  </a:txBody>
                  <a:tcPr/>
                </a:tc>
              </a:tr>
              <a:tr h="400818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LEON3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 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Orion BFS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In</a:t>
                      </a:r>
                      <a:r>
                        <a:rPr lang="en-US" sz="800" b="0" baseline="0" dirty="0" smtClean="0"/>
                        <a:t> JSC CM. Class A cert. BFS prototype. </a:t>
                      </a:r>
                      <a:r>
                        <a:rPr lang="en-US" sz="800" b="0" dirty="0" smtClean="0"/>
                        <a:t>Currently</a:t>
                      </a:r>
                      <a:r>
                        <a:rPr lang="en-US" sz="800" b="0" baseline="0" dirty="0" smtClean="0"/>
                        <a:t> in ic-sgd-dev-trac-10-merge branch, release Dec 2015</a:t>
                      </a:r>
                      <a:endParaRPr lang="en-US" sz="800" b="1" dirty="0" smtClean="0"/>
                    </a:p>
                    <a:p>
                      <a:endParaRPr lang="en-US" sz="800" b="1" dirty="0"/>
                    </a:p>
                  </a:txBody>
                  <a:tcPr/>
                </a:tc>
              </a:tr>
              <a:tr h="117026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AiTech SP0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VxWorks 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AES Voting,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en-US" sz="800" dirty="0" smtClean="0"/>
                        <a:t>RPM?, AA2?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Currently</a:t>
                      </a:r>
                      <a:r>
                        <a:rPr lang="en-US" sz="800" b="0" baseline="0" dirty="0" smtClean="0"/>
                        <a:t> in ic-sgd-dev-trac-10-merge branch, release Dec 2015</a:t>
                      </a:r>
                      <a:endParaRPr lang="en-US" sz="800" b="1" dirty="0"/>
                    </a:p>
                  </a:txBody>
                  <a:tcPr/>
                </a:tc>
              </a:tr>
              <a:tr h="117026">
                <a:tc>
                  <a:txBody>
                    <a:bodyPr/>
                    <a:lstStyle/>
                    <a:p>
                      <a:r>
                        <a:rPr lang="en-US" sz="800" b="0" dirty="0" err="1" smtClean="0"/>
                        <a:t>BeagleBone</a:t>
                      </a:r>
                      <a:r>
                        <a:rPr lang="en-US" sz="800" b="0" dirty="0" smtClean="0"/>
                        <a:t>, Raspberry Pi</a:t>
                      </a:r>
                      <a:endParaRPr lang="en-US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Linux, </a:t>
                      </a:r>
                      <a:r>
                        <a:rPr lang="en-US" sz="800" b="0" dirty="0" err="1" smtClean="0"/>
                        <a:t>Raspian</a:t>
                      </a:r>
                      <a:r>
                        <a:rPr lang="en-US" sz="800" b="0" dirty="0" smtClean="0"/>
                        <a:t> Linux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err="1" smtClean="0"/>
                        <a:t>Misc</a:t>
                      </a:r>
                      <a:r>
                        <a:rPr lang="en-US" sz="800" b="0" dirty="0" smtClean="0"/>
                        <a:t>, voting, outreach/drone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61233" y="113410"/>
            <a:ext cx="7464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 smtClean="0">
                <a:latin typeface="Arial" charset="0"/>
                <a:ea typeface="ＭＳ Ｐゴシック"/>
                <a:cs typeface="ＭＳ Ｐゴシック"/>
              </a:rPr>
              <a:t>CFS Supported Platforms</a:t>
            </a:r>
          </a:p>
          <a:p>
            <a:pPr algn="ctr" defTabSz="457200"/>
            <a:r>
              <a:rPr lang="en-US" sz="1600" dirty="0" smtClean="0">
                <a:latin typeface="Arial" charset="0"/>
                <a:ea typeface="+mn-ea"/>
              </a:rPr>
              <a:t>(non-exhaustive)</a:t>
            </a:r>
            <a:endParaRPr lang="en-US" sz="1600" dirty="0">
              <a:latin typeface="Arial" charset="0"/>
              <a:ea typeface="+mn-ea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56321" y="6540500"/>
            <a:ext cx="708660" cy="317500"/>
          </a:xfrm>
        </p:spPr>
        <p:txBody>
          <a:bodyPr/>
          <a:lstStyle/>
          <a:p>
            <a:fld id="{E876D29D-0AA4-4D83-9904-72621882E6EF}" type="slidenum">
              <a:rPr lang="en-US" sz="800" smtClean="0"/>
              <a:pPr/>
              <a:t>20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28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AES CFS FY16 Tasks/Tentative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97106"/>
              </p:ext>
            </p:extLst>
          </p:nvPr>
        </p:nvGraphicFramePr>
        <p:xfrm>
          <a:off x="439802" y="998298"/>
          <a:ext cx="8255163" cy="566239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3522"/>
                <a:gridCol w="5891641"/>
              </a:tblGrid>
              <a:tr h="161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Task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Focus, activities, description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40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Product Line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u="none" strike="noStrike" dirty="0" smtClean="0">
                          <a:effectLst/>
                        </a:rPr>
                        <a:t>Community Product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Line:  </a:t>
                      </a:r>
                      <a:r>
                        <a:rPr lang="en-US" sz="1050" b="0" u="none" strike="noStrike" dirty="0" smtClean="0">
                          <a:effectLst/>
                        </a:rPr>
                        <a:t>CCB</a:t>
                      </a:r>
                      <a:r>
                        <a:rPr lang="en-US" sz="1050" b="0" u="none" strike="noStrike" dirty="0">
                          <a:effectLst/>
                        </a:rPr>
                        <a:t>, product evolution, changes, merges, open source releases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/>
                </a:tc>
              </a:tr>
              <a:tr h="240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Project Deployment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 deployment</a:t>
                      </a:r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CFS products in “field” of other AES projects and/or users</a:t>
                      </a:r>
                    </a:p>
                    <a:p>
                      <a:pPr algn="l" fontAlgn="b"/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 migration of AES project apps to CFS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61" marR="4861" marT="4861" marB="0" anchor="b"/>
                </a:tc>
              </a:tr>
              <a:tr h="10337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Multicore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Get Symmetric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Multicore Processing (SMP) OSALs</a:t>
                      </a:r>
                      <a:r>
                        <a:rPr lang="en-US" sz="1050" b="0" u="none" strike="noStrike" dirty="0" smtClean="0">
                          <a:effectLst/>
                        </a:rPr>
                        <a:t> working </a:t>
                      </a:r>
                      <a:r>
                        <a:rPr lang="en-US" sz="1050" b="0" u="none" strike="noStrike" dirty="0">
                          <a:effectLst/>
                        </a:rPr>
                        <a:t>on </a:t>
                      </a:r>
                      <a:r>
                        <a:rPr lang="en-US" sz="1050" b="0" u="none" strike="noStrike" dirty="0" smtClean="0">
                          <a:effectLst/>
                        </a:rPr>
                        <a:t>LEON4 &amp; Tilera 36</a:t>
                      </a:r>
                      <a:endParaRPr lang="en-US" sz="1050" b="0" u="none" strike="noStrike" dirty="0">
                        <a:effectLst/>
                      </a:endParaRP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Get Asymmetric Multicore Processing (AMP)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environment set up on LEON4 &amp; Tilera 36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endParaRPr lang="en-US" sz="1050" b="0" u="none" strike="noStrike" baseline="0" dirty="0">
                        <a:effectLst/>
                      </a:endParaRP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Perform SMP Analysis</a:t>
                      </a:r>
                    </a:p>
                    <a:p>
                      <a:pPr marL="628461" marR="0" lvl="1" indent="-171450" algn="l" defTabSz="91402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050" b="0" u="none" strike="noStrike" dirty="0" smtClean="0">
                          <a:effectLst/>
                        </a:rPr>
                        <a:t>load balancing with processor intensive apps &amp; characterize performance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 fontAlgn="b">
                        <a:buFontTx/>
                        <a:buChar char="-"/>
                      </a:pPr>
                      <a:endParaRPr lang="en-US" sz="1050" b="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en-US" sz="1050" b="0" u="none" strike="noStrike" dirty="0" smtClean="0">
                          <a:effectLst/>
                        </a:rPr>
                        <a:t>-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Perform </a:t>
                      </a:r>
                      <a:r>
                        <a:rPr lang="en-US" sz="1050" b="0" u="none" strike="noStrike" dirty="0" smtClean="0">
                          <a:effectLst/>
                        </a:rPr>
                        <a:t>AMP Analysis –</a:t>
                      </a:r>
                    </a:p>
                    <a:p>
                      <a:pPr marL="628461" lvl="1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Investigate </a:t>
                      </a:r>
                      <a:r>
                        <a:rPr lang="en-US" sz="1050" b="0" u="none" strike="noStrike" dirty="0">
                          <a:effectLst/>
                        </a:rPr>
                        <a:t>multiple </a:t>
                      </a:r>
                      <a:r>
                        <a:rPr lang="en-US" sz="1050" b="0" u="none" strike="noStrike" dirty="0" smtClean="0">
                          <a:effectLst/>
                        </a:rPr>
                        <a:t>OS's/Hypervisor </a:t>
                      </a:r>
                      <a:r>
                        <a:rPr lang="en-US" sz="1050" b="0" u="none" strike="noStrike" dirty="0">
                          <a:effectLst/>
                        </a:rPr>
                        <a:t>on different </a:t>
                      </a:r>
                      <a:r>
                        <a:rPr lang="en-US" sz="1050" b="0" u="none" strike="noStrike" dirty="0" smtClean="0">
                          <a:effectLst/>
                        </a:rPr>
                        <a:t>cores</a:t>
                      </a:r>
                    </a:p>
                    <a:p>
                      <a:pPr marL="628461" lvl="1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different </a:t>
                      </a:r>
                      <a:r>
                        <a:rPr lang="en-US" sz="1050" b="0" u="none" strike="noStrike" dirty="0">
                          <a:effectLst/>
                        </a:rPr>
                        <a:t>applications on different </a:t>
                      </a:r>
                      <a:r>
                        <a:rPr lang="en-US" sz="1050" b="0" u="none" strike="noStrike" dirty="0" smtClean="0">
                          <a:effectLst/>
                        </a:rPr>
                        <a:t>cores, </a:t>
                      </a:r>
                    </a:p>
                    <a:p>
                      <a:pPr marL="628461" lvl="1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sbn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between cores</a:t>
                      </a:r>
                    </a:p>
                    <a:p>
                      <a:pPr marL="628461" lvl="1" indent="-171450" algn="l" fontAlgn="b">
                        <a:buFontTx/>
                        <a:buChar char="-"/>
                      </a:pPr>
                      <a:r>
                        <a:rPr lang="en-US" sz="1050" b="0" u="none" strike="noStrike" baseline="0" dirty="0" smtClean="0">
                          <a:effectLst/>
                        </a:rPr>
                        <a:t>put synch/voting on selected cores</a:t>
                      </a:r>
                      <a:endParaRPr lang="en-US" sz="1050" b="0" u="none" strike="noStrike" baseline="0" dirty="0">
                        <a:effectLst/>
                      </a:endParaRPr>
                    </a:p>
                    <a:p>
                      <a:pPr marL="628461" lvl="1" indent="-171450" algn="l" fontAlgn="b">
                        <a:buFontTx/>
                        <a:buChar char="-"/>
                      </a:pPr>
                      <a:r>
                        <a:rPr lang="en-US" sz="1050" b="0" u="none" strike="noStrike" baseline="0" dirty="0" smtClean="0">
                          <a:effectLst/>
                        </a:rPr>
                        <a:t>Put autonomy apps on cores &amp; measure performance</a:t>
                      </a:r>
                    </a:p>
                  </a:txBody>
                  <a:tcPr marL="4861" marR="4861" marT="4861" marB="0" anchor="b"/>
                </a:tc>
              </a:tr>
              <a:tr h="3578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Generic TO/CI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u="none" strike="noStrike" dirty="0">
                          <a:effectLst/>
                        </a:rPr>
                        <a:t>- Enhancements to support outstanding requirements/design items approved for implementation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Enhancements in support of Orion DEM updates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/>
                </a:tc>
              </a:tr>
              <a:tr h="3601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Sync/Voting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u="none" strike="noStrike" dirty="0">
                          <a:effectLst/>
                        </a:rPr>
                        <a:t>- Apply to real-world application (AA-2 GNC)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Study, stress &amp; </a:t>
                      </a:r>
                      <a:r>
                        <a:rPr lang="en-US" sz="1050" b="0" u="none" strike="noStrike" dirty="0" smtClean="0">
                          <a:effectLst/>
                        </a:rPr>
                        <a:t>characterize </a:t>
                      </a:r>
                      <a:r>
                        <a:rPr lang="en-US" sz="1050" b="0" u="none" strike="noStrike" dirty="0">
                          <a:effectLst/>
                        </a:rPr>
                        <a:t>performance on TTGbE with real applications using data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/>
                </a:tc>
              </a:tr>
              <a:tr h="839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Xenomai OSALs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u="none" strike="noStrike" dirty="0">
                          <a:effectLst/>
                        </a:rPr>
                        <a:t>- Get default-skin Xenomai version of CFS running on </a:t>
                      </a:r>
                      <a:r>
                        <a:rPr lang="en-US" sz="1050" b="0" u="none" strike="noStrike" dirty="0" smtClean="0">
                          <a:effectLst/>
                        </a:rPr>
                        <a:t>UEIPAC platform</a:t>
                      </a:r>
                      <a:r>
                        <a:rPr lang="en-US" sz="1050" b="0" u="none" strike="noStrike" dirty="0">
                          <a:effectLst/>
                        </a:rPr>
                        <a:t/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      - study performance with sample apps &amp; timing tests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      - modify OSAL if necessary, get new PSP working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Develop </a:t>
                      </a:r>
                      <a:r>
                        <a:rPr lang="en-US" sz="1050" b="0" u="none" strike="noStrike" dirty="0" smtClean="0">
                          <a:effectLst/>
                        </a:rPr>
                        <a:t>partitioned version </a:t>
                      </a:r>
                      <a:r>
                        <a:rPr lang="en-US" sz="1050" b="0" u="none" strike="noStrike" dirty="0">
                          <a:effectLst/>
                        </a:rPr>
                        <a:t>of Xenomai for </a:t>
                      </a:r>
                      <a:r>
                        <a:rPr lang="en-US" sz="1050" b="0" u="none" strike="noStrike" dirty="0" smtClean="0">
                          <a:effectLst/>
                        </a:rPr>
                        <a:t>CFS</a:t>
                      </a:r>
                      <a:r>
                        <a:rPr lang="en-US" sz="1050" b="0" u="none" strike="noStrike" dirty="0">
                          <a:effectLst/>
                        </a:rPr>
                        <a:t/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     - Utilize test applications on partitions &amp; study performance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/>
                </a:tc>
              </a:tr>
              <a:tr h="6303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</a:t>
                      </a:r>
                      <a:r>
                        <a:rPr lang="en-US" sz="1400" b="1" u="none" strike="noStrike" dirty="0" smtClean="0">
                          <a:effectLst/>
                        </a:rPr>
                        <a:t>bn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050" b="0" u="none" strike="noStrike" dirty="0" smtClean="0">
                          <a:effectLst/>
                        </a:rPr>
                        <a:t>Acquire latest &amp;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stress test</a:t>
                      </a:r>
                      <a:r>
                        <a:rPr lang="en-US" sz="1050" b="0" u="none" strike="noStrike" dirty="0">
                          <a:effectLst/>
                        </a:rPr>
                        <a:t/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Merge latest sbn into product line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Stress test performance with multiple deployments on multiple machines and higher speeds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</a:t>
                      </a:r>
                      <a:r>
                        <a:rPr lang="en-US" sz="1050" b="0" u="none" strike="noStrike" dirty="0" smtClean="0">
                          <a:effectLst/>
                        </a:rPr>
                        <a:t>Enhance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as Needed supporting multiple AES distributed projects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/>
                </a:tc>
              </a:tr>
              <a:tr h="5307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CCDD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u="none" strike="noStrike" dirty="0" smtClean="0">
                          <a:effectLst/>
                        </a:rPr>
                        <a:t>- Complete </a:t>
                      </a:r>
                      <a:r>
                        <a:rPr lang="en-US" sz="1050" b="0" u="none" strike="noStrike" dirty="0">
                          <a:effectLst/>
                        </a:rPr>
                        <a:t>development, adding </a:t>
                      </a:r>
                      <a:r>
                        <a:rPr lang="en-US" sz="1050" b="0" u="none" strike="noStrike" dirty="0" smtClean="0">
                          <a:effectLst/>
                        </a:rPr>
                        <a:t>XML, XTCE </a:t>
                      </a:r>
                      <a:r>
                        <a:rPr lang="en-US" sz="1050" b="0" u="none" strike="noStrike" dirty="0">
                          <a:effectLst/>
                        </a:rPr>
                        <a:t>&amp; clean up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Possible add EDS</a:t>
                      </a:r>
                      <a:br>
                        <a:rPr lang="en-US" sz="1050" b="0" u="none" strike="noStrike" dirty="0">
                          <a:effectLst/>
                        </a:rPr>
                      </a:br>
                      <a:r>
                        <a:rPr lang="en-US" sz="1050" b="0" u="none" strike="noStrike" dirty="0">
                          <a:effectLst/>
                        </a:rPr>
                        <a:t>- Deploy </a:t>
                      </a:r>
                      <a:r>
                        <a:rPr lang="en-US" sz="1050" b="0" u="none" strike="noStrike" dirty="0" smtClean="0">
                          <a:effectLst/>
                        </a:rPr>
                        <a:t>to uses</a:t>
                      </a:r>
                      <a:r>
                        <a:rPr lang="en-US" sz="1050" b="0" u="none" strike="noStrike" baseline="0" dirty="0" smtClean="0">
                          <a:effectLst/>
                        </a:rPr>
                        <a:t> &amp; provide updates/maintenance/improvements as needed</a:t>
                      </a:r>
                    </a:p>
                  </a:txBody>
                  <a:tcPr marL="4861" marR="4861" marT="4861" marB="0" anchor="b"/>
                </a:tc>
              </a:tr>
              <a:tr h="220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Education/Outreach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u="none" strike="noStrike" dirty="0">
                          <a:effectLst/>
                        </a:rPr>
                        <a:t>- Complete deployment package for universities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1" marR="4861" marT="486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5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096" y="1010920"/>
            <a:ext cx="8001000" cy="3642360"/>
          </a:xfrm>
        </p:spPr>
        <p:txBody>
          <a:bodyPr/>
          <a:lstStyle/>
          <a:p>
            <a:pPr lvl="0"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</a:rPr>
              <a:t>Symmetric </a:t>
            </a:r>
            <a:r>
              <a:rPr lang="en-US" sz="1800" dirty="0" smtClean="0">
                <a:solidFill>
                  <a:srgbClr val="000000"/>
                </a:solidFill>
              </a:rPr>
              <a:t>Multiprocessing </a:t>
            </a:r>
            <a:r>
              <a:rPr lang="en-US" sz="1800" dirty="0">
                <a:solidFill>
                  <a:srgbClr val="000000"/>
                </a:solidFill>
              </a:rPr>
              <a:t>(SMP) Support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Description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</a:rPr>
              <a:t>Provide a generic SMP Operating System Abstraction Layer (OSAL) supporting multi-core processor architectures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Accomplishments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Prototype implementation </a:t>
            </a:r>
            <a:r>
              <a:rPr lang="en-US" sz="1600" dirty="0">
                <a:solidFill>
                  <a:srgbClr val="000000"/>
                </a:solidFill>
              </a:rPr>
              <a:t>of CFS on dual core Space Micro Proton </a:t>
            </a:r>
            <a:r>
              <a:rPr lang="en-US" sz="1600" dirty="0" smtClean="0">
                <a:solidFill>
                  <a:srgbClr val="000000"/>
                </a:solidFill>
              </a:rPr>
              <a:t>board and VxWorks SMP complete</a:t>
            </a:r>
          </a:p>
          <a:p>
            <a:pPr lvl="3"/>
            <a:r>
              <a:rPr lang="en-US" sz="1400" dirty="0" smtClean="0">
                <a:solidFill>
                  <a:srgbClr val="000000"/>
                </a:solidFill>
              </a:rPr>
              <a:t>Apps can be allocated to specific cores to deterministically balance processing load or to improve performance of certain apps</a:t>
            </a:r>
            <a:endParaRPr lang="en-US" sz="14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Remaining Work (FY15)  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</a:rPr>
              <a:t>Implement on </a:t>
            </a:r>
            <a:r>
              <a:rPr lang="en-US" sz="1600" dirty="0" smtClean="0">
                <a:solidFill>
                  <a:srgbClr val="000000"/>
                </a:solidFill>
              </a:rPr>
              <a:t>SPARC LEON 4 quad-</a:t>
            </a:r>
            <a:r>
              <a:rPr lang="en-US" sz="1600" dirty="0">
                <a:solidFill>
                  <a:srgbClr val="000000"/>
                </a:solidFill>
              </a:rPr>
              <a:t>core, Tilera </a:t>
            </a:r>
            <a:r>
              <a:rPr lang="en-US" sz="1600" dirty="0" smtClean="0">
                <a:solidFill>
                  <a:srgbClr val="000000"/>
                </a:solidFill>
              </a:rPr>
              <a:t>36-core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Merge SMP support modifications into mainline CFS</a:t>
            </a:r>
          </a:p>
          <a:p>
            <a:pPr marL="857250" lvl="2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7035" y="191387"/>
            <a:ext cx="7352061" cy="520994"/>
          </a:xfrm>
        </p:spPr>
        <p:txBody>
          <a:bodyPr/>
          <a:lstStyle/>
          <a:p>
            <a:r>
              <a:rPr lang="en-US" sz="2400" dirty="0" smtClean="0"/>
              <a:t>Symmetric Multiprocessing </a:t>
            </a:r>
            <a:br>
              <a:rPr lang="en-US" sz="2400" dirty="0" smtClean="0"/>
            </a:br>
            <a:r>
              <a:rPr lang="en-US" sz="2400" dirty="0" smtClean="0"/>
              <a:t>CFS Development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630ACA-0EEE-4F08-A1B4-1A2E30E00B3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080" y="4470400"/>
            <a:ext cx="713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Proton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698240" y="4419600"/>
            <a:ext cx="1631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LEON4 quad-core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47840" y="4419600"/>
            <a:ext cx="128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Tilera 36-core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4759960"/>
            <a:ext cx="2702560" cy="2026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320" y="4732020"/>
            <a:ext cx="2834640" cy="2125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759" y="4678680"/>
            <a:ext cx="2905760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9D-0AA4-4D83-9904-72621882E6E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69564" y="173701"/>
            <a:ext cx="5004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kern="0" dirty="0" smtClean="0">
                <a:solidFill>
                  <a:srgbClr val="0070C0"/>
                </a:solidFill>
                <a:cs typeface="ＭＳ Ｐゴシック"/>
              </a:rPr>
              <a:t>FY16 Software development plan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6219584" y="1705693"/>
            <a:ext cx="2108269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Planned maturity</a:t>
            </a:r>
          </a:p>
          <a:p>
            <a:pPr algn="ctr"/>
            <a:r>
              <a:rPr lang="en-US" sz="2000" dirty="0" smtClean="0"/>
              <a:t>for FY16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1014984"/>
            <a:ext cx="5695866" cy="4853609"/>
          </a:xfrm>
          <a:prstGeom prst="rect">
            <a:avLst/>
          </a:prstGeom>
        </p:spPr>
      </p:pic>
      <p:sp>
        <p:nvSpPr>
          <p:cNvPr id="293" name="TextBox 292"/>
          <p:cNvSpPr txBox="1"/>
          <p:nvPr/>
        </p:nvSpPr>
        <p:spPr>
          <a:xfrm>
            <a:off x="5643153" y="2544782"/>
            <a:ext cx="3261133" cy="3970318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Mature AMPS Autonomous Power Controller (APC)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 telemetry from TRICK integrated vehicle systems simulation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CFS controller app for onboard crew audio system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Deploy Disruption Tolerant Networking (DTN)  capability onto flight computer platform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Mature embedded controller of Cascade Distiller System (CDS)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Expand CFS/LabVIEW interface of Plasma Pyrolysis Assembly (PPA)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Deploy CFS builds to path-to-flight model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avionics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Expand fault detection models within Autonomous Systems Operations (ASO) suite</a:t>
            </a:r>
          </a:p>
        </p:txBody>
      </p:sp>
    </p:spTree>
    <p:extLst>
      <p:ext uri="{BB962C8B-B14F-4D97-AF65-F5344CB8AC3E}">
        <p14:creationId xmlns:p14="http://schemas.microsoft.com/office/powerpoint/2010/main" val="23083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664" y="1013415"/>
            <a:ext cx="8001000" cy="5224526"/>
          </a:xfrm>
        </p:spPr>
        <p:txBody>
          <a:bodyPr/>
          <a:lstStyle/>
          <a:p>
            <a:r>
              <a:rPr lang="en-US" sz="2000" dirty="0" smtClean="0"/>
              <a:t>Morpheus Lander (VxWorks, Aitech S950)</a:t>
            </a:r>
          </a:p>
          <a:p>
            <a:r>
              <a:rPr lang="en-US" sz="2000" dirty="0" smtClean="0"/>
              <a:t>AES CFS, Avionics &amp; Software Projects (already discussed)</a:t>
            </a:r>
          </a:p>
          <a:p>
            <a:r>
              <a:rPr lang="en-US" sz="2000" dirty="0" smtClean="0"/>
              <a:t>MMSEV </a:t>
            </a:r>
            <a:r>
              <a:rPr lang="en-US" sz="2000" dirty="0"/>
              <a:t>(VxWorks, S950)</a:t>
            </a:r>
          </a:p>
          <a:p>
            <a:r>
              <a:rPr lang="en-US" sz="2000" dirty="0"/>
              <a:t>Downmass MicroCapsule (RTEMS, Pentium)</a:t>
            </a:r>
          </a:p>
          <a:p>
            <a:r>
              <a:rPr lang="en-US" sz="2000" dirty="0" smtClean="0"/>
              <a:t>Other AES Projects:</a:t>
            </a:r>
          </a:p>
          <a:p>
            <a:pPr lvl="1"/>
            <a:r>
              <a:rPr lang="en-US" sz="2000" dirty="0" smtClean="0"/>
              <a:t>Advanced IMU Space Suit (Linux, Vertex 5 microblaze)</a:t>
            </a:r>
          </a:p>
          <a:p>
            <a:pPr lvl="1"/>
            <a:r>
              <a:rPr lang="en-US" sz="2000" dirty="0" smtClean="0"/>
              <a:t>ASO, DTN, CDS, AMPS…</a:t>
            </a:r>
          </a:p>
          <a:p>
            <a:pPr marL="457012" lvl="1" indent="0">
              <a:buNone/>
            </a:pPr>
            <a:endParaRPr lang="en-US" sz="2000" dirty="0" smtClean="0"/>
          </a:p>
          <a:p>
            <a:r>
              <a:rPr lang="en-US" sz="2000" dirty="0" err="1" smtClean="0"/>
              <a:t>DoD</a:t>
            </a:r>
            <a:r>
              <a:rPr lang="en-US" sz="2000" dirty="0" smtClean="0"/>
              <a:t> Payloads Office STPSat-4 Deployed Payload (SUSE Linux, RTD IDAN Core 2 Duo)*</a:t>
            </a:r>
          </a:p>
          <a:p>
            <a:r>
              <a:rPr lang="en-US" sz="2000" dirty="0" smtClean="0"/>
              <a:t>Orion Vision Processing Unit (VPU)*</a:t>
            </a:r>
          </a:p>
          <a:p>
            <a:pPr lvl="1"/>
            <a:r>
              <a:rPr lang="en-US" sz="1800" dirty="0" smtClean="0"/>
              <a:t>Includes Backup Flight System (BFS) (VxWorks, LEON3)</a:t>
            </a:r>
          </a:p>
          <a:p>
            <a:r>
              <a:rPr lang="en-US" sz="2000" dirty="0" smtClean="0"/>
              <a:t>Orion Video Processing Unit (Linux, I5)*</a:t>
            </a:r>
          </a:p>
          <a:p>
            <a:r>
              <a:rPr lang="en-US" sz="2000" dirty="0" smtClean="0"/>
              <a:t>Orion AA-2 Flight Experiment (VxWorks, TBD)*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* Flight Projects in Development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5969" y="207717"/>
            <a:ext cx="7352061" cy="520994"/>
          </a:xfrm>
        </p:spPr>
        <p:txBody>
          <a:bodyPr/>
          <a:lstStyle/>
          <a:p>
            <a:r>
              <a:rPr lang="en-US" dirty="0" smtClean="0"/>
              <a:t>Projects Use of CFS at JSC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630ACA-0EEE-4F08-A1B4-1A2E30E00B36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4512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94776D-6C7F-4E02-99BB-5158FAEB1941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Morpheus Software Components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5534025" y="6096225"/>
            <a:ext cx="1970088" cy="311150"/>
          </a:xfrm>
          <a:prstGeom prst="rect">
            <a:avLst/>
          </a:prstGeom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730CEC89-ECE8-47DB-907D-51B642B35377}" type="slidenum">
              <a:rPr lang="en-US" sz="900">
                <a:solidFill>
                  <a:prstClr val="black">
                    <a:tint val="75000"/>
                  </a:prstClr>
                </a:solidFill>
                <a:latin typeface="Helvetica Neue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Helvetica Neue"/>
            </a:endParaRPr>
          </a:p>
        </p:txBody>
      </p:sp>
      <p:sp>
        <p:nvSpPr>
          <p:cNvPr id="46" name="Rectangle 45"/>
          <p:cNvSpPr/>
          <p:nvPr/>
        </p:nvSpPr>
        <p:spPr>
          <a:xfrm rot="16200000">
            <a:off x="585788" y="4492850"/>
            <a:ext cx="2098675" cy="2346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050" b="1" dirty="0">
              <a:solidFill>
                <a:srgbClr val="FFFFFF"/>
              </a:solidFill>
            </a:endParaRPr>
          </a:p>
        </p:txBody>
      </p:sp>
      <p:sp>
        <p:nvSpPr>
          <p:cNvPr id="597" name="TextBox 596"/>
          <p:cNvSpPr txBox="1"/>
          <p:nvPr/>
        </p:nvSpPr>
        <p:spPr>
          <a:xfrm>
            <a:off x="477838" y="6404200"/>
            <a:ext cx="2320925" cy="3032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050" b="1" dirty="0">
                <a:solidFill>
                  <a:prstClr val="black"/>
                </a:solidFill>
              </a:rPr>
              <a:t>Linux OS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5100" y="4316637"/>
            <a:ext cx="2962275" cy="2509838"/>
          </a:xfrm>
          <a:prstGeom prst="roundRect">
            <a:avLst/>
          </a:prstGeom>
          <a:noFill/>
          <a:ln>
            <a:solidFill>
              <a:srgbClr val="210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69" name="TextBox 599"/>
          <p:cNvSpPr>
            <a:spLocks noChangeArrowheads="1"/>
          </p:cNvSpPr>
          <p:nvPr/>
        </p:nvSpPr>
        <p:spPr bwMode="auto">
          <a:xfrm>
            <a:off x="7531100" y="5132612"/>
            <a:ext cx="769938" cy="8778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endParaRPr lang="en-US" sz="1100" b="1" dirty="0">
              <a:solidFill>
                <a:prstClr val="black"/>
              </a:solidFill>
            </a:endParaRPr>
          </a:p>
          <a:p>
            <a:pPr algn="ctr" defTabSz="457200"/>
            <a:endParaRPr lang="en-US" sz="1100" b="1" dirty="0">
              <a:solidFill>
                <a:prstClr val="black"/>
              </a:solidFill>
            </a:endParaRPr>
          </a:p>
          <a:p>
            <a:pPr algn="ctr" defTabSz="457200"/>
            <a:endParaRPr lang="en-US" sz="1100" b="1" dirty="0">
              <a:solidFill>
                <a:prstClr val="black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rot="16200000">
            <a:off x="6559550" y="4556350"/>
            <a:ext cx="2084388" cy="2106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467600" y="5297712"/>
            <a:ext cx="1157288" cy="663575"/>
          </a:xfrm>
          <a:prstGeom prst="round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100" b="1" dirty="0">
                <a:solidFill>
                  <a:prstClr val="black"/>
                </a:solidFill>
              </a:rPr>
              <a:t>Command &amp; Data Dictionary</a:t>
            </a:r>
          </a:p>
        </p:txBody>
      </p:sp>
      <p:sp>
        <p:nvSpPr>
          <p:cNvPr id="595" name="TextBox 594"/>
          <p:cNvSpPr txBox="1"/>
          <p:nvPr/>
        </p:nvSpPr>
        <p:spPr>
          <a:xfrm>
            <a:off x="6550025" y="5988275"/>
            <a:ext cx="2103438" cy="43815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050" b="1" dirty="0">
                <a:solidFill>
                  <a:prstClr val="black"/>
                </a:solidFill>
              </a:rPr>
              <a:t>ITOS Infrastructure (Goddard)</a:t>
            </a:r>
          </a:p>
          <a:p>
            <a:pPr algn="ctr" defTabSz="457200">
              <a:defRPr/>
            </a:pPr>
            <a:r>
              <a:rPr lang="en-US" sz="600" b="1" dirty="0">
                <a:solidFill>
                  <a:prstClr val="black"/>
                </a:solidFill>
              </a:rPr>
              <a:t>(Data Com/Decom, Recon, Distribution, Display, Scripting, Recording, Post processing)</a:t>
            </a:r>
          </a:p>
        </p:txBody>
      </p:sp>
      <p:sp>
        <p:nvSpPr>
          <p:cNvPr id="599" name="TextBox 598"/>
          <p:cNvSpPr txBox="1"/>
          <p:nvPr/>
        </p:nvSpPr>
        <p:spPr>
          <a:xfrm>
            <a:off x="6553200" y="6412137"/>
            <a:ext cx="2090738" cy="238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050" b="1" dirty="0">
                <a:solidFill>
                  <a:prstClr val="black"/>
                </a:solidFill>
              </a:rPr>
              <a:t>Linux OS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910388" y="4777012"/>
            <a:ext cx="971550" cy="4762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endParaRPr lang="en-US" sz="1100" b="1" dirty="0">
              <a:solidFill>
                <a:prstClr val="black"/>
              </a:solidFill>
            </a:endParaRPr>
          </a:p>
          <a:p>
            <a:pPr algn="ctr" defTabSz="457200">
              <a:defRPr/>
            </a:pPr>
            <a:endParaRPr lang="en-US" sz="1100" b="1" dirty="0">
              <a:solidFill>
                <a:prstClr val="black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796088" y="4691287"/>
            <a:ext cx="971550" cy="4762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endParaRPr lang="en-US" sz="1100" b="1" dirty="0">
              <a:solidFill>
                <a:prstClr val="black"/>
              </a:solidFill>
            </a:endParaRPr>
          </a:p>
          <a:p>
            <a:pPr algn="ctr" defTabSz="457200">
              <a:defRPr/>
            </a:pPr>
            <a:endParaRPr lang="en-US" sz="1100" b="1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 rot="10800000">
            <a:off x="6689725" y="5670775"/>
            <a:ext cx="668338" cy="2603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 rot="10800000">
            <a:off x="6694488" y="5421537"/>
            <a:ext cx="649287" cy="3778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 rot="10800000">
            <a:off x="6670675" y="5326287"/>
            <a:ext cx="669925" cy="155575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640513" y="4619850"/>
            <a:ext cx="1008062" cy="476250"/>
          </a:xfrm>
          <a:prstGeom prst="round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100" b="1" dirty="0">
                <a:solidFill>
                  <a:prstClr val="black"/>
                </a:solidFill>
              </a:rPr>
              <a:t>Displays &amp; Controls</a:t>
            </a:r>
          </a:p>
        </p:txBody>
      </p:sp>
      <p:sp>
        <p:nvSpPr>
          <p:cNvPr id="15380" name="TextBox 88"/>
          <p:cNvSpPr txBox="1">
            <a:spLocks noChangeArrowheads="1"/>
          </p:cNvSpPr>
          <p:nvPr/>
        </p:nvSpPr>
        <p:spPr bwMode="auto">
          <a:xfrm>
            <a:off x="6621463" y="5553300"/>
            <a:ext cx="8318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black"/>
                </a:solidFill>
              </a:rPr>
              <a:t>Database</a:t>
            </a:r>
          </a:p>
          <a:p>
            <a:pPr algn="ctr" defTabSz="457200"/>
            <a:r>
              <a:rPr lang="en-US" sz="600" b="1" dirty="0">
                <a:solidFill>
                  <a:prstClr val="black"/>
                </a:solidFill>
              </a:rPr>
              <a:t>(postgreSQL)</a:t>
            </a:r>
          </a:p>
        </p:txBody>
      </p:sp>
      <p:sp>
        <p:nvSpPr>
          <p:cNvPr id="15381" name="TextBox 91"/>
          <p:cNvSpPr txBox="1">
            <a:spLocks noChangeArrowheads="1"/>
          </p:cNvSpPr>
          <p:nvPr/>
        </p:nvSpPr>
        <p:spPr bwMode="auto">
          <a:xfrm>
            <a:off x="500063" y="4140425"/>
            <a:ext cx="223520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2108B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Simulation Software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6267450" y="4297587"/>
            <a:ext cx="2647950" cy="2562225"/>
          </a:xfrm>
          <a:prstGeom prst="roundRect">
            <a:avLst/>
          </a:prstGeom>
          <a:noFill/>
          <a:ln>
            <a:solidFill>
              <a:srgbClr val="210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83" name="TextBox 93"/>
          <p:cNvSpPr txBox="1">
            <a:spLocks noChangeArrowheads="1"/>
          </p:cNvSpPr>
          <p:nvPr/>
        </p:nvSpPr>
        <p:spPr bwMode="auto">
          <a:xfrm>
            <a:off x="6584950" y="4113437"/>
            <a:ext cx="192881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2108B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Ground Software</a:t>
            </a:r>
          </a:p>
        </p:txBody>
      </p:sp>
      <p:sp>
        <p:nvSpPr>
          <p:cNvPr id="44" name="Flowchart: Alternate Process 43"/>
          <p:cNvSpPr/>
          <p:nvPr/>
        </p:nvSpPr>
        <p:spPr>
          <a:xfrm rot="2377666">
            <a:off x="8283575" y="4565875"/>
            <a:ext cx="673100" cy="304800"/>
          </a:xfrm>
          <a:prstGeom prst="flowChartAlternateProcess">
            <a:avLst/>
          </a:prstGeom>
          <a:solidFill>
            <a:srgbClr val="254061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prstClr val="white"/>
                </a:solidFill>
              </a:rPr>
              <a:t>Java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256" name="Shape 255"/>
          <p:cNvCxnSpPr/>
          <p:nvPr/>
        </p:nvCxnSpPr>
        <p:spPr>
          <a:xfrm>
            <a:off x="4548188" y="4115025"/>
            <a:ext cx="1649412" cy="533400"/>
          </a:xfrm>
          <a:prstGeom prst="bentConnector3">
            <a:avLst>
              <a:gd name="adj1" fmla="val -134"/>
            </a:avLst>
          </a:prstGeom>
          <a:ln w="76200">
            <a:solidFill>
              <a:schemeClr val="accent1">
                <a:lumMod val="75000"/>
              </a:schemeClr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hape 258"/>
          <p:cNvCxnSpPr/>
          <p:nvPr/>
        </p:nvCxnSpPr>
        <p:spPr>
          <a:xfrm rot="10800000" flipV="1">
            <a:off x="3095625" y="4067400"/>
            <a:ext cx="776288" cy="442912"/>
          </a:xfrm>
          <a:prstGeom prst="bentConnector3">
            <a:avLst>
              <a:gd name="adj1" fmla="val 851"/>
            </a:avLst>
          </a:prstGeom>
          <a:ln w="76200">
            <a:solidFill>
              <a:schemeClr val="accent1">
                <a:lumMod val="75000"/>
              </a:schemeClr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hape 258"/>
          <p:cNvCxnSpPr/>
          <p:nvPr/>
        </p:nvCxnSpPr>
        <p:spPr>
          <a:xfrm rot="5400000">
            <a:off x="3459163" y="4467449"/>
            <a:ext cx="812800" cy="3175"/>
          </a:xfrm>
          <a:prstGeom prst="bentConnector3">
            <a:avLst>
              <a:gd name="adj1" fmla="val 51957"/>
            </a:avLst>
          </a:prstGeom>
          <a:ln w="76200">
            <a:solidFill>
              <a:schemeClr val="accent1">
                <a:lumMod val="75000"/>
              </a:schemeClr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2833688" y="1228950"/>
            <a:ext cx="2914650" cy="2630487"/>
            <a:chOff x="361951" y="1362408"/>
            <a:chExt cx="2914045" cy="2630656"/>
          </a:xfrm>
        </p:grpSpPr>
        <p:sp>
          <p:nvSpPr>
            <p:cNvPr id="6" name="Rectangle 5"/>
            <p:cNvSpPr/>
            <p:nvPr/>
          </p:nvSpPr>
          <p:spPr>
            <a:xfrm>
              <a:off x="361951" y="1390985"/>
              <a:ext cx="2685492" cy="26020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457200">
                <a:defRPr/>
              </a:pPr>
              <a:endParaRPr lang="en-US" sz="1100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87280" y="1397335"/>
              <a:ext cx="1103083" cy="1593952"/>
            </a:xfrm>
            <a:prstGeom prst="rect">
              <a:avLst/>
            </a:prstGeom>
            <a:solidFill>
              <a:srgbClr val="FFFFCC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Morpheus</a:t>
              </a: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Specific </a:t>
              </a: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Applications</a:t>
              </a:r>
            </a:p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80997" y="1402098"/>
              <a:ext cx="809457" cy="236235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CFS Core </a:t>
              </a: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Apps</a:t>
              </a:r>
            </a:p>
            <a:p>
              <a:pPr algn="ctr" defTabSz="457200">
                <a:defRPr/>
              </a:pPr>
              <a:endParaRPr lang="en-US" sz="12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2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2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26876" y="1402098"/>
              <a:ext cx="815806" cy="24004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Custom</a:t>
              </a: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Sensor/</a:t>
              </a: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Effector</a:t>
              </a:r>
            </a:p>
            <a:p>
              <a:pPr algn="ctr" defTabSz="4572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Apps</a:t>
              </a:r>
            </a:p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  <a:p>
              <a:pPr algn="ctr" defTabSz="457200">
                <a:defRPr/>
              </a:pP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211" y="2981762"/>
              <a:ext cx="2095065" cy="25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defTabSz="457200"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CFS Infrastructure (Goddard)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1474" y="3727935"/>
              <a:ext cx="2666446" cy="2540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defTabSz="457200"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I/O Devices (Serial, 1553, A/D)</a:t>
              </a:r>
            </a:p>
          </p:txBody>
        </p:sp>
        <p:sp>
          <p:nvSpPr>
            <p:cNvPr id="604" name="TextBox 603"/>
            <p:cNvSpPr txBox="1"/>
            <p:nvPr/>
          </p:nvSpPr>
          <p:spPr>
            <a:xfrm>
              <a:off x="533365" y="3223078"/>
              <a:ext cx="2342664" cy="2619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defTabSz="457200"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VxWorks 6.7 Operating System</a:t>
              </a:r>
            </a:p>
          </p:txBody>
        </p:sp>
        <p:sp>
          <p:nvSpPr>
            <p:cNvPr id="43" name="Flowchart: Alternate Process 42"/>
            <p:cNvSpPr/>
            <p:nvPr/>
          </p:nvSpPr>
          <p:spPr>
            <a:xfrm rot="2377666">
              <a:off x="2603036" y="1362408"/>
              <a:ext cx="672960" cy="304820"/>
            </a:xfrm>
            <a:prstGeom prst="flowChartAlternateProcess">
              <a:avLst/>
            </a:prstGeom>
            <a:solidFill>
              <a:srgbClr val="254061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</a:p>
          </p:txBody>
        </p:sp>
      </p:grpSp>
      <p:sp>
        <p:nvSpPr>
          <p:cNvPr id="81" name="Rounded Rectangle 80"/>
          <p:cNvSpPr/>
          <p:nvPr/>
        </p:nvSpPr>
        <p:spPr>
          <a:xfrm>
            <a:off x="2520950" y="997175"/>
            <a:ext cx="3370263" cy="3005137"/>
          </a:xfrm>
          <a:prstGeom prst="roundRect">
            <a:avLst/>
          </a:prstGeom>
          <a:noFill/>
          <a:ln>
            <a:solidFill>
              <a:srgbClr val="210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90" name="TextBox 92"/>
          <p:cNvSpPr txBox="1">
            <a:spLocks noChangeArrowheads="1"/>
          </p:cNvSpPr>
          <p:nvPr/>
        </p:nvSpPr>
        <p:spPr bwMode="auto">
          <a:xfrm>
            <a:off x="3295650" y="797150"/>
            <a:ext cx="1724025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2108B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Flight Software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85295" y="1528720"/>
            <a:ext cx="2506165" cy="2211943"/>
          </a:xfrm>
          <a:prstGeom prst="roundRect">
            <a:avLst/>
          </a:prstGeom>
          <a:solidFill>
            <a:srgbClr val="FFFFCC"/>
          </a:solidFill>
          <a:ln>
            <a:solidFill>
              <a:srgbClr val="3B4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380545" y="1687439"/>
            <a:ext cx="2266950" cy="1623566"/>
          </a:xfrm>
          <a:prstGeom prst="roundRect">
            <a:avLst/>
          </a:prstGeom>
          <a:solidFill>
            <a:srgbClr val="B2B793"/>
          </a:solidFill>
          <a:ln>
            <a:solidFill>
              <a:srgbClr val="3B4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0" name="Content Placeholder 1"/>
          <p:cNvSpPr txBox="1">
            <a:spLocks/>
          </p:cNvSpPr>
          <p:nvPr/>
        </p:nvSpPr>
        <p:spPr>
          <a:xfrm>
            <a:off x="6011088" y="1747252"/>
            <a:ext cx="2965450" cy="2311400"/>
          </a:xfrm>
          <a:prstGeom prst="rect">
            <a:avLst/>
          </a:prstGeom>
        </p:spPr>
        <p:txBody>
          <a:bodyPr/>
          <a:lstStyle/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VMWare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(local PC/Mac)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Eclipse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(local IDE)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CentOS/Linux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(local VM OS)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GNU C/C++, Java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(compile/Xlate)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Subversion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(CM)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Redmine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(change tracker)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Hudson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(build checker)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 smtClean="0">
                <a:solidFill>
                  <a:prstClr val="black"/>
                </a:solidFill>
                <a:cs typeface="Arial" pitchFamily="34" charset="0"/>
              </a:rPr>
              <a:t>UCC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(code count metrics)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r>
              <a:rPr lang="en-US" sz="1050" b="1" dirty="0">
                <a:solidFill>
                  <a:prstClr val="black"/>
                </a:solidFill>
                <a:cs typeface="Arial" pitchFamily="34" charset="0"/>
              </a:rPr>
              <a:t>Windriver </a:t>
            </a:r>
            <a:r>
              <a:rPr lang="en-US" sz="1050" b="1" dirty="0" smtClean="0">
                <a:solidFill>
                  <a:prstClr val="black"/>
                </a:solidFill>
                <a:cs typeface="Arial" pitchFamily="34" charset="0"/>
              </a:rPr>
              <a:t>Workbench </a:t>
            </a:r>
            <a:r>
              <a:rPr lang="en-US" sz="800" b="1" dirty="0">
                <a:solidFill>
                  <a:prstClr val="black"/>
                </a:solidFill>
                <a:cs typeface="Arial" pitchFamily="34" charset="0"/>
              </a:rPr>
              <a:t>(target </a:t>
            </a:r>
            <a:r>
              <a:rPr lang="en-US" sz="800" b="1" dirty="0" smtClean="0">
                <a:solidFill>
                  <a:prstClr val="black"/>
                </a:solidFill>
                <a:cs typeface="Arial" pitchFamily="34" charset="0"/>
              </a:rPr>
              <a:t>IDE/OS)</a:t>
            </a: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>
              <a:spcBef>
                <a:spcPct val="20000"/>
              </a:spcBef>
              <a:defRPr/>
            </a:pPr>
            <a:r>
              <a:rPr lang="en-US" sz="1050" b="1" dirty="0" smtClean="0">
                <a:solidFill>
                  <a:prstClr val="black"/>
                </a:solidFill>
                <a:cs typeface="Arial" pitchFamily="34" charset="0"/>
              </a:rPr>
              <a:t>Parasoft C++test </a:t>
            </a:r>
            <a:r>
              <a:rPr lang="en-US" sz="800" b="1" dirty="0" smtClean="0">
                <a:solidFill>
                  <a:prstClr val="black"/>
                </a:solidFill>
                <a:cs typeface="Arial" pitchFamily="34" charset="0"/>
              </a:rPr>
              <a:t>(standards checker)</a:t>
            </a:r>
          </a:p>
          <a:p>
            <a:pPr marL="742950" lvl="1" indent="-285750" defTabSz="457200" eaLnBrk="0" hangingPunct="0">
              <a:spcBef>
                <a:spcPct val="20000"/>
              </a:spcBef>
              <a:defRPr/>
            </a:pPr>
            <a:endParaRPr lang="en-US" sz="105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 defTabSz="4572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94" name="TextBox 58"/>
          <p:cNvSpPr txBox="1">
            <a:spLocks noChangeArrowheads="1"/>
          </p:cNvSpPr>
          <p:nvPr/>
        </p:nvSpPr>
        <p:spPr bwMode="auto">
          <a:xfrm>
            <a:off x="7031420" y="1382638"/>
            <a:ext cx="973137" cy="277812"/>
          </a:xfrm>
          <a:prstGeom prst="rect">
            <a:avLst/>
          </a:prstGeom>
          <a:solidFill>
            <a:schemeClr val="bg1"/>
          </a:solidFill>
          <a:ln w="9525">
            <a:solidFill>
              <a:srgbClr val="3B4A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Tool Chain</a:t>
            </a:r>
          </a:p>
        </p:txBody>
      </p:sp>
      <p:pic>
        <p:nvPicPr>
          <p:cNvPr id="15395" name="Picture 72" descr="morpheus tether5.JPG"/>
          <p:cNvPicPr>
            <a:picLocks noChangeAspect="1"/>
          </p:cNvPicPr>
          <p:nvPr/>
        </p:nvPicPr>
        <p:blipFill>
          <a:blip r:embed="rId3" cstate="print"/>
          <a:srcRect l="38434" t="39928" r="34000" b="26691"/>
          <a:stretch>
            <a:fillRect/>
          </a:stretch>
        </p:blipFill>
        <p:spPr bwMode="auto">
          <a:xfrm>
            <a:off x="3546475" y="4945287"/>
            <a:ext cx="2162175" cy="1746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 bwMode="auto">
          <a:xfrm>
            <a:off x="922351" y="5140412"/>
            <a:ext cx="1817701" cy="3831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050" b="1" dirty="0">
                <a:solidFill>
                  <a:prstClr val="black"/>
                </a:solidFill>
              </a:rPr>
              <a:t>Dynamics, Time, </a:t>
            </a:r>
            <a:r>
              <a:rPr lang="en-US" sz="1050" b="1" dirty="0" smtClean="0">
                <a:solidFill>
                  <a:prstClr val="black"/>
                </a:solidFill>
              </a:rPr>
              <a:t>Environment </a:t>
            </a:r>
            <a:r>
              <a:rPr lang="en-US" sz="1050" b="1" dirty="0">
                <a:solidFill>
                  <a:prstClr val="black"/>
                </a:solidFill>
              </a:rPr>
              <a:t>Models             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4400" y="5618245"/>
            <a:ext cx="1811366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000" b="1" dirty="0">
                <a:solidFill>
                  <a:prstClr val="black"/>
                </a:solidFill>
              </a:rPr>
              <a:t>Generic Systems </a:t>
            </a:r>
          </a:p>
          <a:p>
            <a:pPr defTabSz="457200">
              <a:defRPr/>
            </a:pPr>
            <a:r>
              <a:rPr lang="en-US" sz="1000" b="1" dirty="0">
                <a:solidFill>
                  <a:prstClr val="black"/>
                </a:solidFill>
              </a:rPr>
              <a:t>Models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22352" y="4672099"/>
            <a:ext cx="1808176" cy="383182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50" b="1" dirty="0">
                <a:solidFill>
                  <a:prstClr val="black"/>
                </a:solidFill>
              </a:rPr>
              <a:t>Morpheus Specific System &amp; I/O Models               </a:t>
            </a:r>
          </a:p>
        </p:txBody>
      </p:sp>
      <p:cxnSp>
        <p:nvCxnSpPr>
          <p:cNvPr id="104" name="Straight Connector 103"/>
          <p:cNvCxnSpPr>
            <a:stCxn id="68" idx="6"/>
            <a:endCxn id="67" idx="6"/>
          </p:cNvCxnSpPr>
          <p:nvPr/>
        </p:nvCxnSpPr>
        <p:spPr>
          <a:xfrm rot="10800000" flipH="1" flipV="1">
            <a:off x="6670675" y="5404075"/>
            <a:ext cx="19050" cy="396875"/>
          </a:xfrm>
          <a:prstGeom prst="line">
            <a:avLst/>
          </a:prstGeom>
          <a:ln w="15875">
            <a:solidFill>
              <a:schemeClr val="accent1">
                <a:lumMod val="75000"/>
              </a:schemeClr>
            </a:solidFill>
            <a:headEnd type="non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endCxn id="67" idx="2"/>
          </p:cNvCxnSpPr>
          <p:nvPr/>
        </p:nvCxnSpPr>
        <p:spPr>
          <a:xfrm rot="16200000" flipH="1">
            <a:off x="7165975" y="5608862"/>
            <a:ext cx="369888" cy="142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headEnd type="non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915275" y="4888137"/>
            <a:ext cx="695325" cy="288925"/>
          </a:xfrm>
          <a:prstGeom prst="roundRect">
            <a:avLst/>
          </a:prstGeom>
          <a:solidFill>
            <a:srgbClr val="FFFF9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100" b="1" dirty="0">
                <a:solidFill>
                  <a:prstClr val="black"/>
                </a:solidFill>
              </a:rPr>
              <a:t>scripts</a:t>
            </a:r>
          </a:p>
        </p:txBody>
      </p:sp>
      <p:sp>
        <p:nvSpPr>
          <p:cNvPr id="115" name="Left Arrow 114"/>
          <p:cNvSpPr/>
          <p:nvPr/>
        </p:nvSpPr>
        <p:spPr>
          <a:xfrm>
            <a:off x="7239000" y="5535837"/>
            <a:ext cx="261938" cy="100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005138" y="3351437"/>
            <a:ext cx="2343150" cy="2460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</a:rPr>
              <a:t>PPC 750GX Processor, cPCI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700" b="1" dirty="0">
                <a:solidFill>
                  <a:prstClr val="black"/>
                </a:solidFill>
              </a:rPr>
              <a:t>(AiTech)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121" name="Flowchart: Alternate Process 120"/>
          <p:cNvSpPr/>
          <p:nvPr/>
        </p:nvSpPr>
        <p:spPr>
          <a:xfrm rot="2279503">
            <a:off x="8061295" y="1716776"/>
            <a:ext cx="674687" cy="304800"/>
          </a:xfrm>
          <a:prstGeom prst="flowChartAlternateProcess">
            <a:avLst/>
          </a:prstGeom>
          <a:solidFill>
            <a:srgbClr val="404F21">
              <a:alpha val="48000"/>
            </a:srgbClr>
          </a:solidFill>
          <a:ln>
            <a:solidFill>
              <a:srgbClr val="3B4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white"/>
                </a:solidFill>
              </a:rPr>
              <a:t>Open Source </a:t>
            </a:r>
          </a:p>
        </p:txBody>
      </p:sp>
      <p:sp>
        <p:nvSpPr>
          <p:cNvPr id="41" name="Flowchart: Alternate Process 40"/>
          <p:cNvSpPr/>
          <p:nvPr/>
        </p:nvSpPr>
        <p:spPr>
          <a:xfrm rot="2377666">
            <a:off x="2422525" y="4584925"/>
            <a:ext cx="673100" cy="304800"/>
          </a:xfrm>
          <a:prstGeom prst="flowChartAlternateProcess">
            <a:avLst/>
          </a:prstGeom>
          <a:solidFill>
            <a:srgbClr val="254061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prstClr val="white"/>
                </a:solidFill>
              </a:rPr>
              <a:t>C++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5406" name="Picture 2" descr="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4387" y="80662"/>
            <a:ext cx="768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58"/>
          <p:cNvSpPr/>
          <p:nvPr/>
        </p:nvSpPr>
        <p:spPr bwMode="auto">
          <a:xfrm>
            <a:off x="2313831" y="5141336"/>
            <a:ext cx="429370" cy="38166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2315309" y="5233894"/>
            <a:ext cx="477703" cy="2031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800" b="1" dirty="0" smtClean="0">
                <a:solidFill>
                  <a:prstClr val="black"/>
                </a:solidFill>
              </a:rPr>
              <a:t>JEOD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2305880" y="5627691"/>
            <a:ext cx="437320" cy="38166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205316" y="5720249"/>
            <a:ext cx="641252" cy="2031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800" b="1" dirty="0" smtClean="0">
                <a:solidFill>
                  <a:prstClr val="black"/>
                </a:solidFill>
              </a:rPr>
              <a:t>Valkyrie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469127" y="6047785"/>
            <a:ext cx="2329731" cy="35250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5342" y="6115234"/>
            <a:ext cx="2328862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050" b="1" dirty="0">
                <a:solidFill>
                  <a:prstClr val="black"/>
                </a:solidFill>
              </a:rPr>
              <a:t>Trick Simulation Core (JSC)</a:t>
            </a:r>
          </a:p>
        </p:txBody>
      </p:sp>
      <p:sp>
        <p:nvSpPr>
          <p:cNvPr id="71" name="Rectangle 70"/>
          <p:cNvSpPr/>
          <p:nvPr/>
        </p:nvSpPr>
        <p:spPr bwMode="auto">
          <a:xfrm rot="16200000">
            <a:off x="-13914" y="5159225"/>
            <a:ext cx="1374250" cy="35250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-481341" y="5210112"/>
            <a:ext cx="2328862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050" b="1" dirty="0" smtClean="0">
                <a:solidFill>
                  <a:prstClr val="black"/>
                </a:solidFill>
              </a:rPr>
              <a:t>EDGE Visualization</a:t>
            </a:r>
            <a:endParaRPr lang="en-US" sz="1050" b="1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2732" y="2390078"/>
            <a:ext cx="1557340" cy="512874"/>
            <a:chOff x="39754" y="1330141"/>
            <a:chExt cx="1557340" cy="512874"/>
          </a:xfrm>
        </p:grpSpPr>
        <p:sp>
          <p:nvSpPr>
            <p:cNvPr id="64" name="Rectangle 63"/>
            <p:cNvSpPr/>
            <p:nvPr/>
          </p:nvSpPr>
          <p:spPr bwMode="auto">
            <a:xfrm>
              <a:off x="224219" y="1435441"/>
              <a:ext cx="153182" cy="14838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 eaLnBrk="0" hangingPunct="0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8772" y="1637917"/>
              <a:ext cx="147971" cy="157289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endParaRPr lang="en-US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0783" y="1381350"/>
              <a:ext cx="12763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Software Reuse</a:t>
              </a:r>
            </a:p>
            <a:p>
              <a:r>
                <a:rPr lang="en-US" sz="1200" dirty="0" smtClean="0"/>
                <a:t>New Software</a:t>
              </a:r>
              <a:endParaRPr 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42738" y="1637917"/>
              <a:ext cx="123881" cy="1642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endParaRPr lang="en-US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9754" y="1330141"/>
              <a:ext cx="1545771" cy="509629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518338" y="2495378"/>
            <a:ext cx="153182" cy="1483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reeform 156"/>
          <p:cNvSpPr>
            <a:spLocks/>
          </p:cNvSpPr>
          <p:nvPr/>
        </p:nvSpPr>
        <p:spPr bwMode="auto">
          <a:xfrm>
            <a:off x="3454461" y="3532970"/>
            <a:ext cx="603105" cy="633435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3" name="Freeform 156"/>
          <p:cNvSpPr>
            <a:spLocks/>
          </p:cNvSpPr>
          <p:nvPr/>
        </p:nvSpPr>
        <p:spPr bwMode="auto">
          <a:xfrm>
            <a:off x="4216461" y="3532970"/>
            <a:ext cx="603105" cy="633435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13" name="Freeform 131"/>
          <p:cNvSpPr>
            <a:spLocks/>
          </p:cNvSpPr>
          <p:nvPr/>
        </p:nvSpPr>
        <p:spPr bwMode="auto">
          <a:xfrm>
            <a:off x="4978461" y="1932770"/>
            <a:ext cx="624775" cy="615491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12" name="Freeform 131"/>
          <p:cNvSpPr>
            <a:spLocks/>
          </p:cNvSpPr>
          <p:nvPr/>
        </p:nvSpPr>
        <p:spPr bwMode="auto">
          <a:xfrm>
            <a:off x="4292661" y="1928225"/>
            <a:ext cx="607019" cy="614146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7" name="Freeform 6"/>
          <p:cNvSpPr>
            <a:spLocks/>
          </p:cNvSpPr>
          <p:nvPr/>
        </p:nvSpPr>
        <p:spPr bwMode="auto">
          <a:xfrm>
            <a:off x="6426261" y="2004425"/>
            <a:ext cx="457200" cy="441635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6" name="Freeform 6"/>
          <p:cNvSpPr>
            <a:spLocks/>
          </p:cNvSpPr>
          <p:nvPr/>
        </p:nvSpPr>
        <p:spPr bwMode="auto">
          <a:xfrm>
            <a:off x="5740461" y="2004425"/>
            <a:ext cx="457200" cy="441635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7" name="Freeform 73"/>
          <p:cNvSpPr>
            <a:spLocks/>
          </p:cNvSpPr>
          <p:nvPr/>
        </p:nvSpPr>
        <p:spPr bwMode="auto">
          <a:xfrm>
            <a:off x="6353881" y="5209370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8" name="Freeform 73"/>
          <p:cNvSpPr>
            <a:spLocks/>
          </p:cNvSpPr>
          <p:nvPr/>
        </p:nvSpPr>
        <p:spPr bwMode="auto">
          <a:xfrm>
            <a:off x="6963481" y="5209370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0" name="Freeform 73"/>
          <p:cNvSpPr>
            <a:spLocks/>
          </p:cNvSpPr>
          <p:nvPr/>
        </p:nvSpPr>
        <p:spPr bwMode="auto">
          <a:xfrm>
            <a:off x="7573081" y="5209370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0" name="Freeform 123"/>
          <p:cNvSpPr>
            <a:spLocks/>
          </p:cNvSpPr>
          <p:nvPr/>
        </p:nvSpPr>
        <p:spPr bwMode="auto">
          <a:xfrm>
            <a:off x="2572217" y="2211015"/>
            <a:ext cx="387350" cy="395287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9" name="Freeform 123"/>
          <p:cNvSpPr>
            <a:spLocks/>
          </p:cNvSpPr>
          <p:nvPr/>
        </p:nvSpPr>
        <p:spPr bwMode="auto">
          <a:xfrm>
            <a:off x="3012348" y="2204919"/>
            <a:ext cx="387350" cy="395287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701" name="Title 2"/>
          <p:cNvSpPr>
            <a:spLocks noGrp="1"/>
          </p:cNvSpPr>
          <p:nvPr>
            <p:ph type="title"/>
          </p:nvPr>
        </p:nvSpPr>
        <p:spPr>
          <a:xfrm>
            <a:off x="457200" y="-195943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Morpheus Flight Software Architecture</a:t>
            </a:r>
          </a:p>
        </p:txBody>
      </p:sp>
      <p:sp>
        <p:nvSpPr>
          <p:cNvPr id="29699" name="Freeform 6"/>
          <p:cNvSpPr>
            <a:spLocks/>
          </p:cNvSpPr>
          <p:nvPr/>
        </p:nvSpPr>
        <p:spPr bwMode="auto">
          <a:xfrm>
            <a:off x="2514373" y="6421209"/>
            <a:ext cx="258762" cy="260350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2828698" y="6508522"/>
            <a:ext cx="125571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Mission  Specific Apps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02" name="Freeform 43"/>
          <p:cNvSpPr>
            <a:spLocks/>
          </p:cNvSpPr>
          <p:nvPr/>
        </p:nvSpPr>
        <p:spPr bwMode="auto">
          <a:xfrm>
            <a:off x="301398" y="6086247"/>
            <a:ext cx="258762" cy="260350"/>
          </a:xfrm>
          <a:custGeom>
            <a:avLst/>
            <a:gdLst>
              <a:gd name="T0" fmla="*/ 0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0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2147483647 h 155"/>
              <a:gd name="T58" fmla="*/ 2147483647 w 155"/>
              <a:gd name="T59" fmla="*/ 2147483647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2147483647 w 155"/>
              <a:gd name="T71" fmla="*/ 2147483647 h 155"/>
              <a:gd name="T72" fmla="*/ 2147483647 w 155"/>
              <a:gd name="T73" fmla="*/ 2147483647 h 155"/>
              <a:gd name="T74" fmla="*/ 2147483647 w 155"/>
              <a:gd name="T75" fmla="*/ 2147483647 h 155"/>
              <a:gd name="T76" fmla="*/ 2147483647 w 155"/>
              <a:gd name="T77" fmla="*/ 2147483647 h 155"/>
              <a:gd name="T78" fmla="*/ 2147483647 w 155"/>
              <a:gd name="T79" fmla="*/ 2147483647 h 155"/>
              <a:gd name="T80" fmla="*/ 2147483647 w 155"/>
              <a:gd name="T81" fmla="*/ 2147483647 h 155"/>
              <a:gd name="T82" fmla="*/ 2147483647 w 155"/>
              <a:gd name="T83" fmla="*/ 2147483647 h 155"/>
              <a:gd name="T84" fmla="*/ 2147483647 w 155"/>
              <a:gd name="T85" fmla="*/ 2147483647 h 155"/>
              <a:gd name="T86" fmla="*/ 2147483647 w 155"/>
              <a:gd name="T87" fmla="*/ 2147483647 h 155"/>
              <a:gd name="T88" fmla="*/ 0 w 155"/>
              <a:gd name="T89" fmla="*/ 214748364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03" name="Freeform 44"/>
          <p:cNvSpPr>
            <a:spLocks/>
          </p:cNvSpPr>
          <p:nvPr/>
        </p:nvSpPr>
        <p:spPr bwMode="auto">
          <a:xfrm>
            <a:off x="310923" y="6381522"/>
            <a:ext cx="258762" cy="258762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04" name="Rectangle 45"/>
          <p:cNvSpPr>
            <a:spLocks noChangeArrowheads="1"/>
          </p:cNvSpPr>
          <p:nvPr/>
        </p:nvSpPr>
        <p:spPr bwMode="auto">
          <a:xfrm>
            <a:off x="722085" y="6183084"/>
            <a:ext cx="82073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900" b="1" dirty="0" smtClean="0">
                <a:solidFill>
                  <a:srgbClr val="000000"/>
                </a:solidFill>
                <a:cs typeface="Arial" pitchFamily="34" charset="0"/>
              </a:rPr>
              <a:t>cFE </a:t>
            </a: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Core Services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05" name="Rectangle 130"/>
          <p:cNvSpPr>
            <a:spLocks noChangeArrowheads="1"/>
          </p:cNvSpPr>
          <p:nvPr/>
        </p:nvSpPr>
        <p:spPr bwMode="auto">
          <a:xfrm>
            <a:off x="603023" y="6443434"/>
            <a:ext cx="1700212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CFS Configurable Applications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9" name="Freeform 6"/>
          <p:cNvSpPr>
            <a:spLocks/>
          </p:cNvSpPr>
          <p:nvPr/>
        </p:nvSpPr>
        <p:spPr bwMode="auto">
          <a:xfrm>
            <a:off x="2515960" y="6108472"/>
            <a:ext cx="258763" cy="260350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707" name="Rectangle 7"/>
          <p:cNvSpPr>
            <a:spLocks noChangeArrowheads="1"/>
          </p:cNvSpPr>
          <p:nvPr/>
        </p:nvSpPr>
        <p:spPr bwMode="auto">
          <a:xfrm>
            <a:off x="2814410" y="6184672"/>
            <a:ext cx="141128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Mission Specific I/O Apps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202973" y="6060594"/>
            <a:ext cx="4182669" cy="657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250"/>
          <p:cNvGrpSpPr/>
          <p:nvPr/>
        </p:nvGrpSpPr>
        <p:grpSpPr>
          <a:xfrm>
            <a:off x="7039681" y="5361770"/>
            <a:ext cx="359151" cy="185570"/>
            <a:chOff x="6553200" y="5181600"/>
            <a:chExt cx="359151" cy="185570"/>
          </a:xfrm>
        </p:grpSpPr>
        <p:sp>
          <p:nvSpPr>
            <p:cNvPr id="29722" name="Rectangle 10"/>
            <p:cNvSpPr>
              <a:spLocks noChangeArrowheads="1"/>
            </p:cNvSpPr>
            <p:nvPr/>
          </p:nvSpPr>
          <p:spPr bwMode="auto">
            <a:xfrm>
              <a:off x="6629400" y="5181600"/>
              <a:ext cx="237351" cy="10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Event</a:t>
              </a:r>
              <a:endParaRPr lang="en-US" sz="40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6553200" y="5257800"/>
              <a:ext cx="359151" cy="10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Services</a:t>
              </a:r>
              <a:endParaRPr lang="en-US" sz="40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251"/>
          <p:cNvGrpSpPr/>
          <p:nvPr/>
        </p:nvGrpSpPr>
        <p:grpSpPr>
          <a:xfrm>
            <a:off x="6430081" y="5361770"/>
            <a:ext cx="380910" cy="185570"/>
            <a:chOff x="5943600" y="5181600"/>
            <a:chExt cx="380910" cy="185570"/>
          </a:xfrm>
        </p:grpSpPr>
        <p:sp>
          <p:nvSpPr>
            <p:cNvPr id="29729" name="Rectangle 31"/>
            <p:cNvSpPr>
              <a:spLocks noChangeArrowheads="1"/>
            </p:cNvSpPr>
            <p:nvPr/>
          </p:nvSpPr>
          <p:spPr bwMode="auto">
            <a:xfrm>
              <a:off x="5970247" y="5181600"/>
              <a:ext cx="35426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 smtClean="0">
                  <a:solidFill>
                    <a:srgbClr val="000000"/>
                  </a:solidFill>
                  <a:cs typeface="Arial" pitchFamily="34" charset="0"/>
                </a:rPr>
                <a:t>Executive</a:t>
              </a:r>
            </a:p>
          </p:txBody>
        </p:sp>
        <p:sp>
          <p:nvSpPr>
            <p:cNvPr id="29730" name="Rectangle 32"/>
            <p:cNvSpPr>
              <a:spLocks noChangeArrowheads="1"/>
            </p:cNvSpPr>
            <p:nvPr/>
          </p:nvSpPr>
          <p:spPr bwMode="auto">
            <a:xfrm>
              <a:off x="5943600" y="5257800"/>
              <a:ext cx="359151" cy="10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Services</a:t>
              </a:r>
              <a:endParaRPr lang="en-US" sz="40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252"/>
          <p:cNvGrpSpPr/>
          <p:nvPr/>
        </p:nvGrpSpPr>
        <p:grpSpPr>
          <a:xfrm>
            <a:off x="5744281" y="5209370"/>
            <a:ext cx="540136" cy="517065"/>
            <a:chOff x="5257800" y="5029200"/>
            <a:chExt cx="540136" cy="517065"/>
          </a:xfrm>
        </p:grpSpPr>
        <p:sp>
          <p:nvSpPr>
            <p:cNvPr id="246" name="Freeform 73"/>
            <p:cNvSpPr>
              <a:spLocks/>
            </p:cNvSpPr>
            <p:nvPr/>
          </p:nvSpPr>
          <p:spPr bwMode="auto">
            <a:xfrm>
              <a:off x="5257800" y="5029200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FF00"/>
            </a:solidFill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731" name="Rectangle 33"/>
            <p:cNvSpPr>
              <a:spLocks noChangeArrowheads="1"/>
            </p:cNvSpPr>
            <p:nvPr/>
          </p:nvSpPr>
          <p:spPr bwMode="auto">
            <a:xfrm>
              <a:off x="5410200" y="5181600"/>
              <a:ext cx="204560" cy="10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Time</a:t>
              </a:r>
              <a:endParaRPr lang="en-US" sz="40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9732" name="Rectangle 34"/>
            <p:cNvSpPr>
              <a:spLocks noChangeArrowheads="1"/>
            </p:cNvSpPr>
            <p:nvPr/>
          </p:nvSpPr>
          <p:spPr bwMode="auto">
            <a:xfrm>
              <a:off x="5334000" y="5257800"/>
              <a:ext cx="359151" cy="10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Services</a:t>
              </a:r>
              <a:endParaRPr lang="en-US" sz="40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224"/>
          <p:cNvGrpSpPr/>
          <p:nvPr/>
        </p:nvGrpSpPr>
        <p:grpSpPr>
          <a:xfrm>
            <a:off x="1275141" y="3609170"/>
            <a:ext cx="387350" cy="393700"/>
            <a:chOff x="1123950" y="3319463"/>
            <a:chExt cx="387350" cy="393700"/>
          </a:xfrm>
        </p:grpSpPr>
        <p:sp>
          <p:nvSpPr>
            <p:cNvPr id="168" name="Freeform 123"/>
            <p:cNvSpPr>
              <a:spLocks/>
            </p:cNvSpPr>
            <p:nvPr/>
          </p:nvSpPr>
          <p:spPr bwMode="auto">
            <a:xfrm>
              <a:off x="1123950" y="3319463"/>
              <a:ext cx="387350" cy="393700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06" name="Rectangle 65"/>
            <p:cNvSpPr>
              <a:spLocks noChangeArrowheads="1"/>
            </p:cNvSpPr>
            <p:nvPr/>
          </p:nvSpPr>
          <p:spPr bwMode="auto">
            <a:xfrm>
              <a:off x="1171575" y="3465513"/>
              <a:ext cx="303213" cy="10953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>
                <a:defRPr/>
              </a:pPr>
              <a:r>
                <a:rPr lang="en-US" sz="7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GPS IO</a:t>
              </a:r>
              <a:endParaRPr lang="en-US" sz="4000" b="1" dirty="0">
                <a:solidFill>
                  <a:prstClr val="black"/>
                </a:solidFill>
                <a:ea typeface="Arial" pitchFamily="25" charset="0"/>
                <a:cs typeface="Arial" pitchFamily="25" charset="0"/>
              </a:endParaRPr>
            </a:p>
          </p:txBody>
        </p:sp>
      </p:grpSp>
      <p:grpSp>
        <p:nvGrpSpPr>
          <p:cNvPr id="6" name="Group 222"/>
          <p:cNvGrpSpPr/>
          <p:nvPr/>
        </p:nvGrpSpPr>
        <p:grpSpPr>
          <a:xfrm>
            <a:off x="1275141" y="4066370"/>
            <a:ext cx="387350" cy="393700"/>
            <a:chOff x="1143000" y="3886200"/>
            <a:chExt cx="387350" cy="393700"/>
          </a:xfrm>
        </p:grpSpPr>
        <p:sp>
          <p:nvSpPr>
            <p:cNvPr id="171" name="Freeform 123"/>
            <p:cNvSpPr>
              <a:spLocks/>
            </p:cNvSpPr>
            <p:nvPr/>
          </p:nvSpPr>
          <p:spPr bwMode="auto">
            <a:xfrm>
              <a:off x="1143000" y="3886200"/>
              <a:ext cx="387350" cy="393700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07" name="Rectangle 65"/>
            <p:cNvSpPr>
              <a:spLocks noChangeArrowheads="1"/>
            </p:cNvSpPr>
            <p:nvPr/>
          </p:nvSpPr>
          <p:spPr bwMode="auto">
            <a:xfrm>
              <a:off x="1214438" y="4059236"/>
              <a:ext cx="236537" cy="1095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>
                <a:defRPr/>
              </a:pPr>
              <a:r>
                <a:rPr lang="en-US" sz="7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Alt IO</a:t>
              </a:r>
              <a:endParaRPr lang="en-US" sz="4000" b="1" dirty="0">
                <a:solidFill>
                  <a:prstClr val="black"/>
                </a:solidFill>
                <a:ea typeface="Arial" pitchFamily="25" charset="0"/>
                <a:cs typeface="Arial" pitchFamily="25" charset="0"/>
              </a:endParaRPr>
            </a:p>
          </p:txBody>
        </p:sp>
      </p:grpSp>
      <p:grpSp>
        <p:nvGrpSpPr>
          <p:cNvPr id="7" name="Group 225"/>
          <p:cNvGrpSpPr/>
          <p:nvPr/>
        </p:nvGrpSpPr>
        <p:grpSpPr>
          <a:xfrm>
            <a:off x="1275141" y="3137682"/>
            <a:ext cx="387350" cy="395288"/>
            <a:chOff x="1123950" y="2757488"/>
            <a:chExt cx="387350" cy="395288"/>
          </a:xfrm>
        </p:grpSpPr>
        <p:sp>
          <p:nvSpPr>
            <p:cNvPr id="211" name="Freeform 123"/>
            <p:cNvSpPr>
              <a:spLocks/>
            </p:cNvSpPr>
            <p:nvPr/>
          </p:nvSpPr>
          <p:spPr bwMode="auto">
            <a:xfrm>
              <a:off x="1123950" y="2757488"/>
              <a:ext cx="387350" cy="3952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14" name="Rectangle 65"/>
            <p:cNvSpPr>
              <a:spLocks noChangeArrowheads="1"/>
            </p:cNvSpPr>
            <p:nvPr/>
          </p:nvSpPr>
          <p:spPr bwMode="auto">
            <a:xfrm>
              <a:off x="1222375" y="2817813"/>
              <a:ext cx="201613" cy="3270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>
                <a:defRPr/>
              </a:pPr>
              <a:r>
                <a:rPr lang="en-US" sz="7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SIGI,</a:t>
              </a:r>
            </a:p>
            <a:p>
              <a:pPr algn="ctr" defTabSz="457200" eaLnBrk="0" hangingPunct="0">
                <a:defRPr/>
              </a:pPr>
              <a:r>
                <a:rPr lang="en-US" sz="7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1553</a:t>
              </a:r>
            </a:p>
            <a:p>
              <a:pPr algn="ctr" defTabSz="457200" eaLnBrk="0" hangingPunct="0">
                <a:defRPr/>
              </a:pPr>
              <a:r>
                <a:rPr lang="en-US" sz="7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IO</a:t>
              </a:r>
              <a:endParaRPr lang="en-US" sz="4000" b="1" dirty="0">
                <a:solidFill>
                  <a:prstClr val="black"/>
                </a:solidFill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198" name="Line 85"/>
          <p:cNvSpPr>
            <a:spLocks noChangeShapeType="1"/>
          </p:cNvSpPr>
          <p:nvPr/>
        </p:nvSpPr>
        <p:spPr bwMode="auto">
          <a:xfrm>
            <a:off x="939861" y="19327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17" name="Freeform 73"/>
          <p:cNvSpPr>
            <a:spLocks/>
          </p:cNvSpPr>
          <p:nvPr/>
        </p:nvSpPr>
        <p:spPr bwMode="auto">
          <a:xfrm>
            <a:off x="5134681" y="5209370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20" name="Rectangle 8"/>
          <p:cNvSpPr>
            <a:spLocks noChangeArrowheads="1"/>
          </p:cNvSpPr>
          <p:nvPr/>
        </p:nvSpPr>
        <p:spPr bwMode="auto">
          <a:xfrm>
            <a:off x="3574225" y="4548752"/>
            <a:ext cx="3041853" cy="1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Inter-task Message Router (SW Bus – Publish/Subscribe)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24" name="Freeform 26"/>
          <p:cNvSpPr>
            <a:spLocks/>
          </p:cNvSpPr>
          <p:nvPr/>
        </p:nvSpPr>
        <p:spPr bwMode="auto">
          <a:xfrm>
            <a:off x="8224581" y="4379596"/>
            <a:ext cx="604651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25" name="Rectangle 27"/>
          <p:cNvSpPr>
            <a:spLocks noChangeArrowheads="1"/>
          </p:cNvSpPr>
          <p:nvPr/>
        </p:nvSpPr>
        <p:spPr bwMode="auto">
          <a:xfrm>
            <a:off x="8317332" y="4523045"/>
            <a:ext cx="354467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Health &amp;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26" name="Rectangle 28"/>
          <p:cNvSpPr>
            <a:spLocks noChangeArrowheads="1"/>
          </p:cNvSpPr>
          <p:nvPr/>
        </p:nvSpPr>
        <p:spPr bwMode="auto">
          <a:xfrm>
            <a:off x="8361851" y="4635870"/>
            <a:ext cx="26233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Safety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27" name="Rectangle 29"/>
          <p:cNvSpPr>
            <a:spLocks noChangeArrowheads="1"/>
          </p:cNvSpPr>
          <p:nvPr/>
        </p:nvSpPr>
        <p:spPr bwMode="auto">
          <a:xfrm>
            <a:off x="8315763" y="4750308"/>
            <a:ext cx="359151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Manager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33" name="Line 69"/>
          <p:cNvSpPr>
            <a:spLocks noChangeShapeType="1"/>
          </p:cNvSpPr>
          <p:nvPr/>
        </p:nvSpPr>
        <p:spPr bwMode="auto">
          <a:xfrm>
            <a:off x="2184780" y="3086858"/>
            <a:ext cx="5667643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34" name="Line 70"/>
          <p:cNvSpPr>
            <a:spLocks noChangeShapeType="1"/>
          </p:cNvSpPr>
          <p:nvPr/>
        </p:nvSpPr>
        <p:spPr bwMode="auto">
          <a:xfrm flipH="1">
            <a:off x="2195605" y="3056821"/>
            <a:ext cx="0" cy="164241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35" name="Line 71"/>
          <p:cNvSpPr>
            <a:spLocks noChangeShapeType="1"/>
          </p:cNvSpPr>
          <p:nvPr/>
        </p:nvSpPr>
        <p:spPr bwMode="auto">
          <a:xfrm>
            <a:off x="2152431" y="4739031"/>
            <a:ext cx="5688123" cy="1119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36" name="Line 72"/>
          <p:cNvSpPr>
            <a:spLocks noChangeShapeType="1"/>
          </p:cNvSpPr>
          <p:nvPr/>
        </p:nvSpPr>
        <p:spPr bwMode="auto">
          <a:xfrm>
            <a:off x="7833865" y="3065904"/>
            <a:ext cx="0" cy="1714947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37" name="Rectangle 74"/>
          <p:cNvSpPr>
            <a:spLocks noChangeArrowheads="1"/>
          </p:cNvSpPr>
          <p:nvPr/>
        </p:nvSpPr>
        <p:spPr bwMode="auto">
          <a:xfrm>
            <a:off x="5210881" y="5361770"/>
            <a:ext cx="370082" cy="2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Software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Bus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40" name="Line 85"/>
          <p:cNvSpPr>
            <a:spLocks noChangeShapeType="1"/>
          </p:cNvSpPr>
          <p:nvPr/>
        </p:nvSpPr>
        <p:spPr bwMode="auto">
          <a:xfrm>
            <a:off x="939861" y="330437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41" name="Freeform 89"/>
          <p:cNvSpPr>
            <a:spLocks/>
          </p:cNvSpPr>
          <p:nvPr/>
        </p:nvSpPr>
        <p:spPr bwMode="auto">
          <a:xfrm>
            <a:off x="8224581" y="3612302"/>
            <a:ext cx="590734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42" name="Rectangle 90"/>
          <p:cNvSpPr>
            <a:spLocks noChangeArrowheads="1"/>
          </p:cNvSpPr>
          <p:nvPr/>
        </p:nvSpPr>
        <p:spPr bwMode="auto">
          <a:xfrm>
            <a:off x="8444562" y="3813775"/>
            <a:ext cx="188945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Data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43" name="Rectangle 91"/>
          <p:cNvSpPr>
            <a:spLocks noChangeArrowheads="1"/>
          </p:cNvSpPr>
          <p:nvPr/>
        </p:nvSpPr>
        <p:spPr bwMode="auto">
          <a:xfrm>
            <a:off x="8376636" y="3926601"/>
            <a:ext cx="324798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Storage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44" name="Rectangle 94"/>
          <p:cNvSpPr>
            <a:spLocks noChangeArrowheads="1"/>
          </p:cNvSpPr>
          <p:nvPr/>
        </p:nvSpPr>
        <p:spPr bwMode="auto">
          <a:xfrm>
            <a:off x="8255061" y="2999570"/>
            <a:ext cx="53339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Mass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Storage</a:t>
            </a:r>
          </a:p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SSR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45" name="Line 95"/>
          <p:cNvSpPr>
            <a:spLocks noChangeShapeType="1"/>
          </p:cNvSpPr>
          <p:nvPr/>
        </p:nvSpPr>
        <p:spPr bwMode="auto">
          <a:xfrm>
            <a:off x="8540162" y="3333636"/>
            <a:ext cx="418" cy="2480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47" name="Rectangle 101"/>
          <p:cNvSpPr>
            <a:spLocks noChangeArrowheads="1"/>
          </p:cNvSpPr>
          <p:nvPr/>
        </p:nvSpPr>
        <p:spPr bwMode="auto">
          <a:xfrm>
            <a:off x="7725481" y="5361770"/>
            <a:ext cx="227983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Table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48" name="Rectangle 102"/>
          <p:cNvSpPr>
            <a:spLocks noChangeArrowheads="1"/>
          </p:cNvSpPr>
          <p:nvPr/>
        </p:nvSpPr>
        <p:spPr bwMode="auto">
          <a:xfrm>
            <a:off x="7649281" y="5437970"/>
            <a:ext cx="359151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Services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49" name="Line 103"/>
          <p:cNvSpPr>
            <a:spLocks noChangeShapeType="1"/>
          </p:cNvSpPr>
          <p:nvPr/>
        </p:nvSpPr>
        <p:spPr bwMode="auto">
          <a:xfrm>
            <a:off x="5969061" y="2614025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51" name="Line 108"/>
          <p:cNvSpPr>
            <a:spLocks noChangeShapeType="1"/>
          </p:cNvSpPr>
          <p:nvPr/>
        </p:nvSpPr>
        <p:spPr bwMode="auto">
          <a:xfrm>
            <a:off x="5283261" y="2614025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54" name="Line 113"/>
          <p:cNvSpPr>
            <a:spLocks noChangeShapeType="1"/>
          </p:cNvSpPr>
          <p:nvPr/>
        </p:nvSpPr>
        <p:spPr bwMode="auto">
          <a:xfrm>
            <a:off x="5363281" y="4828370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55" name="Line 114"/>
          <p:cNvSpPr>
            <a:spLocks noChangeShapeType="1"/>
          </p:cNvSpPr>
          <p:nvPr/>
        </p:nvSpPr>
        <p:spPr bwMode="auto">
          <a:xfrm>
            <a:off x="5972881" y="4828370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56" name="Line 115"/>
          <p:cNvSpPr>
            <a:spLocks noChangeShapeType="1"/>
          </p:cNvSpPr>
          <p:nvPr/>
        </p:nvSpPr>
        <p:spPr bwMode="auto">
          <a:xfrm>
            <a:off x="6582481" y="4828370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57" name="Line 116"/>
          <p:cNvSpPr>
            <a:spLocks noChangeShapeType="1"/>
          </p:cNvSpPr>
          <p:nvPr/>
        </p:nvSpPr>
        <p:spPr bwMode="auto">
          <a:xfrm>
            <a:off x="7192081" y="4828370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58" name="Line 119"/>
          <p:cNvSpPr>
            <a:spLocks noChangeShapeType="1"/>
          </p:cNvSpPr>
          <p:nvPr/>
        </p:nvSpPr>
        <p:spPr bwMode="auto">
          <a:xfrm>
            <a:off x="7872525" y="3968507"/>
            <a:ext cx="3711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60" name="Line 122"/>
          <p:cNvSpPr>
            <a:spLocks noChangeShapeType="1"/>
          </p:cNvSpPr>
          <p:nvPr/>
        </p:nvSpPr>
        <p:spPr bwMode="auto">
          <a:xfrm>
            <a:off x="7910352" y="4426510"/>
            <a:ext cx="272462" cy="1368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" name="Group 170"/>
          <p:cNvGrpSpPr>
            <a:grpSpLocks/>
          </p:cNvGrpSpPr>
          <p:nvPr/>
        </p:nvGrpSpPr>
        <p:grpSpPr bwMode="auto">
          <a:xfrm>
            <a:off x="3782537" y="5150094"/>
            <a:ext cx="603105" cy="633435"/>
            <a:chOff x="5083381" y="1533525"/>
            <a:chExt cx="619125" cy="623888"/>
          </a:xfrm>
        </p:grpSpPr>
        <p:sp>
          <p:nvSpPr>
            <p:cNvPr id="29874" name="Freeform 20"/>
            <p:cNvSpPr>
              <a:spLocks/>
            </p:cNvSpPr>
            <p:nvPr/>
          </p:nvSpPr>
          <p:spPr bwMode="auto">
            <a:xfrm>
              <a:off x="5083381" y="1533525"/>
              <a:ext cx="619125" cy="623888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75" name="Rectangle 125"/>
            <p:cNvSpPr>
              <a:spLocks noChangeArrowheads="1"/>
            </p:cNvSpPr>
            <p:nvPr/>
          </p:nvSpPr>
          <p:spPr bwMode="auto">
            <a:xfrm>
              <a:off x="5148073" y="1692488"/>
              <a:ext cx="48891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GNC-C</a:t>
              </a:r>
            </a:p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Application</a:t>
              </a:r>
            </a:p>
          </p:txBody>
        </p:sp>
      </p:grpSp>
      <p:sp>
        <p:nvSpPr>
          <p:cNvPr id="29762" name="Line 126"/>
          <p:cNvSpPr>
            <a:spLocks noChangeShapeType="1"/>
          </p:cNvSpPr>
          <p:nvPr/>
        </p:nvSpPr>
        <p:spPr bwMode="auto">
          <a:xfrm>
            <a:off x="7801681" y="4828370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127"/>
          <p:cNvGrpSpPr>
            <a:grpSpLocks/>
          </p:cNvGrpSpPr>
          <p:nvPr/>
        </p:nvGrpSpPr>
        <p:grpSpPr bwMode="auto">
          <a:xfrm>
            <a:off x="8255060" y="2847170"/>
            <a:ext cx="533401" cy="481718"/>
            <a:chOff x="2722" y="840"/>
            <a:chExt cx="231" cy="225"/>
          </a:xfrm>
        </p:grpSpPr>
        <p:sp>
          <p:nvSpPr>
            <p:cNvPr id="29872" name="Freeform 128"/>
            <p:cNvSpPr>
              <a:spLocks/>
            </p:cNvSpPr>
            <p:nvPr/>
          </p:nvSpPr>
          <p:spPr bwMode="auto">
            <a:xfrm>
              <a:off x="2722" y="840"/>
              <a:ext cx="231" cy="225"/>
            </a:xfrm>
            <a:custGeom>
              <a:avLst/>
              <a:gdLst>
                <a:gd name="T0" fmla="*/ 4 w 462"/>
                <a:gd name="T1" fmla="*/ 0 h 449"/>
                <a:gd name="T2" fmla="*/ 3 w 462"/>
                <a:gd name="T3" fmla="*/ 1 h 449"/>
                <a:gd name="T4" fmla="*/ 3 w 462"/>
                <a:gd name="T5" fmla="*/ 1 h 449"/>
                <a:gd name="T6" fmla="*/ 2 w 462"/>
                <a:gd name="T7" fmla="*/ 1 h 449"/>
                <a:gd name="T8" fmla="*/ 2 w 462"/>
                <a:gd name="T9" fmla="*/ 1 h 449"/>
                <a:gd name="T10" fmla="*/ 1 w 462"/>
                <a:gd name="T11" fmla="*/ 1 h 449"/>
                <a:gd name="T12" fmla="*/ 1 w 462"/>
                <a:gd name="T13" fmla="*/ 1 h 449"/>
                <a:gd name="T14" fmla="*/ 1 w 462"/>
                <a:gd name="T15" fmla="*/ 1 h 449"/>
                <a:gd name="T16" fmla="*/ 1 w 462"/>
                <a:gd name="T17" fmla="*/ 1 h 449"/>
                <a:gd name="T18" fmla="*/ 1 w 462"/>
                <a:gd name="T19" fmla="*/ 1 h 449"/>
                <a:gd name="T20" fmla="*/ 1 w 462"/>
                <a:gd name="T21" fmla="*/ 1 h 449"/>
                <a:gd name="T22" fmla="*/ 0 w 462"/>
                <a:gd name="T23" fmla="*/ 2 h 449"/>
                <a:gd name="T24" fmla="*/ 0 w 462"/>
                <a:gd name="T25" fmla="*/ 6 h 449"/>
                <a:gd name="T26" fmla="*/ 1 w 462"/>
                <a:gd name="T27" fmla="*/ 7 h 449"/>
                <a:gd name="T28" fmla="*/ 1 w 462"/>
                <a:gd name="T29" fmla="*/ 7 h 449"/>
                <a:gd name="T30" fmla="*/ 1 w 462"/>
                <a:gd name="T31" fmla="*/ 7 h 449"/>
                <a:gd name="T32" fmla="*/ 1 w 462"/>
                <a:gd name="T33" fmla="*/ 7 h 449"/>
                <a:gd name="T34" fmla="*/ 1 w 462"/>
                <a:gd name="T35" fmla="*/ 7 h 449"/>
                <a:gd name="T36" fmla="*/ 1 w 462"/>
                <a:gd name="T37" fmla="*/ 7 h 449"/>
                <a:gd name="T38" fmla="*/ 2 w 462"/>
                <a:gd name="T39" fmla="*/ 7 h 449"/>
                <a:gd name="T40" fmla="*/ 2 w 462"/>
                <a:gd name="T41" fmla="*/ 7 h 449"/>
                <a:gd name="T42" fmla="*/ 3 w 462"/>
                <a:gd name="T43" fmla="*/ 7 h 449"/>
                <a:gd name="T44" fmla="*/ 3 w 462"/>
                <a:gd name="T45" fmla="*/ 7 h 449"/>
                <a:gd name="T46" fmla="*/ 4 w 462"/>
                <a:gd name="T47" fmla="*/ 8 h 449"/>
                <a:gd name="T48" fmla="*/ 5 w 462"/>
                <a:gd name="T49" fmla="*/ 7 h 449"/>
                <a:gd name="T50" fmla="*/ 5 w 462"/>
                <a:gd name="T51" fmla="*/ 7 h 449"/>
                <a:gd name="T52" fmla="*/ 6 w 462"/>
                <a:gd name="T53" fmla="*/ 7 h 449"/>
                <a:gd name="T54" fmla="*/ 7 w 462"/>
                <a:gd name="T55" fmla="*/ 7 h 449"/>
                <a:gd name="T56" fmla="*/ 7 w 462"/>
                <a:gd name="T57" fmla="*/ 7 h 449"/>
                <a:gd name="T58" fmla="*/ 7 w 462"/>
                <a:gd name="T59" fmla="*/ 7 h 449"/>
                <a:gd name="T60" fmla="*/ 7 w 462"/>
                <a:gd name="T61" fmla="*/ 7 h 449"/>
                <a:gd name="T62" fmla="*/ 7 w 462"/>
                <a:gd name="T63" fmla="*/ 7 h 449"/>
                <a:gd name="T64" fmla="*/ 7 w 462"/>
                <a:gd name="T65" fmla="*/ 7 h 449"/>
                <a:gd name="T66" fmla="*/ 7 w 462"/>
                <a:gd name="T67" fmla="*/ 7 h 449"/>
                <a:gd name="T68" fmla="*/ 7 w 462"/>
                <a:gd name="T69" fmla="*/ 6 h 449"/>
                <a:gd name="T70" fmla="*/ 7 w 462"/>
                <a:gd name="T71" fmla="*/ 2 h 449"/>
                <a:gd name="T72" fmla="*/ 7 w 462"/>
                <a:gd name="T73" fmla="*/ 1 h 449"/>
                <a:gd name="T74" fmla="*/ 7 w 462"/>
                <a:gd name="T75" fmla="*/ 1 h 449"/>
                <a:gd name="T76" fmla="*/ 7 w 462"/>
                <a:gd name="T77" fmla="*/ 1 h 449"/>
                <a:gd name="T78" fmla="*/ 7 w 462"/>
                <a:gd name="T79" fmla="*/ 1 h 449"/>
                <a:gd name="T80" fmla="*/ 7 w 462"/>
                <a:gd name="T81" fmla="*/ 1 h 449"/>
                <a:gd name="T82" fmla="*/ 7 w 462"/>
                <a:gd name="T83" fmla="*/ 1 h 449"/>
                <a:gd name="T84" fmla="*/ 7 w 462"/>
                <a:gd name="T85" fmla="*/ 1 h 449"/>
                <a:gd name="T86" fmla="*/ 6 w 462"/>
                <a:gd name="T87" fmla="*/ 1 h 449"/>
                <a:gd name="T88" fmla="*/ 5 w 462"/>
                <a:gd name="T89" fmla="*/ 1 h 449"/>
                <a:gd name="T90" fmla="*/ 5 w 462"/>
                <a:gd name="T91" fmla="*/ 1 h 449"/>
                <a:gd name="T92" fmla="*/ 4 w 462"/>
                <a:gd name="T93" fmla="*/ 0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2"/>
                <a:gd name="T142" fmla="*/ 0 h 449"/>
                <a:gd name="T143" fmla="*/ 462 w 462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73" name="Freeform 129"/>
            <p:cNvSpPr>
              <a:spLocks/>
            </p:cNvSpPr>
            <p:nvPr/>
          </p:nvSpPr>
          <p:spPr bwMode="auto">
            <a:xfrm>
              <a:off x="2722" y="875"/>
              <a:ext cx="231" cy="35"/>
            </a:xfrm>
            <a:custGeom>
              <a:avLst/>
              <a:gdLst>
                <a:gd name="T0" fmla="*/ 0 w 462"/>
                <a:gd name="T1" fmla="*/ 0 h 71"/>
                <a:gd name="T2" fmla="*/ 1 w 462"/>
                <a:gd name="T3" fmla="*/ 0 h 71"/>
                <a:gd name="T4" fmla="*/ 1 w 462"/>
                <a:gd name="T5" fmla="*/ 0 h 71"/>
                <a:gd name="T6" fmla="*/ 1 w 462"/>
                <a:gd name="T7" fmla="*/ 0 h 71"/>
                <a:gd name="T8" fmla="*/ 1 w 462"/>
                <a:gd name="T9" fmla="*/ 0 h 71"/>
                <a:gd name="T10" fmla="*/ 1 w 462"/>
                <a:gd name="T11" fmla="*/ 0 h 71"/>
                <a:gd name="T12" fmla="*/ 1 w 462"/>
                <a:gd name="T13" fmla="*/ 0 h 71"/>
                <a:gd name="T14" fmla="*/ 2 w 462"/>
                <a:gd name="T15" fmla="*/ 0 h 71"/>
                <a:gd name="T16" fmla="*/ 2 w 462"/>
                <a:gd name="T17" fmla="*/ 0 h 71"/>
                <a:gd name="T18" fmla="*/ 3 w 462"/>
                <a:gd name="T19" fmla="*/ 1 h 71"/>
                <a:gd name="T20" fmla="*/ 3 w 462"/>
                <a:gd name="T21" fmla="*/ 1 h 71"/>
                <a:gd name="T22" fmla="*/ 4 w 462"/>
                <a:gd name="T23" fmla="*/ 1 h 71"/>
                <a:gd name="T24" fmla="*/ 5 w 462"/>
                <a:gd name="T25" fmla="*/ 1 h 71"/>
                <a:gd name="T26" fmla="*/ 5 w 462"/>
                <a:gd name="T27" fmla="*/ 1 h 71"/>
                <a:gd name="T28" fmla="*/ 6 w 462"/>
                <a:gd name="T29" fmla="*/ 0 h 71"/>
                <a:gd name="T30" fmla="*/ 7 w 462"/>
                <a:gd name="T31" fmla="*/ 0 h 71"/>
                <a:gd name="T32" fmla="*/ 7 w 462"/>
                <a:gd name="T33" fmla="*/ 0 h 71"/>
                <a:gd name="T34" fmla="*/ 7 w 462"/>
                <a:gd name="T35" fmla="*/ 0 h 71"/>
                <a:gd name="T36" fmla="*/ 7 w 462"/>
                <a:gd name="T37" fmla="*/ 0 h 71"/>
                <a:gd name="T38" fmla="*/ 7 w 462"/>
                <a:gd name="T39" fmla="*/ 0 h 71"/>
                <a:gd name="T40" fmla="*/ 7 w 462"/>
                <a:gd name="T41" fmla="*/ 0 h 71"/>
                <a:gd name="T42" fmla="*/ 7 w 462"/>
                <a:gd name="T43" fmla="*/ 0 h 71"/>
                <a:gd name="T44" fmla="*/ 7 w 462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2"/>
                <a:gd name="T70" fmla="*/ 0 h 71"/>
                <a:gd name="T71" fmla="*/ 462 w 462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9765" name="Line 135"/>
          <p:cNvSpPr>
            <a:spLocks noChangeShapeType="1"/>
          </p:cNvSpPr>
          <p:nvPr/>
        </p:nvSpPr>
        <p:spPr bwMode="auto">
          <a:xfrm>
            <a:off x="4067881" y="4828370"/>
            <a:ext cx="96" cy="3286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2" name="Rectangle 125"/>
          <p:cNvSpPr>
            <a:spLocks noChangeArrowheads="1"/>
          </p:cNvSpPr>
          <p:nvPr/>
        </p:nvSpPr>
        <p:spPr bwMode="auto">
          <a:xfrm>
            <a:off x="3134164" y="2291268"/>
            <a:ext cx="185948" cy="107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 </a:t>
            </a:r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IO</a:t>
            </a:r>
          </a:p>
        </p:txBody>
      </p:sp>
      <p:sp>
        <p:nvSpPr>
          <p:cNvPr id="144" name="Rectangle 125"/>
          <p:cNvSpPr>
            <a:spLocks noChangeArrowheads="1"/>
          </p:cNvSpPr>
          <p:nvPr/>
        </p:nvSpPr>
        <p:spPr bwMode="auto">
          <a:xfrm>
            <a:off x="2650929" y="2349508"/>
            <a:ext cx="237245" cy="107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  </a:t>
            </a:r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I/O</a:t>
            </a:r>
          </a:p>
        </p:txBody>
      </p:sp>
      <p:grpSp>
        <p:nvGrpSpPr>
          <p:cNvPr id="10" name="Group 172"/>
          <p:cNvGrpSpPr>
            <a:grpSpLocks/>
          </p:cNvGrpSpPr>
          <p:nvPr/>
        </p:nvGrpSpPr>
        <p:grpSpPr bwMode="auto">
          <a:xfrm>
            <a:off x="3077281" y="5133170"/>
            <a:ext cx="603105" cy="633435"/>
            <a:chOff x="3309845" y="1516856"/>
            <a:chExt cx="619125" cy="623888"/>
          </a:xfrm>
        </p:grpSpPr>
        <p:sp>
          <p:nvSpPr>
            <p:cNvPr id="29870" name="Freeform 144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71" name="Rectangle 125"/>
            <p:cNvSpPr>
              <a:spLocks noChangeArrowheads="1"/>
            </p:cNvSpPr>
            <p:nvPr/>
          </p:nvSpPr>
          <p:spPr bwMode="auto">
            <a:xfrm>
              <a:off x="3397214" y="1675819"/>
              <a:ext cx="48891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GNC-G</a:t>
              </a:r>
            </a:p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Application</a:t>
              </a:r>
            </a:p>
          </p:txBody>
        </p:sp>
      </p:grpSp>
      <p:sp>
        <p:nvSpPr>
          <p:cNvPr id="29774" name="TextBox 159"/>
          <p:cNvSpPr txBox="1">
            <a:spLocks noChangeArrowheads="1"/>
          </p:cNvSpPr>
          <p:nvPr/>
        </p:nvSpPr>
        <p:spPr bwMode="auto">
          <a:xfrm>
            <a:off x="386961" y="3228170"/>
            <a:ext cx="550598" cy="205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" b="1" dirty="0" smtClean="0">
                <a:solidFill>
                  <a:prstClr val="black"/>
                </a:solidFill>
              </a:rPr>
              <a:t>SIGI</a:t>
            </a:r>
            <a:endParaRPr lang="en-US" sz="800" b="1" dirty="0">
              <a:solidFill>
                <a:prstClr val="black"/>
              </a:solidFill>
            </a:endParaRPr>
          </a:p>
        </p:txBody>
      </p:sp>
      <p:sp>
        <p:nvSpPr>
          <p:cNvPr id="29775" name="TextBox 160"/>
          <p:cNvSpPr txBox="1">
            <a:spLocks noChangeArrowheads="1"/>
          </p:cNvSpPr>
          <p:nvPr/>
        </p:nvSpPr>
        <p:spPr bwMode="auto">
          <a:xfrm>
            <a:off x="330261" y="4142570"/>
            <a:ext cx="627095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800" b="1" dirty="0" smtClean="0">
                <a:solidFill>
                  <a:prstClr val="black"/>
                </a:solidFill>
              </a:rPr>
              <a:t>Acuity Alt.</a:t>
            </a:r>
            <a:endParaRPr lang="en-US" sz="800" b="1" dirty="0">
              <a:solidFill>
                <a:prstClr val="black"/>
              </a:solidFill>
            </a:endParaRPr>
          </a:p>
        </p:txBody>
      </p:sp>
      <p:sp>
        <p:nvSpPr>
          <p:cNvPr id="29776" name="TextBox 161"/>
          <p:cNvSpPr txBox="1">
            <a:spLocks noChangeArrowheads="1"/>
          </p:cNvSpPr>
          <p:nvPr/>
        </p:nvSpPr>
        <p:spPr bwMode="auto">
          <a:xfrm>
            <a:off x="406461" y="3609170"/>
            <a:ext cx="465647" cy="343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800" b="1" dirty="0">
                <a:solidFill>
                  <a:prstClr val="black"/>
                </a:solidFill>
              </a:rPr>
              <a:t>Javad</a:t>
            </a:r>
          </a:p>
          <a:p>
            <a:pPr defTabSz="457200"/>
            <a:r>
              <a:rPr lang="en-US" sz="800" b="1" dirty="0">
                <a:solidFill>
                  <a:prstClr val="black"/>
                </a:solidFill>
              </a:rPr>
              <a:t>GPS</a:t>
            </a:r>
          </a:p>
        </p:txBody>
      </p:sp>
      <p:sp>
        <p:nvSpPr>
          <p:cNvPr id="29777" name="Line 135"/>
          <p:cNvSpPr>
            <a:spLocks noChangeShapeType="1"/>
          </p:cNvSpPr>
          <p:nvPr/>
        </p:nvSpPr>
        <p:spPr bwMode="auto">
          <a:xfrm>
            <a:off x="4597461" y="2614025"/>
            <a:ext cx="0" cy="3868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78" name="Line 107"/>
          <p:cNvSpPr>
            <a:spLocks noChangeShapeType="1"/>
          </p:cNvSpPr>
          <p:nvPr/>
        </p:nvSpPr>
        <p:spPr bwMode="auto">
          <a:xfrm flipH="1">
            <a:off x="3177099" y="2639089"/>
            <a:ext cx="8777" cy="4001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80" name="Line 85"/>
          <p:cNvSpPr>
            <a:spLocks noChangeShapeType="1"/>
          </p:cNvSpPr>
          <p:nvPr/>
        </p:nvSpPr>
        <p:spPr bwMode="auto">
          <a:xfrm flipV="1">
            <a:off x="863661" y="3761570"/>
            <a:ext cx="414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81" name="Line 85"/>
          <p:cNvSpPr>
            <a:spLocks noChangeShapeType="1"/>
          </p:cNvSpPr>
          <p:nvPr/>
        </p:nvSpPr>
        <p:spPr bwMode="auto">
          <a:xfrm>
            <a:off x="965261" y="4225120"/>
            <a:ext cx="304799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82" name="Line 85"/>
          <p:cNvSpPr>
            <a:spLocks noChangeShapeType="1"/>
          </p:cNvSpPr>
          <p:nvPr/>
        </p:nvSpPr>
        <p:spPr bwMode="auto">
          <a:xfrm>
            <a:off x="2767442" y="1387178"/>
            <a:ext cx="3995" cy="7575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83" name="Freeform 6"/>
          <p:cNvSpPr>
            <a:spLocks/>
          </p:cNvSpPr>
          <p:nvPr/>
        </p:nvSpPr>
        <p:spPr bwMode="auto">
          <a:xfrm>
            <a:off x="2312427" y="5137201"/>
            <a:ext cx="626589" cy="638107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84" name="Rectangle 133"/>
          <p:cNvSpPr>
            <a:spLocks noChangeArrowheads="1"/>
          </p:cNvSpPr>
          <p:nvPr/>
        </p:nvSpPr>
        <p:spPr bwMode="auto">
          <a:xfrm>
            <a:off x="2399637" y="5260660"/>
            <a:ext cx="455966" cy="43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Automated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Flight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Manager 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(AFM)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87" name="TextBox 187"/>
          <p:cNvSpPr txBox="1">
            <a:spLocks noChangeArrowheads="1"/>
          </p:cNvSpPr>
          <p:nvPr/>
        </p:nvSpPr>
        <p:spPr bwMode="auto">
          <a:xfrm>
            <a:off x="2157184" y="1147605"/>
            <a:ext cx="1307721" cy="28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700" b="1" dirty="0">
                <a:solidFill>
                  <a:prstClr val="black"/>
                </a:solidFill>
              </a:rPr>
              <a:t>Prop </a:t>
            </a:r>
            <a:r>
              <a:rPr lang="en-US" sz="700" b="1" dirty="0" smtClean="0">
                <a:solidFill>
                  <a:prstClr val="black"/>
                </a:solidFill>
              </a:rPr>
              <a:t> EMAs, HW</a:t>
            </a:r>
            <a:r>
              <a:rPr lang="en-US" sz="700" b="1" dirty="0">
                <a:solidFill>
                  <a:prstClr val="black"/>
                </a:solidFill>
              </a:rPr>
              <a:t>, </a:t>
            </a:r>
            <a:r>
              <a:rPr lang="en-US" sz="700" b="1" dirty="0" smtClean="0">
                <a:solidFill>
                  <a:prstClr val="black"/>
                </a:solidFill>
              </a:rPr>
              <a:t>Valves, Sensors</a:t>
            </a:r>
            <a:endParaRPr lang="en-US" sz="700" b="1" dirty="0">
              <a:solidFill>
                <a:prstClr val="black"/>
              </a:solidFill>
            </a:endParaRPr>
          </a:p>
        </p:txBody>
      </p:sp>
      <p:sp>
        <p:nvSpPr>
          <p:cNvPr id="29788" name="Rectangle 50"/>
          <p:cNvSpPr>
            <a:spLocks noChangeArrowheads="1"/>
          </p:cNvSpPr>
          <p:nvPr/>
        </p:nvSpPr>
        <p:spPr bwMode="auto">
          <a:xfrm flipH="1">
            <a:off x="939861" y="3761570"/>
            <a:ext cx="300924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232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92" name="Rectangle 50"/>
          <p:cNvSpPr>
            <a:spLocks noChangeArrowheads="1"/>
          </p:cNvSpPr>
          <p:nvPr/>
        </p:nvSpPr>
        <p:spPr bwMode="auto">
          <a:xfrm>
            <a:off x="990661" y="3317070"/>
            <a:ext cx="229451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1553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794" name="Line 109"/>
          <p:cNvSpPr>
            <a:spLocks noChangeShapeType="1"/>
          </p:cNvSpPr>
          <p:nvPr/>
        </p:nvSpPr>
        <p:spPr bwMode="auto">
          <a:xfrm>
            <a:off x="4445061" y="3151970"/>
            <a:ext cx="0" cy="310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98" name="Line 109"/>
          <p:cNvSpPr>
            <a:spLocks noChangeShapeType="1"/>
          </p:cNvSpPr>
          <p:nvPr/>
        </p:nvSpPr>
        <p:spPr bwMode="auto">
          <a:xfrm>
            <a:off x="3683061" y="3151970"/>
            <a:ext cx="0" cy="310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00" name="Line 107"/>
          <p:cNvSpPr>
            <a:spLocks noChangeShapeType="1"/>
          </p:cNvSpPr>
          <p:nvPr/>
        </p:nvSpPr>
        <p:spPr bwMode="auto">
          <a:xfrm flipH="1">
            <a:off x="2741168" y="2639337"/>
            <a:ext cx="8777" cy="4001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04" name="Line 106"/>
          <p:cNvSpPr>
            <a:spLocks noChangeShapeType="1"/>
          </p:cNvSpPr>
          <p:nvPr/>
        </p:nvSpPr>
        <p:spPr bwMode="auto">
          <a:xfrm>
            <a:off x="1714667" y="3752526"/>
            <a:ext cx="417534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05" name="Line 106"/>
          <p:cNvSpPr>
            <a:spLocks noChangeShapeType="1"/>
          </p:cNvSpPr>
          <p:nvPr/>
        </p:nvSpPr>
        <p:spPr bwMode="auto">
          <a:xfrm>
            <a:off x="1705388" y="4245734"/>
            <a:ext cx="417534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07" name="Line 109"/>
          <p:cNvSpPr>
            <a:spLocks noChangeShapeType="1"/>
          </p:cNvSpPr>
          <p:nvPr/>
        </p:nvSpPr>
        <p:spPr bwMode="auto">
          <a:xfrm flipH="1">
            <a:off x="2997261" y="3151970"/>
            <a:ext cx="3981" cy="3257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11" name="Line 85"/>
          <p:cNvSpPr>
            <a:spLocks noChangeShapeType="1"/>
          </p:cNvSpPr>
          <p:nvPr/>
        </p:nvSpPr>
        <p:spPr bwMode="auto">
          <a:xfrm flipH="1">
            <a:off x="3204519" y="1862666"/>
            <a:ext cx="1835" cy="269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13" name="Line 106"/>
          <p:cNvSpPr>
            <a:spLocks noChangeShapeType="1"/>
          </p:cNvSpPr>
          <p:nvPr/>
        </p:nvSpPr>
        <p:spPr bwMode="auto">
          <a:xfrm>
            <a:off x="1701861" y="3304370"/>
            <a:ext cx="417534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15" name="Rectangle 50"/>
          <p:cNvSpPr>
            <a:spLocks noChangeArrowheads="1"/>
          </p:cNvSpPr>
          <p:nvPr/>
        </p:nvSpPr>
        <p:spPr bwMode="auto">
          <a:xfrm flipH="1">
            <a:off x="965261" y="4237820"/>
            <a:ext cx="300924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232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816" name="TextBox 215"/>
          <p:cNvSpPr txBox="1">
            <a:spLocks noChangeArrowheads="1"/>
          </p:cNvSpPr>
          <p:nvPr/>
        </p:nvSpPr>
        <p:spPr bwMode="auto">
          <a:xfrm>
            <a:off x="558861" y="1246970"/>
            <a:ext cx="8579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000" b="1" dirty="0" smtClean="0">
                <a:solidFill>
                  <a:prstClr val="black"/>
                </a:solidFill>
              </a:rPr>
              <a:t>GNC Sensors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29817" name="Freeform 89"/>
          <p:cNvSpPr>
            <a:spLocks/>
          </p:cNvSpPr>
          <p:nvPr/>
        </p:nvSpPr>
        <p:spPr bwMode="auto">
          <a:xfrm>
            <a:off x="7188261" y="1932770"/>
            <a:ext cx="590734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18" name="Rectangle 150"/>
          <p:cNvSpPr>
            <a:spLocks noChangeArrowheads="1"/>
          </p:cNvSpPr>
          <p:nvPr/>
        </p:nvSpPr>
        <p:spPr bwMode="auto">
          <a:xfrm>
            <a:off x="7380437" y="2193680"/>
            <a:ext cx="19396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CFDP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819" name="Line 119"/>
          <p:cNvSpPr>
            <a:spLocks noChangeShapeType="1"/>
          </p:cNvSpPr>
          <p:nvPr/>
        </p:nvSpPr>
        <p:spPr bwMode="auto">
          <a:xfrm>
            <a:off x="7493061" y="261857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21" name="Line 106"/>
          <p:cNvSpPr>
            <a:spLocks noChangeShapeType="1"/>
          </p:cNvSpPr>
          <p:nvPr/>
        </p:nvSpPr>
        <p:spPr bwMode="auto">
          <a:xfrm flipH="1" flipV="1">
            <a:off x="4597461" y="1394824"/>
            <a:ext cx="1905000" cy="45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22" name="Line 112"/>
          <p:cNvSpPr>
            <a:spLocks noChangeShapeType="1"/>
          </p:cNvSpPr>
          <p:nvPr/>
        </p:nvSpPr>
        <p:spPr bwMode="auto">
          <a:xfrm flipH="1">
            <a:off x="4597461" y="1394825"/>
            <a:ext cx="0" cy="4613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23" name="TextBox 207"/>
          <p:cNvSpPr txBox="1">
            <a:spLocks noChangeArrowheads="1"/>
          </p:cNvSpPr>
          <p:nvPr/>
        </p:nvSpPr>
        <p:spPr bwMode="auto">
          <a:xfrm>
            <a:off x="6502461" y="1170770"/>
            <a:ext cx="14478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" b="1" dirty="0">
                <a:solidFill>
                  <a:prstClr val="black"/>
                </a:solidFill>
              </a:rPr>
              <a:t>C&amp;T Hardware, </a:t>
            </a:r>
          </a:p>
          <a:p>
            <a:pPr defTabSz="457200"/>
            <a:r>
              <a:rPr lang="en-US" sz="800" b="1" dirty="0" smtClean="0">
                <a:solidFill>
                  <a:prstClr val="black"/>
                </a:solidFill>
              </a:rPr>
              <a:t>Serial Radio  and/or</a:t>
            </a:r>
          </a:p>
          <a:p>
            <a:pPr defTabSz="457200"/>
            <a:r>
              <a:rPr lang="en-US" sz="800" b="1" dirty="0" smtClean="0">
                <a:solidFill>
                  <a:prstClr val="black"/>
                </a:solidFill>
              </a:rPr>
              <a:t>Hard-line Ethernet</a:t>
            </a:r>
            <a:endParaRPr lang="en-US" sz="800" b="1" dirty="0">
              <a:solidFill>
                <a:prstClr val="black"/>
              </a:solidFill>
            </a:endParaRPr>
          </a:p>
        </p:txBody>
      </p:sp>
      <p:sp>
        <p:nvSpPr>
          <p:cNvPr id="29824" name="Line 112"/>
          <p:cNvSpPr>
            <a:spLocks noChangeShapeType="1"/>
          </p:cNvSpPr>
          <p:nvPr/>
        </p:nvSpPr>
        <p:spPr bwMode="auto">
          <a:xfrm flipH="1">
            <a:off x="5283261" y="1394825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25" name="Rectangle 222"/>
          <p:cNvSpPr>
            <a:spLocks noChangeArrowheads="1"/>
          </p:cNvSpPr>
          <p:nvPr/>
        </p:nvSpPr>
        <p:spPr bwMode="auto">
          <a:xfrm>
            <a:off x="4368861" y="1242425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800" b="1" dirty="0" smtClean="0">
                <a:solidFill>
                  <a:srgbClr val="000000"/>
                </a:solidFill>
                <a:cs typeface="Arial" pitchFamily="34" charset="0"/>
              </a:rPr>
              <a:t>Framed </a:t>
            </a:r>
            <a:r>
              <a:rPr lang="en-US" sz="800" b="1" dirty="0">
                <a:solidFill>
                  <a:srgbClr val="000000"/>
                </a:solidFill>
                <a:cs typeface="Arial" pitchFamily="34" charset="0"/>
              </a:rPr>
              <a:t>CCSDS</a:t>
            </a:r>
          </a:p>
          <a:p>
            <a:pPr algn="ctr" defTabSz="457200" eaLnBrk="0" hangingPunct="0"/>
            <a:r>
              <a:rPr lang="en-US" sz="800" b="1" dirty="0" smtClean="0">
                <a:solidFill>
                  <a:srgbClr val="000000"/>
                </a:solidFill>
                <a:cs typeface="Arial" pitchFamily="34" charset="0"/>
              </a:rPr>
              <a:t> 57.6Kbps / 100Mbps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1" name="Group 255"/>
          <p:cNvGrpSpPr/>
          <p:nvPr/>
        </p:nvGrpSpPr>
        <p:grpSpPr>
          <a:xfrm>
            <a:off x="4448881" y="5133170"/>
            <a:ext cx="603105" cy="638396"/>
            <a:chOff x="6938463" y="1827592"/>
            <a:chExt cx="603105" cy="638396"/>
          </a:xfrm>
        </p:grpSpPr>
        <p:grpSp>
          <p:nvGrpSpPr>
            <p:cNvPr id="12" name="Group 166"/>
            <p:cNvGrpSpPr>
              <a:grpSpLocks/>
            </p:cNvGrpSpPr>
            <p:nvPr/>
          </p:nvGrpSpPr>
          <p:grpSpPr bwMode="auto">
            <a:xfrm>
              <a:off x="6938463" y="1827592"/>
              <a:ext cx="603105" cy="633435"/>
              <a:chOff x="5916612" y="1516856"/>
              <a:chExt cx="619125" cy="623888"/>
            </a:xfrm>
          </p:grpSpPr>
          <p:sp>
            <p:nvSpPr>
              <p:cNvPr id="29868" name="Freeform 146"/>
              <p:cNvSpPr>
                <a:spLocks/>
              </p:cNvSpPr>
              <p:nvPr/>
            </p:nvSpPr>
            <p:spPr bwMode="auto">
              <a:xfrm>
                <a:off x="5916612" y="1516856"/>
                <a:ext cx="619125" cy="623888"/>
              </a:xfrm>
              <a:custGeom>
                <a:avLst/>
                <a:gdLst>
                  <a:gd name="T0" fmla="*/ 0 w 371"/>
                  <a:gd name="T1" fmla="*/ 2147483647 h 371"/>
                  <a:gd name="T2" fmla="*/ 2147483647 w 371"/>
                  <a:gd name="T3" fmla="*/ 2147483647 h 371"/>
                  <a:gd name="T4" fmla="*/ 2147483647 w 371"/>
                  <a:gd name="T5" fmla="*/ 2147483647 h 371"/>
                  <a:gd name="T6" fmla="*/ 2147483647 w 371"/>
                  <a:gd name="T7" fmla="*/ 2147483647 h 371"/>
                  <a:gd name="T8" fmla="*/ 2147483647 w 371"/>
                  <a:gd name="T9" fmla="*/ 2147483647 h 371"/>
                  <a:gd name="T10" fmla="*/ 2147483647 w 371"/>
                  <a:gd name="T11" fmla="*/ 2147483647 h 371"/>
                  <a:gd name="T12" fmla="*/ 2147483647 w 371"/>
                  <a:gd name="T13" fmla="*/ 2147483647 h 371"/>
                  <a:gd name="T14" fmla="*/ 2147483647 w 371"/>
                  <a:gd name="T15" fmla="*/ 2147483647 h 371"/>
                  <a:gd name="T16" fmla="*/ 2147483647 w 371"/>
                  <a:gd name="T17" fmla="*/ 0 h 371"/>
                  <a:gd name="T18" fmla="*/ 2147483647 w 371"/>
                  <a:gd name="T19" fmla="*/ 2147483647 h 371"/>
                  <a:gd name="T20" fmla="*/ 2147483647 w 371"/>
                  <a:gd name="T21" fmla="*/ 2147483647 h 371"/>
                  <a:gd name="T22" fmla="*/ 2147483647 w 371"/>
                  <a:gd name="T23" fmla="*/ 2147483647 h 371"/>
                  <a:gd name="T24" fmla="*/ 2147483647 w 371"/>
                  <a:gd name="T25" fmla="*/ 2147483647 h 371"/>
                  <a:gd name="T26" fmla="*/ 2147483647 w 371"/>
                  <a:gd name="T27" fmla="*/ 2147483647 h 371"/>
                  <a:gd name="T28" fmla="*/ 2147483647 w 371"/>
                  <a:gd name="T29" fmla="*/ 2147483647 h 371"/>
                  <a:gd name="T30" fmla="*/ 2147483647 w 371"/>
                  <a:gd name="T31" fmla="*/ 2147483647 h 371"/>
                  <a:gd name="T32" fmla="*/ 2147483647 w 371"/>
                  <a:gd name="T33" fmla="*/ 2147483647 h 371"/>
                  <a:gd name="T34" fmla="*/ 2147483647 w 371"/>
                  <a:gd name="T35" fmla="*/ 2147483647 h 371"/>
                  <a:gd name="T36" fmla="*/ 2147483647 w 371"/>
                  <a:gd name="T37" fmla="*/ 2147483647 h 371"/>
                  <a:gd name="T38" fmla="*/ 2147483647 w 371"/>
                  <a:gd name="T39" fmla="*/ 2147483647 h 371"/>
                  <a:gd name="T40" fmla="*/ 2147483647 w 371"/>
                  <a:gd name="T41" fmla="*/ 2147483647 h 371"/>
                  <a:gd name="T42" fmla="*/ 2147483647 w 371"/>
                  <a:gd name="T43" fmla="*/ 2147483647 h 371"/>
                  <a:gd name="T44" fmla="*/ 2147483647 w 371"/>
                  <a:gd name="T45" fmla="*/ 2147483647 h 371"/>
                  <a:gd name="T46" fmla="*/ 2147483647 w 371"/>
                  <a:gd name="T47" fmla="*/ 2147483647 h 371"/>
                  <a:gd name="T48" fmla="*/ 2147483647 w 371"/>
                  <a:gd name="T49" fmla="*/ 2147483647 h 371"/>
                  <a:gd name="T50" fmla="*/ 2147483647 w 371"/>
                  <a:gd name="T51" fmla="*/ 2147483647 h 371"/>
                  <a:gd name="T52" fmla="*/ 2147483647 w 371"/>
                  <a:gd name="T53" fmla="*/ 2147483647 h 371"/>
                  <a:gd name="T54" fmla="*/ 2147483647 w 371"/>
                  <a:gd name="T55" fmla="*/ 2147483647 h 371"/>
                  <a:gd name="T56" fmla="*/ 2147483647 w 371"/>
                  <a:gd name="T57" fmla="*/ 2147483647 h 371"/>
                  <a:gd name="T58" fmla="*/ 2147483647 w 371"/>
                  <a:gd name="T59" fmla="*/ 2147483647 h 371"/>
                  <a:gd name="T60" fmla="*/ 2147483647 w 371"/>
                  <a:gd name="T61" fmla="*/ 2147483647 h 371"/>
                  <a:gd name="T62" fmla="*/ 2147483647 w 371"/>
                  <a:gd name="T63" fmla="*/ 2147483647 h 371"/>
                  <a:gd name="T64" fmla="*/ 2147483647 w 371"/>
                  <a:gd name="T65" fmla="*/ 2147483647 h 371"/>
                  <a:gd name="T66" fmla="*/ 0 w 371"/>
                  <a:gd name="T67" fmla="*/ 2147483647 h 37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1"/>
                  <a:gd name="T103" fmla="*/ 0 h 371"/>
                  <a:gd name="T104" fmla="*/ 371 w 371"/>
                  <a:gd name="T105" fmla="*/ 371 h 37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1" h="371">
                    <a:moveTo>
                      <a:pt x="0" y="186"/>
                    </a:moveTo>
                    <a:lnTo>
                      <a:pt x="0" y="169"/>
                    </a:lnTo>
                    <a:lnTo>
                      <a:pt x="3" y="152"/>
                    </a:lnTo>
                    <a:lnTo>
                      <a:pt x="7" y="135"/>
                    </a:lnTo>
                    <a:lnTo>
                      <a:pt x="12" y="119"/>
                    </a:lnTo>
                    <a:lnTo>
                      <a:pt x="19" y="103"/>
                    </a:lnTo>
                    <a:lnTo>
                      <a:pt x="28" y="88"/>
                    </a:lnTo>
                    <a:lnTo>
                      <a:pt x="37" y="74"/>
                    </a:lnTo>
                    <a:lnTo>
                      <a:pt x="48" y="61"/>
                    </a:lnTo>
                    <a:lnTo>
                      <a:pt x="60" y="49"/>
                    </a:lnTo>
                    <a:lnTo>
                      <a:pt x="73" y="38"/>
                    </a:lnTo>
                    <a:lnTo>
                      <a:pt x="87" y="28"/>
                    </a:lnTo>
                    <a:lnTo>
                      <a:pt x="103" y="20"/>
                    </a:lnTo>
                    <a:lnTo>
                      <a:pt x="118" y="13"/>
                    </a:lnTo>
                    <a:lnTo>
                      <a:pt x="135" y="7"/>
                    </a:lnTo>
                    <a:lnTo>
                      <a:pt x="151" y="4"/>
                    </a:lnTo>
                    <a:lnTo>
                      <a:pt x="168" y="1"/>
                    </a:lnTo>
                    <a:lnTo>
                      <a:pt x="185" y="0"/>
                    </a:lnTo>
                    <a:lnTo>
                      <a:pt x="203" y="1"/>
                    </a:lnTo>
                    <a:lnTo>
                      <a:pt x="220" y="4"/>
                    </a:lnTo>
                    <a:lnTo>
                      <a:pt x="236" y="7"/>
                    </a:lnTo>
                    <a:lnTo>
                      <a:pt x="253" y="13"/>
                    </a:lnTo>
                    <a:lnTo>
                      <a:pt x="268" y="20"/>
                    </a:lnTo>
                    <a:lnTo>
                      <a:pt x="283" y="28"/>
                    </a:lnTo>
                    <a:lnTo>
                      <a:pt x="298" y="38"/>
                    </a:lnTo>
                    <a:lnTo>
                      <a:pt x="311" y="49"/>
                    </a:lnTo>
                    <a:lnTo>
                      <a:pt x="323" y="61"/>
                    </a:lnTo>
                    <a:lnTo>
                      <a:pt x="333" y="74"/>
                    </a:lnTo>
                    <a:lnTo>
                      <a:pt x="343" y="88"/>
                    </a:lnTo>
                    <a:lnTo>
                      <a:pt x="352" y="103"/>
                    </a:lnTo>
                    <a:lnTo>
                      <a:pt x="359" y="119"/>
                    </a:lnTo>
                    <a:lnTo>
                      <a:pt x="364" y="135"/>
                    </a:lnTo>
                    <a:lnTo>
                      <a:pt x="368" y="152"/>
                    </a:lnTo>
                    <a:lnTo>
                      <a:pt x="370" y="169"/>
                    </a:lnTo>
                    <a:lnTo>
                      <a:pt x="371" y="186"/>
                    </a:lnTo>
                    <a:lnTo>
                      <a:pt x="370" y="203"/>
                    </a:lnTo>
                    <a:lnTo>
                      <a:pt x="368" y="220"/>
                    </a:lnTo>
                    <a:lnTo>
                      <a:pt x="364" y="236"/>
                    </a:lnTo>
                    <a:lnTo>
                      <a:pt x="359" y="253"/>
                    </a:lnTo>
                    <a:lnTo>
                      <a:pt x="352" y="268"/>
                    </a:lnTo>
                    <a:lnTo>
                      <a:pt x="343" y="283"/>
                    </a:lnTo>
                    <a:lnTo>
                      <a:pt x="333" y="297"/>
                    </a:lnTo>
                    <a:lnTo>
                      <a:pt x="323" y="310"/>
                    </a:lnTo>
                    <a:lnTo>
                      <a:pt x="311" y="323"/>
                    </a:lnTo>
                    <a:lnTo>
                      <a:pt x="298" y="334"/>
                    </a:lnTo>
                    <a:lnTo>
                      <a:pt x="283" y="343"/>
                    </a:lnTo>
                    <a:lnTo>
                      <a:pt x="268" y="352"/>
                    </a:lnTo>
                    <a:lnTo>
                      <a:pt x="253" y="359"/>
                    </a:lnTo>
                    <a:lnTo>
                      <a:pt x="236" y="364"/>
                    </a:lnTo>
                    <a:lnTo>
                      <a:pt x="220" y="368"/>
                    </a:lnTo>
                    <a:lnTo>
                      <a:pt x="203" y="370"/>
                    </a:lnTo>
                    <a:lnTo>
                      <a:pt x="185" y="371"/>
                    </a:lnTo>
                    <a:lnTo>
                      <a:pt x="168" y="370"/>
                    </a:lnTo>
                    <a:lnTo>
                      <a:pt x="151" y="368"/>
                    </a:lnTo>
                    <a:lnTo>
                      <a:pt x="135" y="364"/>
                    </a:lnTo>
                    <a:lnTo>
                      <a:pt x="118" y="359"/>
                    </a:lnTo>
                    <a:lnTo>
                      <a:pt x="103" y="352"/>
                    </a:lnTo>
                    <a:lnTo>
                      <a:pt x="87" y="343"/>
                    </a:lnTo>
                    <a:lnTo>
                      <a:pt x="73" y="334"/>
                    </a:lnTo>
                    <a:lnTo>
                      <a:pt x="60" y="323"/>
                    </a:lnTo>
                    <a:lnTo>
                      <a:pt x="48" y="310"/>
                    </a:lnTo>
                    <a:lnTo>
                      <a:pt x="37" y="297"/>
                    </a:lnTo>
                    <a:lnTo>
                      <a:pt x="28" y="283"/>
                    </a:lnTo>
                    <a:lnTo>
                      <a:pt x="19" y="268"/>
                    </a:lnTo>
                    <a:lnTo>
                      <a:pt x="12" y="253"/>
                    </a:lnTo>
                    <a:lnTo>
                      <a:pt x="7" y="236"/>
                    </a:lnTo>
                    <a:lnTo>
                      <a:pt x="3" y="220"/>
                    </a:lnTo>
                    <a:lnTo>
                      <a:pt x="0" y="203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F99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69" name="Rectangle 125"/>
              <p:cNvSpPr>
                <a:spLocks noChangeArrowheads="1"/>
              </p:cNvSpPr>
              <p:nvPr/>
            </p:nvSpPr>
            <p:spPr bwMode="auto">
              <a:xfrm>
                <a:off x="5981717" y="1691144"/>
                <a:ext cx="48891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457200" eaLnBrk="0" hangingPunct="0"/>
                <a:r>
                  <a:rPr lang="en-US" sz="700" b="1" dirty="0">
                    <a:solidFill>
                      <a:srgbClr val="000000"/>
                    </a:solidFill>
                    <a:cs typeface="Arial" pitchFamily="34" charset="0"/>
                  </a:rPr>
                  <a:t>Prop</a:t>
                </a:r>
              </a:p>
              <a:p>
                <a:pPr algn="ctr" defTabSz="457200" eaLnBrk="0" hangingPunct="0"/>
                <a:r>
                  <a:rPr lang="en-US" sz="700" b="1" dirty="0">
                    <a:solidFill>
                      <a:srgbClr val="000000"/>
                    </a:solidFill>
                    <a:cs typeface="Arial" pitchFamily="34" charset="0"/>
                  </a:rPr>
                  <a:t>Application</a:t>
                </a:r>
              </a:p>
            </p:txBody>
          </p:sp>
        </p:grpSp>
        <p:sp>
          <p:nvSpPr>
            <p:cNvPr id="29826" name="TextBox 223"/>
            <p:cNvSpPr txBox="1">
              <a:spLocks noChangeArrowheads="1"/>
            </p:cNvSpPr>
            <p:nvPr/>
          </p:nvSpPr>
          <p:spPr bwMode="auto">
            <a:xfrm>
              <a:off x="7057376" y="2278496"/>
              <a:ext cx="418802" cy="187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600" dirty="0">
                  <a:solidFill>
                    <a:prstClr val="black"/>
                  </a:solidFill>
                </a:rPr>
                <a:t>100 Hz</a:t>
              </a:r>
            </a:p>
          </p:txBody>
        </p:sp>
      </p:grpSp>
      <p:sp>
        <p:nvSpPr>
          <p:cNvPr id="29827" name="TextBox 224"/>
          <p:cNvSpPr txBox="1">
            <a:spLocks noChangeArrowheads="1"/>
          </p:cNvSpPr>
          <p:nvPr/>
        </p:nvSpPr>
        <p:spPr bwMode="auto">
          <a:xfrm>
            <a:off x="2985072" y="2396944"/>
            <a:ext cx="418802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100 Hz</a:t>
            </a:r>
          </a:p>
        </p:txBody>
      </p:sp>
      <p:sp>
        <p:nvSpPr>
          <p:cNvPr id="29828" name="TextBox 225"/>
          <p:cNvSpPr txBox="1">
            <a:spLocks noChangeArrowheads="1"/>
          </p:cNvSpPr>
          <p:nvPr/>
        </p:nvSpPr>
        <p:spPr bwMode="auto">
          <a:xfrm>
            <a:off x="2552179" y="2402742"/>
            <a:ext cx="418802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100 Hz</a:t>
            </a:r>
          </a:p>
        </p:txBody>
      </p:sp>
      <p:sp>
        <p:nvSpPr>
          <p:cNvPr id="29829" name="TextBox 226"/>
          <p:cNvSpPr txBox="1">
            <a:spLocks noChangeArrowheads="1"/>
          </p:cNvSpPr>
          <p:nvPr/>
        </p:nvSpPr>
        <p:spPr bwMode="auto">
          <a:xfrm>
            <a:off x="1701861" y="3151970"/>
            <a:ext cx="376640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50 Hz</a:t>
            </a:r>
          </a:p>
        </p:txBody>
      </p:sp>
      <p:sp>
        <p:nvSpPr>
          <p:cNvPr id="29830" name="TextBox 227"/>
          <p:cNvSpPr txBox="1">
            <a:spLocks noChangeArrowheads="1"/>
          </p:cNvSpPr>
          <p:nvPr/>
        </p:nvSpPr>
        <p:spPr bwMode="auto">
          <a:xfrm>
            <a:off x="3915132" y="5602912"/>
            <a:ext cx="356341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25Hz</a:t>
            </a:r>
          </a:p>
        </p:txBody>
      </p:sp>
      <p:grpSp>
        <p:nvGrpSpPr>
          <p:cNvPr id="13" name="Group 153"/>
          <p:cNvGrpSpPr>
            <a:grpSpLocks/>
          </p:cNvGrpSpPr>
          <p:nvPr/>
        </p:nvGrpSpPr>
        <p:grpSpPr bwMode="auto">
          <a:xfrm>
            <a:off x="6350061" y="1932770"/>
            <a:ext cx="604652" cy="633434"/>
            <a:chOff x="1739722" y="4625181"/>
            <a:chExt cx="620713" cy="623887"/>
          </a:xfrm>
        </p:grpSpPr>
        <p:sp>
          <p:nvSpPr>
            <p:cNvPr id="29876" name="Freeform 4"/>
            <p:cNvSpPr>
              <a:spLocks/>
            </p:cNvSpPr>
            <p:nvPr/>
          </p:nvSpPr>
          <p:spPr bwMode="auto">
            <a:xfrm>
              <a:off x="1739722" y="4625181"/>
              <a:ext cx="620713" cy="623887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77" name="Rectangle 23"/>
            <p:cNvSpPr>
              <a:spLocks noChangeArrowheads="1"/>
            </p:cNvSpPr>
            <p:nvPr/>
          </p:nvSpPr>
          <p:spPr bwMode="auto">
            <a:xfrm>
              <a:off x="1840204" y="4843917"/>
              <a:ext cx="43281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Scheduler</a:t>
              </a:r>
            </a:p>
          </p:txBody>
        </p:sp>
      </p:grpSp>
      <p:sp>
        <p:nvSpPr>
          <p:cNvPr id="29718" name="Freeform 131"/>
          <p:cNvSpPr>
            <a:spLocks/>
          </p:cNvSpPr>
          <p:nvPr/>
        </p:nvSpPr>
        <p:spPr bwMode="auto">
          <a:xfrm>
            <a:off x="5664261" y="1932770"/>
            <a:ext cx="604651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38" name="Rectangle 80"/>
          <p:cNvSpPr>
            <a:spLocks noChangeArrowheads="1"/>
          </p:cNvSpPr>
          <p:nvPr/>
        </p:nvSpPr>
        <p:spPr bwMode="auto">
          <a:xfrm>
            <a:off x="4826061" y="2085170"/>
            <a:ext cx="855173" cy="2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Command 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Ingest</a:t>
            </a:r>
          </a:p>
        </p:txBody>
      </p:sp>
      <p:sp>
        <p:nvSpPr>
          <p:cNvPr id="29739" name="Rectangle 81"/>
          <p:cNvSpPr>
            <a:spLocks noChangeArrowheads="1"/>
          </p:cNvSpPr>
          <p:nvPr/>
        </p:nvSpPr>
        <p:spPr bwMode="auto">
          <a:xfrm>
            <a:off x="4140261" y="2085170"/>
            <a:ext cx="855173" cy="2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Telemetry </a:t>
            </a:r>
          </a:p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Output</a:t>
            </a:r>
          </a:p>
        </p:txBody>
      </p:sp>
      <p:sp>
        <p:nvSpPr>
          <p:cNvPr id="29832" name="TextBox 229"/>
          <p:cNvSpPr txBox="1">
            <a:spLocks noChangeArrowheads="1"/>
          </p:cNvSpPr>
          <p:nvPr/>
        </p:nvSpPr>
        <p:spPr bwMode="auto">
          <a:xfrm>
            <a:off x="6502461" y="2313770"/>
            <a:ext cx="418802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100 Hz</a:t>
            </a:r>
          </a:p>
        </p:txBody>
      </p:sp>
      <p:sp>
        <p:nvSpPr>
          <p:cNvPr id="29833" name="TextBox 230"/>
          <p:cNvSpPr txBox="1">
            <a:spLocks noChangeArrowheads="1"/>
          </p:cNvSpPr>
          <p:nvPr/>
        </p:nvSpPr>
        <p:spPr bwMode="auto">
          <a:xfrm>
            <a:off x="4445061" y="2313770"/>
            <a:ext cx="376640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10 Hz</a:t>
            </a:r>
          </a:p>
        </p:txBody>
      </p:sp>
      <p:sp>
        <p:nvSpPr>
          <p:cNvPr id="29834" name="TextBox 231"/>
          <p:cNvSpPr txBox="1">
            <a:spLocks noChangeArrowheads="1"/>
          </p:cNvSpPr>
          <p:nvPr/>
        </p:nvSpPr>
        <p:spPr bwMode="auto">
          <a:xfrm>
            <a:off x="5130861" y="2313770"/>
            <a:ext cx="376640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10 Hz</a:t>
            </a:r>
          </a:p>
        </p:txBody>
      </p:sp>
      <p:sp>
        <p:nvSpPr>
          <p:cNvPr id="29835" name="TextBox 232"/>
          <p:cNvSpPr txBox="1">
            <a:spLocks noChangeArrowheads="1"/>
          </p:cNvSpPr>
          <p:nvPr/>
        </p:nvSpPr>
        <p:spPr bwMode="auto">
          <a:xfrm>
            <a:off x="5777513" y="2350708"/>
            <a:ext cx="376640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10 Hz</a:t>
            </a:r>
          </a:p>
        </p:txBody>
      </p:sp>
      <p:sp>
        <p:nvSpPr>
          <p:cNvPr id="29836" name="TextBox 234"/>
          <p:cNvSpPr txBox="1">
            <a:spLocks noChangeArrowheads="1"/>
          </p:cNvSpPr>
          <p:nvPr/>
        </p:nvSpPr>
        <p:spPr bwMode="auto">
          <a:xfrm>
            <a:off x="3242559" y="5523527"/>
            <a:ext cx="30168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 smtClean="0">
                <a:solidFill>
                  <a:prstClr val="black"/>
                </a:solidFill>
              </a:rPr>
              <a:t>5Hz</a:t>
            </a:r>
            <a:endParaRPr lang="en-US" sz="600" dirty="0">
              <a:solidFill>
                <a:prstClr val="black"/>
              </a:solidFill>
            </a:endParaRPr>
          </a:p>
        </p:txBody>
      </p:sp>
      <p:sp>
        <p:nvSpPr>
          <p:cNvPr id="29837" name="TextBox 235"/>
          <p:cNvSpPr txBox="1">
            <a:spLocks noChangeArrowheads="1"/>
          </p:cNvSpPr>
          <p:nvPr/>
        </p:nvSpPr>
        <p:spPr bwMode="auto">
          <a:xfrm>
            <a:off x="1701861" y="3609170"/>
            <a:ext cx="334479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 Hz</a:t>
            </a:r>
          </a:p>
        </p:txBody>
      </p:sp>
      <p:sp>
        <p:nvSpPr>
          <p:cNvPr id="29838" name="TextBox 236"/>
          <p:cNvSpPr txBox="1">
            <a:spLocks noChangeArrowheads="1"/>
          </p:cNvSpPr>
          <p:nvPr/>
        </p:nvSpPr>
        <p:spPr bwMode="auto">
          <a:xfrm>
            <a:off x="1755251" y="4045006"/>
            <a:ext cx="334479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 Hz</a:t>
            </a:r>
          </a:p>
        </p:txBody>
      </p:sp>
      <p:sp>
        <p:nvSpPr>
          <p:cNvPr id="29843" name="TextBox 241"/>
          <p:cNvSpPr txBox="1">
            <a:spLocks noChangeArrowheads="1"/>
          </p:cNvSpPr>
          <p:nvPr/>
        </p:nvSpPr>
        <p:spPr bwMode="auto">
          <a:xfrm>
            <a:off x="2483493" y="5620402"/>
            <a:ext cx="334479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 Hz</a:t>
            </a:r>
          </a:p>
        </p:txBody>
      </p:sp>
      <p:grpSp>
        <p:nvGrpSpPr>
          <p:cNvPr id="14" name="Group 171"/>
          <p:cNvGrpSpPr>
            <a:grpSpLocks/>
          </p:cNvGrpSpPr>
          <p:nvPr/>
        </p:nvGrpSpPr>
        <p:grpSpPr bwMode="auto">
          <a:xfrm>
            <a:off x="4140261" y="3456770"/>
            <a:ext cx="603105" cy="633435"/>
            <a:chOff x="4148045" y="1532944"/>
            <a:chExt cx="619125" cy="623888"/>
          </a:xfrm>
        </p:grpSpPr>
        <p:sp>
          <p:nvSpPr>
            <p:cNvPr id="29862" name="Freeform 156"/>
            <p:cNvSpPr>
              <a:spLocks/>
            </p:cNvSpPr>
            <p:nvPr/>
          </p:nvSpPr>
          <p:spPr bwMode="auto">
            <a:xfrm>
              <a:off x="4148045" y="1532944"/>
              <a:ext cx="619125" cy="623888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63" name="Rectangle 125"/>
            <p:cNvSpPr>
              <a:spLocks noChangeArrowheads="1"/>
            </p:cNvSpPr>
            <p:nvPr/>
          </p:nvSpPr>
          <p:spPr bwMode="auto">
            <a:xfrm>
              <a:off x="4148047" y="1607996"/>
              <a:ext cx="569373" cy="31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Nav Fast</a:t>
              </a:r>
            </a:p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700" b="1" dirty="0" smtClean="0">
                  <a:solidFill>
                    <a:srgbClr val="000000"/>
                  </a:solidFill>
                  <a:cs typeface="Arial" pitchFamily="34" charset="0"/>
                </a:rPr>
                <a:t>Propagate</a:t>
              </a:r>
            </a:p>
            <a:p>
              <a:pPr algn="ctr" defTabSz="457200" eaLnBrk="0" hangingPunct="0"/>
              <a:r>
                <a:rPr lang="en-US" sz="700" b="1" dirty="0" smtClean="0">
                  <a:solidFill>
                    <a:srgbClr val="000000"/>
                  </a:solidFill>
                  <a:cs typeface="Arial" pitchFamily="34" charset="0"/>
                </a:rPr>
                <a:t>(VTB &amp; ALHAT)</a:t>
              </a:r>
              <a:endParaRPr lang="en-US" sz="7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71"/>
          <p:cNvGrpSpPr>
            <a:grpSpLocks/>
          </p:cNvGrpSpPr>
          <p:nvPr/>
        </p:nvGrpSpPr>
        <p:grpSpPr bwMode="auto">
          <a:xfrm>
            <a:off x="4876133" y="3460544"/>
            <a:ext cx="603105" cy="633435"/>
            <a:chOff x="4148045" y="1532944"/>
            <a:chExt cx="619125" cy="623888"/>
          </a:xfrm>
        </p:grpSpPr>
        <p:sp>
          <p:nvSpPr>
            <p:cNvPr id="29860" name="Freeform 171"/>
            <p:cNvSpPr>
              <a:spLocks/>
            </p:cNvSpPr>
            <p:nvPr/>
          </p:nvSpPr>
          <p:spPr bwMode="auto">
            <a:xfrm>
              <a:off x="4148045" y="1532944"/>
              <a:ext cx="619125" cy="623888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61" name="Rectangle 125"/>
            <p:cNvSpPr>
              <a:spLocks noChangeArrowheads="1"/>
            </p:cNvSpPr>
            <p:nvPr/>
          </p:nvSpPr>
          <p:spPr bwMode="auto">
            <a:xfrm>
              <a:off x="4385298" y="1691907"/>
              <a:ext cx="18915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Nav </a:t>
              </a:r>
            </a:p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UPP</a:t>
              </a:r>
            </a:p>
          </p:txBody>
        </p:sp>
      </p:grpSp>
      <p:grpSp>
        <p:nvGrpSpPr>
          <p:cNvPr id="16" name="Group 171"/>
          <p:cNvGrpSpPr>
            <a:grpSpLocks/>
          </p:cNvGrpSpPr>
          <p:nvPr/>
        </p:nvGrpSpPr>
        <p:grpSpPr bwMode="auto">
          <a:xfrm>
            <a:off x="3378259" y="3456770"/>
            <a:ext cx="609603" cy="633435"/>
            <a:chOff x="4148045" y="1532944"/>
            <a:chExt cx="625796" cy="623888"/>
          </a:xfrm>
        </p:grpSpPr>
        <p:sp>
          <p:nvSpPr>
            <p:cNvPr id="29858" name="Freeform 194"/>
            <p:cNvSpPr>
              <a:spLocks/>
            </p:cNvSpPr>
            <p:nvPr/>
          </p:nvSpPr>
          <p:spPr bwMode="auto">
            <a:xfrm>
              <a:off x="4148045" y="1532944"/>
              <a:ext cx="619125" cy="623888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59" name="Rectangle 125"/>
            <p:cNvSpPr>
              <a:spLocks noChangeArrowheads="1"/>
            </p:cNvSpPr>
            <p:nvPr/>
          </p:nvSpPr>
          <p:spPr bwMode="auto">
            <a:xfrm>
              <a:off x="4148048" y="1607996"/>
              <a:ext cx="625793" cy="31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Nav – KF (Kalman Filter</a:t>
              </a:r>
              <a:r>
                <a:rPr lang="en-US" sz="700" b="1" dirty="0" smtClean="0">
                  <a:solidFill>
                    <a:srgbClr val="000000"/>
                  </a:solidFill>
                  <a:cs typeface="Arial" pitchFamily="34" charset="0"/>
                </a:rPr>
                <a:t>)</a:t>
              </a:r>
            </a:p>
            <a:p>
              <a:pPr algn="ctr" defTabSz="457200" eaLnBrk="0" hangingPunct="0"/>
              <a:r>
                <a:rPr lang="en-US" sz="700" b="1" dirty="0" smtClean="0">
                  <a:solidFill>
                    <a:srgbClr val="000000"/>
                  </a:solidFill>
                  <a:cs typeface="Arial" pitchFamily="34" charset="0"/>
                </a:rPr>
                <a:t>(VTB &amp; ALHAT)</a:t>
              </a:r>
              <a:endParaRPr lang="en-US" sz="7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53"/>
          <p:cNvGrpSpPr>
            <a:grpSpLocks/>
          </p:cNvGrpSpPr>
          <p:nvPr/>
        </p:nvGrpSpPr>
        <p:grpSpPr bwMode="auto">
          <a:xfrm>
            <a:off x="2692461" y="3468162"/>
            <a:ext cx="604319" cy="633435"/>
            <a:chOff x="2535857" y="3123067"/>
            <a:chExt cx="620371" cy="623888"/>
          </a:xfrm>
        </p:grpSpPr>
        <p:sp>
          <p:nvSpPr>
            <p:cNvPr id="29856" name="Freeform 155"/>
            <p:cNvSpPr>
              <a:spLocks/>
            </p:cNvSpPr>
            <p:nvPr/>
          </p:nvSpPr>
          <p:spPr bwMode="auto">
            <a:xfrm>
              <a:off x="2535857" y="3123067"/>
              <a:ext cx="619125" cy="623888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857" name="Rectangle 125"/>
            <p:cNvSpPr>
              <a:spLocks noChangeArrowheads="1"/>
            </p:cNvSpPr>
            <p:nvPr/>
          </p:nvSpPr>
          <p:spPr bwMode="auto">
            <a:xfrm>
              <a:off x="2579147" y="3331016"/>
              <a:ext cx="57708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Nav - IMU </a:t>
              </a:r>
            </a:p>
            <a:p>
              <a:pPr algn="ctr" defTabSz="457200" eaLnBrk="0" hangingPunct="0"/>
              <a:r>
                <a:rPr lang="en-US" sz="700" b="1" dirty="0">
                  <a:solidFill>
                    <a:srgbClr val="000000"/>
                  </a:solidFill>
                  <a:cs typeface="Arial" pitchFamily="34" charset="0"/>
                </a:rPr>
                <a:t>Preprocessor</a:t>
              </a:r>
            </a:p>
          </p:txBody>
        </p:sp>
      </p:grpSp>
      <p:sp>
        <p:nvSpPr>
          <p:cNvPr id="29820" name="Rectangle 125"/>
          <p:cNvSpPr>
            <a:spLocks noChangeArrowheads="1"/>
          </p:cNvSpPr>
          <p:nvPr/>
        </p:nvSpPr>
        <p:spPr bwMode="auto">
          <a:xfrm>
            <a:off x="3767333" y="3380570"/>
            <a:ext cx="52779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GNC-N Apps</a:t>
            </a:r>
          </a:p>
        </p:txBody>
      </p:sp>
      <p:sp>
        <p:nvSpPr>
          <p:cNvPr id="29840" name="TextBox 238"/>
          <p:cNvSpPr txBox="1">
            <a:spLocks noChangeArrowheads="1"/>
          </p:cNvSpPr>
          <p:nvPr/>
        </p:nvSpPr>
        <p:spPr bwMode="auto">
          <a:xfrm>
            <a:off x="2822961" y="3898347"/>
            <a:ext cx="376640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50 Hz</a:t>
            </a:r>
          </a:p>
        </p:txBody>
      </p:sp>
      <p:sp>
        <p:nvSpPr>
          <p:cNvPr id="29841" name="TextBox 239"/>
          <p:cNvSpPr txBox="1">
            <a:spLocks noChangeArrowheads="1"/>
          </p:cNvSpPr>
          <p:nvPr/>
        </p:nvSpPr>
        <p:spPr bwMode="auto">
          <a:xfrm>
            <a:off x="4293527" y="3859932"/>
            <a:ext cx="376640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50 Hz</a:t>
            </a:r>
          </a:p>
        </p:txBody>
      </p:sp>
      <p:sp>
        <p:nvSpPr>
          <p:cNvPr id="29842" name="TextBox 240"/>
          <p:cNvSpPr txBox="1">
            <a:spLocks noChangeArrowheads="1"/>
          </p:cNvSpPr>
          <p:nvPr/>
        </p:nvSpPr>
        <p:spPr bwMode="auto">
          <a:xfrm>
            <a:off x="3534462" y="3940662"/>
            <a:ext cx="334479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 Hz</a:t>
            </a:r>
          </a:p>
        </p:txBody>
      </p:sp>
      <p:sp>
        <p:nvSpPr>
          <p:cNvPr id="29844" name="TextBox 242"/>
          <p:cNvSpPr txBox="1">
            <a:spLocks noChangeArrowheads="1"/>
          </p:cNvSpPr>
          <p:nvPr/>
        </p:nvSpPr>
        <p:spPr bwMode="auto">
          <a:xfrm>
            <a:off x="5031938" y="3854550"/>
            <a:ext cx="35779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</a:t>
            </a:r>
            <a:r>
              <a:rPr lang="en-US" sz="600" dirty="0" smtClean="0">
                <a:solidFill>
                  <a:prstClr val="black"/>
                </a:solidFill>
              </a:rPr>
              <a:t>0 </a:t>
            </a:r>
            <a:r>
              <a:rPr lang="en-US" sz="600" dirty="0">
                <a:solidFill>
                  <a:prstClr val="black"/>
                </a:solidFill>
              </a:rPr>
              <a:t>Hz</a:t>
            </a:r>
          </a:p>
        </p:txBody>
      </p:sp>
      <p:sp>
        <p:nvSpPr>
          <p:cNvPr id="29846" name="TextBox 244"/>
          <p:cNvSpPr txBox="1">
            <a:spLocks noChangeArrowheads="1"/>
          </p:cNvSpPr>
          <p:nvPr/>
        </p:nvSpPr>
        <p:spPr bwMode="auto">
          <a:xfrm>
            <a:off x="8255071" y="4038280"/>
            <a:ext cx="503124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Bkground</a:t>
            </a:r>
          </a:p>
        </p:txBody>
      </p:sp>
      <p:sp>
        <p:nvSpPr>
          <p:cNvPr id="29847" name="TextBox 245"/>
          <p:cNvSpPr txBox="1">
            <a:spLocks noChangeArrowheads="1"/>
          </p:cNvSpPr>
          <p:nvPr/>
        </p:nvSpPr>
        <p:spPr bwMode="auto">
          <a:xfrm>
            <a:off x="8371254" y="4829430"/>
            <a:ext cx="354778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 1 Hz</a:t>
            </a:r>
          </a:p>
        </p:txBody>
      </p:sp>
      <p:sp>
        <p:nvSpPr>
          <p:cNvPr id="29851" name="Line 106"/>
          <p:cNvSpPr>
            <a:spLocks noChangeShapeType="1"/>
          </p:cNvSpPr>
          <p:nvPr/>
        </p:nvSpPr>
        <p:spPr bwMode="auto">
          <a:xfrm>
            <a:off x="1625661" y="2923370"/>
            <a:ext cx="467593" cy="11207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53" name="TextBox 249"/>
          <p:cNvSpPr txBox="1">
            <a:spLocks noChangeArrowheads="1"/>
          </p:cNvSpPr>
          <p:nvPr/>
        </p:nvSpPr>
        <p:spPr bwMode="auto">
          <a:xfrm>
            <a:off x="406461" y="2618570"/>
            <a:ext cx="457200" cy="218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" b="1" dirty="0">
                <a:solidFill>
                  <a:prstClr val="black"/>
                </a:solidFill>
              </a:rPr>
              <a:t>HDS</a:t>
            </a:r>
          </a:p>
        </p:txBody>
      </p:sp>
      <p:sp>
        <p:nvSpPr>
          <p:cNvPr id="29854" name="Line 85"/>
          <p:cNvSpPr>
            <a:spLocks noChangeShapeType="1"/>
          </p:cNvSpPr>
          <p:nvPr/>
        </p:nvSpPr>
        <p:spPr bwMode="auto">
          <a:xfrm>
            <a:off x="939861" y="27709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855" name="Rectangle 50"/>
          <p:cNvSpPr>
            <a:spLocks noChangeArrowheads="1"/>
          </p:cNvSpPr>
          <p:nvPr/>
        </p:nvSpPr>
        <p:spPr bwMode="auto">
          <a:xfrm>
            <a:off x="787461" y="2618570"/>
            <a:ext cx="526698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Ethernet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4" name="Freeform 123"/>
          <p:cNvSpPr>
            <a:spLocks/>
          </p:cNvSpPr>
          <p:nvPr/>
        </p:nvSpPr>
        <p:spPr bwMode="auto">
          <a:xfrm>
            <a:off x="1275141" y="2605870"/>
            <a:ext cx="387350" cy="393700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49" name="Rectangle 65"/>
          <p:cNvSpPr>
            <a:spLocks noChangeArrowheads="1"/>
          </p:cNvSpPr>
          <p:nvPr/>
        </p:nvSpPr>
        <p:spPr bwMode="auto">
          <a:xfrm>
            <a:off x="1376741" y="2697944"/>
            <a:ext cx="182562" cy="2174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HDS</a:t>
            </a:r>
          </a:p>
          <a:p>
            <a:pPr algn="ctr" defTabSz="457200" eaLnBrk="0" hangingPunct="0">
              <a:defRPr/>
            </a:pPr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IO</a:t>
            </a:r>
            <a:endParaRPr lang="en-US" sz="4000" b="1" dirty="0">
              <a:solidFill>
                <a:prstClr val="black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187" name="Freeform 123"/>
          <p:cNvSpPr>
            <a:spLocks/>
          </p:cNvSpPr>
          <p:nvPr/>
        </p:nvSpPr>
        <p:spPr bwMode="auto">
          <a:xfrm>
            <a:off x="1275141" y="2148670"/>
            <a:ext cx="387350" cy="393700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1" name="Rectangle 65"/>
          <p:cNvSpPr>
            <a:spLocks noChangeArrowheads="1"/>
          </p:cNvSpPr>
          <p:nvPr/>
        </p:nvSpPr>
        <p:spPr bwMode="auto">
          <a:xfrm>
            <a:off x="1399073" y="2245392"/>
            <a:ext cx="160301" cy="215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Lalt</a:t>
            </a:r>
          </a:p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IO</a:t>
            </a:r>
            <a:endParaRPr lang="en-US" sz="4000" b="1" dirty="0">
              <a:solidFill>
                <a:prstClr val="black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188" name="Freeform 123"/>
          <p:cNvSpPr>
            <a:spLocks/>
          </p:cNvSpPr>
          <p:nvPr/>
        </p:nvSpPr>
        <p:spPr bwMode="auto">
          <a:xfrm>
            <a:off x="1275141" y="1691470"/>
            <a:ext cx="387350" cy="393700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2" name="Rectangle 65"/>
          <p:cNvSpPr>
            <a:spLocks noChangeArrowheads="1"/>
          </p:cNvSpPr>
          <p:nvPr/>
        </p:nvSpPr>
        <p:spPr bwMode="auto">
          <a:xfrm>
            <a:off x="1320861" y="1831645"/>
            <a:ext cx="310494" cy="1661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6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Doppler</a:t>
            </a:r>
            <a:endParaRPr lang="en-US" sz="600" b="1" dirty="0">
              <a:solidFill>
                <a:srgbClr val="000000"/>
              </a:solidFill>
              <a:ea typeface="Arial" pitchFamily="25" charset="0"/>
              <a:cs typeface="Arial" pitchFamily="25" charset="0"/>
            </a:endParaRPr>
          </a:p>
          <a:p>
            <a:pPr algn="ctr" defTabSz="457200" eaLnBrk="0" hangingPunct="0">
              <a:defRPr/>
            </a:pPr>
            <a:r>
              <a:rPr lang="en-US" sz="6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IO</a:t>
            </a:r>
            <a:endParaRPr lang="en-US" sz="3600" b="1" dirty="0">
              <a:solidFill>
                <a:prstClr val="black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197" name="Rectangle 50"/>
          <p:cNvSpPr>
            <a:spLocks noChangeArrowheads="1"/>
          </p:cNvSpPr>
          <p:nvPr/>
        </p:nvSpPr>
        <p:spPr bwMode="auto">
          <a:xfrm>
            <a:off x="787461" y="2237570"/>
            <a:ext cx="526698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Ethernet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9" name="Rectangle 50"/>
          <p:cNvSpPr>
            <a:spLocks noChangeArrowheads="1"/>
          </p:cNvSpPr>
          <p:nvPr/>
        </p:nvSpPr>
        <p:spPr bwMode="auto">
          <a:xfrm>
            <a:off x="821644" y="1780370"/>
            <a:ext cx="526698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Ethernet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0" name="TextBox 249"/>
          <p:cNvSpPr txBox="1">
            <a:spLocks noChangeArrowheads="1"/>
          </p:cNvSpPr>
          <p:nvPr/>
        </p:nvSpPr>
        <p:spPr bwMode="auto">
          <a:xfrm>
            <a:off x="406461" y="2237570"/>
            <a:ext cx="45720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700" b="1" dirty="0" smtClean="0">
                <a:solidFill>
                  <a:prstClr val="black"/>
                </a:solidFill>
              </a:rPr>
              <a:t>Laser Alt.</a:t>
            </a:r>
            <a:endParaRPr lang="en-US" sz="700" b="1" dirty="0">
              <a:solidFill>
                <a:prstClr val="black"/>
              </a:solidFill>
            </a:endParaRPr>
          </a:p>
        </p:txBody>
      </p:sp>
      <p:sp>
        <p:nvSpPr>
          <p:cNvPr id="201" name="TextBox 249"/>
          <p:cNvSpPr txBox="1">
            <a:spLocks noChangeArrowheads="1"/>
          </p:cNvSpPr>
          <p:nvPr/>
        </p:nvSpPr>
        <p:spPr bwMode="auto">
          <a:xfrm>
            <a:off x="406460" y="1780370"/>
            <a:ext cx="518111" cy="258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600" b="1" dirty="0" smtClean="0">
                <a:solidFill>
                  <a:prstClr val="black"/>
                </a:solidFill>
              </a:rPr>
              <a:t>Doppler Lidar</a:t>
            </a:r>
            <a:endParaRPr lang="en-US" sz="600" b="1" dirty="0">
              <a:solidFill>
                <a:prstClr val="black"/>
              </a:solidFill>
            </a:endParaRPr>
          </a:p>
        </p:txBody>
      </p:sp>
      <p:sp>
        <p:nvSpPr>
          <p:cNvPr id="203" name="TextBox 217"/>
          <p:cNvSpPr txBox="1">
            <a:spLocks noChangeArrowheads="1"/>
          </p:cNvSpPr>
          <p:nvPr/>
        </p:nvSpPr>
        <p:spPr bwMode="auto">
          <a:xfrm>
            <a:off x="1625661" y="2770970"/>
            <a:ext cx="552232" cy="1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50 Hz</a:t>
            </a:r>
          </a:p>
        </p:txBody>
      </p:sp>
      <p:sp>
        <p:nvSpPr>
          <p:cNvPr id="208" name="TextBox 187"/>
          <p:cNvSpPr txBox="1">
            <a:spLocks noChangeArrowheads="1"/>
          </p:cNvSpPr>
          <p:nvPr/>
        </p:nvSpPr>
        <p:spPr bwMode="auto">
          <a:xfrm>
            <a:off x="2899114" y="1651134"/>
            <a:ext cx="577902" cy="200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700" b="1" dirty="0" smtClean="0">
                <a:solidFill>
                  <a:prstClr val="black"/>
                </a:solidFill>
              </a:rPr>
              <a:t>PWM FW</a:t>
            </a:r>
            <a:endParaRPr lang="en-US" sz="700" b="1" dirty="0">
              <a:solidFill>
                <a:prstClr val="black"/>
              </a:solidFill>
            </a:endParaRPr>
          </a:p>
        </p:txBody>
      </p:sp>
      <p:sp>
        <p:nvSpPr>
          <p:cNvPr id="213" name="Line 85"/>
          <p:cNvSpPr>
            <a:spLocks noChangeShapeType="1"/>
          </p:cNvSpPr>
          <p:nvPr/>
        </p:nvSpPr>
        <p:spPr bwMode="auto">
          <a:xfrm flipH="1">
            <a:off x="3195985" y="1364013"/>
            <a:ext cx="1835" cy="269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6" name="Freeform 123"/>
          <p:cNvSpPr>
            <a:spLocks/>
          </p:cNvSpPr>
          <p:nvPr/>
        </p:nvSpPr>
        <p:spPr bwMode="auto">
          <a:xfrm>
            <a:off x="1275141" y="4969430"/>
            <a:ext cx="387350" cy="393700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7" name="Rectangle 65"/>
          <p:cNvSpPr>
            <a:spLocks noChangeArrowheads="1"/>
          </p:cNvSpPr>
          <p:nvPr/>
        </p:nvSpPr>
        <p:spPr bwMode="auto">
          <a:xfrm>
            <a:off x="1340562" y="5083754"/>
            <a:ext cx="277320" cy="1938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AHRS </a:t>
            </a:r>
          </a:p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IO</a:t>
            </a:r>
            <a:endParaRPr lang="en-US" sz="4000" b="1" dirty="0">
              <a:solidFill>
                <a:prstClr val="black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230" name="Line 106"/>
          <p:cNvSpPr>
            <a:spLocks noChangeShapeType="1"/>
          </p:cNvSpPr>
          <p:nvPr/>
        </p:nvSpPr>
        <p:spPr bwMode="auto">
          <a:xfrm flipV="1">
            <a:off x="1701861" y="4904570"/>
            <a:ext cx="417534" cy="2285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1" name="TextBox 249"/>
          <p:cNvSpPr txBox="1">
            <a:spLocks noChangeArrowheads="1"/>
          </p:cNvSpPr>
          <p:nvPr/>
        </p:nvSpPr>
        <p:spPr bwMode="auto">
          <a:xfrm>
            <a:off x="379756" y="5017949"/>
            <a:ext cx="533399" cy="203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" b="1" dirty="0" smtClean="0">
                <a:solidFill>
                  <a:prstClr val="black"/>
                </a:solidFill>
              </a:rPr>
              <a:t>AHRS</a:t>
            </a:r>
            <a:endParaRPr lang="en-US" sz="800" b="1" dirty="0">
              <a:solidFill>
                <a:prstClr val="black"/>
              </a:solidFill>
            </a:endParaRPr>
          </a:p>
        </p:txBody>
      </p:sp>
      <p:sp>
        <p:nvSpPr>
          <p:cNvPr id="232" name="Line 85"/>
          <p:cNvSpPr>
            <a:spLocks noChangeShapeType="1"/>
          </p:cNvSpPr>
          <p:nvPr/>
        </p:nvSpPr>
        <p:spPr bwMode="auto">
          <a:xfrm>
            <a:off x="958911" y="515131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7" name="Line 85"/>
          <p:cNvSpPr>
            <a:spLocks noChangeShapeType="1"/>
          </p:cNvSpPr>
          <p:nvPr/>
        </p:nvSpPr>
        <p:spPr bwMode="auto">
          <a:xfrm>
            <a:off x="939861" y="23899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8" name="Line 106"/>
          <p:cNvSpPr>
            <a:spLocks noChangeShapeType="1"/>
          </p:cNvSpPr>
          <p:nvPr/>
        </p:nvSpPr>
        <p:spPr bwMode="auto">
          <a:xfrm>
            <a:off x="1625661" y="2466170"/>
            <a:ext cx="457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9" name="Line 106"/>
          <p:cNvSpPr>
            <a:spLocks noChangeShapeType="1"/>
          </p:cNvSpPr>
          <p:nvPr/>
        </p:nvSpPr>
        <p:spPr bwMode="auto">
          <a:xfrm>
            <a:off x="1625661" y="2008970"/>
            <a:ext cx="533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254061" y="1627970"/>
            <a:ext cx="1676400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1" name="TextBox 226"/>
          <p:cNvSpPr txBox="1">
            <a:spLocks noChangeArrowheads="1"/>
          </p:cNvSpPr>
          <p:nvPr/>
        </p:nvSpPr>
        <p:spPr bwMode="auto">
          <a:xfrm>
            <a:off x="1701861" y="2466170"/>
            <a:ext cx="3193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 smtClean="0">
                <a:solidFill>
                  <a:prstClr val="black"/>
                </a:solidFill>
              </a:rPr>
              <a:t>5 </a:t>
            </a:r>
            <a:r>
              <a:rPr lang="en-US" sz="600" dirty="0">
                <a:solidFill>
                  <a:prstClr val="black"/>
                </a:solidFill>
              </a:rPr>
              <a:t>Hz</a:t>
            </a:r>
          </a:p>
        </p:txBody>
      </p:sp>
      <p:sp>
        <p:nvSpPr>
          <p:cNvPr id="242" name="TextBox 226"/>
          <p:cNvSpPr txBox="1">
            <a:spLocks noChangeArrowheads="1"/>
          </p:cNvSpPr>
          <p:nvPr/>
        </p:nvSpPr>
        <p:spPr bwMode="auto">
          <a:xfrm>
            <a:off x="1701861" y="2161370"/>
            <a:ext cx="3193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 smtClean="0">
                <a:solidFill>
                  <a:prstClr val="black"/>
                </a:solidFill>
              </a:rPr>
              <a:t>5 </a:t>
            </a:r>
            <a:r>
              <a:rPr lang="en-US" sz="600" dirty="0">
                <a:solidFill>
                  <a:prstClr val="black"/>
                </a:solidFill>
              </a:rPr>
              <a:t>Hz</a:t>
            </a:r>
          </a:p>
        </p:txBody>
      </p:sp>
      <p:sp>
        <p:nvSpPr>
          <p:cNvPr id="243" name="TextBox 226"/>
          <p:cNvSpPr txBox="1">
            <a:spLocks noChangeArrowheads="1"/>
          </p:cNvSpPr>
          <p:nvPr/>
        </p:nvSpPr>
        <p:spPr bwMode="auto">
          <a:xfrm>
            <a:off x="1701861" y="4904570"/>
            <a:ext cx="343364" cy="17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 smtClean="0">
                <a:solidFill>
                  <a:prstClr val="black"/>
                </a:solidFill>
              </a:rPr>
              <a:t>1 </a:t>
            </a:r>
            <a:r>
              <a:rPr lang="en-US" sz="600" dirty="0">
                <a:solidFill>
                  <a:prstClr val="black"/>
                </a:solidFill>
              </a:rPr>
              <a:t>Hz</a:t>
            </a:r>
          </a:p>
        </p:txBody>
      </p:sp>
      <p:sp>
        <p:nvSpPr>
          <p:cNvPr id="244" name="Rectangle 50"/>
          <p:cNvSpPr>
            <a:spLocks noChangeArrowheads="1"/>
          </p:cNvSpPr>
          <p:nvPr/>
        </p:nvSpPr>
        <p:spPr bwMode="auto">
          <a:xfrm>
            <a:off x="997011" y="5215720"/>
            <a:ext cx="229451" cy="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232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482661" y="1551770"/>
            <a:ext cx="813043" cy="18466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 smtClean="0">
                <a:solidFill>
                  <a:prstClr val="black"/>
                </a:solidFill>
              </a:rPr>
              <a:t>HDS/ALHAT Sensors</a:t>
            </a:r>
            <a:endParaRPr lang="en-US" sz="600" dirty="0">
              <a:solidFill>
                <a:prstClr val="black"/>
              </a:solidFill>
            </a:endParaRPr>
          </a:p>
        </p:txBody>
      </p:sp>
      <p:sp>
        <p:nvSpPr>
          <p:cNvPr id="257" name="Line 109"/>
          <p:cNvSpPr>
            <a:spLocks noChangeShapeType="1"/>
          </p:cNvSpPr>
          <p:nvPr/>
        </p:nvSpPr>
        <p:spPr bwMode="auto">
          <a:xfrm>
            <a:off x="5207061" y="3151970"/>
            <a:ext cx="0" cy="310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2616261" y="3304370"/>
            <a:ext cx="2971800" cy="914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764" name="Rectangle 133"/>
          <p:cNvSpPr>
            <a:spLocks noChangeArrowheads="1"/>
          </p:cNvSpPr>
          <p:nvPr/>
        </p:nvSpPr>
        <p:spPr bwMode="auto">
          <a:xfrm>
            <a:off x="5816661" y="2080625"/>
            <a:ext cx="3294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House-</a:t>
            </a:r>
          </a:p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keeping</a:t>
            </a:r>
            <a:endParaRPr lang="en-US" sz="7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1" name="Line 109"/>
          <p:cNvSpPr>
            <a:spLocks noChangeShapeType="1"/>
          </p:cNvSpPr>
          <p:nvPr/>
        </p:nvSpPr>
        <p:spPr bwMode="auto">
          <a:xfrm>
            <a:off x="4753681" y="4828370"/>
            <a:ext cx="0" cy="310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2" name="Line 109"/>
          <p:cNvSpPr>
            <a:spLocks noChangeShapeType="1"/>
          </p:cNvSpPr>
          <p:nvPr/>
        </p:nvSpPr>
        <p:spPr bwMode="auto">
          <a:xfrm>
            <a:off x="3382081" y="4828370"/>
            <a:ext cx="0" cy="310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3" name="Line 109"/>
          <p:cNvSpPr>
            <a:spLocks noChangeShapeType="1"/>
          </p:cNvSpPr>
          <p:nvPr/>
        </p:nvSpPr>
        <p:spPr bwMode="auto">
          <a:xfrm>
            <a:off x="2620081" y="4828370"/>
            <a:ext cx="0" cy="3106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4" name="Line 103"/>
          <p:cNvSpPr>
            <a:spLocks noChangeShapeType="1"/>
          </p:cNvSpPr>
          <p:nvPr/>
        </p:nvSpPr>
        <p:spPr bwMode="auto">
          <a:xfrm>
            <a:off x="6654861" y="2614025"/>
            <a:ext cx="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5" name="Line 103"/>
          <p:cNvSpPr>
            <a:spLocks noChangeShapeType="1"/>
          </p:cNvSpPr>
          <p:nvPr/>
        </p:nvSpPr>
        <p:spPr bwMode="auto">
          <a:xfrm flipH="1">
            <a:off x="7874061" y="2618570"/>
            <a:ext cx="304800" cy="3868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7" name="Freeform 4"/>
          <p:cNvSpPr>
            <a:spLocks/>
          </p:cNvSpPr>
          <p:nvPr/>
        </p:nvSpPr>
        <p:spPr bwMode="auto">
          <a:xfrm>
            <a:off x="8026461" y="1932770"/>
            <a:ext cx="604652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0" name="Rectangle 90"/>
          <p:cNvSpPr>
            <a:spLocks noChangeArrowheads="1"/>
          </p:cNvSpPr>
          <p:nvPr/>
        </p:nvSpPr>
        <p:spPr bwMode="auto">
          <a:xfrm>
            <a:off x="8209341" y="2161370"/>
            <a:ext cx="3366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File </a:t>
            </a:r>
          </a:p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Manager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1" name="Line 95"/>
          <p:cNvSpPr>
            <a:spLocks noChangeShapeType="1"/>
          </p:cNvSpPr>
          <p:nvPr/>
        </p:nvSpPr>
        <p:spPr bwMode="auto">
          <a:xfrm flipH="1" flipV="1">
            <a:off x="8331261" y="2542370"/>
            <a:ext cx="0" cy="3047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8" name="Slide Number Placeholder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74DF621-1185-4A4E-B0A5-F7AE0C9B1815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3" name="Freeform 123"/>
          <p:cNvSpPr>
            <a:spLocks/>
          </p:cNvSpPr>
          <p:nvPr/>
        </p:nvSpPr>
        <p:spPr bwMode="auto">
          <a:xfrm>
            <a:off x="1273717" y="5406636"/>
            <a:ext cx="387350" cy="393700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35" name="Rectangle 65"/>
          <p:cNvSpPr>
            <a:spLocks noChangeArrowheads="1"/>
          </p:cNvSpPr>
          <p:nvPr/>
        </p:nvSpPr>
        <p:spPr bwMode="auto">
          <a:xfrm>
            <a:off x="1351962" y="5520960"/>
            <a:ext cx="251672" cy="1231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800" b="1" dirty="0" smtClean="0">
                <a:solidFill>
                  <a:prstClr val="black"/>
                </a:solidFill>
              </a:rPr>
              <a:t>SDIO</a:t>
            </a:r>
            <a:endParaRPr lang="en-US" sz="4000" b="1" dirty="0">
              <a:solidFill>
                <a:prstClr val="black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252" name="Line 106"/>
          <p:cNvSpPr>
            <a:spLocks noChangeShapeType="1"/>
          </p:cNvSpPr>
          <p:nvPr/>
        </p:nvSpPr>
        <p:spPr bwMode="auto">
          <a:xfrm flipV="1">
            <a:off x="1702239" y="4912681"/>
            <a:ext cx="504201" cy="6751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4" name="TextBox 249"/>
          <p:cNvSpPr txBox="1">
            <a:spLocks noChangeArrowheads="1"/>
          </p:cNvSpPr>
          <p:nvPr/>
        </p:nvSpPr>
        <p:spPr bwMode="auto">
          <a:xfrm>
            <a:off x="372378" y="5377250"/>
            <a:ext cx="595320" cy="315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" b="1" dirty="0" smtClean="0">
                <a:solidFill>
                  <a:prstClr val="black"/>
                </a:solidFill>
              </a:rPr>
              <a:t>SDI500 IMU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56" name="Line 85"/>
          <p:cNvSpPr>
            <a:spLocks noChangeShapeType="1"/>
          </p:cNvSpPr>
          <p:nvPr/>
        </p:nvSpPr>
        <p:spPr bwMode="auto">
          <a:xfrm>
            <a:off x="957487" y="562253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8" name="TextBox 226"/>
          <p:cNvSpPr txBox="1">
            <a:spLocks noChangeArrowheads="1"/>
          </p:cNvSpPr>
          <p:nvPr/>
        </p:nvSpPr>
        <p:spPr bwMode="auto">
          <a:xfrm>
            <a:off x="1649162" y="5236432"/>
            <a:ext cx="386644" cy="17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 smtClean="0">
                <a:solidFill>
                  <a:prstClr val="black"/>
                </a:solidFill>
              </a:rPr>
              <a:t>50 </a:t>
            </a:r>
            <a:r>
              <a:rPr lang="en-US" sz="600" dirty="0">
                <a:solidFill>
                  <a:prstClr val="black"/>
                </a:solidFill>
              </a:rPr>
              <a:t>Hz</a:t>
            </a:r>
          </a:p>
        </p:txBody>
      </p:sp>
      <p:sp>
        <p:nvSpPr>
          <p:cNvPr id="260" name="Rectangle 50"/>
          <p:cNvSpPr>
            <a:spLocks noChangeArrowheads="1"/>
          </p:cNvSpPr>
          <p:nvPr/>
        </p:nvSpPr>
        <p:spPr bwMode="auto">
          <a:xfrm>
            <a:off x="995587" y="5641586"/>
            <a:ext cx="229451" cy="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 smtClean="0">
                <a:solidFill>
                  <a:srgbClr val="000000"/>
                </a:solidFill>
                <a:cs typeface="Arial" pitchFamily="34" charset="0"/>
              </a:rPr>
              <a:t>232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6" name="Freeform 123"/>
          <p:cNvSpPr>
            <a:spLocks/>
          </p:cNvSpPr>
          <p:nvPr/>
        </p:nvSpPr>
        <p:spPr bwMode="auto">
          <a:xfrm>
            <a:off x="3535385" y="2190288"/>
            <a:ext cx="387350" cy="395287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69" name="Rectangle 125"/>
          <p:cNvSpPr>
            <a:spLocks noChangeArrowheads="1"/>
          </p:cNvSpPr>
          <p:nvPr/>
        </p:nvSpPr>
        <p:spPr bwMode="auto">
          <a:xfrm>
            <a:off x="3645438" y="2327339"/>
            <a:ext cx="189154" cy="96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MTV</a:t>
            </a:r>
            <a:endParaRPr lang="en-US" sz="700" b="1" dirty="0">
              <a:solidFill>
                <a:srgbClr val="000000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273" name="Line 107"/>
          <p:cNvSpPr>
            <a:spLocks noChangeShapeType="1"/>
          </p:cNvSpPr>
          <p:nvPr/>
        </p:nvSpPr>
        <p:spPr bwMode="auto">
          <a:xfrm flipH="1">
            <a:off x="3739151" y="2630554"/>
            <a:ext cx="8777" cy="4001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5" name="Rectangle 50"/>
          <p:cNvSpPr>
            <a:spLocks noChangeArrowheads="1"/>
          </p:cNvSpPr>
          <p:nvPr/>
        </p:nvSpPr>
        <p:spPr bwMode="auto">
          <a:xfrm flipH="1">
            <a:off x="3733048" y="2107116"/>
            <a:ext cx="300924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57200" eaLnBrk="0" hangingPunct="0"/>
            <a:r>
              <a:rPr lang="en-US" sz="700" b="1" dirty="0">
                <a:solidFill>
                  <a:srgbClr val="000000"/>
                </a:solidFill>
                <a:cs typeface="Arial" pitchFamily="34" charset="0"/>
              </a:rPr>
              <a:t>232</a:t>
            </a:r>
            <a:endParaRPr lang="en-US" sz="4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9" name="Line 85"/>
          <p:cNvSpPr>
            <a:spLocks noChangeShapeType="1"/>
          </p:cNvSpPr>
          <p:nvPr/>
        </p:nvSpPr>
        <p:spPr bwMode="auto">
          <a:xfrm flipH="1">
            <a:off x="3905617" y="1670446"/>
            <a:ext cx="9663" cy="2525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non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0" name="Line 85"/>
          <p:cNvSpPr>
            <a:spLocks noChangeShapeType="1"/>
          </p:cNvSpPr>
          <p:nvPr/>
        </p:nvSpPr>
        <p:spPr bwMode="auto">
          <a:xfrm flipH="1">
            <a:off x="3999495" y="1663623"/>
            <a:ext cx="4495" cy="2650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non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1" name="Line 85"/>
          <p:cNvSpPr>
            <a:spLocks noChangeShapeType="1"/>
          </p:cNvSpPr>
          <p:nvPr/>
        </p:nvSpPr>
        <p:spPr bwMode="auto">
          <a:xfrm flipH="1">
            <a:off x="3819747" y="1663622"/>
            <a:ext cx="6824" cy="2456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non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2" name="Line 85"/>
          <p:cNvSpPr>
            <a:spLocks noChangeShapeType="1"/>
          </p:cNvSpPr>
          <p:nvPr/>
        </p:nvSpPr>
        <p:spPr bwMode="auto">
          <a:xfrm flipH="1">
            <a:off x="3722501" y="1656798"/>
            <a:ext cx="8535" cy="258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non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3" name="TextBox 187"/>
          <p:cNvSpPr txBox="1">
            <a:spLocks noChangeArrowheads="1"/>
          </p:cNvSpPr>
          <p:nvPr/>
        </p:nvSpPr>
        <p:spPr bwMode="auto">
          <a:xfrm>
            <a:off x="3619004" y="1373157"/>
            <a:ext cx="555583" cy="28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700" b="1" dirty="0" smtClean="0">
                <a:solidFill>
                  <a:prstClr val="black"/>
                </a:solidFill>
              </a:rPr>
              <a:t>4 video cameras</a:t>
            </a:r>
            <a:endParaRPr lang="en-US" sz="700" b="1" dirty="0">
              <a:solidFill>
                <a:prstClr val="black"/>
              </a:solidFill>
            </a:endParaRPr>
          </a:p>
        </p:txBody>
      </p:sp>
      <p:sp>
        <p:nvSpPr>
          <p:cNvPr id="272" name="TextBox 187"/>
          <p:cNvSpPr txBox="1">
            <a:spLocks noChangeArrowheads="1"/>
          </p:cNvSpPr>
          <p:nvPr/>
        </p:nvSpPr>
        <p:spPr bwMode="auto">
          <a:xfrm>
            <a:off x="3438673" y="1905948"/>
            <a:ext cx="759007" cy="1892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700" b="1" dirty="0" smtClean="0">
                <a:solidFill>
                  <a:prstClr val="black"/>
                </a:solidFill>
              </a:rPr>
              <a:t>Video Switch</a:t>
            </a:r>
            <a:endParaRPr lang="en-US" sz="700" b="1" dirty="0">
              <a:solidFill>
                <a:prstClr val="black"/>
              </a:solidFill>
            </a:endParaRPr>
          </a:p>
        </p:txBody>
      </p:sp>
      <p:sp>
        <p:nvSpPr>
          <p:cNvPr id="284" name="Line 112"/>
          <p:cNvSpPr>
            <a:spLocks noChangeShapeType="1"/>
          </p:cNvSpPr>
          <p:nvPr/>
        </p:nvSpPr>
        <p:spPr bwMode="auto">
          <a:xfrm flipH="1">
            <a:off x="3890051" y="1124534"/>
            <a:ext cx="4757" cy="23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5" name="Rectangle 222"/>
          <p:cNvSpPr>
            <a:spLocks noChangeArrowheads="1"/>
          </p:cNvSpPr>
          <p:nvPr/>
        </p:nvSpPr>
        <p:spPr bwMode="auto">
          <a:xfrm>
            <a:off x="3777458" y="1162814"/>
            <a:ext cx="690557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800" b="1" dirty="0" smtClean="0">
                <a:solidFill>
                  <a:srgbClr val="000000"/>
                </a:solidFill>
                <a:cs typeface="Arial" pitchFamily="34" charset="0"/>
              </a:rPr>
              <a:t>Wireless</a:t>
            </a: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4" name="Line 85"/>
          <p:cNvSpPr>
            <a:spLocks noChangeShapeType="1"/>
          </p:cNvSpPr>
          <p:nvPr/>
        </p:nvSpPr>
        <p:spPr bwMode="auto">
          <a:xfrm flipH="1">
            <a:off x="3744683" y="2027416"/>
            <a:ext cx="1" cy="153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92" name="Straight Connector 291"/>
          <p:cNvCxnSpPr>
            <a:endCxn id="29776" idx="1"/>
          </p:cNvCxnSpPr>
          <p:nvPr/>
        </p:nvCxnSpPr>
        <p:spPr>
          <a:xfrm>
            <a:off x="174866" y="3768434"/>
            <a:ext cx="231595" cy="126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TextBox 292"/>
          <p:cNvSpPr txBox="1"/>
          <p:nvPr/>
        </p:nvSpPr>
        <p:spPr>
          <a:xfrm>
            <a:off x="-8014" y="3548977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 smtClean="0">
                <a:solidFill>
                  <a:prstClr val="black"/>
                </a:solidFill>
              </a:rPr>
              <a:t>PPS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86" name="Freeform 123"/>
          <p:cNvSpPr>
            <a:spLocks/>
          </p:cNvSpPr>
          <p:nvPr/>
        </p:nvSpPr>
        <p:spPr bwMode="auto">
          <a:xfrm>
            <a:off x="1870603" y="5410874"/>
            <a:ext cx="387350" cy="393700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87" name="Rectangle 65"/>
          <p:cNvSpPr>
            <a:spLocks noChangeArrowheads="1"/>
          </p:cNvSpPr>
          <p:nvPr/>
        </p:nvSpPr>
        <p:spPr bwMode="auto">
          <a:xfrm>
            <a:off x="1980745" y="5525198"/>
            <a:ext cx="166712" cy="1231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hangingPunct="0">
              <a:defRPr/>
            </a:pPr>
            <a:r>
              <a:rPr lang="en-US" sz="800" b="1" dirty="0" smtClean="0">
                <a:solidFill>
                  <a:prstClr val="black"/>
                </a:solidFill>
              </a:rPr>
              <a:t>DFI</a:t>
            </a:r>
            <a:endParaRPr lang="en-US" sz="4000" b="1" dirty="0">
              <a:solidFill>
                <a:prstClr val="black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288" name="Line 106"/>
          <p:cNvSpPr>
            <a:spLocks noChangeShapeType="1"/>
          </p:cNvSpPr>
          <p:nvPr/>
        </p:nvSpPr>
        <p:spPr bwMode="auto">
          <a:xfrm flipV="1">
            <a:off x="2161417" y="4910366"/>
            <a:ext cx="253999" cy="48683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1" name="TextBox 226"/>
          <p:cNvSpPr txBox="1">
            <a:spLocks noChangeArrowheads="1"/>
          </p:cNvSpPr>
          <p:nvPr/>
        </p:nvSpPr>
        <p:spPr bwMode="auto">
          <a:xfrm>
            <a:off x="1992062" y="5145415"/>
            <a:ext cx="34287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</a:rPr>
              <a:t>1</a:t>
            </a:r>
            <a:r>
              <a:rPr lang="en-US" sz="600" dirty="0" smtClean="0">
                <a:solidFill>
                  <a:prstClr val="black"/>
                </a:solidFill>
              </a:rPr>
              <a:t> </a:t>
            </a:r>
            <a:r>
              <a:rPr lang="en-US" sz="600" dirty="0">
                <a:solidFill>
                  <a:prstClr val="black"/>
                </a:solidFill>
              </a:rPr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27392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MMSEV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5F9F5-8DED-47BA-A7FF-ACE8AAE7326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83" y="1094976"/>
            <a:ext cx="5424017" cy="3432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4" y="3563241"/>
            <a:ext cx="3495759" cy="3112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254" y="1367218"/>
            <a:ext cx="261937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4869711" y="3945981"/>
            <a:ext cx="4153786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/>
            <a:r>
              <a:rPr lang="en-US" sz="2000" dirty="0" smtClean="0"/>
              <a:t>MMSEV – Orion Augmentation Module (OAM)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834" y="4029939"/>
            <a:ext cx="3142966" cy="31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2998588" y="5999395"/>
            <a:ext cx="4044805" cy="683811"/>
            <a:chOff x="1109952" y="5991253"/>
            <a:chExt cx="4044805" cy="683811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20365" y="6377185"/>
              <a:ext cx="258763" cy="260350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734884" y="6465170"/>
              <a:ext cx="125675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Mission </a:t>
              </a:r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 Specific Apps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207743" y="6042929"/>
              <a:ext cx="258763" cy="260350"/>
            </a:xfrm>
            <a:custGeom>
              <a:avLst/>
              <a:gdLst>
                <a:gd name="T0" fmla="*/ 0 w 155"/>
                <a:gd name="T1" fmla="*/ 220062937 h 155"/>
                <a:gd name="T2" fmla="*/ 2786293 w 155"/>
                <a:gd name="T3" fmla="*/ 189027537 h 155"/>
                <a:gd name="T4" fmla="*/ 8360549 w 155"/>
                <a:gd name="T5" fmla="*/ 157993817 h 155"/>
                <a:gd name="T6" fmla="*/ 19509061 w 155"/>
                <a:gd name="T7" fmla="*/ 129780276 h 155"/>
                <a:gd name="T8" fmla="*/ 33443866 w 155"/>
                <a:gd name="T9" fmla="*/ 101566734 h 155"/>
                <a:gd name="T10" fmla="*/ 52952926 w 155"/>
                <a:gd name="T11" fmla="*/ 76175051 h 155"/>
                <a:gd name="T12" fmla="*/ 75249950 w 155"/>
                <a:gd name="T13" fmla="*/ 53605225 h 155"/>
                <a:gd name="T14" fmla="*/ 97545304 w 155"/>
                <a:gd name="T15" fmla="*/ 36677436 h 155"/>
                <a:gd name="T16" fmla="*/ 125416583 w 155"/>
                <a:gd name="T17" fmla="*/ 19749647 h 155"/>
                <a:gd name="T18" fmla="*/ 156074156 w 155"/>
                <a:gd name="T19" fmla="*/ 11285753 h 155"/>
                <a:gd name="T20" fmla="*/ 183943765 w 155"/>
                <a:gd name="T21" fmla="*/ 2821858 h 155"/>
                <a:gd name="T22" fmla="*/ 214601338 w 155"/>
                <a:gd name="T23" fmla="*/ 0 h 155"/>
                <a:gd name="T24" fmla="*/ 245258910 w 155"/>
                <a:gd name="T25" fmla="*/ 2821858 h 155"/>
                <a:gd name="T26" fmla="*/ 275914813 w 155"/>
                <a:gd name="T27" fmla="*/ 11285753 h 155"/>
                <a:gd name="T28" fmla="*/ 306572386 w 155"/>
                <a:gd name="T29" fmla="*/ 19749647 h 155"/>
                <a:gd name="T30" fmla="*/ 331655702 w 155"/>
                <a:gd name="T31" fmla="*/ 36677436 h 155"/>
                <a:gd name="T32" fmla="*/ 356739019 w 155"/>
                <a:gd name="T33" fmla="*/ 53605225 h 155"/>
                <a:gd name="T34" fmla="*/ 379036042 w 155"/>
                <a:gd name="T35" fmla="*/ 76175051 h 155"/>
                <a:gd name="T36" fmla="*/ 395757141 w 155"/>
                <a:gd name="T37" fmla="*/ 101566734 h 155"/>
                <a:gd name="T38" fmla="*/ 412479908 w 155"/>
                <a:gd name="T39" fmla="*/ 129780276 h 155"/>
                <a:gd name="T40" fmla="*/ 423628420 w 155"/>
                <a:gd name="T41" fmla="*/ 157993817 h 155"/>
                <a:gd name="T42" fmla="*/ 429202676 w 155"/>
                <a:gd name="T43" fmla="*/ 189027537 h 155"/>
                <a:gd name="T44" fmla="*/ 431988969 w 155"/>
                <a:gd name="T45" fmla="*/ 220062937 h 155"/>
                <a:gd name="T46" fmla="*/ 429202676 w 155"/>
                <a:gd name="T47" fmla="*/ 248276479 h 155"/>
                <a:gd name="T48" fmla="*/ 423628420 w 155"/>
                <a:gd name="T49" fmla="*/ 279310199 h 155"/>
                <a:gd name="T50" fmla="*/ 412479908 w 155"/>
                <a:gd name="T51" fmla="*/ 310345598 h 155"/>
                <a:gd name="T52" fmla="*/ 395757141 w 155"/>
                <a:gd name="T53" fmla="*/ 335737282 h 155"/>
                <a:gd name="T54" fmla="*/ 379036042 w 155"/>
                <a:gd name="T55" fmla="*/ 361128965 h 155"/>
                <a:gd name="T56" fmla="*/ 356739019 w 155"/>
                <a:gd name="T57" fmla="*/ 383698791 h 155"/>
                <a:gd name="T58" fmla="*/ 331655702 w 155"/>
                <a:gd name="T59" fmla="*/ 403448438 h 155"/>
                <a:gd name="T60" fmla="*/ 306572386 w 155"/>
                <a:gd name="T61" fmla="*/ 417554369 h 155"/>
                <a:gd name="T62" fmla="*/ 275914813 w 155"/>
                <a:gd name="T63" fmla="*/ 428840122 h 155"/>
                <a:gd name="T64" fmla="*/ 245258910 w 155"/>
                <a:gd name="T65" fmla="*/ 434482158 h 155"/>
                <a:gd name="T66" fmla="*/ 214601338 w 155"/>
                <a:gd name="T67" fmla="*/ 437304016 h 155"/>
                <a:gd name="T68" fmla="*/ 183943765 w 155"/>
                <a:gd name="T69" fmla="*/ 434482158 h 155"/>
                <a:gd name="T70" fmla="*/ 156074156 w 155"/>
                <a:gd name="T71" fmla="*/ 428840122 h 155"/>
                <a:gd name="T72" fmla="*/ 125416583 w 155"/>
                <a:gd name="T73" fmla="*/ 417554369 h 155"/>
                <a:gd name="T74" fmla="*/ 97545304 w 155"/>
                <a:gd name="T75" fmla="*/ 403448438 h 155"/>
                <a:gd name="T76" fmla="*/ 75249950 w 155"/>
                <a:gd name="T77" fmla="*/ 383698791 h 155"/>
                <a:gd name="T78" fmla="*/ 52952926 w 155"/>
                <a:gd name="T79" fmla="*/ 361128965 h 155"/>
                <a:gd name="T80" fmla="*/ 33443866 w 155"/>
                <a:gd name="T81" fmla="*/ 335737282 h 155"/>
                <a:gd name="T82" fmla="*/ 19509061 w 155"/>
                <a:gd name="T83" fmla="*/ 310345598 h 155"/>
                <a:gd name="T84" fmla="*/ 8360549 w 155"/>
                <a:gd name="T85" fmla="*/ 279310199 h 155"/>
                <a:gd name="T86" fmla="*/ 2786293 w 155"/>
                <a:gd name="T87" fmla="*/ 248276479 h 155"/>
                <a:gd name="T88" fmla="*/ 0 w 155"/>
                <a:gd name="T89" fmla="*/ 220062937 h 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5"/>
                <a:gd name="T137" fmla="*/ 155 w 155"/>
                <a:gd name="T138" fmla="*/ 155 h 1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5">
                  <a:moveTo>
                    <a:pt x="0" y="78"/>
                  </a:moveTo>
                  <a:lnTo>
                    <a:pt x="1" y="67"/>
                  </a:lnTo>
                  <a:lnTo>
                    <a:pt x="3" y="56"/>
                  </a:lnTo>
                  <a:lnTo>
                    <a:pt x="7" y="46"/>
                  </a:lnTo>
                  <a:lnTo>
                    <a:pt x="12" y="36"/>
                  </a:lnTo>
                  <a:lnTo>
                    <a:pt x="19" y="27"/>
                  </a:lnTo>
                  <a:lnTo>
                    <a:pt x="27" y="19"/>
                  </a:lnTo>
                  <a:lnTo>
                    <a:pt x="35" y="13"/>
                  </a:lnTo>
                  <a:lnTo>
                    <a:pt x="45" y="7"/>
                  </a:lnTo>
                  <a:lnTo>
                    <a:pt x="56" y="4"/>
                  </a:lnTo>
                  <a:lnTo>
                    <a:pt x="66" y="1"/>
                  </a:lnTo>
                  <a:lnTo>
                    <a:pt x="77" y="0"/>
                  </a:lnTo>
                  <a:lnTo>
                    <a:pt x="88" y="1"/>
                  </a:lnTo>
                  <a:lnTo>
                    <a:pt x="99" y="4"/>
                  </a:lnTo>
                  <a:lnTo>
                    <a:pt x="110" y="7"/>
                  </a:lnTo>
                  <a:lnTo>
                    <a:pt x="119" y="13"/>
                  </a:lnTo>
                  <a:lnTo>
                    <a:pt x="128" y="19"/>
                  </a:lnTo>
                  <a:lnTo>
                    <a:pt x="136" y="27"/>
                  </a:lnTo>
                  <a:lnTo>
                    <a:pt x="142" y="36"/>
                  </a:lnTo>
                  <a:lnTo>
                    <a:pt x="148" y="46"/>
                  </a:lnTo>
                  <a:lnTo>
                    <a:pt x="152" y="56"/>
                  </a:lnTo>
                  <a:lnTo>
                    <a:pt x="154" y="67"/>
                  </a:lnTo>
                  <a:lnTo>
                    <a:pt x="155" y="78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19" y="143"/>
                  </a:lnTo>
                  <a:lnTo>
                    <a:pt x="110" y="148"/>
                  </a:lnTo>
                  <a:lnTo>
                    <a:pt x="99" y="152"/>
                  </a:lnTo>
                  <a:lnTo>
                    <a:pt x="88" y="154"/>
                  </a:lnTo>
                  <a:lnTo>
                    <a:pt x="77" y="155"/>
                  </a:lnTo>
                  <a:lnTo>
                    <a:pt x="66" y="154"/>
                  </a:lnTo>
                  <a:lnTo>
                    <a:pt x="56" y="152"/>
                  </a:lnTo>
                  <a:lnTo>
                    <a:pt x="45" y="148"/>
                  </a:lnTo>
                  <a:lnTo>
                    <a:pt x="35" y="143"/>
                  </a:lnTo>
                  <a:lnTo>
                    <a:pt x="27" y="136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10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17267" y="6337323"/>
              <a:ext cx="258763" cy="258762"/>
            </a:xfrm>
            <a:custGeom>
              <a:avLst/>
              <a:gdLst>
                <a:gd name="T0" fmla="*/ 0 w 155"/>
                <a:gd name="T1" fmla="*/ 217395366 h 154"/>
                <a:gd name="T2" fmla="*/ 2786293 w 155"/>
                <a:gd name="T3" fmla="*/ 186338885 h 154"/>
                <a:gd name="T4" fmla="*/ 8360549 w 155"/>
                <a:gd name="T5" fmla="*/ 155282404 h 154"/>
                <a:gd name="T6" fmla="*/ 19509061 w 155"/>
                <a:gd name="T7" fmla="*/ 127048781 h 154"/>
                <a:gd name="T8" fmla="*/ 33443866 w 155"/>
                <a:gd name="T9" fmla="*/ 98816839 h 154"/>
                <a:gd name="T10" fmla="*/ 52952926 w 155"/>
                <a:gd name="T11" fmla="*/ 73406075 h 154"/>
                <a:gd name="T12" fmla="*/ 75249950 w 155"/>
                <a:gd name="T13" fmla="*/ 53642707 h 154"/>
                <a:gd name="T14" fmla="*/ 97545304 w 155"/>
                <a:gd name="T15" fmla="*/ 33879339 h 154"/>
                <a:gd name="T16" fmla="*/ 125416583 w 155"/>
                <a:gd name="T17" fmla="*/ 19763368 h 154"/>
                <a:gd name="T18" fmla="*/ 156074156 w 155"/>
                <a:gd name="T19" fmla="*/ 8470255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470255 h 154"/>
                <a:gd name="T28" fmla="*/ 306572386 w 155"/>
                <a:gd name="T29" fmla="*/ 19763368 h 154"/>
                <a:gd name="T30" fmla="*/ 331655702 w 155"/>
                <a:gd name="T31" fmla="*/ 33879339 h 154"/>
                <a:gd name="T32" fmla="*/ 356739019 w 155"/>
                <a:gd name="T33" fmla="*/ 53642707 h 154"/>
                <a:gd name="T34" fmla="*/ 379036042 w 155"/>
                <a:gd name="T35" fmla="*/ 73406075 h 154"/>
                <a:gd name="T36" fmla="*/ 395757141 w 155"/>
                <a:gd name="T37" fmla="*/ 98816839 h 154"/>
                <a:gd name="T38" fmla="*/ 412479908 w 155"/>
                <a:gd name="T39" fmla="*/ 127048781 h 154"/>
                <a:gd name="T40" fmla="*/ 423628420 w 155"/>
                <a:gd name="T41" fmla="*/ 155282404 h 154"/>
                <a:gd name="T42" fmla="*/ 429202676 w 155"/>
                <a:gd name="T43" fmla="*/ 186338885 h 154"/>
                <a:gd name="T44" fmla="*/ 431988969 w 155"/>
                <a:gd name="T45" fmla="*/ 217395366 h 154"/>
                <a:gd name="T46" fmla="*/ 429202676 w 155"/>
                <a:gd name="T47" fmla="*/ 248451847 h 154"/>
                <a:gd name="T48" fmla="*/ 423628420 w 155"/>
                <a:gd name="T49" fmla="*/ 279508327 h 154"/>
                <a:gd name="T50" fmla="*/ 412479908 w 155"/>
                <a:gd name="T51" fmla="*/ 307741950 h 154"/>
                <a:gd name="T52" fmla="*/ 395757141 w 155"/>
                <a:gd name="T53" fmla="*/ 335973892 h 154"/>
                <a:gd name="T54" fmla="*/ 379036042 w 155"/>
                <a:gd name="T55" fmla="*/ 361384657 h 154"/>
                <a:gd name="T56" fmla="*/ 356739019 w 155"/>
                <a:gd name="T57" fmla="*/ 381148025 h 154"/>
                <a:gd name="T58" fmla="*/ 331655702 w 155"/>
                <a:gd name="T59" fmla="*/ 400911392 h 154"/>
                <a:gd name="T60" fmla="*/ 306572386 w 155"/>
                <a:gd name="T61" fmla="*/ 415027364 h 154"/>
                <a:gd name="T62" fmla="*/ 275914813 w 155"/>
                <a:gd name="T63" fmla="*/ 426320477 h 154"/>
                <a:gd name="T64" fmla="*/ 245258910 w 155"/>
                <a:gd name="T65" fmla="*/ 431967873 h 154"/>
                <a:gd name="T66" fmla="*/ 214601338 w 155"/>
                <a:gd name="T67" fmla="*/ 434790731 h 154"/>
                <a:gd name="T68" fmla="*/ 183943765 w 155"/>
                <a:gd name="T69" fmla="*/ 431967873 h 154"/>
                <a:gd name="T70" fmla="*/ 156074156 w 155"/>
                <a:gd name="T71" fmla="*/ 426320477 h 154"/>
                <a:gd name="T72" fmla="*/ 125416583 w 155"/>
                <a:gd name="T73" fmla="*/ 415027364 h 154"/>
                <a:gd name="T74" fmla="*/ 97545304 w 155"/>
                <a:gd name="T75" fmla="*/ 400911392 h 154"/>
                <a:gd name="T76" fmla="*/ 75249950 w 155"/>
                <a:gd name="T77" fmla="*/ 381148025 h 154"/>
                <a:gd name="T78" fmla="*/ 52952926 w 155"/>
                <a:gd name="T79" fmla="*/ 361384657 h 154"/>
                <a:gd name="T80" fmla="*/ 33443866 w 155"/>
                <a:gd name="T81" fmla="*/ 335973892 h 154"/>
                <a:gd name="T82" fmla="*/ 19509061 w 155"/>
                <a:gd name="T83" fmla="*/ 307741950 h 154"/>
                <a:gd name="T84" fmla="*/ 8360549 w 155"/>
                <a:gd name="T85" fmla="*/ 279508327 h 154"/>
                <a:gd name="T86" fmla="*/ 2786293 w 155"/>
                <a:gd name="T87" fmla="*/ 248451847 h 154"/>
                <a:gd name="T88" fmla="*/ 0 w 155"/>
                <a:gd name="T89" fmla="*/ 21739536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514607" y="6141707"/>
              <a:ext cx="1032335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CFS Core Services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128" name="Rectangle 130"/>
            <p:cNvSpPr>
              <a:spLocks noChangeArrowheads="1"/>
            </p:cNvSpPr>
            <p:nvPr/>
          </p:nvSpPr>
          <p:spPr bwMode="auto">
            <a:xfrm>
              <a:off x="1509972" y="6400469"/>
              <a:ext cx="169918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CFS </a:t>
              </a:r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Configurable Applications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219" name="Freeform 6"/>
            <p:cNvSpPr>
              <a:spLocks/>
            </p:cNvSpPr>
            <p:nvPr/>
          </p:nvSpPr>
          <p:spPr bwMode="auto">
            <a:xfrm>
              <a:off x="3423415" y="6065825"/>
              <a:ext cx="258763" cy="260350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20" name="Rectangle 7"/>
            <p:cNvSpPr>
              <a:spLocks noChangeArrowheads="1"/>
            </p:cNvSpPr>
            <p:nvPr/>
          </p:nvSpPr>
          <p:spPr bwMode="auto">
            <a:xfrm>
              <a:off x="3721007" y="6142025"/>
              <a:ext cx="1410643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Mission Specific I/O Apps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109952" y="5991253"/>
              <a:ext cx="4044805" cy="6838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0" name="Freeform 131"/>
          <p:cNvSpPr>
            <a:spLocks/>
          </p:cNvSpPr>
          <p:nvPr/>
        </p:nvSpPr>
        <p:spPr bwMode="auto">
          <a:xfrm>
            <a:off x="1836871" y="5006712"/>
            <a:ext cx="675578" cy="702346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9" name="Freeform 131"/>
          <p:cNvSpPr>
            <a:spLocks/>
          </p:cNvSpPr>
          <p:nvPr/>
        </p:nvSpPr>
        <p:spPr bwMode="auto">
          <a:xfrm>
            <a:off x="2540378" y="5005367"/>
            <a:ext cx="675578" cy="702346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2" name="Group 153"/>
          <p:cNvGrpSpPr/>
          <p:nvPr/>
        </p:nvGrpSpPr>
        <p:grpSpPr>
          <a:xfrm>
            <a:off x="3884255" y="5053418"/>
            <a:ext cx="604610" cy="633432"/>
            <a:chOff x="1739722" y="4625181"/>
            <a:chExt cx="620713" cy="623887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739722" y="4625181"/>
              <a:ext cx="620713" cy="623887"/>
            </a:xfrm>
            <a:custGeom>
              <a:avLst/>
              <a:gdLst>
                <a:gd name="T0" fmla="*/ 2784866 w 372"/>
                <a:gd name="T1" fmla="*/ 477658004 h 370"/>
                <a:gd name="T2" fmla="*/ 19489053 w 372"/>
                <a:gd name="T3" fmla="*/ 380989243 h 370"/>
                <a:gd name="T4" fmla="*/ 55683963 w 372"/>
                <a:gd name="T5" fmla="*/ 292850872 h 370"/>
                <a:gd name="T6" fmla="*/ 105798195 w 372"/>
                <a:gd name="T7" fmla="*/ 207553715 h 370"/>
                <a:gd name="T8" fmla="*/ 169835086 w 372"/>
                <a:gd name="T9" fmla="*/ 136474438 h 370"/>
                <a:gd name="T10" fmla="*/ 245006434 w 372"/>
                <a:gd name="T11" fmla="*/ 79609667 h 370"/>
                <a:gd name="T12" fmla="*/ 331315575 w 372"/>
                <a:gd name="T13" fmla="*/ 34118188 h 370"/>
                <a:gd name="T14" fmla="*/ 423194448 w 372"/>
                <a:gd name="T15" fmla="*/ 8530390 h 370"/>
                <a:gd name="T16" fmla="*/ 517856518 w 372"/>
                <a:gd name="T17" fmla="*/ 0 h 370"/>
                <a:gd name="T18" fmla="*/ 612516919 w 372"/>
                <a:gd name="T19" fmla="*/ 8530390 h 370"/>
                <a:gd name="T20" fmla="*/ 704395791 w 372"/>
                <a:gd name="T21" fmla="*/ 34118188 h 370"/>
                <a:gd name="T22" fmla="*/ 790704933 w 372"/>
                <a:gd name="T23" fmla="*/ 79609667 h 370"/>
                <a:gd name="T24" fmla="*/ 865876281 w 372"/>
                <a:gd name="T25" fmla="*/ 136474438 h 370"/>
                <a:gd name="T26" fmla="*/ 929913172 w 372"/>
                <a:gd name="T27" fmla="*/ 207553715 h 370"/>
                <a:gd name="T28" fmla="*/ 980027404 w 372"/>
                <a:gd name="T29" fmla="*/ 292850872 h 370"/>
                <a:gd name="T30" fmla="*/ 1013437448 w 372"/>
                <a:gd name="T31" fmla="*/ 380989243 h 370"/>
                <a:gd name="T32" fmla="*/ 1032926501 w 372"/>
                <a:gd name="T33" fmla="*/ 477658004 h 370"/>
                <a:gd name="T34" fmla="*/ 1032926501 w 372"/>
                <a:gd name="T35" fmla="*/ 574328452 h 370"/>
                <a:gd name="T36" fmla="*/ 1013437448 w 372"/>
                <a:gd name="T37" fmla="*/ 670997213 h 370"/>
                <a:gd name="T38" fmla="*/ 980027404 w 372"/>
                <a:gd name="T39" fmla="*/ 761980172 h 370"/>
                <a:gd name="T40" fmla="*/ 929913172 w 372"/>
                <a:gd name="T41" fmla="*/ 844432741 h 370"/>
                <a:gd name="T42" fmla="*/ 865876281 w 372"/>
                <a:gd name="T43" fmla="*/ 915512018 h 370"/>
                <a:gd name="T44" fmla="*/ 790704933 w 372"/>
                <a:gd name="T45" fmla="*/ 975219690 h 370"/>
                <a:gd name="T46" fmla="*/ 704395791 w 372"/>
                <a:gd name="T47" fmla="*/ 1017868268 h 370"/>
                <a:gd name="T48" fmla="*/ 612516919 w 372"/>
                <a:gd name="T49" fmla="*/ 1043456066 h 370"/>
                <a:gd name="T50" fmla="*/ 517856518 w 372"/>
                <a:gd name="T51" fmla="*/ 1051986456 h 370"/>
                <a:gd name="T52" fmla="*/ 423194448 w 372"/>
                <a:gd name="T53" fmla="*/ 1043456066 h 370"/>
                <a:gd name="T54" fmla="*/ 331315575 w 372"/>
                <a:gd name="T55" fmla="*/ 1017868268 h 370"/>
                <a:gd name="T56" fmla="*/ 245006434 w 372"/>
                <a:gd name="T57" fmla="*/ 975219690 h 370"/>
                <a:gd name="T58" fmla="*/ 169835086 w 372"/>
                <a:gd name="T59" fmla="*/ 915512018 h 370"/>
                <a:gd name="T60" fmla="*/ 105798195 w 372"/>
                <a:gd name="T61" fmla="*/ 844432741 h 370"/>
                <a:gd name="T62" fmla="*/ 55683963 w 372"/>
                <a:gd name="T63" fmla="*/ 761980172 h 370"/>
                <a:gd name="T64" fmla="*/ 19489053 w 372"/>
                <a:gd name="T65" fmla="*/ 670997213 h 370"/>
                <a:gd name="T66" fmla="*/ 2784866 w 372"/>
                <a:gd name="T67" fmla="*/ 574328452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840204" y="4843917"/>
              <a:ext cx="43281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Scheduler</a:t>
              </a:r>
            </a:p>
          </p:txBody>
        </p:sp>
      </p:grpSp>
      <p:sp>
        <p:nvSpPr>
          <p:cNvPr id="36" name="Freeform 35"/>
          <p:cNvSpPr>
            <a:spLocks/>
          </p:cNvSpPr>
          <p:nvPr/>
        </p:nvSpPr>
        <p:spPr bwMode="auto">
          <a:xfrm>
            <a:off x="1874933" y="5033803"/>
            <a:ext cx="603063" cy="631821"/>
          </a:xfrm>
          <a:custGeom>
            <a:avLst/>
            <a:gdLst>
              <a:gd name="T0" fmla="*/ 2785228 w 371"/>
              <a:gd name="T1" fmla="*/ 475232009 h 370"/>
              <a:gd name="T2" fmla="*/ 19494928 w 371"/>
              <a:gd name="T3" fmla="*/ 379054703 h 370"/>
              <a:gd name="T4" fmla="*/ 52912659 w 371"/>
              <a:gd name="T5" fmla="*/ 291362542 h 370"/>
              <a:gd name="T6" fmla="*/ 103041758 w 371"/>
              <a:gd name="T7" fmla="*/ 206499323 h 370"/>
              <a:gd name="T8" fmla="*/ 167093660 w 371"/>
              <a:gd name="T9" fmla="*/ 135780814 h 370"/>
              <a:gd name="T10" fmla="*/ 245070034 w 371"/>
              <a:gd name="T11" fmla="*/ 79205335 h 370"/>
              <a:gd name="T12" fmla="*/ 331402093 w 371"/>
              <a:gd name="T13" fmla="*/ 36774566 h 370"/>
              <a:gd name="T14" fmla="*/ 423304607 w 371"/>
              <a:gd name="T15" fmla="*/ 8486826 h 370"/>
              <a:gd name="T16" fmla="*/ 515205453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3317245 w 371"/>
              <a:gd name="T25" fmla="*/ 135780814 h 370"/>
              <a:gd name="T26" fmla="*/ 93015437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30154376 w 371"/>
              <a:gd name="T41" fmla="*/ 840142002 h 370"/>
              <a:gd name="T42" fmla="*/ 863317245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5205453 w 371"/>
              <a:gd name="T51" fmla="*/ 1046641324 h 370"/>
              <a:gd name="T52" fmla="*/ 423304607 w 371"/>
              <a:gd name="T53" fmla="*/ 1040983440 h 370"/>
              <a:gd name="T54" fmla="*/ 331402093 w 371"/>
              <a:gd name="T55" fmla="*/ 1012695700 h 370"/>
              <a:gd name="T56" fmla="*/ 245070034 w 371"/>
              <a:gd name="T57" fmla="*/ 970264932 h 370"/>
              <a:gd name="T58" fmla="*/ 167093660 w 371"/>
              <a:gd name="T59" fmla="*/ 910860510 h 370"/>
              <a:gd name="T60" fmla="*/ 103041758 w 371"/>
              <a:gd name="T61" fmla="*/ 840142002 h 370"/>
              <a:gd name="T62" fmla="*/ 52912659 w 371"/>
              <a:gd name="T63" fmla="*/ 758107725 h 370"/>
              <a:gd name="T64" fmla="*/ 19494928 w 371"/>
              <a:gd name="T65" fmla="*/ 667586621 h 370"/>
              <a:gd name="T66" fmla="*/ 2785228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7" y="37"/>
                </a:lnTo>
                <a:lnTo>
                  <a:pt x="310" y="48"/>
                </a:lnTo>
                <a:lnTo>
                  <a:pt x="323" y="60"/>
                </a:lnTo>
                <a:lnTo>
                  <a:pt x="334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4" y="297"/>
                </a:lnTo>
                <a:lnTo>
                  <a:pt x="323" y="310"/>
                </a:lnTo>
                <a:lnTo>
                  <a:pt x="310" y="322"/>
                </a:lnTo>
                <a:lnTo>
                  <a:pt x="297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2576961" y="5033803"/>
            <a:ext cx="604609" cy="631821"/>
          </a:xfrm>
          <a:custGeom>
            <a:avLst/>
            <a:gdLst>
              <a:gd name="T0" fmla="*/ 2799060 w 371"/>
              <a:gd name="T1" fmla="*/ 475232009 h 370"/>
              <a:gd name="T2" fmla="*/ 19595091 w 371"/>
              <a:gd name="T3" fmla="*/ 379054703 h 370"/>
              <a:gd name="T4" fmla="*/ 53183809 w 371"/>
              <a:gd name="T5" fmla="*/ 291362542 h 370"/>
              <a:gd name="T6" fmla="*/ 106369291 w 371"/>
              <a:gd name="T7" fmla="*/ 206499323 h 370"/>
              <a:gd name="T8" fmla="*/ 170751012 w 371"/>
              <a:gd name="T9" fmla="*/ 135780814 h 370"/>
              <a:gd name="T10" fmla="*/ 246328972 w 371"/>
              <a:gd name="T11" fmla="*/ 79205335 h 370"/>
              <a:gd name="T12" fmla="*/ 333103171 w 371"/>
              <a:gd name="T13" fmla="*/ 36774566 h 370"/>
              <a:gd name="T14" fmla="*/ 425477163 w 371"/>
              <a:gd name="T15" fmla="*/ 8486826 h 370"/>
              <a:gd name="T16" fmla="*/ 520650214 w 371"/>
              <a:gd name="T17" fmla="*/ 0 h 370"/>
              <a:gd name="T18" fmla="*/ 615821593 w 371"/>
              <a:gd name="T19" fmla="*/ 8486826 h 370"/>
              <a:gd name="T20" fmla="*/ 708195584 w 371"/>
              <a:gd name="T21" fmla="*/ 36774566 h 370"/>
              <a:gd name="T22" fmla="*/ 792170724 w 371"/>
              <a:gd name="T23" fmla="*/ 79205335 h 370"/>
              <a:gd name="T24" fmla="*/ 870547743 w 371"/>
              <a:gd name="T25" fmla="*/ 135780814 h 370"/>
              <a:gd name="T26" fmla="*/ 934929464 w 371"/>
              <a:gd name="T27" fmla="*/ 206499323 h 370"/>
              <a:gd name="T28" fmla="*/ 985315886 w 371"/>
              <a:gd name="T29" fmla="*/ 291362542 h 370"/>
              <a:gd name="T30" fmla="*/ 1018904604 w 371"/>
              <a:gd name="T31" fmla="*/ 379054703 h 370"/>
              <a:gd name="T32" fmla="*/ 1038499695 w 371"/>
              <a:gd name="T33" fmla="*/ 475232009 h 370"/>
              <a:gd name="T34" fmla="*/ 1038499695 w 371"/>
              <a:gd name="T35" fmla="*/ 571409315 h 370"/>
              <a:gd name="T36" fmla="*/ 1018904604 w 371"/>
              <a:gd name="T37" fmla="*/ 667586621 h 370"/>
              <a:gd name="T38" fmla="*/ 985315886 w 371"/>
              <a:gd name="T39" fmla="*/ 758107725 h 370"/>
              <a:gd name="T40" fmla="*/ 934929464 w 371"/>
              <a:gd name="T41" fmla="*/ 840142002 h 370"/>
              <a:gd name="T42" fmla="*/ 870547743 w 371"/>
              <a:gd name="T43" fmla="*/ 910860510 h 370"/>
              <a:gd name="T44" fmla="*/ 792170724 w 371"/>
              <a:gd name="T45" fmla="*/ 970264932 h 370"/>
              <a:gd name="T46" fmla="*/ 708195584 w 371"/>
              <a:gd name="T47" fmla="*/ 1012695700 h 370"/>
              <a:gd name="T48" fmla="*/ 615821593 w 371"/>
              <a:gd name="T49" fmla="*/ 1040983440 h 370"/>
              <a:gd name="T50" fmla="*/ 520650214 w 371"/>
              <a:gd name="T51" fmla="*/ 1046641324 h 370"/>
              <a:gd name="T52" fmla="*/ 425477163 w 371"/>
              <a:gd name="T53" fmla="*/ 1040983440 h 370"/>
              <a:gd name="T54" fmla="*/ 333103171 w 371"/>
              <a:gd name="T55" fmla="*/ 1012695700 h 370"/>
              <a:gd name="T56" fmla="*/ 246328972 w 371"/>
              <a:gd name="T57" fmla="*/ 970264932 h 370"/>
              <a:gd name="T58" fmla="*/ 170751012 w 371"/>
              <a:gd name="T59" fmla="*/ 910860510 h 370"/>
              <a:gd name="T60" fmla="*/ 106369291 w 371"/>
              <a:gd name="T61" fmla="*/ 840142002 h 370"/>
              <a:gd name="T62" fmla="*/ 53183809 w 371"/>
              <a:gd name="T63" fmla="*/ 758107725 h 370"/>
              <a:gd name="T64" fmla="*/ 19595091 w 371"/>
              <a:gd name="T65" fmla="*/ 667586621 h 370"/>
              <a:gd name="T66" fmla="*/ 2799060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1" name="Freeform 73"/>
          <p:cNvSpPr>
            <a:spLocks/>
          </p:cNvSpPr>
          <p:nvPr/>
        </p:nvSpPr>
        <p:spPr bwMode="auto">
          <a:xfrm>
            <a:off x="4520147" y="5027593"/>
            <a:ext cx="592238" cy="633433"/>
          </a:xfrm>
          <a:custGeom>
            <a:avLst/>
            <a:gdLst>
              <a:gd name="T0" fmla="*/ 2670676 w 372"/>
              <a:gd name="T1" fmla="*/ 477660456 h 370"/>
              <a:gd name="T2" fmla="*/ 21371949 w 372"/>
              <a:gd name="T3" fmla="*/ 380991540 h 370"/>
              <a:gd name="T4" fmla="*/ 53428237 w 372"/>
              <a:gd name="T5" fmla="*/ 292851341 h 370"/>
              <a:gd name="T6" fmla="*/ 101513487 w 372"/>
              <a:gd name="T7" fmla="*/ 207554048 h 370"/>
              <a:gd name="T8" fmla="*/ 162955388 w 372"/>
              <a:gd name="T9" fmla="*/ 136474657 h 370"/>
              <a:gd name="T10" fmla="*/ 235083263 w 372"/>
              <a:gd name="T11" fmla="*/ 79609795 h 370"/>
              <a:gd name="T12" fmla="*/ 317895478 w 372"/>
              <a:gd name="T13" fmla="*/ 36961149 h 370"/>
              <a:gd name="T14" fmla="*/ 406052315 w 372"/>
              <a:gd name="T15" fmla="*/ 8530404 h 370"/>
              <a:gd name="T16" fmla="*/ 496879828 w 372"/>
              <a:gd name="T17" fmla="*/ 0 h 370"/>
              <a:gd name="T18" fmla="*/ 587707341 w 372"/>
              <a:gd name="T19" fmla="*/ 8530404 h 370"/>
              <a:gd name="T20" fmla="*/ 675864178 w 372"/>
              <a:gd name="T21" fmla="*/ 36961149 h 370"/>
              <a:gd name="T22" fmla="*/ 758676393 w 372"/>
              <a:gd name="T23" fmla="*/ 79609795 h 370"/>
              <a:gd name="T24" fmla="*/ 830804268 w 372"/>
              <a:gd name="T25" fmla="*/ 136474657 h 370"/>
              <a:gd name="T26" fmla="*/ 892246169 w 372"/>
              <a:gd name="T27" fmla="*/ 207554048 h 370"/>
              <a:gd name="T28" fmla="*/ 940331419 w 372"/>
              <a:gd name="T29" fmla="*/ 292851341 h 370"/>
              <a:gd name="T30" fmla="*/ 975060018 w 372"/>
              <a:gd name="T31" fmla="*/ 380991540 h 370"/>
              <a:gd name="T32" fmla="*/ 991088980 w 372"/>
              <a:gd name="T33" fmla="*/ 477660456 h 370"/>
              <a:gd name="T34" fmla="*/ 991088980 w 372"/>
              <a:gd name="T35" fmla="*/ 574329372 h 370"/>
              <a:gd name="T36" fmla="*/ 975060018 w 372"/>
              <a:gd name="T37" fmla="*/ 670998289 h 370"/>
              <a:gd name="T38" fmla="*/ 940331419 w 372"/>
              <a:gd name="T39" fmla="*/ 761981393 h 370"/>
              <a:gd name="T40" fmla="*/ 892246169 w 372"/>
              <a:gd name="T41" fmla="*/ 844435780 h 370"/>
              <a:gd name="T42" fmla="*/ 830804268 w 372"/>
              <a:gd name="T43" fmla="*/ 915515172 h 370"/>
              <a:gd name="T44" fmla="*/ 758676393 w 372"/>
              <a:gd name="T45" fmla="*/ 975222939 h 370"/>
              <a:gd name="T46" fmla="*/ 675864178 w 372"/>
              <a:gd name="T47" fmla="*/ 1017871586 h 370"/>
              <a:gd name="T48" fmla="*/ 587707341 w 372"/>
              <a:gd name="T49" fmla="*/ 1046304017 h 370"/>
              <a:gd name="T50" fmla="*/ 496879828 w 372"/>
              <a:gd name="T51" fmla="*/ 1051989828 h 370"/>
              <a:gd name="T52" fmla="*/ 406052315 w 372"/>
              <a:gd name="T53" fmla="*/ 1046304017 h 370"/>
              <a:gd name="T54" fmla="*/ 317895478 w 372"/>
              <a:gd name="T55" fmla="*/ 1017871586 h 370"/>
              <a:gd name="T56" fmla="*/ 235083263 w 372"/>
              <a:gd name="T57" fmla="*/ 975222939 h 370"/>
              <a:gd name="T58" fmla="*/ 162955388 w 372"/>
              <a:gd name="T59" fmla="*/ 915515172 h 370"/>
              <a:gd name="T60" fmla="*/ 101513487 w 372"/>
              <a:gd name="T61" fmla="*/ 844435780 h 370"/>
              <a:gd name="T62" fmla="*/ 53428237 w 372"/>
              <a:gd name="T63" fmla="*/ 761981393 h 370"/>
              <a:gd name="T64" fmla="*/ 21371949 w 372"/>
              <a:gd name="T65" fmla="*/ 670998289 h 370"/>
              <a:gd name="T66" fmla="*/ 2670676 w 372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29" name="Freeform 131"/>
          <p:cNvSpPr>
            <a:spLocks/>
          </p:cNvSpPr>
          <p:nvPr/>
        </p:nvSpPr>
        <p:spPr bwMode="auto">
          <a:xfrm>
            <a:off x="3236140" y="5042946"/>
            <a:ext cx="604609" cy="633432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203619" y="5013088"/>
            <a:ext cx="603063" cy="631821"/>
          </a:xfrm>
          <a:custGeom>
            <a:avLst/>
            <a:gdLst>
              <a:gd name="T0" fmla="*/ 0 w 371"/>
              <a:gd name="T1" fmla="*/ 475232009 h 370"/>
              <a:gd name="T2" fmla="*/ 19494928 w 371"/>
              <a:gd name="T3" fmla="*/ 379054703 h 370"/>
              <a:gd name="T4" fmla="*/ 52912659 w 371"/>
              <a:gd name="T5" fmla="*/ 291362542 h 370"/>
              <a:gd name="T6" fmla="*/ 103041758 w 371"/>
              <a:gd name="T7" fmla="*/ 206499323 h 370"/>
              <a:gd name="T8" fmla="*/ 167093660 w 371"/>
              <a:gd name="T9" fmla="*/ 135780814 h 370"/>
              <a:gd name="T10" fmla="*/ 242286475 w 371"/>
              <a:gd name="T11" fmla="*/ 79205335 h 370"/>
              <a:gd name="T12" fmla="*/ 328616865 w 371"/>
              <a:gd name="T13" fmla="*/ 36774566 h 370"/>
              <a:gd name="T14" fmla="*/ 420519379 w 371"/>
              <a:gd name="T15" fmla="*/ 8486826 h 370"/>
              <a:gd name="T16" fmla="*/ 515205453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6102473 w 371"/>
              <a:gd name="T25" fmla="*/ 135780814 h 370"/>
              <a:gd name="T26" fmla="*/ 92737081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27370816 w 371"/>
              <a:gd name="T41" fmla="*/ 840142002 h 370"/>
              <a:gd name="T42" fmla="*/ 866102473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5205453 w 371"/>
              <a:gd name="T51" fmla="*/ 1046641324 h 370"/>
              <a:gd name="T52" fmla="*/ 420519379 w 371"/>
              <a:gd name="T53" fmla="*/ 1040983440 h 370"/>
              <a:gd name="T54" fmla="*/ 328616865 w 371"/>
              <a:gd name="T55" fmla="*/ 1012695700 h 370"/>
              <a:gd name="T56" fmla="*/ 242286475 w 371"/>
              <a:gd name="T57" fmla="*/ 970264932 h 370"/>
              <a:gd name="T58" fmla="*/ 167093660 w 371"/>
              <a:gd name="T59" fmla="*/ 910860510 h 370"/>
              <a:gd name="T60" fmla="*/ 103041758 w 371"/>
              <a:gd name="T61" fmla="*/ 840142002 h 370"/>
              <a:gd name="T62" fmla="*/ 52912659 w 371"/>
              <a:gd name="T63" fmla="*/ 758107725 h 370"/>
              <a:gd name="T64" fmla="*/ 19494928 w 371"/>
              <a:gd name="T65" fmla="*/ 667586621 h 370"/>
              <a:gd name="T66" fmla="*/ 0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0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3" y="37"/>
                </a:lnTo>
                <a:lnTo>
                  <a:pt x="87" y="28"/>
                </a:lnTo>
                <a:lnTo>
                  <a:pt x="103" y="19"/>
                </a:lnTo>
                <a:lnTo>
                  <a:pt x="118" y="13"/>
                </a:lnTo>
                <a:lnTo>
                  <a:pt x="135" y="7"/>
                </a:lnTo>
                <a:lnTo>
                  <a:pt x="151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3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1" y="368"/>
                </a:lnTo>
                <a:lnTo>
                  <a:pt x="135" y="363"/>
                </a:lnTo>
                <a:lnTo>
                  <a:pt x="118" y="358"/>
                </a:lnTo>
                <a:lnTo>
                  <a:pt x="103" y="351"/>
                </a:lnTo>
                <a:lnTo>
                  <a:pt x="87" y="343"/>
                </a:lnTo>
                <a:lnTo>
                  <a:pt x="73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0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396732" y="4350642"/>
            <a:ext cx="3041641" cy="1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Inter-task Message Router (SW </a:t>
            </a:r>
            <a:r>
              <a:rPr lang="en-US" sz="9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Bus – Publish/Subscribe)</a:t>
            </a:r>
            <a:endParaRPr lang="en-US" sz="16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6609220" y="5000193"/>
            <a:ext cx="603063" cy="633432"/>
          </a:xfrm>
          <a:custGeom>
            <a:avLst/>
            <a:gdLst>
              <a:gd name="T0" fmla="*/ 2785228 w 371"/>
              <a:gd name="T1" fmla="*/ 477658004 h 370"/>
              <a:gd name="T2" fmla="*/ 19494928 w 371"/>
              <a:gd name="T3" fmla="*/ 380989243 h 370"/>
              <a:gd name="T4" fmla="*/ 52912659 w 371"/>
              <a:gd name="T5" fmla="*/ 292850872 h 370"/>
              <a:gd name="T6" fmla="*/ 105825317 w 371"/>
              <a:gd name="T7" fmla="*/ 207553715 h 370"/>
              <a:gd name="T8" fmla="*/ 169878888 w 371"/>
              <a:gd name="T9" fmla="*/ 136474438 h 370"/>
              <a:gd name="T10" fmla="*/ 245070034 w 371"/>
              <a:gd name="T11" fmla="*/ 79609667 h 370"/>
              <a:gd name="T12" fmla="*/ 331402093 w 371"/>
              <a:gd name="T13" fmla="*/ 36961089 h 370"/>
              <a:gd name="T14" fmla="*/ 423304607 w 371"/>
              <a:gd name="T15" fmla="*/ 8530390 h 370"/>
              <a:gd name="T16" fmla="*/ 517990681 w 371"/>
              <a:gd name="T17" fmla="*/ 0 h 370"/>
              <a:gd name="T18" fmla="*/ 612676755 w 371"/>
              <a:gd name="T19" fmla="*/ 8530390 h 370"/>
              <a:gd name="T20" fmla="*/ 704579269 w 371"/>
              <a:gd name="T21" fmla="*/ 36961089 h 370"/>
              <a:gd name="T22" fmla="*/ 790909659 w 371"/>
              <a:gd name="T23" fmla="*/ 79609667 h 370"/>
              <a:gd name="T24" fmla="*/ 866102473 w 371"/>
              <a:gd name="T25" fmla="*/ 136474438 h 370"/>
              <a:gd name="T26" fmla="*/ 930154376 w 371"/>
              <a:gd name="T27" fmla="*/ 207553715 h 370"/>
              <a:gd name="T28" fmla="*/ 980283475 w 371"/>
              <a:gd name="T29" fmla="*/ 292850872 h 370"/>
              <a:gd name="T30" fmla="*/ 1013701206 w 371"/>
              <a:gd name="T31" fmla="*/ 380989243 h 370"/>
              <a:gd name="T32" fmla="*/ 1033196134 w 371"/>
              <a:gd name="T33" fmla="*/ 477658004 h 370"/>
              <a:gd name="T34" fmla="*/ 1033196134 w 371"/>
              <a:gd name="T35" fmla="*/ 574328452 h 370"/>
              <a:gd name="T36" fmla="*/ 1013701206 w 371"/>
              <a:gd name="T37" fmla="*/ 670997213 h 370"/>
              <a:gd name="T38" fmla="*/ 980283475 w 371"/>
              <a:gd name="T39" fmla="*/ 761980172 h 370"/>
              <a:gd name="T40" fmla="*/ 930154376 w 371"/>
              <a:gd name="T41" fmla="*/ 844432741 h 370"/>
              <a:gd name="T42" fmla="*/ 866102473 w 371"/>
              <a:gd name="T43" fmla="*/ 915512018 h 370"/>
              <a:gd name="T44" fmla="*/ 790909659 w 371"/>
              <a:gd name="T45" fmla="*/ 975219690 h 370"/>
              <a:gd name="T46" fmla="*/ 704579269 w 371"/>
              <a:gd name="T47" fmla="*/ 1017868268 h 370"/>
              <a:gd name="T48" fmla="*/ 612676755 w 371"/>
              <a:gd name="T49" fmla="*/ 1046300654 h 370"/>
              <a:gd name="T50" fmla="*/ 517990681 w 371"/>
              <a:gd name="T51" fmla="*/ 1051986456 h 370"/>
              <a:gd name="T52" fmla="*/ 423304607 w 371"/>
              <a:gd name="T53" fmla="*/ 1046300654 h 370"/>
              <a:gd name="T54" fmla="*/ 331402093 w 371"/>
              <a:gd name="T55" fmla="*/ 1017868268 h 370"/>
              <a:gd name="T56" fmla="*/ 245070034 w 371"/>
              <a:gd name="T57" fmla="*/ 975219690 h 370"/>
              <a:gd name="T58" fmla="*/ 169878888 w 371"/>
              <a:gd name="T59" fmla="*/ 915512018 h 370"/>
              <a:gd name="T60" fmla="*/ 105825317 w 371"/>
              <a:gd name="T61" fmla="*/ 844432741 h 370"/>
              <a:gd name="T62" fmla="*/ 52912659 w 371"/>
              <a:gd name="T63" fmla="*/ 761980172 h 370"/>
              <a:gd name="T64" fmla="*/ 19494928 w 371"/>
              <a:gd name="T65" fmla="*/ 670997213 h 370"/>
              <a:gd name="T66" fmla="*/ 2785228 w 371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814506" y="5201666"/>
            <a:ext cx="237335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Event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755929" y="5314491"/>
            <a:ext cx="35912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7974099" y="4181486"/>
            <a:ext cx="604609" cy="633432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700" b="1" dirty="0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5907192" y="5013088"/>
            <a:ext cx="603063" cy="631821"/>
          </a:xfrm>
          <a:custGeom>
            <a:avLst/>
            <a:gdLst>
              <a:gd name="T0" fmla="*/ 2785228 w 371"/>
              <a:gd name="T1" fmla="*/ 475232009 h 370"/>
              <a:gd name="T2" fmla="*/ 19494928 w 371"/>
              <a:gd name="T3" fmla="*/ 379054703 h 370"/>
              <a:gd name="T4" fmla="*/ 55697887 w 371"/>
              <a:gd name="T5" fmla="*/ 291362542 h 370"/>
              <a:gd name="T6" fmla="*/ 103041758 w 371"/>
              <a:gd name="T7" fmla="*/ 206499323 h 370"/>
              <a:gd name="T8" fmla="*/ 169878888 w 371"/>
              <a:gd name="T9" fmla="*/ 135780814 h 370"/>
              <a:gd name="T10" fmla="*/ 245070034 w 371"/>
              <a:gd name="T11" fmla="*/ 79205335 h 370"/>
              <a:gd name="T12" fmla="*/ 331402093 w 371"/>
              <a:gd name="T13" fmla="*/ 36774566 h 370"/>
              <a:gd name="T14" fmla="*/ 423304607 w 371"/>
              <a:gd name="T15" fmla="*/ 8486826 h 370"/>
              <a:gd name="T16" fmla="*/ 517990681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6102473 w 371"/>
              <a:gd name="T25" fmla="*/ 135780814 h 370"/>
              <a:gd name="T26" fmla="*/ 93015437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30154376 w 371"/>
              <a:gd name="T41" fmla="*/ 840142002 h 370"/>
              <a:gd name="T42" fmla="*/ 866102473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7990681 w 371"/>
              <a:gd name="T51" fmla="*/ 1046641324 h 370"/>
              <a:gd name="T52" fmla="*/ 423304607 w 371"/>
              <a:gd name="T53" fmla="*/ 1040983440 h 370"/>
              <a:gd name="T54" fmla="*/ 331402093 w 371"/>
              <a:gd name="T55" fmla="*/ 1012695700 h 370"/>
              <a:gd name="T56" fmla="*/ 245070034 w 371"/>
              <a:gd name="T57" fmla="*/ 970264932 h 370"/>
              <a:gd name="T58" fmla="*/ 169878888 w 371"/>
              <a:gd name="T59" fmla="*/ 910860510 h 370"/>
              <a:gd name="T60" fmla="*/ 103041758 w 371"/>
              <a:gd name="T61" fmla="*/ 840142002 h 370"/>
              <a:gd name="T62" fmla="*/ 55697887 w 371"/>
              <a:gd name="T63" fmla="*/ 758107725 h 370"/>
              <a:gd name="T64" fmla="*/ 19494928 w 371"/>
              <a:gd name="T65" fmla="*/ 667586621 h 370"/>
              <a:gd name="T66" fmla="*/ 2785228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7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7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028155" y="5214561"/>
            <a:ext cx="407530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Executive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049263" y="5327386"/>
            <a:ext cx="35912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426072" y="5214561"/>
            <a:ext cx="20454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Time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44143" y="5327386"/>
            <a:ext cx="35912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67" name="Line 69"/>
          <p:cNvSpPr>
            <a:spLocks noChangeShapeType="1"/>
          </p:cNvSpPr>
          <p:nvPr/>
        </p:nvSpPr>
        <p:spPr bwMode="auto">
          <a:xfrm>
            <a:off x="1979675" y="2888751"/>
            <a:ext cx="5667248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8" name="Line 70"/>
          <p:cNvSpPr>
            <a:spLocks noChangeShapeType="1"/>
          </p:cNvSpPr>
          <p:nvPr/>
        </p:nvSpPr>
        <p:spPr bwMode="auto">
          <a:xfrm flipH="1">
            <a:off x="2018208" y="2846844"/>
            <a:ext cx="0" cy="16424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9" name="Line 71"/>
          <p:cNvSpPr>
            <a:spLocks noChangeShapeType="1"/>
          </p:cNvSpPr>
          <p:nvPr/>
        </p:nvSpPr>
        <p:spPr bwMode="auto">
          <a:xfrm>
            <a:off x="1986906" y="4540920"/>
            <a:ext cx="5687727" cy="1119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0" name="Line 72"/>
          <p:cNvSpPr>
            <a:spLocks noChangeShapeType="1"/>
          </p:cNvSpPr>
          <p:nvPr/>
        </p:nvSpPr>
        <p:spPr bwMode="auto">
          <a:xfrm>
            <a:off x="7656076" y="2867797"/>
            <a:ext cx="0" cy="171494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2" name="Rectangle 74"/>
          <p:cNvSpPr>
            <a:spLocks noChangeArrowheads="1"/>
          </p:cNvSpPr>
          <p:nvPr/>
        </p:nvSpPr>
        <p:spPr bwMode="auto">
          <a:xfrm>
            <a:off x="4627690" y="5247563"/>
            <a:ext cx="370056" cy="2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Software</a:t>
            </a:r>
          </a:p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Bus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2474321" y="5206741"/>
            <a:ext cx="855113" cy="2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Command 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Ingest</a:t>
            </a:r>
          </a:p>
        </p:txBody>
      </p:sp>
      <p:sp>
        <p:nvSpPr>
          <p:cNvPr id="79" name="Rectangle 81"/>
          <p:cNvSpPr>
            <a:spLocks noChangeArrowheads="1"/>
          </p:cNvSpPr>
          <p:nvPr/>
        </p:nvSpPr>
        <p:spPr bwMode="auto">
          <a:xfrm>
            <a:off x="1718755" y="5196593"/>
            <a:ext cx="855113" cy="2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Telemetry 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Output</a:t>
            </a:r>
          </a:p>
        </p:txBody>
      </p:sp>
      <p:sp>
        <p:nvSpPr>
          <p:cNvPr id="87" name="Freeform 89"/>
          <p:cNvSpPr>
            <a:spLocks/>
          </p:cNvSpPr>
          <p:nvPr/>
        </p:nvSpPr>
        <p:spPr bwMode="auto">
          <a:xfrm>
            <a:off x="7974099" y="2629134"/>
            <a:ext cx="590693" cy="633432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88" name="Rectangle 90"/>
          <p:cNvSpPr>
            <a:spLocks noChangeArrowheads="1"/>
          </p:cNvSpPr>
          <p:nvPr/>
        </p:nvSpPr>
        <p:spPr bwMode="auto">
          <a:xfrm>
            <a:off x="8110520" y="2764619"/>
            <a:ext cx="3358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Data Storage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92" name="Rectangle 94"/>
          <p:cNvSpPr>
            <a:spLocks noChangeArrowheads="1"/>
          </p:cNvSpPr>
          <p:nvPr/>
        </p:nvSpPr>
        <p:spPr bwMode="auto">
          <a:xfrm>
            <a:off x="8392040" y="1576738"/>
            <a:ext cx="4789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/>
            </a:r>
            <a:b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</a:br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Mass Storage</a:t>
            </a:r>
          </a:p>
        </p:txBody>
      </p:sp>
      <p:sp>
        <p:nvSpPr>
          <p:cNvPr id="98" name="Freeform 100"/>
          <p:cNvSpPr>
            <a:spLocks/>
          </p:cNvSpPr>
          <p:nvPr/>
        </p:nvSpPr>
        <p:spPr bwMode="auto">
          <a:xfrm>
            <a:off x="7286506" y="4969569"/>
            <a:ext cx="603063" cy="633433"/>
          </a:xfrm>
          <a:custGeom>
            <a:avLst/>
            <a:gdLst>
              <a:gd name="T0" fmla="*/ 2785228 w 371"/>
              <a:gd name="T1" fmla="*/ 477660456 h 370"/>
              <a:gd name="T2" fmla="*/ 19494928 w 371"/>
              <a:gd name="T3" fmla="*/ 380991540 h 370"/>
              <a:gd name="T4" fmla="*/ 52912659 w 371"/>
              <a:gd name="T5" fmla="*/ 292851341 h 370"/>
              <a:gd name="T6" fmla="*/ 105825317 w 371"/>
              <a:gd name="T7" fmla="*/ 207554048 h 370"/>
              <a:gd name="T8" fmla="*/ 169878888 w 371"/>
              <a:gd name="T9" fmla="*/ 136474657 h 370"/>
              <a:gd name="T10" fmla="*/ 245070034 w 371"/>
              <a:gd name="T11" fmla="*/ 79609795 h 370"/>
              <a:gd name="T12" fmla="*/ 331402093 w 371"/>
              <a:gd name="T13" fmla="*/ 36961149 h 370"/>
              <a:gd name="T14" fmla="*/ 423304607 w 371"/>
              <a:gd name="T15" fmla="*/ 8530404 h 370"/>
              <a:gd name="T16" fmla="*/ 517990681 w 371"/>
              <a:gd name="T17" fmla="*/ 0 h 370"/>
              <a:gd name="T18" fmla="*/ 612676755 w 371"/>
              <a:gd name="T19" fmla="*/ 8530404 h 370"/>
              <a:gd name="T20" fmla="*/ 704579269 w 371"/>
              <a:gd name="T21" fmla="*/ 36961149 h 370"/>
              <a:gd name="T22" fmla="*/ 790909659 w 371"/>
              <a:gd name="T23" fmla="*/ 79609795 h 370"/>
              <a:gd name="T24" fmla="*/ 866102473 w 371"/>
              <a:gd name="T25" fmla="*/ 136474657 h 370"/>
              <a:gd name="T26" fmla="*/ 930154376 w 371"/>
              <a:gd name="T27" fmla="*/ 207554048 h 370"/>
              <a:gd name="T28" fmla="*/ 980283475 w 371"/>
              <a:gd name="T29" fmla="*/ 292851341 h 370"/>
              <a:gd name="T30" fmla="*/ 1013701206 w 371"/>
              <a:gd name="T31" fmla="*/ 380991540 h 370"/>
              <a:gd name="T32" fmla="*/ 1033196134 w 371"/>
              <a:gd name="T33" fmla="*/ 477660456 h 370"/>
              <a:gd name="T34" fmla="*/ 1033196134 w 371"/>
              <a:gd name="T35" fmla="*/ 574329372 h 370"/>
              <a:gd name="T36" fmla="*/ 1013701206 w 371"/>
              <a:gd name="T37" fmla="*/ 670998289 h 370"/>
              <a:gd name="T38" fmla="*/ 980283475 w 371"/>
              <a:gd name="T39" fmla="*/ 761981393 h 370"/>
              <a:gd name="T40" fmla="*/ 930154376 w 371"/>
              <a:gd name="T41" fmla="*/ 844435780 h 370"/>
              <a:gd name="T42" fmla="*/ 866102473 w 371"/>
              <a:gd name="T43" fmla="*/ 915515172 h 370"/>
              <a:gd name="T44" fmla="*/ 790909659 w 371"/>
              <a:gd name="T45" fmla="*/ 975222939 h 370"/>
              <a:gd name="T46" fmla="*/ 704579269 w 371"/>
              <a:gd name="T47" fmla="*/ 1017871586 h 370"/>
              <a:gd name="T48" fmla="*/ 612676755 w 371"/>
              <a:gd name="T49" fmla="*/ 1046304017 h 370"/>
              <a:gd name="T50" fmla="*/ 517990681 w 371"/>
              <a:gd name="T51" fmla="*/ 1051989828 h 370"/>
              <a:gd name="T52" fmla="*/ 423304607 w 371"/>
              <a:gd name="T53" fmla="*/ 1046304017 h 370"/>
              <a:gd name="T54" fmla="*/ 331402093 w 371"/>
              <a:gd name="T55" fmla="*/ 1017871586 h 370"/>
              <a:gd name="T56" fmla="*/ 245070034 w 371"/>
              <a:gd name="T57" fmla="*/ 975222939 h 370"/>
              <a:gd name="T58" fmla="*/ 169878888 w 371"/>
              <a:gd name="T59" fmla="*/ 915515172 h 370"/>
              <a:gd name="T60" fmla="*/ 105825317 w 371"/>
              <a:gd name="T61" fmla="*/ 844435780 h 370"/>
              <a:gd name="T62" fmla="*/ 52912659 w 371"/>
              <a:gd name="T63" fmla="*/ 761981393 h 370"/>
              <a:gd name="T64" fmla="*/ 19494928 w 371"/>
              <a:gd name="T65" fmla="*/ 670998289 h 370"/>
              <a:gd name="T66" fmla="*/ 2785228 w 371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99" name="Rectangle 101"/>
          <p:cNvSpPr>
            <a:spLocks noChangeArrowheads="1"/>
          </p:cNvSpPr>
          <p:nvPr/>
        </p:nvSpPr>
        <p:spPr bwMode="auto">
          <a:xfrm>
            <a:off x="7496476" y="5171043"/>
            <a:ext cx="227967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Table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7433216" y="5283868"/>
            <a:ext cx="359126" cy="1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01" name="Line 103"/>
          <p:cNvSpPr>
            <a:spLocks noChangeShapeType="1"/>
          </p:cNvSpPr>
          <p:nvPr/>
        </p:nvSpPr>
        <p:spPr bwMode="auto">
          <a:xfrm>
            <a:off x="6304408" y="2468532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2" name="Line 104"/>
          <p:cNvSpPr>
            <a:spLocks noChangeShapeType="1"/>
          </p:cNvSpPr>
          <p:nvPr/>
        </p:nvSpPr>
        <p:spPr bwMode="auto">
          <a:xfrm>
            <a:off x="7048043" y="2468532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6" name="Line 108"/>
          <p:cNvSpPr>
            <a:spLocks noChangeShapeType="1"/>
          </p:cNvSpPr>
          <p:nvPr/>
        </p:nvSpPr>
        <p:spPr bwMode="auto">
          <a:xfrm>
            <a:off x="5617894" y="2460858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9" name="Line 111"/>
          <p:cNvSpPr>
            <a:spLocks noChangeShapeType="1"/>
          </p:cNvSpPr>
          <p:nvPr/>
        </p:nvSpPr>
        <p:spPr bwMode="auto">
          <a:xfrm>
            <a:off x="2173372" y="4601843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0" name="Line 112"/>
          <p:cNvSpPr>
            <a:spLocks noChangeShapeType="1"/>
          </p:cNvSpPr>
          <p:nvPr/>
        </p:nvSpPr>
        <p:spPr bwMode="auto">
          <a:xfrm>
            <a:off x="2841380" y="4601843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1" name="Line 113"/>
          <p:cNvSpPr>
            <a:spLocks noChangeShapeType="1"/>
          </p:cNvSpPr>
          <p:nvPr/>
        </p:nvSpPr>
        <p:spPr bwMode="auto">
          <a:xfrm>
            <a:off x="4784567" y="4606917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2" name="Line 114"/>
          <p:cNvSpPr>
            <a:spLocks noChangeShapeType="1"/>
          </p:cNvSpPr>
          <p:nvPr/>
        </p:nvSpPr>
        <p:spPr bwMode="auto">
          <a:xfrm>
            <a:off x="5452575" y="4606917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3" name="Line 115"/>
          <p:cNvSpPr>
            <a:spLocks noChangeShapeType="1"/>
          </p:cNvSpPr>
          <p:nvPr/>
        </p:nvSpPr>
        <p:spPr bwMode="auto">
          <a:xfrm>
            <a:off x="6194807" y="4606917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4" name="Line 116"/>
          <p:cNvSpPr>
            <a:spLocks noChangeShapeType="1"/>
          </p:cNvSpPr>
          <p:nvPr/>
        </p:nvSpPr>
        <p:spPr bwMode="auto">
          <a:xfrm>
            <a:off x="6862816" y="4606917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7" name="Line 119"/>
          <p:cNvSpPr>
            <a:spLocks noChangeShapeType="1"/>
          </p:cNvSpPr>
          <p:nvPr/>
        </p:nvSpPr>
        <p:spPr bwMode="auto">
          <a:xfrm>
            <a:off x="7694733" y="2985338"/>
            <a:ext cx="270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8" name="Line 120"/>
          <p:cNvSpPr>
            <a:spLocks noChangeShapeType="1"/>
          </p:cNvSpPr>
          <p:nvPr/>
        </p:nvSpPr>
        <p:spPr bwMode="auto">
          <a:xfrm>
            <a:off x="4186920" y="4636808"/>
            <a:ext cx="0" cy="4061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3" name="Group 170"/>
          <p:cNvGrpSpPr/>
          <p:nvPr/>
        </p:nvGrpSpPr>
        <p:grpSpPr>
          <a:xfrm>
            <a:off x="6015294" y="1826582"/>
            <a:ext cx="603063" cy="633433"/>
            <a:chOff x="5083381" y="1533525"/>
            <a:chExt cx="619125" cy="623888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083381" y="1533525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3" name="Rectangle 125"/>
            <p:cNvSpPr>
              <a:spLocks noChangeArrowheads="1"/>
            </p:cNvSpPr>
            <p:nvPr/>
          </p:nvSpPr>
          <p:spPr bwMode="auto">
            <a:xfrm>
              <a:off x="5153053" y="1665523"/>
              <a:ext cx="497547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Display Control</a:t>
              </a:r>
            </a:p>
          </p:txBody>
        </p:sp>
      </p:grpSp>
      <p:sp>
        <p:nvSpPr>
          <p:cNvPr id="124" name="Line 126"/>
          <p:cNvSpPr>
            <a:spLocks noChangeShapeType="1"/>
          </p:cNvSpPr>
          <p:nvPr/>
        </p:nvSpPr>
        <p:spPr bwMode="auto">
          <a:xfrm>
            <a:off x="7595769" y="4582740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4" name="Group 127"/>
          <p:cNvGrpSpPr>
            <a:grpSpLocks/>
          </p:cNvGrpSpPr>
          <p:nvPr/>
        </p:nvGrpSpPr>
        <p:grpSpPr bwMode="auto">
          <a:xfrm>
            <a:off x="8295980" y="1261657"/>
            <a:ext cx="617462" cy="1004645"/>
            <a:chOff x="2722" y="840"/>
            <a:chExt cx="231" cy="225"/>
          </a:xfrm>
        </p:grpSpPr>
        <p:sp>
          <p:nvSpPr>
            <p:cNvPr id="126" name="Freeform 128"/>
            <p:cNvSpPr>
              <a:spLocks/>
            </p:cNvSpPr>
            <p:nvPr/>
          </p:nvSpPr>
          <p:spPr bwMode="auto">
            <a:xfrm>
              <a:off x="2722" y="840"/>
              <a:ext cx="231" cy="225"/>
            </a:xfrm>
            <a:custGeom>
              <a:avLst/>
              <a:gdLst>
                <a:gd name="T0" fmla="*/ 58 w 462"/>
                <a:gd name="T1" fmla="*/ 0 h 449"/>
                <a:gd name="T2" fmla="*/ 46 w 462"/>
                <a:gd name="T3" fmla="*/ 1 h 449"/>
                <a:gd name="T4" fmla="*/ 35 w 462"/>
                <a:gd name="T5" fmla="*/ 2 h 449"/>
                <a:gd name="T6" fmla="*/ 26 w 462"/>
                <a:gd name="T7" fmla="*/ 3 h 449"/>
                <a:gd name="T8" fmla="*/ 17 w 462"/>
                <a:gd name="T9" fmla="*/ 5 h 449"/>
                <a:gd name="T10" fmla="*/ 10 w 462"/>
                <a:gd name="T11" fmla="*/ 8 h 449"/>
                <a:gd name="T12" fmla="*/ 8 w 462"/>
                <a:gd name="T13" fmla="*/ 10 h 449"/>
                <a:gd name="T14" fmla="*/ 5 w 462"/>
                <a:gd name="T15" fmla="*/ 11 h 449"/>
                <a:gd name="T16" fmla="*/ 3 w 462"/>
                <a:gd name="T17" fmla="*/ 13 h 449"/>
                <a:gd name="T18" fmla="*/ 2 w 462"/>
                <a:gd name="T19" fmla="*/ 15 h 449"/>
                <a:gd name="T20" fmla="*/ 1 w 462"/>
                <a:gd name="T21" fmla="*/ 16 h 449"/>
                <a:gd name="T22" fmla="*/ 0 w 462"/>
                <a:gd name="T23" fmla="*/ 18 h 449"/>
                <a:gd name="T24" fmla="*/ 0 w 462"/>
                <a:gd name="T25" fmla="*/ 95 h 449"/>
                <a:gd name="T26" fmla="*/ 1 w 462"/>
                <a:gd name="T27" fmla="*/ 97 h 449"/>
                <a:gd name="T28" fmla="*/ 2 w 462"/>
                <a:gd name="T29" fmla="*/ 98 h 449"/>
                <a:gd name="T30" fmla="*/ 3 w 462"/>
                <a:gd name="T31" fmla="*/ 100 h 449"/>
                <a:gd name="T32" fmla="*/ 5 w 462"/>
                <a:gd name="T33" fmla="*/ 102 h 449"/>
                <a:gd name="T34" fmla="*/ 8 w 462"/>
                <a:gd name="T35" fmla="*/ 103 h 449"/>
                <a:gd name="T36" fmla="*/ 10 w 462"/>
                <a:gd name="T37" fmla="*/ 105 h 449"/>
                <a:gd name="T38" fmla="*/ 17 w 462"/>
                <a:gd name="T39" fmla="*/ 108 h 449"/>
                <a:gd name="T40" fmla="*/ 26 w 462"/>
                <a:gd name="T41" fmla="*/ 110 h 449"/>
                <a:gd name="T42" fmla="*/ 35 w 462"/>
                <a:gd name="T43" fmla="*/ 111 h 449"/>
                <a:gd name="T44" fmla="*/ 46 w 462"/>
                <a:gd name="T45" fmla="*/ 112 h 449"/>
                <a:gd name="T46" fmla="*/ 58 w 462"/>
                <a:gd name="T47" fmla="*/ 113 h 449"/>
                <a:gd name="T48" fmla="*/ 70 w 462"/>
                <a:gd name="T49" fmla="*/ 112 h 449"/>
                <a:gd name="T50" fmla="*/ 80 w 462"/>
                <a:gd name="T51" fmla="*/ 111 h 449"/>
                <a:gd name="T52" fmla="*/ 91 w 462"/>
                <a:gd name="T53" fmla="*/ 110 h 449"/>
                <a:gd name="T54" fmla="*/ 99 w 462"/>
                <a:gd name="T55" fmla="*/ 108 h 449"/>
                <a:gd name="T56" fmla="*/ 106 w 462"/>
                <a:gd name="T57" fmla="*/ 105 h 449"/>
                <a:gd name="T58" fmla="*/ 109 w 462"/>
                <a:gd name="T59" fmla="*/ 103 h 449"/>
                <a:gd name="T60" fmla="*/ 111 w 462"/>
                <a:gd name="T61" fmla="*/ 102 h 449"/>
                <a:gd name="T62" fmla="*/ 113 w 462"/>
                <a:gd name="T63" fmla="*/ 100 h 449"/>
                <a:gd name="T64" fmla="*/ 115 w 462"/>
                <a:gd name="T65" fmla="*/ 98 h 449"/>
                <a:gd name="T66" fmla="*/ 115 w 462"/>
                <a:gd name="T67" fmla="*/ 97 h 449"/>
                <a:gd name="T68" fmla="*/ 116 w 462"/>
                <a:gd name="T69" fmla="*/ 95 h 449"/>
                <a:gd name="T70" fmla="*/ 116 w 462"/>
                <a:gd name="T71" fmla="*/ 18 h 449"/>
                <a:gd name="T72" fmla="*/ 115 w 462"/>
                <a:gd name="T73" fmla="*/ 16 h 449"/>
                <a:gd name="T74" fmla="*/ 115 w 462"/>
                <a:gd name="T75" fmla="*/ 15 h 449"/>
                <a:gd name="T76" fmla="*/ 113 w 462"/>
                <a:gd name="T77" fmla="*/ 13 h 449"/>
                <a:gd name="T78" fmla="*/ 111 w 462"/>
                <a:gd name="T79" fmla="*/ 11 h 449"/>
                <a:gd name="T80" fmla="*/ 109 w 462"/>
                <a:gd name="T81" fmla="*/ 10 h 449"/>
                <a:gd name="T82" fmla="*/ 106 w 462"/>
                <a:gd name="T83" fmla="*/ 8 h 449"/>
                <a:gd name="T84" fmla="*/ 99 w 462"/>
                <a:gd name="T85" fmla="*/ 5 h 449"/>
                <a:gd name="T86" fmla="*/ 91 w 462"/>
                <a:gd name="T87" fmla="*/ 3 h 449"/>
                <a:gd name="T88" fmla="*/ 80 w 462"/>
                <a:gd name="T89" fmla="*/ 2 h 449"/>
                <a:gd name="T90" fmla="*/ 70 w 462"/>
                <a:gd name="T91" fmla="*/ 1 h 449"/>
                <a:gd name="T92" fmla="*/ 58 w 462"/>
                <a:gd name="T93" fmla="*/ 0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2"/>
                <a:gd name="T142" fmla="*/ 0 h 449"/>
                <a:gd name="T143" fmla="*/ 462 w 462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7" name="Freeform 129"/>
            <p:cNvSpPr>
              <a:spLocks/>
            </p:cNvSpPr>
            <p:nvPr/>
          </p:nvSpPr>
          <p:spPr bwMode="auto">
            <a:xfrm>
              <a:off x="2722" y="875"/>
              <a:ext cx="231" cy="35"/>
            </a:xfrm>
            <a:custGeom>
              <a:avLst/>
              <a:gdLst>
                <a:gd name="T0" fmla="*/ 0 w 462"/>
                <a:gd name="T1" fmla="*/ 0 h 71"/>
                <a:gd name="T2" fmla="*/ 1 w 462"/>
                <a:gd name="T3" fmla="*/ 1 h 71"/>
                <a:gd name="T4" fmla="*/ 2 w 462"/>
                <a:gd name="T5" fmla="*/ 3 h 71"/>
                <a:gd name="T6" fmla="*/ 3 w 462"/>
                <a:gd name="T7" fmla="*/ 5 h 71"/>
                <a:gd name="T8" fmla="*/ 5 w 462"/>
                <a:gd name="T9" fmla="*/ 6 h 71"/>
                <a:gd name="T10" fmla="*/ 8 w 462"/>
                <a:gd name="T11" fmla="*/ 8 h 71"/>
                <a:gd name="T12" fmla="*/ 10 w 462"/>
                <a:gd name="T13" fmla="*/ 9 h 71"/>
                <a:gd name="T14" fmla="*/ 17 w 462"/>
                <a:gd name="T15" fmla="*/ 12 h 71"/>
                <a:gd name="T16" fmla="*/ 26 w 462"/>
                <a:gd name="T17" fmla="*/ 14 h 71"/>
                <a:gd name="T18" fmla="*/ 35 w 462"/>
                <a:gd name="T19" fmla="*/ 16 h 71"/>
                <a:gd name="T20" fmla="*/ 46 w 462"/>
                <a:gd name="T21" fmla="*/ 17 h 71"/>
                <a:gd name="T22" fmla="*/ 58 w 462"/>
                <a:gd name="T23" fmla="*/ 17 h 71"/>
                <a:gd name="T24" fmla="*/ 70 w 462"/>
                <a:gd name="T25" fmla="*/ 17 h 71"/>
                <a:gd name="T26" fmla="*/ 80 w 462"/>
                <a:gd name="T27" fmla="*/ 16 h 71"/>
                <a:gd name="T28" fmla="*/ 91 w 462"/>
                <a:gd name="T29" fmla="*/ 14 h 71"/>
                <a:gd name="T30" fmla="*/ 99 w 462"/>
                <a:gd name="T31" fmla="*/ 12 h 71"/>
                <a:gd name="T32" fmla="*/ 106 w 462"/>
                <a:gd name="T33" fmla="*/ 9 h 71"/>
                <a:gd name="T34" fmla="*/ 109 w 462"/>
                <a:gd name="T35" fmla="*/ 8 h 71"/>
                <a:gd name="T36" fmla="*/ 111 w 462"/>
                <a:gd name="T37" fmla="*/ 6 h 71"/>
                <a:gd name="T38" fmla="*/ 113 w 462"/>
                <a:gd name="T39" fmla="*/ 5 h 71"/>
                <a:gd name="T40" fmla="*/ 115 w 462"/>
                <a:gd name="T41" fmla="*/ 3 h 71"/>
                <a:gd name="T42" fmla="*/ 115 w 462"/>
                <a:gd name="T43" fmla="*/ 1 h 71"/>
                <a:gd name="T44" fmla="*/ 116 w 462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2"/>
                <a:gd name="T70" fmla="*/ 0 h 71"/>
                <a:gd name="T71" fmla="*/ 462 w 462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</p:grpSp>
      <p:sp>
        <p:nvSpPr>
          <p:cNvPr id="130" name="Rectangle 133"/>
          <p:cNvSpPr>
            <a:spLocks noChangeArrowheads="1"/>
          </p:cNvSpPr>
          <p:nvPr/>
        </p:nvSpPr>
        <p:spPr bwMode="auto">
          <a:xfrm>
            <a:off x="3372375" y="5207358"/>
            <a:ext cx="329459" cy="84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House-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keeping</a:t>
            </a:r>
          </a:p>
          <a:p>
            <a:pPr algn="ctr" eaLnBrk="0" hangingPunct="0"/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31" name="Line 135"/>
          <p:cNvSpPr>
            <a:spLocks noChangeShapeType="1"/>
          </p:cNvSpPr>
          <p:nvPr/>
        </p:nvSpPr>
        <p:spPr bwMode="auto">
          <a:xfrm>
            <a:off x="3505465" y="4606385"/>
            <a:ext cx="0" cy="3868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2" name="Freeform 136"/>
          <p:cNvSpPr>
            <a:spLocks/>
          </p:cNvSpPr>
          <p:nvPr/>
        </p:nvSpPr>
        <p:spPr bwMode="auto">
          <a:xfrm>
            <a:off x="8049515" y="4930036"/>
            <a:ext cx="566584" cy="633433"/>
          </a:xfrm>
          <a:custGeom>
            <a:avLst/>
            <a:gdLst>
              <a:gd name="T0" fmla="*/ 2784866 w 372"/>
              <a:gd name="T1" fmla="*/ 477660456 h 370"/>
              <a:gd name="T2" fmla="*/ 19489053 w 372"/>
              <a:gd name="T3" fmla="*/ 380991540 h 370"/>
              <a:gd name="T4" fmla="*/ 55683963 w 372"/>
              <a:gd name="T5" fmla="*/ 290008435 h 370"/>
              <a:gd name="T6" fmla="*/ 105798195 w 372"/>
              <a:gd name="T7" fmla="*/ 207554048 h 370"/>
              <a:gd name="T8" fmla="*/ 169835086 w 372"/>
              <a:gd name="T9" fmla="*/ 136474657 h 370"/>
              <a:gd name="T10" fmla="*/ 245006434 w 372"/>
              <a:gd name="T11" fmla="*/ 79609795 h 370"/>
              <a:gd name="T12" fmla="*/ 331315575 w 372"/>
              <a:gd name="T13" fmla="*/ 34118243 h 370"/>
              <a:gd name="T14" fmla="*/ 423194448 w 372"/>
              <a:gd name="T15" fmla="*/ 8530404 h 370"/>
              <a:gd name="T16" fmla="*/ 517856518 w 372"/>
              <a:gd name="T17" fmla="*/ 0 h 370"/>
              <a:gd name="T18" fmla="*/ 612516919 w 372"/>
              <a:gd name="T19" fmla="*/ 8530404 h 370"/>
              <a:gd name="T20" fmla="*/ 704395791 w 372"/>
              <a:gd name="T21" fmla="*/ 34118243 h 370"/>
              <a:gd name="T22" fmla="*/ 790704933 w 372"/>
              <a:gd name="T23" fmla="*/ 79609795 h 370"/>
              <a:gd name="T24" fmla="*/ 865876281 w 372"/>
              <a:gd name="T25" fmla="*/ 136474657 h 370"/>
              <a:gd name="T26" fmla="*/ 929913172 w 372"/>
              <a:gd name="T27" fmla="*/ 207554048 h 370"/>
              <a:gd name="T28" fmla="*/ 980027404 w 372"/>
              <a:gd name="T29" fmla="*/ 290008435 h 370"/>
              <a:gd name="T30" fmla="*/ 1013437448 w 372"/>
              <a:gd name="T31" fmla="*/ 380991540 h 370"/>
              <a:gd name="T32" fmla="*/ 1032926501 w 372"/>
              <a:gd name="T33" fmla="*/ 477660456 h 370"/>
              <a:gd name="T34" fmla="*/ 1032926501 w 372"/>
              <a:gd name="T35" fmla="*/ 574329372 h 370"/>
              <a:gd name="T36" fmla="*/ 1013437448 w 372"/>
              <a:gd name="T37" fmla="*/ 670998289 h 370"/>
              <a:gd name="T38" fmla="*/ 980027404 w 372"/>
              <a:gd name="T39" fmla="*/ 761981393 h 370"/>
              <a:gd name="T40" fmla="*/ 929913172 w 372"/>
              <a:gd name="T41" fmla="*/ 841591188 h 370"/>
              <a:gd name="T42" fmla="*/ 865876281 w 372"/>
              <a:gd name="T43" fmla="*/ 915515172 h 370"/>
              <a:gd name="T44" fmla="*/ 790704933 w 372"/>
              <a:gd name="T45" fmla="*/ 975222939 h 370"/>
              <a:gd name="T46" fmla="*/ 704395791 w 372"/>
              <a:gd name="T47" fmla="*/ 1017871586 h 370"/>
              <a:gd name="T48" fmla="*/ 612516919 w 372"/>
              <a:gd name="T49" fmla="*/ 1043459425 h 370"/>
              <a:gd name="T50" fmla="*/ 517856518 w 372"/>
              <a:gd name="T51" fmla="*/ 1051989828 h 370"/>
              <a:gd name="T52" fmla="*/ 423194448 w 372"/>
              <a:gd name="T53" fmla="*/ 1043459425 h 370"/>
              <a:gd name="T54" fmla="*/ 331315575 w 372"/>
              <a:gd name="T55" fmla="*/ 1017871586 h 370"/>
              <a:gd name="T56" fmla="*/ 245006434 w 372"/>
              <a:gd name="T57" fmla="*/ 975222939 h 370"/>
              <a:gd name="T58" fmla="*/ 169835086 w 372"/>
              <a:gd name="T59" fmla="*/ 915515172 h 370"/>
              <a:gd name="T60" fmla="*/ 105798195 w 372"/>
              <a:gd name="T61" fmla="*/ 841591188 h 370"/>
              <a:gd name="T62" fmla="*/ 55683963 w 372"/>
              <a:gd name="T63" fmla="*/ 761981393 h 370"/>
              <a:gd name="T64" fmla="*/ 19489053 w 372"/>
              <a:gd name="T65" fmla="*/ 670998289 h 370"/>
              <a:gd name="T66" fmla="*/ 2784866 w 372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700" b="1" dirty="0"/>
          </a:p>
        </p:txBody>
      </p:sp>
      <p:sp>
        <p:nvSpPr>
          <p:cNvPr id="134" name="Rectangle 139"/>
          <p:cNvSpPr>
            <a:spLocks noChangeArrowheads="1"/>
          </p:cNvSpPr>
          <p:nvPr/>
        </p:nvSpPr>
        <p:spPr bwMode="auto">
          <a:xfrm>
            <a:off x="8197329" y="5019167"/>
            <a:ext cx="298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Limit</a:t>
            </a:r>
          </a:p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Checker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grpSp>
        <p:nvGrpSpPr>
          <p:cNvPr id="14" name="Group 172"/>
          <p:cNvGrpSpPr/>
          <p:nvPr/>
        </p:nvGrpSpPr>
        <p:grpSpPr>
          <a:xfrm>
            <a:off x="5310087" y="1809658"/>
            <a:ext cx="603063" cy="633433"/>
            <a:chOff x="3309845" y="1516856"/>
            <a:chExt cx="619125" cy="623888"/>
          </a:xfrm>
        </p:grpSpPr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6" name="Rectangle 125"/>
            <p:cNvSpPr>
              <a:spLocks noChangeArrowheads="1"/>
            </p:cNvSpPr>
            <p:nvPr/>
          </p:nvSpPr>
          <p:spPr bwMode="auto">
            <a:xfrm>
              <a:off x="3390869" y="1672468"/>
              <a:ext cx="459435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Suit Port Control</a:t>
              </a:r>
            </a:p>
          </p:txBody>
        </p:sp>
      </p:grpSp>
      <p:grpSp>
        <p:nvGrpSpPr>
          <p:cNvPr id="15" name="Group 166"/>
          <p:cNvGrpSpPr/>
          <p:nvPr/>
        </p:nvGrpSpPr>
        <p:grpSpPr>
          <a:xfrm>
            <a:off x="6731200" y="1809658"/>
            <a:ext cx="603064" cy="633433"/>
            <a:chOff x="5916612" y="1516856"/>
            <a:chExt cx="619125" cy="623888"/>
          </a:xfrm>
        </p:grpSpPr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5916612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8" name="Rectangle 125"/>
            <p:cNvSpPr>
              <a:spLocks noChangeArrowheads="1"/>
            </p:cNvSpPr>
            <p:nvPr/>
          </p:nvSpPr>
          <p:spPr bwMode="auto">
            <a:xfrm>
              <a:off x="6000873" y="1650696"/>
              <a:ext cx="477174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Lights and Fans</a:t>
              </a:r>
            </a:p>
          </p:txBody>
        </p:sp>
      </p:grpSp>
      <p:sp>
        <p:nvSpPr>
          <p:cNvPr id="155" name="Line 122"/>
          <p:cNvSpPr>
            <a:spLocks noChangeShapeType="1"/>
          </p:cNvSpPr>
          <p:nvPr/>
        </p:nvSpPr>
        <p:spPr bwMode="auto">
          <a:xfrm>
            <a:off x="7708485" y="4557645"/>
            <a:ext cx="428912" cy="3721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0" name="Line 106"/>
          <p:cNvSpPr>
            <a:spLocks noChangeShapeType="1"/>
          </p:cNvSpPr>
          <p:nvPr/>
        </p:nvSpPr>
        <p:spPr bwMode="auto">
          <a:xfrm>
            <a:off x="1003292" y="5889079"/>
            <a:ext cx="1859229" cy="152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2" name="Line 112"/>
          <p:cNvSpPr>
            <a:spLocks noChangeShapeType="1"/>
          </p:cNvSpPr>
          <p:nvPr/>
        </p:nvSpPr>
        <p:spPr bwMode="auto">
          <a:xfrm flipH="1">
            <a:off x="2862522" y="5699375"/>
            <a:ext cx="0" cy="1998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8" name="TextBox 207"/>
          <p:cNvSpPr txBox="1"/>
          <p:nvPr/>
        </p:nvSpPr>
        <p:spPr>
          <a:xfrm>
            <a:off x="206329" y="5607061"/>
            <a:ext cx="7920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TO &amp; CO Ground Sys (ITOS)</a:t>
            </a:r>
          </a:p>
        </p:txBody>
      </p:sp>
      <p:sp>
        <p:nvSpPr>
          <p:cNvPr id="217" name="Line 112"/>
          <p:cNvSpPr>
            <a:spLocks noChangeShapeType="1"/>
          </p:cNvSpPr>
          <p:nvPr/>
        </p:nvSpPr>
        <p:spPr bwMode="auto">
          <a:xfrm flipH="1">
            <a:off x="2164854" y="5662135"/>
            <a:ext cx="0" cy="24967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0" name="TextBox 229"/>
          <p:cNvSpPr txBox="1"/>
          <p:nvPr/>
        </p:nvSpPr>
        <p:spPr>
          <a:xfrm>
            <a:off x="3999495" y="5418432"/>
            <a:ext cx="418773" cy="187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100 Hz</a:t>
            </a:r>
            <a:endParaRPr lang="en-US" sz="600" dirty="0"/>
          </a:p>
        </p:txBody>
      </p:sp>
      <p:sp>
        <p:nvSpPr>
          <p:cNvPr id="231" name="TextBox 230"/>
          <p:cNvSpPr txBox="1"/>
          <p:nvPr/>
        </p:nvSpPr>
        <p:spPr>
          <a:xfrm>
            <a:off x="1979335" y="5403631"/>
            <a:ext cx="376613" cy="187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232" name="TextBox 231"/>
          <p:cNvSpPr txBox="1"/>
          <p:nvPr/>
        </p:nvSpPr>
        <p:spPr>
          <a:xfrm>
            <a:off x="2708658" y="5437268"/>
            <a:ext cx="376613" cy="187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233" name="TextBox 232"/>
          <p:cNvSpPr txBox="1"/>
          <p:nvPr/>
        </p:nvSpPr>
        <p:spPr>
          <a:xfrm>
            <a:off x="3390221" y="5429195"/>
            <a:ext cx="376613" cy="187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245" name="TextBox 244"/>
          <p:cNvSpPr txBox="1"/>
          <p:nvPr/>
        </p:nvSpPr>
        <p:spPr>
          <a:xfrm>
            <a:off x="8020691" y="3055111"/>
            <a:ext cx="5341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Bkground</a:t>
            </a:r>
            <a:endParaRPr lang="en-US" sz="700" dirty="0"/>
          </a:p>
        </p:txBody>
      </p:sp>
      <p:sp>
        <p:nvSpPr>
          <p:cNvPr id="246" name="TextBox 245"/>
          <p:cNvSpPr txBox="1"/>
          <p:nvPr/>
        </p:nvSpPr>
        <p:spPr>
          <a:xfrm>
            <a:off x="8118011" y="4659601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 1 Hz</a:t>
            </a:r>
            <a:endParaRPr lang="en-US" sz="700" dirty="0"/>
          </a:p>
        </p:txBody>
      </p:sp>
      <p:sp>
        <p:nvSpPr>
          <p:cNvPr id="247" name="TextBox 246"/>
          <p:cNvSpPr txBox="1"/>
          <p:nvPr/>
        </p:nvSpPr>
        <p:spPr>
          <a:xfrm>
            <a:off x="8166829" y="5360594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 5 Hz</a:t>
            </a:r>
            <a:endParaRPr lang="en-US" sz="700" dirty="0"/>
          </a:p>
        </p:txBody>
      </p:sp>
      <p:sp>
        <p:nvSpPr>
          <p:cNvPr id="261" name="TextBox 260"/>
          <p:cNvSpPr txBox="1"/>
          <p:nvPr/>
        </p:nvSpPr>
        <p:spPr>
          <a:xfrm>
            <a:off x="5395767" y="2196571"/>
            <a:ext cx="3428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1Hz</a:t>
            </a:r>
            <a:endParaRPr lang="en-US" sz="600" dirty="0"/>
          </a:p>
        </p:txBody>
      </p:sp>
      <p:sp>
        <p:nvSpPr>
          <p:cNvPr id="262" name="TextBox 261"/>
          <p:cNvSpPr txBox="1"/>
          <p:nvPr/>
        </p:nvSpPr>
        <p:spPr>
          <a:xfrm>
            <a:off x="6132181" y="2206299"/>
            <a:ext cx="4070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20 Hz </a:t>
            </a:r>
            <a:endParaRPr lang="en-US" sz="600" dirty="0"/>
          </a:p>
        </p:txBody>
      </p:sp>
      <p:sp>
        <p:nvSpPr>
          <p:cNvPr id="263" name="TextBox 262"/>
          <p:cNvSpPr txBox="1"/>
          <p:nvPr/>
        </p:nvSpPr>
        <p:spPr>
          <a:xfrm>
            <a:off x="6841941" y="2203056"/>
            <a:ext cx="3428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1Hz</a:t>
            </a:r>
            <a:endParaRPr lang="en-US" sz="600" dirty="0"/>
          </a:p>
        </p:txBody>
      </p:sp>
      <p:sp>
        <p:nvSpPr>
          <p:cNvPr id="214" name="Freeform 89"/>
          <p:cNvSpPr>
            <a:spLocks/>
          </p:cNvSpPr>
          <p:nvPr/>
        </p:nvSpPr>
        <p:spPr bwMode="auto">
          <a:xfrm>
            <a:off x="7974099" y="3428054"/>
            <a:ext cx="590693" cy="633432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700" b="1" dirty="0"/>
          </a:p>
        </p:txBody>
      </p:sp>
      <p:sp>
        <p:nvSpPr>
          <p:cNvPr id="218" name="Rectangle 90"/>
          <p:cNvSpPr>
            <a:spLocks noChangeArrowheads="1"/>
          </p:cNvSpPr>
          <p:nvPr/>
        </p:nvSpPr>
        <p:spPr bwMode="auto">
          <a:xfrm>
            <a:off x="8085451" y="3610674"/>
            <a:ext cx="38953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Sequencer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8125574" y="3828233"/>
            <a:ext cx="3305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TBD</a:t>
            </a:r>
            <a:endParaRPr lang="en-US" sz="700" dirty="0"/>
          </a:p>
        </p:txBody>
      </p:sp>
      <p:sp>
        <p:nvSpPr>
          <p:cNvPr id="235" name="Line 106"/>
          <p:cNvSpPr>
            <a:spLocks noChangeShapeType="1"/>
          </p:cNvSpPr>
          <p:nvPr/>
        </p:nvSpPr>
        <p:spPr bwMode="auto">
          <a:xfrm flipV="1">
            <a:off x="1341945" y="2085329"/>
            <a:ext cx="1210755" cy="31082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4" name="Line 119"/>
          <p:cNvSpPr>
            <a:spLocks noChangeShapeType="1"/>
          </p:cNvSpPr>
          <p:nvPr/>
        </p:nvSpPr>
        <p:spPr bwMode="auto">
          <a:xfrm>
            <a:off x="7696301" y="3722212"/>
            <a:ext cx="270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5" name="Line 119"/>
          <p:cNvSpPr>
            <a:spLocks noChangeShapeType="1"/>
          </p:cNvSpPr>
          <p:nvPr/>
        </p:nvSpPr>
        <p:spPr bwMode="auto">
          <a:xfrm>
            <a:off x="7697869" y="4468513"/>
            <a:ext cx="270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6" name="Rectangle 90"/>
          <p:cNvSpPr>
            <a:spLocks noChangeArrowheads="1"/>
          </p:cNvSpPr>
          <p:nvPr/>
        </p:nvSpPr>
        <p:spPr bwMode="auto">
          <a:xfrm>
            <a:off x="8074383" y="4293333"/>
            <a:ext cx="43802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Health &amp; Safety Manager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grpSp>
        <p:nvGrpSpPr>
          <p:cNvPr id="16" name="Group 166"/>
          <p:cNvGrpSpPr/>
          <p:nvPr/>
        </p:nvGrpSpPr>
        <p:grpSpPr>
          <a:xfrm>
            <a:off x="7450178" y="1801999"/>
            <a:ext cx="603063" cy="633433"/>
            <a:chOff x="5916612" y="1516856"/>
            <a:chExt cx="619125" cy="623888"/>
          </a:xfrm>
        </p:grpSpPr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5916612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79" name="Rectangle 125"/>
            <p:cNvSpPr>
              <a:spLocks noChangeArrowheads="1"/>
            </p:cNvSpPr>
            <p:nvPr/>
          </p:nvSpPr>
          <p:spPr bwMode="auto">
            <a:xfrm>
              <a:off x="5947452" y="1601331"/>
              <a:ext cx="573275" cy="31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MMSEV Motion Control</a:t>
              </a:r>
            </a:p>
          </p:txBody>
        </p:sp>
      </p:grpSp>
      <p:sp>
        <p:nvSpPr>
          <p:cNvPr id="280" name="TextBox 279"/>
          <p:cNvSpPr txBox="1"/>
          <p:nvPr/>
        </p:nvSpPr>
        <p:spPr>
          <a:xfrm>
            <a:off x="7555752" y="2176347"/>
            <a:ext cx="3898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20Hz</a:t>
            </a:r>
            <a:endParaRPr lang="en-US" sz="600" dirty="0"/>
          </a:p>
        </p:txBody>
      </p:sp>
      <p:sp>
        <p:nvSpPr>
          <p:cNvPr id="281" name="Line 104"/>
          <p:cNvSpPr>
            <a:spLocks noChangeShapeType="1"/>
          </p:cNvSpPr>
          <p:nvPr/>
        </p:nvSpPr>
        <p:spPr bwMode="auto">
          <a:xfrm flipH="1">
            <a:off x="7596368" y="2428228"/>
            <a:ext cx="176031" cy="41927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cxnSp>
        <p:nvCxnSpPr>
          <p:cNvPr id="284" name="Elbow Connector 283"/>
          <p:cNvCxnSpPr/>
          <p:nvPr/>
        </p:nvCxnSpPr>
        <p:spPr>
          <a:xfrm rot="5400000" flipH="1" flipV="1">
            <a:off x="8266273" y="2276763"/>
            <a:ext cx="354787" cy="33386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itle 2"/>
          <p:cNvSpPr txBox="1">
            <a:spLocks/>
          </p:cNvSpPr>
          <p:nvPr/>
        </p:nvSpPr>
        <p:spPr>
          <a:xfrm>
            <a:off x="228600" y="257170"/>
            <a:ext cx="8610600" cy="78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MMSEV CFS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Architecture</a:t>
            </a:r>
          </a:p>
        </p:txBody>
      </p:sp>
      <p:sp>
        <p:nvSpPr>
          <p:cNvPr id="293" name="Slide Number Placeholder 29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- </a:t>
            </a:r>
            <a:fld id="{BA7F7BAD-7C00-4062-8B1D-883A3E08A78E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8" name="Group 164"/>
          <p:cNvGrpSpPr/>
          <p:nvPr/>
        </p:nvGrpSpPr>
        <p:grpSpPr>
          <a:xfrm>
            <a:off x="2495661" y="1985219"/>
            <a:ext cx="603062" cy="633433"/>
            <a:chOff x="3260969" y="1122461"/>
            <a:chExt cx="619125" cy="62388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24" name="Freeform 123"/>
            <p:cNvSpPr>
              <a:spLocks/>
            </p:cNvSpPr>
            <p:nvPr/>
          </p:nvSpPr>
          <p:spPr bwMode="auto">
            <a:xfrm>
              <a:off x="3260969" y="1122461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29" name="Rectangle 125"/>
            <p:cNvSpPr>
              <a:spLocks noChangeArrowheads="1"/>
            </p:cNvSpPr>
            <p:nvPr/>
          </p:nvSpPr>
          <p:spPr bwMode="auto">
            <a:xfrm>
              <a:off x="3329036" y="1258058"/>
              <a:ext cx="457054" cy="212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Mlvds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Interface</a:t>
              </a:r>
            </a:p>
          </p:txBody>
        </p:sp>
      </p:grpSp>
      <p:sp>
        <p:nvSpPr>
          <p:cNvPr id="239" name="Line 107"/>
          <p:cNvSpPr>
            <a:spLocks noChangeShapeType="1"/>
          </p:cNvSpPr>
          <p:nvPr/>
        </p:nvSpPr>
        <p:spPr bwMode="auto">
          <a:xfrm>
            <a:off x="2787175" y="2613286"/>
            <a:ext cx="6574" cy="24545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41" name="TextBox 240"/>
          <p:cNvSpPr txBox="1"/>
          <p:nvPr/>
        </p:nvSpPr>
        <p:spPr>
          <a:xfrm>
            <a:off x="2584020" y="2338707"/>
            <a:ext cx="4074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TBD Hz</a:t>
            </a:r>
            <a:endParaRPr lang="en-US" sz="600" dirty="0"/>
          </a:p>
        </p:txBody>
      </p:sp>
      <p:sp>
        <p:nvSpPr>
          <p:cNvPr id="253" name="Line 106"/>
          <p:cNvSpPr>
            <a:spLocks noChangeShapeType="1"/>
          </p:cNvSpPr>
          <p:nvPr/>
        </p:nvSpPr>
        <p:spPr bwMode="auto">
          <a:xfrm>
            <a:off x="1343713" y="1303000"/>
            <a:ext cx="3377143" cy="138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56" name="TextBox 255"/>
          <p:cNvSpPr txBox="1"/>
          <p:nvPr/>
        </p:nvSpPr>
        <p:spPr>
          <a:xfrm>
            <a:off x="217055" y="2294572"/>
            <a:ext cx="11307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Suitport, aft doors motors</a:t>
            </a:r>
            <a:endParaRPr lang="en-US" sz="800" b="1" dirty="0"/>
          </a:p>
        </p:txBody>
      </p:sp>
      <p:sp>
        <p:nvSpPr>
          <p:cNvPr id="257" name="Line 106"/>
          <p:cNvSpPr>
            <a:spLocks noChangeShapeType="1"/>
          </p:cNvSpPr>
          <p:nvPr/>
        </p:nvSpPr>
        <p:spPr bwMode="auto">
          <a:xfrm>
            <a:off x="1352341" y="1661302"/>
            <a:ext cx="2726245" cy="1143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25" name="Line 108"/>
          <p:cNvSpPr>
            <a:spLocks noChangeShapeType="1"/>
          </p:cNvSpPr>
          <p:nvPr/>
        </p:nvSpPr>
        <p:spPr bwMode="auto">
          <a:xfrm>
            <a:off x="4731488" y="2310163"/>
            <a:ext cx="1577" cy="53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33" name="Group 172"/>
          <p:cNvGrpSpPr/>
          <p:nvPr/>
        </p:nvGrpSpPr>
        <p:grpSpPr>
          <a:xfrm>
            <a:off x="4425258" y="1673709"/>
            <a:ext cx="603063" cy="633433"/>
            <a:chOff x="3309845" y="1516856"/>
            <a:chExt cx="619125" cy="623888"/>
          </a:xfrm>
        </p:grpSpPr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37" name="Rectangle 125"/>
            <p:cNvSpPr>
              <a:spLocks noChangeArrowheads="1"/>
            </p:cNvSpPr>
            <p:nvPr/>
          </p:nvSpPr>
          <p:spPr bwMode="auto">
            <a:xfrm>
              <a:off x="3390869" y="1604497"/>
              <a:ext cx="459435" cy="31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UI Computer Interface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4517011" y="2079346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232187" y="1450877"/>
            <a:ext cx="11300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THCs/RHCs, Bezel buttons</a:t>
            </a:r>
            <a:endParaRPr lang="en-US" sz="800" b="1" dirty="0"/>
          </a:p>
        </p:txBody>
      </p:sp>
      <p:sp>
        <p:nvSpPr>
          <p:cNvPr id="143" name="TextBox 142"/>
          <p:cNvSpPr txBox="1"/>
          <p:nvPr/>
        </p:nvSpPr>
        <p:spPr>
          <a:xfrm>
            <a:off x="229634" y="1198210"/>
            <a:ext cx="1123528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UI Computers</a:t>
            </a:r>
            <a:endParaRPr lang="en-US" sz="800" b="1" dirty="0"/>
          </a:p>
        </p:txBody>
      </p:sp>
      <p:sp>
        <p:nvSpPr>
          <p:cNvPr id="144" name="TextBox 143"/>
          <p:cNvSpPr txBox="1"/>
          <p:nvPr/>
        </p:nvSpPr>
        <p:spPr>
          <a:xfrm>
            <a:off x="225761" y="1814909"/>
            <a:ext cx="14627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Fans, Lights, Power switches</a:t>
            </a:r>
            <a:endParaRPr lang="en-US" sz="800" b="1" dirty="0"/>
          </a:p>
        </p:txBody>
      </p:sp>
      <p:sp>
        <p:nvSpPr>
          <p:cNvPr id="149" name="TextBox 148"/>
          <p:cNvSpPr txBox="1"/>
          <p:nvPr/>
        </p:nvSpPr>
        <p:spPr>
          <a:xfrm>
            <a:off x="214651" y="2882530"/>
            <a:ext cx="1135326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Thrusters</a:t>
            </a:r>
            <a:endParaRPr lang="en-US" sz="800" b="1" dirty="0"/>
          </a:p>
        </p:txBody>
      </p:sp>
      <p:sp>
        <p:nvSpPr>
          <p:cNvPr id="152" name="Line 106"/>
          <p:cNvSpPr>
            <a:spLocks noChangeShapeType="1"/>
          </p:cNvSpPr>
          <p:nvPr/>
        </p:nvSpPr>
        <p:spPr bwMode="auto">
          <a:xfrm flipV="1">
            <a:off x="1686859" y="1916925"/>
            <a:ext cx="2171234" cy="100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3" name="Line 106"/>
          <p:cNvSpPr>
            <a:spLocks noChangeShapeType="1"/>
          </p:cNvSpPr>
          <p:nvPr/>
        </p:nvSpPr>
        <p:spPr bwMode="auto">
          <a:xfrm flipV="1">
            <a:off x="1333958" y="2428225"/>
            <a:ext cx="494842" cy="59891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6" name="Line 108"/>
          <p:cNvSpPr>
            <a:spLocks noChangeShapeType="1"/>
          </p:cNvSpPr>
          <p:nvPr/>
        </p:nvSpPr>
        <p:spPr bwMode="auto">
          <a:xfrm>
            <a:off x="4088023" y="2466678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38" name="Group 172"/>
          <p:cNvGrpSpPr/>
          <p:nvPr/>
        </p:nvGrpSpPr>
        <p:grpSpPr>
          <a:xfrm>
            <a:off x="3780216" y="1815478"/>
            <a:ext cx="603063" cy="633433"/>
            <a:chOff x="3309845" y="1516856"/>
            <a:chExt cx="619125" cy="623888"/>
          </a:xfrm>
        </p:grpSpPr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2" name="Rectangle 125"/>
            <p:cNvSpPr>
              <a:spLocks noChangeArrowheads="1"/>
            </p:cNvSpPr>
            <p:nvPr/>
          </p:nvSpPr>
          <p:spPr bwMode="auto">
            <a:xfrm>
              <a:off x="3390869" y="1675299"/>
              <a:ext cx="459435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Canbus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Interface</a:t>
              </a:r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3931767" y="2231747"/>
            <a:ext cx="3428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1Hz</a:t>
            </a:r>
            <a:endParaRPr lang="en-US" sz="600" dirty="0"/>
          </a:p>
        </p:txBody>
      </p:sp>
      <p:sp>
        <p:nvSpPr>
          <p:cNvPr id="158" name="Line 85"/>
          <p:cNvSpPr>
            <a:spLocks noChangeShapeType="1"/>
          </p:cNvSpPr>
          <p:nvPr/>
        </p:nvSpPr>
        <p:spPr bwMode="auto">
          <a:xfrm>
            <a:off x="4713443" y="1327027"/>
            <a:ext cx="3411" cy="350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65" name="Group 164"/>
          <p:cNvGrpSpPr/>
          <p:nvPr/>
        </p:nvGrpSpPr>
        <p:grpSpPr>
          <a:xfrm>
            <a:off x="1857303" y="2092106"/>
            <a:ext cx="603062" cy="633433"/>
            <a:chOff x="3260969" y="1122461"/>
            <a:chExt cx="619125" cy="62388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6" name="Freeform 123"/>
            <p:cNvSpPr>
              <a:spLocks/>
            </p:cNvSpPr>
            <p:nvPr/>
          </p:nvSpPr>
          <p:spPr bwMode="auto">
            <a:xfrm>
              <a:off x="3260969" y="1122461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67" name="Rectangle 125"/>
            <p:cNvSpPr>
              <a:spLocks noChangeArrowheads="1"/>
            </p:cNvSpPr>
            <p:nvPr/>
          </p:nvSpPr>
          <p:spPr bwMode="auto">
            <a:xfrm>
              <a:off x="3325732" y="1247252"/>
              <a:ext cx="499268" cy="212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Webrelay Interface</a:t>
              </a:r>
            </a:p>
          </p:txBody>
        </p:sp>
      </p:grpSp>
      <p:sp>
        <p:nvSpPr>
          <p:cNvPr id="168" name="Line 107"/>
          <p:cNvSpPr>
            <a:spLocks noChangeShapeType="1"/>
          </p:cNvSpPr>
          <p:nvPr/>
        </p:nvSpPr>
        <p:spPr bwMode="auto">
          <a:xfrm flipH="1">
            <a:off x="2137338" y="2718410"/>
            <a:ext cx="8332" cy="1643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69" name="TextBox 168"/>
          <p:cNvSpPr txBox="1"/>
          <p:nvPr/>
        </p:nvSpPr>
        <p:spPr>
          <a:xfrm>
            <a:off x="1939661" y="2394222"/>
            <a:ext cx="3898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171" name="Line 85"/>
          <p:cNvSpPr>
            <a:spLocks noChangeShapeType="1"/>
          </p:cNvSpPr>
          <p:nvPr/>
        </p:nvSpPr>
        <p:spPr bwMode="auto">
          <a:xfrm>
            <a:off x="4076361" y="1669590"/>
            <a:ext cx="2225" cy="152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0" name="TextBox 149"/>
          <p:cNvSpPr txBox="1"/>
          <p:nvPr/>
        </p:nvSpPr>
        <p:spPr>
          <a:xfrm>
            <a:off x="2173557" y="1107213"/>
            <a:ext cx="19159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CCSDS pkts/sockets (TCP or UDP??)</a:t>
            </a:r>
            <a:endParaRPr lang="en-US" sz="800" dirty="0"/>
          </a:p>
        </p:txBody>
      </p:sp>
      <p:sp>
        <p:nvSpPr>
          <p:cNvPr id="154" name="Rectangle 153"/>
          <p:cNvSpPr/>
          <p:nvPr/>
        </p:nvSpPr>
        <p:spPr>
          <a:xfrm>
            <a:off x="962773" y="5696534"/>
            <a:ext cx="1710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Wireless Ethernet </a:t>
            </a:r>
          </a:p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(CCSDS/UDP sockets 802.11 G)</a:t>
            </a:r>
          </a:p>
        </p:txBody>
      </p:sp>
      <p:grpSp>
        <p:nvGrpSpPr>
          <p:cNvPr id="151" name="Group 172"/>
          <p:cNvGrpSpPr/>
          <p:nvPr/>
        </p:nvGrpSpPr>
        <p:grpSpPr>
          <a:xfrm>
            <a:off x="6740531" y="3303907"/>
            <a:ext cx="603063" cy="633433"/>
            <a:chOff x="3309845" y="1516856"/>
            <a:chExt cx="619125" cy="623888"/>
          </a:xfrm>
        </p:grpSpPr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60" name="Rectangle 125"/>
            <p:cNvSpPr>
              <a:spLocks noChangeArrowheads="1"/>
            </p:cNvSpPr>
            <p:nvPr/>
          </p:nvSpPr>
          <p:spPr bwMode="auto">
            <a:xfrm>
              <a:off x="3390869" y="1774738"/>
              <a:ext cx="459435" cy="106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 EPS</a:t>
              </a:r>
            </a:p>
          </p:txBody>
        </p:sp>
      </p:grpSp>
      <p:sp>
        <p:nvSpPr>
          <p:cNvPr id="161" name="Line 104"/>
          <p:cNvSpPr>
            <a:spLocks noChangeShapeType="1"/>
          </p:cNvSpPr>
          <p:nvPr/>
        </p:nvSpPr>
        <p:spPr bwMode="auto">
          <a:xfrm>
            <a:off x="7056664" y="2924445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09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/>
          </p:cNvSpPr>
          <p:nvPr/>
        </p:nvSpPr>
        <p:spPr bwMode="auto">
          <a:xfrm>
            <a:off x="2477392" y="6453387"/>
            <a:ext cx="258763" cy="260350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889692" y="6541376"/>
            <a:ext cx="106118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Mission </a:t>
            </a:r>
            <a:r>
              <a:rPr lang="en-US" sz="9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 Specific Apps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264769" y="6119130"/>
            <a:ext cx="258763" cy="260350"/>
          </a:xfrm>
          <a:custGeom>
            <a:avLst/>
            <a:gdLst>
              <a:gd name="T0" fmla="*/ 0 w 155"/>
              <a:gd name="T1" fmla="*/ 220062937 h 155"/>
              <a:gd name="T2" fmla="*/ 2786293 w 155"/>
              <a:gd name="T3" fmla="*/ 189027537 h 155"/>
              <a:gd name="T4" fmla="*/ 8360549 w 155"/>
              <a:gd name="T5" fmla="*/ 157993817 h 155"/>
              <a:gd name="T6" fmla="*/ 19509061 w 155"/>
              <a:gd name="T7" fmla="*/ 129780276 h 155"/>
              <a:gd name="T8" fmla="*/ 33443866 w 155"/>
              <a:gd name="T9" fmla="*/ 101566734 h 155"/>
              <a:gd name="T10" fmla="*/ 52952926 w 155"/>
              <a:gd name="T11" fmla="*/ 76175051 h 155"/>
              <a:gd name="T12" fmla="*/ 75249950 w 155"/>
              <a:gd name="T13" fmla="*/ 53605225 h 155"/>
              <a:gd name="T14" fmla="*/ 97545304 w 155"/>
              <a:gd name="T15" fmla="*/ 36677436 h 155"/>
              <a:gd name="T16" fmla="*/ 125416583 w 155"/>
              <a:gd name="T17" fmla="*/ 19749647 h 155"/>
              <a:gd name="T18" fmla="*/ 156074156 w 155"/>
              <a:gd name="T19" fmla="*/ 11285753 h 155"/>
              <a:gd name="T20" fmla="*/ 183943765 w 155"/>
              <a:gd name="T21" fmla="*/ 2821858 h 155"/>
              <a:gd name="T22" fmla="*/ 214601338 w 155"/>
              <a:gd name="T23" fmla="*/ 0 h 155"/>
              <a:gd name="T24" fmla="*/ 245258910 w 155"/>
              <a:gd name="T25" fmla="*/ 2821858 h 155"/>
              <a:gd name="T26" fmla="*/ 275914813 w 155"/>
              <a:gd name="T27" fmla="*/ 11285753 h 155"/>
              <a:gd name="T28" fmla="*/ 306572386 w 155"/>
              <a:gd name="T29" fmla="*/ 19749647 h 155"/>
              <a:gd name="T30" fmla="*/ 331655702 w 155"/>
              <a:gd name="T31" fmla="*/ 36677436 h 155"/>
              <a:gd name="T32" fmla="*/ 356739019 w 155"/>
              <a:gd name="T33" fmla="*/ 53605225 h 155"/>
              <a:gd name="T34" fmla="*/ 379036042 w 155"/>
              <a:gd name="T35" fmla="*/ 76175051 h 155"/>
              <a:gd name="T36" fmla="*/ 395757141 w 155"/>
              <a:gd name="T37" fmla="*/ 101566734 h 155"/>
              <a:gd name="T38" fmla="*/ 412479908 w 155"/>
              <a:gd name="T39" fmla="*/ 129780276 h 155"/>
              <a:gd name="T40" fmla="*/ 423628420 w 155"/>
              <a:gd name="T41" fmla="*/ 157993817 h 155"/>
              <a:gd name="T42" fmla="*/ 429202676 w 155"/>
              <a:gd name="T43" fmla="*/ 189027537 h 155"/>
              <a:gd name="T44" fmla="*/ 431988969 w 155"/>
              <a:gd name="T45" fmla="*/ 220062937 h 155"/>
              <a:gd name="T46" fmla="*/ 429202676 w 155"/>
              <a:gd name="T47" fmla="*/ 248276479 h 155"/>
              <a:gd name="T48" fmla="*/ 423628420 w 155"/>
              <a:gd name="T49" fmla="*/ 279310199 h 155"/>
              <a:gd name="T50" fmla="*/ 412479908 w 155"/>
              <a:gd name="T51" fmla="*/ 310345598 h 155"/>
              <a:gd name="T52" fmla="*/ 395757141 w 155"/>
              <a:gd name="T53" fmla="*/ 335737282 h 155"/>
              <a:gd name="T54" fmla="*/ 379036042 w 155"/>
              <a:gd name="T55" fmla="*/ 361128965 h 155"/>
              <a:gd name="T56" fmla="*/ 356739019 w 155"/>
              <a:gd name="T57" fmla="*/ 383698791 h 155"/>
              <a:gd name="T58" fmla="*/ 331655702 w 155"/>
              <a:gd name="T59" fmla="*/ 403448438 h 155"/>
              <a:gd name="T60" fmla="*/ 306572386 w 155"/>
              <a:gd name="T61" fmla="*/ 417554369 h 155"/>
              <a:gd name="T62" fmla="*/ 275914813 w 155"/>
              <a:gd name="T63" fmla="*/ 428840122 h 155"/>
              <a:gd name="T64" fmla="*/ 245258910 w 155"/>
              <a:gd name="T65" fmla="*/ 434482158 h 155"/>
              <a:gd name="T66" fmla="*/ 214601338 w 155"/>
              <a:gd name="T67" fmla="*/ 437304016 h 155"/>
              <a:gd name="T68" fmla="*/ 183943765 w 155"/>
              <a:gd name="T69" fmla="*/ 434482158 h 155"/>
              <a:gd name="T70" fmla="*/ 156074156 w 155"/>
              <a:gd name="T71" fmla="*/ 428840122 h 155"/>
              <a:gd name="T72" fmla="*/ 125416583 w 155"/>
              <a:gd name="T73" fmla="*/ 417554369 h 155"/>
              <a:gd name="T74" fmla="*/ 97545304 w 155"/>
              <a:gd name="T75" fmla="*/ 403448438 h 155"/>
              <a:gd name="T76" fmla="*/ 75249950 w 155"/>
              <a:gd name="T77" fmla="*/ 383698791 h 155"/>
              <a:gd name="T78" fmla="*/ 52952926 w 155"/>
              <a:gd name="T79" fmla="*/ 361128965 h 155"/>
              <a:gd name="T80" fmla="*/ 33443866 w 155"/>
              <a:gd name="T81" fmla="*/ 335737282 h 155"/>
              <a:gd name="T82" fmla="*/ 19509061 w 155"/>
              <a:gd name="T83" fmla="*/ 310345598 h 155"/>
              <a:gd name="T84" fmla="*/ 8360549 w 155"/>
              <a:gd name="T85" fmla="*/ 279310199 h 155"/>
              <a:gd name="T86" fmla="*/ 2786293 w 155"/>
              <a:gd name="T87" fmla="*/ 248276479 h 155"/>
              <a:gd name="T88" fmla="*/ 0 w 155"/>
              <a:gd name="T89" fmla="*/ 22006293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274293" y="6413523"/>
            <a:ext cx="258763" cy="258762"/>
          </a:xfrm>
          <a:custGeom>
            <a:avLst/>
            <a:gdLst>
              <a:gd name="T0" fmla="*/ 0 w 155"/>
              <a:gd name="T1" fmla="*/ 217395366 h 154"/>
              <a:gd name="T2" fmla="*/ 2786293 w 155"/>
              <a:gd name="T3" fmla="*/ 186338885 h 154"/>
              <a:gd name="T4" fmla="*/ 8360549 w 155"/>
              <a:gd name="T5" fmla="*/ 155282404 h 154"/>
              <a:gd name="T6" fmla="*/ 19509061 w 155"/>
              <a:gd name="T7" fmla="*/ 127048781 h 154"/>
              <a:gd name="T8" fmla="*/ 33443866 w 155"/>
              <a:gd name="T9" fmla="*/ 98816839 h 154"/>
              <a:gd name="T10" fmla="*/ 52952926 w 155"/>
              <a:gd name="T11" fmla="*/ 73406075 h 154"/>
              <a:gd name="T12" fmla="*/ 75249950 w 155"/>
              <a:gd name="T13" fmla="*/ 53642707 h 154"/>
              <a:gd name="T14" fmla="*/ 97545304 w 155"/>
              <a:gd name="T15" fmla="*/ 33879339 h 154"/>
              <a:gd name="T16" fmla="*/ 125416583 w 155"/>
              <a:gd name="T17" fmla="*/ 19763368 h 154"/>
              <a:gd name="T18" fmla="*/ 156074156 w 155"/>
              <a:gd name="T19" fmla="*/ 8470255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470255 h 154"/>
              <a:gd name="T28" fmla="*/ 306572386 w 155"/>
              <a:gd name="T29" fmla="*/ 19763368 h 154"/>
              <a:gd name="T30" fmla="*/ 331655702 w 155"/>
              <a:gd name="T31" fmla="*/ 33879339 h 154"/>
              <a:gd name="T32" fmla="*/ 356739019 w 155"/>
              <a:gd name="T33" fmla="*/ 53642707 h 154"/>
              <a:gd name="T34" fmla="*/ 379036042 w 155"/>
              <a:gd name="T35" fmla="*/ 73406075 h 154"/>
              <a:gd name="T36" fmla="*/ 395757141 w 155"/>
              <a:gd name="T37" fmla="*/ 98816839 h 154"/>
              <a:gd name="T38" fmla="*/ 412479908 w 155"/>
              <a:gd name="T39" fmla="*/ 127048781 h 154"/>
              <a:gd name="T40" fmla="*/ 423628420 w 155"/>
              <a:gd name="T41" fmla="*/ 155282404 h 154"/>
              <a:gd name="T42" fmla="*/ 429202676 w 155"/>
              <a:gd name="T43" fmla="*/ 186338885 h 154"/>
              <a:gd name="T44" fmla="*/ 431988969 w 155"/>
              <a:gd name="T45" fmla="*/ 217395366 h 154"/>
              <a:gd name="T46" fmla="*/ 429202676 w 155"/>
              <a:gd name="T47" fmla="*/ 248451847 h 154"/>
              <a:gd name="T48" fmla="*/ 423628420 w 155"/>
              <a:gd name="T49" fmla="*/ 279508327 h 154"/>
              <a:gd name="T50" fmla="*/ 412479908 w 155"/>
              <a:gd name="T51" fmla="*/ 307741950 h 154"/>
              <a:gd name="T52" fmla="*/ 395757141 w 155"/>
              <a:gd name="T53" fmla="*/ 335973892 h 154"/>
              <a:gd name="T54" fmla="*/ 379036042 w 155"/>
              <a:gd name="T55" fmla="*/ 361384657 h 154"/>
              <a:gd name="T56" fmla="*/ 356739019 w 155"/>
              <a:gd name="T57" fmla="*/ 381148025 h 154"/>
              <a:gd name="T58" fmla="*/ 331655702 w 155"/>
              <a:gd name="T59" fmla="*/ 400911392 h 154"/>
              <a:gd name="T60" fmla="*/ 306572386 w 155"/>
              <a:gd name="T61" fmla="*/ 415027364 h 154"/>
              <a:gd name="T62" fmla="*/ 275914813 w 155"/>
              <a:gd name="T63" fmla="*/ 426320477 h 154"/>
              <a:gd name="T64" fmla="*/ 245258910 w 155"/>
              <a:gd name="T65" fmla="*/ 431967873 h 154"/>
              <a:gd name="T66" fmla="*/ 214601338 w 155"/>
              <a:gd name="T67" fmla="*/ 434790731 h 154"/>
              <a:gd name="T68" fmla="*/ 183943765 w 155"/>
              <a:gd name="T69" fmla="*/ 431967873 h 154"/>
              <a:gd name="T70" fmla="*/ 156074156 w 155"/>
              <a:gd name="T71" fmla="*/ 426320477 h 154"/>
              <a:gd name="T72" fmla="*/ 125416583 w 155"/>
              <a:gd name="T73" fmla="*/ 415027364 h 154"/>
              <a:gd name="T74" fmla="*/ 97545304 w 155"/>
              <a:gd name="T75" fmla="*/ 400911392 h 154"/>
              <a:gd name="T76" fmla="*/ 75249950 w 155"/>
              <a:gd name="T77" fmla="*/ 381148025 h 154"/>
              <a:gd name="T78" fmla="*/ 52952926 w 155"/>
              <a:gd name="T79" fmla="*/ 361384657 h 154"/>
              <a:gd name="T80" fmla="*/ 33443866 w 155"/>
              <a:gd name="T81" fmla="*/ 335973892 h 154"/>
              <a:gd name="T82" fmla="*/ 19509061 w 155"/>
              <a:gd name="T83" fmla="*/ 307741950 h 154"/>
              <a:gd name="T84" fmla="*/ 8360549 w 155"/>
              <a:gd name="T85" fmla="*/ 279508327 h 154"/>
              <a:gd name="T86" fmla="*/ 2786293 w 155"/>
              <a:gd name="T87" fmla="*/ 248451847 h 154"/>
              <a:gd name="T88" fmla="*/ 0 w 155"/>
              <a:gd name="T89" fmla="*/ 21739536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71822" y="6217913"/>
            <a:ext cx="83195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CFS Core 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28" name="Rectangle 130"/>
          <p:cNvSpPr>
            <a:spLocks noChangeArrowheads="1"/>
          </p:cNvSpPr>
          <p:nvPr/>
        </p:nvSpPr>
        <p:spPr bwMode="auto">
          <a:xfrm>
            <a:off x="698443" y="6476675"/>
            <a:ext cx="143629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CFS </a:t>
            </a:r>
            <a:r>
              <a:rPr lang="en-US" sz="9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Configurable Applications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19" name="Freeform 6"/>
          <p:cNvSpPr>
            <a:spLocks/>
          </p:cNvSpPr>
          <p:nvPr/>
        </p:nvSpPr>
        <p:spPr bwMode="auto">
          <a:xfrm>
            <a:off x="2480441" y="6142026"/>
            <a:ext cx="258763" cy="260350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0" name="Rectangle 7"/>
          <p:cNvSpPr>
            <a:spLocks noChangeArrowheads="1"/>
          </p:cNvSpPr>
          <p:nvPr/>
        </p:nvSpPr>
        <p:spPr bwMode="auto">
          <a:xfrm>
            <a:off x="2873412" y="6218231"/>
            <a:ext cx="12198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Mission Specific I/O Apps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166980" y="6067454"/>
            <a:ext cx="4044805" cy="6838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Freeform 131"/>
          <p:cNvSpPr>
            <a:spLocks/>
          </p:cNvSpPr>
          <p:nvPr/>
        </p:nvSpPr>
        <p:spPr bwMode="auto">
          <a:xfrm>
            <a:off x="1836873" y="4854960"/>
            <a:ext cx="675579" cy="702346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9" name="Freeform 131"/>
          <p:cNvSpPr>
            <a:spLocks/>
          </p:cNvSpPr>
          <p:nvPr/>
        </p:nvSpPr>
        <p:spPr bwMode="auto">
          <a:xfrm>
            <a:off x="2540377" y="4853616"/>
            <a:ext cx="675579" cy="702346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2" name="Group 153"/>
          <p:cNvGrpSpPr/>
          <p:nvPr/>
        </p:nvGrpSpPr>
        <p:grpSpPr>
          <a:xfrm>
            <a:off x="3884254" y="4901665"/>
            <a:ext cx="604611" cy="633432"/>
            <a:chOff x="1739722" y="4625181"/>
            <a:chExt cx="620713" cy="623887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739722" y="4625181"/>
              <a:ext cx="620713" cy="623887"/>
            </a:xfrm>
            <a:custGeom>
              <a:avLst/>
              <a:gdLst>
                <a:gd name="T0" fmla="*/ 2784866 w 372"/>
                <a:gd name="T1" fmla="*/ 477658004 h 370"/>
                <a:gd name="T2" fmla="*/ 19489053 w 372"/>
                <a:gd name="T3" fmla="*/ 380989243 h 370"/>
                <a:gd name="T4" fmla="*/ 55683963 w 372"/>
                <a:gd name="T5" fmla="*/ 292850872 h 370"/>
                <a:gd name="T6" fmla="*/ 105798195 w 372"/>
                <a:gd name="T7" fmla="*/ 207553715 h 370"/>
                <a:gd name="T8" fmla="*/ 169835086 w 372"/>
                <a:gd name="T9" fmla="*/ 136474438 h 370"/>
                <a:gd name="T10" fmla="*/ 245006434 w 372"/>
                <a:gd name="T11" fmla="*/ 79609667 h 370"/>
                <a:gd name="T12" fmla="*/ 331315575 w 372"/>
                <a:gd name="T13" fmla="*/ 34118188 h 370"/>
                <a:gd name="T14" fmla="*/ 423194448 w 372"/>
                <a:gd name="T15" fmla="*/ 8530390 h 370"/>
                <a:gd name="T16" fmla="*/ 517856518 w 372"/>
                <a:gd name="T17" fmla="*/ 0 h 370"/>
                <a:gd name="T18" fmla="*/ 612516919 w 372"/>
                <a:gd name="T19" fmla="*/ 8530390 h 370"/>
                <a:gd name="T20" fmla="*/ 704395791 w 372"/>
                <a:gd name="T21" fmla="*/ 34118188 h 370"/>
                <a:gd name="T22" fmla="*/ 790704933 w 372"/>
                <a:gd name="T23" fmla="*/ 79609667 h 370"/>
                <a:gd name="T24" fmla="*/ 865876281 w 372"/>
                <a:gd name="T25" fmla="*/ 136474438 h 370"/>
                <a:gd name="T26" fmla="*/ 929913172 w 372"/>
                <a:gd name="T27" fmla="*/ 207553715 h 370"/>
                <a:gd name="T28" fmla="*/ 980027404 w 372"/>
                <a:gd name="T29" fmla="*/ 292850872 h 370"/>
                <a:gd name="T30" fmla="*/ 1013437448 w 372"/>
                <a:gd name="T31" fmla="*/ 380989243 h 370"/>
                <a:gd name="T32" fmla="*/ 1032926501 w 372"/>
                <a:gd name="T33" fmla="*/ 477658004 h 370"/>
                <a:gd name="T34" fmla="*/ 1032926501 w 372"/>
                <a:gd name="T35" fmla="*/ 574328452 h 370"/>
                <a:gd name="T36" fmla="*/ 1013437448 w 372"/>
                <a:gd name="T37" fmla="*/ 670997213 h 370"/>
                <a:gd name="T38" fmla="*/ 980027404 w 372"/>
                <a:gd name="T39" fmla="*/ 761980172 h 370"/>
                <a:gd name="T40" fmla="*/ 929913172 w 372"/>
                <a:gd name="T41" fmla="*/ 844432741 h 370"/>
                <a:gd name="T42" fmla="*/ 865876281 w 372"/>
                <a:gd name="T43" fmla="*/ 915512018 h 370"/>
                <a:gd name="T44" fmla="*/ 790704933 w 372"/>
                <a:gd name="T45" fmla="*/ 975219690 h 370"/>
                <a:gd name="T46" fmla="*/ 704395791 w 372"/>
                <a:gd name="T47" fmla="*/ 1017868268 h 370"/>
                <a:gd name="T48" fmla="*/ 612516919 w 372"/>
                <a:gd name="T49" fmla="*/ 1043456066 h 370"/>
                <a:gd name="T50" fmla="*/ 517856518 w 372"/>
                <a:gd name="T51" fmla="*/ 1051986456 h 370"/>
                <a:gd name="T52" fmla="*/ 423194448 w 372"/>
                <a:gd name="T53" fmla="*/ 1043456066 h 370"/>
                <a:gd name="T54" fmla="*/ 331315575 w 372"/>
                <a:gd name="T55" fmla="*/ 1017868268 h 370"/>
                <a:gd name="T56" fmla="*/ 245006434 w 372"/>
                <a:gd name="T57" fmla="*/ 975219690 h 370"/>
                <a:gd name="T58" fmla="*/ 169835086 w 372"/>
                <a:gd name="T59" fmla="*/ 915512018 h 370"/>
                <a:gd name="T60" fmla="*/ 105798195 w 372"/>
                <a:gd name="T61" fmla="*/ 844432741 h 370"/>
                <a:gd name="T62" fmla="*/ 55683963 w 372"/>
                <a:gd name="T63" fmla="*/ 761980172 h 370"/>
                <a:gd name="T64" fmla="*/ 19489053 w 372"/>
                <a:gd name="T65" fmla="*/ 670997213 h 370"/>
                <a:gd name="T66" fmla="*/ 2784866 w 372"/>
                <a:gd name="T67" fmla="*/ 574328452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868177" y="4843917"/>
              <a:ext cx="376863" cy="106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Scheduler</a:t>
              </a:r>
            </a:p>
          </p:txBody>
        </p:sp>
      </p:grpSp>
      <p:sp>
        <p:nvSpPr>
          <p:cNvPr id="36" name="Freeform 35"/>
          <p:cNvSpPr>
            <a:spLocks/>
          </p:cNvSpPr>
          <p:nvPr/>
        </p:nvSpPr>
        <p:spPr bwMode="auto">
          <a:xfrm>
            <a:off x="1874938" y="4882052"/>
            <a:ext cx="603063" cy="631821"/>
          </a:xfrm>
          <a:custGeom>
            <a:avLst/>
            <a:gdLst>
              <a:gd name="T0" fmla="*/ 2785228 w 371"/>
              <a:gd name="T1" fmla="*/ 475232009 h 370"/>
              <a:gd name="T2" fmla="*/ 19494928 w 371"/>
              <a:gd name="T3" fmla="*/ 379054703 h 370"/>
              <a:gd name="T4" fmla="*/ 52912659 w 371"/>
              <a:gd name="T5" fmla="*/ 291362542 h 370"/>
              <a:gd name="T6" fmla="*/ 103041758 w 371"/>
              <a:gd name="T7" fmla="*/ 206499323 h 370"/>
              <a:gd name="T8" fmla="*/ 167093660 w 371"/>
              <a:gd name="T9" fmla="*/ 135780814 h 370"/>
              <a:gd name="T10" fmla="*/ 245070034 w 371"/>
              <a:gd name="T11" fmla="*/ 79205335 h 370"/>
              <a:gd name="T12" fmla="*/ 331402093 w 371"/>
              <a:gd name="T13" fmla="*/ 36774566 h 370"/>
              <a:gd name="T14" fmla="*/ 423304607 w 371"/>
              <a:gd name="T15" fmla="*/ 8486826 h 370"/>
              <a:gd name="T16" fmla="*/ 515205453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3317245 w 371"/>
              <a:gd name="T25" fmla="*/ 135780814 h 370"/>
              <a:gd name="T26" fmla="*/ 93015437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30154376 w 371"/>
              <a:gd name="T41" fmla="*/ 840142002 h 370"/>
              <a:gd name="T42" fmla="*/ 863317245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5205453 w 371"/>
              <a:gd name="T51" fmla="*/ 1046641324 h 370"/>
              <a:gd name="T52" fmla="*/ 423304607 w 371"/>
              <a:gd name="T53" fmla="*/ 1040983440 h 370"/>
              <a:gd name="T54" fmla="*/ 331402093 w 371"/>
              <a:gd name="T55" fmla="*/ 1012695700 h 370"/>
              <a:gd name="T56" fmla="*/ 245070034 w 371"/>
              <a:gd name="T57" fmla="*/ 970264932 h 370"/>
              <a:gd name="T58" fmla="*/ 167093660 w 371"/>
              <a:gd name="T59" fmla="*/ 910860510 h 370"/>
              <a:gd name="T60" fmla="*/ 103041758 w 371"/>
              <a:gd name="T61" fmla="*/ 840142002 h 370"/>
              <a:gd name="T62" fmla="*/ 52912659 w 371"/>
              <a:gd name="T63" fmla="*/ 758107725 h 370"/>
              <a:gd name="T64" fmla="*/ 19494928 w 371"/>
              <a:gd name="T65" fmla="*/ 667586621 h 370"/>
              <a:gd name="T66" fmla="*/ 2785228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7" y="37"/>
                </a:lnTo>
                <a:lnTo>
                  <a:pt x="310" y="48"/>
                </a:lnTo>
                <a:lnTo>
                  <a:pt x="323" y="60"/>
                </a:lnTo>
                <a:lnTo>
                  <a:pt x="334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4" y="297"/>
                </a:lnTo>
                <a:lnTo>
                  <a:pt x="323" y="310"/>
                </a:lnTo>
                <a:lnTo>
                  <a:pt x="310" y="322"/>
                </a:lnTo>
                <a:lnTo>
                  <a:pt x="297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2576966" y="4882052"/>
            <a:ext cx="604609" cy="631821"/>
          </a:xfrm>
          <a:custGeom>
            <a:avLst/>
            <a:gdLst>
              <a:gd name="T0" fmla="*/ 2799060 w 371"/>
              <a:gd name="T1" fmla="*/ 475232009 h 370"/>
              <a:gd name="T2" fmla="*/ 19595091 w 371"/>
              <a:gd name="T3" fmla="*/ 379054703 h 370"/>
              <a:gd name="T4" fmla="*/ 53183809 w 371"/>
              <a:gd name="T5" fmla="*/ 291362542 h 370"/>
              <a:gd name="T6" fmla="*/ 106369291 w 371"/>
              <a:gd name="T7" fmla="*/ 206499323 h 370"/>
              <a:gd name="T8" fmla="*/ 170751012 w 371"/>
              <a:gd name="T9" fmla="*/ 135780814 h 370"/>
              <a:gd name="T10" fmla="*/ 246328972 w 371"/>
              <a:gd name="T11" fmla="*/ 79205335 h 370"/>
              <a:gd name="T12" fmla="*/ 333103171 w 371"/>
              <a:gd name="T13" fmla="*/ 36774566 h 370"/>
              <a:gd name="T14" fmla="*/ 425477163 w 371"/>
              <a:gd name="T15" fmla="*/ 8486826 h 370"/>
              <a:gd name="T16" fmla="*/ 520650214 w 371"/>
              <a:gd name="T17" fmla="*/ 0 h 370"/>
              <a:gd name="T18" fmla="*/ 615821593 w 371"/>
              <a:gd name="T19" fmla="*/ 8486826 h 370"/>
              <a:gd name="T20" fmla="*/ 708195584 w 371"/>
              <a:gd name="T21" fmla="*/ 36774566 h 370"/>
              <a:gd name="T22" fmla="*/ 792170724 w 371"/>
              <a:gd name="T23" fmla="*/ 79205335 h 370"/>
              <a:gd name="T24" fmla="*/ 870547743 w 371"/>
              <a:gd name="T25" fmla="*/ 135780814 h 370"/>
              <a:gd name="T26" fmla="*/ 934929464 w 371"/>
              <a:gd name="T27" fmla="*/ 206499323 h 370"/>
              <a:gd name="T28" fmla="*/ 985315886 w 371"/>
              <a:gd name="T29" fmla="*/ 291362542 h 370"/>
              <a:gd name="T30" fmla="*/ 1018904604 w 371"/>
              <a:gd name="T31" fmla="*/ 379054703 h 370"/>
              <a:gd name="T32" fmla="*/ 1038499695 w 371"/>
              <a:gd name="T33" fmla="*/ 475232009 h 370"/>
              <a:gd name="T34" fmla="*/ 1038499695 w 371"/>
              <a:gd name="T35" fmla="*/ 571409315 h 370"/>
              <a:gd name="T36" fmla="*/ 1018904604 w 371"/>
              <a:gd name="T37" fmla="*/ 667586621 h 370"/>
              <a:gd name="T38" fmla="*/ 985315886 w 371"/>
              <a:gd name="T39" fmla="*/ 758107725 h 370"/>
              <a:gd name="T40" fmla="*/ 934929464 w 371"/>
              <a:gd name="T41" fmla="*/ 840142002 h 370"/>
              <a:gd name="T42" fmla="*/ 870547743 w 371"/>
              <a:gd name="T43" fmla="*/ 910860510 h 370"/>
              <a:gd name="T44" fmla="*/ 792170724 w 371"/>
              <a:gd name="T45" fmla="*/ 970264932 h 370"/>
              <a:gd name="T46" fmla="*/ 708195584 w 371"/>
              <a:gd name="T47" fmla="*/ 1012695700 h 370"/>
              <a:gd name="T48" fmla="*/ 615821593 w 371"/>
              <a:gd name="T49" fmla="*/ 1040983440 h 370"/>
              <a:gd name="T50" fmla="*/ 520650214 w 371"/>
              <a:gd name="T51" fmla="*/ 1046641324 h 370"/>
              <a:gd name="T52" fmla="*/ 425477163 w 371"/>
              <a:gd name="T53" fmla="*/ 1040983440 h 370"/>
              <a:gd name="T54" fmla="*/ 333103171 w 371"/>
              <a:gd name="T55" fmla="*/ 1012695700 h 370"/>
              <a:gd name="T56" fmla="*/ 246328972 w 371"/>
              <a:gd name="T57" fmla="*/ 970264932 h 370"/>
              <a:gd name="T58" fmla="*/ 170751012 w 371"/>
              <a:gd name="T59" fmla="*/ 910860510 h 370"/>
              <a:gd name="T60" fmla="*/ 106369291 w 371"/>
              <a:gd name="T61" fmla="*/ 840142002 h 370"/>
              <a:gd name="T62" fmla="*/ 53183809 w 371"/>
              <a:gd name="T63" fmla="*/ 758107725 h 370"/>
              <a:gd name="T64" fmla="*/ 19595091 w 371"/>
              <a:gd name="T65" fmla="*/ 667586621 h 370"/>
              <a:gd name="T66" fmla="*/ 2799060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1" name="Freeform 73"/>
          <p:cNvSpPr>
            <a:spLocks/>
          </p:cNvSpPr>
          <p:nvPr/>
        </p:nvSpPr>
        <p:spPr bwMode="auto">
          <a:xfrm>
            <a:off x="4520151" y="4875844"/>
            <a:ext cx="592239" cy="633433"/>
          </a:xfrm>
          <a:custGeom>
            <a:avLst/>
            <a:gdLst>
              <a:gd name="T0" fmla="*/ 2670676 w 372"/>
              <a:gd name="T1" fmla="*/ 477660456 h 370"/>
              <a:gd name="T2" fmla="*/ 21371949 w 372"/>
              <a:gd name="T3" fmla="*/ 380991540 h 370"/>
              <a:gd name="T4" fmla="*/ 53428237 w 372"/>
              <a:gd name="T5" fmla="*/ 292851341 h 370"/>
              <a:gd name="T6" fmla="*/ 101513487 w 372"/>
              <a:gd name="T7" fmla="*/ 207554048 h 370"/>
              <a:gd name="T8" fmla="*/ 162955388 w 372"/>
              <a:gd name="T9" fmla="*/ 136474657 h 370"/>
              <a:gd name="T10" fmla="*/ 235083263 w 372"/>
              <a:gd name="T11" fmla="*/ 79609795 h 370"/>
              <a:gd name="T12" fmla="*/ 317895478 w 372"/>
              <a:gd name="T13" fmla="*/ 36961149 h 370"/>
              <a:gd name="T14" fmla="*/ 406052315 w 372"/>
              <a:gd name="T15" fmla="*/ 8530404 h 370"/>
              <a:gd name="T16" fmla="*/ 496879828 w 372"/>
              <a:gd name="T17" fmla="*/ 0 h 370"/>
              <a:gd name="T18" fmla="*/ 587707341 w 372"/>
              <a:gd name="T19" fmla="*/ 8530404 h 370"/>
              <a:gd name="T20" fmla="*/ 675864178 w 372"/>
              <a:gd name="T21" fmla="*/ 36961149 h 370"/>
              <a:gd name="T22" fmla="*/ 758676393 w 372"/>
              <a:gd name="T23" fmla="*/ 79609795 h 370"/>
              <a:gd name="T24" fmla="*/ 830804268 w 372"/>
              <a:gd name="T25" fmla="*/ 136474657 h 370"/>
              <a:gd name="T26" fmla="*/ 892246169 w 372"/>
              <a:gd name="T27" fmla="*/ 207554048 h 370"/>
              <a:gd name="T28" fmla="*/ 940331419 w 372"/>
              <a:gd name="T29" fmla="*/ 292851341 h 370"/>
              <a:gd name="T30" fmla="*/ 975060018 w 372"/>
              <a:gd name="T31" fmla="*/ 380991540 h 370"/>
              <a:gd name="T32" fmla="*/ 991088980 w 372"/>
              <a:gd name="T33" fmla="*/ 477660456 h 370"/>
              <a:gd name="T34" fmla="*/ 991088980 w 372"/>
              <a:gd name="T35" fmla="*/ 574329372 h 370"/>
              <a:gd name="T36" fmla="*/ 975060018 w 372"/>
              <a:gd name="T37" fmla="*/ 670998289 h 370"/>
              <a:gd name="T38" fmla="*/ 940331419 w 372"/>
              <a:gd name="T39" fmla="*/ 761981393 h 370"/>
              <a:gd name="T40" fmla="*/ 892246169 w 372"/>
              <a:gd name="T41" fmla="*/ 844435780 h 370"/>
              <a:gd name="T42" fmla="*/ 830804268 w 372"/>
              <a:gd name="T43" fmla="*/ 915515172 h 370"/>
              <a:gd name="T44" fmla="*/ 758676393 w 372"/>
              <a:gd name="T45" fmla="*/ 975222939 h 370"/>
              <a:gd name="T46" fmla="*/ 675864178 w 372"/>
              <a:gd name="T47" fmla="*/ 1017871586 h 370"/>
              <a:gd name="T48" fmla="*/ 587707341 w 372"/>
              <a:gd name="T49" fmla="*/ 1046304017 h 370"/>
              <a:gd name="T50" fmla="*/ 496879828 w 372"/>
              <a:gd name="T51" fmla="*/ 1051989828 h 370"/>
              <a:gd name="T52" fmla="*/ 406052315 w 372"/>
              <a:gd name="T53" fmla="*/ 1046304017 h 370"/>
              <a:gd name="T54" fmla="*/ 317895478 w 372"/>
              <a:gd name="T55" fmla="*/ 1017871586 h 370"/>
              <a:gd name="T56" fmla="*/ 235083263 w 372"/>
              <a:gd name="T57" fmla="*/ 975222939 h 370"/>
              <a:gd name="T58" fmla="*/ 162955388 w 372"/>
              <a:gd name="T59" fmla="*/ 915515172 h 370"/>
              <a:gd name="T60" fmla="*/ 101513487 w 372"/>
              <a:gd name="T61" fmla="*/ 844435780 h 370"/>
              <a:gd name="T62" fmla="*/ 53428237 w 372"/>
              <a:gd name="T63" fmla="*/ 761981393 h 370"/>
              <a:gd name="T64" fmla="*/ 21371949 w 372"/>
              <a:gd name="T65" fmla="*/ 670998289 h 370"/>
              <a:gd name="T66" fmla="*/ 2670676 w 372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29" name="Freeform 131"/>
          <p:cNvSpPr>
            <a:spLocks/>
          </p:cNvSpPr>
          <p:nvPr/>
        </p:nvSpPr>
        <p:spPr bwMode="auto">
          <a:xfrm>
            <a:off x="3236145" y="4891193"/>
            <a:ext cx="604609" cy="633432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203625" y="4861337"/>
            <a:ext cx="603063" cy="631821"/>
          </a:xfrm>
          <a:custGeom>
            <a:avLst/>
            <a:gdLst>
              <a:gd name="T0" fmla="*/ 0 w 371"/>
              <a:gd name="T1" fmla="*/ 475232009 h 370"/>
              <a:gd name="T2" fmla="*/ 19494928 w 371"/>
              <a:gd name="T3" fmla="*/ 379054703 h 370"/>
              <a:gd name="T4" fmla="*/ 52912659 w 371"/>
              <a:gd name="T5" fmla="*/ 291362542 h 370"/>
              <a:gd name="T6" fmla="*/ 103041758 w 371"/>
              <a:gd name="T7" fmla="*/ 206499323 h 370"/>
              <a:gd name="T8" fmla="*/ 167093660 w 371"/>
              <a:gd name="T9" fmla="*/ 135780814 h 370"/>
              <a:gd name="T10" fmla="*/ 242286475 w 371"/>
              <a:gd name="T11" fmla="*/ 79205335 h 370"/>
              <a:gd name="T12" fmla="*/ 328616865 w 371"/>
              <a:gd name="T13" fmla="*/ 36774566 h 370"/>
              <a:gd name="T14" fmla="*/ 420519379 w 371"/>
              <a:gd name="T15" fmla="*/ 8486826 h 370"/>
              <a:gd name="T16" fmla="*/ 515205453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6102473 w 371"/>
              <a:gd name="T25" fmla="*/ 135780814 h 370"/>
              <a:gd name="T26" fmla="*/ 92737081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27370816 w 371"/>
              <a:gd name="T41" fmla="*/ 840142002 h 370"/>
              <a:gd name="T42" fmla="*/ 866102473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5205453 w 371"/>
              <a:gd name="T51" fmla="*/ 1046641324 h 370"/>
              <a:gd name="T52" fmla="*/ 420519379 w 371"/>
              <a:gd name="T53" fmla="*/ 1040983440 h 370"/>
              <a:gd name="T54" fmla="*/ 328616865 w 371"/>
              <a:gd name="T55" fmla="*/ 1012695700 h 370"/>
              <a:gd name="T56" fmla="*/ 242286475 w 371"/>
              <a:gd name="T57" fmla="*/ 970264932 h 370"/>
              <a:gd name="T58" fmla="*/ 167093660 w 371"/>
              <a:gd name="T59" fmla="*/ 910860510 h 370"/>
              <a:gd name="T60" fmla="*/ 103041758 w 371"/>
              <a:gd name="T61" fmla="*/ 840142002 h 370"/>
              <a:gd name="T62" fmla="*/ 52912659 w 371"/>
              <a:gd name="T63" fmla="*/ 758107725 h 370"/>
              <a:gd name="T64" fmla="*/ 19494928 w 371"/>
              <a:gd name="T65" fmla="*/ 667586621 h 370"/>
              <a:gd name="T66" fmla="*/ 0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0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3" y="37"/>
                </a:lnTo>
                <a:lnTo>
                  <a:pt x="87" y="28"/>
                </a:lnTo>
                <a:lnTo>
                  <a:pt x="103" y="19"/>
                </a:lnTo>
                <a:lnTo>
                  <a:pt x="118" y="13"/>
                </a:lnTo>
                <a:lnTo>
                  <a:pt x="135" y="7"/>
                </a:lnTo>
                <a:lnTo>
                  <a:pt x="151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3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1" y="368"/>
                </a:lnTo>
                <a:lnTo>
                  <a:pt x="135" y="363"/>
                </a:lnTo>
                <a:lnTo>
                  <a:pt x="118" y="358"/>
                </a:lnTo>
                <a:lnTo>
                  <a:pt x="103" y="351"/>
                </a:lnTo>
                <a:lnTo>
                  <a:pt x="87" y="343"/>
                </a:lnTo>
                <a:lnTo>
                  <a:pt x="73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0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7024" y="4198894"/>
            <a:ext cx="270105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Inter-task Message Router (SW </a:t>
            </a:r>
            <a:r>
              <a:rPr lang="en-US" sz="9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Bus – Publish/Subscribe)</a:t>
            </a:r>
            <a:endParaRPr lang="en-US" sz="16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6609226" y="4848440"/>
            <a:ext cx="603063" cy="633432"/>
          </a:xfrm>
          <a:custGeom>
            <a:avLst/>
            <a:gdLst>
              <a:gd name="T0" fmla="*/ 2785228 w 371"/>
              <a:gd name="T1" fmla="*/ 477658004 h 370"/>
              <a:gd name="T2" fmla="*/ 19494928 w 371"/>
              <a:gd name="T3" fmla="*/ 380989243 h 370"/>
              <a:gd name="T4" fmla="*/ 52912659 w 371"/>
              <a:gd name="T5" fmla="*/ 292850872 h 370"/>
              <a:gd name="T6" fmla="*/ 105825317 w 371"/>
              <a:gd name="T7" fmla="*/ 207553715 h 370"/>
              <a:gd name="T8" fmla="*/ 169878888 w 371"/>
              <a:gd name="T9" fmla="*/ 136474438 h 370"/>
              <a:gd name="T10" fmla="*/ 245070034 w 371"/>
              <a:gd name="T11" fmla="*/ 79609667 h 370"/>
              <a:gd name="T12" fmla="*/ 331402093 w 371"/>
              <a:gd name="T13" fmla="*/ 36961089 h 370"/>
              <a:gd name="T14" fmla="*/ 423304607 w 371"/>
              <a:gd name="T15" fmla="*/ 8530390 h 370"/>
              <a:gd name="T16" fmla="*/ 517990681 w 371"/>
              <a:gd name="T17" fmla="*/ 0 h 370"/>
              <a:gd name="T18" fmla="*/ 612676755 w 371"/>
              <a:gd name="T19" fmla="*/ 8530390 h 370"/>
              <a:gd name="T20" fmla="*/ 704579269 w 371"/>
              <a:gd name="T21" fmla="*/ 36961089 h 370"/>
              <a:gd name="T22" fmla="*/ 790909659 w 371"/>
              <a:gd name="T23" fmla="*/ 79609667 h 370"/>
              <a:gd name="T24" fmla="*/ 866102473 w 371"/>
              <a:gd name="T25" fmla="*/ 136474438 h 370"/>
              <a:gd name="T26" fmla="*/ 930154376 w 371"/>
              <a:gd name="T27" fmla="*/ 207553715 h 370"/>
              <a:gd name="T28" fmla="*/ 980283475 w 371"/>
              <a:gd name="T29" fmla="*/ 292850872 h 370"/>
              <a:gd name="T30" fmla="*/ 1013701206 w 371"/>
              <a:gd name="T31" fmla="*/ 380989243 h 370"/>
              <a:gd name="T32" fmla="*/ 1033196134 w 371"/>
              <a:gd name="T33" fmla="*/ 477658004 h 370"/>
              <a:gd name="T34" fmla="*/ 1033196134 w 371"/>
              <a:gd name="T35" fmla="*/ 574328452 h 370"/>
              <a:gd name="T36" fmla="*/ 1013701206 w 371"/>
              <a:gd name="T37" fmla="*/ 670997213 h 370"/>
              <a:gd name="T38" fmla="*/ 980283475 w 371"/>
              <a:gd name="T39" fmla="*/ 761980172 h 370"/>
              <a:gd name="T40" fmla="*/ 930154376 w 371"/>
              <a:gd name="T41" fmla="*/ 844432741 h 370"/>
              <a:gd name="T42" fmla="*/ 866102473 w 371"/>
              <a:gd name="T43" fmla="*/ 915512018 h 370"/>
              <a:gd name="T44" fmla="*/ 790909659 w 371"/>
              <a:gd name="T45" fmla="*/ 975219690 h 370"/>
              <a:gd name="T46" fmla="*/ 704579269 w 371"/>
              <a:gd name="T47" fmla="*/ 1017868268 h 370"/>
              <a:gd name="T48" fmla="*/ 612676755 w 371"/>
              <a:gd name="T49" fmla="*/ 1046300654 h 370"/>
              <a:gd name="T50" fmla="*/ 517990681 w 371"/>
              <a:gd name="T51" fmla="*/ 1051986456 h 370"/>
              <a:gd name="T52" fmla="*/ 423304607 w 371"/>
              <a:gd name="T53" fmla="*/ 1046300654 h 370"/>
              <a:gd name="T54" fmla="*/ 331402093 w 371"/>
              <a:gd name="T55" fmla="*/ 1017868268 h 370"/>
              <a:gd name="T56" fmla="*/ 245070034 w 371"/>
              <a:gd name="T57" fmla="*/ 975219690 h 370"/>
              <a:gd name="T58" fmla="*/ 169878888 w 371"/>
              <a:gd name="T59" fmla="*/ 915512018 h 370"/>
              <a:gd name="T60" fmla="*/ 105825317 w 371"/>
              <a:gd name="T61" fmla="*/ 844432741 h 370"/>
              <a:gd name="T62" fmla="*/ 52912659 w 371"/>
              <a:gd name="T63" fmla="*/ 761980172 h 370"/>
              <a:gd name="T64" fmla="*/ 19494928 w 371"/>
              <a:gd name="T65" fmla="*/ 670997213 h 370"/>
              <a:gd name="T66" fmla="*/ 2785228 w 371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828979" y="5049913"/>
            <a:ext cx="20839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Event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785612" y="5162738"/>
            <a:ext cx="29976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7974105" y="4029733"/>
            <a:ext cx="604609" cy="633432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700" b="1" dirty="0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5907198" y="4861337"/>
            <a:ext cx="603063" cy="631821"/>
          </a:xfrm>
          <a:custGeom>
            <a:avLst/>
            <a:gdLst>
              <a:gd name="T0" fmla="*/ 2785228 w 371"/>
              <a:gd name="T1" fmla="*/ 475232009 h 370"/>
              <a:gd name="T2" fmla="*/ 19494928 w 371"/>
              <a:gd name="T3" fmla="*/ 379054703 h 370"/>
              <a:gd name="T4" fmla="*/ 55697887 w 371"/>
              <a:gd name="T5" fmla="*/ 291362542 h 370"/>
              <a:gd name="T6" fmla="*/ 103041758 w 371"/>
              <a:gd name="T7" fmla="*/ 206499323 h 370"/>
              <a:gd name="T8" fmla="*/ 169878888 w 371"/>
              <a:gd name="T9" fmla="*/ 135780814 h 370"/>
              <a:gd name="T10" fmla="*/ 245070034 w 371"/>
              <a:gd name="T11" fmla="*/ 79205335 h 370"/>
              <a:gd name="T12" fmla="*/ 331402093 w 371"/>
              <a:gd name="T13" fmla="*/ 36774566 h 370"/>
              <a:gd name="T14" fmla="*/ 423304607 w 371"/>
              <a:gd name="T15" fmla="*/ 8486826 h 370"/>
              <a:gd name="T16" fmla="*/ 517990681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6102473 w 371"/>
              <a:gd name="T25" fmla="*/ 135780814 h 370"/>
              <a:gd name="T26" fmla="*/ 93015437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30154376 w 371"/>
              <a:gd name="T41" fmla="*/ 840142002 h 370"/>
              <a:gd name="T42" fmla="*/ 866102473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7990681 w 371"/>
              <a:gd name="T51" fmla="*/ 1046641324 h 370"/>
              <a:gd name="T52" fmla="*/ 423304607 w 371"/>
              <a:gd name="T53" fmla="*/ 1040983440 h 370"/>
              <a:gd name="T54" fmla="*/ 331402093 w 371"/>
              <a:gd name="T55" fmla="*/ 1012695700 h 370"/>
              <a:gd name="T56" fmla="*/ 245070034 w 371"/>
              <a:gd name="T57" fmla="*/ 970264932 h 370"/>
              <a:gd name="T58" fmla="*/ 169878888 w 371"/>
              <a:gd name="T59" fmla="*/ 910860510 h 370"/>
              <a:gd name="T60" fmla="*/ 103041758 w 371"/>
              <a:gd name="T61" fmla="*/ 840142002 h 370"/>
              <a:gd name="T62" fmla="*/ 55697887 w 371"/>
              <a:gd name="T63" fmla="*/ 758107725 h 370"/>
              <a:gd name="T64" fmla="*/ 19494928 w 371"/>
              <a:gd name="T65" fmla="*/ 667586621 h 370"/>
              <a:gd name="T66" fmla="*/ 2785228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7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7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054788" y="5062808"/>
            <a:ext cx="35426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Executive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078945" y="5175633"/>
            <a:ext cx="29976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435371" y="5062808"/>
            <a:ext cx="18594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Time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73825" y="5175633"/>
            <a:ext cx="29976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67" name="Line 69"/>
          <p:cNvSpPr>
            <a:spLocks noChangeShapeType="1"/>
          </p:cNvSpPr>
          <p:nvPr/>
        </p:nvSpPr>
        <p:spPr bwMode="auto">
          <a:xfrm>
            <a:off x="1979675" y="2736998"/>
            <a:ext cx="5667248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8" name="Line 70"/>
          <p:cNvSpPr>
            <a:spLocks noChangeShapeType="1"/>
          </p:cNvSpPr>
          <p:nvPr/>
        </p:nvSpPr>
        <p:spPr bwMode="auto">
          <a:xfrm flipH="1">
            <a:off x="2018208" y="2695092"/>
            <a:ext cx="0" cy="16424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9" name="Line 71"/>
          <p:cNvSpPr>
            <a:spLocks noChangeShapeType="1"/>
          </p:cNvSpPr>
          <p:nvPr/>
        </p:nvSpPr>
        <p:spPr bwMode="auto">
          <a:xfrm>
            <a:off x="1986911" y="4389167"/>
            <a:ext cx="5687727" cy="1119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0" name="Line 72"/>
          <p:cNvSpPr>
            <a:spLocks noChangeShapeType="1"/>
          </p:cNvSpPr>
          <p:nvPr/>
        </p:nvSpPr>
        <p:spPr bwMode="auto">
          <a:xfrm>
            <a:off x="7656076" y="2716048"/>
            <a:ext cx="0" cy="171494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2" name="Rectangle 74"/>
          <p:cNvSpPr>
            <a:spLocks noChangeArrowheads="1"/>
          </p:cNvSpPr>
          <p:nvPr/>
        </p:nvSpPr>
        <p:spPr bwMode="auto">
          <a:xfrm>
            <a:off x="4643600" y="5095811"/>
            <a:ext cx="3382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Software</a:t>
            </a:r>
          </a:p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Bus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2474326" y="5054988"/>
            <a:ext cx="8551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Command 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Ingest</a:t>
            </a:r>
          </a:p>
        </p:txBody>
      </p:sp>
      <p:sp>
        <p:nvSpPr>
          <p:cNvPr id="79" name="Rectangle 81"/>
          <p:cNvSpPr>
            <a:spLocks noChangeArrowheads="1"/>
          </p:cNvSpPr>
          <p:nvPr/>
        </p:nvSpPr>
        <p:spPr bwMode="auto">
          <a:xfrm>
            <a:off x="1718761" y="5044840"/>
            <a:ext cx="8551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Telemetry 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Output</a:t>
            </a:r>
          </a:p>
        </p:txBody>
      </p:sp>
      <p:sp>
        <p:nvSpPr>
          <p:cNvPr id="87" name="Freeform 89"/>
          <p:cNvSpPr>
            <a:spLocks/>
          </p:cNvSpPr>
          <p:nvPr/>
        </p:nvSpPr>
        <p:spPr bwMode="auto">
          <a:xfrm>
            <a:off x="7974100" y="2477381"/>
            <a:ext cx="590693" cy="633432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88" name="Rectangle 90"/>
          <p:cNvSpPr>
            <a:spLocks noChangeArrowheads="1"/>
          </p:cNvSpPr>
          <p:nvPr/>
        </p:nvSpPr>
        <p:spPr bwMode="auto">
          <a:xfrm>
            <a:off x="8110525" y="2612866"/>
            <a:ext cx="3358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Data Storage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92" name="Rectangle 94"/>
          <p:cNvSpPr>
            <a:spLocks noChangeArrowheads="1"/>
          </p:cNvSpPr>
          <p:nvPr/>
        </p:nvSpPr>
        <p:spPr bwMode="auto">
          <a:xfrm>
            <a:off x="8353941" y="1634537"/>
            <a:ext cx="4789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Solid State </a:t>
            </a:r>
          </a:p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 4 GB </a:t>
            </a:r>
            <a:b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</a:br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Mass Storage</a:t>
            </a:r>
          </a:p>
        </p:txBody>
      </p:sp>
      <p:sp>
        <p:nvSpPr>
          <p:cNvPr id="98" name="Freeform 100"/>
          <p:cNvSpPr>
            <a:spLocks/>
          </p:cNvSpPr>
          <p:nvPr/>
        </p:nvSpPr>
        <p:spPr bwMode="auto">
          <a:xfrm>
            <a:off x="7286511" y="4817820"/>
            <a:ext cx="603063" cy="633433"/>
          </a:xfrm>
          <a:custGeom>
            <a:avLst/>
            <a:gdLst>
              <a:gd name="T0" fmla="*/ 2785228 w 371"/>
              <a:gd name="T1" fmla="*/ 477660456 h 370"/>
              <a:gd name="T2" fmla="*/ 19494928 w 371"/>
              <a:gd name="T3" fmla="*/ 380991540 h 370"/>
              <a:gd name="T4" fmla="*/ 52912659 w 371"/>
              <a:gd name="T5" fmla="*/ 292851341 h 370"/>
              <a:gd name="T6" fmla="*/ 105825317 w 371"/>
              <a:gd name="T7" fmla="*/ 207554048 h 370"/>
              <a:gd name="T8" fmla="*/ 169878888 w 371"/>
              <a:gd name="T9" fmla="*/ 136474657 h 370"/>
              <a:gd name="T10" fmla="*/ 245070034 w 371"/>
              <a:gd name="T11" fmla="*/ 79609795 h 370"/>
              <a:gd name="T12" fmla="*/ 331402093 w 371"/>
              <a:gd name="T13" fmla="*/ 36961149 h 370"/>
              <a:gd name="T14" fmla="*/ 423304607 w 371"/>
              <a:gd name="T15" fmla="*/ 8530404 h 370"/>
              <a:gd name="T16" fmla="*/ 517990681 w 371"/>
              <a:gd name="T17" fmla="*/ 0 h 370"/>
              <a:gd name="T18" fmla="*/ 612676755 w 371"/>
              <a:gd name="T19" fmla="*/ 8530404 h 370"/>
              <a:gd name="T20" fmla="*/ 704579269 w 371"/>
              <a:gd name="T21" fmla="*/ 36961149 h 370"/>
              <a:gd name="T22" fmla="*/ 790909659 w 371"/>
              <a:gd name="T23" fmla="*/ 79609795 h 370"/>
              <a:gd name="T24" fmla="*/ 866102473 w 371"/>
              <a:gd name="T25" fmla="*/ 136474657 h 370"/>
              <a:gd name="T26" fmla="*/ 930154376 w 371"/>
              <a:gd name="T27" fmla="*/ 207554048 h 370"/>
              <a:gd name="T28" fmla="*/ 980283475 w 371"/>
              <a:gd name="T29" fmla="*/ 292851341 h 370"/>
              <a:gd name="T30" fmla="*/ 1013701206 w 371"/>
              <a:gd name="T31" fmla="*/ 380991540 h 370"/>
              <a:gd name="T32" fmla="*/ 1033196134 w 371"/>
              <a:gd name="T33" fmla="*/ 477660456 h 370"/>
              <a:gd name="T34" fmla="*/ 1033196134 w 371"/>
              <a:gd name="T35" fmla="*/ 574329372 h 370"/>
              <a:gd name="T36" fmla="*/ 1013701206 w 371"/>
              <a:gd name="T37" fmla="*/ 670998289 h 370"/>
              <a:gd name="T38" fmla="*/ 980283475 w 371"/>
              <a:gd name="T39" fmla="*/ 761981393 h 370"/>
              <a:gd name="T40" fmla="*/ 930154376 w 371"/>
              <a:gd name="T41" fmla="*/ 844435780 h 370"/>
              <a:gd name="T42" fmla="*/ 866102473 w 371"/>
              <a:gd name="T43" fmla="*/ 915515172 h 370"/>
              <a:gd name="T44" fmla="*/ 790909659 w 371"/>
              <a:gd name="T45" fmla="*/ 975222939 h 370"/>
              <a:gd name="T46" fmla="*/ 704579269 w 371"/>
              <a:gd name="T47" fmla="*/ 1017871586 h 370"/>
              <a:gd name="T48" fmla="*/ 612676755 w 371"/>
              <a:gd name="T49" fmla="*/ 1046304017 h 370"/>
              <a:gd name="T50" fmla="*/ 517990681 w 371"/>
              <a:gd name="T51" fmla="*/ 1051989828 h 370"/>
              <a:gd name="T52" fmla="*/ 423304607 w 371"/>
              <a:gd name="T53" fmla="*/ 1046304017 h 370"/>
              <a:gd name="T54" fmla="*/ 331402093 w 371"/>
              <a:gd name="T55" fmla="*/ 1017871586 h 370"/>
              <a:gd name="T56" fmla="*/ 245070034 w 371"/>
              <a:gd name="T57" fmla="*/ 975222939 h 370"/>
              <a:gd name="T58" fmla="*/ 169878888 w 371"/>
              <a:gd name="T59" fmla="*/ 915515172 h 370"/>
              <a:gd name="T60" fmla="*/ 105825317 w 371"/>
              <a:gd name="T61" fmla="*/ 844435780 h 370"/>
              <a:gd name="T62" fmla="*/ 52912659 w 371"/>
              <a:gd name="T63" fmla="*/ 761981393 h 370"/>
              <a:gd name="T64" fmla="*/ 19494928 w 371"/>
              <a:gd name="T65" fmla="*/ 670998289 h 370"/>
              <a:gd name="T66" fmla="*/ 2785228 w 371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99" name="Rectangle 101"/>
          <p:cNvSpPr>
            <a:spLocks noChangeArrowheads="1"/>
          </p:cNvSpPr>
          <p:nvPr/>
        </p:nvSpPr>
        <p:spPr bwMode="auto">
          <a:xfrm>
            <a:off x="7507869" y="5019290"/>
            <a:ext cx="20518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Table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7462899" y="5132115"/>
            <a:ext cx="29976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01" name="Line 103"/>
          <p:cNvSpPr>
            <a:spLocks noChangeShapeType="1"/>
          </p:cNvSpPr>
          <p:nvPr/>
        </p:nvSpPr>
        <p:spPr bwMode="auto">
          <a:xfrm>
            <a:off x="6304408" y="2316779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2" name="Line 104"/>
          <p:cNvSpPr>
            <a:spLocks noChangeShapeType="1"/>
          </p:cNvSpPr>
          <p:nvPr/>
        </p:nvSpPr>
        <p:spPr bwMode="auto">
          <a:xfrm>
            <a:off x="7048043" y="2316779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6" name="Line 108"/>
          <p:cNvSpPr>
            <a:spLocks noChangeShapeType="1"/>
          </p:cNvSpPr>
          <p:nvPr/>
        </p:nvSpPr>
        <p:spPr bwMode="auto">
          <a:xfrm>
            <a:off x="5617895" y="2309105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09" name="Line 111"/>
          <p:cNvSpPr>
            <a:spLocks noChangeShapeType="1"/>
          </p:cNvSpPr>
          <p:nvPr/>
        </p:nvSpPr>
        <p:spPr bwMode="auto">
          <a:xfrm>
            <a:off x="2173372" y="4450091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0" name="Line 112"/>
          <p:cNvSpPr>
            <a:spLocks noChangeShapeType="1"/>
          </p:cNvSpPr>
          <p:nvPr/>
        </p:nvSpPr>
        <p:spPr bwMode="auto">
          <a:xfrm>
            <a:off x="2841380" y="4450091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1" name="Line 113"/>
          <p:cNvSpPr>
            <a:spLocks noChangeShapeType="1"/>
          </p:cNvSpPr>
          <p:nvPr/>
        </p:nvSpPr>
        <p:spPr bwMode="auto">
          <a:xfrm>
            <a:off x="4784567" y="4455164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2" name="Line 114"/>
          <p:cNvSpPr>
            <a:spLocks noChangeShapeType="1"/>
          </p:cNvSpPr>
          <p:nvPr/>
        </p:nvSpPr>
        <p:spPr bwMode="auto">
          <a:xfrm>
            <a:off x="5452575" y="4455164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3" name="Line 115"/>
          <p:cNvSpPr>
            <a:spLocks noChangeShapeType="1"/>
          </p:cNvSpPr>
          <p:nvPr/>
        </p:nvSpPr>
        <p:spPr bwMode="auto">
          <a:xfrm>
            <a:off x="6194807" y="4455164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4" name="Line 116"/>
          <p:cNvSpPr>
            <a:spLocks noChangeShapeType="1"/>
          </p:cNvSpPr>
          <p:nvPr/>
        </p:nvSpPr>
        <p:spPr bwMode="auto">
          <a:xfrm>
            <a:off x="6862816" y="4455164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7" name="Line 119"/>
          <p:cNvSpPr>
            <a:spLocks noChangeShapeType="1"/>
          </p:cNvSpPr>
          <p:nvPr/>
        </p:nvSpPr>
        <p:spPr bwMode="auto">
          <a:xfrm>
            <a:off x="7694735" y="2833585"/>
            <a:ext cx="270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8" name="Line 120"/>
          <p:cNvSpPr>
            <a:spLocks noChangeShapeType="1"/>
          </p:cNvSpPr>
          <p:nvPr/>
        </p:nvSpPr>
        <p:spPr bwMode="auto">
          <a:xfrm>
            <a:off x="4186920" y="4485059"/>
            <a:ext cx="0" cy="4061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3" name="Group 170"/>
          <p:cNvGrpSpPr/>
          <p:nvPr/>
        </p:nvGrpSpPr>
        <p:grpSpPr>
          <a:xfrm>
            <a:off x="6015299" y="1674833"/>
            <a:ext cx="603063" cy="633433"/>
            <a:chOff x="5083381" y="1533525"/>
            <a:chExt cx="619125" cy="623888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083381" y="1533525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3" name="Rectangle 125"/>
            <p:cNvSpPr>
              <a:spLocks noChangeArrowheads="1"/>
            </p:cNvSpPr>
            <p:nvPr/>
          </p:nvSpPr>
          <p:spPr bwMode="auto">
            <a:xfrm>
              <a:off x="5173654" y="1692488"/>
              <a:ext cx="437756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GNC-C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Application</a:t>
              </a:r>
            </a:p>
          </p:txBody>
        </p:sp>
      </p:grpSp>
      <p:sp>
        <p:nvSpPr>
          <p:cNvPr id="124" name="Line 126"/>
          <p:cNvSpPr>
            <a:spLocks noChangeShapeType="1"/>
          </p:cNvSpPr>
          <p:nvPr/>
        </p:nvSpPr>
        <p:spPr bwMode="auto">
          <a:xfrm>
            <a:off x="7595769" y="4430987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4" name="Group 127"/>
          <p:cNvGrpSpPr>
            <a:grpSpLocks/>
          </p:cNvGrpSpPr>
          <p:nvPr/>
        </p:nvGrpSpPr>
        <p:grpSpPr bwMode="auto">
          <a:xfrm>
            <a:off x="8257885" y="1348030"/>
            <a:ext cx="617463" cy="817658"/>
            <a:chOff x="2722" y="840"/>
            <a:chExt cx="231" cy="225"/>
          </a:xfrm>
        </p:grpSpPr>
        <p:sp>
          <p:nvSpPr>
            <p:cNvPr id="126" name="Freeform 128"/>
            <p:cNvSpPr>
              <a:spLocks/>
            </p:cNvSpPr>
            <p:nvPr/>
          </p:nvSpPr>
          <p:spPr bwMode="auto">
            <a:xfrm>
              <a:off x="2722" y="840"/>
              <a:ext cx="231" cy="225"/>
            </a:xfrm>
            <a:custGeom>
              <a:avLst/>
              <a:gdLst>
                <a:gd name="T0" fmla="*/ 58 w 462"/>
                <a:gd name="T1" fmla="*/ 0 h 449"/>
                <a:gd name="T2" fmla="*/ 46 w 462"/>
                <a:gd name="T3" fmla="*/ 1 h 449"/>
                <a:gd name="T4" fmla="*/ 35 w 462"/>
                <a:gd name="T5" fmla="*/ 2 h 449"/>
                <a:gd name="T6" fmla="*/ 26 w 462"/>
                <a:gd name="T7" fmla="*/ 3 h 449"/>
                <a:gd name="T8" fmla="*/ 17 w 462"/>
                <a:gd name="T9" fmla="*/ 5 h 449"/>
                <a:gd name="T10" fmla="*/ 10 w 462"/>
                <a:gd name="T11" fmla="*/ 8 h 449"/>
                <a:gd name="T12" fmla="*/ 8 w 462"/>
                <a:gd name="T13" fmla="*/ 10 h 449"/>
                <a:gd name="T14" fmla="*/ 5 w 462"/>
                <a:gd name="T15" fmla="*/ 11 h 449"/>
                <a:gd name="T16" fmla="*/ 3 w 462"/>
                <a:gd name="T17" fmla="*/ 13 h 449"/>
                <a:gd name="T18" fmla="*/ 2 w 462"/>
                <a:gd name="T19" fmla="*/ 15 h 449"/>
                <a:gd name="T20" fmla="*/ 1 w 462"/>
                <a:gd name="T21" fmla="*/ 16 h 449"/>
                <a:gd name="T22" fmla="*/ 0 w 462"/>
                <a:gd name="T23" fmla="*/ 18 h 449"/>
                <a:gd name="T24" fmla="*/ 0 w 462"/>
                <a:gd name="T25" fmla="*/ 95 h 449"/>
                <a:gd name="T26" fmla="*/ 1 w 462"/>
                <a:gd name="T27" fmla="*/ 97 h 449"/>
                <a:gd name="T28" fmla="*/ 2 w 462"/>
                <a:gd name="T29" fmla="*/ 98 h 449"/>
                <a:gd name="T30" fmla="*/ 3 w 462"/>
                <a:gd name="T31" fmla="*/ 100 h 449"/>
                <a:gd name="T32" fmla="*/ 5 w 462"/>
                <a:gd name="T33" fmla="*/ 102 h 449"/>
                <a:gd name="T34" fmla="*/ 8 w 462"/>
                <a:gd name="T35" fmla="*/ 103 h 449"/>
                <a:gd name="T36" fmla="*/ 10 w 462"/>
                <a:gd name="T37" fmla="*/ 105 h 449"/>
                <a:gd name="T38" fmla="*/ 17 w 462"/>
                <a:gd name="T39" fmla="*/ 108 h 449"/>
                <a:gd name="T40" fmla="*/ 26 w 462"/>
                <a:gd name="T41" fmla="*/ 110 h 449"/>
                <a:gd name="T42" fmla="*/ 35 w 462"/>
                <a:gd name="T43" fmla="*/ 111 h 449"/>
                <a:gd name="T44" fmla="*/ 46 w 462"/>
                <a:gd name="T45" fmla="*/ 112 h 449"/>
                <a:gd name="T46" fmla="*/ 58 w 462"/>
                <a:gd name="T47" fmla="*/ 113 h 449"/>
                <a:gd name="T48" fmla="*/ 70 w 462"/>
                <a:gd name="T49" fmla="*/ 112 h 449"/>
                <a:gd name="T50" fmla="*/ 80 w 462"/>
                <a:gd name="T51" fmla="*/ 111 h 449"/>
                <a:gd name="T52" fmla="*/ 91 w 462"/>
                <a:gd name="T53" fmla="*/ 110 h 449"/>
                <a:gd name="T54" fmla="*/ 99 w 462"/>
                <a:gd name="T55" fmla="*/ 108 h 449"/>
                <a:gd name="T56" fmla="*/ 106 w 462"/>
                <a:gd name="T57" fmla="*/ 105 h 449"/>
                <a:gd name="T58" fmla="*/ 109 w 462"/>
                <a:gd name="T59" fmla="*/ 103 h 449"/>
                <a:gd name="T60" fmla="*/ 111 w 462"/>
                <a:gd name="T61" fmla="*/ 102 h 449"/>
                <a:gd name="T62" fmla="*/ 113 w 462"/>
                <a:gd name="T63" fmla="*/ 100 h 449"/>
                <a:gd name="T64" fmla="*/ 115 w 462"/>
                <a:gd name="T65" fmla="*/ 98 h 449"/>
                <a:gd name="T66" fmla="*/ 115 w 462"/>
                <a:gd name="T67" fmla="*/ 97 h 449"/>
                <a:gd name="T68" fmla="*/ 116 w 462"/>
                <a:gd name="T69" fmla="*/ 95 h 449"/>
                <a:gd name="T70" fmla="*/ 116 w 462"/>
                <a:gd name="T71" fmla="*/ 18 h 449"/>
                <a:gd name="T72" fmla="*/ 115 w 462"/>
                <a:gd name="T73" fmla="*/ 16 h 449"/>
                <a:gd name="T74" fmla="*/ 115 w 462"/>
                <a:gd name="T75" fmla="*/ 15 h 449"/>
                <a:gd name="T76" fmla="*/ 113 w 462"/>
                <a:gd name="T77" fmla="*/ 13 h 449"/>
                <a:gd name="T78" fmla="*/ 111 w 462"/>
                <a:gd name="T79" fmla="*/ 11 h 449"/>
                <a:gd name="T80" fmla="*/ 109 w 462"/>
                <a:gd name="T81" fmla="*/ 10 h 449"/>
                <a:gd name="T82" fmla="*/ 106 w 462"/>
                <a:gd name="T83" fmla="*/ 8 h 449"/>
                <a:gd name="T84" fmla="*/ 99 w 462"/>
                <a:gd name="T85" fmla="*/ 5 h 449"/>
                <a:gd name="T86" fmla="*/ 91 w 462"/>
                <a:gd name="T87" fmla="*/ 3 h 449"/>
                <a:gd name="T88" fmla="*/ 80 w 462"/>
                <a:gd name="T89" fmla="*/ 2 h 449"/>
                <a:gd name="T90" fmla="*/ 70 w 462"/>
                <a:gd name="T91" fmla="*/ 1 h 449"/>
                <a:gd name="T92" fmla="*/ 58 w 462"/>
                <a:gd name="T93" fmla="*/ 0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2"/>
                <a:gd name="T142" fmla="*/ 0 h 449"/>
                <a:gd name="T143" fmla="*/ 462 w 462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7" name="Freeform 129"/>
            <p:cNvSpPr>
              <a:spLocks/>
            </p:cNvSpPr>
            <p:nvPr/>
          </p:nvSpPr>
          <p:spPr bwMode="auto">
            <a:xfrm>
              <a:off x="2722" y="875"/>
              <a:ext cx="231" cy="35"/>
            </a:xfrm>
            <a:custGeom>
              <a:avLst/>
              <a:gdLst>
                <a:gd name="T0" fmla="*/ 0 w 462"/>
                <a:gd name="T1" fmla="*/ 0 h 71"/>
                <a:gd name="T2" fmla="*/ 1 w 462"/>
                <a:gd name="T3" fmla="*/ 1 h 71"/>
                <a:gd name="T4" fmla="*/ 2 w 462"/>
                <a:gd name="T5" fmla="*/ 3 h 71"/>
                <a:gd name="T6" fmla="*/ 3 w 462"/>
                <a:gd name="T7" fmla="*/ 5 h 71"/>
                <a:gd name="T8" fmla="*/ 5 w 462"/>
                <a:gd name="T9" fmla="*/ 6 h 71"/>
                <a:gd name="T10" fmla="*/ 8 w 462"/>
                <a:gd name="T11" fmla="*/ 8 h 71"/>
                <a:gd name="T12" fmla="*/ 10 w 462"/>
                <a:gd name="T13" fmla="*/ 9 h 71"/>
                <a:gd name="T14" fmla="*/ 17 w 462"/>
                <a:gd name="T15" fmla="*/ 12 h 71"/>
                <a:gd name="T16" fmla="*/ 26 w 462"/>
                <a:gd name="T17" fmla="*/ 14 h 71"/>
                <a:gd name="T18" fmla="*/ 35 w 462"/>
                <a:gd name="T19" fmla="*/ 16 h 71"/>
                <a:gd name="T20" fmla="*/ 46 w 462"/>
                <a:gd name="T21" fmla="*/ 17 h 71"/>
                <a:gd name="T22" fmla="*/ 58 w 462"/>
                <a:gd name="T23" fmla="*/ 17 h 71"/>
                <a:gd name="T24" fmla="*/ 70 w 462"/>
                <a:gd name="T25" fmla="*/ 17 h 71"/>
                <a:gd name="T26" fmla="*/ 80 w 462"/>
                <a:gd name="T27" fmla="*/ 16 h 71"/>
                <a:gd name="T28" fmla="*/ 91 w 462"/>
                <a:gd name="T29" fmla="*/ 14 h 71"/>
                <a:gd name="T30" fmla="*/ 99 w 462"/>
                <a:gd name="T31" fmla="*/ 12 h 71"/>
                <a:gd name="T32" fmla="*/ 106 w 462"/>
                <a:gd name="T33" fmla="*/ 9 h 71"/>
                <a:gd name="T34" fmla="*/ 109 w 462"/>
                <a:gd name="T35" fmla="*/ 8 h 71"/>
                <a:gd name="T36" fmla="*/ 111 w 462"/>
                <a:gd name="T37" fmla="*/ 6 h 71"/>
                <a:gd name="T38" fmla="*/ 113 w 462"/>
                <a:gd name="T39" fmla="*/ 5 h 71"/>
                <a:gd name="T40" fmla="*/ 115 w 462"/>
                <a:gd name="T41" fmla="*/ 3 h 71"/>
                <a:gd name="T42" fmla="*/ 115 w 462"/>
                <a:gd name="T43" fmla="*/ 1 h 71"/>
                <a:gd name="T44" fmla="*/ 116 w 462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2"/>
                <a:gd name="T70" fmla="*/ 0 h 71"/>
                <a:gd name="T71" fmla="*/ 462 w 462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</p:grpSp>
      <p:sp>
        <p:nvSpPr>
          <p:cNvPr id="130" name="Rectangle 133"/>
          <p:cNvSpPr>
            <a:spLocks noChangeArrowheads="1"/>
          </p:cNvSpPr>
          <p:nvPr/>
        </p:nvSpPr>
        <p:spPr bwMode="auto">
          <a:xfrm>
            <a:off x="3389634" y="5055609"/>
            <a:ext cx="2949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House-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keeping</a:t>
            </a:r>
          </a:p>
          <a:p>
            <a:pPr algn="ctr" eaLnBrk="0" hangingPunct="0"/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31" name="Line 135"/>
          <p:cNvSpPr>
            <a:spLocks noChangeShapeType="1"/>
          </p:cNvSpPr>
          <p:nvPr/>
        </p:nvSpPr>
        <p:spPr bwMode="auto">
          <a:xfrm>
            <a:off x="3505465" y="4454633"/>
            <a:ext cx="0" cy="3868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2" name="Freeform 136"/>
          <p:cNvSpPr>
            <a:spLocks/>
          </p:cNvSpPr>
          <p:nvPr/>
        </p:nvSpPr>
        <p:spPr bwMode="auto">
          <a:xfrm>
            <a:off x="8049515" y="4778287"/>
            <a:ext cx="566584" cy="633433"/>
          </a:xfrm>
          <a:custGeom>
            <a:avLst/>
            <a:gdLst>
              <a:gd name="T0" fmla="*/ 2784866 w 372"/>
              <a:gd name="T1" fmla="*/ 477660456 h 370"/>
              <a:gd name="T2" fmla="*/ 19489053 w 372"/>
              <a:gd name="T3" fmla="*/ 380991540 h 370"/>
              <a:gd name="T4" fmla="*/ 55683963 w 372"/>
              <a:gd name="T5" fmla="*/ 290008435 h 370"/>
              <a:gd name="T6" fmla="*/ 105798195 w 372"/>
              <a:gd name="T7" fmla="*/ 207554048 h 370"/>
              <a:gd name="T8" fmla="*/ 169835086 w 372"/>
              <a:gd name="T9" fmla="*/ 136474657 h 370"/>
              <a:gd name="T10" fmla="*/ 245006434 w 372"/>
              <a:gd name="T11" fmla="*/ 79609795 h 370"/>
              <a:gd name="T12" fmla="*/ 331315575 w 372"/>
              <a:gd name="T13" fmla="*/ 34118243 h 370"/>
              <a:gd name="T14" fmla="*/ 423194448 w 372"/>
              <a:gd name="T15" fmla="*/ 8530404 h 370"/>
              <a:gd name="T16" fmla="*/ 517856518 w 372"/>
              <a:gd name="T17" fmla="*/ 0 h 370"/>
              <a:gd name="T18" fmla="*/ 612516919 w 372"/>
              <a:gd name="T19" fmla="*/ 8530404 h 370"/>
              <a:gd name="T20" fmla="*/ 704395791 w 372"/>
              <a:gd name="T21" fmla="*/ 34118243 h 370"/>
              <a:gd name="T22" fmla="*/ 790704933 w 372"/>
              <a:gd name="T23" fmla="*/ 79609795 h 370"/>
              <a:gd name="T24" fmla="*/ 865876281 w 372"/>
              <a:gd name="T25" fmla="*/ 136474657 h 370"/>
              <a:gd name="T26" fmla="*/ 929913172 w 372"/>
              <a:gd name="T27" fmla="*/ 207554048 h 370"/>
              <a:gd name="T28" fmla="*/ 980027404 w 372"/>
              <a:gd name="T29" fmla="*/ 290008435 h 370"/>
              <a:gd name="T30" fmla="*/ 1013437448 w 372"/>
              <a:gd name="T31" fmla="*/ 380991540 h 370"/>
              <a:gd name="T32" fmla="*/ 1032926501 w 372"/>
              <a:gd name="T33" fmla="*/ 477660456 h 370"/>
              <a:gd name="T34" fmla="*/ 1032926501 w 372"/>
              <a:gd name="T35" fmla="*/ 574329372 h 370"/>
              <a:gd name="T36" fmla="*/ 1013437448 w 372"/>
              <a:gd name="T37" fmla="*/ 670998289 h 370"/>
              <a:gd name="T38" fmla="*/ 980027404 w 372"/>
              <a:gd name="T39" fmla="*/ 761981393 h 370"/>
              <a:gd name="T40" fmla="*/ 929913172 w 372"/>
              <a:gd name="T41" fmla="*/ 841591188 h 370"/>
              <a:gd name="T42" fmla="*/ 865876281 w 372"/>
              <a:gd name="T43" fmla="*/ 915515172 h 370"/>
              <a:gd name="T44" fmla="*/ 790704933 w 372"/>
              <a:gd name="T45" fmla="*/ 975222939 h 370"/>
              <a:gd name="T46" fmla="*/ 704395791 w 372"/>
              <a:gd name="T47" fmla="*/ 1017871586 h 370"/>
              <a:gd name="T48" fmla="*/ 612516919 w 372"/>
              <a:gd name="T49" fmla="*/ 1043459425 h 370"/>
              <a:gd name="T50" fmla="*/ 517856518 w 372"/>
              <a:gd name="T51" fmla="*/ 1051989828 h 370"/>
              <a:gd name="T52" fmla="*/ 423194448 w 372"/>
              <a:gd name="T53" fmla="*/ 1043459425 h 370"/>
              <a:gd name="T54" fmla="*/ 331315575 w 372"/>
              <a:gd name="T55" fmla="*/ 1017871586 h 370"/>
              <a:gd name="T56" fmla="*/ 245006434 w 372"/>
              <a:gd name="T57" fmla="*/ 975222939 h 370"/>
              <a:gd name="T58" fmla="*/ 169835086 w 372"/>
              <a:gd name="T59" fmla="*/ 915515172 h 370"/>
              <a:gd name="T60" fmla="*/ 105798195 w 372"/>
              <a:gd name="T61" fmla="*/ 841591188 h 370"/>
              <a:gd name="T62" fmla="*/ 55683963 w 372"/>
              <a:gd name="T63" fmla="*/ 761981393 h 370"/>
              <a:gd name="T64" fmla="*/ 19489053 w 372"/>
              <a:gd name="T65" fmla="*/ 670998289 h 370"/>
              <a:gd name="T66" fmla="*/ 2784866 w 372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700" b="1" dirty="0"/>
          </a:p>
        </p:txBody>
      </p:sp>
      <p:sp>
        <p:nvSpPr>
          <p:cNvPr id="134" name="Rectangle 139"/>
          <p:cNvSpPr>
            <a:spLocks noChangeArrowheads="1"/>
          </p:cNvSpPr>
          <p:nvPr/>
        </p:nvSpPr>
        <p:spPr bwMode="auto">
          <a:xfrm>
            <a:off x="8197334" y="4867414"/>
            <a:ext cx="298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Limit</a:t>
            </a:r>
          </a:p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Checker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grpSp>
        <p:nvGrpSpPr>
          <p:cNvPr id="5" name="Group 164"/>
          <p:cNvGrpSpPr/>
          <p:nvPr/>
        </p:nvGrpSpPr>
        <p:grpSpPr>
          <a:xfrm>
            <a:off x="2585606" y="1634552"/>
            <a:ext cx="603063" cy="633433"/>
            <a:chOff x="3260969" y="1122461"/>
            <a:chExt cx="619125" cy="62388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1" name="Freeform 123"/>
            <p:cNvSpPr>
              <a:spLocks/>
            </p:cNvSpPr>
            <p:nvPr/>
          </p:nvSpPr>
          <p:spPr bwMode="auto">
            <a:xfrm>
              <a:off x="3260969" y="1122461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2" name="Rectangle 125"/>
            <p:cNvSpPr>
              <a:spLocks noChangeArrowheads="1"/>
            </p:cNvSpPr>
            <p:nvPr/>
          </p:nvSpPr>
          <p:spPr bwMode="auto">
            <a:xfrm>
              <a:off x="3371326" y="1380544"/>
              <a:ext cx="432819" cy="1060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Thruster IO</a:t>
              </a:r>
            </a:p>
          </p:txBody>
        </p:sp>
      </p:grpSp>
      <p:grpSp>
        <p:nvGrpSpPr>
          <p:cNvPr id="14" name="Group 162"/>
          <p:cNvGrpSpPr/>
          <p:nvPr/>
        </p:nvGrpSpPr>
        <p:grpSpPr>
          <a:xfrm>
            <a:off x="1893474" y="1609887"/>
            <a:ext cx="603063" cy="633433"/>
            <a:chOff x="2059897" y="650973"/>
            <a:chExt cx="619125" cy="62388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3" name="Freeform 123"/>
            <p:cNvSpPr>
              <a:spLocks/>
            </p:cNvSpPr>
            <p:nvPr/>
          </p:nvSpPr>
          <p:spPr bwMode="auto">
            <a:xfrm>
              <a:off x="2059897" y="650973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4" name="Rectangle 125"/>
            <p:cNvSpPr>
              <a:spLocks noChangeArrowheads="1"/>
            </p:cNvSpPr>
            <p:nvPr/>
          </p:nvSpPr>
          <p:spPr bwMode="auto">
            <a:xfrm>
              <a:off x="2246774" y="907098"/>
              <a:ext cx="279768" cy="1060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Multiio</a:t>
              </a:r>
            </a:p>
          </p:txBody>
        </p:sp>
      </p:grpSp>
      <p:grpSp>
        <p:nvGrpSpPr>
          <p:cNvPr id="15" name="Group 172"/>
          <p:cNvGrpSpPr/>
          <p:nvPr/>
        </p:nvGrpSpPr>
        <p:grpSpPr>
          <a:xfrm>
            <a:off x="5310089" y="1657909"/>
            <a:ext cx="603063" cy="633433"/>
            <a:chOff x="3309845" y="1516856"/>
            <a:chExt cx="619125" cy="623888"/>
          </a:xfrm>
        </p:grpSpPr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6" name="Rectangle 125"/>
            <p:cNvSpPr>
              <a:spLocks noChangeArrowheads="1"/>
            </p:cNvSpPr>
            <p:nvPr/>
          </p:nvSpPr>
          <p:spPr bwMode="auto">
            <a:xfrm>
              <a:off x="3422792" y="1675819"/>
              <a:ext cx="437756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GNC-N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Application</a:t>
              </a:r>
            </a:p>
          </p:txBody>
        </p:sp>
      </p:grpSp>
      <p:grpSp>
        <p:nvGrpSpPr>
          <p:cNvPr id="16" name="Group 166"/>
          <p:cNvGrpSpPr/>
          <p:nvPr/>
        </p:nvGrpSpPr>
        <p:grpSpPr>
          <a:xfrm>
            <a:off x="6731195" y="1657909"/>
            <a:ext cx="603063" cy="633433"/>
            <a:chOff x="5916612" y="1516856"/>
            <a:chExt cx="619125" cy="623888"/>
          </a:xfrm>
        </p:grpSpPr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5916612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8" name="Rectangle 125"/>
            <p:cNvSpPr>
              <a:spLocks noChangeArrowheads="1"/>
            </p:cNvSpPr>
            <p:nvPr/>
          </p:nvSpPr>
          <p:spPr bwMode="auto">
            <a:xfrm>
              <a:off x="6007297" y="1691144"/>
              <a:ext cx="437756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Prop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Application</a:t>
              </a:r>
            </a:p>
          </p:txBody>
        </p:sp>
      </p:grpSp>
      <p:sp>
        <p:nvSpPr>
          <p:cNvPr id="155" name="Line 122"/>
          <p:cNvSpPr>
            <a:spLocks noChangeShapeType="1"/>
          </p:cNvSpPr>
          <p:nvPr/>
        </p:nvSpPr>
        <p:spPr bwMode="auto">
          <a:xfrm>
            <a:off x="7708485" y="4405894"/>
            <a:ext cx="428912" cy="3721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9" name="TextBox 158"/>
          <p:cNvSpPr txBox="1"/>
          <p:nvPr/>
        </p:nvSpPr>
        <p:spPr>
          <a:xfrm>
            <a:off x="360218" y="4082472"/>
            <a:ext cx="585311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IMU</a:t>
            </a:r>
            <a:endParaRPr lang="en-US" sz="800" b="1" dirty="0"/>
          </a:p>
        </p:txBody>
      </p:sp>
      <p:sp>
        <p:nvSpPr>
          <p:cNvPr id="161" name="TextBox 160"/>
          <p:cNvSpPr txBox="1"/>
          <p:nvPr/>
        </p:nvSpPr>
        <p:spPr>
          <a:xfrm>
            <a:off x="332505" y="3528291"/>
            <a:ext cx="612523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Altimeter</a:t>
            </a:r>
            <a:endParaRPr lang="en-US" sz="800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477604" y="2989506"/>
            <a:ext cx="352982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GPS</a:t>
            </a:r>
            <a:endParaRPr lang="en-US" sz="800" b="1" dirty="0"/>
          </a:p>
        </p:txBody>
      </p:sp>
      <p:sp>
        <p:nvSpPr>
          <p:cNvPr id="170" name="Line 135"/>
          <p:cNvSpPr>
            <a:spLocks noChangeShapeType="1"/>
          </p:cNvSpPr>
          <p:nvPr/>
        </p:nvSpPr>
        <p:spPr bwMode="auto">
          <a:xfrm>
            <a:off x="4301977" y="2284283"/>
            <a:ext cx="0" cy="3868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4" name="Line 107"/>
          <p:cNvSpPr>
            <a:spLocks noChangeShapeType="1"/>
          </p:cNvSpPr>
          <p:nvPr/>
        </p:nvSpPr>
        <p:spPr bwMode="auto">
          <a:xfrm flipH="1">
            <a:off x="2882600" y="2296548"/>
            <a:ext cx="8776" cy="4001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5" name="Line 85"/>
          <p:cNvSpPr>
            <a:spLocks noChangeShapeType="1"/>
          </p:cNvSpPr>
          <p:nvPr/>
        </p:nvSpPr>
        <p:spPr bwMode="auto">
          <a:xfrm>
            <a:off x="958812" y="4194402"/>
            <a:ext cx="281096" cy="78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6" name="Line 85"/>
          <p:cNvSpPr>
            <a:spLocks noChangeShapeType="1"/>
          </p:cNvSpPr>
          <p:nvPr/>
        </p:nvSpPr>
        <p:spPr bwMode="auto">
          <a:xfrm flipV="1">
            <a:off x="846439" y="3099788"/>
            <a:ext cx="337807" cy="6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7" name="Line 85"/>
          <p:cNvSpPr>
            <a:spLocks noChangeShapeType="1"/>
          </p:cNvSpPr>
          <p:nvPr/>
        </p:nvSpPr>
        <p:spPr bwMode="auto">
          <a:xfrm>
            <a:off x="943017" y="3622006"/>
            <a:ext cx="268451" cy="71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8" name="Line 85"/>
          <p:cNvSpPr>
            <a:spLocks noChangeShapeType="1"/>
          </p:cNvSpPr>
          <p:nvPr/>
        </p:nvSpPr>
        <p:spPr bwMode="auto">
          <a:xfrm>
            <a:off x="2158929" y="1371818"/>
            <a:ext cx="3511" cy="22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0" name="Freeform 6"/>
          <p:cNvSpPr>
            <a:spLocks/>
          </p:cNvSpPr>
          <p:nvPr/>
        </p:nvSpPr>
        <p:spPr bwMode="auto">
          <a:xfrm>
            <a:off x="3981889" y="1661935"/>
            <a:ext cx="626547" cy="638106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1" name="Rectangle 133"/>
          <p:cNvSpPr>
            <a:spLocks noChangeArrowheads="1"/>
          </p:cNvSpPr>
          <p:nvPr/>
        </p:nvSpPr>
        <p:spPr bwMode="auto">
          <a:xfrm>
            <a:off x="4085469" y="1785398"/>
            <a:ext cx="4231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Automated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Flight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Manager 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(AFM)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grpSp>
        <p:nvGrpSpPr>
          <p:cNvPr id="17" name="Group 185"/>
          <p:cNvGrpSpPr/>
          <p:nvPr/>
        </p:nvGrpSpPr>
        <p:grpSpPr>
          <a:xfrm>
            <a:off x="3265517" y="1674741"/>
            <a:ext cx="626547" cy="594034"/>
            <a:chOff x="4493887" y="3116968"/>
            <a:chExt cx="643233" cy="585082"/>
          </a:xfrm>
        </p:grpSpPr>
        <p:sp>
          <p:nvSpPr>
            <p:cNvPr id="184" name="Freeform 6"/>
            <p:cNvSpPr>
              <a:spLocks/>
            </p:cNvSpPr>
            <p:nvPr/>
          </p:nvSpPr>
          <p:spPr bwMode="auto">
            <a:xfrm>
              <a:off x="4493887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85" name="Rectangle 133"/>
            <p:cNvSpPr>
              <a:spLocks noChangeArrowheads="1"/>
            </p:cNvSpPr>
            <p:nvPr/>
          </p:nvSpPr>
          <p:spPr bwMode="auto">
            <a:xfrm>
              <a:off x="4594732" y="3285798"/>
              <a:ext cx="437755" cy="21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EPS 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Application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187" name="Line 135"/>
          <p:cNvSpPr>
            <a:spLocks noChangeShapeType="1"/>
          </p:cNvSpPr>
          <p:nvPr/>
        </p:nvSpPr>
        <p:spPr bwMode="auto">
          <a:xfrm>
            <a:off x="3578791" y="2291579"/>
            <a:ext cx="0" cy="3868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452583" y="1255027"/>
            <a:ext cx="60036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Prop HW Valves &amp; Thrusters</a:t>
            </a:r>
            <a:endParaRPr lang="en-US" sz="800" b="1" dirty="0"/>
          </a:p>
        </p:txBody>
      </p:sp>
      <p:sp>
        <p:nvSpPr>
          <p:cNvPr id="191" name="Rectangle 50"/>
          <p:cNvSpPr>
            <a:spLocks noChangeArrowheads="1"/>
          </p:cNvSpPr>
          <p:nvPr/>
        </p:nvSpPr>
        <p:spPr bwMode="auto">
          <a:xfrm flipH="1">
            <a:off x="818017" y="2975856"/>
            <a:ext cx="3009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232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69" name="Rectangle 50"/>
          <p:cNvSpPr>
            <a:spLocks noChangeArrowheads="1"/>
          </p:cNvSpPr>
          <p:nvPr/>
        </p:nvSpPr>
        <p:spPr bwMode="auto">
          <a:xfrm>
            <a:off x="981137" y="4030697"/>
            <a:ext cx="22943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TBD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67" name="Line 107"/>
          <p:cNvSpPr>
            <a:spLocks noChangeShapeType="1"/>
          </p:cNvSpPr>
          <p:nvPr/>
        </p:nvSpPr>
        <p:spPr bwMode="auto">
          <a:xfrm flipH="1">
            <a:off x="2205313" y="2267536"/>
            <a:ext cx="8776" cy="4001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68" name="Freeform 123"/>
          <p:cNvSpPr>
            <a:spLocks/>
          </p:cNvSpPr>
          <p:nvPr/>
        </p:nvSpPr>
        <p:spPr bwMode="auto">
          <a:xfrm>
            <a:off x="1234525" y="2894725"/>
            <a:ext cx="387409" cy="394711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1" name="Freeform 123"/>
          <p:cNvSpPr>
            <a:spLocks/>
          </p:cNvSpPr>
          <p:nvPr/>
        </p:nvSpPr>
        <p:spPr bwMode="auto">
          <a:xfrm>
            <a:off x="1234525" y="3409157"/>
            <a:ext cx="387409" cy="394711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6" name="Freeform 123"/>
          <p:cNvSpPr>
            <a:spLocks/>
          </p:cNvSpPr>
          <p:nvPr/>
        </p:nvSpPr>
        <p:spPr bwMode="auto">
          <a:xfrm>
            <a:off x="1234525" y="3923589"/>
            <a:ext cx="387409" cy="394711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1" name="Line 106"/>
          <p:cNvSpPr>
            <a:spLocks noChangeShapeType="1"/>
          </p:cNvSpPr>
          <p:nvPr/>
        </p:nvSpPr>
        <p:spPr bwMode="auto">
          <a:xfrm>
            <a:off x="1648141" y="3148137"/>
            <a:ext cx="30996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3" name="Line 106"/>
          <p:cNvSpPr>
            <a:spLocks noChangeShapeType="1"/>
          </p:cNvSpPr>
          <p:nvPr/>
        </p:nvSpPr>
        <p:spPr bwMode="auto">
          <a:xfrm flipV="1">
            <a:off x="1638860" y="3629895"/>
            <a:ext cx="282301" cy="1145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4" name="Line 106"/>
          <p:cNvSpPr>
            <a:spLocks noChangeShapeType="1"/>
          </p:cNvSpPr>
          <p:nvPr/>
        </p:nvSpPr>
        <p:spPr bwMode="auto">
          <a:xfrm flipV="1">
            <a:off x="1638863" y="4119422"/>
            <a:ext cx="300775" cy="546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6" name="Rectangle 65"/>
          <p:cNvSpPr>
            <a:spLocks noChangeArrowheads="1"/>
          </p:cNvSpPr>
          <p:nvPr/>
        </p:nvSpPr>
        <p:spPr bwMode="auto">
          <a:xfrm>
            <a:off x="1307778" y="3040845"/>
            <a:ext cx="253274" cy="107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GPS IO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07" name="Rectangle 65"/>
          <p:cNvSpPr>
            <a:spLocks noChangeArrowheads="1"/>
          </p:cNvSpPr>
          <p:nvPr/>
        </p:nvSpPr>
        <p:spPr bwMode="auto">
          <a:xfrm>
            <a:off x="1318538" y="3582405"/>
            <a:ext cx="213199" cy="107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Alt IO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09" name="Rectangle 65"/>
          <p:cNvSpPr>
            <a:spLocks noChangeArrowheads="1"/>
          </p:cNvSpPr>
          <p:nvPr/>
        </p:nvSpPr>
        <p:spPr bwMode="auto">
          <a:xfrm>
            <a:off x="1300562" y="4094954"/>
            <a:ext cx="267702" cy="107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IMU IO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10" name="Line 85"/>
          <p:cNvSpPr>
            <a:spLocks noChangeShapeType="1"/>
          </p:cNvSpPr>
          <p:nvPr/>
        </p:nvSpPr>
        <p:spPr bwMode="auto">
          <a:xfrm>
            <a:off x="2891882" y="1381488"/>
            <a:ext cx="3511" cy="22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15" name="Rectangle 50"/>
          <p:cNvSpPr>
            <a:spLocks noChangeArrowheads="1"/>
          </p:cNvSpPr>
          <p:nvPr/>
        </p:nvSpPr>
        <p:spPr bwMode="auto">
          <a:xfrm flipH="1">
            <a:off x="929351" y="3488404"/>
            <a:ext cx="3009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232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00" name="Line 106"/>
          <p:cNvSpPr>
            <a:spLocks noChangeShapeType="1"/>
          </p:cNvSpPr>
          <p:nvPr/>
        </p:nvSpPr>
        <p:spPr bwMode="auto">
          <a:xfrm>
            <a:off x="1003292" y="5737326"/>
            <a:ext cx="1859229" cy="152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2" name="Line 112"/>
          <p:cNvSpPr>
            <a:spLocks noChangeShapeType="1"/>
          </p:cNvSpPr>
          <p:nvPr/>
        </p:nvSpPr>
        <p:spPr bwMode="auto">
          <a:xfrm flipH="1">
            <a:off x="2862523" y="5547623"/>
            <a:ext cx="0" cy="1998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8" name="TextBox 207"/>
          <p:cNvSpPr txBox="1"/>
          <p:nvPr/>
        </p:nvSpPr>
        <p:spPr>
          <a:xfrm>
            <a:off x="206334" y="5463301"/>
            <a:ext cx="7920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TO &amp; CO Ground Hardware</a:t>
            </a:r>
          </a:p>
        </p:txBody>
      </p:sp>
      <p:sp>
        <p:nvSpPr>
          <p:cNvPr id="217" name="Line 112"/>
          <p:cNvSpPr>
            <a:spLocks noChangeShapeType="1"/>
          </p:cNvSpPr>
          <p:nvPr/>
        </p:nvSpPr>
        <p:spPr bwMode="auto">
          <a:xfrm flipH="1">
            <a:off x="2164855" y="5510386"/>
            <a:ext cx="0" cy="24967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3" name="Rectangle 222"/>
          <p:cNvSpPr/>
          <p:nvPr/>
        </p:nvSpPr>
        <p:spPr>
          <a:xfrm>
            <a:off x="1052629" y="5442390"/>
            <a:ext cx="9653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Wireless Ethernet </a:t>
            </a:r>
          </a:p>
          <a:p>
            <a:pPr algn="ctr" eaLnBrk="0" hangingPunct="0"/>
            <a:r>
              <a:rPr lang="en-US" sz="8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(802.11 G)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2690587" y="2061715"/>
            <a:ext cx="4074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TBD Hz</a:t>
            </a:r>
            <a:endParaRPr lang="en-US" sz="600" dirty="0"/>
          </a:p>
        </p:txBody>
      </p:sp>
      <p:sp>
        <p:nvSpPr>
          <p:cNvPr id="226" name="TextBox 225"/>
          <p:cNvSpPr txBox="1"/>
          <p:nvPr/>
        </p:nvSpPr>
        <p:spPr>
          <a:xfrm>
            <a:off x="2009023" y="2045568"/>
            <a:ext cx="4074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TBD Hz</a:t>
            </a:r>
            <a:endParaRPr lang="en-US" sz="600" dirty="0"/>
          </a:p>
        </p:txBody>
      </p:sp>
      <p:sp>
        <p:nvSpPr>
          <p:cNvPr id="230" name="TextBox 229"/>
          <p:cNvSpPr txBox="1"/>
          <p:nvPr/>
        </p:nvSpPr>
        <p:spPr>
          <a:xfrm>
            <a:off x="3999496" y="5266679"/>
            <a:ext cx="3962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100 Hz</a:t>
            </a:r>
            <a:endParaRPr lang="en-US" sz="600" dirty="0"/>
          </a:p>
        </p:txBody>
      </p:sp>
      <p:sp>
        <p:nvSpPr>
          <p:cNvPr id="231" name="TextBox 230"/>
          <p:cNvSpPr txBox="1"/>
          <p:nvPr/>
        </p:nvSpPr>
        <p:spPr>
          <a:xfrm>
            <a:off x="1979336" y="5251879"/>
            <a:ext cx="3577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232" name="TextBox 231"/>
          <p:cNvSpPr txBox="1"/>
          <p:nvPr/>
        </p:nvSpPr>
        <p:spPr>
          <a:xfrm>
            <a:off x="2708659" y="5285515"/>
            <a:ext cx="3577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233" name="TextBox 232"/>
          <p:cNvSpPr txBox="1"/>
          <p:nvPr/>
        </p:nvSpPr>
        <p:spPr>
          <a:xfrm>
            <a:off x="3390222" y="5277442"/>
            <a:ext cx="3577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10 Hz</a:t>
            </a:r>
            <a:endParaRPr lang="en-US" sz="600" dirty="0"/>
          </a:p>
        </p:txBody>
      </p:sp>
      <p:sp>
        <p:nvSpPr>
          <p:cNvPr id="236" name="TextBox 235"/>
          <p:cNvSpPr txBox="1"/>
          <p:nvPr/>
        </p:nvSpPr>
        <p:spPr>
          <a:xfrm>
            <a:off x="1642738" y="2946820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5 Hz</a:t>
            </a:r>
            <a:endParaRPr lang="en-US" sz="600" dirty="0"/>
          </a:p>
        </p:txBody>
      </p:sp>
      <p:sp>
        <p:nvSpPr>
          <p:cNvPr id="237" name="TextBox 236"/>
          <p:cNvSpPr txBox="1"/>
          <p:nvPr/>
        </p:nvSpPr>
        <p:spPr>
          <a:xfrm>
            <a:off x="1651774" y="344061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5 Hz</a:t>
            </a:r>
            <a:endParaRPr lang="en-US" sz="600" dirty="0"/>
          </a:p>
        </p:txBody>
      </p:sp>
      <p:sp>
        <p:nvSpPr>
          <p:cNvPr id="238" name="TextBox 237"/>
          <p:cNvSpPr txBox="1"/>
          <p:nvPr/>
        </p:nvSpPr>
        <p:spPr>
          <a:xfrm>
            <a:off x="1619506" y="3793178"/>
            <a:ext cx="4141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50 Hz</a:t>
            </a:r>
            <a:endParaRPr lang="en-US" sz="600" dirty="0"/>
          </a:p>
        </p:txBody>
      </p:sp>
      <p:sp>
        <p:nvSpPr>
          <p:cNvPr id="242" name="TextBox 241"/>
          <p:cNvSpPr txBox="1"/>
          <p:nvPr/>
        </p:nvSpPr>
        <p:spPr>
          <a:xfrm>
            <a:off x="4104304" y="2145136"/>
            <a:ext cx="4074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TBD Hz</a:t>
            </a:r>
            <a:endParaRPr lang="en-US" sz="600" dirty="0"/>
          </a:p>
        </p:txBody>
      </p:sp>
      <p:sp>
        <p:nvSpPr>
          <p:cNvPr id="244" name="TextBox 243"/>
          <p:cNvSpPr txBox="1"/>
          <p:nvPr/>
        </p:nvSpPr>
        <p:spPr>
          <a:xfrm>
            <a:off x="3368151" y="2096699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245" name="TextBox 244"/>
          <p:cNvSpPr txBox="1"/>
          <p:nvPr/>
        </p:nvSpPr>
        <p:spPr>
          <a:xfrm>
            <a:off x="8020697" y="2903362"/>
            <a:ext cx="5341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Bkground</a:t>
            </a:r>
            <a:endParaRPr lang="en-US" sz="700" dirty="0"/>
          </a:p>
        </p:txBody>
      </p:sp>
      <p:sp>
        <p:nvSpPr>
          <p:cNvPr id="246" name="TextBox 245"/>
          <p:cNvSpPr txBox="1"/>
          <p:nvPr/>
        </p:nvSpPr>
        <p:spPr>
          <a:xfrm>
            <a:off x="8118011" y="450785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 1 Hz</a:t>
            </a:r>
            <a:endParaRPr lang="en-US" sz="700" dirty="0"/>
          </a:p>
        </p:txBody>
      </p:sp>
      <p:sp>
        <p:nvSpPr>
          <p:cNvPr id="247" name="TextBox 246"/>
          <p:cNvSpPr txBox="1"/>
          <p:nvPr/>
        </p:nvSpPr>
        <p:spPr>
          <a:xfrm>
            <a:off x="8166829" y="5208845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 5 Hz</a:t>
            </a:r>
            <a:endParaRPr lang="en-US" sz="700" dirty="0"/>
          </a:p>
        </p:txBody>
      </p:sp>
      <p:sp>
        <p:nvSpPr>
          <p:cNvPr id="261" name="TextBox 260"/>
          <p:cNvSpPr txBox="1"/>
          <p:nvPr/>
        </p:nvSpPr>
        <p:spPr>
          <a:xfrm>
            <a:off x="5395767" y="2044818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262" name="TextBox 261"/>
          <p:cNvSpPr txBox="1"/>
          <p:nvPr/>
        </p:nvSpPr>
        <p:spPr>
          <a:xfrm>
            <a:off x="6096155" y="2054546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263" name="TextBox 262"/>
          <p:cNvSpPr txBox="1"/>
          <p:nvPr/>
        </p:nvSpPr>
        <p:spPr>
          <a:xfrm>
            <a:off x="6841943" y="2051303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179" name="Line 108"/>
          <p:cNvSpPr>
            <a:spLocks noChangeShapeType="1"/>
          </p:cNvSpPr>
          <p:nvPr/>
        </p:nvSpPr>
        <p:spPr bwMode="auto">
          <a:xfrm>
            <a:off x="4957525" y="2304494"/>
            <a:ext cx="0" cy="38682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8" name="Group 172"/>
          <p:cNvGrpSpPr/>
          <p:nvPr/>
        </p:nvGrpSpPr>
        <p:grpSpPr>
          <a:xfrm>
            <a:off x="4649726" y="1653297"/>
            <a:ext cx="603063" cy="633433"/>
            <a:chOff x="3309845" y="1516856"/>
            <a:chExt cx="619125" cy="623888"/>
          </a:xfrm>
        </p:grpSpPr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3309845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12" name="Rectangle 125"/>
            <p:cNvSpPr>
              <a:spLocks noChangeArrowheads="1"/>
            </p:cNvSpPr>
            <p:nvPr/>
          </p:nvSpPr>
          <p:spPr bwMode="auto">
            <a:xfrm>
              <a:off x="3422792" y="1675819"/>
              <a:ext cx="437756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GNC-G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Application</a:t>
              </a:r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4735399" y="2040206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214" name="Freeform 89"/>
          <p:cNvSpPr>
            <a:spLocks/>
          </p:cNvSpPr>
          <p:nvPr/>
        </p:nvSpPr>
        <p:spPr bwMode="auto">
          <a:xfrm>
            <a:off x="7974100" y="3276301"/>
            <a:ext cx="590693" cy="633432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700" b="1" dirty="0"/>
          </a:p>
        </p:txBody>
      </p:sp>
      <p:sp>
        <p:nvSpPr>
          <p:cNvPr id="218" name="Rectangle 90"/>
          <p:cNvSpPr>
            <a:spLocks noChangeArrowheads="1"/>
          </p:cNvSpPr>
          <p:nvPr/>
        </p:nvSpPr>
        <p:spPr bwMode="auto">
          <a:xfrm>
            <a:off x="8085451" y="3458921"/>
            <a:ext cx="38953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Sequencer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8125575" y="3676484"/>
            <a:ext cx="3305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TBD</a:t>
            </a:r>
            <a:endParaRPr lang="en-US" sz="700" dirty="0"/>
          </a:p>
        </p:txBody>
      </p:sp>
      <p:sp>
        <p:nvSpPr>
          <p:cNvPr id="235" name="Line 106"/>
          <p:cNvSpPr>
            <a:spLocks noChangeShapeType="1"/>
          </p:cNvSpPr>
          <p:nvPr/>
        </p:nvSpPr>
        <p:spPr bwMode="auto">
          <a:xfrm>
            <a:off x="1054092" y="1363911"/>
            <a:ext cx="1859229" cy="152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2" name="TextBox 271"/>
          <p:cNvSpPr txBox="1"/>
          <p:nvPr/>
        </p:nvSpPr>
        <p:spPr>
          <a:xfrm>
            <a:off x="9692797" y="1425109"/>
            <a:ext cx="4618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B. Ly</a:t>
            </a:r>
            <a:endParaRPr lang="en-US" sz="1050" b="1" dirty="0"/>
          </a:p>
        </p:txBody>
      </p:sp>
      <p:sp>
        <p:nvSpPr>
          <p:cNvPr id="274" name="Line 119"/>
          <p:cNvSpPr>
            <a:spLocks noChangeShapeType="1"/>
          </p:cNvSpPr>
          <p:nvPr/>
        </p:nvSpPr>
        <p:spPr bwMode="auto">
          <a:xfrm>
            <a:off x="7696303" y="3570459"/>
            <a:ext cx="270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5" name="Line 119"/>
          <p:cNvSpPr>
            <a:spLocks noChangeShapeType="1"/>
          </p:cNvSpPr>
          <p:nvPr/>
        </p:nvSpPr>
        <p:spPr bwMode="auto">
          <a:xfrm>
            <a:off x="7697871" y="4316760"/>
            <a:ext cx="270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76" name="Rectangle 90"/>
          <p:cNvSpPr>
            <a:spLocks noChangeArrowheads="1"/>
          </p:cNvSpPr>
          <p:nvPr/>
        </p:nvSpPr>
        <p:spPr bwMode="auto">
          <a:xfrm>
            <a:off x="8074384" y="4141584"/>
            <a:ext cx="43802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Health &amp; Safety Manager</a:t>
            </a:r>
            <a:endParaRPr lang="en-US" sz="700" b="1" dirty="0">
              <a:ea typeface="Arial" pitchFamily="25" charset="0"/>
              <a:cs typeface="Arial" pitchFamily="25" charset="0"/>
            </a:endParaRPr>
          </a:p>
        </p:txBody>
      </p:sp>
      <p:grpSp>
        <p:nvGrpSpPr>
          <p:cNvPr id="19" name="Group 166"/>
          <p:cNvGrpSpPr/>
          <p:nvPr/>
        </p:nvGrpSpPr>
        <p:grpSpPr>
          <a:xfrm>
            <a:off x="7354937" y="1631200"/>
            <a:ext cx="603063" cy="633433"/>
            <a:chOff x="5916612" y="1516856"/>
            <a:chExt cx="619125" cy="623888"/>
          </a:xfrm>
        </p:grpSpPr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5916612" y="1516856"/>
              <a:ext cx="619125" cy="623888"/>
            </a:xfrm>
            <a:custGeom>
              <a:avLst/>
              <a:gdLst>
                <a:gd name="T0" fmla="*/ 0 w 371"/>
                <a:gd name="T1" fmla="*/ 477916706 h 371"/>
                <a:gd name="T2" fmla="*/ 19494928 w 371"/>
                <a:gd name="T3" fmla="*/ 381767325 h 371"/>
                <a:gd name="T4" fmla="*/ 52912659 w 371"/>
                <a:gd name="T5" fmla="*/ 291274977 h 371"/>
                <a:gd name="T6" fmla="*/ 103041758 w 371"/>
                <a:gd name="T7" fmla="*/ 209264816 h 371"/>
                <a:gd name="T8" fmla="*/ 167093660 w 371"/>
                <a:gd name="T9" fmla="*/ 138567038 h 371"/>
                <a:gd name="T10" fmla="*/ 242286475 w 371"/>
                <a:gd name="T11" fmla="*/ 79181645 h 371"/>
                <a:gd name="T12" fmla="*/ 328616865 w 371"/>
                <a:gd name="T13" fmla="*/ 36762306 h 371"/>
                <a:gd name="T14" fmla="*/ 420519379 w 371"/>
                <a:gd name="T15" fmla="*/ 11312384 h 371"/>
                <a:gd name="T16" fmla="*/ 515205453 w 371"/>
                <a:gd name="T17" fmla="*/ 0 h 371"/>
                <a:gd name="T18" fmla="*/ 612676755 w 371"/>
                <a:gd name="T19" fmla="*/ 11312384 h 371"/>
                <a:gd name="T20" fmla="*/ 704579269 w 371"/>
                <a:gd name="T21" fmla="*/ 36762306 h 371"/>
                <a:gd name="T22" fmla="*/ 788126099 w 371"/>
                <a:gd name="T23" fmla="*/ 79181645 h 371"/>
                <a:gd name="T24" fmla="*/ 866102473 w 371"/>
                <a:gd name="T25" fmla="*/ 138567038 h 371"/>
                <a:gd name="T26" fmla="*/ 927370816 w 371"/>
                <a:gd name="T27" fmla="*/ 209264816 h 371"/>
                <a:gd name="T28" fmla="*/ 980283475 w 371"/>
                <a:gd name="T29" fmla="*/ 291274977 h 371"/>
                <a:gd name="T30" fmla="*/ 1013701206 w 371"/>
                <a:gd name="T31" fmla="*/ 381767325 h 371"/>
                <a:gd name="T32" fmla="*/ 1030410906 w 371"/>
                <a:gd name="T33" fmla="*/ 477916706 h 371"/>
                <a:gd name="T34" fmla="*/ 1030410906 w 371"/>
                <a:gd name="T35" fmla="*/ 574066087 h 371"/>
                <a:gd name="T36" fmla="*/ 1013701206 w 371"/>
                <a:gd name="T37" fmla="*/ 667386951 h 371"/>
                <a:gd name="T38" fmla="*/ 980283475 w 371"/>
                <a:gd name="T39" fmla="*/ 757879299 h 371"/>
                <a:gd name="T40" fmla="*/ 927370816 w 371"/>
                <a:gd name="T41" fmla="*/ 839889461 h 371"/>
                <a:gd name="T42" fmla="*/ 866102473 w 371"/>
                <a:gd name="T43" fmla="*/ 913414073 h 371"/>
                <a:gd name="T44" fmla="*/ 788126099 w 371"/>
                <a:gd name="T45" fmla="*/ 969972631 h 371"/>
                <a:gd name="T46" fmla="*/ 704579269 w 371"/>
                <a:gd name="T47" fmla="*/ 1015218805 h 371"/>
                <a:gd name="T48" fmla="*/ 612676755 w 371"/>
                <a:gd name="T49" fmla="*/ 1040670409 h 371"/>
                <a:gd name="T50" fmla="*/ 515205453 w 371"/>
                <a:gd name="T51" fmla="*/ 1049154276 h 371"/>
                <a:gd name="T52" fmla="*/ 420519379 w 371"/>
                <a:gd name="T53" fmla="*/ 1040670409 h 371"/>
                <a:gd name="T54" fmla="*/ 328616865 w 371"/>
                <a:gd name="T55" fmla="*/ 1015218805 h 371"/>
                <a:gd name="T56" fmla="*/ 242286475 w 371"/>
                <a:gd name="T57" fmla="*/ 969972631 h 371"/>
                <a:gd name="T58" fmla="*/ 167093660 w 371"/>
                <a:gd name="T59" fmla="*/ 913414073 h 371"/>
                <a:gd name="T60" fmla="*/ 103041758 w 371"/>
                <a:gd name="T61" fmla="*/ 839889461 h 371"/>
                <a:gd name="T62" fmla="*/ 52912659 w 371"/>
                <a:gd name="T63" fmla="*/ 757879299 h 371"/>
                <a:gd name="T64" fmla="*/ 19494928 w 371"/>
                <a:gd name="T65" fmla="*/ 667386951 h 371"/>
                <a:gd name="T66" fmla="*/ 0 w 371"/>
                <a:gd name="T67" fmla="*/ 57406608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79" name="Rectangle 125"/>
            <p:cNvSpPr>
              <a:spLocks noChangeArrowheads="1"/>
            </p:cNvSpPr>
            <p:nvPr/>
          </p:nvSpPr>
          <p:spPr bwMode="auto">
            <a:xfrm>
              <a:off x="5962045" y="1691144"/>
              <a:ext cx="528269" cy="2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Parachute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 Application</a:t>
              </a:r>
            </a:p>
          </p:txBody>
        </p:sp>
      </p:grpSp>
      <p:sp>
        <p:nvSpPr>
          <p:cNvPr id="280" name="TextBox 279"/>
          <p:cNvSpPr txBox="1"/>
          <p:nvPr/>
        </p:nvSpPr>
        <p:spPr>
          <a:xfrm>
            <a:off x="7465683" y="2024594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 TBD Hz</a:t>
            </a:r>
            <a:endParaRPr lang="en-US" sz="600" dirty="0"/>
          </a:p>
        </p:txBody>
      </p:sp>
      <p:sp>
        <p:nvSpPr>
          <p:cNvPr id="281" name="Line 104"/>
          <p:cNvSpPr>
            <a:spLocks noChangeShapeType="1"/>
          </p:cNvSpPr>
          <p:nvPr/>
        </p:nvSpPr>
        <p:spPr bwMode="auto">
          <a:xfrm flipH="1">
            <a:off x="7596371" y="2262431"/>
            <a:ext cx="58196" cy="43332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cxnSp>
        <p:nvCxnSpPr>
          <p:cNvPr id="284" name="Elbow Connector 283"/>
          <p:cNvCxnSpPr/>
          <p:nvPr/>
        </p:nvCxnSpPr>
        <p:spPr>
          <a:xfrm rot="5400000" flipH="1" flipV="1">
            <a:off x="8262593" y="2182305"/>
            <a:ext cx="348800" cy="32051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itle 2"/>
          <p:cNvSpPr txBox="1">
            <a:spLocks/>
          </p:cNvSpPr>
          <p:nvPr/>
        </p:nvSpPr>
        <p:spPr>
          <a:xfrm>
            <a:off x="0" y="-5"/>
            <a:ext cx="9144000" cy="78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/>
              <a:t>Downmass Microcapsule Software </a:t>
            </a:r>
            <a:endParaRPr lang="en-US" sz="2800" dirty="0"/>
          </a:p>
          <a:p>
            <a:pPr lvl="0" algn="ctr">
              <a:spcBef>
                <a:spcPct val="0"/>
              </a:spcBef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Flight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Software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89" name="Straight Connector 288"/>
          <p:cNvCxnSpPr/>
          <p:nvPr/>
        </p:nvCxnSpPr>
        <p:spPr>
          <a:xfrm>
            <a:off x="265521" y="826327"/>
            <a:ext cx="868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Slide Number Placeholder 29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- </a:t>
            </a:r>
            <a:fld id="{BA7F7BAD-7C00-4062-8B1D-883A3E08A7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406401" y="2395753"/>
            <a:ext cx="5252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Horizon Sensor</a:t>
            </a:r>
            <a:endParaRPr lang="en-US" sz="800" b="1" dirty="0"/>
          </a:p>
        </p:txBody>
      </p:sp>
      <p:sp>
        <p:nvSpPr>
          <p:cNvPr id="173" name="Line 85"/>
          <p:cNvSpPr>
            <a:spLocks noChangeShapeType="1"/>
          </p:cNvSpPr>
          <p:nvPr/>
        </p:nvSpPr>
        <p:spPr bwMode="auto">
          <a:xfrm>
            <a:off x="944957" y="2582655"/>
            <a:ext cx="281096" cy="78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2" name="Rectangle 50"/>
          <p:cNvSpPr>
            <a:spLocks noChangeArrowheads="1"/>
          </p:cNvSpPr>
          <p:nvPr/>
        </p:nvSpPr>
        <p:spPr bwMode="auto">
          <a:xfrm>
            <a:off x="967281" y="2418951"/>
            <a:ext cx="22943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TBD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92" name="Freeform 123"/>
          <p:cNvSpPr>
            <a:spLocks/>
          </p:cNvSpPr>
          <p:nvPr/>
        </p:nvSpPr>
        <p:spPr bwMode="auto">
          <a:xfrm>
            <a:off x="1220669" y="2311843"/>
            <a:ext cx="387409" cy="394711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93" name="Line 106"/>
          <p:cNvSpPr>
            <a:spLocks noChangeShapeType="1"/>
          </p:cNvSpPr>
          <p:nvPr/>
        </p:nvSpPr>
        <p:spPr bwMode="auto">
          <a:xfrm>
            <a:off x="1625605" y="2604655"/>
            <a:ext cx="350983" cy="1200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94" name="Rectangle 65"/>
          <p:cNvSpPr>
            <a:spLocks noChangeArrowheads="1"/>
          </p:cNvSpPr>
          <p:nvPr/>
        </p:nvSpPr>
        <p:spPr bwMode="auto">
          <a:xfrm>
            <a:off x="1216440" y="2390845"/>
            <a:ext cx="399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Horizon Sensor IO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1642591" y="2319974"/>
            <a:ext cx="3113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TBD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495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/>
          </p:nvPr>
        </p:nvSpPr>
        <p:spPr>
          <a:xfrm>
            <a:off x="212790" y="1360488"/>
            <a:ext cx="8931210" cy="5472112"/>
          </a:xfrm>
          <a:ln>
            <a:noFill/>
          </a:ln>
        </p:spPr>
        <p:txBody>
          <a:bodyPr/>
          <a:lstStyle/>
          <a:p>
            <a:pPr defTabSz="981075">
              <a:lnSpc>
                <a:spcPct val="90000"/>
              </a:lnSpc>
            </a:pPr>
            <a:r>
              <a:rPr lang="en-US" sz="1800" dirty="0">
                <a:solidFill>
                  <a:prstClr val="black"/>
                </a:solidFill>
              </a:rPr>
              <a:t>Major Tasks for </a:t>
            </a:r>
            <a:r>
              <a:rPr lang="en-US" sz="1800" dirty="0" smtClean="0">
                <a:solidFill>
                  <a:prstClr val="black"/>
                </a:solidFill>
              </a:rPr>
              <a:t>FY15</a:t>
            </a:r>
            <a:endParaRPr lang="en-US" sz="1800" dirty="0">
              <a:solidFill>
                <a:prstClr val="black"/>
              </a:solidFill>
            </a:endParaRPr>
          </a:p>
          <a:p>
            <a:pPr lvl="1" defTabSz="981075">
              <a:lnSpc>
                <a:spcPct val="9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CFS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Class A Certification on </a:t>
            </a:r>
            <a:r>
              <a:rPr lang="en-US" sz="1600" dirty="0">
                <a:solidFill>
                  <a:prstClr val="black"/>
                </a:solidFill>
              </a:rPr>
              <a:t>V</a:t>
            </a:r>
            <a:r>
              <a:rPr lang="en-US" sz="1600" dirty="0" smtClean="0">
                <a:solidFill>
                  <a:prstClr val="black"/>
                </a:solidFill>
              </a:rPr>
              <a:t>xWorks/LEON3</a:t>
            </a:r>
            <a:r>
              <a:rPr lang="en-US" sz="1600" dirty="0">
                <a:solidFill>
                  <a:prstClr val="black"/>
                </a:solidFill>
              </a:rPr>
              <a:t>	</a:t>
            </a:r>
            <a:r>
              <a:rPr lang="en-US" sz="1600" dirty="0" smtClean="0">
                <a:solidFill>
                  <a:srgbClr val="00B050"/>
                </a:solidFill>
              </a:rPr>
              <a:t>Complete </a:t>
            </a:r>
          </a:p>
          <a:p>
            <a:pPr lvl="2" defTabSz="981075">
              <a:lnSpc>
                <a:spcPct val="90000"/>
              </a:lnSpc>
            </a:pPr>
            <a:r>
              <a:rPr lang="en-US" dirty="0" smtClean="0"/>
              <a:t>Will be delivered to Orion program an GOTS after merge with main product line</a:t>
            </a:r>
          </a:p>
          <a:p>
            <a:pPr lvl="2" defTabSz="981075">
              <a:lnSpc>
                <a:spcPct val="90000"/>
              </a:lnSpc>
            </a:pPr>
            <a:r>
              <a:rPr lang="en-US" dirty="0" smtClean="0"/>
              <a:t>Full-coverage UT Assert unit test suite</a:t>
            </a:r>
          </a:p>
          <a:p>
            <a:pPr lvl="2" defTabSz="981075">
              <a:lnSpc>
                <a:spcPct val="90000"/>
              </a:lnSpc>
            </a:pPr>
            <a:r>
              <a:rPr lang="en-US" dirty="0" smtClean="0"/>
              <a:t>API unit tests</a:t>
            </a:r>
          </a:p>
          <a:p>
            <a:pPr lvl="2" defTabSz="981075">
              <a:lnSpc>
                <a:spcPct val="90000"/>
              </a:lnSpc>
            </a:pPr>
            <a:r>
              <a:rPr lang="en-US" dirty="0" smtClean="0"/>
              <a:t>Vertical Integration tests</a:t>
            </a:r>
          </a:p>
          <a:p>
            <a:pPr lvl="1" defTabSz="981075">
              <a:lnSpc>
                <a:spcPct val="90000"/>
              </a:lnSpc>
            </a:pPr>
            <a:r>
              <a:rPr lang="en-US" sz="1600" dirty="0" smtClean="0"/>
              <a:t>Other AES Projects:  				</a:t>
            </a:r>
            <a:r>
              <a:rPr lang="en-US" sz="1600" dirty="0" smtClean="0">
                <a:solidFill>
                  <a:srgbClr val="00B050"/>
                </a:solidFill>
              </a:rPr>
              <a:t>Ongoing, Much progress </a:t>
            </a:r>
            <a:endParaRPr lang="en-US" sz="1600" dirty="0" smtClean="0"/>
          </a:p>
          <a:p>
            <a:pPr lvl="2" defTabSz="981075">
              <a:lnSpc>
                <a:spcPct val="90000"/>
              </a:lnSpc>
            </a:pPr>
            <a:r>
              <a:rPr lang="en-US" dirty="0" smtClean="0"/>
              <a:t>Integration of AES Habitat Apps with CFS Message Bus/SBN</a:t>
            </a:r>
          </a:p>
          <a:p>
            <a:pPr lvl="2" defTabSz="981075">
              <a:lnSpc>
                <a:spcPct val="90000"/>
              </a:lnSpc>
            </a:pPr>
            <a:r>
              <a:rPr lang="en-US" dirty="0" smtClean="0"/>
              <a:t>Migration of Autonomy Applications within CFS Framework</a:t>
            </a:r>
          </a:p>
          <a:p>
            <a:pPr marL="856894" lvl="2" indent="0" defTabSz="981075">
              <a:lnSpc>
                <a:spcPct val="90000"/>
              </a:lnSpc>
              <a:buNone/>
            </a:pPr>
            <a:endParaRPr lang="en-US" dirty="0"/>
          </a:p>
          <a:p>
            <a:pPr defTabSz="981075">
              <a:lnSpc>
                <a:spcPct val="90000"/>
              </a:lnSpc>
            </a:pPr>
            <a:r>
              <a:rPr lang="en-US" sz="1800" dirty="0" smtClean="0">
                <a:solidFill>
                  <a:prstClr val="black"/>
                </a:solidFill>
              </a:rPr>
              <a:t>Additional </a:t>
            </a:r>
            <a:r>
              <a:rPr lang="en-US" sz="1800" dirty="0">
                <a:solidFill>
                  <a:prstClr val="black"/>
                </a:solidFill>
              </a:rPr>
              <a:t>Tasks for </a:t>
            </a:r>
            <a:r>
              <a:rPr lang="en-US" sz="1800" dirty="0" smtClean="0">
                <a:solidFill>
                  <a:prstClr val="black"/>
                </a:solidFill>
              </a:rPr>
              <a:t>FY15</a:t>
            </a:r>
            <a:endParaRPr lang="en-US" sz="1600" dirty="0">
              <a:solidFill>
                <a:prstClr val="black"/>
              </a:solidFill>
            </a:endParaRPr>
          </a:p>
          <a:p>
            <a:pPr lvl="1" defTabSz="981075">
              <a:lnSpc>
                <a:spcPct val="90000"/>
              </a:lnSpc>
            </a:pPr>
            <a:r>
              <a:rPr lang="en-US" sz="1600" dirty="0" smtClean="0"/>
              <a:t>Orion Backup Prototype/Analysis with CFS/LEON3</a:t>
            </a:r>
            <a:r>
              <a:rPr lang="en-US" sz="1600" dirty="0" smtClean="0">
                <a:solidFill>
                  <a:srgbClr val="00B050"/>
                </a:solidFill>
              </a:rPr>
              <a:t>	Complete </a:t>
            </a:r>
            <a:r>
              <a:rPr lang="en-US" sz="1600" i="1" dirty="0" smtClean="0">
                <a:solidFill>
                  <a:srgbClr val="00B050"/>
                </a:solidFill>
              </a:rPr>
              <a:t>(Demo Jan 2015)</a:t>
            </a:r>
          </a:p>
          <a:p>
            <a:pPr lvl="1" defTabSz="981075">
              <a:lnSpc>
                <a:spcPct val="90000"/>
              </a:lnSpc>
            </a:pPr>
            <a:r>
              <a:rPr lang="en-US" sz="1600" dirty="0" smtClean="0"/>
              <a:t>Generic Command &amp; Telemetry Apps	</a:t>
            </a:r>
            <a:r>
              <a:rPr lang="en-US" sz="1600" dirty="0" smtClean="0">
                <a:solidFill>
                  <a:srgbClr val="00B050"/>
                </a:solidFill>
              </a:rPr>
              <a:t>	V1 Complete </a:t>
            </a:r>
            <a:r>
              <a:rPr lang="en-US" sz="1600" i="1" dirty="0" smtClean="0">
                <a:solidFill>
                  <a:srgbClr val="00B050"/>
                </a:solidFill>
              </a:rPr>
              <a:t>(Demo 9/2015)</a:t>
            </a:r>
          </a:p>
          <a:p>
            <a:pPr lvl="2" defTabSz="981075">
              <a:lnSpc>
                <a:spcPct val="90000"/>
              </a:lnSpc>
            </a:pPr>
            <a:r>
              <a:rPr lang="en-US" sz="1400" dirty="0" smtClean="0"/>
              <a:t>CFS Communication Interface with C3I Standard</a:t>
            </a:r>
            <a:r>
              <a:rPr lang="en-US" sz="1400" dirty="0" smtClean="0">
                <a:solidFill>
                  <a:srgbClr val="00B050"/>
                </a:solidFill>
              </a:rPr>
              <a:t>	Complete </a:t>
            </a:r>
            <a:r>
              <a:rPr lang="en-US" sz="1400" i="1" dirty="0" smtClean="0">
                <a:solidFill>
                  <a:srgbClr val="00B050"/>
                </a:solidFill>
              </a:rPr>
              <a:t>(Demo 9/2015)</a:t>
            </a:r>
          </a:p>
          <a:p>
            <a:pPr lvl="1" defTabSz="981075">
              <a:lnSpc>
                <a:spcPct val="9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CFS </a:t>
            </a:r>
            <a:r>
              <a:rPr lang="en-US" sz="1600" dirty="0">
                <a:solidFill>
                  <a:prstClr val="black"/>
                </a:solidFill>
              </a:rPr>
              <a:t>Synch &amp; Voting Software Development    	</a:t>
            </a:r>
            <a:r>
              <a:rPr lang="en-US" sz="1600" dirty="0" smtClean="0">
                <a:solidFill>
                  <a:srgbClr val="00B050"/>
                </a:solidFill>
              </a:rPr>
              <a:t>Added TTGbE </a:t>
            </a:r>
            <a:r>
              <a:rPr lang="en-US" sz="1600" i="1" dirty="0" smtClean="0">
                <a:solidFill>
                  <a:srgbClr val="00B050"/>
                </a:solidFill>
              </a:rPr>
              <a:t>(Demo 9/2015)</a:t>
            </a:r>
          </a:p>
          <a:p>
            <a:pPr lvl="1" defTabSz="981075">
              <a:lnSpc>
                <a:spcPct val="9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Command </a:t>
            </a:r>
            <a:r>
              <a:rPr lang="en-US" sz="1600" dirty="0">
                <a:solidFill>
                  <a:prstClr val="black"/>
                </a:solidFill>
              </a:rPr>
              <a:t>&amp; Data Dictionary Tools 		</a:t>
            </a:r>
            <a:r>
              <a:rPr lang="en-US" sz="1600" dirty="0" smtClean="0">
                <a:solidFill>
                  <a:srgbClr val="00B050"/>
                </a:solidFill>
              </a:rPr>
              <a:t>2 Tools </a:t>
            </a:r>
            <a:r>
              <a:rPr lang="en-US" sz="1600" i="1" dirty="0" smtClean="0">
                <a:solidFill>
                  <a:srgbClr val="00B050"/>
                </a:solidFill>
              </a:rPr>
              <a:t>(Demo 9/2015)</a:t>
            </a:r>
            <a:endParaRPr lang="en-US" sz="1600" i="1" dirty="0">
              <a:solidFill>
                <a:srgbClr val="00B050"/>
              </a:solidFill>
            </a:endParaRPr>
          </a:p>
          <a:p>
            <a:pPr lvl="1" defTabSz="981075">
              <a:lnSpc>
                <a:spcPct val="90000"/>
              </a:lnSpc>
            </a:pPr>
            <a:r>
              <a:rPr lang="en-US" sz="1600" dirty="0" smtClean="0"/>
              <a:t>Product Line	</a:t>
            </a:r>
            <a:r>
              <a:rPr lang="en-US" sz="1600" dirty="0" smtClean="0">
                <a:solidFill>
                  <a:srgbClr val="00B050"/>
                </a:solidFill>
              </a:rPr>
              <a:t>				Active and Evolving</a:t>
            </a:r>
          </a:p>
          <a:p>
            <a:pPr lvl="1" defTabSz="981075">
              <a:lnSpc>
                <a:spcPct val="90000"/>
              </a:lnSpc>
            </a:pPr>
            <a:r>
              <a:rPr lang="en-US" sz="1600" dirty="0" smtClean="0"/>
              <a:t>Education / Outreach</a:t>
            </a:r>
            <a:r>
              <a:rPr lang="en-US" sz="1600" dirty="0" smtClean="0">
                <a:solidFill>
                  <a:srgbClr val="00B050"/>
                </a:solidFill>
              </a:rPr>
              <a:t>			</a:t>
            </a:r>
            <a:r>
              <a:rPr lang="en-US" sz="1600" dirty="0">
                <a:solidFill>
                  <a:srgbClr val="00B050"/>
                </a:solidFill>
              </a:rPr>
              <a:t>	</a:t>
            </a:r>
            <a:r>
              <a:rPr lang="en-US" sz="1600" dirty="0" smtClean="0">
                <a:solidFill>
                  <a:srgbClr val="00B050"/>
                </a:solidFill>
              </a:rPr>
              <a:t>Progress, </a:t>
            </a:r>
            <a:r>
              <a:rPr lang="en-US" sz="1600" dirty="0" smtClean="0">
                <a:solidFill>
                  <a:srgbClr val="FAD000"/>
                </a:solidFill>
              </a:rPr>
              <a:t>Completion FY16</a:t>
            </a:r>
          </a:p>
          <a:p>
            <a:pPr lvl="1" defTabSz="981075">
              <a:lnSpc>
                <a:spcPct val="900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Symmetric &amp; Asymmetric Multicore Development	</a:t>
            </a:r>
            <a:r>
              <a:rPr lang="en-US" sz="1600" dirty="0" smtClean="0">
                <a:solidFill>
                  <a:srgbClr val="FAD000"/>
                </a:solidFill>
              </a:rPr>
              <a:t>Deferred FY16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600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9D-0AA4-4D83-9904-72621882E6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11"/>
          </p:nvPr>
        </p:nvSpPr>
        <p:spPr>
          <a:xfrm>
            <a:off x="963386" y="57831"/>
            <a:ext cx="7135586" cy="914400"/>
          </a:xfrm>
        </p:spPr>
        <p:txBody>
          <a:bodyPr/>
          <a:lstStyle/>
          <a:p>
            <a:pPr algn="ctr"/>
            <a:r>
              <a:rPr lang="en-US" dirty="0" smtClean="0"/>
              <a:t>AES CFS </a:t>
            </a:r>
            <a:r>
              <a:rPr lang="en-US" sz="2800" dirty="0" smtClean="0"/>
              <a:t>FY15 Software Tasks &amp; Status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7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Straight Arrow Connector 246"/>
          <p:cNvCxnSpPr/>
          <p:nvPr/>
        </p:nvCxnSpPr>
        <p:spPr bwMode="auto">
          <a:xfrm>
            <a:off x="6236029" y="1447800"/>
            <a:ext cx="697284" cy="580163"/>
          </a:xfrm>
          <a:prstGeom prst="straightConnector1">
            <a:avLst/>
          </a:prstGeom>
          <a:solidFill>
            <a:srgbClr val="99CC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>
            <a:off x="6856227" y="1519929"/>
            <a:ext cx="154173" cy="351165"/>
          </a:xfrm>
          <a:prstGeom prst="straightConnector1">
            <a:avLst/>
          </a:prstGeom>
          <a:solidFill>
            <a:srgbClr val="99CC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42" name="Straight Arrow Connector 241"/>
          <p:cNvCxnSpPr/>
          <p:nvPr/>
        </p:nvCxnSpPr>
        <p:spPr bwMode="auto">
          <a:xfrm flipH="1">
            <a:off x="7198489" y="1519929"/>
            <a:ext cx="102364" cy="338586"/>
          </a:xfrm>
          <a:prstGeom prst="straightConnector1">
            <a:avLst/>
          </a:prstGeom>
          <a:solidFill>
            <a:srgbClr val="99CC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17" name="Rectangle 216"/>
          <p:cNvSpPr/>
          <p:nvPr/>
        </p:nvSpPr>
        <p:spPr>
          <a:xfrm>
            <a:off x="1600199" y="3518220"/>
            <a:ext cx="3338739" cy="546984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Rectangle 187"/>
          <p:cNvSpPr/>
          <p:nvPr/>
        </p:nvSpPr>
        <p:spPr>
          <a:xfrm>
            <a:off x="5390708" y="2882017"/>
            <a:ext cx="554407" cy="546984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11561" y="3863015"/>
            <a:ext cx="791460" cy="67088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L-Shape 2"/>
          <p:cNvSpPr/>
          <p:nvPr/>
        </p:nvSpPr>
        <p:spPr>
          <a:xfrm rot="5400000">
            <a:off x="1751449" y="572080"/>
            <a:ext cx="1935331" cy="4371432"/>
          </a:xfrm>
          <a:prstGeom prst="corner">
            <a:avLst>
              <a:gd name="adj1" fmla="val 37053"/>
              <a:gd name="adj2" fmla="val 34401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Space Suite:  CWA CFS Software Architecture </a:t>
            </a:r>
            <a:endParaRPr lang="en-US" dirty="0"/>
          </a:p>
        </p:txBody>
      </p:sp>
      <p:sp>
        <p:nvSpPr>
          <p:cNvPr id="7" name="Freeform 89"/>
          <p:cNvSpPr>
            <a:spLocks/>
          </p:cNvSpPr>
          <p:nvPr/>
        </p:nvSpPr>
        <p:spPr bwMode="auto">
          <a:xfrm>
            <a:off x="5743766" y="1814513"/>
            <a:ext cx="606425" cy="623887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763000" y="6457950"/>
            <a:ext cx="3048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A1F88E-EBA0-164A-865C-FCF616A7E04C}" type="slidenum">
              <a:rPr lang="en-US" b="1" smtClean="0">
                <a:latin typeface="Arial" pitchFamily="25" charset="0"/>
              </a:rPr>
              <a:pPr/>
              <a:t>30</a:t>
            </a:fld>
            <a:endParaRPr lang="en-US" b="1" dirty="0" smtClean="0">
              <a:latin typeface="Arial" pitchFamily="25" charset="0"/>
            </a:endParaRPr>
          </a:p>
        </p:txBody>
      </p:sp>
      <p:grpSp>
        <p:nvGrpSpPr>
          <p:cNvPr id="9" name="Group 153"/>
          <p:cNvGrpSpPr/>
          <p:nvPr/>
        </p:nvGrpSpPr>
        <p:grpSpPr>
          <a:xfrm>
            <a:off x="1895475" y="4754563"/>
            <a:ext cx="620713" cy="623887"/>
            <a:chOff x="1739722" y="4625181"/>
            <a:chExt cx="620713" cy="623887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1739722" y="4625181"/>
              <a:ext cx="620713" cy="623887"/>
            </a:xfrm>
            <a:custGeom>
              <a:avLst/>
              <a:gdLst>
                <a:gd name="T0" fmla="*/ 2784866 w 372"/>
                <a:gd name="T1" fmla="*/ 477658004 h 370"/>
                <a:gd name="T2" fmla="*/ 19489053 w 372"/>
                <a:gd name="T3" fmla="*/ 380989243 h 370"/>
                <a:gd name="T4" fmla="*/ 55683963 w 372"/>
                <a:gd name="T5" fmla="*/ 292850872 h 370"/>
                <a:gd name="T6" fmla="*/ 105798195 w 372"/>
                <a:gd name="T7" fmla="*/ 207553715 h 370"/>
                <a:gd name="T8" fmla="*/ 169835086 w 372"/>
                <a:gd name="T9" fmla="*/ 136474438 h 370"/>
                <a:gd name="T10" fmla="*/ 245006434 w 372"/>
                <a:gd name="T11" fmla="*/ 79609667 h 370"/>
                <a:gd name="T12" fmla="*/ 331315575 w 372"/>
                <a:gd name="T13" fmla="*/ 34118188 h 370"/>
                <a:gd name="T14" fmla="*/ 423194448 w 372"/>
                <a:gd name="T15" fmla="*/ 8530390 h 370"/>
                <a:gd name="T16" fmla="*/ 517856518 w 372"/>
                <a:gd name="T17" fmla="*/ 0 h 370"/>
                <a:gd name="T18" fmla="*/ 612516919 w 372"/>
                <a:gd name="T19" fmla="*/ 8530390 h 370"/>
                <a:gd name="T20" fmla="*/ 704395791 w 372"/>
                <a:gd name="T21" fmla="*/ 34118188 h 370"/>
                <a:gd name="T22" fmla="*/ 790704933 w 372"/>
                <a:gd name="T23" fmla="*/ 79609667 h 370"/>
                <a:gd name="T24" fmla="*/ 865876281 w 372"/>
                <a:gd name="T25" fmla="*/ 136474438 h 370"/>
                <a:gd name="T26" fmla="*/ 929913172 w 372"/>
                <a:gd name="T27" fmla="*/ 207553715 h 370"/>
                <a:gd name="T28" fmla="*/ 980027404 w 372"/>
                <a:gd name="T29" fmla="*/ 292850872 h 370"/>
                <a:gd name="T30" fmla="*/ 1013437448 w 372"/>
                <a:gd name="T31" fmla="*/ 380989243 h 370"/>
                <a:gd name="T32" fmla="*/ 1032926501 w 372"/>
                <a:gd name="T33" fmla="*/ 477658004 h 370"/>
                <a:gd name="T34" fmla="*/ 1032926501 w 372"/>
                <a:gd name="T35" fmla="*/ 574328452 h 370"/>
                <a:gd name="T36" fmla="*/ 1013437448 w 372"/>
                <a:gd name="T37" fmla="*/ 670997213 h 370"/>
                <a:gd name="T38" fmla="*/ 980027404 w 372"/>
                <a:gd name="T39" fmla="*/ 761980172 h 370"/>
                <a:gd name="T40" fmla="*/ 929913172 w 372"/>
                <a:gd name="T41" fmla="*/ 844432741 h 370"/>
                <a:gd name="T42" fmla="*/ 865876281 w 372"/>
                <a:gd name="T43" fmla="*/ 915512018 h 370"/>
                <a:gd name="T44" fmla="*/ 790704933 w 372"/>
                <a:gd name="T45" fmla="*/ 975219690 h 370"/>
                <a:gd name="T46" fmla="*/ 704395791 w 372"/>
                <a:gd name="T47" fmla="*/ 1017868268 h 370"/>
                <a:gd name="T48" fmla="*/ 612516919 w 372"/>
                <a:gd name="T49" fmla="*/ 1043456066 h 370"/>
                <a:gd name="T50" fmla="*/ 517856518 w 372"/>
                <a:gd name="T51" fmla="*/ 1051986456 h 370"/>
                <a:gd name="T52" fmla="*/ 423194448 w 372"/>
                <a:gd name="T53" fmla="*/ 1043456066 h 370"/>
                <a:gd name="T54" fmla="*/ 331315575 w 372"/>
                <a:gd name="T55" fmla="*/ 1017868268 h 370"/>
                <a:gd name="T56" fmla="*/ 245006434 w 372"/>
                <a:gd name="T57" fmla="*/ 975219690 h 370"/>
                <a:gd name="T58" fmla="*/ 169835086 w 372"/>
                <a:gd name="T59" fmla="*/ 915512018 h 370"/>
                <a:gd name="T60" fmla="*/ 105798195 w 372"/>
                <a:gd name="T61" fmla="*/ 844432741 h 370"/>
                <a:gd name="T62" fmla="*/ 55683963 w 372"/>
                <a:gd name="T63" fmla="*/ 761980172 h 370"/>
                <a:gd name="T64" fmla="*/ 19489053 w 372"/>
                <a:gd name="T65" fmla="*/ 670997213 h 370"/>
                <a:gd name="T66" fmla="*/ 2784866 w 372"/>
                <a:gd name="T67" fmla="*/ 574328452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815922" y="4853781"/>
              <a:ext cx="432812" cy="193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Software 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Scheduler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12" name="Freeform 73"/>
          <p:cNvSpPr>
            <a:spLocks/>
          </p:cNvSpPr>
          <p:nvPr/>
        </p:nvSpPr>
        <p:spPr bwMode="auto">
          <a:xfrm>
            <a:off x="4638675" y="4754563"/>
            <a:ext cx="608012" cy="623888"/>
          </a:xfrm>
          <a:custGeom>
            <a:avLst/>
            <a:gdLst>
              <a:gd name="T0" fmla="*/ 2670676 w 372"/>
              <a:gd name="T1" fmla="*/ 477660456 h 370"/>
              <a:gd name="T2" fmla="*/ 21371949 w 372"/>
              <a:gd name="T3" fmla="*/ 380991540 h 370"/>
              <a:gd name="T4" fmla="*/ 53428237 w 372"/>
              <a:gd name="T5" fmla="*/ 292851341 h 370"/>
              <a:gd name="T6" fmla="*/ 101513487 w 372"/>
              <a:gd name="T7" fmla="*/ 207554048 h 370"/>
              <a:gd name="T8" fmla="*/ 162955388 w 372"/>
              <a:gd name="T9" fmla="*/ 136474657 h 370"/>
              <a:gd name="T10" fmla="*/ 235083263 w 372"/>
              <a:gd name="T11" fmla="*/ 79609795 h 370"/>
              <a:gd name="T12" fmla="*/ 317895478 w 372"/>
              <a:gd name="T13" fmla="*/ 36961149 h 370"/>
              <a:gd name="T14" fmla="*/ 406052315 w 372"/>
              <a:gd name="T15" fmla="*/ 8530404 h 370"/>
              <a:gd name="T16" fmla="*/ 496879828 w 372"/>
              <a:gd name="T17" fmla="*/ 0 h 370"/>
              <a:gd name="T18" fmla="*/ 587707341 w 372"/>
              <a:gd name="T19" fmla="*/ 8530404 h 370"/>
              <a:gd name="T20" fmla="*/ 675864178 w 372"/>
              <a:gd name="T21" fmla="*/ 36961149 h 370"/>
              <a:gd name="T22" fmla="*/ 758676393 w 372"/>
              <a:gd name="T23" fmla="*/ 79609795 h 370"/>
              <a:gd name="T24" fmla="*/ 830804268 w 372"/>
              <a:gd name="T25" fmla="*/ 136474657 h 370"/>
              <a:gd name="T26" fmla="*/ 892246169 w 372"/>
              <a:gd name="T27" fmla="*/ 207554048 h 370"/>
              <a:gd name="T28" fmla="*/ 940331419 w 372"/>
              <a:gd name="T29" fmla="*/ 292851341 h 370"/>
              <a:gd name="T30" fmla="*/ 975060018 w 372"/>
              <a:gd name="T31" fmla="*/ 380991540 h 370"/>
              <a:gd name="T32" fmla="*/ 991088980 w 372"/>
              <a:gd name="T33" fmla="*/ 477660456 h 370"/>
              <a:gd name="T34" fmla="*/ 991088980 w 372"/>
              <a:gd name="T35" fmla="*/ 574329372 h 370"/>
              <a:gd name="T36" fmla="*/ 975060018 w 372"/>
              <a:gd name="T37" fmla="*/ 670998289 h 370"/>
              <a:gd name="T38" fmla="*/ 940331419 w 372"/>
              <a:gd name="T39" fmla="*/ 761981393 h 370"/>
              <a:gd name="T40" fmla="*/ 892246169 w 372"/>
              <a:gd name="T41" fmla="*/ 844435780 h 370"/>
              <a:gd name="T42" fmla="*/ 830804268 w 372"/>
              <a:gd name="T43" fmla="*/ 915515172 h 370"/>
              <a:gd name="T44" fmla="*/ 758676393 w 372"/>
              <a:gd name="T45" fmla="*/ 975222939 h 370"/>
              <a:gd name="T46" fmla="*/ 675864178 w 372"/>
              <a:gd name="T47" fmla="*/ 1017871586 h 370"/>
              <a:gd name="T48" fmla="*/ 587707341 w 372"/>
              <a:gd name="T49" fmla="*/ 1046304017 h 370"/>
              <a:gd name="T50" fmla="*/ 496879828 w 372"/>
              <a:gd name="T51" fmla="*/ 1051989828 h 370"/>
              <a:gd name="T52" fmla="*/ 406052315 w 372"/>
              <a:gd name="T53" fmla="*/ 1046304017 h 370"/>
              <a:gd name="T54" fmla="*/ 317895478 w 372"/>
              <a:gd name="T55" fmla="*/ 1017871586 h 370"/>
              <a:gd name="T56" fmla="*/ 235083263 w 372"/>
              <a:gd name="T57" fmla="*/ 975222939 h 370"/>
              <a:gd name="T58" fmla="*/ 162955388 w 372"/>
              <a:gd name="T59" fmla="*/ 915515172 h 370"/>
              <a:gd name="T60" fmla="*/ 101513487 w 372"/>
              <a:gd name="T61" fmla="*/ 844435780 h 370"/>
              <a:gd name="T62" fmla="*/ 53428237 w 372"/>
              <a:gd name="T63" fmla="*/ 761981393 h 370"/>
              <a:gd name="T64" fmla="*/ 21371949 w 372"/>
              <a:gd name="T65" fmla="*/ 670998289 h 370"/>
              <a:gd name="T66" fmla="*/ 2670676 w 372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3" name="Freeform 131"/>
          <p:cNvSpPr>
            <a:spLocks/>
          </p:cNvSpPr>
          <p:nvPr/>
        </p:nvSpPr>
        <p:spPr bwMode="auto">
          <a:xfrm>
            <a:off x="2581275" y="4754563"/>
            <a:ext cx="620712" cy="623887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5307013" y="4724400"/>
            <a:ext cx="619125" cy="622300"/>
          </a:xfrm>
          <a:custGeom>
            <a:avLst/>
            <a:gdLst>
              <a:gd name="T0" fmla="*/ 0 w 371"/>
              <a:gd name="T1" fmla="*/ 475232009 h 370"/>
              <a:gd name="T2" fmla="*/ 19494928 w 371"/>
              <a:gd name="T3" fmla="*/ 379054703 h 370"/>
              <a:gd name="T4" fmla="*/ 52912659 w 371"/>
              <a:gd name="T5" fmla="*/ 291362542 h 370"/>
              <a:gd name="T6" fmla="*/ 103041758 w 371"/>
              <a:gd name="T7" fmla="*/ 206499323 h 370"/>
              <a:gd name="T8" fmla="*/ 167093660 w 371"/>
              <a:gd name="T9" fmla="*/ 135780814 h 370"/>
              <a:gd name="T10" fmla="*/ 242286475 w 371"/>
              <a:gd name="T11" fmla="*/ 79205335 h 370"/>
              <a:gd name="T12" fmla="*/ 328616865 w 371"/>
              <a:gd name="T13" fmla="*/ 36774566 h 370"/>
              <a:gd name="T14" fmla="*/ 420519379 w 371"/>
              <a:gd name="T15" fmla="*/ 8486826 h 370"/>
              <a:gd name="T16" fmla="*/ 515205453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6102473 w 371"/>
              <a:gd name="T25" fmla="*/ 135780814 h 370"/>
              <a:gd name="T26" fmla="*/ 92737081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27370816 w 371"/>
              <a:gd name="T41" fmla="*/ 840142002 h 370"/>
              <a:gd name="T42" fmla="*/ 866102473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5205453 w 371"/>
              <a:gd name="T51" fmla="*/ 1046641324 h 370"/>
              <a:gd name="T52" fmla="*/ 420519379 w 371"/>
              <a:gd name="T53" fmla="*/ 1040983440 h 370"/>
              <a:gd name="T54" fmla="*/ 328616865 w 371"/>
              <a:gd name="T55" fmla="*/ 1012695700 h 370"/>
              <a:gd name="T56" fmla="*/ 242286475 w 371"/>
              <a:gd name="T57" fmla="*/ 970264932 h 370"/>
              <a:gd name="T58" fmla="*/ 167093660 w 371"/>
              <a:gd name="T59" fmla="*/ 910860510 h 370"/>
              <a:gd name="T60" fmla="*/ 103041758 w 371"/>
              <a:gd name="T61" fmla="*/ 840142002 h 370"/>
              <a:gd name="T62" fmla="*/ 52912659 w 371"/>
              <a:gd name="T63" fmla="*/ 758107725 h 370"/>
              <a:gd name="T64" fmla="*/ 19494928 w 371"/>
              <a:gd name="T65" fmla="*/ 667586621 h 370"/>
              <a:gd name="T66" fmla="*/ 0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0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3" y="37"/>
                </a:lnTo>
                <a:lnTo>
                  <a:pt x="87" y="28"/>
                </a:lnTo>
                <a:lnTo>
                  <a:pt x="103" y="19"/>
                </a:lnTo>
                <a:lnTo>
                  <a:pt x="118" y="13"/>
                </a:lnTo>
                <a:lnTo>
                  <a:pt x="135" y="7"/>
                </a:lnTo>
                <a:lnTo>
                  <a:pt x="151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3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1" y="368"/>
                </a:lnTo>
                <a:lnTo>
                  <a:pt x="135" y="363"/>
                </a:lnTo>
                <a:lnTo>
                  <a:pt x="118" y="358"/>
                </a:lnTo>
                <a:lnTo>
                  <a:pt x="103" y="351"/>
                </a:lnTo>
                <a:lnTo>
                  <a:pt x="87" y="343"/>
                </a:lnTo>
                <a:lnTo>
                  <a:pt x="73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0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6772275" y="4754563"/>
            <a:ext cx="619125" cy="623887"/>
          </a:xfrm>
          <a:custGeom>
            <a:avLst/>
            <a:gdLst>
              <a:gd name="T0" fmla="*/ 2785228 w 371"/>
              <a:gd name="T1" fmla="*/ 477658004 h 370"/>
              <a:gd name="T2" fmla="*/ 19494928 w 371"/>
              <a:gd name="T3" fmla="*/ 380989243 h 370"/>
              <a:gd name="T4" fmla="*/ 52912659 w 371"/>
              <a:gd name="T5" fmla="*/ 292850872 h 370"/>
              <a:gd name="T6" fmla="*/ 105825317 w 371"/>
              <a:gd name="T7" fmla="*/ 207553715 h 370"/>
              <a:gd name="T8" fmla="*/ 169878888 w 371"/>
              <a:gd name="T9" fmla="*/ 136474438 h 370"/>
              <a:gd name="T10" fmla="*/ 245070034 w 371"/>
              <a:gd name="T11" fmla="*/ 79609667 h 370"/>
              <a:gd name="T12" fmla="*/ 331402093 w 371"/>
              <a:gd name="T13" fmla="*/ 36961089 h 370"/>
              <a:gd name="T14" fmla="*/ 423304607 w 371"/>
              <a:gd name="T15" fmla="*/ 8530390 h 370"/>
              <a:gd name="T16" fmla="*/ 517990681 w 371"/>
              <a:gd name="T17" fmla="*/ 0 h 370"/>
              <a:gd name="T18" fmla="*/ 612676755 w 371"/>
              <a:gd name="T19" fmla="*/ 8530390 h 370"/>
              <a:gd name="T20" fmla="*/ 704579269 w 371"/>
              <a:gd name="T21" fmla="*/ 36961089 h 370"/>
              <a:gd name="T22" fmla="*/ 790909659 w 371"/>
              <a:gd name="T23" fmla="*/ 79609667 h 370"/>
              <a:gd name="T24" fmla="*/ 866102473 w 371"/>
              <a:gd name="T25" fmla="*/ 136474438 h 370"/>
              <a:gd name="T26" fmla="*/ 930154376 w 371"/>
              <a:gd name="T27" fmla="*/ 207553715 h 370"/>
              <a:gd name="T28" fmla="*/ 980283475 w 371"/>
              <a:gd name="T29" fmla="*/ 292850872 h 370"/>
              <a:gd name="T30" fmla="*/ 1013701206 w 371"/>
              <a:gd name="T31" fmla="*/ 380989243 h 370"/>
              <a:gd name="T32" fmla="*/ 1033196134 w 371"/>
              <a:gd name="T33" fmla="*/ 477658004 h 370"/>
              <a:gd name="T34" fmla="*/ 1033196134 w 371"/>
              <a:gd name="T35" fmla="*/ 574328452 h 370"/>
              <a:gd name="T36" fmla="*/ 1013701206 w 371"/>
              <a:gd name="T37" fmla="*/ 670997213 h 370"/>
              <a:gd name="T38" fmla="*/ 980283475 w 371"/>
              <a:gd name="T39" fmla="*/ 761980172 h 370"/>
              <a:gd name="T40" fmla="*/ 930154376 w 371"/>
              <a:gd name="T41" fmla="*/ 844432741 h 370"/>
              <a:gd name="T42" fmla="*/ 866102473 w 371"/>
              <a:gd name="T43" fmla="*/ 915512018 h 370"/>
              <a:gd name="T44" fmla="*/ 790909659 w 371"/>
              <a:gd name="T45" fmla="*/ 975219690 h 370"/>
              <a:gd name="T46" fmla="*/ 704579269 w 371"/>
              <a:gd name="T47" fmla="*/ 1017868268 h 370"/>
              <a:gd name="T48" fmla="*/ 612676755 w 371"/>
              <a:gd name="T49" fmla="*/ 1046300654 h 370"/>
              <a:gd name="T50" fmla="*/ 517990681 w 371"/>
              <a:gd name="T51" fmla="*/ 1051986456 h 370"/>
              <a:gd name="T52" fmla="*/ 423304607 w 371"/>
              <a:gd name="T53" fmla="*/ 1046300654 h 370"/>
              <a:gd name="T54" fmla="*/ 331402093 w 371"/>
              <a:gd name="T55" fmla="*/ 1017868268 h 370"/>
              <a:gd name="T56" fmla="*/ 245070034 w 371"/>
              <a:gd name="T57" fmla="*/ 975219690 h 370"/>
              <a:gd name="T58" fmla="*/ 169878888 w 371"/>
              <a:gd name="T59" fmla="*/ 915512018 h 370"/>
              <a:gd name="T60" fmla="*/ 105825317 w 371"/>
              <a:gd name="T61" fmla="*/ 844432741 h 370"/>
              <a:gd name="T62" fmla="*/ 52912659 w 371"/>
              <a:gd name="T63" fmla="*/ 761980172 h 370"/>
              <a:gd name="T64" fmla="*/ 19494928 w 371"/>
              <a:gd name="T65" fmla="*/ 670997213 h 370"/>
              <a:gd name="T66" fmla="*/ 2785228 w 371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960804" y="4910137"/>
            <a:ext cx="24365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Event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900667" y="5021262"/>
            <a:ext cx="36869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3267075" y="4754563"/>
            <a:ext cx="620712" cy="623887"/>
          </a:xfrm>
          <a:custGeom>
            <a:avLst/>
            <a:gdLst>
              <a:gd name="T0" fmla="*/ 2784861 w 372"/>
              <a:gd name="T1" fmla="*/ 477658004 h 370"/>
              <a:gd name="T2" fmla="*/ 19489022 w 372"/>
              <a:gd name="T3" fmla="*/ 380989243 h 370"/>
              <a:gd name="T4" fmla="*/ 55683873 w 372"/>
              <a:gd name="T5" fmla="*/ 290006284 h 370"/>
              <a:gd name="T6" fmla="*/ 105798024 w 372"/>
              <a:gd name="T7" fmla="*/ 207553715 h 370"/>
              <a:gd name="T8" fmla="*/ 169833144 w 372"/>
              <a:gd name="T9" fmla="*/ 136474438 h 370"/>
              <a:gd name="T10" fmla="*/ 245006039 w 372"/>
              <a:gd name="T11" fmla="*/ 79609667 h 370"/>
              <a:gd name="T12" fmla="*/ 331315041 w 372"/>
              <a:gd name="T13" fmla="*/ 34118188 h 370"/>
              <a:gd name="T14" fmla="*/ 423192098 w 372"/>
              <a:gd name="T15" fmla="*/ 8530390 h 370"/>
              <a:gd name="T16" fmla="*/ 517854015 w 372"/>
              <a:gd name="T17" fmla="*/ 0 h 370"/>
              <a:gd name="T18" fmla="*/ 612515932 w 372"/>
              <a:gd name="T19" fmla="*/ 8530390 h 370"/>
              <a:gd name="T20" fmla="*/ 704392988 w 372"/>
              <a:gd name="T21" fmla="*/ 34118188 h 370"/>
              <a:gd name="T22" fmla="*/ 790701990 w 372"/>
              <a:gd name="T23" fmla="*/ 79609667 h 370"/>
              <a:gd name="T24" fmla="*/ 865874886 w 372"/>
              <a:gd name="T25" fmla="*/ 136474438 h 370"/>
              <a:gd name="T26" fmla="*/ 929910005 w 372"/>
              <a:gd name="T27" fmla="*/ 207553715 h 370"/>
              <a:gd name="T28" fmla="*/ 980024156 w 372"/>
              <a:gd name="T29" fmla="*/ 290006284 h 370"/>
              <a:gd name="T30" fmla="*/ 1013434146 w 372"/>
              <a:gd name="T31" fmla="*/ 380989243 h 370"/>
              <a:gd name="T32" fmla="*/ 1032923168 w 372"/>
              <a:gd name="T33" fmla="*/ 477658004 h 370"/>
              <a:gd name="T34" fmla="*/ 1032923168 w 372"/>
              <a:gd name="T35" fmla="*/ 574328452 h 370"/>
              <a:gd name="T36" fmla="*/ 1013434146 w 372"/>
              <a:gd name="T37" fmla="*/ 670997213 h 370"/>
              <a:gd name="T38" fmla="*/ 980024156 w 372"/>
              <a:gd name="T39" fmla="*/ 761980172 h 370"/>
              <a:gd name="T40" fmla="*/ 929910005 w 372"/>
              <a:gd name="T41" fmla="*/ 841589839 h 370"/>
              <a:gd name="T42" fmla="*/ 865874886 w 372"/>
              <a:gd name="T43" fmla="*/ 915512018 h 370"/>
              <a:gd name="T44" fmla="*/ 790701990 w 372"/>
              <a:gd name="T45" fmla="*/ 975219690 h 370"/>
              <a:gd name="T46" fmla="*/ 704392988 w 372"/>
              <a:gd name="T47" fmla="*/ 1017868268 h 370"/>
              <a:gd name="T48" fmla="*/ 612515932 w 372"/>
              <a:gd name="T49" fmla="*/ 1043456066 h 370"/>
              <a:gd name="T50" fmla="*/ 517854015 w 372"/>
              <a:gd name="T51" fmla="*/ 1051986456 h 370"/>
              <a:gd name="T52" fmla="*/ 423192098 w 372"/>
              <a:gd name="T53" fmla="*/ 1043456066 h 370"/>
              <a:gd name="T54" fmla="*/ 331315041 w 372"/>
              <a:gd name="T55" fmla="*/ 1017868268 h 370"/>
              <a:gd name="T56" fmla="*/ 245006039 w 372"/>
              <a:gd name="T57" fmla="*/ 975219690 h 370"/>
              <a:gd name="T58" fmla="*/ 169833144 w 372"/>
              <a:gd name="T59" fmla="*/ 915512018 h 370"/>
              <a:gd name="T60" fmla="*/ 105798024 w 372"/>
              <a:gd name="T61" fmla="*/ 841589839 h 370"/>
              <a:gd name="T62" fmla="*/ 55683873 w 372"/>
              <a:gd name="T63" fmla="*/ 761980172 h 370"/>
              <a:gd name="T64" fmla="*/ 19489022 w 372"/>
              <a:gd name="T65" fmla="*/ 670997213 h 370"/>
              <a:gd name="T66" fmla="*/ 2784861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21086" y="4911725"/>
            <a:ext cx="36388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Health &amp;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466787" y="5022850"/>
            <a:ext cx="26930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Safety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381805" y="5135563"/>
            <a:ext cx="444032" cy="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Manager </a:t>
            </a:r>
            <a:r>
              <a:rPr lang="en-US" sz="700" b="1" baseline="30000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3 </a:t>
            </a:r>
            <a:endParaRPr lang="en-US" sz="4000" b="1" baseline="30000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6010275" y="4754563"/>
            <a:ext cx="619125" cy="622300"/>
          </a:xfrm>
          <a:custGeom>
            <a:avLst/>
            <a:gdLst>
              <a:gd name="T0" fmla="*/ 2785228 w 371"/>
              <a:gd name="T1" fmla="*/ 475232009 h 370"/>
              <a:gd name="T2" fmla="*/ 19494928 w 371"/>
              <a:gd name="T3" fmla="*/ 379054703 h 370"/>
              <a:gd name="T4" fmla="*/ 55697887 w 371"/>
              <a:gd name="T5" fmla="*/ 291362542 h 370"/>
              <a:gd name="T6" fmla="*/ 103041758 w 371"/>
              <a:gd name="T7" fmla="*/ 206499323 h 370"/>
              <a:gd name="T8" fmla="*/ 169878888 w 371"/>
              <a:gd name="T9" fmla="*/ 135780814 h 370"/>
              <a:gd name="T10" fmla="*/ 245070034 w 371"/>
              <a:gd name="T11" fmla="*/ 79205335 h 370"/>
              <a:gd name="T12" fmla="*/ 331402093 w 371"/>
              <a:gd name="T13" fmla="*/ 36774566 h 370"/>
              <a:gd name="T14" fmla="*/ 423304607 w 371"/>
              <a:gd name="T15" fmla="*/ 8486826 h 370"/>
              <a:gd name="T16" fmla="*/ 517990681 w 371"/>
              <a:gd name="T17" fmla="*/ 0 h 370"/>
              <a:gd name="T18" fmla="*/ 612676755 w 371"/>
              <a:gd name="T19" fmla="*/ 8486826 h 370"/>
              <a:gd name="T20" fmla="*/ 704579269 w 371"/>
              <a:gd name="T21" fmla="*/ 36774566 h 370"/>
              <a:gd name="T22" fmla="*/ 788126099 w 371"/>
              <a:gd name="T23" fmla="*/ 79205335 h 370"/>
              <a:gd name="T24" fmla="*/ 866102473 w 371"/>
              <a:gd name="T25" fmla="*/ 135780814 h 370"/>
              <a:gd name="T26" fmla="*/ 930154376 w 371"/>
              <a:gd name="T27" fmla="*/ 206499323 h 370"/>
              <a:gd name="T28" fmla="*/ 980283475 w 371"/>
              <a:gd name="T29" fmla="*/ 291362542 h 370"/>
              <a:gd name="T30" fmla="*/ 1013701206 w 371"/>
              <a:gd name="T31" fmla="*/ 379054703 h 370"/>
              <a:gd name="T32" fmla="*/ 1030410906 w 371"/>
              <a:gd name="T33" fmla="*/ 475232009 h 370"/>
              <a:gd name="T34" fmla="*/ 1030410906 w 371"/>
              <a:gd name="T35" fmla="*/ 571409315 h 370"/>
              <a:gd name="T36" fmla="*/ 1013701206 w 371"/>
              <a:gd name="T37" fmla="*/ 667586621 h 370"/>
              <a:gd name="T38" fmla="*/ 980283475 w 371"/>
              <a:gd name="T39" fmla="*/ 758107725 h 370"/>
              <a:gd name="T40" fmla="*/ 930154376 w 371"/>
              <a:gd name="T41" fmla="*/ 840142002 h 370"/>
              <a:gd name="T42" fmla="*/ 866102473 w 371"/>
              <a:gd name="T43" fmla="*/ 910860510 h 370"/>
              <a:gd name="T44" fmla="*/ 788126099 w 371"/>
              <a:gd name="T45" fmla="*/ 970264932 h 370"/>
              <a:gd name="T46" fmla="*/ 704579269 w 371"/>
              <a:gd name="T47" fmla="*/ 1012695700 h 370"/>
              <a:gd name="T48" fmla="*/ 612676755 w 371"/>
              <a:gd name="T49" fmla="*/ 1040983440 h 370"/>
              <a:gd name="T50" fmla="*/ 517990681 w 371"/>
              <a:gd name="T51" fmla="*/ 1046641324 h 370"/>
              <a:gd name="T52" fmla="*/ 423304607 w 371"/>
              <a:gd name="T53" fmla="*/ 1040983440 h 370"/>
              <a:gd name="T54" fmla="*/ 331402093 w 371"/>
              <a:gd name="T55" fmla="*/ 1012695700 h 370"/>
              <a:gd name="T56" fmla="*/ 245070034 w 371"/>
              <a:gd name="T57" fmla="*/ 970264932 h 370"/>
              <a:gd name="T58" fmla="*/ 169878888 w 371"/>
              <a:gd name="T59" fmla="*/ 910860510 h 370"/>
              <a:gd name="T60" fmla="*/ 103041758 w 371"/>
              <a:gd name="T61" fmla="*/ 840142002 h 370"/>
              <a:gd name="T62" fmla="*/ 55697887 w 371"/>
              <a:gd name="T63" fmla="*/ 758107725 h 370"/>
              <a:gd name="T64" fmla="*/ 19494928 w 371"/>
              <a:gd name="T65" fmla="*/ 667586621 h 370"/>
              <a:gd name="T66" fmla="*/ 2785228 w 371"/>
              <a:gd name="T67" fmla="*/ 571409315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7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7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153509" y="4922837"/>
            <a:ext cx="41838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Executive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175180" y="5033962"/>
            <a:ext cx="36869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535391" y="4922837"/>
            <a:ext cx="2099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Time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451280" y="5033962"/>
            <a:ext cx="36869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28" name="Line 69"/>
          <p:cNvSpPr>
            <a:spLocks noChangeShapeType="1"/>
          </p:cNvSpPr>
          <p:nvPr/>
        </p:nvSpPr>
        <p:spPr bwMode="auto">
          <a:xfrm flipV="1">
            <a:off x="1381764" y="2628329"/>
            <a:ext cx="6412972" cy="38671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9" name="Line 70"/>
          <p:cNvSpPr>
            <a:spLocks noChangeShapeType="1"/>
          </p:cNvSpPr>
          <p:nvPr/>
        </p:nvSpPr>
        <p:spPr bwMode="auto">
          <a:xfrm flipH="1">
            <a:off x="1418340" y="2667000"/>
            <a:ext cx="0" cy="161766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0" name="Line 71"/>
          <p:cNvSpPr>
            <a:spLocks noChangeShapeType="1"/>
          </p:cNvSpPr>
          <p:nvPr/>
        </p:nvSpPr>
        <p:spPr bwMode="auto">
          <a:xfrm>
            <a:off x="1381764" y="4305385"/>
            <a:ext cx="6412972" cy="11027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1" name="Line 72"/>
          <p:cNvSpPr>
            <a:spLocks noChangeShapeType="1"/>
          </p:cNvSpPr>
          <p:nvPr/>
        </p:nvSpPr>
        <p:spPr bwMode="auto">
          <a:xfrm>
            <a:off x="7794736" y="2590800"/>
            <a:ext cx="0" cy="17256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2" name="Rectangle 74"/>
          <p:cNvSpPr>
            <a:spLocks noChangeArrowheads="1"/>
          </p:cNvSpPr>
          <p:nvPr/>
        </p:nvSpPr>
        <p:spPr bwMode="auto">
          <a:xfrm>
            <a:off x="4714875" y="4983163"/>
            <a:ext cx="3799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Software</a:t>
            </a:r>
          </a:p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Bus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4" name="Freeform 89"/>
          <p:cNvSpPr>
            <a:spLocks/>
          </p:cNvSpPr>
          <p:nvPr/>
        </p:nvSpPr>
        <p:spPr bwMode="auto">
          <a:xfrm>
            <a:off x="8194111" y="3195637"/>
            <a:ext cx="606425" cy="623887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5" name="Rectangle 90"/>
          <p:cNvSpPr>
            <a:spLocks noChangeArrowheads="1"/>
          </p:cNvSpPr>
          <p:nvPr/>
        </p:nvSpPr>
        <p:spPr bwMode="auto">
          <a:xfrm>
            <a:off x="8419392" y="3394074"/>
            <a:ext cx="19396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Data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6" name="Rectangle 91"/>
          <p:cNvSpPr>
            <a:spLocks noChangeArrowheads="1"/>
          </p:cNvSpPr>
          <p:nvPr/>
        </p:nvSpPr>
        <p:spPr bwMode="auto">
          <a:xfrm>
            <a:off x="8349661" y="3505199"/>
            <a:ext cx="333426" cy="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Storage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37" name="Line 95"/>
          <p:cNvSpPr>
            <a:spLocks noChangeShapeType="1"/>
          </p:cNvSpPr>
          <p:nvPr/>
        </p:nvSpPr>
        <p:spPr bwMode="auto">
          <a:xfrm flipH="1">
            <a:off x="8492561" y="2895601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8" name="Freeform 100"/>
          <p:cNvSpPr>
            <a:spLocks/>
          </p:cNvSpPr>
          <p:nvPr/>
        </p:nvSpPr>
        <p:spPr bwMode="auto">
          <a:xfrm>
            <a:off x="7458075" y="4754563"/>
            <a:ext cx="619125" cy="623888"/>
          </a:xfrm>
          <a:custGeom>
            <a:avLst/>
            <a:gdLst>
              <a:gd name="T0" fmla="*/ 2785228 w 371"/>
              <a:gd name="T1" fmla="*/ 477660456 h 370"/>
              <a:gd name="T2" fmla="*/ 19494928 w 371"/>
              <a:gd name="T3" fmla="*/ 380991540 h 370"/>
              <a:gd name="T4" fmla="*/ 52912659 w 371"/>
              <a:gd name="T5" fmla="*/ 292851341 h 370"/>
              <a:gd name="T6" fmla="*/ 105825317 w 371"/>
              <a:gd name="T7" fmla="*/ 207554048 h 370"/>
              <a:gd name="T8" fmla="*/ 169878888 w 371"/>
              <a:gd name="T9" fmla="*/ 136474657 h 370"/>
              <a:gd name="T10" fmla="*/ 245070034 w 371"/>
              <a:gd name="T11" fmla="*/ 79609795 h 370"/>
              <a:gd name="T12" fmla="*/ 331402093 w 371"/>
              <a:gd name="T13" fmla="*/ 36961149 h 370"/>
              <a:gd name="T14" fmla="*/ 423304607 w 371"/>
              <a:gd name="T15" fmla="*/ 8530404 h 370"/>
              <a:gd name="T16" fmla="*/ 517990681 w 371"/>
              <a:gd name="T17" fmla="*/ 0 h 370"/>
              <a:gd name="T18" fmla="*/ 612676755 w 371"/>
              <a:gd name="T19" fmla="*/ 8530404 h 370"/>
              <a:gd name="T20" fmla="*/ 704579269 w 371"/>
              <a:gd name="T21" fmla="*/ 36961149 h 370"/>
              <a:gd name="T22" fmla="*/ 790909659 w 371"/>
              <a:gd name="T23" fmla="*/ 79609795 h 370"/>
              <a:gd name="T24" fmla="*/ 866102473 w 371"/>
              <a:gd name="T25" fmla="*/ 136474657 h 370"/>
              <a:gd name="T26" fmla="*/ 930154376 w 371"/>
              <a:gd name="T27" fmla="*/ 207554048 h 370"/>
              <a:gd name="T28" fmla="*/ 980283475 w 371"/>
              <a:gd name="T29" fmla="*/ 292851341 h 370"/>
              <a:gd name="T30" fmla="*/ 1013701206 w 371"/>
              <a:gd name="T31" fmla="*/ 380991540 h 370"/>
              <a:gd name="T32" fmla="*/ 1033196134 w 371"/>
              <a:gd name="T33" fmla="*/ 477660456 h 370"/>
              <a:gd name="T34" fmla="*/ 1033196134 w 371"/>
              <a:gd name="T35" fmla="*/ 574329372 h 370"/>
              <a:gd name="T36" fmla="*/ 1013701206 w 371"/>
              <a:gd name="T37" fmla="*/ 670998289 h 370"/>
              <a:gd name="T38" fmla="*/ 980283475 w 371"/>
              <a:gd name="T39" fmla="*/ 761981393 h 370"/>
              <a:gd name="T40" fmla="*/ 930154376 w 371"/>
              <a:gd name="T41" fmla="*/ 844435780 h 370"/>
              <a:gd name="T42" fmla="*/ 866102473 w 371"/>
              <a:gd name="T43" fmla="*/ 915515172 h 370"/>
              <a:gd name="T44" fmla="*/ 790909659 w 371"/>
              <a:gd name="T45" fmla="*/ 975222939 h 370"/>
              <a:gd name="T46" fmla="*/ 704579269 w 371"/>
              <a:gd name="T47" fmla="*/ 1017871586 h 370"/>
              <a:gd name="T48" fmla="*/ 612676755 w 371"/>
              <a:gd name="T49" fmla="*/ 1046304017 h 370"/>
              <a:gd name="T50" fmla="*/ 517990681 w 371"/>
              <a:gd name="T51" fmla="*/ 1051989828 h 370"/>
              <a:gd name="T52" fmla="*/ 423304607 w 371"/>
              <a:gd name="T53" fmla="*/ 1046304017 h 370"/>
              <a:gd name="T54" fmla="*/ 331402093 w 371"/>
              <a:gd name="T55" fmla="*/ 1017871586 h 370"/>
              <a:gd name="T56" fmla="*/ 245070034 w 371"/>
              <a:gd name="T57" fmla="*/ 975222939 h 370"/>
              <a:gd name="T58" fmla="*/ 169878888 w 371"/>
              <a:gd name="T59" fmla="*/ 915515172 h 370"/>
              <a:gd name="T60" fmla="*/ 105825317 w 371"/>
              <a:gd name="T61" fmla="*/ 844435780 h 370"/>
              <a:gd name="T62" fmla="*/ 52912659 w 371"/>
              <a:gd name="T63" fmla="*/ 761981393 h 370"/>
              <a:gd name="T64" fmla="*/ 19494928 w 371"/>
              <a:gd name="T65" fmla="*/ 670998289 h 370"/>
              <a:gd name="T66" fmla="*/ 2785228 w 371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9" name="Rectangle 101"/>
          <p:cNvSpPr>
            <a:spLocks noChangeArrowheads="1"/>
          </p:cNvSpPr>
          <p:nvPr/>
        </p:nvSpPr>
        <p:spPr bwMode="auto">
          <a:xfrm>
            <a:off x="7660937" y="4879975"/>
            <a:ext cx="2340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Table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40" name="Rectangle 102"/>
          <p:cNvSpPr>
            <a:spLocks noChangeArrowheads="1"/>
          </p:cNvSpPr>
          <p:nvPr/>
        </p:nvSpPr>
        <p:spPr bwMode="auto">
          <a:xfrm>
            <a:off x="7595992" y="4991100"/>
            <a:ext cx="36869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Services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41" name="Line 113"/>
          <p:cNvSpPr>
            <a:spLocks noChangeShapeType="1"/>
          </p:cNvSpPr>
          <p:nvPr/>
        </p:nvSpPr>
        <p:spPr bwMode="auto">
          <a:xfrm>
            <a:off x="4867275" y="4343400"/>
            <a:ext cx="9525" cy="407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2" name="Line 114"/>
          <p:cNvSpPr>
            <a:spLocks noChangeShapeType="1"/>
          </p:cNvSpPr>
          <p:nvPr/>
        </p:nvSpPr>
        <p:spPr bwMode="auto">
          <a:xfrm>
            <a:off x="5629275" y="4343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3" name="Line 115"/>
          <p:cNvSpPr>
            <a:spLocks noChangeShapeType="1"/>
          </p:cNvSpPr>
          <p:nvPr/>
        </p:nvSpPr>
        <p:spPr bwMode="auto">
          <a:xfrm>
            <a:off x="6315075" y="4343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4" name="Line 116"/>
          <p:cNvSpPr>
            <a:spLocks noChangeShapeType="1"/>
          </p:cNvSpPr>
          <p:nvPr/>
        </p:nvSpPr>
        <p:spPr bwMode="auto">
          <a:xfrm>
            <a:off x="7077075" y="4343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6" name="Line 120"/>
          <p:cNvSpPr>
            <a:spLocks noChangeShapeType="1"/>
          </p:cNvSpPr>
          <p:nvPr/>
        </p:nvSpPr>
        <p:spPr bwMode="auto">
          <a:xfrm>
            <a:off x="2200275" y="4343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7" name="Line 126"/>
          <p:cNvSpPr>
            <a:spLocks noChangeShapeType="1"/>
          </p:cNvSpPr>
          <p:nvPr/>
        </p:nvSpPr>
        <p:spPr bwMode="auto">
          <a:xfrm>
            <a:off x="7762875" y="4343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48" name="Group 127"/>
          <p:cNvGrpSpPr>
            <a:grpSpLocks/>
          </p:cNvGrpSpPr>
          <p:nvPr/>
        </p:nvGrpSpPr>
        <p:grpSpPr bwMode="auto">
          <a:xfrm>
            <a:off x="8111561" y="2209800"/>
            <a:ext cx="685800" cy="684213"/>
            <a:chOff x="2722" y="840"/>
            <a:chExt cx="231" cy="225"/>
          </a:xfrm>
        </p:grpSpPr>
        <p:sp>
          <p:nvSpPr>
            <p:cNvPr id="49" name="Freeform 128"/>
            <p:cNvSpPr>
              <a:spLocks/>
            </p:cNvSpPr>
            <p:nvPr/>
          </p:nvSpPr>
          <p:spPr bwMode="auto">
            <a:xfrm>
              <a:off x="2722" y="840"/>
              <a:ext cx="231" cy="225"/>
            </a:xfrm>
            <a:custGeom>
              <a:avLst/>
              <a:gdLst>
                <a:gd name="T0" fmla="*/ 58 w 462"/>
                <a:gd name="T1" fmla="*/ 0 h 449"/>
                <a:gd name="T2" fmla="*/ 46 w 462"/>
                <a:gd name="T3" fmla="*/ 1 h 449"/>
                <a:gd name="T4" fmla="*/ 35 w 462"/>
                <a:gd name="T5" fmla="*/ 2 h 449"/>
                <a:gd name="T6" fmla="*/ 26 w 462"/>
                <a:gd name="T7" fmla="*/ 3 h 449"/>
                <a:gd name="T8" fmla="*/ 17 w 462"/>
                <a:gd name="T9" fmla="*/ 5 h 449"/>
                <a:gd name="T10" fmla="*/ 10 w 462"/>
                <a:gd name="T11" fmla="*/ 8 h 449"/>
                <a:gd name="T12" fmla="*/ 8 w 462"/>
                <a:gd name="T13" fmla="*/ 10 h 449"/>
                <a:gd name="T14" fmla="*/ 5 w 462"/>
                <a:gd name="T15" fmla="*/ 11 h 449"/>
                <a:gd name="T16" fmla="*/ 3 w 462"/>
                <a:gd name="T17" fmla="*/ 13 h 449"/>
                <a:gd name="T18" fmla="*/ 2 w 462"/>
                <a:gd name="T19" fmla="*/ 15 h 449"/>
                <a:gd name="T20" fmla="*/ 1 w 462"/>
                <a:gd name="T21" fmla="*/ 16 h 449"/>
                <a:gd name="T22" fmla="*/ 0 w 462"/>
                <a:gd name="T23" fmla="*/ 18 h 449"/>
                <a:gd name="T24" fmla="*/ 0 w 462"/>
                <a:gd name="T25" fmla="*/ 95 h 449"/>
                <a:gd name="T26" fmla="*/ 1 w 462"/>
                <a:gd name="T27" fmla="*/ 97 h 449"/>
                <a:gd name="T28" fmla="*/ 2 w 462"/>
                <a:gd name="T29" fmla="*/ 98 h 449"/>
                <a:gd name="T30" fmla="*/ 3 w 462"/>
                <a:gd name="T31" fmla="*/ 100 h 449"/>
                <a:gd name="T32" fmla="*/ 5 w 462"/>
                <a:gd name="T33" fmla="*/ 102 h 449"/>
                <a:gd name="T34" fmla="*/ 8 w 462"/>
                <a:gd name="T35" fmla="*/ 103 h 449"/>
                <a:gd name="T36" fmla="*/ 10 w 462"/>
                <a:gd name="T37" fmla="*/ 105 h 449"/>
                <a:gd name="T38" fmla="*/ 17 w 462"/>
                <a:gd name="T39" fmla="*/ 108 h 449"/>
                <a:gd name="T40" fmla="*/ 26 w 462"/>
                <a:gd name="T41" fmla="*/ 110 h 449"/>
                <a:gd name="T42" fmla="*/ 35 w 462"/>
                <a:gd name="T43" fmla="*/ 111 h 449"/>
                <a:gd name="T44" fmla="*/ 46 w 462"/>
                <a:gd name="T45" fmla="*/ 112 h 449"/>
                <a:gd name="T46" fmla="*/ 58 w 462"/>
                <a:gd name="T47" fmla="*/ 113 h 449"/>
                <a:gd name="T48" fmla="*/ 70 w 462"/>
                <a:gd name="T49" fmla="*/ 112 h 449"/>
                <a:gd name="T50" fmla="*/ 80 w 462"/>
                <a:gd name="T51" fmla="*/ 111 h 449"/>
                <a:gd name="T52" fmla="*/ 91 w 462"/>
                <a:gd name="T53" fmla="*/ 110 h 449"/>
                <a:gd name="T54" fmla="*/ 99 w 462"/>
                <a:gd name="T55" fmla="*/ 108 h 449"/>
                <a:gd name="T56" fmla="*/ 106 w 462"/>
                <a:gd name="T57" fmla="*/ 105 h 449"/>
                <a:gd name="T58" fmla="*/ 109 w 462"/>
                <a:gd name="T59" fmla="*/ 103 h 449"/>
                <a:gd name="T60" fmla="*/ 111 w 462"/>
                <a:gd name="T61" fmla="*/ 102 h 449"/>
                <a:gd name="T62" fmla="*/ 113 w 462"/>
                <a:gd name="T63" fmla="*/ 100 h 449"/>
                <a:gd name="T64" fmla="*/ 115 w 462"/>
                <a:gd name="T65" fmla="*/ 98 h 449"/>
                <a:gd name="T66" fmla="*/ 115 w 462"/>
                <a:gd name="T67" fmla="*/ 97 h 449"/>
                <a:gd name="T68" fmla="*/ 116 w 462"/>
                <a:gd name="T69" fmla="*/ 95 h 449"/>
                <a:gd name="T70" fmla="*/ 116 w 462"/>
                <a:gd name="T71" fmla="*/ 18 h 449"/>
                <a:gd name="T72" fmla="*/ 115 w 462"/>
                <a:gd name="T73" fmla="*/ 16 h 449"/>
                <a:gd name="T74" fmla="*/ 115 w 462"/>
                <a:gd name="T75" fmla="*/ 15 h 449"/>
                <a:gd name="T76" fmla="*/ 113 w 462"/>
                <a:gd name="T77" fmla="*/ 13 h 449"/>
                <a:gd name="T78" fmla="*/ 111 w 462"/>
                <a:gd name="T79" fmla="*/ 11 h 449"/>
                <a:gd name="T80" fmla="*/ 109 w 462"/>
                <a:gd name="T81" fmla="*/ 10 h 449"/>
                <a:gd name="T82" fmla="*/ 106 w 462"/>
                <a:gd name="T83" fmla="*/ 8 h 449"/>
                <a:gd name="T84" fmla="*/ 99 w 462"/>
                <a:gd name="T85" fmla="*/ 5 h 449"/>
                <a:gd name="T86" fmla="*/ 91 w 462"/>
                <a:gd name="T87" fmla="*/ 3 h 449"/>
                <a:gd name="T88" fmla="*/ 80 w 462"/>
                <a:gd name="T89" fmla="*/ 2 h 449"/>
                <a:gd name="T90" fmla="*/ 70 w 462"/>
                <a:gd name="T91" fmla="*/ 1 h 449"/>
                <a:gd name="T92" fmla="*/ 58 w 462"/>
                <a:gd name="T93" fmla="*/ 0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2"/>
                <a:gd name="T142" fmla="*/ 0 h 449"/>
                <a:gd name="T143" fmla="*/ 462 w 462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50" name="Freeform 129"/>
            <p:cNvSpPr>
              <a:spLocks/>
            </p:cNvSpPr>
            <p:nvPr/>
          </p:nvSpPr>
          <p:spPr bwMode="auto">
            <a:xfrm>
              <a:off x="2722" y="875"/>
              <a:ext cx="231" cy="35"/>
            </a:xfrm>
            <a:custGeom>
              <a:avLst/>
              <a:gdLst>
                <a:gd name="T0" fmla="*/ 0 w 462"/>
                <a:gd name="T1" fmla="*/ 0 h 71"/>
                <a:gd name="T2" fmla="*/ 1 w 462"/>
                <a:gd name="T3" fmla="*/ 1 h 71"/>
                <a:gd name="T4" fmla="*/ 2 w 462"/>
                <a:gd name="T5" fmla="*/ 3 h 71"/>
                <a:gd name="T6" fmla="*/ 3 w 462"/>
                <a:gd name="T7" fmla="*/ 5 h 71"/>
                <a:gd name="T8" fmla="*/ 5 w 462"/>
                <a:gd name="T9" fmla="*/ 6 h 71"/>
                <a:gd name="T10" fmla="*/ 8 w 462"/>
                <a:gd name="T11" fmla="*/ 8 h 71"/>
                <a:gd name="T12" fmla="*/ 10 w 462"/>
                <a:gd name="T13" fmla="*/ 9 h 71"/>
                <a:gd name="T14" fmla="*/ 17 w 462"/>
                <a:gd name="T15" fmla="*/ 12 h 71"/>
                <a:gd name="T16" fmla="*/ 26 w 462"/>
                <a:gd name="T17" fmla="*/ 14 h 71"/>
                <a:gd name="T18" fmla="*/ 35 w 462"/>
                <a:gd name="T19" fmla="*/ 16 h 71"/>
                <a:gd name="T20" fmla="*/ 46 w 462"/>
                <a:gd name="T21" fmla="*/ 17 h 71"/>
                <a:gd name="T22" fmla="*/ 58 w 462"/>
                <a:gd name="T23" fmla="*/ 17 h 71"/>
                <a:gd name="T24" fmla="*/ 70 w 462"/>
                <a:gd name="T25" fmla="*/ 17 h 71"/>
                <a:gd name="T26" fmla="*/ 80 w 462"/>
                <a:gd name="T27" fmla="*/ 16 h 71"/>
                <a:gd name="T28" fmla="*/ 91 w 462"/>
                <a:gd name="T29" fmla="*/ 14 h 71"/>
                <a:gd name="T30" fmla="*/ 99 w 462"/>
                <a:gd name="T31" fmla="*/ 12 h 71"/>
                <a:gd name="T32" fmla="*/ 106 w 462"/>
                <a:gd name="T33" fmla="*/ 9 h 71"/>
                <a:gd name="T34" fmla="*/ 109 w 462"/>
                <a:gd name="T35" fmla="*/ 8 h 71"/>
                <a:gd name="T36" fmla="*/ 111 w 462"/>
                <a:gd name="T37" fmla="*/ 6 h 71"/>
                <a:gd name="T38" fmla="*/ 113 w 462"/>
                <a:gd name="T39" fmla="*/ 5 h 71"/>
                <a:gd name="T40" fmla="*/ 115 w 462"/>
                <a:gd name="T41" fmla="*/ 3 h 71"/>
                <a:gd name="T42" fmla="*/ 115 w 462"/>
                <a:gd name="T43" fmla="*/ 1 h 71"/>
                <a:gd name="T44" fmla="*/ 116 w 462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2"/>
                <a:gd name="T70" fmla="*/ 0 h 71"/>
                <a:gd name="T71" fmla="*/ 462 w 462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</p:grpSp>
      <p:sp>
        <p:nvSpPr>
          <p:cNvPr id="51" name="Rectangle 133"/>
          <p:cNvSpPr>
            <a:spLocks noChangeArrowheads="1"/>
          </p:cNvSpPr>
          <p:nvPr/>
        </p:nvSpPr>
        <p:spPr bwMode="auto">
          <a:xfrm>
            <a:off x="2581275" y="4983163"/>
            <a:ext cx="6096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House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Keeping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52" name="Line 135"/>
          <p:cNvSpPr>
            <a:spLocks noChangeShapeType="1"/>
          </p:cNvSpPr>
          <p:nvPr/>
        </p:nvSpPr>
        <p:spPr bwMode="auto">
          <a:xfrm flipH="1">
            <a:off x="2886075" y="4343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53" name="Freeform 136"/>
          <p:cNvSpPr>
            <a:spLocks/>
          </p:cNvSpPr>
          <p:nvPr/>
        </p:nvSpPr>
        <p:spPr bwMode="auto">
          <a:xfrm>
            <a:off x="3952875" y="4754563"/>
            <a:ext cx="620713" cy="623888"/>
          </a:xfrm>
          <a:custGeom>
            <a:avLst/>
            <a:gdLst>
              <a:gd name="T0" fmla="*/ 2784866 w 372"/>
              <a:gd name="T1" fmla="*/ 477660456 h 370"/>
              <a:gd name="T2" fmla="*/ 19489053 w 372"/>
              <a:gd name="T3" fmla="*/ 380991540 h 370"/>
              <a:gd name="T4" fmla="*/ 55683963 w 372"/>
              <a:gd name="T5" fmla="*/ 290008435 h 370"/>
              <a:gd name="T6" fmla="*/ 105798195 w 372"/>
              <a:gd name="T7" fmla="*/ 207554048 h 370"/>
              <a:gd name="T8" fmla="*/ 169835086 w 372"/>
              <a:gd name="T9" fmla="*/ 136474657 h 370"/>
              <a:gd name="T10" fmla="*/ 245006434 w 372"/>
              <a:gd name="T11" fmla="*/ 79609795 h 370"/>
              <a:gd name="T12" fmla="*/ 331315575 w 372"/>
              <a:gd name="T13" fmla="*/ 34118243 h 370"/>
              <a:gd name="T14" fmla="*/ 423194448 w 372"/>
              <a:gd name="T15" fmla="*/ 8530404 h 370"/>
              <a:gd name="T16" fmla="*/ 517856518 w 372"/>
              <a:gd name="T17" fmla="*/ 0 h 370"/>
              <a:gd name="T18" fmla="*/ 612516919 w 372"/>
              <a:gd name="T19" fmla="*/ 8530404 h 370"/>
              <a:gd name="T20" fmla="*/ 704395791 w 372"/>
              <a:gd name="T21" fmla="*/ 34118243 h 370"/>
              <a:gd name="T22" fmla="*/ 790704933 w 372"/>
              <a:gd name="T23" fmla="*/ 79609795 h 370"/>
              <a:gd name="T24" fmla="*/ 865876281 w 372"/>
              <a:gd name="T25" fmla="*/ 136474657 h 370"/>
              <a:gd name="T26" fmla="*/ 929913172 w 372"/>
              <a:gd name="T27" fmla="*/ 207554048 h 370"/>
              <a:gd name="T28" fmla="*/ 980027404 w 372"/>
              <a:gd name="T29" fmla="*/ 290008435 h 370"/>
              <a:gd name="T30" fmla="*/ 1013437448 w 372"/>
              <a:gd name="T31" fmla="*/ 380991540 h 370"/>
              <a:gd name="T32" fmla="*/ 1032926501 w 372"/>
              <a:gd name="T33" fmla="*/ 477660456 h 370"/>
              <a:gd name="T34" fmla="*/ 1032926501 w 372"/>
              <a:gd name="T35" fmla="*/ 574329372 h 370"/>
              <a:gd name="T36" fmla="*/ 1013437448 w 372"/>
              <a:gd name="T37" fmla="*/ 670998289 h 370"/>
              <a:gd name="T38" fmla="*/ 980027404 w 372"/>
              <a:gd name="T39" fmla="*/ 761981393 h 370"/>
              <a:gd name="T40" fmla="*/ 929913172 w 372"/>
              <a:gd name="T41" fmla="*/ 841591188 h 370"/>
              <a:gd name="T42" fmla="*/ 865876281 w 372"/>
              <a:gd name="T43" fmla="*/ 915515172 h 370"/>
              <a:gd name="T44" fmla="*/ 790704933 w 372"/>
              <a:gd name="T45" fmla="*/ 975222939 h 370"/>
              <a:gd name="T46" fmla="*/ 704395791 w 372"/>
              <a:gd name="T47" fmla="*/ 1017871586 h 370"/>
              <a:gd name="T48" fmla="*/ 612516919 w 372"/>
              <a:gd name="T49" fmla="*/ 1043459425 h 370"/>
              <a:gd name="T50" fmla="*/ 517856518 w 372"/>
              <a:gd name="T51" fmla="*/ 1051989828 h 370"/>
              <a:gd name="T52" fmla="*/ 423194448 w 372"/>
              <a:gd name="T53" fmla="*/ 1043459425 h 370"/>
              <a:gd name="T54" fmla="*/ 331315575 w 372"/>
              <a:gd name="T55" fmla="*/ 1017871586 h 370"/>
              <a:gd name="T56" fmla="*/ 245006434 w 372"/>
              <a:gd name="T57" fmla="*/ 975222939 h 370"/>
              <a:gd name="T58" fmla="*/ 169835086 w 372"/>
              <a:gd name="T59" fmla="*/ 915515172 h 370"/>
              <a:gd name="T60" fmla="*/ 105798195 w 372"/>
              <a:gd name="T61" fmla="*/ 841591188 h 370"/>
              <a:gd name="T62" fmla="*/ 55683963 w 372"/>
              <a:gd name="T63" fmla="*/ 761981393 h 370"/>
              <a:gd name="T64" fmla="*/ 19489053 w 372"/>
              <a:gd name="T65" fmla="*/ 670998289 h 370"/>
              <a:gd name="T66" fmla="*/ 2784866 w 372"/>
              <a:gd name="T67" fmla="*/ 57432937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54" name="Rectangle 139"/>
          <p:cNvSpPr>
            <a:spLocks noChangeArrowheads="1"/>
          </p:cNvSpPr>
          <p:nvPr/>
        </p:nvSpPr>
        <p:spPr bwMode="auto">
          <a:xfrm>
            <a:off x="4039334" y="4944483"/>
            <a:ext cx="411972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i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Limit</a:t>
            </a:r>
          </a:p>
          <a:p>
            <a:pPr algn="ctr" eaLnBrk="0" hangingPunct="0"/>
            <a:r>
              <a:rPr lang="en-US" sz="700" b="1" i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Checker </a:t>
            </a:r>
            <a:r>
              <a:rPr lang="en-US" sz="700" b="1" i="1" baseline="30000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1</a:t>
            </a:r>
            <a:endParaRPr lang="en-US" sz="4000" b="1" i="1" baseline="30000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63" name="Line 135"/>
          <p:cNvSpPr>
            <a:spLocks noChangeShapeType="1"/>
          </p:cNvSpPr>
          <p:nvPr/>
        </p:nvSpPr>
        <p:spPr bwMode="auto">
          <a:xfrm>
            <a:off x="3571875" y="4343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4" name="Line 135"/>
          <p:cNvSpPr>
            <a:spLocks noChangeShapeType="1"/>
          </p:cNvSpPr>
          <p:nvPr/>
        </p:nvSpPr>
        <p:spPr bwMode="auto">
          <a:xfrm>
            <a:off x="4257675" y="4343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5" name="Rectangle 94"/>
          <p:cNvSpPr>
            <a:spLocks noChangeArrowheads="1"/>
          </p:cNvSpPr>
          <p:nvPr/>
        </p:nvSpPr>
        <p:spPr bwMode="auto">
          <a:xfrm>
            <a:off x="8288006" y="2514600"/>
            <a:ext cx="28533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Flash</a:t>
            </a:r>
            <a:endParaRPr lang="en-US" sz="700" b="1" dirty="0">
              <a:solidFill>
                <a:srgbClr val="000000"/>
              </a:solidFill>
              <a:ea typeface="Arial" pitchFamily="25" charset="0"/>
              <a:cs typeface="Arial" pitchFamily="25" charset="0"/>
            </a:endParaRPr>
          </a:p>
          <a:p>
            <a:pPr algn="ctr" eaLnBrk="0" hangingPunct="0"/>
            <a:r>
              <a:rPr lang="en-US" sz="700" b="1" dirty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Storage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Device</a:t>
            </a:r>
          </a:p>
        </p:txBody>
      </p:sp>
      <p:grpSp>
        <p:nvGrpSpPr>
          <p:cNvPr id="75" name="Group 182"/>
          <p:cNvGrpSpPr/>
          <p:nvPr/>
        </p:nvGrpSpPr>
        <p:grpSpPr>
          <a:xfrm>
            <a:off x="5786438" y="1866329"/>
            <a:ext cx="533400" cy="533400"/>
            <a:chOff x="4493887" y="3116968"/>
            <a:chExt cx="643233" cy="585082"/>
          </a:xfrm>
        </p:grpSpPr>
        <p:sp>
          <p:nvSpPr>
            <p:cNvPr id="76" name="Freeform 6"/>
            <p:cNvSpPr>
              <a:spLocks/>
            </p:cNvSpPr>
            <p:nvPr/>
          </p:nvSpPr>
          <p:spPr bwMode="auto">
            <a:xfrm>
              <a:off x="4493887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77" name="Rectangle 133"/>
            <p:cNvSpPr>
              <a:spLocks noChangeArrowheads="1"/>
            </p:cNvSpPr>
            <p:nvPr/>
          </p:nvSpPr>
          <p:spPr bwMode="auto">
            <a:xfrm>
              <a:off x="4574290" y="3336374"/>
              <a:ext cx="461764" cy="93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Command</a:t>
              </a:r>
            </a:p>
          </p:txBody>
        </p:sp>
      </p:grpSp>
      <p:sp>
        <p:nvSpPr>
          <p:cNvPr id="78" name="Line 135"/>
          <p:cNvSpPr>
            <a:spLocks noChangeShapeType="1"/>
          </p:cNvSpPr>
          <p:nvPr/>
        </p:nvSpPr>
        <p:spPr bwMode="auto">
          <a:xfrm>
            <a:off x="6061887" y="2447226"/>
            <a:ext cx="4653" cy="1435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79" name="Line 135"/>
          <p:cNvSpPr>
            <a:spLocks noChangeShapeType="1"/>
          </p:cNvSpPr>
          <p:nvPr/>
        </p:nvSpPr>
        <p:spPr bwMode="auto">
          <a:xfrm flipH="1">
            <a:off x="7133339" y="2438400"/>
            <a:ext cx="1163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80" name="Freeform 89"/>
          <p:cNvSpPr>
            <a:spLocks/>
          </p:cNvSpPr>
          <p:nvPr/>
        </p:nvSpPr>
        <p:spPr bwMode="auto">
          <a:xfrm>
            <a:off x="6781799" y="3648038"/>
            <a:ext cx="606425" cy="579213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81" name="Rectangle 90"/>
          <p:cNvSpPr>
            <a:spLocks noChangeArrowheads="1"/>
          </p:cNvSpPr>
          <p:nvPr/>
        </p:nvSpPr>
        <p:spPr bwMode="auto">
          <a:xfrm>
            <a:off x="6868227" y="3819524"/>
            <a:ext cx="4825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Stored 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Command </a:t>
            </a:r>
            <a:r>
              <a:rPr lang="en-US" sz="700" b="1" baseline="30000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2,3</a:t>
            </a:r>
            <a:endParaRPr lang="en-US" sz="4000" b="1" baseline="30000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82" name="Line 119"/>
          <p:cNvSpPr>
            <a:spLocks noChangeShapeType="1"/>
          </p:cNvSpPr>
          <p:nvPr/>
        </p:nvSpPr>
        <p:spPr bwMode="auto">
          <a:xfrm>
            <a:off x="7391400" y="3902486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83" name="Freeform 89"/>
          <p:cNvSpPr>
            <a:spLocks/>
          </p:cNvSpPr>
          <p:nvPr/>
        </p:nvSpPr>
        <p:spPr bwMode="auto">
          <a:xfrm>
            <a:off x="6810566" y="1814513"/>
            <a:ext cx="606425" cy="623887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84" name="Group 182"/>
          <p:cNvGrpSpPr/>
          <p:nvPr/>
        </p:nvGrpSpPr>
        <p:grpSpPr>
          <a:xfrm>
            <a:off x="6853238" y="1866329"/>
            <a:ext cx="533400" cy="533400"/>
            <a:chOff x="4493887" y="3116968"/>
            <a:chExt cx="643233" cy="585082"/>
          </a:xfrm>
        </p:grpSpPr>
        <p:sp>
          <p:nvSpPr>
            <p:cNvPr id="85" name="Freeform 6"/>
            <p:cNvSpPr>
              <a:spLocks/>
            </p:cNvSpPr>
            <p:nvPr/>
          </p:nvSpPr>
          <p:spPr bwMode="auto">
            <a:xfrm>
              <a:off x="4493887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86" name="Rectangle 133"/>
            <p:cNvSpPr>
              <a:spLocks noChangeArrowheads="1"/>
            </p:cNvSpPr>
            <p:nvPr/>
          </p:nvSpPr>
          <p:spPr bwMode="auto">
            <a:xfrm>
              <a:off x="4549041" y="3336374"/>
              <a:ext cx="512266" cy="10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Telemetry</a:t>
              </a:r>
            </a:p>
          </p:txBody>
        </p:sp>
      </p:grpSp>
      <p:cxnSp>
        <p:nvCxnSpPr>
          <p:cNvPr id="87" name="Straight Arrow Connector 86"/>
          <p:cNvCxnSpPr/>
          <p:nvPr/>
        </p:nvCxnSpPr>
        <p:spPr bwMode="auto">
          <a:xfrm>
            <a:off x="6056137" y="1569815"/>
            <a:ext cx="2327" cy="244698"/>
          </a:xfrm>
          <a:prstGeom prst="straightConnector1">
            <a:avLst/>
          </a:prstGeom>
          <a:solidFill>
            <a:srgbClr val="99C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89" name="Line 119"/>
          <p:cNvSpPr>
            <a:spLocks noChangeShapeType="1"/>
          </p:cNvSpPr>
          <p:nvPr/>
        </p:nvSpPr>
        <p:spPr bwMode="auto">
          <a:xfrm>
            <a:off x="7848600" y="354647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91" name="Group 182"/>
          <p:cNvGrpSpPr/>
          <p:nvPr/>
        </p:nvGrpSpPr>
        <p:grpSpPr>
          <a:xfrm>
            <a:off x="6400800" y="910329"/>
            <a:ext cx="609600" cy="609600"/>
            <a:chOff x="4493887" y="3116968"/>
            <a:chExt cx="643233" cy="585082"/>
          </a:xfrm>
          <a:noFill/>
        </p:grpSpPr>
        <p:sp>
          <p:nvSpPr>
            <p:cNvPr id="92" name="Freeform 6"/>
            <p:cNvSpPr>
              <a:spLocks/>
            </p:cNvSpPr>
            <p:nvPr/>
          </p:nvSpPr>
          <p:spPr bwMode="auto">
            <a:xfrm>
              <a:off x="4493887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3" name="Rectangle 133"/>
            <p:cNvSpPr>
              <a:spLocks noChangeArrowheads="1"/>
            </p:cNvSpPr>
            <p:nvPr/>
          </p:nvSpPr>
          <p:spPr bwMode="auto">
            <a:xfrm>
              <a:off x="4683511" y="3336374"/>
              <a:ext cx="290930" cy="11815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Comm</a:t>
              </a:r>
              <a:endParaRPr lang="en-US" sz="800" b="1" dirty="0">
                <a:ea typeface="Arial" pitchFamily="25" charset="0"/>
                <a:cs typeface="Arial" pitchFamily="25" charset="0"/>
              </a:endParaRPr>
            </a:p>
          </p:txBody>
        </p:sp>
      </p:grpSp>
      <p:grpSp>
        <p:nvGrpSpPr>
          <p:cNvPr id="94" name="Group 137"/>
          <p:cNvGrpSpPr/>
          <p:nvPr/>
        </p:nvGrpSpPr>
        <p:grpSpPr>
          <a:xfrm>
            <a:off x="2514600" y="6090062"/>
            <a:ext cx="4256939" cy="685800"/>
            <a:chOff x="152400" y="6096000"/>
            <a:chExt cx="4256939" cy="685800"/>
          </a:xfrm>
        </p:grpSpPr>
        <p:sp>
          <p:nvSpPr>
            <p:cNvPr id="95" name="Freeform 6"/>
            <p:cNvSpPr>
              <a:spLocks/>
            </p:cNvSpPr>
            <p:nvPr/>
          </p:nvSpPr>
          <p:spPr bwMode="auto">
            <a:xfrm>
              <a:off x="2362200" y="6460448"/>
              <a:ext cx="214538" cy="22610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2514600" y="6553200"/>
              <a:ext cx="1894739" cy="12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Application Specific Software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4800" y="6171043"/>
              <a:ext cx="221618" cy="226102"/>
            </a:xfrm>
            <a:custGeom>
              <a:avLst/>
              <a:gdLst>
                <a:gd name="T0" fmla="*/ 0 w 155"/>
                <a:gd name="T1" fmla="*/ 220062937 h 155"/>
                <a:gd name="T2" fmla="*/ 2786293 w 155"/>
                <a:gd name="T3" fmla="*/ 189027537 h 155"/>
                <a:gd name="T4" fmla="*/ 8360549 w 155"/>
                <a:gd name="T5" fmla="*/ 157993817 h 155"/>
                <a:gd name="T6" fmla="*/ 19509061 w 155"/>
                <a:gd name="T7" fmla="*/ 129780276 h 155"/>
                <a:gd name="T8" fmla="*/ 33443866 w 155"/>
                <a:gd name="T9" fmla="*/ 101566734 h 155"/>
                <a:gd name="T10" fmla="*/ 52952926 w 155"/>
                <a:gd name="T11" fmla="*/ 76175051 h 155"/>
                <a:gd name="T12" fmla="*/ 75249950 w 155"/>
                <a:gd name="T13" fmla="*/ 53605225 h 155"/>
                <a:gd name="T14" fmla="*/ 97545304 w 155"/>
                <a:gd name="T15" fmla="*/ 36677436 h 155"/>
                <a:gd name="T16" fmla="*/ 125416583 w 155"/>
                <a:gd name="T17" fmla="*/ 19749647 h 155"/>
                <a:gd name="T18" fmla="*/ 156074156 w 155"/>
                <a:gd name="T19" fmla="*/ 11285753 h 155"/>
                <a:gd name="T20" fmla="*/ 183943765 w 155"/>
                <a:gd name="T21" fmla="*/ 2821858 h 155"/>
                <a:gd name="T22" fmla="*/ 214601338 w 155"/>
                <a:gd name="T23" fmla="*/ 0 h 155"/>
                <a:gd name="T24" fmla="*/ 245258910 w 155"/>
                <a:gd name="T25" fmla="*/ 2821858 h 155"/>
                <a:gd name="T26" fmla="*/ 275914813 w 155"/>
                <a:gd name="T27" fmla="*/ 11285753 h 155"/>
                <a:gd name="T28" fmla="*/ 306572386 w 155"/>
                <a:gd name="T29" fmla="*/ 19749647 h 155"/>
                <a:gd name="T30" fmla="*/ 331655702 w 155"/>
                <a:gd name="T31" fmla="*/ 36677436 h 155"/>
                <a:gd name="T32" fmla="*/ 356739019 w 155"/>
                <a:gd name="T33" fmla="*/ 53605225 h 155"/>
                <a:gd name="T34" fmla="*/ 379036042 w 155"/>
                <a:gd name="T35" fmla="*/ 76175051 h 155"/>
                <a:gd name="T36" fmla="*/ 395757141 w 155"/>
                <a:gd name="T37" fmla="*/ 101566734 h 155"/>
                <a:gd name="T38" fmla="*/ 412479908 w 155"/>
                <a:gd name="T39" fmla="*/ 129780276 h 155"/>
                <a:gd name="T40" fmla="*/ 423628420 w 155"/>
                <a:gd name="T41" fmla="*/ 157993817 h 155"/>
                <a:gd name="T42" fmla="*/ 429202676 w 155"/>
                <a:gd name="T43" fmla="*/ 189027537 h 155"/>
                <a:gd name="T44" fmla="*/ 431988969 w 155"/>
                <a:gd name="T45" fmla="*/ 220062937 h 155"/>
                <a:gd name="T46" fmla="*/ 429202676 w 155"/>
                <a:gd name="T47" fmla="*/ 248276479 h 155"/>
                <a:gd name="T48" fmla="*/ 423628420 w 155"/>
                <a:gd name="T49" fmla="*/ 279310199 h 155"/>
                <a:gd name="T50" fmla="*/ 412479908 w 155"/>
                <a:gd name="T51" fmla="*/ 310345598 h 155"/>
                <a:gd name="T52" fmla="*/ 395757141 w 155"/>
                <a:gd name="T53" fmla="*/ 335737282 h 155"/>
                <a:gd name="T54" fmla="*/ 379036042 w 155"/>
                <a:gd name="T55" fmla="*/ 361128965 h 155"/>
                <a:gd name="T56" fmla="*/ 356739019 w 155"/>
                <a:gd name="T57" fmla="*/ 383698791 h 155"/>
                <a:gd name="T58" fmla="*/ 331655702 w 155"/>
                <a:gd name="T59" fmla="*/ 403448438 h 155"/>
                <a:gd name="T60" fmla="*/ 306572386 w 155"/>
                <a:gd name="T61" fmla="*/ 417554369 h 155"/>
                <a:gd name="T62" fmla="*/ 275914813 w 155"/>
                <a:gd name="T63" fmla="*/ 428840122 h 155"/>
                <a:gd name="T64" fmla="*/ 245258910 w 155"/>
                <a:gd name="T65" fmla="*/ 434482158 h 155"/>
                <a:gd name="T66" fmla="*/ 214601338 w 155"/>
                <a:gd name="T67" fmla="*/ 437304016 h 155"/>
                <a:gd name="T68" fmla="*/ 183943765 w 155"/>
                <a:gd name="T69" fmla="*/ 434482158 h 155"/>
                <a:gd name="T70" fmla="*/ 156074156 w 155"/>
                <a:gd name="T71" fmla="*/ 428840122 h 155"/>
                <a:gd name="T72" fmla="*/ 125416583 w 155"/>
                <a:gd name="T73" fmla="*/ 417554369 h 155"/>
                <a:gd name="T74" fmla="*/ 97545304 w 155"/>
                <a:gd name="T75" fmla="*/ 403448438 h 155"/>
                <a:gd name="T76" fmla="*/ 75249950 w 155"/>
                <a:gd name="T77" fmla="*/ 383698791 h 155"/>
                <a:gd name="T78" fmla="*/ 52952926 w 155"/>
                <a:gd name="T79" fmla="*/ 361128965 h 155"/>
                <a:gd name="T80" fmla="*/ 33443866 w 155"/>
                <a:gd name="T81" fmla="*/ 335737282 h 155"/>
                <a:gd name="T82" fmla="*/ 19509061 w 155"/>
                <a:gd name="T83" fmla="*/ 310345598 h 155"/>
                <a:gd name="T84" fmla="*/ 8360549 w 155"/>
                <a:gd name="T85" fmla="*/ 279310199 h 155"/>
                <a:gd name="T86" fmla="*/ 2786293 w 155"/>
                <a:gd name="T87" fmla="*/ 248276479 h 155"/>
                <a:gd name="T88" fmla="*/ 0 w 155"/>
                <a:gd name="T89" fmla="*/ 220062937 h 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5"/>
                <a:gd name="T137" fmla="*/ 155 w 155"/>
                <a:gd name="T138" fmla="*/ 155 h 1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5">
                  <a:moveTo>
                    <a:pt x="0" y="78"/>
                  </a:moveTo>
                  <a:lnTo>
                    <a:pt x="1" y="67"/>
                  </a:lnTo>
                  <a:lnTo>
                    <a:pt x="3" y="56"/>
                  </a:lnTo>
                  <a:lnTo>
                    <a:pt x="7" y="46"/>
                  </a:lnTo>
                  <a:lnTo>
                    <a:pt x="12" y="36"/>
                  </a:lnTo>
                  <a:lnTo>
                    <a:pt x="19" y="27"/>
                  </a:lnTo>
                  <a:lnTo>
                    <a:pt x="27" y="19"/>
                  </a:lnTo>
                  <a:lnTo>
                    <a:pt x="35" y="13"/>
                  </a:lnTo>
                  <a:lnTo>
                    <a:pt x="45" y="7"/>
                  </a:lnTo>
                  <a:lnTo>
                    <a:pt x="56" y="4"/>
                  </a:lnTo>
                  <a:lnTo>
                    <a:pt x="66" y="1"/>
                  </a:lnTo>
                  <a:lnTo>
                    <a:pt x="77" y="0"/>
                  </a:lnTo>
                  <a:lnTo>
                    <a:pt x="88" y="1"/>
                  </a:lnTo>
                  <a:lnTo>
                    <a:pt x="99" y="4"/>
                  </a:lnTo>
                  <a:lnTo>
                    <a:pt x="110" y="7"/>
                  </a:lnTo>
                  <a:lnTo>
                    <a:pt x="119" y="13"/>
                  </a:lnTo>
                  <a:lnTo>
                    <a:pt x="128" y="19"/>
                  </a:lnTo>
                  <a:lnTo>
                    <a:pt x="136" y="27"/>
                  </a:lnTo>
                  <a:lnTo>
                    <a:pt x="142" y="36"/>
                  </a:lnTo>
                  <a:lnTo>
                    <a:pt x="148" y="46"/>
                  </a:lnTo>
                  <a:lnTo>
                    <a:pt x="152" y="56"/>
                  </a:lnTo>
                  <a:lnTo>
                    <a:pt x="154" y="67"/>
                  </a:lnTo>
                  <a:lnTo>
                    <a:pt x="155" y="78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19" y="143"/>
                  </a:lnTo>
                  <a:lnTo>
                    <a:pt x="110" y="148"/>
                  </a:lnTo>
                  <a:lnTo>
                    <a:pt x="99" y="152"/>
                  </a:lnTo>
                  <a:lnTo>
                    <a:pt x="88" y="154"/>
                  </a:lnTo>
                  <a:lnTo>
                    <a:pt x="77" y="155"/>
                  </a:lnTo>
                  <a:lnTo>
                    <a:pt x="66" y="154"/>
                  </a:lnTo>
                  <a:lnTo>
                    <a:pt x="56" y="152"/>
                  </a:lnTo>
                  <a:lnTo>
                    <a:pt x="45" y="148"/>
                  </a:lnTo>
                  <a:lnTo>
                    <a:pt x="35" y="143"/>
                  </a:lnTo>
                  <a:lnTo>
                    <a:pt x="27" y="136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10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304800" y="6475728"/>
              <a:ext cx="228600" cy="224722"/>
            </a:xfrm>
            <a:custGeom>
              <a:avLst/>
              <a:gdLst>
                <a:gd name="T0" fmla="*/ 0 w 155"/>
                <a:gd name="T1" fmla="*/ 217395366 h 154"/>
                <a:gd name="T2" fmla="*/ 2786293 w 155"/>
                <a:gd name="T3" fmla="*/ 186338885 h 154"/>
                <a:gd name="T4" fmla="*/ 8360549 w 155"/>
                <a:gd name="T5" fmla="*/ 155282404 h 154"/>
                <a:gd name="T6" fmla="*/ 19509061 w 155"/>
                <a:gd name="T7" fmla="*/ 127048781 h 154"/>
                <a:gd name="T8" fmla="*/ 33443866 w 155"/>
                <a:gd name="T9" fmla="*/ 98816839 h 154"/>
                <a:gd name="T10" fmla="*/ 52952926 w 155"/>
                <a:gd name="T11" fmla="*/ 73406075 h 154"/>
                <a:gd name="T12" fmla="*/ 75249950 w 155"/>
                <a:gd name="T13" fmla="*/ 53642707 h 154"/>
                <a:gd name="T14" fmla="*/ 97545304 w 155"/>
                <a:gd name="T15" fmla="*/ 33879339 h 154"/>
                <a:gd name="T16" fmla="*/ 125416583 w 155"/>
                <a:gd name="T17" fmla="*/ 19763368 h 154"/>
                <a:gd name="T18" fmla="*/ 156074156 w 155"/>
                <a:gd name="T19" fmla="*/ 8470255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470255 h 154"/>
                <a:gd name="T28" fmla="*/ 306572386 w 155"/>
                <a:gd name="T29" fmla="*/ 19763368 h 154"/>
                <a:gd name="T30" fmla="*/ 331655702 w 155"/>
                <a:gd name="T31" fmla="*/ 33879339 h 154"/>
                <a:gd name="T32" fmla="*/ 356739019 w 155"/>
                <a:gd name="T33" fmla="*/ 53642707 h 154"/>
                <a:gd name="T34" fmla="*/ 379036042 w 155"/>
                <a:gd name="T35" fmla="*/ 73406075 h 154"/>
                <a:gd name="T36" fmla="*/ 395757141 w 155"/>
                <a:gd name="T37" fmla="*/ 98816839 h 154"/>
                <a:gd name="T38" fmla="*/ 412479908 w 155"/>
                <a:gd name="T39" fmla="*/ 127048781 h 154"/>
                <a:gd name="T40" fmla="*/ 423628420 w 155"/>
                <a:gd name="T41" fmla="*/ 155282404 h 154"/>
                <a:gd name="T42" fmla="*/ 429202676 w 155"/>
                <a:gd name="T43" fmla="*/ 186338885 h 154"/>
                <a:gd name="T44" fmla="*/ 431988969 w 155"/>
                <a:gd name="T45" fmla="*/ 217395366 h 154"/>
                <a:gd name="T46" fmla="*/ 429202676 w 155"/>
                <a:gd name="T47" fmla="*/ 248451847 h 154"/>
                <a:gd name="T48" fmla="*/ 423628420 w 155"/>
                <a:gd name="T49" fmla="*/ 279508327 h 154"/>
                <a:gd name="T50" fmla="*/ 412479908 w 155"/>
                <a:gd name="T51" fmla="*/ 307741950 h 154"/>
                <a:gd name="T52" fmla="*/ 395757141 w 155"/>
                <a:gd name="T53" fmla="*/ 335973892 h 154"/>
                <a:gd name="T54" fmla="*/ 379036042 w 155"/>
                <a:gd name="T55" fmla="*/ 361384657 h 154"/>
                <a:gd name="T56" fmla="*/ 356739019 w 155"/>
                <a:gd name="T57" fmla="*/ 381148025 h 154"/>
                <a:gd name="T58" fmla="*/ 331655702 w 155"/>
                <a:gd name="T59" fmla="*/ 400911392 h 154"/>
                <a:gd name="T60" fmla="*/ 306572386 w 155"/>
                <a:gd name="T61" fmla="*/ 415027364 h 154"/>
                <a:gd name="T62" fmla="*/ 275914813 w 155"/>
                <a:gd name="T63" fmla="*/ 426320477 h 154"/>
                <a:gd name="T64" fmla="*/ 245258910 w 155"/>
                <a:gd name="T65" fmla="*/ 431967873 h 154"/>
                <a:gd name="T66" fmla="*/ 214601338 w 155"/>
                <a:gd name="T67" fmla="*/ 434790731 h 154"/>
                <a:gd name="T68" fmla="*/ 183943765 w 155"/>
                <a:gd name="T69" fmla="*/ 431967873 h 154"/>
                <a:gd name="T70" fmla="*/ 156074156 w 155"/>
                <a:gd name="T71" fmla="*/ 426320477 h 154"/>
                <a:gd name="T72" fmla="*/ 125416583 w 155"/>
                <a:gd name="T73" fmla="*/ 415027364 h 154"/>
                <a:gd name="T74" fmla="*/ 97545304 w 155"/>
                <a:gd name="T75" fmla="*/ 400911392 h 154"/>
                <a:gd name="T76" fmla="*/ 75249950 w 155"/>
                <a:gd name="T77" fmla="*/ 381148025 h 154"/>
                <a:gd name="T78" fmla="*/ 52952926 w 155"/>
                <a:gd name="T79" fmla="*/ 361384657 h 154"/>
                <a:gd name="T80" fmla="*/ 33443866 w 155"/>
                <a:gd name="T81" fmla="*/ 335973892 h 154"/>
                <a:gd name="T82" fmla="*/ 19509061 w 155"/>
                <a:gd name="T83" fmla="*/ 307741950 h 154"/>
                <a:gd name="T84" fmla="*/ 8360549 w 155"/>
                <a:gd name="T85" fmla="*/ 279508327 h 154"/>
                <a:gd name="T86" fmla="*/ 2786293 w 155"/>
                <a:gd name="T87" fmla="*/ 248451847 h 154"/>
                <a:gd name="T88" fmla="*/ 0 w 155"/>
                <a:gd name="T89" fmla="*/ 21739536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609600" y="6248400"/>
              <a:ext cx="1112745" cy="12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CFS Core Services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100" name="Rectangle 130"/>
            <p:cNvSpPr>
              <a:spLocks noChangeArrowheads="1"/>
            </p:cNvSpPr>
            <p:nvPr/>
          </p:nvSpPr>
          <p:spPr bwMode="auto">
            <a:xfrm>
              <a:off x="609600" y="6553200"/>
              <a:ext cx="1699184" cy="12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CFS </a:t>
              </a:r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Configurable Applications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152400" y="6096000"/>
              <a:ext cx="4085340" cy="685800"/>
            </a:xfrm>
            <a:prstGeom prst="rect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Freeform 6"/>
            <p:cNvSpPr>
              <a:spLocks/>
            </p:cNvSpPr>
            <p:nvPr/>
          </p:nvSpPr>
          <p:spPr bwMode="auto">
            <a:xfrm>
              <a:off x="2362200" y="6180636"/>
              <a:ext cx="214538" cy="22610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05" name="Rectangle 7"/>
            <p:cNvSpPr>
              <a:spLocks noChangeArrowheads="1"/>
            </p:cNvSpPr>
            <p:nvPr/>
          </p:nvSpPr>
          <p:spPr bwMode="auto">
            <a:xfrm>
              <a:off x="2514600" y="6273388"/>
              <a:ext cx="1894739" cy="12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9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AEMU Custom Applications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106" name="Rectangle 139"/>
          <p:cNvSpPr>
            <a:spLocks noChangeArrowheads="1"/>
          </p:cNvSpPr>
          <p:nvPr/>
        </p:nvSpPr>
        <p:spPr bwMode="auto">
          <a:xfrm>
            <a:off x="3018540" y="5562600"/>
            <a:ext cx="358140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200"/>
              </a:spcBef>
            </a:pPr>
            <a:r>
              <a:rPr lang="en-US" sz="800" b="1" i="1" baseline="30000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1</a:t>
            </a:r>
            <a:r>
              <a:rPr lang="en-US" sz="800" b="1" i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 Limit Checker provides AEMU C&amp;W</a:t>
            </a:r>
          </a:p>
          <a:p>
            <a:pPr eaLnBrk="0" hangingPunct="0">
              <a:spcBef>
                <a:spcPts val="200"/>
              </a:spcBef>
            </a:pPr>
            <a:r>
              <a:rPr lang="en-US" sz="800" b="1" i="1" baseline="30000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2</a:t>
            </a:r>
            <a:r>
              <a:rPr lang="en-US" sz="800" b="1" i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 Stored Command provides Checkout &amp; Configuration</a:t>
            </a:r>
          </a:p>
          <a:p>
            <a:pPr eaLnBrk="0" hangingPunct="0">
              <a:spcBef>
                <a:spcPts val="200"/>
              </a:spcBef>
            </a:pPr>
            <a:r>
              <a:rPr lang="en-US" sz="800" b="1" i="1" baseline="30000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3</a:t>
            </a:r>
            <a:r>
              <a:rPr lang="en-US" sz="800" b="1" i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 Limit Checker, Stored Command, H&amp;S Manager provide Recover &amp; Restore </a:t>
            </a:r>
          </a:p>
        </p:txBody>
      </p:sp>
      <p:grpSp>
        <p:nvGrpSpPr>
          <p:cNvPr id="114" name="Group 182"/>
          <p:cNvGrpSpPr/>
          <p:nvPr/>
        </p:nvGrpSpPr>
        <p:grpSpPr>
          <a:xfrm>
            <a:off x="1600200" y="2935224"/>
            <a:ext cx="493776" cy="493776"/>
            <a:chOff x="4493888" y="3116968"/>
            <a:chExt cx="815985" cy="723087"/>
          </a:xfrm>
        </p:grpSpPr>
        <p:sp>
          <p:nvSpPr>
            <p:cNvPr id="115" name="Freeform 6"/>
            <p:cNvSpPr>
              <a:spLocks/>
            </p:cNvSpPr>
            <p:nvPr/>
          </p:nvSpPr>
          <p:spPr bwMode="auto">
            <a:xfrm>
              <a:off x="4493888" y="3116968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16" name="Rectangle 133"/>
            <p:cNvSpPr>
              <a:spLocks noChangeArrowheads="1"/>
            </p:cNvSpPr>
            <p:nvPr/>
          </p:nvSpPr>
          <p:spPr bwMode="auto">
            <a:xfrm>
              <a:off x="4533951" y="3434246"/>
              <a:ext cx="717885" cy="15774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SWME/BPV</a:t>
              </a:r>
            </a:p>
          </p:txBody>
        </p:sp>
      </p:grpSp>
      <p:sp>
        <p:nvSpPr>
          <p:cNvPr id="117" name="Line 135"/>
          <p:cNvSpPr>
            <a:spLocks noChangeShapeType="1"/>
          </p:cNvSpPr>
          <p:nvPr/>
        </p:nvSpPr>
        <p:spPr bwMode="auto">
          <a:xfrm>
            <a:off x="1828800" y="2690069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18" name="Group 182"/>
          <p:cNvGrpSpPr/>
          <p:nvPr/>
        </p:nvGrpSpPr>
        <p:grpSpPr>
          <a:xfrm>
            <a:off x="2133600" y="2920314"/>
            <a:ext cx="493776" cy="493776"/>
            <a:chOff x="4493885" y="3116967"/>
            <a:chExt cx="815985" cy="723087"/>
          </a:xfrm>
        </p:grpSpPr>
        <p:sp>
          <p:nvSpPr>
            <p:cNvPr id="119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0" name="Rectangle 133"/>
            <p:cNvSpPr>
              <a:spLocks noChangeArrowheads="1"/>
            </p:cNvSpPr>
            <p:nvPr/>
          </p:nvSpPr>
          <p:spPr bwMode="auto">
            <a:xfrm>
              <a:off x="4739388" y="3434247"/>
              <a:ext cx="317883" cy="15774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RCA</a:t>
              </a:r>
            </a:p>
          </p:txBody>
        </p:sp>
      </p:grpSp>
      <p:sp>
        <p:nvSpPr>
          <p:cNvPr id="121" name="Line 135"/>
          <p:cNvSpPr>
            <a:spLocks noChangeShapeType="1"/>
          </p:cNvSpPr>
          <p:nvPr/>
        </p:nvSpPr>
        <p:spPr bwMode="auto">
          <a:xfrm flipH="1">
            <a:off x="2378681" y="2673179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22" name="Group 182"/>
          <p:cNvGrpSpPr/>
          <p:nvPr/>
        </p:nvGrpSpPr>
        <p:grpSpPr>
          <a:xfrm>
            <a:off x="2681416" y="2924433"/>
            <a:ext cx="493776" cy="493776"/>
            <a:chOff x="4493885" y="3116967"/>
            <a:chExt cx="815985" cy="723087"/>
          </a:xfrm>
        </p:grpSpPr>
        <p:sp>
          <p:nvSpPr>
            <p:cNvPr id="123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4" name="Rectangle 133"/>
            <p:cNvSpPr>
              <a:spLocks noChangeArrowheads="1"/>
            </p:cNvSpPr>
            <p:nvPr/>
          </p:nvSpPr>
          <p:spPr bwMode="auto">
            <a:xfrm>
              <a:off x="4808046" y="3410118"/>
              <a:ext cx="262253" cy="15774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Fan</a:t>
              </a:r>
            </a:p>
          </p:txBody>
        </p:sp>
      </p:grpSp>
      <p:sp>
        <p:nvSpPr>
          <p:cNvPr id="125" name="Line 135"/>
          <p:cNvSpPr>
            <a:spLocks noChangeShapeType="1"/>
          </p:cNvSpPr>
          <p:nvPr/>
        </p:nvSpPr>
        <p:spPr bwMode="auto">
          <a:xfrm flipH="1">
            <a:off x="2918260" y="2677298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26" name="Group 182"/>
          <p:cNvGrpSpPr/>
          <p:nvPr/>
        </p:nvGrpSpPr>
        <p:grpSpPr>
          <a:xfrm>
            <a:off x="3225962" y="2935224"/>
            <a:ext cx="493776" cy="493776"/>
            <a:chOff x="4493887" y="3116968"/>
            <a:chExt cx="643233" cy="585082"/>
          </a:xfrm>
        </p:grpSpPr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4493887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28" name="Rectangle 133"/>
            <p:cNvSpPr>
              <a:spLocks noChangeArrowheads="1"/>
            </p:cNvSpPr>
            <p:nvPr/>
          </p:nvSpPr>
          <p:spPr bwMode="auto">
            <a:xfrm>
              <a:off x="4556323" y="3291788"/>
              <a:ext cx="553648" cy="31549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Primary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O2</a:t>
              </a:r>
            </a:p>
          </p:txBody>
        </p:sp>
      </p:grpSp>
      <p:sp>
        <p:nvSpPr>
          <p:cNvPr id="129" name="Line 135"/>
          <p:cNvSpPr>
            <a:spLocks noChangeShapeType="1"/>
          </p:cNvSpPr>
          <p:nvPr/>
        </p:nvSpPr>
        <p:spPr bwMode="auto">
          <a:xfrm flipH="1">
            <a:off x="3465843" y="2691149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30" name="Group 182"/>
          <p:cNvGrpSpPr/>
          <p:nvPr/>
        </p:nvGrpSpPr>
        <p:grpSpPr>
          <a:xfrm>
            <a:off x="3775444" y="2928553"/>
            <a:ext cx="494028" cy="493776"/>
            <a:chOff x="4354949" y="3048640"/>
            <a:chExt cx="755358" cy="585082"/>
          </a:xfrm>
        </p:grpSpPr>
        <p:sp>
          <p:nvSpPr>
            <p:cNvPr id="131" name="Freeform 6"/>
            <p:cNvSpPr>
              <a:spLocks/>
            </p:cNvSpPr>
            <p:nvPr/>
          </p:nvSpPr>
          <p:spPr bwMode="auto">
            <a:xfrm>
              <a:off x="4355335" y="3048640"/>
              <a:ext cx="754972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32" name="Rectangle 133"/>
            <p:cNvSpPr>
              <a:spLocks noChangeArrowheads="1"/>
            </p:cNvSpPr>
            <p:nvPr/>
          </p:nvSpPr>
          <p:spPr bwMode="auto">
            <a:xfrm>
              <a:off x="4354949" y="3233220"/>
              <a:ext cx="754971" cy="31549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Secondary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O2</a:t>
              </a:r>
            </a:p>
          </p:txBody>
        </p:sp>
      </p:grpSp>
      <p:sp>
        <p:nvSpPr>
          <p:cNvPr id="133" name="Line 135"/>
          <p:cNvSpPr>
            <a:spLocks noChangeShapeType="1"/>
          </p:cNvSpPr>
          <p:nvPr/>
        </p:nvSpPr>
        <p:spPr bwMode="auto">
          <a:xfrm flipH="1">
            <a:off x="4014491" y="2681416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34" name="Group 182"/>
          <p:cNvGrpSpPr/>
          <p:nvPr/>
        </p:nvGrpSpPr>
        <p:grpSpPr>
          <a:xfrm>
            <a:off x="4319410" y="2924434"/>
            <a:ext cx="493775" cy="493776"/>
            <a:chOff x="4493885" y="3116968"/>
            <a:chExt cx="754973" cy="585082"/>
          </a:xfrm>
        </p:grpSpPr>
        <p:sp>
          <p:nvSpPr>
            <p:cNvPr id="135" name="Freeform 6"/>
            <p:cNvSpPr>
              <a:spLocks/>
            </p:cNvSpPr>
            <p:nvPr/>
          </p:nvSpPr>
          <p:spPr bwMode="auto">
            <a:xfrm>
              <a:off x="4493885" y="3116968"/>
              <a:ext cx="75497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 bwMode="auto">
            <a:xfrm>
              <a:off x="4747569" y="3350355"/>
              <a:ext cx="272058" cy="127641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TCV</a:t>
              </a:r>
            </a:p>
          </p:txBody>
        </p:sp>
      </p:grpSp>
      <p:grpSp>
        <p:nvGrpSpPr>
          <p:cNvPr id="137" name="Group 182"/>
          <p:cNvGrpSpPr/>
          <p:nvPr/>
        </p:nvGrpSpPr>
        <p:grpSpPr>
          <a:xfrm>
            <a:off x="4858512" y="2920316"/>
            <a:ext cx="493775" cy="493776"/>
            <a:chOff x="4493885" y="3116968"/>
            <a:chExt cx="754973" cy="585082"/>
          </a:xfrm>
        </p:grpSpPr>
        <p:sp>
          <p:nvSpPr>
            <p:cNvPr id="138" name="Freeform 6"/>
            <p:cNvSpPr>
              <a:spLocks/>
            </p:cNvSpPr>
            <p:nvPr/>
          </p:nvSpPr>
          <p:spPr bwMode="auto">
            <a:xfrm>
              <a:off x="4493885" y="3116968"/>
              <a:ext cx="75497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39" name="Rectangle 133"/>
            <p:cNvSpPr>
              <a:spLocks noChangeArrowheads="1"/>
            </p:cNvSpPr>
            <p:nvPr/>
          </p:nvSpPr>
          <p:spPr bwMode="auto">
            <a:xfrm>
              <a:off x="4693648" y="3360116"/>
              <a:ext cx="379900" cy="127641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Pump</a:t>
              </a:r>
            </a:p>
          </p:txBody>
        </p:sp>
      </p:grpSp>
      <p:sp>
        <p:nvSpPr>
          <p:cNvPr id="140" name="Line 135"/>
          <p:cNvSpPr>
            <a:spLocks noChangeShapeType="1"/>
          </p:cNvSpPr>
          <p:nvPr/>
        </p:nvSpPr>
        <p:spPr bwMode="auto">
          <a:xfrm flipH="1">
            <a:off x="4582303" y="2685535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41" name="Line 135"/>
          <p:cNvSpPr>
            <a:spLocks noChangeShapeType="1"/>
          </p:cNvSpPr>
          <p:nvPr/>
        </p:nvSpPr>
        <p:spPr bwMode="auto">
          <a:xfrm flipH="1">
            <a:off x="5113644" y="2681416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44" name="Group 182"/>
          <p:cNvGrpSpPr/>
          <p:nvPr/>
        </p:nvGrpSpPr>
        <p:grpSpPr>
          <a:xfrm>
            <a:off x="5415580" y="2914135"/>
            <a:ext cx="493775" cy="493776"/>
            <a:chOff x="4493885" y="3116968"/>
            <a:chExt cx="754973" cy="585082"/>
          </a:xfrm>
        </p:grpSpPr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4493885" y="3116968"/>
              <a:ext cx="75497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46" name="Rectangle 133"/>
            <p:cNvSpPr>
              <a:spLocks noChangeArrowheads="1"/>
            </p:cNvSpPr>
            <p:nvPr/>
          </p:nvSpPr>
          <p:spPr bwMode="auto">
            <a:xfrm>
              <a:off x="4571102" y="3350355"/>
              <a:ext cx="624996" cy="255283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Gas Sensor</a:t>
              </a:r>
            </a:p>
            <a:p>
              <a:pPr algn="ctr" eaLnBrk="0" hangingPunct="0"/>
              <a:endPara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147" name="Line 135"/>
          <p:cNvSpPr>
            <a:spLocks noChangeShapeType="1"/>
          </p:cNvSpPr>
          <p:nvPr/>
        </p:nvSpPr>
        <p:spPr bwMode="auto">
          <a:xfrm flipH="1">
            <a:off x="5689560" y="2667000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48" name="Group 182"/>
          <p:cNvGrpSpPr/>
          <p:nvPr/>
        </p:nvGrpSpPr>
        <p:grpSpPr>
          <a:xfrm>
            <a:off x="5715000" y="942118"/>
            <a:ext cx="609600" cy="627697"/>
            <a:chOff x="4467752" y="3116968"/>
            <a:chExt cx="643233" cy="602452"/>
          </a:xfrm>
          <a:noFill/>
        </p:grpSpPr>
        <p:sp>
          <p:nvSpPr>
            <p:cNvPr id="149" name="Freeform 6"/>
            <p:cNvSpPr>
              <a:spLocks/>
            </p:cNvSpPr>
            <p:nvPr/>
          </p:nvSpPr>
          <p:spPr bwMode="auto">
            <a:xfrm>
              <a:off x="4467752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50" name="Rectangle 133"/>
            <p:cNvSpPr>
              <a:spLocks noChangeArrowheads="1"/>
            </p:cNvSpPr>
            <p:nvPr/>
          </p:nvSpPr>
          <p:spPr bwMode="auto">
            <a:xfrm>
              <a:off x="4545204" y="3128624"/>
              <a:ext cx="492210" cy="5907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Ground</a:t>
              </a:r>
            </a:p>
            <a:p>
              <a:pPr algn="ctr" eaLnBrk="0" hangingPunct="0"/>
              <a:r>
                <a:rPr lang="en-US" sz="8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Support </a:t>
              </a:r>
            </a:p>
            <a:p>
              <a:pPr algn="ctr" eaLnBrk="0" hangingPunct="0"/>
              <a:r>
                <a:rPr lang="en-US" sz="8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(e.g. PLSS</a:t>
              </a:r>
            </a:p>
            <a:p>
              <a:pPr algn="ctr" eaLnBrk="0" hangingPunct="0"/>
              <a:r>
                <a:rPr lang="en-US" sz="8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 LabView?)</a:t>
              </a:r>
            </a:p>
            <a:p>
              <a:pPr algn="ctr" eaLnBrk="0" hangingPunct="0"/>
              <a:endParaRPr lang="en-US" sz="800" b="1" dirty="0">
                <a:ea typeface="Arial" pitchFamily="25" charset="0"/>
                <a:cs typeface="Arial" pitchFamily="25" charset="0"/>
              </a:endParaRPr>
            </a:p>
          </p:txBody>
        </p:sp>
      </p:grpSp>
      <p:grpSp>
        <p:nvGrpSpPr>
          <p:cNvPr id="152" name="Group 182"/>
          <p:cNvGrpSpPr/>
          <p:nvPr/>
        </p:nvGrpSpPr>
        <p:grpSpPr>
          <a:xfrm>
            <a:off x="5952714" y="2919749"/>
            <a:ext cx="493775" cy="493776"/>
            <a:chOff x="4493885" y="3116968"/>
            <a:chExt cx="754973" cy="585082"/>
          </a:xfrm>
        </p:grpSpPr>
        <p:sp>
          <p:nvSpPr>
            <p:cNvPr id="153" name="Freeform 6"/>
            <p:cNvSpPr>
              <a:spLocks/>
            </p:cNvSpPr>
            <p:nvPr/>
          </p:nvSpPr>
          <p:spPr bwMode="auto">
            <a:xfrm>
              <a:off x="4493885" y="3116968"/>
              <a:ext cx="75497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54" name="Rectangle 133"/>
            <p:cNvSpPr>
              <a:spLocks noChangeArrowheads="1"/>
            </p:cNvSpPr>
            <p:nvPr/>
          </p:nvSpPr>
          <p:spPr bwMode="auto">
            <a:xfrm>
              <a:off x="4661786" y="3350355"/>
              <a:ext cx="443625" cy="255283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Sysmon</a:t>
              </a:r>
            </a:p>
            <a:p>
              <a:pPr algn="ctr" eaLnBrk="0" hangingPunct="0"/>
              <a:endPara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endParaRPr>
            </a:p>
          </p:txBody>
        </p:sp>
      </p:grpSp>
      <p:grpSp>
        <p:nvGrpSpPr>
          <p:cNvPr id="155" name="Group 182"/>
          <p:cNvGrpSpPr/>
          <p:nvPr/>
        </p:nvGrpSpPr>
        <p:grpSpPr>
          <a:xfrm>
            <a:off x="6502277" y="2898120"/>
            <a:ext cx="493775" cy="493776"/>
            <a:chOff x="4493885" y="3116968"/>
            <a:chExt cx="754973" cy="585082"/>
          </a:xfrm>
        </p:grpSpPr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4493885" y="3116968"/>
              <a:ext cx="75497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57" name="Rectangle 133"/>
            <p:cNvSpPr>
              <a:spLocks noChangeArrowheads="1"/>
            </p:cNvSpPr>
            <p:nvPr/>
          </p:nvSpPr>
          <p:spPr bwMode="auto">
            <a:xfrm>
              <a:off x="4751246" y="3350356"/>
              <a:ext cx="264703" cy="255282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ea typeface="Arial" pitchFamily="25" charset="0"/>
                  <a:cs typeface="Arial" pitchFamily="25" charset="0"/>
                </a:rPr>
                <a:t>Misc</a:t>
              </a:r>
            </a:p>
            <a:p>
              <a:pPr algn="ctr" eaLnBrk="0" hangingPunct="0"/>
              <a:endParaRPr lang="en-US" sz="700" b="1" dirty="0" smtClean="0"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158" name="Line 135"/>
          <p:cNvSpPr>
            <a:spLocks noChangeShapeType="1"/>
          </p:cNvSpPr>
          <p:nvPr/>
        </p:nvSpPr>
        <p:spPr bwMode="auto">
          <a:xfrm flipH="1">
            <a:off x="6200379" y="2674753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59" name="Line 135"/>
          <p:cNvSpPr>
            <a:spLocks noChangeShapeType="1"/>
          </p:cNvSpPr>
          <p:nvPr/>
        </p:nvSpPr>
        <p:spPr bwMode="auto">
          <a:xfrm flipH="1">
            <a:off x="6765917" y="2657474"/>
            <a:ext cx="2056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51" name="Group 182"/>
          <p:cNvGrpSpPr/>
          <p:nvPr/>
        </p:nvGrpSpPr>
        <p:grpSpPr>
          <a:xfrm>
            <a:off x="1576296" y="1917562"/>
            <a:ext cx="513249" cy="493776"/>
            <a:chOff x="4493885" y="3116967"/>
            <a:chExt cx="848165" cy="723087"/>
          </a:xfrm>
        </p:grpSpPr>
        <p:sp>
          <p:nvSpPr>
            <p:cNvPr id="160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61" name="Rectangle 133"/>
            <p:cNvSpPr>
              <a:spLocks noChangeArrowheads="1"/>
            </p:cNvSpPr>
            <p:nvPr/>
          </p:nvSpPr>
          <p:spPr bwMode="auto">
            <a:xfrm>
              <a:off x="4512906" y="3278639"/>
              <a:ext cx="829144" cy="473244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Battery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Management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I/F</a:t>
              </a:r>
            </a:p>
          </p:txBody>
        </p:sp>
      </p:grpSp>
      <p:grpSp>
        <p:nvGrpSpPr>
          <p:cNvPr id="162" name="Group 182"/>
          <p:cNvGrpSpPr/>
          <p:nvPr/>
        </p:nvGrpSpPr>
        <p:grpSpPr>
          <a:xfrm>
            <a:off x="2667000" y="1905000"/>
            <a:ext cx="493776" cy="493776"/>
            <a:chOff x="4493885" y="3116967"/>
            <a:chExt cx="815985" cy="723087"/>
          </a:xfrm>
        </p:grpSpPr>
        <p:sp>
          <p:nvSpPr>
            <p:cNvPr id="163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64" name="Rectangle 133"/>
            <p:cNvSpPr>
              <a:spLocks noChangeArrowheads="1"/>
            </p:cNvSpPr>
            <p:nvPr/>
          </p:nvSpPr>
          <p:spPr bwMode="auto">
            <a:xfrm>
              <a:off x="4529687" y="3368531"/>
              <a:ext cx="744375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State/Mode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Manager</a:t>
              </a:r>
            </a:p>
          </p:txBody>
        </p:sp>
      </p:grpSp>
      <p:grpSp>
        <p:nvGrpSpPr>
          <p:cNvPr id="165" name="Group 182"/>
          <p:cNvGrpSpPr/>
          <p:nvPr/>
        </p:nvGrpSpPr>
        <p:grpSpPr>
          <a:xfrm>
            <a:off x="2133600" y="1917562"/>
            <a:ext cx="493776" cy="493776"/>
            <a:chOff x="4493885" y="3116967"/>
            <a:chExt cx="815985" cy="723087"/>
          </a:xfrm>
        </p:grpSpPr>
        <p:sp>
          <p:nvSpPr>
            <p:cNvPr id="166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67" name="Rectangle 133"/>
            <p:cNvSpPr>
              <a:spLocks noChangeArrowheads="1"/>
            </p:cNvSpPr>
            <p:nvPr/>
          </p:nvSpPr>
          <p:spPr bwMode="auto">
            <a:xfrm>
              <a:off x="4699516" y="3357513"/>
              <a:ext cx="431792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iLoad</a:t>
              </a:r>
              <a:b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</a:br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Library</a:t>
              </a:r>
            </a:p>
          </p:txBody>
        </p:sp>
      </p:grpSp>
      <p:grpSp>
        <p:nvGrpSpPr>
          <p:cNvPr id="171" name="Group 182"/>
          <p:cNvGrpSpPr/>
          <p:nvPr/>
        </p:nvGrpSpPr>
        <p:grpSpPr>
          <a:xfrm>
            <a:off x="649224" y="2667000"/>
            <a:ext cx="493776" cy="493776"/>
            <a:chOff x="4493885" y="3116967"/>
            <a:chExt cx="815985" cy="723087"/>
          </a:xfrm>
        </p:grpSpPr>
        <p:sp>
          <p:nvSpPr>
            <p:cNvPr id="172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73" name="Rectangle 133"/>
            <p:cNvSpPr>
              <a:spLocks noChangeArrowheads="1"/>
            </p:cNvSpPr>
            <p:nvPr/>
          </p:nvSpPr>
          <p:spPr bwMode="auto">
            <a:xfrm>
              <a:off x="4794246" y="3249377"/>
              <a:ext cx="280798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PLSS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I/F</a:t>
              </a:r>
            </a:p>
          </p:txBody>
        </p:sp>
      </p:grpSp>
      <p:grpSp>
        <p:nvGrpSpPr>
          <p:cNvPr id="174" name="Group 182"/>
          <p:cNvGrpSpPr/>
          <p:nvPr/>
        </p:nvGrpSpPr>
        <p:grpSpPr>
          <a:xfrm>
            <a:off x="3143522" y="1917562"/>
            <a:ext cx="607539" cy="493776"/>
            <a:chOff x="4399891" y="3116967"/>
            <a:chExt cx="1003983" cy="723087"/>
          </a:xfrm>
        </p:grpSpPr>
        <p:sp>
          <p:nvSpPr>
            <p:cNvPr id="175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76" name="Rectangle 133"/>
            <p:cNvSpPr>
              <a:spLocks noChangeArrowheads="1"/>
            </p:cNvSpPr>
            <p:nvPr/>
          </p:nvSpPr>
          <p:spPr bwMode="auto">
            <a:xfrm>
              <a:off x="4399891" y="3368531"/>
              <a:ext cx="1003983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PMAD</a:t>
              </a:r>
              <a:b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</a:br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(power/battery)</a:t>
              </a:r>
            </a:p>
          </p:txBody>
        </p:sp>
      </p:grpSp>
      <p:grpSp>
        <p:nvGrpSpPr>
          <p:cNvPr id="177" name="Group 182"/>
          <p:cNvGrpSpPr/>
          <p:nvPr/>
        </p:nvGrpSpPr>
        <p:grpSpPr>
          <a:xfrm>
            <a:off x="3733800" y="1909925"/>
            <a:ext cx="493775" cy="493776"/>
            <a:chOff x="4493885" y="3116967"/>
            <a:chExt cx="815985" cy="723087"/>
          </a:xfrm>
        </p:grpSpPr>
        <p:sp>
          <p:nvSpPr>
            <p:cNvPr id="178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79" name="Rectangle 133"/>
            <p:cNvSpPr>
              <a:spLocks noChangeArrowheads="1"/>
            </p:cNvSpPr>
            <p:nvPr/>
          </p:nvSpPr>
          <p:spPr bwMode="auto">
            <a:xfrm>
              <a:off x="4689953" y="3368531"/>
              <a:ext cx="423845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FLASH 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Loader</a:t>
              </a:r>
            </a:p>
          </p:txBody>
        </p:sp>
      </p:grpSp>
      <p:grpSp>
        <p:nvGrpSpPr>
          <p:cNvPr id="180" name="Group 182"/>
          <p:cNvGrpSpPr/>
          <p:nvPr/>
        </p:nvGrpSpPr>
        <p:grpSpPr>
          <a:xfrm>
            <a:off x="4268777" y="1925659"/>
            <a:ext cx="493775" cy="493776"/>
            <a:chOff x="4493885" y="3116967"/>
            <a:chExt cx="815985" cy="723087"/>
          </a:xfrm>
        </p:grpSpPr>
        <p:sp>
          <p:nvSpPr>
            <p:cNvPr id="181" name="Freeform 6"/>
            <p:cNvSpPr>
              <a:spLocks/>
            </p:cNvSpPr>
            <p:nvPr/>
          </p:nvSpPr>
          <p:spPr bwMode="auto">
            <a:xfrm>
              <a:off x="4493885" y="3116967"/>
              <a:ext cx="815985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82" name="Rectangle 133"/>
            <p:cNvSpPr>
              <a:spLocks noChangeArrowheads="1"/>
            </p:cNvSpPr>
            <p:nvPr/>
          </p:nvSpPr>
          <p:spPr bwMode="auto">
            <a:xfrm>
              <a:off x="4520418" y="3368531"/>
              <a:ext cx="762922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Consumable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Monitoring</a:t>
              </a:r>
            </a:p>
          </p:txBody>
        </p:sp>
      </p:grpSp>
      <p:sp>
        <p:nvSpPr>
          <p:cNvPr id="186" name="Freeform 89"/>
          <p:cNvSpPr>
            <a:spLocks/>
          </p:cNvSpPr>
          <p:nvPr/>
        </p:nvSpPr>
        <p:spPr bwMode="auto">
          <a:xfrm>
            <a:off x="8217221" y="3902486"/>
            <a:ext cx="606425" cy="579213"/>
          </a:xfrm>
          <a:custGeom>
            <a:avLst/>
            <a:gdLst>
              <a:gd name="T0" fmla="*/ 2657185 w 372"/>
              <a:gd name="T1" fmla="*/ 477658004 h 370"/>
              <a:gd name="T2" fmla="*/ 21259109 w 372"/>
              <a:gd name="T3" fmla="*/ 380989243 h 370"/>
              <a:gd name="T4" fmla="*/ 53148587 w 372"/>
              <a:gd name="T5" fmla="*/ 292850872 h 370"/>
              <a:gd name="T6" fmla="*/ 100984434 w 372"/>
              <a:gd name="T7" fmla="*/ 207553715 h 370"/>
              <a:gd name="T8" fmla="*/ 162106205 w 372"/>
              <a:gd name="T9" fmla="*/ 136474438 h 370"/>
              <a:gd name="T10" fmla="*/ 233856716 w 372"/>
              <a:gd name="T11" fmla="*/ 79609667 h 370"/>
              <a:gd name="T12" fmla="*/ 316239226 w 372"/>
              <a:gd name="T13" fmla="*/ 36961089 h 370"/>
              <a:gd name="T14" fmla="*/ 403936106 w 372"/>
              <a:gd name="T15" fmla="*/ 8530390 h 370"/>
              <a:gd name="T16" fmla="*/ 494290171 w 372"/>
              <a:gd name="T17" fmla="*/ 0 h 370"/>
              <a:gd name="T18" fmla="*/ 584642605 w 372"/>
              <a:gd name="T19" fmla="*/ 8530390 h 370"/>
              <a:gd name="T20" fmla="*/ 672339485 w 372"/>
              <a:gd name="T21" fmla="*/ 36961089 h 370"/>
              <a:gd name="T22" fmla="*/ 754721995 w 372"/>
              <a:gd name="T23" fmla="*/ 79609667 h 370"/>
              <a:gd name="T24" fmla="*/ 826472506 w 372"/>
              <a:gd name="T25" fmla="*/ 136474438 h 370"/>
              <a:gd name="T26" fmla="*/ 887594277 w 372"/>
              <a:gd name="T27" fmla="*/ 207553715 h 370"/>
              <a:gd name="T28" fmla="*/ 935430125 w 372"/>
              <a:gd name="T29" fmla="*/ 292850872 h 370"/>
              <a:gd name="T30" fmla="*/ 969976788 w 372"/>
              <a:gd name="T31" fmla="*/ 380989243 h 370"/>
              <a:gd name="T32" fmla="*/ 985921527 w 372"/>
              <a:gd name="T33" fmla="*/ 477658004 h 370"/>
              <a:gd name="T34" fmla="*/ 985921527 w 372"/>
              <a:gd name="T35" fmla="*/ 574328452 h 370"/>
              <a:gd name="T36" fmla="*/ 969976788 w 372"/>
              <a:gd name="T37" fmla="*/ 670997213 h 370"/>
              <a:gd name="T38" fmla="*/ 935430125 w 372"/>
              <a:gd name="T39" fmla="*/ 761980172 h 370"/>
              <a:gd name="T40" fmla="*/ 887594277 w 372"/>
              <a:gd name="T41" fmla="*/ 844432741 h 370"/>
              <a:gd name="T42" fmla="*/ 826472506 w 372"/>
              <a:gd name="T43" fmla="*/ 915512018 h 370"/>
              <a:gd name="T44" fmla="*/ 754721995 w 372"/>
              <a:gd name="T45" fmla="*/ 975219690 h 370"/>
              <a:gd name="T46" fmla="*/ 672339485 w 372"/>
              <a:gd name="T47" fmla="*/ 1017868268 h 370"/>
              <a:gd name="T48" fmla="*/ 584642605 w 372"/>
              <a:gd name="T49" fmla="*/ 1046300654 h 370"/>
              <a:gd name="T50" fmla="*/ 494290171 w 372"/>
              <a:gd name="T51" fmla="*/ 1051986456 h 370"/>
              <a:gd name="T52" fmla="*/ 403936106 w 372"/>
              <a:gd name="T53" fmla="*/ 1046300654 h 370"/>
              <a:gd name="T54" fmla="*/ 316239226 w 372"/>
              <a:gd name="T55" fmla="*/ 1017868268 h 370"/>
              <a:gd name="T56" fmla="*/ 233856716 w 372"/>
              <a:gd name="T57" fmla="*/ 975219690 h 370"/>
              <a:gd name="T58" fmla="*/ 162106205 w 372"/>
              <a:gd name="T59" fmla="*/ 915512018 h 370"/>
              <a:gd name="T60" fmla="*/ 100984434 w 372"/>
              <a:gd name="T61" fmla="*/ 844432741 h 370"/>
              <a:gd name="T62" fmla="*/ 53148587 w 372"/>
              <a:gd name="T63" fmla="*/ 761980172 h 370"/>
              <a:gd name="T64" fmla="*/ 21259109 w 372"/>
              <a:gd name="T65" fmla="*/ 670997213 h 370"/>
              <a:gd name="T66" fmla="*/ 2657185 w 372"/>
              <a:gd name="T67" fmla="*/ 574328452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89" name="Rectangle 90"/>
          <p:cNvSpPr>
            <a:spLocks noChangeArrowheads="1"/>
          </p:cNvSpPr>
          <p:nvPr/>
        </p:nvSpPr>
        <p:spPr bwMode="auto">
          <a:xfrm>
            <a:off x="8452392" y="4138231"/>
            <a:ext cx="8976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CF</a:t>
            </a:r>
            <a:endParaRPr lang="en-US" sz="4000" b="1" dirty="0">
              <a:ea typeface="Arial" pitchFamily="25" charset="0"/>
              <a:cs typeface="Arial" pitchFamily="25" charset="0"/>
            </a:endParaRPr>
          </a:p>
        </p:txBody>
      </p:sp>
      <p:sp>
        <p:nvSpPr>
          <p:cNvPr id="190" name="Line 119"/>
          <p:cNvSpPr>
            <a:spLocks noChangeShapeType="1"/>
          </p:cNvSpPr>
          <p:nvPr/>
        </p:nvSpPr>
        <p:spPr bwMode="auto">
          <a:xfrm>
            <a:off x="7839187" y="424262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191" name="Group 182"/>
          <p:cNvGrpSpPr/>
          <p:nvPr/>
        </p:nvGrpSpPr>
        <p:grpSpPr>
          <a:xfrm>
            <a:off x="7096125" y="910329"/>
            <a:ext cx="609600" cy="609600"/>
            <a:chOff x="4493887" y="3116968"/>
            <a:chExt cx="643233" cy="585082"/>
          </a:xfrm>
          <a:noFill/>
        </p:grpSpPr>
        <p:sp>
          <p:nvSpPr>
            <p:cNvPr id="192" name="Freeform 6"/>
            <p:cNvSpPr>
              <a:spLocks/>
            </p:cNvSpPr>
            <p:nvPr/>
          </p:nvSpPr>
          <p:spPr bwMode="auto">
            <a:xfrm>
              <a:off x="4493887" y="3116968"/>
              <a:ext cx="643233" cy="585082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93" name="Rectangle 133"/>
            <p:cNvSpPr>
              <a:spLocks noChangeArrowheads="1"/>
            </p:cNvSpPr>
            <p:nvPr/>
          </p:nvSpPr>
          <p:spPr bwMode="auto">
            <a:xfrm>
              <a:off x="4572723" y="3336374"/>
              <a:ext cx="512508" cy="11815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Informatics</a:t>
              </a:r>
            </a:p>
          </p:txBody>
        </p:sp>
      </p:grpSp>
      <p:sp>
        <p:nvSpPr>
          <p:cNvPr id="201" name="Line 135"/>
          <p:cNvSpPr>
            <a:spLocks noChangeShapeType="1"/>
          </p:cNvSpPr>
          <p:nvPr/>
        </p:nvSpPr>
        <p:spPr bwMode="auto">
          <a:xfrm>
            <a:off x="1812885" y="2409524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2" name="Line 135"/>
          <p:cNvSpPr>
            <a:spLocks noChangeShapeType="1"/>
          </p:cNvSpPr>
          <p:nvPr/>
        </p:nvSpPr>
        <p:spPr bwMode="auto">
          <a:xfrm>
            <a:off x="2388678" y="2417741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3" name="Line 135"/>
          <p:cNvSpPr>
            <a:spLocks noChangeShapeType="1"/>
          </p:cNvSpPr>
          <p:nvPr/>
        </p:nvSpPr>
        <p:spPr bwMode="auto">
          <a:xfrm>
            <a:off x="3462749" y="2410237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5" name="Line 135"/>
          <p:cNvSpPr>
            <a:spLocks noChangeShapeType="1"/>
          </p:cNvSpPr>
          <p:nvPr/>
        </p:nvSpPr>
        <p:spPr bwMode="auto">
          <a:xfrm>
            <a:off x="2920316" y="2399729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6" name="Line 135"/>
          <p:cNvSpPr>
            <a:spLocks noChangeShapeType="1"/>
          </p:cNvSpPr>
          <p:nvPr/>
        </p:nvSpPr>
        <p:spPr bwMode="auto">
          <a:xfrm>
            <a:off x="3980686" y="2400300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7" name="Line 135"/>
          <p:cNvSpPr>
            <a:spLocks noChangeShapeType="1"/>
          </p:cNvSpPr>
          <p:nvPr/>
        </p:nvSpPr>
        <p:spPr bwMode="auto">
          <a:xfrm>
            <a:off x="4510515" y="2400300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9" name="Line 119"/>
          <p:cNvSpPr>
            <a:spLocks noChangeShapeType="1"/>
          </p:cNvSpPr>
          <p:nvPr/>
        </p:nvSpPr>
        <p:spPr bwMode="auto">
          <a:xfrm flipV="1">
            <a:off x="1145084" y="2913888"/>
            <a:ext cx="236680" cy="478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5952" y="1858515"/>
            <a:ext cx="977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New </a:t>
            </a:r>
          </a:p>
          <a:p>
            <a:r>
              <a:rPr lang="en-US" sz="1200" b="1" dirty="0" smtClean="0"/>
              <a:t>Applications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13035" y="3356142"/>
            <a:ext cx="821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Begin to phase out Misc app</a:t>
            </a:r>
            <a:endParaRPr lang="en-US" sz="700" dirty="0"/>
          </a:p>
        </p:txBody>
      </p:sp>
      <p:grpSp>
        <p:nvGrpSpPr>
          <p:cNvPr id="196" name="Group 153"/>
          <p:cNvGrpSpPr/>
          <p:nvPr/>
        </p:nvGrpSpPr>
        <p:grpSpPr>
          <a:xfrm>
            <a:off x="1210662" y="4752976"/>
            <a:ext cx="620713" cy="623887"/>
            <a:chOff x="2351897" y="5568157"/>
            <a:chExt cx="620713" cy="623887"/>
          </a:xfrm>
        </p:grpSpPr>
        <p:sp>
          <p:nvSpPr>
            <p:cNvPr id="199" name="Freeform 4"/>
            <p:cNvSpPr>
              <a:spLocks/>
            </p:cNvSpPr>
            <p:nvPr/>
          </p:nvSpPr>
          <p:spPr bwMode="auto">
            <a:xfrm>
              <a:off x="2351897" y="5568157"/>
              <a:ext cx="620713" cy="623887"/>
            </a:xfrm>
            <a:custGeom>
              <a:avLst/>
              <a:gdLst>
                <a:gd name="T0" fmla="*/ 2784866 w 372"/>
                <a:gd name="T1" fmla="*/ 477658004 h 370"/>
                <a:gd name="T2" fmla="*/ 19489053 w 372"/>
                <a:gd name="T3" fmla="*/ 380989243 h 370"/>
                <a:gd name="T4" fmla="*/ 55683963 w 372"/>
                <a:gd name="T5" fmla="*/ 292850872 h 370"/>
                <a:gd name="T6" fmla="*/ 105798195 w 372"/>
                <a:gd name="T7" fmla="*/ 207553715 h 370"/>
                <a:gd name="T8" fmla="*/ 169835086 w 372"/>
                <a:gd name="T9" fmla="*/ 136474438 h 370"/>
                <a:gd name="T10" fmla="*/ 245006434 w 372"/>
                <a:gd name="T11" fmla="*/ 79609667 h 370"/>
                <a:gd name="T12" fmla="*/ 331315575 w 372"/>
                <a:gd name="T13" fmla="*/ 34118188 h 370"/>
                <a:gd name="T14" fmla="*/ 423194448 w 372"/>
                <a:gd name="T15" fmla="*/ 8530390 h 370"/>
                <a:gd name="T16" fmla="*/ 517856518 w 372"/>
                <a:gd name="T17" fmla="*/ 0 h 370"/>
                <a:gd name="T18" fmla="*/ 612516919 w 372"/>
                <a:gd name="T19" fmla="*/ 8530390 h 370"/>
                <a:gd name="T20" fmla="*/ 704395791 w 372"/>
                <a:gd name="T21" fmla="*/ 34118188 h 370"/>
                <a:gd name="T22" fmla="*/ 790704933 w 372"/>
                <a:gd name="T23" fmla="*/ 79609667 h 370"/>
                <a:gd name="T24" fmla="*/ 865876281 w 372"/>
                <a:gd name="T25" fmla="*/ 136474438 h 370"/>
                <a:gd name="T26" fmla="*/ 929913172 w 372"/>
                <a:gd name="T27" fmla="*/ 207553715 h 370"/>
                <a:gd name="T28" fmla="*/ 980027404 w 372"/>
                <a:gd name="T29" fmla="*/ 292850872 h 370"/>
                <a:gd name="T30" fmla="*/ 1013437448 w 372"/>
                <a:gd name="T31" fmla="*/ 380989243 h 370"/>
                <a:gd name="T32" fmla="*/ 1032926501 w 372"/>
                <a:gd name="T33" fmla="*/ 477658004 h 370"/>
                <a:gd name="T34" fmla="*/ 1032926501 w 372"/>
                <a:gd name="T35" fmla="*/ 574328452 h 370"/>
                <a:gd name="T36" fmla="*/ 1013437448 w 372"/>
                <a:gd name="T37" fmla="*/ 670997213 h 370"/>
                <a:gd name="T38" fmla="*/ 980027404 w 372"/>
                <a:gd name="T39" fmla="*/ 761980172 h 370"/>
                <a:gd name="T40" fmla="*/ 929913172 w 372"/>
                <a:gd name="T41" fmla="*/ 844432741 h 370"/>
                <a:gd name="T42" fmla="*/ 865876281 w 372"/>
                <a:gd name="T43" fmla="*/ 915512018 h 370"/>
                <a:gd name="T44" fmla="*/ 790704933 w 372"/>
                <a:gd name="T45" fmla="*/ 975219690 h 370"/>
                <a:gd name="T46" fmla="*/ 704395791 w 372"/>
                <a:gd name="T47" fmla="*/ 1017868268 h 370"/>
                <a:gd name="T48" fmla="*/ 612516919 w 372"/>
                <a:gd name="T49" fmla="*/ 1043456066 h 370"/>
                <a:gd name="T50" fmla="*/ 517856518 w 372"/>
                <a:gd name="T51" fmla="*/ 1051986456 h 370"/>
                <a:gd name="T52" fmla="*/ 423194448 w 372"/>
                <a:gd name="T53" fmla="*/ 1043456066 h 370"/>
                <a:gd name="T54" fmla="*/ 331315575 w 372"/>
                <a:gd name="T55" fmla="*/ 1017868268 h 370"/>
                <a:gd name="T56" fmla="*/ 245006434 w 372"/>
                <a:gd name="T57" fmla="*/ 975219690 h 370"/>
                <a:gd name="T58" fmla="*/ 169835086 w 372"/>
                <a:gd name="T59" fmla="*/ 915512018 h 370"/>
                <a:gd name="T60" fmla="*/ 105798195 w 372"/>
                <a:gd name="T61" fmla="*/ 844432741 h 370"/>
                <a:gd name="T62" fmla="*/ 55683963 w 372"/>
                <a:gd name="T63" fmla="*/ 761980172 h 370"/>
                <a:gd name="T64" fmla="*/ 19489053 w 372"/>
                <a:gd name="T65" fmla="*/ 670997213 h 370"/>
                <a:gd name="T66" fmla="*/ 2784866 w 372"/>
                <a:gd name="T67" fmla="*/ 574328452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2476186" y="5796757"/>
              <a:ext cx="33663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Mem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Manager</a:t>
              </a:r>
              <a:endParaRPr lang="en-US" sz="4000" b="1" dirty="0">
                <a:ea typeface="Arial" pitchFamily="25" charset="0"/>
                <a:cs typeface="Arial" pitchFamily="25" charset="0"/>
              </a:endParaRPr>
            </a:p>
          </p:txBody>
        </p:sp>
      </p:grpSp>
      <p:sp>
        <p:nvSpPr>
          <p:cNvPr id="211" name="Line 126"/>
          <p:cNvSpPr>
            <a:spLocks noChangeShapeType="1"/>
          </p:cNvSpPr>
          <p:nvPr/>
        </p:nvSpPr>
        <p:spPr bwMode="auto">
          <a:xfrm>
            <a:off x="8455353" y="1952646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grpSp>
        <p:nvGrpSpPr>
          <p:cNvPr id="212" name="Group 182"/>
          <p:cNvGrpSpPr/>
          <p:nvPr/>
        </p:nvGrpSpPr>
        <p:grpSpPr>
          <a:xfrm>
            <a:off x="1639824" y="3544824"/>
            <a:ext cx="493776" cy="493776"/>
            <a:chOff x="4493882" y="3116967"/>
            <a:chExt cx="815984" cy="723087"/>
          </a:xfrm>
        </p:grpSpPr>
        <p:sp>
          <p:nvSpPr>
            <p:cNvPr id="213" name="Freeform 6"/>
            <p:cNvSpPr>
              <a:spLocks/>
            </p:cNvSpPr>
            <p:nvPr/>
          </p:nvSpPr>
          <p:spPr bwMode="auto">
            <a:xfrm>
              <a:off x="4493882" y="3116967"/>
              <a:ext cx="815984" cy="723087"/>
            </a:xfrm>
            <a:custGeom>
              <a:avLst/>
              <a:gdLst>
                <a:gd name="T0" fmla="*/ 0 w 155"/>
                <a:gd name="T1" fmla="*/ 220071826 h 154"/>
                <a:gd name="T2" fmla="*/ 2786293 w 155"/>
                <a:gd name="T3" fmla="*/ 188633719 h 154"/>
                <a:gd name="T4" fmla="*/ 8360549 w 155"/>
                <a:gd name="T5" fmla="*/ 157193920 h 154"/>
                <a:gd name="T6" fmla="*/ 19509061 w 155"/>
                <a:gd name="T7" fmla="*/ 128612900 h 154"/>
                <a:gd name="T8" fmla="*/ 33443866 w 155"/>
                <a:gd name="T9" fmla="*/ 100031880 h 154"/>
                <a:gd name="T10" fmla="*/ 52952926 w 155"/>
                <a:gd name="T11" fmla="*/ 74309638 h 154"/>
                <a:gd name="T12" fmla="*/ 75249950 w 155"/>
                <a:gd name="T13" fmla="*/ 54303262 h 154"/>
                <a:gd name="T14" fmla="*/ 97545304 w 155"/>
                <a:gd name="T15" fmla="*/ 34296886 h 154"/>
                <a:gd name="T16" fmla="*/ 125416583 w 155"/>
                <a:gd name="T17" fmla="*/ 20006376 h 154"/>
                <a:gd name="T18" fmla="*/ 156074156 w 155"/>
                <a:gd name="T19" fmla="*/ 8574644 h 154"/>
                <a:gd name="T20" fmla="*/ 183943765 w 155"/>
                <a:gd name="T21" fmla="*/ 0 h 154"/>
                <a:gd name="T22" fmla="*/ 214601338 w 155"/>
                <a:gd name="T23" fmla="*/ 0 h 154"/>
                <a:gd name="T24" fmla="*/ 245258910 w 155"/>
                <a:gd name="T25" fmla="*/ 0 h 154"/>
                <a:gd name="T26" fmla="*/ 275914813 w 155"/>
                <a:gd name="T27" fmla="*/ 8574644 h 154"/>
                <a:gd name="T28" fmla="*/ 306572386 w 155"/>
                <a:gd name="T29" fmla="*/ 20006376 h 154"/>
                <a:gd name="T30" fmla="*/ 331655702 w 155"/>
                <a:gd name="T31" fmla="*/ 34296886 h 154"/>
                <a:gd name="T32" fmla="*/ 356739019 w 155"/>
                <a:gd name="T33" fmla="*/ 54303262 h 154"/>
                <a:gd name="T34" fmla="*/ 379036042 w 155"/>
                <a:gd name="T35" fmla="*/ 74309638 h 154"/>
                <a:gd name="T36" fmla="*/ 395757141 w 155"/>
                <a:gd name="T37" fmla="*/ 100031880 h 154"/>
                <a:gd name="T38" fmla="*/ 412479908 w 155"/>
                <a:gd name="T39" fmla="*/ 128612900 h 154"/>
                <a:gd name="T40" fmla="*/ 423628420 w 155"/>
                <a:gd name="T41" fmla="*/ 157193920 h 154"/>
                <a:gd name="T42" fmla="*/ 429202676 w 155"/>
                <a:gd name="T43" fmla="*/ 188633719 h 154"/>
                <a:gd name="T44" fmla="*/ 431988969 w 155"/>
                <a:gd name="T45" fmla="*/ 220071826 h 154"/>
                <a:gd name="T46" fmla="*/ 429202676 w 155"/>
                <a:gd name="T47" fmla="*/ 251509934 h 154"/>
                <a:gd name="T48" fmla="*/ 423628420 w 155"/>
                <a:gd name="T49" fmla="*/ 282949732 h 154"/>
                <a:gd name="T50" fmla="*/ 412479908 w 155"/>
                <a:gd name="T51" fmla="*/ 311530753 h 154"/>
                <a:gd name="T52" fmla="*/ 395757141 w 155"/>
                <a:gd name="T53" fmla="*/ 340111773 h 154"/>
                <a:gd name="T54" fmla="*/ 379036042 w 155"/>
                <a:gd name="T55" fmla="*/ 365834015 h 154"/>
                <a:gd name="T56" fmla="*/ 356739019 w 155"/>
                <a:gd name="T57" fmla="*/ 385840391 h 154"/>
                <a:gd name="T58" fmla="*/ 331655702 w 155"/>
                <a:gd name="T59" fmla="*/ 405846767 h 154"/>
                <a:gd name="T60" fmla="*/ 306572386 w 155"/>
                <a:gd name="T61" fmla="*/ 420137277 h 154"/>
                <a:gd name="T62" fmla="*/ 275914813 w 155"/>
                <a:gd name="T63" fmla="*/ 431569008 h 154"/>
                <a:gd name="T64" fmla="*/ 245258910 w 155"/>
                <a:gd name="T65" fmla="*/ 437284874 h 154"/>
                <a:gd name="T66" fmla="*/ 214601338 w 155"/>
                <a:gd name="T67" fmla="*/ 440143653 h 154"/>
                <a:gd name="T68" fmla="*/ 183943765 w 155"/>
                <a:gd name="T69" fmla="*/ 437284874 h 154"/>
                <a:gd name="T70" fmla="*/ 156074156 w 155"/>
                <a:gd name="T71" fmla="*/ 431569008 h 154"/>
                <a:gd name="T72" fmla="*/ 125416583 w 155"/>
                <a:gd name="T73" fmla="*/ 420137277 h 154"/>
                <a:gd name="T74" fmla="*/ 97545304 w 155"/>
                <a:gd name="T75" fmla="*/ 405846767 h 154"/>
                <a:gd name="T76" fmla="*/ 75249950 w 155"/>
                <a:gd name="T77" fmla="*/ 385840391 h 154"/>
                <a:gd name="T78" fmla="*/ 52952926 w 155"/>
                <a:gd name="T79" fmla="*/ 365834015 h 154"/>
                <a:gd name="T80" fmla="*/ 33443866 w 155"/>
                <a:gd name="T81" fmla="*/ 340111773 h 154"/>
                <a:gd name="T82" fmla="*/ 19509061 w 155"/>
                <a:gd name="T83" fmla="*/ 311530753 h 154"/>
                <a:gd name="T84" fmla="*/ 8360549 w 155"/>
                <a:gd name="T85" fmla="*/ 282949732 h 154"/>
                <a:gd name="T86" fmla="*/ 2786293 w 155"/>
                <a:gd name="T87" fmla="*/ 251509934 h 154"/>
                <a:gd name="T88" fmla="*/ 0 w 155"/>
                <a:gd name="T89" fmla="*/ 220071826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14" name="Rectangle 133"/>
            <p:cNvSpPr>
              <a:spLocks noChangeArrowheads="1"/>
            </p:cNvSpPr>
            <p:nvPr/>
          </p:nvSpPr>
          <p:spPr bwMode="auto">
            <a:xfrm>
              <a:off x="4614747" y="3304806"/>
              <a:ext cx="556297" cy="31549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Time</a:t>
              </a:r>
            </a:p>
            <a:p>
              <a:pPr algn="ctr" eaLnBrk="0" hangingPunct="0"/>
              <a:r>
                <a:rPr lang="en-US" sz="700" b="1" dirty="0" smtClean="0">
                  <a:solidFill>
                    <a:srgbClr val="000000"/>
                  </a:solidFill>
                  <a:ea typeface="Arial" pitchFamily="25" charset="0"/>
                  <a:cs typeface="Arial" pitchFamily="25" charset="0"/>
                </a:rPr>
                <a:t>Manager</a:t>
              </a:r>
            </a:p>
          </p:txBody>
        </p:sp>
      </p:grpSp>
      <p:sp>
        <p:nvSpPr>
          <p:cNvPr id="215" name="Line 135"/>
          <p:cNvSpPr>
            <a:spLocks noChangeShapeType="1"/>
          </p:cNvSpPr>
          <p:nvPr/>
        </p:nvSpPr>
        <p:spPr bwMode="auto">
          <a:xfrm>
            <a:off x="1894701" y="4041053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16" name="Line 120"/>
          <p:cNvSpPr>
            <a:spLocks noChangeShapeType="1"/>
          </p:cNvSpPr>
          <p:nvPr/>
        </p:nvSpPr>
        <p:spPr bwMode="auto">
          <a:xfrm>
            <a:off x="1526493" y="4373563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8" name="Freeform 6"/>
          <p:cNvSpPr>
            <a:spLocks/>
          </p:cNvSpPr>
          <p:nvPr/>
        </p:nvSpPr>
        <p:spPr bwMode="auto">
          <a:xfrm>
            <a:off x="2173224" y="3553674"/>
            <a:ext cx="493776" cy="493776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29" name="Rectangle 133"/>
          <p:cNvSpPr>
            <a:spLocks noChangeArrowheads="1"/>
          </p:cNvSpPr>
          <p:nvPr/>
        </p:nvSpPr>
        <p:spPr bwMode="auto">
          <a:xfrm>
            <a:off x="2338357" y="3725460"/>
            <a:ext cx="163506" cy="10772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DCU</a:t>
            </a:r>
            <a:endParaRPr lang="en-US" sz="700" dirty="0" smtClean="0">
              <a:solidFill>
                <a:srgbClr val="000000"/>
              </a:solidFill>
              <a:ea typeface="Arial" pitchFamily="25" charset="0"/>
              <a:cs typeface="Arial" pitchFamily="25" charset="0"/>
            </a:endParaRPr>
          </a:p>
        </p:txBody>
      </p:sp>
      <p:sp>
        <p:nvSpPr>
          <p:cNvPr id="230" name="Line 135"/>
          <p:cNvSpPr>
            <a:spLocks noChangeShapeType="1"/>
          </p:cNvSpPr>
          <p:nvPr/>
        </p:nvSpPr>
        <p:spPr bwMode="auto">
          <a:xfrm>
            <a:off x="2462500" y="4034968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2" name="Freeform 6"/>
          <p:cNvSpPr>
            <a:spLocks/>
          </p:cNvSpPr>
          <p:nvPr/>
        </p:nvSpPr>
        <p:spPr bwMode="auto">
          <a:xfrm>
            <a:off x="2708486" y="3541192"/>
            <a:ext cx="493776" cy="493776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3" name="Rectangle 133"/>
          <p:cNvSpPr>
            <a:spLocks noChangeArrowheads="1"/>
          </p:cNvSpPr>
          <p:nvPr/>
        </p:nvSpPr>
        <p:spPr bwMode="auto">
          <a:xfrm>
            <a:off x="2787059" y="3712978"/>
            <a:ext cx="336632" cy="215444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Fault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Manager</a:t>
            </a:r>
          </a:p>
        </p:txBody>
      </p:sp>
      <p:sp>
        <p:nvSpPr>
          <p:cNvPr id="234" name="Freeform 6"/>
          <p:cNvSpPr>
            <a:spLocks/>
          </p:cNvSpPr>
          <p:nvPr/>
        </p:nvSpPr>
        <p:spPr bwMode="auto">
          <a:xfrm>
            <a:off x="3267075" y="3553674"/>
            <a:ext cx="493776" cy="493776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5" name="Rectangle 133"/>
          <p:cNvSpPr>
            <a:spLocks noChangeArrowheads="1"/>
          </p:cNvSpPr>
          <p:nvPr/>
        </p:nvSpPr>
        <p:spPr bwMode="auto">
          <a:xfrm>
            <a:off x="3283131" y="3725460"/>
            <a:ext cx="461666" cy="215444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Alarm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Annunciator</a:t>
            </a:r>
          </a:p>
        </p:txBody>
      </p:sp>
      <p:sp>
        <p:nvSpPr>
          <p:cNvPr id="236" name="Freeform 6"/>
          <p:cNvSpPr>
            <a:spLocks/>
          </p:cNvSpPr>
          <p:nvPr/>
        </p:nvSpPr>
        <p:spPr bwMode="auto">
          <a:xfrm>
            <a:off x="3810000" y="3553674"/>
            <a:ext cx="493776" cy="493776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7" name="Rectangle 133"/>
          <p:cNvSpPr>
            <a:spLocks noChangeArrowheads="1"/>
          </p:cNvSpPr>
          <p:nvPr/>
        </p:nvSpPr>
        <p:spPr bwMode="auto">
          <a:xfrm>
            <a:off x="3997576" y="3725460"/>
            <a:ext cx="118622" cy="10772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BIT</a:t>
            </a:r>
          </a:p>
        </p:txBody>
      </p:sp>
      <p:sp>
        <p:nvSpPr>
          <p:cNvPr id="238" name="Freeform 6"/>
          <p:cNvSpPr>
            <a:spLocks/>
          </p:cNvSpPr>
          <p:nvPr/>
        </p:nvSpPr>
        <p:spPr bwMode="auto">
          <a:xfrm>
            <a:off x="4363673" y="3544824"/>
            <a:ext cx="493776" cy="493776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39" name="Rectangle 133"/>
          <p:cNvSpPr>
            <a:spLocks noChangeArrowheads="1"/>
          </p:cNvSpPr>
          <p:nvPr/>
        </p:nvSpPr>
        <p:spPr bwMode="auto">
          <a:xfrm>
            <a:off x="4398964" y="3716610"/>
            <a:ext cx="423193" cy="215444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Automated</a:t>
            </a:r>
          </a:p>
          <a:p>
            <a:pPr algn="ctr" eaLnBrk="0" hangingPunct="0"/>
            <a:r>
              <a:rPr lang="en-US" sz="700" b="1" dirty="0" smtClean="0">
                <a:solidFill>
                  <a:srgbClr val="000000"/>
                </a:solidFill>
                <a:ea typeface="Arial" pitchFamily="25" charset="0"/>
                <a:cs typeface="Arial" pitchFamily="25" charset="0"/>
              </a:rPr>
              <a:t>Checkout</a:t>
            </a:r>
          </a:p>
        </p:txBody>
      </p:sp>
      <p:sp>
        <p:nvSpPr>
          <p:cNvPr id="243" name="Line 135"/>
          <p:cNvSpPr>
            <a:spLocks noChangeShapeType="1"/>
          </p:cNvSpPr>
          <p:nvPr/>
        </p:nvSpPr>
        <p:spPr bwMode="auto">
          <a:xfrm>
            <a:off x="2966650" y="4056888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44" name="Line 135"/>
          <p:cNvSpPr>
            <a:spLocks noChangeShapeType="1"/>
          </p:cNvSpPr>
          <p:nvPr/>
        </p:nvSpPr>
        <p:spPr bwMode="auto">
          <a:xfrm>
            <a:off x="3513964" y="4065204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45" name="Line 135"/>
          <p:cNvSpPr>
            <a:spLocks noChangeShapeType="1"/>
          </p:cNvSpPr>
          <p:nvPr/>
        </p:nvSpPr>
        <p:spPr bwMode="auto">
          <a:xfrm>
            <a:off x="4056888" y="4047450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46" name="Line 135"/>
          <p:cNvSpPr>
            <a:spLocks noChangeShapeType="1"/>
          </p:cNvSpPr>
          <p:nvPr/>
        </p:nvSpPr>
        <p:spPr bwMode="auto">
          <a:xfrm>
            <a:off x="4628376" y="4023931"/>
            <a:ext cx="10299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368225" y="153254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Diagnostic</a:t>
            </a:r>
          </a:p>
          <a:p>
            <a:pPr algn="r"/>
            <a:r>
              <a:rPr lang="en-US" sz="800" dirty="0" smtClean="0"/>
              <a:t>Port</a:t>
            </a:r>
            <a:endParaRPr lang="en-US" sz="800" dirty="0"/>
          </a:p>
        </p:txBody>
      </p:sp>
      <p:sp>
        <p:nvSpPr>
          <p:cNvPr id="252" name="Rectangle 251"/>
          <p:cNvSpPr/>
          <p:nvPr/>
        </p:nvSpPr>
        <p:spPr>
          <a:xfrm>
            <a:off x="7972232" y="1314274"/>
            <a:ext cx="940829" cy="236537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Out-Of-Range Limit Table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3" name="Line 126"/>
          <p:cNvSpPr>
            <a:spLocks noChangeShapeType="1"/>
          </p:cNvSpPr>
          <p:nvPr/>
        </p:nvSpPr>
        <p:spPr bwMode="auto">
          <a:xfrm>
            <a:off x="8613356" y="1569815"/>
            <a:ext cx="0" cy="77257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7974571" y="1701817"/>
            <a:ext cx="940829" cy="236537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Calibration Table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lewilli1\Pictures\Work related\787 Demo personnel &amp; Hardware Quickshoot 2013-09-06-czamora\20130906-15-02-59-czamo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8" b="20304"/>
          <a:stretch/>
        </p:blipFill>
        <p:spPr bwMode="auto">
          <a:xfrm>
            <a:off x="394768" y="3727235"/>
            <a:ext cx="4076482" cy="28613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9D-0AA4-4D83-9904-72621882E6EF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CFS on Partitioned ARINC-653 OS/B787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Class A Product Team</a:t>
            </a:r>
          </a:p>
        </p:txBody>
      </p:sp>
      <p:pic>
        <p:nvPicPr>
          <p:cNvPr id="1026" name="Picture 2" descr="C:\Users\lewilli1\Pictures\Work related\787 Demo personnel &amp; Hardware Quickshoot 2013-09-06-czamora\20130906-15-11-45-czamo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3660" r="5096" b="4714"/>
          <a:stretch/>
        </p:blipFill>
        <p:spPr bwMode="auto">
          <a:xfrm>
            <a:off x="129540" y="978360"/>
            <a:ext cx="4349330" cy="26000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willi1\Pictures\Work related\787 Demo personnel &amp; Hardware Quickshoot 2013-09-06-czamora\20130906-15-05-15-czamor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1"/>
          <a:stretch/>
        </p:blipFill>
        <p:spPr bwMode="auto">
          <a:xfrm>
            <a:off x="4701544" y="4350796"/>
            <a:ext cx="4160521" cy="21234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willi1\Pictures\Work related\787 Demo personnel &amp; Hardware Quickshoot 2013-09-06-czamora\20130906-15-01-36-czamor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15000"/>
          <a:stretch/>
        </p:blipFill>
        <p:spPr bwMode="auto">
          <a:xfrm>
            <a:off x="4907284" y="1051250"/>
            <a:ext cx="3513327" cy="308109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168404" y="227213"/>
            <a:ext cx="7188199" cy="520994"/>
          </a:xfrm>
          <a:prstGeom prst="rect">
            <a:avLst/>
          </a:prstGeom>
        </p:spPr>
        <p:txBody>
          <a:bodyPr lIns="91400" tIns="45702" rIns="91400" bIns="4570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en-US" sz="1800" kern="0" dirty="0" smtClean="0">
                <a:solidFill>
                  <a:schemeClr val="tx1"/>
                </a:solidFill>
              </a:rPr>
              <a:t>Synchronization &amp; Voting</a:t>
            </a:r>
            <a:endParaRPr lang="en-US" sz="1800" kern="0" dirty="0">
              <a:solidFill>
                <a:schemeClr val="tx1"/>
              </a:solidFill>
            </a:endParaRPr>
          </a:p>
        </p:txBody>
      </p:sp>
      <p:pic>
        <p:nvPicPr>
          <p:cNvPr id="8" name="Picture 5" descr="C:\Users\lewilli1\Pictures\Work related\2013-09 Voting Demo\smaller\qu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8768" r="6101" b="12500"/>
          <a:stretch/>
        </p:blipFill>
        <p:spPr bwMode="auto">
          <a:xfrm>
            <a:off x="106095" y="1447768"/>
            <a:ext cx="3022908" cy="31575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lewilli1\Pictures\Work related\2013-09 Voting Demo\smaller\bb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7" r="9689" b="6645"/>
          <a:stretch/>
        </p:blipFill>
        <p:spPr bwMode="auto">
          <a:xfrm>
            <a:off x="2458157" y="2187629"/>
            <a:ext cx="3154301" cy="24603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71"/>
          <a:stretch/>
        </p:blipFill>
        <p:spPr>
          <a:xfrm>
            <a:off x="209081" y="4465986"/>
            <a:ext cx="3980107" cy="1999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39440" y="6464249"/>
            <a:ext cx="35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FY15 Sync &amp; Voting over TTGbE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52" y="1065475"/>
            <a:ext cx="4402964" cy="5289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11" y="838212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Homogeneous Voting:</a:t>
            </a:r>
          </a:p>
          <a:p>
            <a:r>
              <a:rPr lang="en-US" dirty="0" smtClean="0"/>
              <a:t>Beagle Bone, Rad750, SP0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14366" y="6415636"/>
            <a:ext cx="346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Heterogeneous Voting, Ethernet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436" y="352679"/>
            <a:ext cx="7352061" cy="52099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z="2800" dirty="0" smtClean="0"/>
              <a:t>CFS Embedded in Trick Simulation</a:t>
            </a:r>
            <a:br>
              <a:rPr lang="en-US" sz="2800" dirty="0" smtClean="0"/>
            </a:br>
            <a:r>
              <a:rPr lang="en-US" sz="2800" dirty="0" smtClean="0"/>
              <a:t>(single executable, </a:t>
            </a:r>
            <a:r>
              <a:rPr lang="en-US" sz="2800" dirty="0"/>
              <a:t>T</a:t>
            </a:r>
            <a:r>
              <a:rPr lang="en-US" sz="2800" dirty="0" smtClean="0"/>
              <a:t>rick scheduler used)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 lIns="82945" tIns="41473" rIns="82945" bIns="41473"/>
          <a:lstStyle/>
          <a:p>
            <a:pPr>
              <a:defRPr/>
            </a:pPr>
            <a:fld id="{BB6A7203-5E17-45A7-AA6A-393873625A5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-128160" y="1700818"/>
            <a:ext cx="6912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081375" y="2058188"/>
            <a:ext cx="3859525" cy="3381376"/>
            <a:chOff x="4485010" y="1214070"/>
            <a:chExt cx="3849046" cy="3381376"/>
          </a:xfrm>
        </p:grpSpPr>
        <p:sp>
          <p:nvSpPr>
            <p:cNvPr id="5" name="Rounded Rectangle 4"/>
            <p:cNvSpPr/>
            <p:nvPr/>
          </p:nvSpPr>
          <p:spPr>
            <a:xfrm>
              <a:off x="4485010" y="1214070"/>
              <a:ext cx="3849046" cy="3381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27" tIns="41464" rIns="82927" bIns="41464"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7"/>
            <p:cNvGrpSpPr/>
            <p:nvPr/>
          </p:nvGrpSpPr>
          <p:grpSpPr>
            <a:xfrm>
              <a:off x="4707602" y="3545703"/>
              <a:ext cx="3453437" cy="693116"/>
              <a:chOff x="7352478" y="2840609"/>
              <a:chExt cx="1474773" cy="764032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7" name="Rounded Rectangle 6"/>
              <p:cNvSpPr/>
              <p:nvPr/>
            </p:nvSpPr>
            <p:spPr>
              <a:xfrm>
                <a:off x="7402176" y="2840609"/>
                <a:ext cx="1380694" cy="764032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0" tIns="45711" rIns="91420" bIns="45711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52478" y="2888570"/>
                <a:ext cx="1474773" cy="644586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algn="ctr"/>
                <a:r>
                  <a:rPr lang="en-US" sz="1600" dirty="0" smtClean="0"/>
                  <a:t>Visualization Graphics Server</a:t>
                </a:r>
              </a:p>
              <a:p>
                <a:pPr algn="ctr"/>
                <a:r>
                  <a:rPr lang="en-US" sz="1600" dirty="0" smtClean="0"/>
                  <a:t>(EDGE) &amp; Display</a:t>
                </a:r>
                <a:endParaRPr lang="en-US" sz="1600" dirty="0"/>
              </a:p>
            </p:txBody>
          </p:sp>
        </p:grpSp>
        <p:sp>
          <p:nvSpPr>
            <p:cNvPr id="50" name="Rounded Rectangle 49"/>
            <p:cNvSpPr/>
            <p:nvPr/>
          </p:nvSpPr>
          <p:spPr>
            <a:xfrm>
              <a:off x="4624224" y="1646523"/>
              <a:ext cx="3536817" cy="177050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082540" y="1214070"/>
              <a:ext cx="2674033" cy="360755"/>
            </a:xfrm>
            <a:prstGeom prst="rect">
              <a:avLst/>
            </a:prstGeom>
          </p:spPr>
          <p:txBody>
            <a:bodyPr wrap="square" lIns="82945" tIns="41473" rIns="82945" bIns="41473">
              <a:spAutoFit/>
            </a:bodyPr>
            <a:lstStyle/>
            <a:p>
              <a:pPr algn="ctr"/>
              <a:r>
                <a:rPr lang="en-US" dirty="0" smtClean="0"/>
                <a:t>Simulation Computer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43467" y="1767251"/>
              <a:ext cx="3018675" cy="360755"/>
            </a:xfrm>
            <a:prstGeom prst="rect">
              <a:avLst/>
            </a:prstGeom>
            <a:noFill/>
          </p:spPr>
          <p:txBody>
            <a:bodyPr wrap="none" lIns="82945" tIns="41473" rIns="82945" bIns="41473" rtlCol="0">
              <a:spAutoFit/>
            </a:bodyPr>
            <a:lstStyle/>
            <a:p>
              <a:r>
                <a:rPr lang="en-US" dirty="0" smtClean="0"/>
                <a:t>Trick Simulation Framework</a:t>
              </a:r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4891512" y="2145257"/>
              <a:ext cx="3094755" cy="61583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977409" y="2259599"/>
              <a:ext cx="1784940" cy="329977"/>
            </a:xfrm>
            <a:prstGeom prst="rect">
              <a:avLst/>
            </a:prstGeom>
            <a:noFill/>
          </p:spPr>
          <p:txBody>
            <a:bodyPr wrap="none" lIns="82945" tIns="41473" rIns="82945" bIns="41473" rtlCol="0">
              <a:spAutoFit/>
            </a:bodyPr>
            <a:lstStyle/>
            <a:p>
              <a:r>
                <a:rPr lang="en-US" sz="1600" dirty="0" smtClean="0"/>
                <a:t>Dynamics Models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013121" y="2830323"/>
              <a:ext cx="1973147" cy="4289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85357" y="2868272"/>
              <a:ext cx="2648699" cy="499236"/>
            </a:xfrm>
            <a:prstGeom prst="rect">
              <a:avLst/>
            </a:prstGeom>
            <a:noFill/>
          </p:spPr>
          <p:txBody>
            <a:bodyPr wrap="square" lIns="82927" tIns="41464" rIns="82927" bIns="41464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CFS Flight Software</a:t>
              </a:r>
            </a:p>
            <a:p>
              <a:r>
                <a:rPr lang="en-US" sz="1100" dirty="0" smtClean="0"/>
                <a:t> 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55062" y="2826513"/>
              <a:ext cx="1182193" cy="422302"/>
            </a:xfrm>
            <a:prstGeom prst="rect">
              <a:avLst/>
            </a:prstGeom>
            <a:noFill/>
          </p:spPr>
          <p:txBody>
            <a:bodyPr wrap="none" lIns="82936" tIns="41469" rIns="82936" bIns="41469" rtlCol="0">
              <a:spAutoFit/>
            </a:bodyPr>
            <a:lstStyle/>
            <a:p>
              <a:r>
                <a:rPr lang="en-US" sz="1100" dirty="0" smtClean="0">
                  <a:solidFill>
                    <a:schemeClr val="tx2">
                      <a:lumMod val="75000"/>
                    </a:schemeClr>
                  </a:solidFill>
                </a:rPr>
                <a:t>Sensor Input/</a:t>
              </a:r>
            </a:p>
            <a:p>
              <a:r>
                <a:rPr lang="en-US" sz="1100" dirty="0" smtClean="0">
                  <a:solidFill>
                    <a:schemeClr val="tx2">
                      <a:lumMod val="75000"/>
                    </a:schemeClr>
                  </a:solidFill>
                </a:rPr>
                <a:t>Effector Outputs</a:t>
              </a:r>
            </a:p>
          </p:txBody>
        </p:sp>
        <p:cxnSp>
          <p:nvCxnSpPr>
            <p:cNvPr id="79" name="Shape 78"/>
            <p:cNvCxnSpPr>
              <a:endCxn id="52" idx="1"/>
            </p:cNvCxnSpPr>
            <p:nvPr/>
          </p:nvCxnSpPr>
          <p:spPr>
            <a:xfrm>
              <a:off x="5412747" y="2596654"/>
              <a:ext cx="600374" cy="44816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23" y="4067233"/>
            <a:ext cx="4577583" cy="2573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568" y="1069551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Morpheus Simulation w/ Flight Software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6" y="1606009"/>
            <a:ext cx="4689901" cy="23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9D-0AA4-4D83-9904-72621882E6EF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CFS Demo Configuration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401171" y="1075928"/>
            <a:ext cx="2832207" cy="2155996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0" tIns="45692" rIns="91380" bIns="45692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Times New Roman"/>
            </a:endParaRPr>
          </a:p>
        </p:txBody>
      </p:sp>
      <p:grpSp>
        <p:nvGrpSpPr>
          <p:cNvPr id="74" name="Group 16"/>
          <p:cNvGrpSpPr/>
          <p:nvPr/>
        </p:nvGrpSpPr>
        <p:grpSpPr>
          <a:xfrm>
            <a:off x="2558922" y="1112514"/>
            <a:ext cx="787852" cy="622145"/>
            <a:chOff x="2906712" y="2179637"/>
            <a:chExt cx="868552" cy="685800"/>
          </a:xfrm>
        </p:grpSpPr>
        <p:sp>
          <p:nvSpPr>
            <p:cNvPr id="75" name="Freeform 156"/>
            <p:cNvSpPr>
              <a:spLocks/>
            </p:cNvSpPr>
            <p:nvPr/>
          </p:nvSpPr>
          <p:spPr bwMode="auto">
            <a:xfrm>
              <a:off x="2982912" y="2179637"/>
              <a:ext cx="685800" cy="685800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76" name="Rectangle 125"/>
            <p:cNvSpPr>
              <a:spLocks noChangeArrowheads="1"/>
            </p:cNvSpPr>
            <p:nvPr/>
          </p:nvSpPr>
          <p:spPr bwMode="auto">
            <a:xfrm>
              <a:off x="2906712" y="2332037"/>
              <a:ext cx="8685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6867" eaLnBrk="0" hangingPunct="0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Test</a:t>
              </a:r>
            </a:p>
            <a:p>
              <a:pPr algn="ctr" defTabSz="456867" eaLnBrk="0" hangingPunct="0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App 1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412076" y="1963523"/>
            <a:ext cx="782558" cy="321083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itchFamily="34" charset="0"/>
              </a:rPr>
              <a:t>CPU A</a:t>
            </a:r>
          </a:p>
        </p:txBody>
      </p:sp>
      <p:grpSp>
        <p:nvGrpSpPr>
          <p:cNvPr id="78" name="Group 215"/>
          <p:cNvGrpSpPr/>
          <p:nvPr/>
        </p:nvGrpSpPr>
        <p:grpSpPr>
          <a:xfrm>
            <a:off x="1748880" y="2410583"/>
            <a:ext cx="909782" cy="676542"/>
            <a:chOff x="521028" y="2511552"/>
            <a:chExt cx="1002972" cy="745762"/>
          </a:xfrm>
        </p:grpSpPr>
        <p:grpSp>
          <p:nvGrpSpPr>
            <p:cNvPr id="79" name="Group 13"/>
            <p:cNvGrpSpPr/>
            <p:nvPr/>
          </p:nvGrpSpPr>
          <p:grpSpPr>
            <a:xfrm>
              <a:off x="521028" y="2511552"/>
              <a:ext cx="1002972" cy="745762"/>
              <a:chOff x="348696" y="2166712"/>
              <a:chExt cx="942769" cy="676982"/>
            </a:xfrm>
          </p:grpSpPr>
          <p:sp>
            <p:nvSpPr>
              <p:cNvPr id="81" name="Freeform 131"/>
              <p:cNvSpPr>
                <a:spLocks/>
              </p:cNvSpPr>
              <p:nvPr/>
            </p:nvSpPr>
            <p:spPr bwMode="auto">
              <a:xfrm>
                <a:off x="468312" y="2166712"/>
                <a:ext cx="669196" cy="676982"/>
              </a:xfrm>
              <a:custGeom>
                <a:avLst/>
                <a:gdLst>
                  <a:gd name="T0" fmla="*/ 2147483647 w 372"/>
                  <a:gd name="T1" fmla="*/ 2147483647 h 370"/>
                  <a:gd name="T2" fmla="*/ 2147483647 w 372"/>
                  <a:gd name="T3" fmla="*/ 2147483647 h 370"/>
                  <a:gd name="T4" fmla="*/ 2147483647 w 372"/>
                  <a:gd name="T5" fmla="*/ 2147483647 h 370"/>
                  <a:gd name="T6" fmla="*/ 2147483647 w 372"/>
                  <a:gd name="T7" fmla="*/ 2147483647 h 370"/>
                  <a:gd name="T8" fmla="*/ 2147483647 w 372"/>
                  <a:gd name="T9" fmla="*/ 2147483647 h 370"/>
                  <a:gd name="T10" fmla="*/ 2147483647 w 372"/>
                  <a:gd name="T11" fmla="*/ 2147483647 h 370"/>
                  <a:gd name="T12" fmla="*/ 2147483647 w 372"/>
                  <a:gd name="T13" fmla="*/ 2147483647 h 370"/>
                  <a:gd name="T14" fmla="*/ 2147483647 w 372"/>
                  <a:gd name="T15" fmla="*/ 2147483647 h 370"/>
                  <a:gd name="T16" fmla="*/ 2147483647 w 372"/>
                  <a:gd name="T17" fmla="*/ 0 h 370"/>
                  <a:gd name="T18" fmla="*/ 2147483647 w 372"/>
                  <a:gd name="T19" fmla="*/ 2147483647 h 370"/>
                  <a:gd name="T20" fmla="*/ 2147483647 w 372"/>
                  <a:gd name="T21" fmla="*/ 2147483647 h 370"/>
                  <a:gd name="T22" fmla="*/ 2147483647 w 372"/>
                  <a:gd name="T23" fmla="*/ 2147483647 h 370"/>
                  <a:gd name="T24" fmla="*/ 2147483647 w 372"/>
                  <a:gd name="T25" fmla="*/ 2147483647 h 370"/>
                  <a:gd name="T26" fmla="*/ 2147483647 w 372"/>
                  <a:gd name="T27" fmla="*/ 2147483647 h 370"/>
                  <a:gd name="T28" fmla="*/ 2147483647 w 372"/>
                  <a:gd name="T29" fmla="*/ 2147483647 h 370"/>
                  <a:gd name="T30" fmla="*/ 2147483647 w 372"/>
                  <a:gd name="T31" fmla="*/ 2147483647 h 370"/>
                  <a:gd name="T32" fmla="*/ 2147483647 w 372"/>
                  <a:gd name="T33" fmla="*/ 2147483647 h 370"/>
                  <a:gd name="T34" fmla="*/ 2147483647 w 372"/>
                  <a:gd name="T35" fmla="*/ 2147483647 h 370"/>
                  <a:gd name="T36" fmla="*/ 2147483647 w 372"/>
                  <a:gd name="T37" fmla="*/ 2147483647 h 370"/>
                  <a:gd name="T38" fmla="*/ 2147483647 w 372"/>
                  <a:gd name="T39" fmla="*/ 2147483647 h 370"/>
                  <a:gd name="T40" fmla="*/ 2147483647 w 372"/>
                  <a:gd name="T41" fmla="*/ 2147483647 h 370"/>
                  <a:gd name="T42" fmla="*/ 2147483647 w 372"/>
                  <a:gd name="T43" fmla="*/ 2147483647 h 370"/>
                  <a:gd name="T44" fmla="*/ 2147483647 w 372"/>
                  <a:gd name="T45" fmla="*/ 2147483647 h 370"/>
                  <a:gd name="T46" fmla="*/ 2147483647 w 372"/>
                  <a:gd name="T47" fmla="*/ 2147483647 h 370"/>
                  <a:gd name="T48" fmla="*/ 2147483647 w 372"/>
                  <a:gd name="T49" fmla="*/ 2147483647 h 370"/>
                  <a:gd name="T50" fmla="*/ 2147483647 w 372"/>
                  <a:gd name="T51" fmla="*/ 2147483647 h 370"/>
                  <a:gd name="T52" fmla="*/ 2147483647 w 372"/>
                  <a:gd name="T53" fmla="*/ 2147483647 h 370"/>
                  <a:gd name="T54" fmla="*/ 2147483647 w 372"/>
                  <a:gd name="T55" fmla="*/ 2147483647 h 370"/>
                  <a:gd name="T56" fmla="*/ 2147483647 w 372"/>
                  <a:gd name="T57" fmla="*/ 2147483647 h 370"/>
                  <a:gd name="T58" fmla="*/ 2147483647 w 372"/>
                  <a:gd name="T59" fmla="*/ 2147483647 h 370"/>
                  <a:gd name="T60" fmla="*/ 2147483647 w 372"/>
                  <a:gd name="T61" fmla="*/ 2147483647 h 370"/>
                  <a:gd name="T62" fmla="*/ 2147483647 w 372"/>
                  <a:gd name="T63" fmla="*/ 2147483647 h 370"/>
                  <a:gd name="T64" fmla="*/ 2147483647 w 372"/>
                  <a:gd name="T65" fmla="*/ 2147483647 h 370"/>
                  <a:gd name="T66" fmla="*/ 2147483647 w 372"/>
                  <a:gd name="T67" fmla="*/ 2147483647 h 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2"/>
                  <a:gd name="T103" fmla="*/ 0 h 370"/>
                  <a:gd name="T104" fmla="*/ 372 w 372"/>
                  <a:gd name="T105" fmla="*/ 370 h 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2" h="370">
                    <a:moveTo>
                      <a:pt x="0" y="185"/>
                    </a:moveTo>
                    <a:lnTo>
                      <a:pt x="1" y="168"/>
                    </a:lnTo>
                    <a:lnTo>
                      <a:pt x="3" y="151"/>
                    </a:lnTo>
                    <a:lnTo>
                      <a:pt x="7" y="134"/>
                    </a:lnTo>
                    <a:lnTo>
                      <a:pt x="13" y="118"/>
                    </a:lnTo>
                    <a:lnTo>
                      <a:pt x="20" y="102"/>
                    </a:lnTo>
                    <a:lnTo>
                      <a:pt x="28" y="87"/>
                    </a:lnTo>
                    <a:lnTo>
                      <a:pt x="38" y="73"/>
                    </a:lnTo>
                    <a:lnTo>
                      <a:pt x="49" y="60"/>
                    </a:lnTo>
                    <a:lnTo>
                      <a:pt x="61" y="48"/>
                    </a:lnTo>
                    <a:lnTo>
                      <a:pt x="74" y="37"/>
                    </a:lnTo>
                    <a:lnTo>
                      <a:pt x="88" y="28"/>
                    </a:lnTo>
                    <a:lnTo>
                      <a:pt x="103" y="19"/>
                    </a:lnTo>
                    <a:lnTo>
                      <a:pt x="119" y="12"/>
                    </a:lnTo>
                    <a:lnTo>
                      <a:pt x="135" y="7"/>
                    </a:lnTo>
                    <a:lnTo>
                      <a:pt x="152" y="3"/>
                    </a:lnTo>
                    <a:lnTo>
                      <a:pt x="169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20" y="3"/>
                    </a:lnTo>
                    <a:lnTo>
                      <a:pt x="237" y="7"/>
                    </a:lnTo>
                    <a:lnTo>
                      <a:pt x="253" y="12"/>
                    </a:lnTo>
                    <a:lnTo>
                      <a:pt x="269" y="19"/>
                    </a:lnTo>
                    <a:lnTo>
                      <a:pt x="284" y="28"/>
                    </a:lnTo>
                    <a:lnTo>
                      <a:pt x="298" y="37"/>
                    </a:lnTo>
                    <a:lnTo>
                      <a:pt x="311" y="48"/>
                    </a:lnTo>
                    <a:lnTo>
                      <a:pt x="323" y="60"/>
                    </a:lnTo>
                    <a:lnTo>
                      <a:pt x="334" y="73"/>
                    </a:lnTo>
                    <a:lnTo>
                      <a:pt x="344" y="87"/>
                    </a:lnTo>
                    <a:lnTo>
                      <a:pt x="352" y="102"/>
                    </a:lnTo>
                    <a:lnTo>
                      <a:pt x="359" y="118"/>
                    </a:lnTo>
                    <a:lnTo>
                      <a:pt x="364" y="134"/>
                    </a:lnTo>
                    <a:lnTo>
                      <a:pt x="369" y="151"/>
                    </a:lnTo>
                    <a:lnTo>
                      <a:pt x="371" y="168"/>
                    </a:lnTo>
                    <a:lnTo>
                      <a:pt x="372" y="185"/>
                    </a:lnTo>
                    <a:lnTo>
                      <a:pt x="371" y="202"/>
                    </a:lnTo>
                    <a:lnTo>
                      <a:pt x="369" y="219"/>
                    </a:lnTo>
                    <a:lnTo>
                      <a:pt x="364" y="236"/>
                    </a:lnTo>
                    <a:lnTo>
                      <a:pt x="359" y="252"/>
                    </a:lnTo>
                    <a:lnTo>
                      <a:pt x="352" y="268"/>
                    </a:lnTo>
                    <a:lnTo>
                      <a:pt x="344" y="282"/>
                    </a:lnTo>
                    <a:lnTo>
                      <a:pt x="334" y="296"/>
                    </a:lnTo>
                    <a:lnTo>
                      <a:pt x="323" y="310"/>
                    </a:lnTo>
                    <a:lnTo>
                      <a:pt x="311" y="322"/>
                    </a:lnTo>
                    <a:lnTo>
                      <a:pt x="298" y="333"/>
                    </a:lnTo>
                    <a:lnTo>
                      <a:pt x="284" y="343"/>
                    </a:lnTo>
                    <a:lnTo>
                      <a:pt x="269" y="351"/>
                    </a:lnTo>
                    <a:lnTo>
                      <a:pt x="253" y="358"/>
                    </a:lnTo>
                    <a:lnTo>
                      <a:pt x="237" y="363"/>
                    </a:lnTo>
                    <a:lnTo>
                      <a:pt x="220" y="367"/>
                    </a:lnTo>
                    <a:lnTo>
                      <a:pt x="203" y="369"/>
                    </a:lnTo>
                    <a:lnTo>
                      <a:pt x="186" y="370"/>
                    </a:lnTo>
                    <a:lnTo>
                      <a:pt x="169" y="369"/>
                    </a:lnTo>
                    <a:lnTo>
                      <a:pt x="152" y="367"/>
                    </a:lnTo>
                    <a:lnTo>
                      <a:pt x="135" y="363"/>
                    </a:lnTo>
                    <a:lnTo>
                      <a:pt x="119" y="358"/>
                    </a:lnTo>
                    <a:lnTo>
                      <a:pt x="103" y="351"/>
                    </a:lnTo>
                    <a:lnTo>
                      <a:pt x="88" y="343"/>
                    </a:lnTo>
                    <a:lnTo>
                      <a:pt x="74" y="333"/>
                    </a:lnTo>
                    <a:lnTo>
                      <a:pt x="61" y="322"/>
                    </a:lnTo>
                    <a:lnTo>
                      <a:pt x="49" y="310"/>
                    </a:lnTo>
                    <a:lnTo>
                      <a:pt x="38" y="296"/>
                    </a:lnTo>
                    <a:lnTo>
                      <a:pt x="28" y="282"/>
                    </a:lnTo>
                    <a:lnTo>
                      <a:pt x="20" y="268"/>
                    </a:lnTo>
                    <a:lnTo>
                      <a:pt x="13" y="252"/>
                    </a:lnTo>
                    <a:lnTo>
                      <a:pt x="7" y="236"/>
                    </a:lnTo>
                    <a:lnTo>
                      <a:pt x="3" y="219"/>
                    </a:lnTo>
                    <a:lnTo>
                      <a:pt x="1" y="202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4F81BD">
                  <a:tint val="66000"/>
                  <a:satMod val="160000"/>
                </a:srgbClr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lIns="91420" tIns="45711" rIns="91420" bIns="45711"/>
              <a:lstStyle/>
              <a:p>
                <a:pPr defTabSz="45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48696" y="2336885"/>
                <a:ext cx="942769" cy="223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Telemetry </a:t>
                </a:r>
              </a:p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782019" y="2961332"/>
              <a:ext cx="429783" cy="254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5Hz</a:t>
              </a:r>
            </a:p>
          </p:txBody>
        </p:sp>
      </p:grpSp>
      <p:grpSp>
        <p:nvGrpSpPr>
          <p:cNvPr id="83" name="Group 216"/>
          <p:cNvGrpSpPr/>
          <p:nvPr/>
        </p:nvGrpSpPr>
        <p:grpSpPr>
          <a:xfrm>
            <a:off x="2518969" y="2423320"/>
            <a:ext cx="855173" cy="635215"/>
            <a:chOff x="1565067" y="2537779"/>
            <a:chExt cx="942769" cy="700207"/>
          </a:xfrm>
        </p:grpSpPr>
        <p:grpSp>
          <p:nvGrpSpPr>
            <p:cNvPr id="84" name="Group 14"/>
            <p:cNvGrpSpPr/>
            <p:nvPr/>
          </p:nvGrpSpPr>
          <p:grpSpPr>
            <a:xfrm>
              <a:off x="1565067" y="2537779"/>
              <a:ext cx="942769" cy="700207"/>
              <a:chOff x="1125632" y="2165232"/>
              <a:chExt cx="942769" cy="700207"/>
            </a:xfrm>
          </p:grpSpPr>
          <p:sp>
            <p:nvSpPr>
              <p:cNvPr id="86" name="Freeform 131"/>
              <p:cNvSpPr>
                <a:spLocks/>
              </p:cNvSpPr>
              <p:nvPr/>
            </p:nvSpPr>
            <p:spPr bwMode="auto">
              <a:xfrm>
                <a:off x="1230312" y="2165232"/>
                <a:ext cx="703558" cy="700207"/>
              </a:xfrm>
              <a:custGeom>
                <a:avLst/>
                <a:gdLst>
                  <a:gd name="T0" fmla="*/ 2147483647 w 372"/>
                  <a:gd name="T1" fmla="*/ 2147483647 h 370"/>
                  <a:gd name="T2" fmla="*/ 2147483647 w 372"/>
                  <a:gd name="T3" fmla="*/ 2147483647 h 370"/>
                  <a:gd name="T4" fmla="*/ 2147483647 w 372"/>
                  <a:gd name="T5" fmla="*/ 2147483647 h 370"/>
                  <a:gd name="T6" fmla="*/ 2147483647 w 372"/>
                  <a:gd name="T7" fmla="*/ 2147483647 h 370"/>
                  <a:gd name="T8" fmla="*/ 2147483647 w 372"/>
                  <a:gd name="T9" fmla="*/ 2147483647 h 370"/>
                  <a:gd name="T10" fmla="*/ 2147483647 w 372"/>
                  <a:gd name="T11" fmla="*/ 2147483647 h 370"/>
                  <a:gd name="T12" fmla="*/ 2147483647 w 372"/>
                  <a:gd name="T13" fmla="*/ 2147483647 h 370"/>
                  <a:gd name="T14" fmla="*/ 2147483647 w 372"/>
                  <a:gd name="T15" fmla="*/ 2147483647 h 370"/>
                  <a:gd name="T16" fmla="*/ 2147483647 w 372"/>
                  <a:gd name="T17" fmla="*/ 0 h 370"/>
                  <a:gd name="T18" fmla="*/ 2147483647 w 372"/>
                  <a:gd name="T19" fmla="*/ 2147483647 h 370"/>
                  <a:gd name="T20" fmla="*/ 2147483647 w 372"/>
                  <a:gd name="T21" fmla="*/ 2147483647 h 370"/>
                  <a:gd name="T22" fmla="*/ 2147483647 w 372"/>
                  <a:gd name="T23" fmla="*/ 2147483647 h 370"/>
                  <a:gd name="T24" fmla="*/ 2147483647 w 372"/>
                  <a:gd name="T25" fmla="*/ 2147483647 h 370"/>
                  <a:gd name="T26" fmla="*/ 2147483647 w 372"/>
                  <a:gd name="T27" fmla="*/ 2147483647 h 370"/>
                  <a:gd name="T28" fmla="*/ 2147483647 w 372"/>
                  <a:gd name="T29" fmla="*/ 2147483647 h 370"/>
                  <a:gd name="T30" fmla="*/ 2147483647 w 372"/>
                  <a:gd name="T31" fmla="*/ 2147483647 h 370"/>
                  <a:gd name="T32" fmla="*/ 2147483647 w 372"/>
                  <a:gd name="T33" fmla="*/ 2147483647 h 370"/>
                  <a:gd name="T34" fmla="*/ 2147483647 w 372"/>
                  <a:gd name="T35" fmla="*/ 2147483647 h 370"/>
                  <a:gd name="T36" fmla="*/ 2147483647 w 372"/>
                  <a:gd name="T37" fmla="*/ 2147483647 h 370"/>
                  <a:gd name="T38" fmla="*/ 2147483647 w 372"/>
                  <a:gd name="T39" fmla="*/ 2147483647 h 370"/>
                  <a:gd name="T40" fmla="*/ 2147483647 w 372"/>
                  <a:gd name="T41" fmla="*/ 2147483647 h 370"/>
                  <a:gd name="T42" fmla="*/ 2147483647 w 372"/>
                  <a:gd name="T43" fmla="*/ 2147483647 h 370"/>
                  <a:gd name="T44" fmla="*/ 2147483647 w 372"/>
                  <a:gd name="T45" fmla="*/ 2147483647 h 370"/>
                  <a:gd name="T46" fmla="*/ 2147483647 w 372"/>
                  <a:gd name="T47" fmla="*/ 2147483647 h 370"/>
                  <a:gd name="T48" fmla="*/ 2147483647 w 372"/>
                  <a:gd name="T49" fmla="*/ 2147483647 h 370"/>
                  <a:gd name="T50" fmla="*/ 2147483647 w 372"/>
                  <a:gd name="T51" fmla="*/ 2147483647 h 370"/>
                  <a:gd name="T52" fmla="*/ 2147483647 w 372"/>
                  <a:gd name="T53" fmla="*/ 2147483647 h 370"/>
                  <a:gd name="T54" fmla="*/ 2147483647 w 372"/>
                  <a:gd name="T55" fmla="*/ 2147483647 h 370"/>
                  <a:gd name="T56" fmla="*/ 2147483647 w 372"/>
                  <a:gd name="T57" fmla="*/ 2147483647 h 370"/>
                  <a:gd name="T58" fmla="*/ 2147483647 w 372"/>
                  <a:gd name="T59" fmla="*/ 2147483647 h 370"/>
                  <a:gd name="T60" fmla="*/ 2147483647 w 372"/>
                  <a:gd name="T61" fmla="*/ 2147483647 h 370"/>
                  <a:gd name="T62" fmla="*/ 2147483647 w 372"/>
                  <a:gd name="T63" fmla="*/ 2147483647 h 370"/>
                  <a:gd name="T64" fmla="*/ 2147483647 w 372"/>
                  <a:gd name="T65" fmla="*/ 2147483647 h 370"/>
                  <a:gd name="T66" fmla="*/ 2147483647 w 372"/>
                  <a:gd name="T67" fmla="*/ 2147483647 h 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2"/>
                  <a:gd name="T103" fmla="*/ 0 h 370"/>
                  <a:gd name="T104" fmla="*/ 372 w 372"/>
                  <a:gd name="T105" fmla="*/ 370 h 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2" h="370">
                    <a:moveTo>
                      <a:pt x="0" y="185"/>
                    </a:moveTo>
                    <a:lnTo>
                      <a:pt x="1" y="168"/>
                    </a:lnTo>
                    <a:lnTo>
                      <a:pt x="3" y="151"/>
                    </a:lnTo>
                    <a:lnTo>
                      <a:pt x="7" y="134"/>
                    </a:lnTo>
                    <a:lnTo>
                      <a:pt x="13" y="118"/>
                    </a:lnTo>
                    <a:lnTo>
                      <a:pt x="20" y="102"/>
                    </a:lnTo>
                    <a:lnTo>
                      <a:pt x="28" y="87"/>
                    </a:lnTo>
                    <a:lnTo>
                      <a:pt x="38" y="73"/>
                    </a:lnTo>
                    <a:lnTo>
                      <a:pt x="49" y="60"/>
                    </a:lnTo>
                    <a:lnTo>
                      <a:pt x="61" y="48"/>
                    </a:lnTo>
                    <a:lnTo>
                      <a:pt x="74" y="37"/>
                    </a:lnTo>
                    <a:lnTo>
                      <a:pt x="88" y="28"/>
                    </a:lnTo>
                    <a:lnTo>
                      <a:pt x="103" y="19"/>
                    </a:lnTo>
                    <a:lnTo>
                      <a:pt x="119" y="12"/>
                    </a:lnTo>
                    <a:lnTo>
                      <a:pt x="135" y="7"/>
                    </a:lnTo>
                    <a:lnTo>
                      <a:pt x="152" y="3"/>
                    </a:lnTo>
                    <a:lnTo>
                      <a:pt x="169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20" y="3"/>
                    </a:lnTo>
                    <a:lnTo>
                      <a:pt x="237" y="7"/>
                    </a:lnTo>
                    <a:lnTo>
                      <a:pt x="253" y="12"/>
                    </a:lnTo>
                    <a:lnTo>
                      <a:pt x="269" y="19"/>
                    </a:lnTo>
                    <a:lnTo>
                      <a:pt x="284" y="28"/>
                    </a:lnTo>
                    <a:lnTo>
                      <a:pt x="298" y="37"/>
                    </a:lnTo>
                    <a:lnTo>
                      <a:pt x="311" y="48"/>
                    </a:lnTo>
                    <a:lnTo>
                      <a:pt x="323" y="60"/>
                    </a:lnTo>
                    <a:lnTo>
                      <a:pt x="334" y="73"/>
                    </a:lnTo>
                    <a:lnTo>
                      <a:pt x="344" y="87"/>
                    </a:lnTo>
                    <a:lnTo>
                      <a:pt x="352" y="102"/>
                    </a:lnTo>
                    <a:lnTo>
                      <a:pt x="359" y="118"/>
                    </a:lnTo>
                    <a:lnTo>
                      <a:pt x="364" y="134"/>
                    </a:lnTo>
                    <a:lnTo>
                      <a:pt x="369" y="151"/>
                    </a:lnTo>
                    <a:lnTo>
                      <a:pt x="371" y="168"/>
                    </a:lnTo>
                    <a:lnTo>
                      <a:pt x="372" y="185"/>
                    </a:lnTo>
                    <a:lnTo>
                      <a:pt x="371" y="202"/>
                    </a:lnTo>
                    <a:lnTo>
                      <a:pt x="369" y="219"/>
                    </a:lnTo>
                    <a:lnTo>
                      <a:pt x="364" y="236"/>
                    </a:lnTo>
                    <a:lnTo>
                      <a:pt x="359" y="252"/>
                    </a:lnTo>
                    <a:lnTo>
                      <a:pt x="352" y="268"/>
                    </a:lnTo>
                    <a:lnTo>
                      <a:pt x="344" y="282"/>
                    </a:lnTo>
                    <a:lnTo>
                      <a:pt x="334" y="296"/>
                    </a:lnTo>
                    <a:lnTo>
                      <a:pt x="323" y="310"/>
                    </a:lnTo>
                    <a:lnTo>
                      <a:pt x="311" y="322"/>
                    </a:lnTo>
                    <a:lnTo>
                      <a:pt x="298" y="333"/>
                    </a:lnTo>
                    <a:lnTo>
                      <a:pt x="284" y="343"/>
                    </a:lnTo>
                    <a:lnTo>
                      <a:pt x="269" y="351"/>
                    </a:lnTo>
                    <a:lnTo>
                      <a:pt x="253" y="358"/>
                    </a:lnTo>
                    <a:lnTo>
                      <a:pt x="237" y="363"/>
                    </a:lnTo>
                    <a:lnTo>
                      <a:pt x="220" y="367"/>
                    </a:lnTo>
                    <a:lnTo>
                      <a:pt x="203" y="369"/>
                    </a:lnTo>
                    <a:lnTo>
                      <a:pt x="186" y="370"/>
                    </a:lnTo>
                    <a:lnTo>
                      <a:pt x="169" y="369"/>
                    </a:lnTo>
                    <a:lnTo>
                      <a:pt x="152" y="367"/>
                    </a:lnTo>
                    <a:lnTo>
                      <a:pt x="135" y="363"/>
                    </a:lnTo>
                    <a:lnTo>
                      <a:pt x="119" y="358"/>
                    </a:lnTo>
                    <a:lnTo>
                      <a:pt x="103" y="351"/>
                    </a:lnTo>
                    <a:lnTo>
                      <a:pt x="88" y="343"/>
                    </a:lnTo>
                    <a:lnTo>
                      <a:pt x="74" y="333"/>
                    </a:lnTo>
                    <a:lnTo>
                      <a:pt x="61" y="322"/>
                    </a:lnTo>
                    <a:lnTo>
                      <a:pt x="49" y="310"/>
                    </a:lnTo>
                    <a:lnTo>
                      <a:pt x="38" y="296"/>
                    </a:lnTo>
                    <a:lnTo>
                      <a:pt x="28" y="282"/>
                    </a:lnTo>
                    <a:lnTo>
                      <a:pt x="20" y="268"/>
                    </a:lnTo>
                    <a:lnTo>
                      <a:pt x="13" y="252"/>
                    </a:lnTo>
                    <a:lnTo>
                      <a:pt x="7" y="236"/>
                    </a:lnTo>
                    <a:lnTo>
                      <a:pt x="3" y="219"/>
                    </a:lnTo>
                    <a:lnTo>
                      <a:pt x="1" y="202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4F81BD">
                  <a:tint val="66000"/>
                  <a:satMod val="160000"/>
                </a:srgbClr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lIns="91420" tIns="45711" rIns="91420" bIns="45711"/>
              <a:lstStyle/>
              <a:p>
                <a:pPr defTabSz="45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Rectangle 80"/>
              <p:cNvSpPr>
                <a:spLocks noChangeArrowheads="1"/>
              </p:cNvSpPr>
              <p:nvPr/>
            </p:nvSpPr>
            <p:spPr bwMode="auto">
              <a:xfrm>
                <a:off x="1125632" y="2336889"/>
                <a:ext cx="94276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Command </a:t>
                </a:r>
              </a:p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Ingest</a:t>
                </a: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832133" y="2917981"/>
              <a:ext cx="429783" cy="2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5Hz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6455301" y="3985609"/>
            <a:ext cx="1052265" cy="360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none" lIns="82894" tIns="41446" rIns="82894" bIns="41446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Wireless</a:t>
            </a:r>
            <a:endParaRPr lang="en-US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377225" y="6027101"/>
            <a:ext cx="1269097" cy="251288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itchFamily="34" charset="0"/>
              </a:rPr>
              <a:t>Wireless Ethernet</a:t>
            </a:r>
          </a:p>
        </p:txBody>
      </p:sp>
      <p:grpSp>
        <p:nvGrpSpPr>
          <p:cNvPr id="90" name="Group 111"/>
          <p:cNvGrpSpPr/>
          <p:nvPr/>
        </p:nvGrpSpPr>
        <p:grpSpPr>
          <a:xfrm>
            <a:off x="732496" y="4179955"/>
            <a:ext cx="3576286" cy="2488580"/>
            <a:chOff x="1914561" y="1036637"/>
            <a:chExt cx="2759053" cy="1447800"/>
          </a:xfrm>
        </p:grpSpPr>
        <p:sp>
          <p:nvSpPr>
            <p:cNvPr id="91" name="Rounded Rectangle 90"/>
            <p:cNvSpPr/>
            <p:nvPr/>
          </p:nvSpPr>
          <p:spPr>
            <a:xfrm>
              <a:off x="1914561" y="1036637"/>
              <a:ext cx="2759053" cy="1447800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100783" tIns="50392" rIns="100783" bIns="50392" anchor="ctr"/>
            <a:lstStyle/>
            <a:p>
              <a:pPr algn="ctr"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Times New Roman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00325" y="1084105"/>
              <a:ext cx="1747696" cy="286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1" kern="0" dirty="0">
                  <a:solidFill>
                    <a:sysClr val="windowText" lastClr="000000"/>
                  </a:solidFill>
                  <a:latin typeface="Arial" pitchFamily="34" charset="0"/>
                </a:rPr>
                <a:t>Ground Display Computer</a:t>
              </a:r>
            </a:p>
            <a:p>
              <a:pPr algn="ctr"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1" kern="0" dirty="0">
                  <a:solidFill>
                    <a:sysClr val="windowText" lastClr="000000"/>
                  </a:solidFill>
                  <a:latin typeface="Arial" pitchFamily="34" charset="0"/>
                </a:rPr>
                <a:t>(ITOS)</a:t>
              </a:r>
            </a:p>
          </p:txBody>
        </p:sp>
      </p:grpSp>
      <p:grpSp>
        <p:nvGrpSpPr>
          <p:cNvPr id="93" name="Group 124"/>
          <p:cNvGrpSpPr/>
          <p:nvPr/>
        </p:nvGrpSpPr>
        <p:grpSpPr>
          <a:xfrm>
            <a:off x="3366852" y="1188924"/>
            <a:ext cx="540136" cy="517065"/>
            <a:chOff x="5935389" y="5925711"/>
            <a:chExt cx="595462" cy="569968"/>
          </a:xfrm>
        </p:grpSpPr>
        <p:sp>
          <p:nvSpPr>
            <p:cNvPr id="94" name="Freeform 73"/>
            <p:cNvSpPr>
              <a:spLocks/>
            </p:cNvSpPr>
            <p:nvPr/>
          </p:nvSpPr>
          <p:spPr bwMode="auto">
            <a:xfrm>
              <a:off x="5935389" y="5925711"/>
              <a:ext cx="595462" cy="569968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1F497D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95" name="Rectangle 74"/>
            <p:cNvSpPr>
              <a:spLocks noChangeArrowheads="1"/>
            </p:cNvSpPr>
            <p:nvPr/>
          </p:nvSpPr>
          <p:spPr bwMode="auto">
            <a:xfrm>
              <a:off x="6006184" y="6093703"/>
              <a:ext cx="4344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Software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</a:t>
              </a:r>
              <a:endParaRPr lang="en-US" sz="4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6" name="Straight Arrow Connector 95"/>
          <p:cNvCxnSpPr/>
          <p:nvPr/>
        </p:nvCxnSpPr>
        <p:spPr>
          <a:xfrm>
            <a:off x="2172055" y="1769083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97" name="Rectangle 96"/>
          <p:cNvSpPr/>
          <p:nvPr/>
        </p:nvSpPr>
        <p:spPr>
          <a:xfrm>
            <a:off x="2141463" y="2034531"/>
            <a:ext cx="1623116" cy="136602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lIns="82910" tIns="41455" rIns="82910" bIns="41455" rtlCol="0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Times New Roman"/>
            </a:endParaRPr>
          </a:p>
        </p:txBody>
      </p:sp>
      <p:sp>
        <p:nvSpPr>
          <p:cNvPr id="98" name="Freeform 4"/>
          <p:cNvSpPr>
            <a:spLocks/>
          </p:cNvSpPr>
          <p:nvPr/>
        </p:nvSpPr>
        <p:spPr bwMode="auto">
          <a:xfrm>
            <a:off x="1843583" y="1127582"/>
            <a:ext cx="638130" cy="667916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4F81BD">
              <a:tint val="66000"/>
              <a:satMod val="16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lIns="82894" tIns="41446" rIns="82894" bIns="41446"/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99" name="Rectangle 23"/>
          <p:cNvSpPr>
            <a:spLocks noChangeArrowheads="1"/>
          </p:cNvSpPr>
          <p:nvPr/>
        </p:nvSpPr>
        <p:spPr bwMode="auto">
          <a:xfrm>
            <a:off x="1924806" y="1306724"/>
            <a:ext cx="432811" cy="107722"/>
          </a:xfrm>
          <a:prstGeom prst="rect">
            <a:avLst/>
          </a:prstGeom>
          <a:solidFill>
            <a:srgbClr val="4F81BD">
              <a:tint val="66000"/>
              <a:satMod val="1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6867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Scheduler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981544" y="1413339"/>
            <a:ext cx="437963" cy="223367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Arial" pitchFamily="34" charset="0"/>
              </a:rPr>
              <a:t>40Hz</a:t>
            </a:r>
          </a:p>
        </p:txBody>
      </p:sp>
      <p:grpSp>
        <p:nvGrpSpPr>
          <p:cNvPr id="101" name="Group 222"/>
          <p:cNvGrpSpPr/>
          <p:nvPr/>
        </p:nvGrpSpPr>
        <p:grpSpPr>
          <a:xfrm>
            <a:off x="3405847" y="2475443"/>
            <a:ext cx="540136" cy="517065"/>
            <a:chOff x="5935389" y="5925711"/>
            <a:chExt cx="595462" cy="569968"/>
          </a:xfrm>
        </p:grpSpPr>
        <p:sp>
          <p:nvSpPr>
            <p:cNvPr id="102" name="Freeform 73"/>
            <p:cNvSpPr>
              <a:spLocks/>
            </p:cNvSpPr>
            <p:nvPr/>
          </p:nvSpPr>
          <p:spPr bwMode="auto">
            <a:xfrm>
              <a:off x="5935389" y="5925711"/>
              <a:ext cx="595462" cy="569968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1F497D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03" name="Rectangle 74"/>
            <p:cNvSpPr>
              <a:spLocks noChangeArrowheads="1"/>
            </p:cNvSpPr>
            <p:nvPr/>
          </p:nvSpPr>
          <p:spPr bwMode="auto">
            <a:xfrm>
              <a:off x="6030570" y="5996172"/>
              <a:ext cx="43441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Network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Software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 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(sbn)</a:t>
              </a:r>
              <a:endParaRPr lang="en-US" sz="4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04" name="Straight Arrow Connector 103"/>
          <p:cNvCxnSpPr/>
          <p:nvPr/>
        </p:nvCxnSpPr>
        <p:spPr>
          <a:xfrm>
            <a:off x="2177585" y="2161725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5" name="Straight Arrow Connector 104"/>
          <p:cNvCxnSpPr/>
          <p:nvPr/>
        </p:nvCxnSpPr>
        <p:spPr>
          <a:xfrm>
            <a:off x="2929612" y="2172786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6" name="Straight Arrow Connector 105"/>
          <p:cNvCxnSpPr/>
          <p:nvPr/>
        </p:nvCxnSpPr>
        <p:spPr>
          <a:xfrm>
            <a:off x="2908282" y="1772099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7" name="Straight Arrow Connector 106"/>
          <p:cNvCxnSpPr/>
          <p:nvPr/>
        </p:nvCxnSpPr>
        <p:spPr>
          <a:xfrm>
            <a:off x="3660526" y="1759530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8" name="Straight Arrow Connector 107"/>
          <p:cNvCxnSpPr/>
          <p:nvPr/>
        </p:nvCxnSpPr>
        <p:spPr>
          <a:xfrm>
            <a:off x="3658730" y="2210203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09" name="Rounded Rectangle 108"/>
          <p:cNvSpPr/>
          <p:nvPr/>
        </p:nvSpPr>
        <p:spPr>
          <a:xfrm>
            <a:off x="4781764" y="1117224"/>
            <a:ext cx="2832207" cy="2155996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0" tIns="45692" rIns="91380" bIns="45692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Times New Roman"/>
            </a:endParaRPr>
          </a:p>
        </p:txBody>
      </p:sp>
      <p:grpSp>
        <p:nvGrpSpPr>
          <p:cNvPr id="110" name="Group 233"/>
          <p:cNvGrpSpPr/>
          <p:nvPr/>
        </p:nvGrpSpPr>
        <p:grpSpPr>
          <a:xfrm>
            <a:off x="5939518" y="1153809"/>
            <a:ext cx="787852" cy="622145"/>
            <a:chOff x="2906712" y="2179637"/>
            <a:chExt cx="868552" cy="685800"/>
          </a:xfrm>
        </p:grpSpPr>
        <p:sp>
          <p:nvSpPr>
            <p:cNvPr id="111" name="Freeform 156"/>
            <p:cNvSpPr>
              <a:spLocks/>
            </p:cNvSpPr>
            <p:nvPr/>
          </p:nvSpPr>
          <p:spPr bwMode="auto">
            <a:xfrm>
              <a:off x="2982912" y="2179637"/>
              <a:ext cx="685800" cy="685800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2" name="Rectangle 125"/>
            <p:cNvSpPr>
              <a:spLocks noChangeArrowheads="1"/>
            </p:cNvSpPr>
            <p:nvPr/>
          </p:nvSpPr>
          <p:spPr bwMode="auto">
            <a:xfrm>
              <a:off x="2906712" y="2332037"/>
              <a:ext cx="8685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6867" eaLnBrk="0" hangingPunct="0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Test</a:t>
              </a:r>
            </a:p>
            <a:p>
              <a:pPr algn="ctr" defTabSz="456867" eaLnBrk="0" hangingPunct="0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App 2</a:t>
              </a:r>
            </a:p>
          </p:txBody>
        </p:sp>
      </p:grpSp>
      <p:grpSp>
        <p:nvGrpSpPr>
          <p:cNvPr id="113" name="Group 237"/>
          <p:cNvGrpSpPr/>
          <p:nvPr/>
        </p:nvGrpSpPr>
        <p:grpSpPr>
          <a:xfrm>
            <a:off x="5129473" y="2451880"/>
            <a:ext cx="909782" cy="676542"/>
            <a:chOff x="521028" y="2511552"/>
            <a:chExt cx="1002972" cy="745762"/>
          </a:xfrm>
        </p:grpSpPr>
        <p:grpSp>
          <p:nvGrpSpPr>
            <p:cNvPr id="114" name="Group 13"/>
            <p:cNvGrpSpPr/>
            <p:nvPr/>
          </p:nvGrpSpPr>
          <p:grpSpPr>
            <a:xfrm>
              <a:off x="521028" y="2511552"/>
              <a:ext cx="1002972" cy="745762"/>
              <a:chOff x="348696" y="2166712"/>
              <a:chExt cx="942769" cy="676982"/>
            </a:xfrm>
          </p:grpSpPr>
          <p:sp>
            <p:nvSpPr>
              <p:cNvPr id="116" name="Freeform 131"/>
              <p:cNvSpPr>
                <a:spLocks/>
              </p:cNvSpPr>
              <p:nvPr/>
            </p:nvSpPr>
            <p:spPr bwMode="auto">
              <a:xfrm>
                <a:off x="468312" y="2166712"/>
                <a:ext cx="669196" cy="676982"/>
              </a:xfrm>
              <a:custGeom>
                <a:avLst/>
                <a:gdLst>
                  <a:gd name="T0" fmla="*/ 2147483647 w 372"/>
                  <a:gd name="T1" fmla="*/ 2147483647 h 370"/>
                  <a:gd name="T2" fmla="*/ 2147483647 w 372"/>
                  <a:gd name="T3" fmla="*/ 2147483647 h 370"/>
                  <a:gd name="T4" fmla="*/ 2147483647 w 372"/>
                  <a:gd name="T5" fmla="*/ 2147483647 h 370"/>
                  <a:gd name="T6" fmla="*/ 2147483647 w 372"/>
                  <a:gd name="T7" fmla="*/ 2147483647 h 370"/>
                  <a:gd name="T8" fmla="*/ 2147483647 w 372"/>
                  <a:gd name="T9" fmla="*/ 2147483647 h 370"/>
                  <a:gd name="T10" fmla="*/ 2147483647 w 372"/>
                  <a:gd name="T11" fmla="*/ 2147483647 h 370"/>
                  <a:gd name="T12" fmla="*/ 2147483647 w 372"/>
                  <a:gd name="T13" fmla="*/ 2147483647 h 370"/>
                  <a:gd name="T14" fmla="*/ 2147483647 w 372"/>
                  <a:gd name="T15" fmla="*/ 2147483647 h 370"/>
                  <a:gd name="T16" fmla="*/ 2147483647 w 372"/>
                  <a:gd name="T17" fmla="*/ 0 h 370"/>
                  <a:gd name="T18" fmla="*/ 2147483647 w 372"/>
                  <a:gd name="T19" fmla="*/ 2147483647 h 370"/>
                  <a:gd name="T20" fmla="*/ 2147483647 w 372"/>
                  <a:gd name="T21" fmla="*/ 2147483647 h 370"/>
                  <a:gd name="T22" fmla="*/ 2147483647 w 372"/>
                  <a:gd name="T23" fmla="*/ 2147483647 h 370"/>
                  <a:gd name="T24" fmla="*/ 2147483647 w 372"/>
                  <a:gd name="T25" fmla="*/ 2147483647 h 370"/>
                  <a:gd name="T26" fmla="*/ 2147483647 w 372"/>
                  <a:gd name="T27" fmla="*/ 2147483647 h 370"/>
                  <a:gd name="T28" fmla="*/ 2147483647 w 372"/>
                  <a:gd name="T29" fmla="*/ 2147483647 h 370"/>
                  <a:gd name="T30" fmla="*/ 2147483647 w 372"/>
                  <a:gd name="T31" fmla="*/ 2147483647 h 370"/>
                  <a:gd name="T32" fmla="*/ 2147483647 w 372"/>
                  <a:gd name="T33" fmla="*/ 2147483647 h 370"/>
                  <a:gd name="T34" fmla="*/ 2147483647 w 372"/>
                  <a:gd name="T35" fmla="*/ 2147483647 h 370"/>
                  <a:gd name="T36" fmla="*/ 2147483647 w 372"/>
                  <a:gd name="T37" fmla="*/ 2147483647 h 370"/>
                  <a:gd name="T38" fmla="*/ 2147483647 w 372"/>
                  <a:gd name="T39" fmla="*/ 2147483647 h 370"/>
                  <a:gd name="T40" fmla="*/ 2147483647 w 372"/>
                  <a:gd name="T41" fmla="*/ 2147483647 h 370"/>
                  <a:gd name="T42" fmla="*/ 2147483647 w 372"/>
                  <a:gd name="T43" fmla="*/ 2147483647 h 370"/>
                  <a:gd name="T44" fmla="*/ 2147483647 w 372"/>
                  <a:gd name="T45" fmla="*/ 2147483647 h 370"/>
                  <a:gd name="T46" fmla="*/ 2147483647 w 372"/>
                  <a:gd name="T47" fmla="*/ 2147483647 h 370"/>
                  <a:gd name="T48" fmla="*/ 2147483647 w 372"/>
                  <a:gd name="T49" fmla="*/ 2147483647 h 370"/>
                  <a:gd name="T50" fmla="*/ 2147483647 w 372"/>
                  <a:gd name="T51" fmla="*/ 2147483647 h 370"/>
                  <a:gd name="T52" fmla="*/ 2147483647 w 372"/>
                  <a:gd name="T53" fmla="*/ 2147483647 h 370"/>
                  <a:gd name="T54" fmla="*/ 2147483647 w 372"/>
                  <a:gd name="T55" fmla="*/ 2147483647 h 370"/>
                  <a:gd name="T56" fmla="*/ 2147483647 w 372"/>
                  <a:gd name="T57" fmla="*/ 2147483647 h 370"/>
                  <a:gd name="T58" fmla="*/ 2147483647 w 372"/>
                  <a:gd name="T59" fmla="*/ 2147483647 h 370"/>
                  <a:gd name="T60" fmla="*/ 2147483647 w 372"/>
                  <a:gd name="T61" fmla="*/ 2147483647 h 370"/>
                  <a:gd name="T62" fmla="*/ 2147483647 w 372"/>
                  <a:gd name="T63" fmla="*/ 2147483647 h 370"/>
                  <a:gd name="T64" fmla="*/ 2147483647 w 372"/>
                  <a:gd name="T65" fmla="*/ 2147483647 h 370"/>
                  <a:gd name="T66" fmla="*/ 2147483647 w 372"/>
                  <a:gd name="T67" fmla="*/ 2147483647 h 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2"/>
                  <a:gd name="T103" fmla="*/ 0 h 370"/>
                  <a:gd name="T104" fmla="*/ 372 w 372"/>
                  <a:gd name="T105" fmla="*/ 370 h 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2" h="370">
                    <a:moveTo>
                      <a:pt x="0" y="185"/>
                    </a:moveTo>
                    <a:lnTo>
                      <a:pt x="1" y="168"/>
                    </a:lnTo>
                    <a:lnTo>
                      <a:pt x="3" y="151"/>
                    </a:lnTo>
                    <a:lnTo>
                      <a:pt x="7" y="134"/>
                    </a:lnTo>
                    <a:lnTo>
                      <a:pt x="13" y="118"/>
                    </a:lnTo>
                    <a:lnTo>
                      <a:pt x="20" y="102"/>
                    </a:lnTo>
                    <a:lnTo>
                      <a:pt x="28" y="87"/>
                    </a:lnTo>
                    <a:lnTo>
                      <a:pt x="38" y="73"/>
                    </a:lnTo>
                    <a:lnTo>
                      <a:pt x="49" y="60"/>
                    </a:lnTo>
                    <a:lnTo>
                      <a:pt x="61" y="48"/>
                    </a:lnTo>
                    <a:lnTo>
                      <a:pt x="74" y="37"/>
                    </a:lnTo>
                    <a:lnTo>
                      <a:pt x="88" y="28"/>
                    </a:lnTo>
                    <a:lnTo>
                      <a:pt x="103" y="19"/>
                    </a:lnTo>
                    <a:lnTo>
                      <a:pt x="119" y="12"/>
                    </a:lnTo>
                    <a:lnTo>
                      <a:pt x="135" y="7"/>
                    </a:lnTo>
                    <a:lnTo>
                      <a:pt x="152" y="3"/>
                    </a:lnTo>
                    <a:lnTo>
                      <a:pt x="169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20" y="3"/>
                    </a:lnTo>
                    <a:lnTo>
                      <a:pt x="237" y="7"/>
                    </a:lnTo>
                    <a:lnTo>
                      <a:pt x="253" y="12"/>
                    </a:lnTo>
                    <a:lnTo>
                      <a:pt x="269" y="19"/>
                    </a:lnTo>
                    <a:lnTo>
                      <a:pt x="284" y="28"/>
                    </a:lnTo>
                    <a:lnTo>
                      <a:pt x="298" y="37"/>
                    </a:lnTo>
                    <a:lnTo>
                      <a:pt x="311" y="48"/>
                    </a:lnTo>
                    <a:lnTo>
                      <a:pt x="323" y="60"/>
                    </a:lnTo>
                    <a:lnTo>
                      <a:pt x="334" y="73"/>
                    </a:lnTo>
                    <a:lnTo>
                      <a:pt x="344" y="87"/>
                    </a:lnTo>
                    <a:lnTo>
                      <a:pt x="352" y="102"/>
                    </a:lnTo>
                    <a:lnTo>
                      <a:pt x="359" y="118"/>
                    </a:lnTo>
                    <a:lnTo>
                      <a:pt x="364" y="134"/>
                    </a:lnTo>
                    <a:lnTo>
                      <a:pt x="369" y="151"/>
                    </a:lnTo>
                    <a:lnTo>
                      <a:pt x="371" y="168"/>
                    </a:lnTo>
                    <a:lnTo>
                      <a:pt x="372" y="185"/>
                    </a:lnTo>
                    <a:lnTo>
                      <a:pt x="371" y="202"/>
                    </a:lnTo>
                    <a:lnTo>
                      <a:pt x="369" y="219"/>
                    </a:lnTo>
                    <a:lnTo>
                      <a:pt x="364" y="236"/>
                    </a:lnTo>
                    <a:lnTo>
                      <a:pt x="359" y="252"/>
                    </a:lnTo>
                    <a:lnTo>
                      <a:pt x="352" y="268"/>
                    </a:lnTo>
                    <a:lnTo>
                      <a:pt x="344" y="282"/>
                    </a:lnTo>
                    <a:lnTo>
                      <a:pt x="334" y="296"/>
                    </a:lnTo>
                    <a:lnTo>
                      <a:pt x="323" y="310"/>
                    </a:lnTo>
                    <a:lnTo>
                      <a:pt x="311" y="322"/>
                    </a:lnTo>
                    <a:lnTo>
                      <a:pt x="298" y="333"/>
                    </a:lnTo>
                    <a:lnTo>
                      <a:pt x="284" y="343"/>
                    </a:lnTo>
                    <a:lnTo>
                      <a:pt x="269" y="351"/>
                    </a:lnTo>
                    <a:lnTo>
                      <a:pt x="253" y="358"/>
                    </a:lnTo>
                    <a:lnTo>
                      <a:pt x="237" y="363"/>
                    </a:lnTo>
                    <a:lnTo>
                      <a:pt x="220" y="367"/>
                    </a:lnTo>
                    <a:lnTo>
                      <a:pt x="203" y="369"/>
                    </a:lnTo>
                    <a:lnTo>
                      <a:pt x="186" y="370"/>
                    </a:lnTo>
                    <a:lnTo>
                      <a:pt x="169" y="369"/>
                    </a:lnTo>
                    <a:lnTo>
                      <a:pt x="152" y="367"/>
                    </a:lnTo>
                    <a:lnTo>
                      <a:pt x="135" y="363"/>
                    </a:lnTo>
                    <a:lnTo>
                      <a:pt x="119" y="358"/>
                    </a:lnTo>
                    <a:lnTo>
                      <a:pt x="103" y="351"/>
                    </a:lnTo>
                    <a:lnTo>
                      <a:pt x="88" y="343"/>
                    </a:lnTo>
                    <a:lnTo>
                      <a:pt x="74" y="333"/>
                    </a:lnTo>
                    <a:lnTo>
                      <a:pt x="61" y="322"/>
                    </a:lnTo>
                    <a:lnTo>
                      <a:pt x="49" y="310"/>
                    </a:lnTo>
                    <a:lnTo>
                      <a:pt x="38" y="296"/>
                    </a:lnTo>
                    <a:lnTo>
                      <a:pt x="28" y="282"/>
                    </a:lnTo>
                    <a:lnTo>
                      <a:pt x="20" y="268"/>
                    </a:lnTo>
                    <a:lnTo>
                      <a:pt x="13" y="252"/>
                    </a:lnTo>
                    <a:lnTo>
                      <a:pt x="7" y="236"/>
                    </a:lnTo>
                    <a:lnTo>
                      <a:pt x="3" y="219"/>
                    </a:lnTo>
                    <a:lnTo>
                      <a:pt x="1" y="202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4F81BD">
                  <a:tint val="66000"/>
                  <a:satMod val="160000"/>
                </a:srgbClr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lIns="91420" tIns="45711" rIns="91420" bIns="45711"/>
              <a:lstStyle/>
              <a:p>
                <a:pPr defTabSz="45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81"/>
              <p:cNvSpPr>
                <a:spLocks noChangeArrowheads="1"/>
              </p:cNvSpPr>
              <p:nvPr/>
            </p:nvSpPr>
            <p:spPr bwMode="auto">
              <a:xfrm>
                <a:off x="348696" y="2336885"/>
                <a:ext cx="942769" cy="223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Telemetry </a:t>
                </a:r>
              </a:p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782019" y="2961332"/>
              <a:ext cx="429783" cy="254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5Hz</a:t>
              </a:r>
            </a:p>
          </p:txBody>
        </p:sp>
      </p:grpSp>
      <p:grpSp>
        <p:nvGrpSpPr>
          <p:cNvPr id="118" name="Group 242"/>
          <p:cNvGrpSpPr/>
          <p:nvPr/>
        </p:nvGrpSpPr>
        <p:grpSpPr>
          <a:xfrm>
            <a:off x="5899564" y="2464617"/>
            <a:ext cx="855173" cy="635215"/>
            <a:chOff x="1565067" y="2537779"/>
            <a:chExt cx="942769" cy="700207"/>
          </a:xfrm>
        </p:grpSpPr>
        <p:grpSp>
          <p:nvGrpSpPr>
            <p:cNvPr id="119" name="Group 14"/>
            <p:cNvGrpSpPr/>
            <p:nvPr/>
          </p:nvGrpSpPr>
          <p:grpSpPr>
            <a:xfrm>
              <a:off x="1565067" y="2537779"/>
              <a:ext cx="942769" cy="700207"/>
              <a:chOff x="1125632" y="2165232"/>
              <a:chExt cx="942769" cy="700207"/>
            </a:xfrm>
          </p:grpSpPr>
          <p:sp>
            <p:nvSpPr>
              <p:cNvPr id="121" name="Freeform 131"/>
              <p:cNvSpPr>
                <a:spLocks/>
              </p:cNvSpPr>
              <p:nvPr/>
            </p:nvSpPr>
            <p:spPr bwMode="auto">
              <a:xfrm>
                <a:off x="1230312" y="2165232"/>
                <a:ext cx="703558" cy="700207"/>
              </a:xfrm>
              <a:custGeom>
                <a:avLst/>
                <a:gdLst>
                  <a:gd name="T0" fmla="*/ 2147483647 w 372"/>
                  <a:gd name="T1" fmla="*/ 2147483647 h 370"/>
                  <a:gd name="T2" fmla="*/ 2147483647 w 372"/>
                  <a:gd name="T3" fmla="*/ 2147483647 h 370"/>
                  <a:gd name="T4" fmla="*/ 2147483647 w 372"/>
                  <a:gd name="T5" fmla="*/ 2147483647 h 370"/>
                  <a:gd name="T6" fmla="*/ 2147483647 w 372"/>
                  <a:gd name="T7" fmla="*/ 2147483647 h 370"/>
                  <a:gd name="T8" fmla="*/ 2147483647 w 372"/>
                  <a:gd name="T9" fmla="*/ 2147483647 h 370"/>
                  <a:gd name="T10" fmla="*/ 2147483647 w 372"/>
                  <a:gd name="T11" fmla="*/ 2147483647 h 370"/>
                  <a:gd name="T12" fmla="*/ 2147483647 w 372"/>
                  <a:gd name="T13" fmla="*/ 2147483647 h 370"/>
                  <a:gd name="T14" fmla="*/ 2147483647 w 372"/>
                  <a:gd name="T15" fmla="*/ 2147483647 h 370"/>
                  <a:gd name="T16" fmla="*/ 2147483647 w 372"/>
                  <a:gd name="T17" fmla="*/ 0 h 370"/>
                  <a:gd name="T18" fmla="*/ 2147483647 w 372"/>
                  <a:gd name="T19" fmla="*/ 2147483647 h 370"/>
                  <a:gd name="T20" fmla="*/ 2147483647 w 372"/>
                  <a:gd name="T21" fmla="*/ 2147483647 h 370"/>
                  <a:gd name="T22" fmla="*/ 2147483647 w 372"/>
                  <a:gd name="T23" fmla="*/ 2147483647 h 370"/>
                  <a:gd name="T24" fmla="*/ 2147483647 w 372"/>
                  <a:gd name="T25" fmla="*/ 2147483647 h 370"/>
                  <a:gd name="T26" fmla="*/ 2147483647 w 372"/>
                  <a:gd name="T27" fmla="*/ 2147483647 h 370"/>
                  <a:gd name="T28" fmla="*/ 2147483647 w 372"/>
                  <a:gd name="T29" fmla="*/ 2147483647 h 370"/>
                  <a:gd name="T30" fmla="*/ 2147483647 w 372"/>
                  <a:gd name="T31" fmla="*/ 2147483647 h 370"/>
                  <a:gd name="T32" fmla="*/ 2147483647 w 372"/>
                  <a:gd name="T33" fmla="*/ 2147483647 h 370"/>
                  <a:gd name="T34" fmla="*/ 2147483647 w 372"/>
                  <a:gd name="T35" fmla="*/ 2147483647 h 370"/>
                  <a:gd name="T36" fmla="*/ 2147483647 w 372"/>
                  <a:gd name="T37" fmla="*/ 2147483647 h 370"/>
                  <a:gd name="T38" fmla="*/ 2147483647 w 372"/>
                  <a:gd name="T39" fmla="*/ 2147483647 h 370"/>
                  <a:gd name="T40" fmla="*/ 2147483647 w 372"/>
                  <a:gd name="T41" fmla="*/ 2147483647 h 370"/>
                  <a:gd name="T42" fmla="*/ 2147483647 w 372"/>
                  <a:gd name="T43" fmla="*/ 2147483647 h 370"/>
                  <a:gd name="T44" fmla="*/ 2147483647 w 372"/>
                  <a:gd name="T45" fmla="*/ 2147483647 h 370"/>
                  <a:gd name="T46" fmla="*/ 2147483647 w 372"/>
                  <a:gd name="T47" fmla="*/ 2147483647 h 370"/>
                  <a:gd name="T48" fmla="*/ 2147483647 w 372"/>
                  <a:gd name="T49" fmla="*/ 2147483647 h 370"/>
                  <a:gd name="T50" fmla="*/ 2147483647 w 372"/>
                  <a:gd name="T51" fmla="*/ 2147483647 h 370"/>
                  <a:gd name="T52" fmla="*/ 2147483647 w 372"/>
                  <a:gd name="T53" fmla="*/ 2147483647 h 370"/>
                  <a:gd name="T54" fmla="*/ 2147483647 w 372"/>
                  <a:gd name="T55" fmla="*/ 2147483647 h 370"/>
                  <a:gd name="T56" fmla="*/ 2147483647 w 372"/>
                  <a:gd name="T57" fmla="*/ 2147483647 h 370"/>
                  <a:gd name="T58" fmla="*/ 2147483647 w 372"/>
                  <a:gd name="T59" fmla="*/ 2147483647 h 370"/>
                  <a:gd name="T60" fmla="*/ 2147483647 w 372"/>
                  <a:gd name="T61" fmla="*/ 2147483647 h 370"/>
                  <a:gd name="T62" fmla="*/ 2147483647 w 372"/>
                  <a:gd name="T63" fmla="*/ 2147483647 h 370"/>
                  <a:gd name="T64" fmla="*/ 2147483647 w 372"/>
                  <a:gd name="T65" fmla="*/ 2147483647 h 370"/>
                  <a:gd name="T66" fmla="*/ 2147483647 w 372"/>
                  <a:gd name="T67" fmla="*/ 2147483647 h 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2"/>
                  <a:gd name="T103" fmla="*/ 0 h 370"/>
                  <a:gd name="T104" fmla="*/ 372 w 372"/>
                  <a:gd name="T105" fmla="*/ 370 h 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2" h="370">
                    <a:moveTo>
                      <a:pt x="0" y="185"/>
                    </a:moveTo>
                    <a:lnTo>
                      <a:pt x="1" y="168"/>
                    </a:lnTo>
                    <a:lnTo>
                      <a:pt x="3" y="151"/>
                    </a:lnTo>
                    <a:lnTo>
                      <a:pt x="7" y="134"/>
                    </a:lnTo>
                    <a:lnTo>
                      <a:pt x="13" y="118"/>
                    </a:lnTo>
                    <a:lnTo>
                      <a:pt x="20" y="102"/>
                    </a:lnTo>
                    <a:lnTo>
                      <a:pt x="28" y="87"/>
                    </a:lnTo>
                    <a:lnTo>
                      <a:pt x="38" y="73"/>
                    </a:lnTo>
                    <a:lnTo>
                      <a:pt x="49" y="60"/>
                    </a:lnTo>
                    <a:lnTo>
                      <a:pt x="61" y="48"/>
                    </a:lnTo>
                    <a:lnTo>
                      <a:pt x="74" y="37"/>
                    </a:lnTo>
                    <a:lnTo>
                      <a:pt x="88" y="28"/>
                    </a:lnTo>
                    <a:lnTo>
                      <a:pt x="103" y="19"/>
                    </a:lnTo>
                    <a:lnTo>
                      <a:pt x="119" y="12"/>
                    </a:lnTo>
                    <a:lnTo>
                      <a:pt x="135" y="7"/>
                    </a:lnTo>
                    <a:lnTo>
                      <a:pt x="152" y="3"/>
                    </a:lnTo>
                    <a:lnTo>
                      <a:pt x="169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20" y="3"/>
                    </a:lnTo>
                    <a:lnTo>
                      <a:pt x="237" y="7"/>
                    </a:lnTo>
                    <a:lnTo>
                      <a:pt x="253" y="12"/>
                    </a:lnTo>
                    <a:lnTo>
                      <a:pt x="269" y="19"/>
                    </a:lnTo>
                    <a:lnTo>
                      <a:pt x="284" y="28"/>
                    </a:lnTo>
                    <a:lnTo>
                      <a:pt x="298" y="37"/>
                    </a:lnTo>
                    <a:lnTo>
                      <a:pt x="311" y="48"/>
                    </a:lnTo>
                    <a:lnTo>
                      <a:pt x="323" y="60"/>
                    </a:lnTo>
                    <a:lnTo>
                      <a:pt x="334" y="73"/>
                    </a:lnTo>
                    <a:lnTo>
                      <a:pt x="344" y="87"/>
                    </a:lnTo>
                    <a:lnTo>
                      <a:pt x="352" y="102"/>
                    </a:lnTo>
                    <a:lnTo>
                      <a:pt x="359" y="118"/>
                    </a:lnTo>
                    <a:lnTo>
                      <a:pt x="364" y="134"/>
                    </a:lnTo>
                    <a:lnTo>
                      <a:pt x="369" y="151"/>
                    </a:lnTo>
                    <a:lnTo>
                      <a:pt x="371" y="168"/>
                    </a:lnTo>
                    <a:lnTo>
                      <a:pt x="372" y="185"/>
                    </a:lnTo>
                    <a:lnTo>
                      <a:pt x="371" y="202"/>
                    </a:lnTo>
                    <a:lnTo>
                      <a:pt x="369" y="219"/>
                    </a:lnTo>
                    <a:lnTo>
                      <a:pt x="364" y="236"/>
                    </a:lnTo>
                    <a:lnTo>
                      <a:pt x="359" y="252"/>
                    </a:lnTo>
                    <a:lnTo>
                      <a:pt x="352" y="268"/>
                    </a:lnTo>
                    <a:lnTo>
                      <a:pt x="344" y="282"/>
                    </a:lnTo>
                    <a:lnTo>
                      <a:pt x="334" y="296"/>
                    </a:lnTo>
                    <a:lnTo>
                      <a:pt x="323" y="310"/>
                    </a:lnTo>
                    <a:lnTo>
                      <a:pt x="311" y="322"/>
                    </a:lnTo>
                    <a:lnTo>
                      <a:pt x="298" y="333"/>
                    </a:lnTo>
                    <a:lnTo>
                      <a:pt x="284" y="343"/>
                    </a:lnTo>
                    <a:lnTo>
                      <a:pt x="269" y="351"/>
                    </a:lnTo>
                    <a:lnTo>
                      <a:pt x="253" y="358"/>
                    </a:lnTo>
                    <a:lnTo>
                      <a:pt x="237" y="363"/>
                    </a:lnTo>
                    <a:lnTo>
                      <a:pt x="220" y="367"/>
                    </a:lnTo>
                    <a:lnTo>
                      <a:pt x="203" y="369"/>
                    </a:lnTo>
                    <a:lnTo>
                      <a:pt x="186" y="370"/>
                    </a:lnTo>
                    <a:lnTo>
                      <a:pt x="169" y="369"/>
                    </a:lnTo>
                    <a:lnTo>
                      <a:pt x="152" y="367"/>
                    </a:lnTo>
                    <a:lnTo>
                      <a:pt x="135" y="363"/>
                    </a:lnTo>
                    <a:lnTo>
                      <a:pt x="119" y="358"/>
                    </a:lnTo>
                    <a:lnTo>
                      <a:pt x="103" y="351"/>
                    </a:lnTo>
                    <a:lnTo>
                      <a:pt x="88" y="343"/>
                    </a:lnTo>
                    <a:lnTo>
                      <a:pt x="74" y="333"/>
                    </a:lnTo>
                    <a:lnTo>
                      <a:pt x="61" y="322"/>
                    </a:lnTo>
                    <a:lnTo>
                      <a:pt x="49" y="310"/>
                    </a:lnTo>
                    <a:lnTo>
                      <a:pt x="38" y="296"/>
                    </a:lnTo>
                    <a:lnTo>
                      <a:pt x="28" y="282"/>
                    </a:lnTo>
                    <a:lnTo>
                      <a:pt x="20" y="268"/>
                    </a:lnTo>
                    <a:lnTo>
                      <a:pt x="13" y="252"/>
                    </a:lnTo>
                    <a:lnTo>
                      <a:pt x="7" y="236"/>
                    </a:lnTo>
                    <a:lnTo>
                      <a:pt x="3" y="219"/>
                    </a:lnTo>
                    <a:lnTo>
                      <a:pt x="1" y="202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4F81BD">
                  <a:tint val="66000"/>
                  <a:satMod val="160000"/>
                </a:srgbClr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lIns="91420" tIns="45711" rIns="91420" bIns="45711"/>
              <a:lstStyle/>
              <a:p>
                <a:pPr defTabSz="45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Rectangle 80"/>
              <p:cNvSpPr>
                <a:spLocks noChangeArrowheads="1"/>
              </p:cNvSpPr>
              <p:nvPr/>
            </p:nvSpPr>
            <p:spPr bwMode="auto">
              <a:xfrm>
                <a:off x="1125632" y="2336889"/>
                <a:ext cx="94276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Command </a:t>
                </a:r>
              </a:p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Ingest</a:t>
                </a: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1832133" y="2917981"/>
              <a:ext cx="429783" cy="2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5Hz</a:t>
              </a:r>
            </a:p>
          </p:txBody>
        </p:sp>
      </p:grpSp>
      <p:grpSp>
        <p:nvGrpSpPr>
          <p:cNvPr id="123" name="Group 247"/>
          <p:cNvGrpSpPr/>
          <p:nvPr/>
        </p:nvGrpSpPr>
        <p:grpSpPr>
          <a:xfrm>
            <a:off x="6747448" y="1230225"/>
            <a:ext cx="540136" cy="517065"/>
            <a:chOff x="5935389" y="5925711"/>
            <a:chExt cx="595462" cy="569968"/>
          </a:xfrm>
        </p:grpSpPr>
        <p:sp>
          <p:nvSpPr>
            <p:cNvPr id="124" name="Freeform 73"/>
            <p:cNvSpPr>
              <a:spLocks/>
            </p:cNvSpPr>
            <p:nvPr/>
          </p:nvSpPr>
          <p:spPr bwMode="auto">
            <a:xfrm>
              <a:off x="5935389" y="5925711"/>
              <a:ext cx="595462" cy="569968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1F497D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25" name="Rectangle 74"/>
            <p:cNvSpPr>
              <a:spLocks noChangeArrowheads="1"/>
            </p:cNvSpPr>
            <p:nvPr/>
          </p:nvSpPr>
          <p:spPr bwMode="auto">
            <a:xfrm>
              <a:off x="6006184" y="6093703"/>
              <a:ext cx="4344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Software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</a:t>
              </a:r>
              <a:endParaRPr lang="en-US" sz="4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>
            <a:off x="5552651" y="1810379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27" name="Rectangle 126"/>
          <p:cNvSpPr/>
          <p:nvPr/>
        </p:nvSpPr>
        <p:spPr>
          <a:xfrm>
            <a:off x="5522059" y="2075828"/>
            <a:ext cx="1623116" cy="136602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lIns="82910" tIns="41455" rIns="82910" bIns="41455" rtlCol="0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Times New Roman"/>
            </a:endParaRPr>
          </a:p>
        </p:txBody>
      </p:sp>
      <p:grpSp>
        <p:nvGrpSpPr>
          <p:cNvPr id="128" name="Group 252"/>
          <p:cNvGrpSpPr/>
          <p:nvPr/>
        </p:nvGrpSpPr>
        <p:grpSpPr>
          <a:xfrm>
            <a:off x="5224178" y="1168879"/>
            <a:ext cx="638130" cy="667916"/>
            <a:chOff x="808314" y="1609344"/>
            <a:chExt cx="703494" cy="736254"/>
          </a:xfrm>
        </p:grpSpPr>
        <p:sp>
          <p:nvSpPr>
            <p:cNvPr id="129" name="Freeform 4"/>
            <p:cNvSpPr>
              <a:spLocks/>
            </p:cNvSpPr>
            <p:nvPr/>
          </p:nvSpPr>
          <p:spPr bwMode="auto">
            <a:xfrm>
              <a:off x="808314" y="1609344"/>
              <a:ext cx="703494" cy="736254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4F81BD">
                <a:tint val="66000"/>
                <a:satMod val="16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30" name="Rectangle 23"/>
            <p:cNvSpPr>
              <a:spLocks noChangeArrowheads="1"/>
            </p:cNvSpPr>
            <p:nvPr/>
          </p:nvSpPr>
          <p:spPr bwMode="auto">
            <a:xfrm>
              <a:off x="897858" y="1806815"/>
              <a:ext cx="477144" cy="118744"/>
            </a:xfrm>
            <a:prstGeom prst="rect">
              <a:avLst/>
            </a:prstGeom>
            <a:solidFill>
              <a:srgbClr val="4F81BD">
                <a:tint val="66000"/>
                <a:satMod val="1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Scheduler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960405" y="1924333"/>
              <a:ext cx="500470" cy="2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40Hz</a:t>
              </a:r>
            </a:p>
          </p:txBody>
        </p:sp>
      </p:grpSp>
      <p:grpSp>
        <p:nvGrpSpPr>
          <p:cNvPr id="132" name="Group 256"/>
          <p:cNvGrpSpPr/>
          <p:nvPr/>
        </p:nvGrpSpPr>
        <p:grpSpPr>
          <a:xfrm>
            <a:off x="6786443" y="2516744"/>
            <a:ext cx="540136" cy="517065"/>
            <a:chOff x="5935389" y="5925711"/>
            <a:chExt cx="595462" cy="569968"/>
          </a:xfrm>
        </p:grpSpPr>
        <p:sp>
          <p:nvSpPr>
            <p:cNvPr id="133" name="Freeform 73"/>
            <p:cNvSpPr>
              <a:spLocks/>
            </p:cNvSpPr>
            <p:nvPr/>
          </p:nvSpPr>
          <p:spPr bwMode="auto">
            <a:xfrm>
              <a:off x="5935389" y="5925711"/>
              <a:ext cx="595462" cy="569968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1F497D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34" name="Rectangle 74"/>
            <p:cNvSpPr>
              <a:spLocks noChangeArrowheads="1"/>
            </p:cNvSpPr>
            <p:nvPr/>
          </p:nvSpPr>
          <p:spPr bwMode="auto">
            <a:xfrm>
              <a:off x="6030570" y="5996172"/>
              <a:ext cx="43441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Network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Software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 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(sbn)</a:t>
              </a:r>
              <a:endParaRPr lang="en-US" sz="4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5" name="Straight Arrow Connector 134"/>
          <p:cNvCxnSpPr/>
          <p:nvPr/>
        </p:nvCxnSpPr>
        <p:spPr>
          <a:xfrm>
            <a:off x="5558183" y="2203022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36" name="Straight Arrow Connector 135"/>
          <p:cNvCxnSpPr/>
          <p:nvPr/>
        </p:nvCxnSpPr>
        <p:spPr>
          <a:xfrm>
            <a:off x="6310206" y="2214083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>
            <a:off x="6288882" y="1813396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>
            <a:off x="7041119" y="1800827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>
            <a:off x="7039323" y="2251500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40" name="TextBox 139"/>
          <p:cNvSpPr txBox="1"/>
          <p:nvPr/>
        </p:nvSpPr>
        <p:spPr>
          <a:xfrm>
            <a:off x="2744558" y="1497727"/>
            <a:ext cx="437963" cy="223367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Arial" pitchFamily="34" charset="0"/>
              </a:rPr>
              <a:t>40Hz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125152" y="1549797"/>
            <a:ext cx="437963" cy="223367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Arial" pitchFamily="34" charset="0"/>
              </a:rPr>
              <a:t>40Hz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5008976" y="4358119"/>
            <a:ext cx="3802483" cy="2155996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380" tIns="45692" rIns="91380" bIns="45692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Times New Roman"/>
            </a:endParaRPr>
          </a:p>
        </p:txBody>
      </p:sp>
      <p:grpSp>
        <p:nvGrpSpPr>
          <p:cNvPr id="143" name="Group 281"/>
          <p:cNvGrpSpPr/>
          <p:nvPr/>
        </p:nvGrpSpPr>
        <p:grpSpPr>
          <a:xfrm>
            <a:off x="5560756" y="4557300"/>
            <a:ext cx="540136" cy="517065"/>
            <a:chOff x="5935389" y="5925711"/>
            <a:chExt cx="595462" cy="569968"/>
          </a:xfrm>
        </p:grpSpPr>
        <p:sp>
          <p:nvSpPr>
            <p:cNvPr id="144" name="Freeform 73"/>
            <p:cNvSpPr>
              <a:spLocks/>
            </p:cNvSpPr>
            <p:nvPr/>
          </p:nvSpPr>
          <p:spPr bwMode="auto">
            <a:xfrm>
              <a:off x="5935389" y="5925711"/>
              <a:ext cx="595462" cy="569968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1F497D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45" name="Rectangle 74"/>
            <p:cNvSpPr>
              <a:spLocks noChangeArrowheads="1"/>
            </p:cNvSpPr>
            <p:nvPr/>
          </p:nvSpPr>
          <p:spPr bwMode="auto">
            <a:xfrm>
              <a:off x="6006184" y="6093703"/>
              <a:ext cx="4344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Software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</a:t>
              </a:r>
              <a:endParaRPr lang="en-US" sz="4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5709151" y="5316722"/>
            <a:ext cx="895650" cy="145222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lIns="82910" tIns="41455" rIns="82910" bIns="41455" rtlCol="0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Times New Roman"/>
            </a:endParaRPr>
          </a:p>
        </p:txBody>
      </p:sp>
      <p:grpSp>
        <p:nvGrpSpPr>
          <p:cNvPr id="147" name="Group 286"/>
          <p:cNvGrpSpPr/>
          <p:nvPr/>
        </p:nvGrpSpPr>
        <p:grpSpPr>
          <a:xfrm>
            <a:off x="6181104" y="5713314"/>
            <a:ext cx="638130" cy="667916"/>
            <a:chOff x="808314" y="1609344"/>
            <a:chExt cx="703494" cy="736254"/>
          </a:xfrm>
        </p:grpSpPr>
        <p:sp>
          <p:nvSpPr>
            <p:cNvPr id="148" name="Freeform 4"/>
            <p:cNvSpPr>
              <a:spLocks/>
            </p:cNvSpPr>
            <p:nvPr/>
          </p:nvSpPr>
          <p:spPr bwMode="auto">
            <a:xfrm>
              <a:off x="808314" y="1609344"/>
              <a:ext cx="703494" cy="736254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4F81BD">
                <a:tint val="66000"/>
                <a:satMod val="160000"/>
              </a:srgb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49" name="Rectangle 23"/>
            <p:cNvSpPr>
              <a:spLocks noChangeArrowheads="1"/>
            </p:cNvSpPr>
            <p:nvPr/>
          </p:nvSpPr>
          <p:spPr bwMode="auto">
            <a:xfrm>
              <a:off x="897858" y="1806815"/>
              <a:ext cx="477144" cy="118744"/>
            </a:xfrm>
            <a:prstGeom prst="rect">
              <a:avLst/>
            </a:prstGeom>
            <a:solidFill>
              <a:srgbClr val="4F81BD">
                <a:tint val="66000"/>
                <a:satMod val="1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Scheduler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960405" y="1924333"/>
              <a:ext cx="500470" cy="2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20Hz</a:t>
              </a:r>
            </a:p>
          </p:txBody>
        </p:sp>
      </p:grpSp>
      <p:grpSp>
        <p:nvGrpSpPr>
          <p:cNvPr id="151" name="Group 290"/>
          <p:cNvGrpSpPr/>
          <p:nvPr/>
        </p:nvGrpSpPr>
        <p:grpSpPr>
          <a:xfrm>
            <a:off x="6192208" y="4561825"/>
            <a:ext cx="540136" cy="517065"/>
            <a:chOff x="5935389" y="5925711"/>
            <a:chExt cx="595462" cy="569968"/>
          </a:xfrm>
        </p:grpSpPr>
        <p:sp>
          <p:nvSpPr>
            <p:cNvPr id="152" name="Freeform 73"/>
            <p:cNvSpPr>
              <a:spLocks/>
            </p:cNvSpPr>
            <p:nvPr/>
          </p:nvSpPr>
          <p:spPr bwMode="auto">
            <a:xfrm>
              <a:off x="5935389" y="5925711"/>
              <a:ext cx="595462" cy="569968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1F497D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91420" tIns="45711" rIns="91420" bIns="45711"/>
            <a:lstStyle/>
            <a:p>
              <a:pPr defTabSz="45686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53" name="Rectangle 74"/>
            <p:cNvSpPr>
              <a:spLocks noChangeArrowheads="1"/>
            </p:cNvSpPr>
            <p:nvPr/>
          </p:nvSpPr>
          <p:spPr bwMode="auto">
            <a:xfrm>
              <a:off x="6030570" y="5996172"/>
              <a:ext cx="43441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Network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Software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 </a:t>
              </a:r>
            </a:p>
            <a:p>
              <a:pPr algn="ctr" defTabSz="456867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(sbn)</a:t>
              </a:r>
              <a:endParaRPr lang="en-US" sz="4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54" name="Straight Arrow Connector 153"/>
          <p:cNvCxnSpPr/>
          <p:nvPr/>
        </p:nvCxnSpPr>
        <p:spPr>
          <a:xfrm>
            <a:off x="5780822" y="5485213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55" name="Straight Arrow Connector 154"/>
          <p:cNvCxnSpPr/>
          <p:nvPr/>
        </p:nvCxnSpPr>
        <p:spPr>
          <a:xfrm>
            <a:off x="5843654" y="5074040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56" name="Straight Arrow Connector 155"/>
          <p:cNvCxnSpPr/>
          <p:nvPr/>
        </p:nvCxnSpPr>
        <p:spPr>
          <a:xfrm>
            <a:off x="6498949" y="5050698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grpSp>
        <p:nvGrpSpPr>
          <p:cNvPr id="157" name="Group 299"/>
          <p:cNvGrpSpPr/>
          <p:nvPr/>
        </p:nvGrpSpPr>
        <p:grpSpPr>
          <a:xfrm>
            <a:off x="5409914" y="5698246"/>
            <a:ext cx="787852" cy="622145"/>
            <a:chOff x="6676555" y="6008136"/>
            <a:chExt cx="868552" cy="685800"/>
          </a:xfrm>
        </p:grpSpPr>
        <p:grpSp>
          <p:nvGrpSpPr>
            <p:cNvPr id="158" name="Group 267"/>
            <p:cNvGrpSpPr/>
            <p:nvPr/>
          </p:nvGrpSpPr>
          <p:grpSpPr>
            <a:xfrm>
              <a:off x="6676555" y="6008136"/>
              <a:ext cx="868552" cy="685800"/>
              <a:chOff x="2906712" y="2179637"/>
              <a:chExt cx="868552" cy="685800"/>
            </a:xfrm>
          </p:grpSpPr>
          <p:sp>
            <p:nvSpPr>
              <p:cNvPr id="160" name="Freeform 156"/>
              <p:cNvSpPr>
                <a:spLocks/>
              </p:cNvSpPr>
              <p:nvPr/>
            </p:nvSpPr>
            <p:spPr bwMode="auto">
              <a:xfrm>
                <a:off x="2982912" y="2179637"/>
                <a:ext cx="685800" cy="685800"/>
              </a:xfrm>
              <a:custGeom>
                <a:avLst/>
                <a:gdLst>
                  <a:gd name="T0" fmla="*/ 0 w 371"/>
                  <a:gd name="T1" fmla="*/ 2147483647 h 371"/>
                  <a:gd name="T2" fmla="*/ 2147483647 w 371"/>
                  <a:gd name="T3" fmla="*/ 2147483647 h 371"/>
                  <a:gd name="T4" fmla="*/ 2147483647 w 371"/>
                  <a:gd name="T5" fmla="*/ 2147483647 h 371"/>
                  <a:gd name="T6" fmla="*/ 2147483647 w 371"/>
                  <a:gd name="T7" fmla="*/ 2147483647 h 371"/>
                  <a:gd name="T8" fmla="*/ 2147483647 w 371"/>
                  <a:gd name="T9" fmla="*/ 2147483647 h 371"/>
                  <a:gd name="T10" fmla="*/ 2147483647 w 371"/>
                  <a:gd name="T11" fmla="*/ 2147483647 h 371"/>
                  <a:gd name="T12" fmla="*/ 2147483647 w 371"/>
                  <a:gd name="T13" fmla="*/ 2147483647 h 371"/>
                  <a:gd name="T14" fmla="*/ 2147483647 w 371"/>
                  <a:gd name="T15" fmla="*/ 2147483647 h 371"/>
                  <a:gd name="T16" fmla="*/ 2147483647 w 371"/>
                  <a:gd name="T17" fmla="*/ 0 h 371"/>
                  <a:gd name="T18" fmla="*/ 2147483647 w 371"/>
                  <a:gd name="T19" fmla="*/ 2147483647 h 371"/>
                  <a:gd name="T20" fmla="*/ 2147483647 w 371"/>
                  <a:gd name="T21" fmla="*/ 2147483647 h 371"/>
                  <a:gd name="T22" fmla="*/ 2147483647 w 371"/>
                  <a:gd name="T23" fmla="*/ 2147483647 h 371"/>
                  <a:gd name="T24" fmla="*/ 2147483647 w 371"/>
                  <a:gd name="T25" fmla="*/ 2147483647 h 371"/>
                  <a:gd name="T26" fmla="*/ 2147483647 w 371"/>
                  <a:gd name="T27" fmla="*/ 2147483647 h 371"/>
                  <a:gd name="T28" fmla="*/ 2147483647 w 371"/>
                  <a:gd name="T29" fmla="*/ 2147483647 h 371"/>
                  <a:gd name="T30" fmla="*/ 2147483647 w 371"/>
                  <a:gd name="T31" fmla="*/ 2147483647 h 371"/>
                  <a:gd name="T32" fmla="*/ 2147483647 w 371"/>
                  <a:gd name="T33" fmla="*/ 2147483647 h 371"/>
                  <a:gd name="T34" fmla="*/ 2147483647 w 371"/>
                  <a:gd name="T35" fmla="*/ 2147483647 h 371"/>
                  <a:gd name="T36" fmla="*/ 2147483647 w 371"/>
                  <a:gd name="T37" fmla="*/ 2147483647 h 371"/>
                  <a:gd name="T38" fmla="*/ 2147483647 w 371"/>
                  <a:gd name="T39" fmla="*/ 2147483647 h 371"/>
                  <a:gd name="T40" fmla="*/ 2147483647 w 371"/>
                  <a:gd name="T41" fmla="*/ 2147483647 h 371"/>
                  <a:gd name="T42" fmla="*/ 2147483647 w 371"/>
                  <a:gd name="T43" fmla="*/ 2147483647 h 371"/>
                  <a:gd name="T44" fmla="*/ 2147483647 w 371"/>
                  <a:gd name="T45" fmla="*/ 2147483647 h 371"/>
                  <a:gd name="T46" fmla="*/ 2147483647 w 371"/>
                  <a:gd name="T47" fmla="*/ 2147483647 h 371"/>
                  <a:gd name="T48" fmla="*/ 2147483647 w 371"/>
                  <a:gd name="T49" fmla="*/ 2147483647 h 371"/>
                  <a:gd name="T50" fmla="*/ 2147483647 w 371"/>
                  <a:gd name="T51" fmla="*/ 2147483647 h 371"/>
                  <a:gd name="T52" fmla="*/ 2147483647 w 371"/>
                  <a:gd name="T53" fmla="*/ 2147483647 h 371"/>
                  <a:gd name="T54" fmla="*/ 2147483647 w 371"/>
                  <a:gd name="T55" fmla="*/ 2147483647 h 371"/>
                  <a:gd name="T56" fmla="*/ 2147483647 w 371"/>
                  <a:gd name="T57" fmla="*/ 2147483647 h 371"/>
                  <a:gd name="T58" fmla="*/ 2147483647 w 371"/>
                  <a:gd name="T59" fmla="*/ 2147483647 h 371"/>
                  <a:gd name="T60" fmla="*/ 2147483647 w 371"/>
                  <a:gd name="T61" fmla="*/ 2147483647 h 371"/>
                  <a:gd name="T62" fmla="*/ 2147483647 w 371"/>
                  <a:gd name="T63" fmla="*/ 2147483647 h 371"/>
                  <a:gd name="T64" fmla="*/ 2147483647 w 371"/>
                  <a:gd name="T65" fmla="*/ 2147483647 h 371"/>
                  <a:gd name="T66" fmla="*/ 0 w 371"/>
                  <a:gd name="T67" fmla="*/ 2147483647 h 37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1"/>
                  <a:gd name="T103" fmla="*/ 0 h 371"/>
                  <a:gd name="T104" fmla="*/ 371 w 371"/>
                  <a:gd name="T105" fmla="*/ 371 h 37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1" h="371">
                    <a:moveTo>
                      <a:pt x="0" y="186"/>
                    </a:moveTo>
                    <a:lnTo>
                      <a:pt x="0" y="169"/>
                    </a:lnTo>
                    <a:lnTo>
                      <a:pt x="3" y="152"/>
                    </a:lnTo>
                    <a:lnTo>
                      <a:pt x="7" y="135"/>
                    </a:lnTo>
                    <a:lnTo>
                      <a:pt x="12" y="119"/>
                    </a:lnTo>
                    <a:lnTo>
                      <a:pt x="19" y="103"/>
                    </a:lnTo>
                    <a:lnTo>
                      <a:pt x="28" y="88"/>
                    </a:lnTo>
                    <a:lnTo>
                      <a:pt x="37" y="74"/>
                    </a:lnTo>
                    <a:lnTo>
                      <a:pt x="48" y="61"/>
                    </a:lnTo>
                    <a:lnTo>
                      <a:pt x="60" y="49"/>
                    </a:lnTo>
                    <a:lnTo>
                      <a:pt x="73" y="38"/>
                    </a:lnTo>
                    <a:lnTo>
                      <a:pt x="87" y="28"/>
                    </a:lnTo>
                    <a:lnTo>
                      <a:pt x="103" y="20"/>
                    </a:lnTo>
                    <a:lnTo>
                      <a:pt x="118" y="13"/>
                    </a:lnTo>
                    <a:lnTo>
                      <a:pt x="135" y="7"/>
                    </a:lnTo>
                    <a:lnTo>
                      <a:pt x="151" y="4"/>
                    </a:lnTo>
                    <a:lnTo>
                      <a:pt x="168" y="1"/>
                    </a:lnTo>
                    <a:lnTo>
                      <a:pt x="185" y="0"/>
                    </a:lnTo>
                    <a:lnTo>
                      <a:pt x="203" y="1"/>
                    </a:lnTo>
                    <a:lnTo>
                      <a:pt x="220" y="4"/>
                    </a:lnTo>
                    <a:lnTo>
                      <a:pt x="236" y="7"/>
                    </a:lnTo>
                    <a:lnTo>
                      <a:pt x="253" y="13"/>
                    </a:lnTo>
                    <a:lnTo>
                      <a:pt x="268" y="20"/>
                    </a:lnTo>
                    <a:lnTo>
                      <a:pt x="283" y="28"/>
                    </a:lnTo>
                    <a:lnTo>
                      <a:pt x="298" y="38"/>
                    </a:lnTo>
                    <a:lnTo>
                      <a:pt x="311" y="49"/>
                    </a:lnTo>
                    <a:lnTo>
                      <a:pt x="323" y="61"/>
                    </a:lnTo>
                    <a:lnTo>
                      <a:pt x="333" y="74"/>
                    </a:lnTo>
                    <a:lnTo>
                      <a:pt x="343" y="88"/>
                    </a:lnTo>
                    <a:lnTo>
                      <a:pt x="352" y="103"/>
                    </a:lnTo>
                    <a:lnTo>
                      <a:pt x="359" y="119"/>
                    </a:lnTo>
                    <a:lnTo>
                      <a:pt x="364" y="135"/>
                    </a:lnTo>
                    <a:lnTo>
                      <a:pt x="368" y="152"/>
                    </a:lnTo>
                    <a:lnTo>
                      <a:pt x="370" y="169"/>
                    </a:lnTo>
                    <a:lnTo>
                      <a:pt x="371" y="186"/>
                    </a:lnTo>
                    <a:lnTo>
                      <a:pt x="370" y="203"/>
                    </a:lnTo>
                    <a:lnTo>
                      <a:pt x="368" y="220"/>
                    </a:lnTo>
                    <a:lnTo>
                      <a:pt x="364" y="236"/>
                    </a:lnTo>
                    <a:lnTo>
                      <a:pt x="359" y="253"/>
                    </a:lnTo>
                    <a:lnTo>
                      <a:pt x="352" y="268"/>
                    </a:lnTo>
                    <a:lnTo>
                      <a:pt x="343" y="283"/>
                    </a:lnTo>
                    <a:lnTo>
                      <a:pt x="333" y="297"/>
                    </a:lnTo>
                    <a:lnTo>
                      <a:pt x="323" y="310"/>
                    </a:lnTo>
                    <a:lnTo>
                      <a:pt x="311" y="323"/>
                    </a:lnTo>
                    <a:lnTo>
                      <a:pt x="298" y="334"/>
                    </a:lnTo>
                    <a:lnTo>
                      <a:pt x="283" y="343"/>
                    </a:lnTo>
                    <a:lnTo>
                      <a:pt x="268" y="352"/>
                    </a:lnTo>
                    <a:lnTo>
                      <a:pt x="253" y="359"/>
                    </a:lnTo>
                    <a:lnTo>
                      <a:pt x="236" y="364"/>
                    </a:lnTo>
                    <a:lnTo>
                      <a:pt x="220" y="368"/>
                    </a:lnTo>
                    <a:lnTo>
                      <a:pt x="203" y="370"/>
                    </a:lnTo>
                    <a:lnTo>
                      <a:pt x="185" y="371"/>
                    </a:lnTo>
                    <a:lnTo>
                      <a:pt x="168" y="370"/>
                    </a:lnTo>
                    <a:lnTo>
                      <a:pt x="151" y="368"/>
                    </a:lnTo>
                    <a:lnTo>
                      <a:pt x="135" y="364"/>
                    </a:lnTo>
                    <a:lnTo>
                      <a:pt x="118" y="359"/>
                    </a:lnTo>
                    <a:lnTo>
                      <a:pt x="103" y="352"/>
                    </a:lnTo>
                    <a:lnTo>
                      <a:pt x="87" y="343"/>
                    </a:lnTo>
                    <a:lnTo>
                      <a:pt x="73" y="334"/>
                    </a:lnTo>
                    <a:lnTo>
                      <a:pt x="60" y="323"/>
                    </a:lnTo>
                    <a:lnTo>
                      <a:pt x="48" y="310"/>
                    </a:lnTo>
                    <a:lnTo>
                      <a:pt x="37" y="297"/>
                    </a:lnTo>
                    <a:lnTo>
                      <a:pt x="28" y="283"/>
                    </a:lnTo>
                    <a:lnTo>
                      <a:pt x="19" y="268"/>
                    </a:lnTo>
                    <a:lnTo>
                      <a:pt x="12" y="253"/>
                    </a:lnTo>
                    <a:lnTo>
                      <a:pt x="7" y="236"/>
                    </a:lnTo>
                    <a:lnTo>
                      <a:pt x="3" y="220"/>
                    </a:lnTo>
                    <a:lnTo>
                      <a:pt x="0" y="203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lIns="91420" tIns="45711" rIns="91420" bIns="45711"/>
              <a:lstStyle/>
              <a:p>
                <a:pPr defTabSz="45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Rectangle 125"/>
              <p:cNvSpPr>
                <a:spLocks noChangeArrowheads="1"/>
              </p:cNvSpPr>
              <p:nvPr/>
            </p:nvSpPr>
            <p:spPr bwMode="auto">
              <a:xfrm>
                <a:off x="2906712" y="2332037"/>
                <a:ext cx="8685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Test</a:t>
                </a:r>
              </a:p>
              <a:p>
                <a:pPr algn="ctr" defTabSz="456867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App 3</a:t>
                </a: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6893080" y="6432759"/>
              <a:ext cx="500470" cy="2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20Hz</a:t>
              </a:r>
            </a:p>
          </p:txBody>
        </p:sp>
      </p:grpSp>
      <p:cxnSp>
        <p:nvCxnSpPr>
          <p:cNvPr id="162" name="Straight Arrow Connector 161"/>
          <p:cNvCxnSpPr/>
          <p:nvPr/>
        </p:nvCxnSpPr>
        <p:spPr>
          <a:xfrm>
            <a:off x="6533059" y="5472644"/>
            <a:ext cx="1596" cy="25404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grpSp>
        <p:nvGrpSpPr>
          <p:cNvPr id="163" name="Group 304"/>
          <p:cNvGrpSpPr/>
          <p:nvPr/>
        </p:nvGrpSpPr>
        <p:grpSpPr>
          <a:xfrm>
            <a:off x="418311" y="3662847"/>
            <a:ext cx="8199248" cy="95162"/>
            <a:chOff x="520534" y="4013860"/>
            <a:chExt cx="9039102" cy="104899"/>
          </a:xfrm>
        </p:grpSpPr>
        <p:cxnSp>
          <p:nvCxnSpPr>
            <p:cNvPr id="164" name="Straight Connector 163"/>
            <p:cNvCxnSpPr/>
            <p:nvPr/>
          </p:nvCxnSpPr>
          <p:spPr>
            <a:xfrm flipV="1">
              <a:off x="522514" y="4013860"/>
              <a:ext cx="9037122" cy="35626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>
            <a:xfrm flipV="1">
              <a:off x="520534" y="4083133"/>
              <a:ext cx="9037122" cy="35626"/>
            </a:xfrm>
            <a:prstGeom prst="line">
              <a:avLst/>
            </a:prstGeom>
            <a:noFill/>
            <a:ln w="762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66" name="TextBox 165"/>
          <p:cNvSpPr txBox="1"/>
          <p:nvPr/>
        </p:nvSpPr>
        <p:spPr>
          <a:xfrm>
            <a:off x="4093344" y="3705949"/>
            <a:ext cx="1039473" cy="360719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 pitchFamily="34" charset="0"/>
              </a:rPr>
              <a:t>Ethernet</a:t>
            </a:r>
            <a:endParaRPr 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>
            <a:off x="6463190" y="3792124"/>
            <a:ext cx="10773" cy="754115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>
          <a:xfrm>
            <a:off x="3684006" y="3016467"/>
            <a:ext cx="10772" cy="624839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>
          <a:xfrm>
            <a:off x="7096923" y="3036218"/>
            <a:ext cx="10772" cy="624839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>
          <a:xfrm>
            <a:off x="2195687" y="3100855"/>
            <a:ext cx="1795" cy="551223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>
          <a:xfrm>
            <a:off x="2947928" y="3088283"/>
            <a:ext cx="14362" cy="553018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>
          <a:xfrm>
            <a:off x="6328521" y="3097261"/>
            <a:ext cx="14362" cy="553018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>
          <a:xfrm>
            <a:off x="5594232" y="3117012"/>
            <a:ext cx="14362" cy="553018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4" name="Straight Connector 173"/>
          <p:cNvCxnSpPr>
            <a:endCxn id="91" idx="0"/>
          </p:cNvCxnSpPr>
          <p:nvPr/>
        </p:nvCxnSpPr>
        <p:spPr>
          <a:xfrm>
            <a:off x="2504479" y="3754423"/>
            <a:ext cx="16158" cy="425536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grpSp>
        <p:nvGrpSpPr>
          <p:cNvPr id="175" name="Group 383"/>
          <p:cNvGrpSpPr/>
          <p:nvPr/>
        </p:nvGrpSpPr>
        <p:grpSpPr>
          <a:xfrm>
            <a:off x="7737231" y="3249911"/>
            <a:ext cx="1467640" cy="369332"/>
            <a:chOff x="8610815" y="7240021"/>
            <a:chExt cx="1617972" cy="407120"/>
          </a:xfrm>
        </p:grpSpPr>
        <p:cxnSp>
          <p:nvCxnSpPr>
            <p:cNvPr id="176" name="Straight Connector 175"/>
            <p:cNvCxnSpPr/>
            <p:nvPr/>
          </p:nvCxnSpPr>
          <p:spPr>
            <a:xfrm flipH="1">
              <a:off x="8612274" y="7359095"/>
              <a:ext cx="223833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>
            <a:xfrm>
              <a:off x="8610815" y="7496328"/>
              <a:ext cx="220530" cy="7297"/>
            </a:xfrm>
            <a:prstGeom prst="line">
              <a:avLst/>
            </a:prstGeom>
            <a:noFill/>
            <a:ln w="5715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78" name="TextBox 177"/>
            <p:cNvSpPr txBox="1"/>
            <p:nvPr/>
          </p:nvSpPr>
          <p:spPr>
            <a:xfrm>
              <a:off x="8759890" y="7240021"/>
              <a:ext cx="1468897" cy="407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sbn over IP </a:t>
              </a:r>
              <a:r>
                <a:rPr lang="en-US" sz="900" kern="0" dirty="0" err="1">
                  <a:solidFill>
                    <a:sysClr val="windowText" lastClr="000000"/>
                  </a:solidFill>
                  <a:latin typeface="Arial" pitchFamily="34" charset="0"/>
                </a:rPr>
                <a:t>comm</a:t>
              </a:r>
              <a:endParaRPr lang="en-US" sz="9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  <a:p>
              <a:pPr defTabSz="9140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itchFamily="34" charset="0"/>
                </a:rPr>
                <a:t>CCSDS over IP </a:t>
              </a:r>
              <a:r>
                <a:rPr lang="en-US" sz="900" kern="0" dirty="0" err="1">
                  <a:solidFill>
                    <a:sysClr val="windowText" lastClr="000000"/>
                  </a:solidFill>
                  <a:latin typeface="Arial" pitchFamily="34" charset="0"/>
                </a:rPr>
                <a:t>comm</a:t>
              </a:r>
              <a:endParaRPr lang="en-US" sz="9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sp>
        <p:nvSpPr>
          <p:cNvPr id="179" name="Rectangle 178"/>
          <p:cNvSpPr/>
          <p:nvPr/>
        </p:nvSpPr>
        <p:spPr>
          <a:xfrm>
            <a:off x="7098717" y="4600105"/>
            <a:ext cx="1594249" cy="133586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82910" tIns="41455" rIns="82910" bIns="41455" rtlCol="0" anchor="ctr"/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Times New Roman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043423" y="4683527"/>
            <a:ext cx="1671127" cy="283811"/>
          </a:xfrm>
          <a:prstGeom prst="rect">
            <a:avLst/>
          </a:prstGeom>
        </p:spPr>
        <p:txBody>
          <a:bodyPr wrap="none" lIns="82910" tIns="41455" rIns="82910" bIns="41455">
            <a:spAutoFit/>
          </a:bodyPr>
          <a:lstStyle/>
          <a:p>
            <a:pPr algn="ctr"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kern="0" dirty="0">
                <a:solidFill>
                  <a:srgbClr val="002060"/>
                </a:solidFill>
                <a:latin typeface="Arial" pitchFamily="34" charset="0"/>
              </a:rPr>
              <a:t>Local Display (Java)</a:t>
            </a:r>
          </a:p>
        </p:txBody>
      </p:sp>
      <p:pic>
        <p:nvPicPr>
          <p:cNvPr id="1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4401" y="5032530"/>
            <a:ext cx="1472389" cy="72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" name="Picture 4"/>
          <p:cNvPicPr>
            <a:picLocks noChangeAspect="1" noChangeArrowheads="1"/>
          </p:cNvPicPr>
          <p:nvPr/>
        </p:nvPicPr>
        <p:blipFill>
          <a:blip r:embed="rId3" cstate="print"/>
          <a:srcRect l="2489"/>
          <a:stretch>
            <a:fillRect/>
          </a:stretch>
        </p:blipFill>
        <p:spPr bwMode="auto">
          <a:xfrm>
            <a:off x="843867" y="4740156"/>
            <a:ext cx="3342074" cy="16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" name="TextBox 182"/>
          <p:cNvSpPr txBox="1"/>
          <p:nvPr/>
        </p:nvSpPr>
        <p:spPr>
          <a:xfrm>
            <a:off x="4771130" y="2015592"/>
            <a:ext cx="782558" cy="321083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itchFamily="34" charset="0"/>
              </a:rPr>
              <a:t>CPU B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5006317" y="5245721"/>
            <a:ext cx="782558" cy="321083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itchFamily="34" charset="0"/>
              </a:rPr>
              <a:t>CPU C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3751785" y="2329329"/>
            <a:ext cx="436815" cy="222255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Arial" pitchFamily="34" charset="0"/>
              </a:rPr>
              <a:t>80Hz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7192427" y="2409973"/>
            <a:ext cx="436815" cy="222255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Arial" pitchFamily="34" charset="0"/>
              </a:rPr>
              <a:t>80Hz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6581868" y="4468563"/>
            <a:ext cx="436815" cy="222255"/>
          </a:xfrm>
          <a:prstGeom prst="rect">
            <a:avLst/>
          </a:prstGeom>
          <a:noFill/>
        </p:spPr>
        <p:txBody>
          <a:bodyPr wrap="none" lIns="82910" tIns="41455" rIns="82910" bIns="41455" rtlCol="0">
            <a:spAutoFit/>
          </a:bodyPr>
          <a:lstStyle/>
          <a:p>
            <a:pPr defTabSz="9140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Arial" pitchFamily="34" charset="0"/>
              </a:rPr>
              <a:t>80Hz</a:t>
            </a:r>
          </a:p>
        </p:txBody>
      </p:sp>
    </p:spTree>
    <p:extLst>
      <p:ext uri="{BB962C8B-B14F-4D97-AF65-F5344CB8AC3E}">
        <p14:creationId xmlns:p14="http://schemas.microsoft.com/office/powerpoint/2010/main" val="21659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Integrity/Orion Certification Testing Pics</a:t>
            </a:r>
            <a:endParaRPr lang="en-US" dirty="0"/>
          </a:p>
        </p:txBody>
      </p:sp>
      <p:pic>
        <p:nvPicPr>
          <p:cNvPr id="1026" name="Picture 2" descr="C:\Users\lewilli1\Desktop\pics\IMG_2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1876" b="11121"/>
          <a:stretch/>
        </p:blipFill>
        <p:spPr bwMode="auto">
          <a:xfrm>
            <a:off x="162539" y="1787095"/>
            <a:ext cx="3874979" cy="2341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willi1\Desktop\pics\IMG_22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2" r="8383" b="15833"/>
          <a:stretch/>
        </p:blipFill>
        <p:spPr bwMode="auto">
          <a:xfrm>
            <a:off x="2453596" y="3840765"/>
            <a:ext cx="3922520" cy="25979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willi1\Desktop\pics\IMG_22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88" b="12352"/>
          <a:stretch/>
        </p:blipFill>
        <p:spPr bwMode="auto">
          <a:xfrm>
            <a:off x="4196287" y="998091"/>
            <a:ext cx="4788990" cy="2965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 bwMode="auto">
          <a:xfrm>
            <a:off x="162539" y="4086752"/>
            <a:ext cx="2291058" cy="555173"/>
          </a:xfrm>
          <a:prstGeom prst="wedgeRoundRectCallout">
            <a:avLst>
              <a:gd name="adj1" fmla="val -9984"/>
              <a:gd name="adj2" fmla="val -10220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/>
              <a:t>Kedalion </a:t>
            </a:r>
            <a:r>
              <a:rPr lang="en-US" sz="1400" b="1" dirty="0" smtClean="0"/>
              <a:t>Lab, Houston</a:t>
            </a:r>
          </a:p>
          <a:p>
            <a:r>
              <a:rPr lang="en-US" sz="1400" b="1" dirty="0" smtClean="0"/>
              <a:t>Remote </a:t>
            </a:r>
            <a:r>
              <a:rPr lang="en-US" sz="1400" b="1" dirty="0"/>
              <a:t>Login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1560576" y="1007774"/>
            <a:ext cx="2182368" cy="743712"/>
          </a:xfrm>
          <a:prstGeom prst="wedgeRoundRectCallout">
            <a:avLst>
              <a:gd name="adj1" fmla="val -28654"/>
              <a:gd name="adj2" fmla="val 7889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i="1" dirty="0">
                <a:solidFill>
                  <a:srgbClr val="0000FF"/>
                </a:solidFill>
              </a:rPr>
              <a:t>Verification </a:t>
            </a:r>
            <a:r>
              <a:rPr lang="en-US" sz="1400" b="1" i="1" dirty="0" smtClean="0">
                <a:solidFill>
                  <a:srgbClr val="0000FF"/>
                </a:solidFill>
              </a:rPr>
              <a:t>testing </a:t>
            </a:r>
            <a:r>
              <a:rPr lang="en-US" sz="1400" b="1" dirty="0"/>
              <a:t>on “SIMICS” hardware simulation platform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7016496" y="4128643"/>
            <a:ext cx="1908048" cy="959140"/>
          </a:xfrm>
          <a:prstGeom prst="wedgeRoundRectCallout">
            <a:avLst>
              <a:gd name="adj1" fmla="val -100706"/>
              <a:gd name="adj2" fmla="val -550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i="1" dirty="0">
                <a:solidFill>
                  <a:srgbClr val="0000FF"/>
                </a:solidFill>
              </a:rPr>
              <a:t>Validation </a:t>
            </a:r>
            <a:r>
              <a:rPr lang="en-US" sz="1400" b="1" i="1" dirty="0" smtClean="0">
                <a:solidFill>
                  <a:srgbClr val="0000FF"/>
                </a:solidFill>
              </a:rPr>
              <a:t>testing </a:t>
            </a:r>
            <a:r>
              <a:rPr lang="en-US" sz="1400" b="1" dirty="0"/>
              <a:t>on Orion Self Checking Pair EFT-1 </a:t>
            </a:r>
            <a:r>
              <a:rPr lang="en-US" sz="1400" b="1" dirty="0" smtClean="0"/>
              <a:t>rig</a:t>
            </a:r>
            <a:endParaRPr lang="en-US" sz="1400" b="1" dirty="0"/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7016496" y="5187511"/>
            <a:ext cx="1908048" cy="959140"/>
          </a:xfrm>
          <a:prstGeom prst="wedgeRoundRectCallout">
            <a:avLst>
              <a:gd name="adj1" fmla="val -91760"/>
              <a:gd name="adj2" fmla="val -42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/>
              <a:t>HOTH Laboratory,  Lockheed Facility, Houston</a:t>
            </a:r>
          </a:p>
        </p:txBody>
      </p:sp>
    </p:spTree>
    <p:extLst>
      <p:ext uri="{BB962C8B-B14F-4D97-AF65-F5344CB8AC3E}">
        <p14:creationId xmlns:p14="http://schemas.microsoft.com/office/powerpoint/2010/main" val="670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44" y="1458958"/>
            <a:ext cx="3326826" cy="201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34960" y="6451600"/>
            <a:ext cx="1905000" cy="457200"/>
          </a:xfrm>
          <a:prstGeom prst="rect">
            <a:avLst/>
          </a:prstGeom>
        </p:spPr>
        <p:txBody>
          <a:bodyPr/>
          <a:lstStyle/>
          <a:p>
            <a:fld id="{473B69CC-8170-4B2E-B654-7E5D723AD1A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69999" y="-71120"/>
            <a:ext cx="6637867" cy="990600"/>
          </a:xfrm>
        </p:spPr>
        <p:txBody>
          <a:bodyPr/>
          <a:lstStyle/>
          <a:p>
            <a:r>
              <a:rPr lang="en-US" sz="2800" dirty="0" smtClean="0"/>
              <a:t>Performance Monitoring Tool Screenshots</a:t>
            </a:r>
            <a:endParaRPr lang="en-US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5" y="3519964"/>
            <a:ext cx="3891113" cy="14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58" y="937637"/>
            <a:ext cx="3340928" cy="202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8" y="1450420"/>
            <a:ext cx="3162198" cy="202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2" y="937637"/>
            <a:ext cx="3162196" cy="202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00" y="3519825"/>
            <a:ext cx="4436433" cy="148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5" y="5051823"/>
            <a:ext cx="7049225" cy="16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0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ploration Ambassadors">
  <a:themeElements>
    <a:clrScheme name="Exploration Ambassador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xploration Ambassadors">
      <a:majorFont>
        <a:latin typeface="Helvetic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7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17961" dir="2700000" algn="ctr" rotWithShape="0">
            <a:schemeClr val="tx1">
              <a:alpha val="74998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Exploration Ambassado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DO retreat">
  <a:themeElements>
    <a:clrScheme name="SDO retre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D13168CE22894E8168BC5D2E7EDC03" ma:contentTypeVersion="" ma:contentTypeDescription="Create a new document." ma:contentTypeScope="" ma:versionID="37e5fe97341a64a36dece68e1c304f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985C9D-0669-4B84-8524-CD96411C9F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C66C70-4995-4EF1-AE59-3062FBF0CF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62E4CC-D0DA-4D74-ADFF-5AF1F51E1E4A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53101</TotalTime>
  <Words>3068</Words>
  <Application>Microsoft Office PowerPoint</Application>
  <PresentationFormat>On-screen Show (4:3)</PresentationFormat>
  <Paragraphs>979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ＭＳ Ｐゴシック</vt:lpstr>
      <vt:lpstr>Arial</vt:lpstr>
      <vt:lpstr>Calibri</vt:lpstr>
      <vt:lpstr>Courier New</vt:lpstr>
      <vt:lpstr>Helvetica</vt:lpstr>
      <vt:lpstr>Helvetica Neue</vt:lpstr>
      <vt:lpstr>Helvetica Neue Black Condensed</vt:lpstr>
      <vt:lpstr>Monotype Sorts</vt:lpstr>
      <vt:lpstr>Times</vt:lpstr>
      <vt:lpstr>Times New Roman</vt:lpstr>
      <vt:lpstr>Wingdings</vt:lpstr>
      <vt:lpstr>ヒラギノ角ゴ Pro W3</vt:lpstr>
      <vt:lpstr>Exploration Ambassadors</vt:lpstr>
      <vt:lpstr>2_Office Theme</vt:lpstr>
      <vt:lpstr>3_Office Theme</vt:lpstr>
      <vt:lpstr>SDO retreat</vt:lpstr>
      <vt:lpstr>Office Theme</vt:lpstr>
      <vt:lpstr>1_Office Theme</vt:lpstr>
      <vt:lpstr>4_Office Theme</vt:lpstr>
      <vt:lpstr>Blank Presentation</vt:lpstr>
      <vt:lpstr>5_Office Theme</vt:lpstr>
      <vt:lpstr>6_Office Theme</vt:lpstr>
      <vt:lpstr>7_Office Theme</vt:lpstr>
      <vt:lpstr>8_Office Theme</vt:lpstr>
      <vt:lpstr>PowerPoint Presentation</vt:lpstr>
      <vt:lpstr>CFS AES Project  Product Summary FY13 &amp; FY14</vt:lpstr>
      <vt:lpstr>AES CFS FY15 Software Tasks &amp; Status</vt:lpstr>
      <vt:lpstr>CFS on Partitioned ARINC-653 OS/B787 Class A Product Team</vt:lpstr>
      <vt:lpstr>PowerPoint Presentation</vt:lpstr>
      <vt:lpstr>CFS Embedded in Trick Simulation (single executable, Trick scheduler used) </vt:lpstr>
      <vt:lpstr>Distributed CFS Demo Configuration</vt:lpstr>
      <vt:lpstr>Integrity/Orion Certification Testing Pics</vt:lpstr>
      <vt:lpstr>Performance Monitoring Tool Screenshots</vt:lpstr>
      <vt:lpstr>Mobile Command and Telemetry System </vt:lpstr>
      <vt:lpstr>Education/Course Idea:  CFS on AR Drone Embedded with Trick Controls &amp; Simulation</vt:lpstr>
      <vt:lpstr>Product Development &amp; Test Process </vt:lpstr>
      <vt:lpstr>CFS VxWorks/LEON3 Class A Product/Test Suite Summary</vt:lpstr>
      <vt:lpstr>PowerPoint Presentation</vt:lpstr>
      <vt:lpstr>AES AMO Project:  Vehicle Systems Automation</vt:lpstr>
      <vt:lpstr>Orion Backup Computer Proof-of-Concept Architecture  (EFT-1 Flight Code under CFS on LEON3 Processor)</vt:lpstr>
      <vt:lpstr>Generic TO/CI Apps with C3I Interface</vt:lpstr>
      <vt:lpstr>CFS Command &amp; Data Dictionary Tool (CCDD)</vt:lpstr>
      <vt:lpstr>Collaboration Manager Tool</vt:lpstr>
      <vt:lpstr>PowerPoint Presentation</vt:lpstr>
      <vt:lpstr>AES CFS FY16 Tasks/Tentative</vt:lpstr>
      <vt:lpstr>Symmetric Multiprocessing  CFS Development</vt:lpstr>
      <vt:lpstr>PowerPoint Presentation</vt:lpstr>
      <vt:lpstr>Projects Use of CFS at JSC</vt:lpstr>
      <vt:lpstr>Morpheus Software Components</vt:lpstr>
      <vt:lpstr> Morpheus Flight Software Architecture</vt:lpstr>
      <vt:lpstr>MMSEV</vt:lpstr>
      <vt:lpstr>PowerPoint Presentation</vt:lpstr>
      <vt:lpstr>PowerPoint Presentation</vt:lpstr>
      <vt:lpstr>Advanced Space Suite:  CWA CFS Software Architecture </vt:lpstr>
    </vt:vector>
  </TitlesOfParts>
  <Company>Lockheed Martin IS&amp;GS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AES_EVA</dc:title>
  <dc:subject>Space Suits</dc:subject>
  <dc:creator>ODIN</dc:creator>
  <cp:keywords>Space suit assembly, portable life support system, EVA</cp:keywords>
  <dc:description>Owner: Ben Greene, EC</dc:description>
  <cp:lastModifiedBy>Prokop, Lorraine E (JSC-ER611)</cp:lastModifiedBy>
  <cp:revision>687</cp:revision>
  <dcterms:created xsi:type="dcterms:W3CDTF">2011-03-29T13:08:48Z</dcterms:created>
  <dcterms:modified xsi:type="dcterms:W3CDTF">2015-10-26T13:44:38Z</dcterms:modified>
  <cp:category>technology development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0x010100D8D13168CE22894E8168BC5D2E7EDC03</vt:lpwstr>
  </property>
</Properties>
</file>