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333" r:id="rId3"/>
    <p:sldId id="335" r:id="rId4"/>
    <p:sldId id="363" r:id="rId5"/>
    <p:sldId id="365" r:id="rId6"/>
    <p:sldId id="366" r:id="rId7"/>
    <p:sldId id="370" r:id="rId8"/>
    <p:sldId id="368" r:id="rId9"/>
    <p:sldId id="367" r:id="rId10"/>
    <p:sldId id="369" r:id="rId11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99"/>
    <a:srgbClr val="3399FF"/>
    <a:srgbClr val="0066FF"/>
    <a:srgbClr val="66CCFF"/>
    <a:srgbClr val="CCFFFF"/>
    <a:srgbClr val="00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6" autoAdjust="0"/>
    <p:restoredTop sz="94484" autoAdjust="0"/>
  </p:normalViewPr>
  <p:slideViewPr>
    <p:cSldViewPr>
      <p:cViewPr varScale="1">
        <p:scale>
          <a:sx n="94" d="100"/>
          <a:sy n="94" d="100"/>
        </p:scale>
        <p:origin x="-168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595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472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14288"/>
            <a:ext cx="9191625" cy="6872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Use at Goddard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core Flight Software System Workshop</a:t>
            </a:r>
          </a:p>
          <a:p>
            <a:r>
              <a:rPr lang="en-US" sz="1800" b="0" dirty="0" smtClean="0"/>
              <a:t>October 26, 2015</a:t>
            </a:r>
            <a:endParaRPr lang="en-US" sz="1800" b="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33600" y="5638800"/>
            <a:ext cx="4876800" cy="55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Alan Cudmore – NASA Goddard Space Flight Center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14400"/>
            <a:ext cx="6553200" cy="4800600"/>
          </a:xfrm>
        </p:spPr>
        <p:txBody>
          <a:bodyPr/>
          <a:lstStyle/>
          <a:p>
            <a:r>
              <a:rPr lang="en-US" sz="1800" dirty="0" smtClean="0"/>
              <a:t>Early use of </a:t>
            </a:r>
            <a:r>
              <a:rPr lang="en-US" sz="1800" dirty="0" err="1" smtClean="0"/>
              <a:t>cFS</a:t>
            </a:r>
            <a:endParaRPr lang="en-US" sz="1800" dirty="0" smtClean="0"/>
          </a:p>
          <a:p>
            <a:pPr lvl="1"/>
            <a:r>
              <a:rPr lang="en-US" dirty="0" smtClean="0"/>
              <a:t>OSAL</a:t>
            </a:r>
          </a:p>
          <a:p>
            <a:pPr lvl="2"/>
            <a:r>
              <a:rPr lang="en-US" sz="1400" dirty="0" smtClean="0"/>
              <a:t>Developed for Solar Dynamics Observatory (</a:t>
            </a:r>
            <a:r>
              <a:rPr lang="en-US" sz="1400" b="1" dirty="0" smtClean="0"/>
              <a:t>SDO</a:t>
            </a:r>
            <a:r>
              <a:rPr lang="en-US" sz="1400" dirty="0" smtClean="0"/>
              <a:t>) – Launched in 2010</a:t>
            </a:r>
          </a:p>
          <a:p>
            <a:pPr lvl="2"/>
            <a:r>
              <a:rPr lang="en-US" sz="1400" dirty="0" smtClean="0"/>
              <a:t>Used to share code between </a:t>
            </a:r>
            <a:r>
              <a:rPr lang="en-US" sz="1400" dirty="0" err="1" smtClean="0"/>
              <a:t>vxWorks</a:t>
            </a:r>
            <a:r>
              <a:rPr lang="en-US" sz="1400" dirty="0" smtClean="0"/>
              <a:t> on RAD750 and RTEMS on </a:t>
            </a:r>
            <a:r>
              <a:rPr lang="en-US" sz="1400" dirty="0" err="1" smtClean="0"/>
              <a:t>Coldfire</a:t>
            </a:r>
            <a:r>
              <a:rPr lang="en-US" sz="1400" dirty="0" smtClean="0"/>
              <a:t> CPUs</a:t>
            </a:r>
          </a:p>
          <a:p>
            <a:pPr lvl="2"/>
            <a:r>
              <a:rPr lang="en-US" sz="1400" dirty="0" smtClean="0"/>
              <a:t>First public release in 2004</a:t>
            </a:r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- Development started in 2004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cFE</a:t>
            </a:r>
            <a:r>
              <a:rPr lang="en-US" dirty="0" smtClean="0"/>
              <a:t> User – Lunar Reconnaissance Orbiter (</a:t>
            </a:r>
            <a:r>
              <a:rPr lang="en-US" b="1" dirty="0" smtClean="0"/>
              <a:t>LRO</a:t>
            </a:r>
            <a:r>
              <a:rPr lang="en-US" dirty="0" smtClean="0"/>
              <a:t>)</a:t>
            </a:r>
          </a:p>
          <a:p>
            <a:pPr lvl="2"/>
            <a:r>
              <a:rPr lang="en-US" sz="1400" dirty="0" smtClean="0"/>
              <a:t>Launched June 2009</a:t>
            </a:r>
          </a:p>
          <a:p>
            <a:pPr lvl="2"/>
            <a:r>
              <a:rPr lang="en-US" sz="1400" dirty="0" err="1" smtClean="0"/>
              <a:t>vxWorks</a:t>
            </a:r>
            <a:r>
              <a:rPr lang="en-US" sz="1400" dirty="0" smtClean="0"/>
              <a:t> 6 on RAD750</a:t>
            </a:r>
          </a:p>
          <a:p>
            <a:pPr lvl="2"/>
            <a:r>
              <a:rPr lang="en-US" sz="1400" dirty="0" err="1" smtClean="0"/>
              <a:t>cFE</a:t>
            </a:r>
            <a:r>
              <a:rPr lang="en-US" sz="1400" dirty="0" smtClean="0"/>
              <a:t> was developed during LRO FSW development</a:t>
            </a:r>
            <a:endParaRPr lang="en-US" sz="1400" dirty="0"/>
          </a:p>
          <a:p>
            <a:pPr lvl="2"/>
            <a:r>
              <a:rPr lang="en-US" sz="1400" dirty="0" smtClean="0"/>
              <a:t>LRO developed </a:t>
            </a:r>
            <a:r>
              <a:rPr lang="en-US" sz="1400" dirty="0" err="1" smtClean="0"/>
              <a:t>cFE</a:t>
            </a:r>
            <a:r>
              <a:rPr lang="en-US" sz="1400" dirty="0" smtClean="0"/>
              <a:t> applications, some of which became </a:t>
            </a:r>
            <a:r>
              <a:rPr lang="en-US" sz="1400" dirty="0" err="1" smtClean="0"/>
              <a:t>cFS</a:t>
            </a:r>
            <a:r>
              <a:rPr lang="en-US" sz="1400" dirty="0" smtClean="0"/>
              <a:t> apps</a:t>
            </a:r>
          </a:p>
          <a:p>
            <a:pPr lvl="1"/>
            <a:r>
              <a:rPr lang="en-US" b="1" dirty="0" smtClean="0"/>
              <a:t>DISILCAS</a:t>
            </a:r>
            <a:r>
              <a:rPr lang="en-US" dirty="0" smtClean="0"/>
              <a:t> – Distributed System Integration Lab Communications Adapter Set</a:t>
            </a:r>
          </a:p>
          <a:p>
            <a:pPr lvl="2"/>
            <a:r>
              <a:rPr lang="en-US" sz="1400" dirty="0" smtClean="0"/>
              <a:t>Connects Engineering Test Unit (ETU) boxes and flight-like interfaces to other ETUs and flight-like interfaces (Geographically distributed)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05400"/>
            <a:ext cx="2439866" cy="1371600"/>
          </a:xfrm>
          <a:prstGeom prst="rect">
            <a:avLst/>
          </a:prstGeom>
        </p:spPr>
      </p:pic>
      <p:pic>
        <p:nvPicPr>
          <p:cNvPr id="7" name="Picture 6" descr="spacecraft_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24200"/>
            <a:ext cx="1612900" cy="1152071"/>
          </a:xfrm>
          <a:prstGeom prst="rect">
            <a:avLst/>
          </a:prstGeom>
        </p:spPr>
      </p:pic>
      <p:pic>
        <p:nvPicPr>
          <p:cNvPr id="6" name="Picture 5" descr="OSAL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2880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715000" cy="4572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cFS</a:t>
            </a:r>
            <a:r>
              <a:rPr lang="en-US" dirty="0" smtClean="0"/>
              <a:t> flagship Missions</a:t>
            </a:r>
          </a:p>
          <a:p>
            <a:pPr lvl="1"/>
            <a:r>
              <a:rPr lang="en-US" sz="2000" b="1" dirty="0" smtClean="0"/>
              <a:t>GPM</a:t>
            </a:r>
            <a:r>
              <a:rPr lang="en-US" sz="2000" dirty="0" smtClean="0"/>
              <a:t> - Global </a:t>
            </a:r>
            <a:r>
              <a:rPr lang="en-US" sz="2000" dirty="0" smtClean="0"/>
              <a:t>Precipitation </a:t>
            </a:r>
            <a:r>
              <a:rPr lang="en-US" sz="2000" dirty="0" smtClean="0"/>
              <a:t>Measurement</a:t>
            </a:r>
            <a:endParaRPr lang="en-US" sz="2000" dirty="0" smtClean="0"/>
          </a:p>
          <a:p>
            <a:pPr lvl="2"/>
            <a:r>
              <a:rPr lang="en-US" dirty="0" smtClean="0"/>
              <a:t>Launched Feb 2014 - </a:t>
            </a:r>
          </a:p>
          <a:p>
            <a:pPr lvl="2"/>
            <a:r>
              <a:rPr lang="en-US" dirty="0" smtClean="0"/>
              <a:t>Full complement of </a:t>
            </a:r>
            <a:r>
              <a:rPr lang="en-US" dirty="0" err="1" smtClean="0"/>
              <a:t>cFS</a:t>
            </a:r>
            <a:r>
              <a:rPr lang="en-US" dirty="0" smtClean="0"/>
              <a:t> applications</a:t>
            </a:r>
          </a:p>
          <a:p>
            <a:pPr lvl="2"/>
            <a:r>
              <a:rPr lang="en-US" dirty="0" smtClean="0"/>
              <a:t>RAD750 – </a:t>
            </a:r>
            <a:r>
              <a:rPr lang="en-US" dirty="0" err="1" smtClean="0"/>
              <a:t>vxWorks</a:t>
            </a:r>
            <a:r>
              <a:rPr lang="en-US" dirty="0" smtClean="0"/>
              <a:t> 6.4</a:t>
            </a:r>
          </a:p>
          <a:p>
            <a:pPr lvl="1"/>
            <a:r>
              <a:rPr lang="en-US" b="1" dirty="0" smtClean="0"/>
              <a:t>MMS</a:t>
            </a:r>
            <a:r>
              <a:rPr lang="en-US" dirty="0" smtClean="0"/>
              <a:t> - </a:t>
            </a:r>
            <a:r>
              <a:rPr lang="en-US" dirty="0" err="1" smtClean="0"/>
              <a:t>Magnetospheric</a:t>
            </a:r>
            <a:r>
              <a:rPr lang="en-US" dirty="0" smtClean="0"/>
              <a:t> </a:t>
            </a:r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smtClean="0"/>
              <a:t>Mission</a:t>
            </a:r>
          </a:p>
          <a:p>
            <a:pPr lvl="2"/>
            <a:r>
              <a:rPr lang="en-US" dirty="0" smtClean="0"/>
              <a:t>Launched </a:t>
            </a:r>
            <a:r>
              <a:rPr lang="en-US" dirty="0" smtClean="0"/>
              <a:t>March 2015</a:t>
            </a:r>
          </a:p>
          <a:p>
            <a:pPr lvl="2"/>
            <a:r>
              <a:rPr lang="en-US" dirty="0" smtClean="0"/>
              <a:t>Four identical spacecraft – </a:t>
            </a:r>
          </a:p>
          <a:p>
            <a:pPr lvl="3"/>
            <a:r>
              <a:rPr lang="en-US" sz="1100" dirty="0" smtClean="0"/>
              <a:t>Radiation Hardened </a:t>
            </a:r>
            <a:r>
              <a:rPr lang="en-US" sz="1100" dirty="0" err="1" smtClean="0"/>
              <a:t>Coldfire</a:t>
            </a:r>
            <a:r>
              <a:rPr lang="en-US" sz="1100" dirty="0" smtClean="0"/>
              <a:t> ( 40Mhz )  - RTEMS 4.10</a:t>
            </a:r>
            <a:endParaRPr lang="en-US" sz="1800" dirty="0"/>
          </a:p>
          <a:p>
            <a:pPr lvl="3"/>
            <a:r>
              <a:rPr lang="en-US" sz="1100" dirty="0" smtClean="0"/>
              <a:t>NASA EEPROM File System ( </a:t>
            </a:r>
            <a:r>
              <a:rPr lang="en-US" sz="1100" dirty="0" err="1" smtClean="0"/>
              <a:t>github.com</a:t>
            </a:r>
            <a:r>
              <a:rPr lang="en-US" sz="1100" dirty="0" smtClean="0"/>
              <a:t>/</a:t>
            </a:r>
            <a:r>
              <a:rPr lang="en-US" sz="1100" dirty="0" err="1" smtClean="0"/>
              <a:t>nasa</a:t>
            </a:r>
            <a:r>
              <a:rPr lang="en-US" sz="1100" dirty="0" smtClean="0"/>
              <a:t>/</a:t>
            </a:r>
            <a:r>
              <a:rPr lang="en-US" sz="1100" dirty="0" err="1" smtClean="0"/>
              <a:t>eefs</a:t>
            </a:r>
            <a:r>
              <a:rPr lang="en-US" sz="1100" dirty="0" smtClean="0"/>
              <a:t>)</a:t>
            </a:r>
          </a:p>
          <a:p>
            <a:pPr lvl="2"/>
            <a:r>
              <a:rPr lang="en-US" sz="1400" dirty="0" smtClean="0"/>
              <a:t>Full complement of </a:t>
            </a:r>
            <a:r>
              <a:rPr lang="en-US" sz="1400" dirty="0" err="1" smtClean="0"/>
              <a:t>cFS</a:t>
            </a:r>
            <a:r>
              <a:rPr lang="en-US" sz="1400" dirty="0" smtClean="0"/>
              <a:t> applications</a:t>
            </a:r>
          </a:p>
          <a:p>
            <a:pPr lvl="2"/>
            <a:r>
              <a:rPr lang="en-US" sz="1400" dirty="0" smtClean="0"/>
              <a:t>Officially began science operations September 4, 2015</a:t>
            </a:r>
          </a:p>
          <a:p>
            <a:pPr marL="1371600" lvl="3" indent="0">
              <a:buNone/>
            </a:pPr>
            <a:endParaRPr lang="en-US" sz="1000" dirty="0" smtClean="0"/>
          </a:p>
        </p:txBody>
      </p:sp>
      <p:pic>
        <p:nvPicPr>
          <p:cNvPr id="4" name="Picture 3" descr="gpm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2667000" cy="2000250"/>
          </a:xfrm>
          <a:prstGeom prst="rect">
            <a:avLst/>
          </a:prstGeom>
        </p:spPr>
      </p:pic>
      <p:pic>
        <p:nvPicPr>
          <p:cNvPr id="5" name="Picture 4" descr="mms_009_bl_l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76600"/>
            <a:ext cx="2059646" cy="3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096000" cy="4648200"/>
          </a:xfrm>
        </p:spPr>
        <p:txBody>
          <a:bodyPr/>
          <a:lstStyle/>
          <a:p>
            <a:r>
              <a:rPr lang="en-US" dirty="0" smtClean="0"/>
              <a:t>Space Station Experiments</a:t>
            </a:r>
          </a:p>
          <a:p>
            <a:pPr lvl="1"/>
            <a:r>
              <a:rPr lang="en-US" b="1" dirty="0" smtClean="0"/>
              <a:t>NICER - </a:t>
            </a:r>
            <a:r>
              <a:rPr lang="en-US" dirty="0" smtClean="0"/>
              <a:t>Neutron star Interior Composition </a:t>
            </a:r>
            <a:r>
              <a:rPr lang="en-US" dirty="0" err="1" smtClean="0"/>
              <a:t>ExploreR</a:t>
            </a:r>
            <a:r>
              <a:rPr lang="en-US" dirty="0" smtClean="0"/>
              <a:t> Mission </a:t>
            </a:r>
          </a:p>
          <a:p>
            <a:pPr lvl="2"/>
            <a:r>
              <a:rPr lang="en-US" sz="1600" dirty="0" smtClean="0"/>
              <a:t>ISS Payload </a:t>
            </a:r>
          </a:p>
          <a:p>
            <a:pPr lvl="2"/>
            <a:r>
              <a:rPr lang="en-US" sz="1800" dirty="0" smtClean="0"/>
              <a:t>Using </a:t>
            </a:r>
            <a:r>
              <a:rPr lang="en-US" sz="1800" dirty="0" err="1" smtClean="0"/>
              <a:t>cFS</a:t>
            </a:r>
            <a:r>
              <a:rPr lang="en-US" sz="1800" dirty="0" smtClean="0"/>
              <a:t> , </a:t>
            </a:r>
            <a:r>
              <a:rPr lang="en-US" sz="1800" dirty="0" err="1" smtClean="0"/>
              <a:t>vxWorks</a:t>
            </a:r>
            <a:r>
              <a:rPr lang="en-US" sz="1800" dirty="0" smtClean="0"/>
              <a:t>, </a:t>
            </a:r>
            <a:r>
              <a:rPr lang="en-US" sz="1800" dirty="0" err="1" smtClean="0"/>
              <a:t>Broadreach</a:t>
            </a:r>
            <a:r>
              <a:rPr lang="en-US" sz="1800" dirty="0" smtClean="0"/>
              <a:t> PPC board</a:t>
            </a:r>
            <a:endParaRPr lang="en-US" dirty="0"/>
          </a:p>
          <a:p>
            <a:pPr lvl="1"/>
            <a:r>
              <a:rPr lang="en-US" b="1" dirty="0" smtClean="0"/>
              <a:t>GEDI - </a:t>
            </a:r>
            <a:r>
              <a:rPr lang="en-US" dirty="0" smtClean="0"/>
              <a:t>Global Ecosystem Dynamics Investigation </a:t>
            </a:r>
            <a:r>
              <a:rPr lang="en-US" dirty="0" err="1" smtClean="0"/>
              <a:t>Lidar</a:t>
            </a:r>
            <a:endParaRPr lang="en-US" dirty="0"/>
          </a:p>
          <a:p>
            <a:pPr lvl="2"/>
            <a:r>
              <a:rPr lang="en-US" sz="1600" dirty="0" smtClean="0"/>
              <a:t>ISS Payload – Under study / early development</a:t>
            </a:r>
          </a:p>
          <a:p>
            <a:pPr lvl="2"/>
            <a:r>
              <a:rPr lang="en-US" sz="1800" dirty="0" smtClean="0"/>
              <a:t>Using </a:t>
            </a:r>
            <a:r>
              <a:rPr lang="en-US" sz="1800" dirty="0" err="1" smtClean="0"/>
              <a:t>cFS</a:t>
            </a:r>
            <a:r>
              <a:rPr lang="en-US" sz="1800" dirty="0" smtClean="0"/>
              <a:t>, </a:t>
            </a:r>
            <a:r>
              <a:rPr lang="en-US" sz="1800" dirty="0" err="1" smtClean="0"/>
              <a:t>vxWorks</a:t>
            </a:r>
            <a:r>
              <a:rPr lang="en-US" sz="1800" dirty="0" smtClean="0"/>
              <a:t>, </a:t>
            </a:r>
            <a:r>
              <a:rPr lang="en-US" sz="1800" dirty="0" err="1" smtClean="0"/>
              <a:t>Broadreach</a:t>
            </a:r>
            <a:r>
              <a:rPr lang="en-US" sz="1800" dirty="0" smtClean="0"/>
              <a:t> PPC board</a:t>
            </a:r>
          </a:p>
          <a:p>
            <a:pPr lvl="1"/>
            <a:r>
              <a:rPr lang="en-US" sz="2000" dirty="0"/>
              <a:t>Space Cube / Space Station Experiments</a:t>
            </a:r>
          </a:p>
          <a:p>
            <a:pPr lvl="2"/>
            <a:r>
              <a:rPr lang="en-US" b="1" dirty="0" smtClean="0"/>
              <a:t>STP-H4</a:t>
            </a:r>
            <a:endParaRPr lang="en-US" b="1" dirty="0"/>
          </a:p>
          <a:p>
            <a:pPr lvl="2"/>
            <a:r>
              <a:rPr lang="en-US" b="1" dirty="0" smtClean="0"/>
              <a:t>STP-H5</a:t>
            </a:r>
            <a:endParaRPr lang="en-US" b="1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62200"/>
            <a:ext cx="2286000" cy="1847087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38200"/>
            <a:ext cx="2336800" cy="1168400"/>
          </a:xfrm>
          <a:prstGeom prst="rect">
            <a:avLst/>
          </a:prstGeom>
        </p:spPr>
      </p:pic>
      <p:pic>
        <p:nvPicPr>
          <p:cNvPr id="10" name="Picture 9" descr="ISEM Integra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76800"/>
            <a:ext cx="2042398" cy="1539496"/>
          </a:xfrm>
          <a:prstGeom prst="rect">
            <a:avLst/>
          </a:prstGeom>
        </p:spPr>
      </p:pic>
      <p:pic>
        <p:nvPicPr>
          <p:cNvPr id="5" name="Picture 4" descr="ISEM_St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19600"/>
            <a:ext cx="1447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0"/>
            <a:ext cx="6095999" cy="5105400"/>
          </a:xfrm>
        </p:spPr>
        <p:txBody>
          <a:bodyPr/>
          <a:lstStyle/>
          <a:p>
            <a:r>
              <a:rPr lang="en-US" dirty="0" err="1" smtClean="0"/>
              <a:t>Cubesats</a:t>
            </a:r>
            <a:r>
              <a:rPr lang="en-US" dirty="0" smtClean="0"/>
              <a:t> and Balloon Missions</a:t>
            </a:r>
          </a:p>
          <a:p>
            <a:pPr lvl="1"/>
            <a:r>
              <a:rPr lang="en-US" dirty="0" err="1" smtClean="0"/>
              <a:t>Cubesats</a:t>
            </a:r>
            <a:endParaRPr lang="en-US" dirty="0" smtClean="0"/>
          </a:p>
          <a:p>
            <a:pPr lvl="2"/>
            <a:r>
              <a:rPr lang="en-US" b="1" dirty="0" err="1" smtClean="0"/>
              <a:t>Dellingr</a:t>
            </a:r>
            <a:endParaRPr lang="en-US" b="1" dirty="0" smtClean="0"/>
          </a:p>
          <a:p>
            <a:pPr lvl="3"/>
            <a:r>
              <a:rPr lang="en-US" sz="1600" dirty="0" err="1" smtClean="0"/>
              <a:t>Heliophysics</a:t>
            </a:r>
            <a:r>
              <a:rPr lang="en-US" sz="1600" dirty="0" smtClean="0"/>
              <a:t> “</a:t>
            </a:r>
            <a:r>
              <a:rPr lang="en-US" sz="1600" dirty="0" err="1" smtClean="0"/>
              <a:t>Skunkworks</a:t>
            </a:r>
            <a:r>
              <a:rPr lang="en-US" sz="1600" dirty="0" smtClean="0"/>
              <a:t>” </a:t>
            </a:r>
            <a:r>
              <a:rPr lang="en-US" sz="1600" dirty="0" err="1" smtClean="0"/>
              <a:t>Cubesat</a:t>
            </a:r>
            <a:endParaRPr lang="en-US" sz="1600" dirty="0" smtClean="0"/>
          </a:p>
          <a:p>
            <a:pPr lvl="3"/>
            <a:r>
              <a:rPr lang="en-US" sz="1600" dirty="0" smtClean="0"/>
              <a:t>Using COTS components</a:t>
            </a:r>
          </a:p>
          <a:p>
            <a:pPr lvl="3"/>
            <a:r>
              <a:rPr lang="en-US" sz="1600" dirty="0" err="1" smtClean="0"/>
              <a:t>Nanomind</a:t>
            </a:r>
            <a:r>
              <a:rPr lang="en-US" sz="1600" dirty="0" smtClean="0"/>
              <a:t> A712 Processor Card</a:t>
            </a:r>
          </a:p>
          <a:p>
            <a:pPr lvl="3"/>
            <a:r>
              <a:rPr lang="en-US" sz="1600" dirty="0" err="1" smtClean="0"/>
              <a:t>FreeRTOS</a:t>
            </a:r>
            <a:r>
              <a:rPr lang="en-US" sz="1600" dirty="0" smtClean="0"/>
              <a:t> , </a:t>
            </a:r>
            <a:r>
              <a:rPr lang="en-US" sz="1600" dirty="0" err="1" smtClean="0"/>
              <a:t>cFS</a:t>
            </a:r>
            <a:endParaRPr lang="en-US" sz="1600" dirty="0" smtClean="0"/>
          </a:p>
          <a:p>
            <a:pPr lvl="2"/>
            <a:r>
              <a:rPr lang="en-US" b="1" dirty="0" err="1" smtClean="0"/>
              <a:t>CeREs</a:t>
            </a:r>
            <a:endParaRPr lang="en-US" b="1" dirty="0" smtClean="0"/>
          </a:p>
          <a:p>
            <a:pPr lvl="3"/>
            <a:r>
              <a:rPr lang="en-US" sz="1600" dirty="0" err="1" smtClean="0"/>
              <a:t>cFS</a:t>
            </a:r>
            <a:r>
              <a:rPr lang="en-US" sz="1600" dirty="0" smtClean="0"/>
              <a:t> on the CHREC Space Processor (CSP)</a:t>
            </a:r>
          </a:p>
          <a:p>
            <a:pPr lvl="2"/>
            <a:r>
              <a:rPr lang="en-US" b="1" dirty="0" smtClean="0"/>
              <a:t>Many</a:t>
            </a:r>
            <a:r>
              <a:rPr lang="en-US" dirty="0" smtClean="0"/>
              <a:t> more being proposed</a:t>
            </a:r>
          </a:p>
          <a:p>
            <a:pPr lvl="1"/>
            <a:r>
              <a:rPr lang="en-US" dirty="0" smtClean="0"/>
              <a:t>Balloon Platforms</a:t>
            </a:r>
          </a:p>
          <a:p>
            <a:pPr lvl="2"/>
            <a:r>
              <a:rPr lang="en-US" b="1" dirty="0" smtClean="0"/>
              <a:t>OPIS</a:t>
            </a:r>
          </a:p>
          <a:p>
            <a:pPr lvl="2"/>
            <a:r>
              <a:rPr lang="en-US" b="1" dirty="0" smtClean="0"/>
              <a:t>GHAPS</a:t>
            </a:r>
            <a:r>
              <a:rPr lang="en-US" dirty="0" smtClean="0"/>
              <a:t> – Mission Gondola for High Altitude Planetary Science</a:t>
            </a:r>
          </a:p>
          <a:p>
            <a:pPr lvl="2"/>
            <a:endParaRPr lang="en-US" sz="1000" dirty="0"/>
          </a:p>
          <a:p>
            <a:pPr lvl="2"/>
            <a:endParaRPr lang="en-US" sz="10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marL="1371600" lvl="3" indent="0">
              <a:buNone/>
            </a:pPr>
            <a:endParaRPr lang="en-US" sz="1000" dirty="0" smtClean="0"/>
          </a:p>
        </p:txBody>
      </p:sp>
      <p:pic>
        <p:nvPicPr>
          <p:cNvPr id="8" name="Picture 7" descr="dellingr-pic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19400"/>
            <a:ext cx="2980266" cy="1676400"/>
          </a:xfrm>
          <a:prstGeom prst="rect">
            <a:avLst/>
          </a:prstGeom>
        </p:spPr>
      </p:pic>
      <p:pic>
        <p:nvPicPr>
          <p:cNvPr id="9" name="Picture 8" descr="dellingr_artist_concep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2557621" cy="1804988"/>
          </a:xfrm>
          <a:prstGeom prst="rect">
            <a:avLst/>
          </a:prstGeom>
        </p:spPr>
      </p:pic>
      <p:pic>
        <p:nvPicPr>
          <p:cNvPr id="11" name="Picture 10" descr="img_6852_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76800"/>
            <a:ext cx="1116858" cy="14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095999" cy="1981200"/>
          </a:xfrm>
        </p:spPr>
        <p:txBody>
          <a:bodyPr/>
          <a:lstStyle/>
          <a:p>
            <a:r>
              <a:rPr lang="en-US" dirty="0" smtClean="0"/>
              <a:t>Testing the </a:t>
            </a:r>
            <a:r>
              <a:rPr lang="en-US" dirty="0" err="1" smtClean="0"/>
              <a:t>Dellingr</a:t>
            </a:r>
            <a:r>
              <a:rPr lang="en-US" dirty="0" smtClean="0"/>
              <a:t> </a:t>
            </a:r>
            <a:r>
              <a:rPr lang="en-US" dirty="0" err="1" smtClean="0"/>
              <a:t>Cubesat</a:t>
            </a:r>
            <a:r>
              <a:rPr lang="en-US" dirty="0" smtClean="0"/>
              <a:t> ACS FSW</a:t>
            </a:r>
          </a:p>
          <a:p>
            <a:pPr lvl="1"/>
            <a:r>
              <a:rPr lang="en-US" sz="1600" b="1" dirty="0" smtClean="0"/>
              <a:t>Problem</a:t>
            </a:r>
            <a:r>
              <a:rPr lang="en-US" sz="1600" dirty="0" smtClean="0"/>
              <a:t>: </a:t>
            </a:r>
            <a:r>
              <a:rPr lang="en-US" sz="1600" dirty="0" err="1" smtClean="0"/>
              <a:t>Dellingr</a:t>
            </a:r>
            <a:r>
              <a:rPr lang="en-US" sz="1600" dirty="0" smtClean="0"/>
              <a:t> only has one copy of the flight hardware, and almost no way to test the ACS in a dynamic environment</a:t>
            </a:r>
          </a:p>
          <a:p>
            <a:pPr lvl="1"/>
            <a:r>
              <a:rPr lang="en-US" sz="1600" dirty="0">
                <a:latin typeface="Arial" pitchFamily="34" charset="0"/>
              </a:rPr>
              <a:t>The abstracted hardware interfaces allow the </a:t>
            </a:r>
            <a:r>
              <a:rPr lang="en-US" sz="1600" dirty="0" err="1">
                <a:latin typeface="Arial" pitchFamily="34" charset="0"/>
              </a:rPr>
              <a:t>cFS</a:t>
            </a:r>
            <a:r>
              <a:rPr lang="en-US" sz="1600" dirty="0">
                <a:latin typeface="Arial" pitchFamily="34" charset="0"/>
              </a:rPr>
              <a:t> based FSW to run on the flight computer or a Linux based PC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sz="1000" dirty="0"/>
          </a:p>
          <a:p>
            <a:pPr lvl="2"/>
            <a:endParaRPr lang="en-US" sz="10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marL="1371600" lvl="3" indent="0">
              <a:buNone/>
            </a:pPr>
            <a:endParaRPr lang="en-US" sz="1000" dirty="0" smtClean="0"/>
          </a:p>
        </p:txBody>
      </p:sp>
      <p:pic>
        <p:nvPicPr>
          <p:cNvPr id="9" name="Picture 8" descr="dellingr_artist_concep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699335" cy="190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228600" y="2895600"/>
            <a:ext cx="17526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ACS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cFS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App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33800" y="4114800"/>
            <a:ext cx="1676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DHL</a:t>
            </a:r>
          </a:p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dirty="0" err="1" smtClean="0"/>
              <a:t>Dellingr</a:t>
            </a:r>
            <a:endParaRPr lang="en-US" dirty="0" smtClean="0"/>
          </a:p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Hardware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Lib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>
            <a:off x="1981200" y="3543300"/>
            <a:ext cx="1752600" cy="6477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ube 9"/>
          <p:cNvSpPr/>
          <p:nvPr/>
        </p:nvSpPr>
        <p:spPr bwMode="auto">
          <a:xfrm>
            <a:off x="6400800" y="5181600"/>
            <a:ext cx="2057400" cy="1219200"/>
          </a:xfrm>
          <a:prstGeom prst="cub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PC Running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the 42 </a:t>
            </a:r>
          </a:p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baseline="0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>
            <a:off x="5410200" y="4648200"/>
            <a:ext cx="190500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477000" y="4724400"/>
            <a:ext cx="166016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 protocol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3352800"/>
            <a:ext cx="172405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Actuator </a:t>
            </a:r>
            <a:r>
              <a:rPr lang="en-US" dirty="0" err="1" smtClean="0"/>
              <a:t>Cmds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 bwMode="auto">
          <a:xfrm flipH="1" flipV="1">
            <a:off x="1981200" y="3962400"/>
            <a:ext cx="175260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905000" y="4419600"/>
            <a:ext cx="146777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Data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410200" y="3124200"/>
            <a:ext cx="1600200" cy="1143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248400" y="3352800"/>
            <a:ext cx="1451677" cy="499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Hardware Calls </a:t>
            </a:r>
          </a:p>
          <a:p>
            <a:r>
              <a:rPr lang="en-US" sz="1400" dirty="0" smtClean="0"/>
              <a:t>(serial,I2C, SPI)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57200" y="5638800"/>
            <a:ext cx="3200400" cy="7620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Common Theme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– Abstracting Flight Hardware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0"/>
            <a:ext cx="6096000" cy="4800600"/>
          </a:xfrm>
        </p:spPr>
        <p:txBody>
          <a:bodyPr/>
          <a:lstStyle/>
          <a:p>
            <a:r>
              <a:rPr lang="en-US" sz="1800" dirty="0" smtClean="0"/>
              <a:t>Upcoming work</a:t>
            </a:r>
          </a:p>
          <a:p>
            <a:pPr lvl="1"/>
            <a:r>
              <a:rPr lang="en-US" dirty="0" smtClean="0"/>
              <a:t>MUSTANG / PACE / Ocean Color Instrument</a:t>
            </a:r>
          </a:p>
          <a:p>
            <a:pPr lvl="2"/>
            <a:r>
              <a:rPr lang="en-US" sz="1800" dirty="0" smtClean="0"/>
              <a:t>Custom C&amp;</a:t>
            </a:r>
            <a:r>
              <a:rPr lang="en-US" sz="1800" dirty="0" smtClean="0"/>
              <a:t>DH / </a:t>
            </a:r>
            <a:r>
              <a:rPr lang="en-US" sz="1800" dirty="0" smtClean="0"/>
              <a:t>Instrument computer</a:t>
            </a:r>
          </a:p>
          <a:p>
            <a:pPr lvl="3"/>
            <a:r>
              <a:rPr lang="en-US" dirty="0" smtClean="0"/>
              <a:t>Dual Core LEON3 architecture</a:t>
            </a:r>
          </a:p>
          <a:p>
            <a:pPr lvl="3"/>
            <a:r>
              <a:rPr lang="en-US" dirty="0" smtClean="0"/>
              <a:t>FPGA based LEON3FT I/O processor</a:t>
            </a:r>
          </a:p>
          <a:p>
            <a:pPr lvl="2"/>
            <a:r>
              <a:rPr lang="en-US" sz="1800" dirty="0" smtClean="0"/>
              <a:t>RTEMS 4.11</a:t>
            </a:r>
          </a:p>
          <a:p>
            <a:pPr lvl="3"/>
            <a:r>
              <a:rPr lang="en-US" dirty="0" smtClean="0"/>
              <a:t>Multi-Core support</a:t>
            </a:r>
          </a:p>
          <a:p>
            <a:pPr lvl="3"/>
            <a:r>
              <a:rPr lang="en-US" dirty="0" smtClean="0"/>
              <a:t>Dynamic Loader for </a:t>
            </a:r>
            <a:r>
              <a:rPr lang="en-US" dirty="0" err="1" smtClean="0"/>
              <a:t>cFE</a:t>
            </a:r>
            <a:r>
              <a:rPr lang="en-US" dirty="0" smtClean="0"/>
              <a:t> and </a:t>
            </a:r>
            <a:r>
              <a:rPr lang="en-US" dirty="0" err="1" smtClean="0"/>
              <a:t>cFS</a:t>
            </a:r>
            <a:r>
              <a:rPr lang="en-US" dirty="0" smtClean="0"/>
              <a:t> applications</a:t>
            </a:r>
          </a:p>
          <a:p>
            <a:pPr lvl="3"/>
            <a:r>
              <a:rPr lang="en-US" dirty="0" smtClean="0"/>
              <a:t>Flash file system</a:t>
            </a:r>
          </a:p>
          <a:p>
            <a:pPr lvl="3"/>
            <a:r>
              <a:rPr lang="en-US" dirty="0" smtClean="0"/>
              <a:t>Possibly Multi-processor communication between LEON3 CPUs</a:t>
            </a:r>
          </a:p>
        </p:txBody>
      </p:sp>
      <p:pic>
        <p:nvPicPr>
          <p:cNvPr id="5" name="Picture 4" descr="15-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42349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at Goddard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14400"/>
            <a:ext cx="6019799" cy="5334000"/>
          </a:xfrm>
        </p:spPr>
        <p:txBody>
          <a:bodyPr/>
          <a:lstStyle/>
          <a:p>
            <a:r>
              <a:rPr lang="en-US" dirty="0" smtClean="0"/>
              <a:t>Technology and Training</a:t>
            </a:r>
          </a:p>
          <a:p>
            <a:pPr lvl="1"/>
            <a:r>
              <a:rPr lang="en-US" sz="1600" dirty="0" smtClean="0"/>
              <a:t>Technology Initiatives</a:t>
            </a:r>
          </a:p>
          <a:p>
            <a:pPr lvl="2"/>
            <a:r>
              <a:rPr lang="en-US" dirty="0" smtClean="0"/>
              <a:t>Multi-core Support co-developed with JHU/APL </a:t>
            </a:r>
          </a:p>
          <a:p>
            <a:pPr lvl="2"/>
            <a:r>
              <a:rPr lang="en-US" dirty="0" smtClean="0"/>
              <a:t>Memory Protection Process Model </a:t>
            </a:r>
            <a:r>
              <a:rPr lang="en-US" dirty="0" err="1" smtClean="0"/>
              <a:t>cFS</a:t>
            </a:r>
            <a:r>
              <a:rPr lang="en-US" dirty="0" smtClean="0"/>
              <a:t> co-developed with JHU/APL</a:t>
            </a:r>
          </a:p>
          <a:p>
            <a:pPr lvl="2"/>
            <a:r>
              <a:rPr lang="en-US" dirty="0" smtClean="0"/>
              <a:t>Partitioned system – </a:t>
            </a:r>
            <a:r>
              <a:rPr lang="en-US" dirty="0" err="1" smtClean="0"/>
              <a:t>cFS</a:t>
            </a:r>
            <a:r>
              <a:rPr lang="en-US" dirty="0" smtClean="0"/>
              <a:t> ported to </a:t>
            </a:r>
            <a:r>
              <a:rPr lang="en-US" dirty="0" err="1" smtClean="0"/>
              <a:t>PikeOS</a:t>
            </a:r>
            <a:r>
              <a:rPr lang="en-US" dirty="0" smtClean="0"/>
              <a:t> on LEON3</a:t>
            </a:r>
          </a:p>
          <a:p>
            <a:pPr lvl="2"/>
            <a:r>
              <a:rPr lang="en-US" dirty="0" err="1" smtClean="0"/>
              <a:t>Xenomai</a:t>
            </a:r>
            <a:r>
              <a:rPr lang="en-US" dirty="0" smtClean="0"/>
              <a:t> Linux – for future Balloon missions</a:t>
            </a:r>
          </a:p>
          <a:p>
            <a:pPr lvl="2"/>
            <a:r>
              <a:rPr lang="en-US" dirty="0" smtClean="0"/>
              <a:t>Software Bus Network updates</a:t>
            </a:r>
          </a:p>
          <a:p>
            <a:pPr lvl="2"/>
            <a:r>
              <a:rPr lang="en-US" dirty="0" smtClean="0"/>
              <a:t>Development Environment (IDE) </a:t>
            </a:r>
          </a:p>
          <a:p>
            <a:pPr lvl="1"/>
            <a:r>
              <a:rPr lang="en-US" sz="1600" dirty="0" smtClean="0"/>
              <a:t>Training – </a:t>
            </a:r>
          </a:p>
          <a:p>
            <a:pPr lvl="2"/>
            <a:r>
              <a:rPr lang="en-US" sz="1400" dirty="0" err="1" smtClean="0"/>
              <a:t>cFS</a:t>
            </a:r>
            <a:r>
              <a:rPr lang="en-US" sz="1400" dirty="0" smtClean="0"/>
              <a:t> Training course </a:t>
            </a:r>
          </a:p>
          <a:p>
            <a:pPr lvl="3"/>
            <a:r>
              <a:rPr lang="en-US" sz="1200" dirty="0" smtClean="0"/>
              <a:t>AKA – ”The Jonathan and Susie show”</a:t>
            </a:r>
          </a:p>
          <a:p>
            <a:pPr lvl="2"/>
            <a:r>
              <a:rPr lang="en-US" sz="1400" dirty="0" smtClean="0"/>
              <a:t>Pi-Sat </a:t>
            </a:r>
          </a:p>
          <a:p>
            <a:pPr lvl="3"/>
            <a:r>
              <a:rPr lang="en-US" sz="1200" dirty="0" err="1" smtClean="0"/>
              <a:t>Cubesat</a:t>
            </a:r>
            <a:r>
              <a:rPr lang="en-US" sz="1200" dirty="0" smtClean="0"/>
              <a:t> Prototype based on Raspberry Pi</a:t>
            </a:r>
          </a:p>
          <a:p>
            <a:pPr lvl="3"/>
            <a:r>
              <a:rPr lang="en-US" sz="1200" dirty="0" smtClean="0"/>
              <a:t>Developed and used by Summer Interns/Co-op students</a:t>
            </a:r>
          </a:p>
          <a:p>
            <a:pPr lvl="3"/>
            <a:endParaRPr lang="en-US" sz="1200" dirty="0" smtClean="0"/>
          </a:p>
          <a:p>
            <a:pPr lvl="2"/>
            <a:endParaRPr lang="en-US" sz="1400" dirty="0" smtClean="0"/>
          </a:p>
          <a:p>
            <a:pPr lvl="2"/>
            <a:endParaRPr lang="en-US" sz="800" dirty="0" smtClean="0"/>
          </a:p>
          <a:p>
            <a:pPr lvl="2"/>
            <a:endParaRPr lang="en-US" sz="600" dirty="0"/>
          </a:p>
          <a:p>
            <a:pPr lvl="2"/>
            <a:endParaRPr lang="en-US" sz="10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marL="1371600" lvl="3" indent="0">
              <a:buNone/>
            </a:pPr>
            <a:endParaRPr lang="en-US" sz="1000" dirty="0" smtClean="0"/>
          </a:p>
        </p:txBody>
      </p:sp>
      <p:pic>
        <p:nvPicPr>
          <p:cNvPr id="4" name="Picture 3" descr="completed-pi-sa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0"/>
            <a:ext cx="2681084" cy="2209800"/>
          </a:xfrm>
          <a:prstGeom prst="rect">
            <a:avLst/>
          </a:prstGeom>
        </p:spPr>
      </p:pic>
      <p:pic>
        <p:nvPicPr>
          <p:cNvPr id="5" name="Picture 4" descr="pumpkin-pi-completed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200"/>
            <a:ext cx="2662400" cy="1981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791200" y="5791200"/>
            <a:ext cx="3200400" cy="7620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Common Theme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</a:rPr>
              <a:t> – Training kits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Goddard as a </a:t>
            </a:r>
            <a:r>
              <a:rPr lang="en-US" dirty="0" err="1" smtClean="0"/>
              <a:t>cFS</a:t>
            </a:r>
            <a:r>
              <a:rPr lang="en-US" dirty="0" smtClean="0"/>
              <a:t>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14400"/>
            <a:ext cx="7238999" cy="5334000"/>
          </a:xfrm>
        </p:spPr>
        <p:txBody>
          <a:bodyPr/>
          <a:lstStyle/>
          <a:p>
            <a:r>
              <a:rPr lang="en-US" sz="1800" dirty="0" smtClean="0"/>
              <a:t>Flagship Missions (GPM, MMS,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Want to have the tested, heritage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sz="1800" dirty="0" smtClean="0"/>
              <a:t>Instrument Subsystems</a:t>
            </a:r>
          </a:p>
          <a:p>
            <a:pPr lvl="1"/>
            <a:r>
              <a:rPr lang="en-US" dirty="0" smtClean="0"/>
              <a:t>In the absence of big missions, instruments may play a larger role</a:t>
            </a:r>
            <a:endParaRPr lang="en-US" dirty="0"/>
          </a:p>
          <a:p>
            <a:r>
              <a:rPr lang="en-US" sz="1800" dirty="0" err="1" smtClean="0"/>
              <a:t>Cubesats</a:t>
            </a:r>
            <a:endParaRPr lang="en-US" sz="1800" dirty="0" smtClean="0"/>
          </a:p>
          <a:p>
            <a:pPr lvl="1"/>
            <a:r>
              <a:rPr lang="en-US" dirty="0" smtClean="0"/>
              <a:t>This is a growing trend at GSFC, and the </a:t>
            </a:r>
            <a:r>
              <a:rPr lang="en-US" dirty="0" err="1" smtClean="0"/>
              <a:t>cFS</a:t>
            </a:r>
            <a:r>
              <a:rPr lang="en-US" dirty="0" smtClean="0"/>
              <a:t> has a large role.</a:t>
            </a:r>
          </a:p>
          <a:p>
            <a:pPr lvl="1"/>
            <a:r>
              <a:rPr lang="en-US" dirty="0" smtClean="0"/>
              <a:t>Heritage/testing plays a role to increase reliability</a:t>
            </a:r>
          </a:p>
          <a:p>
            <a:pPr lvl="1"/>
            <a:r>
              <a:rPr lang="en-US" dirty="0" smtClean="0"/>
              <a:t>Cost is a major factor</a:t>
            </a:r>
          </a:p>
          <a:p>
            <a:r>
              <a:rPr lang="en-US" sz="1800" dirty="0" smtClean="0"/>
              <a:t>ISS/Balloon missions</a:t>
            </a:r>
          </a:p>
          <a:p>
            <a:pPr lvl="1"/>
            <a:r>
              <a:rPr lang="en-US" sz="1600" dirty="0" smtClean="0"/>
              <a:t>More willing to use leading edge technology</a:t>
            </a:r>
          </a:p>
          <a:p>
            <a:r>
              <a:rPr lang="en-US" sz="1800" dirty="0" smtClean="0"/>
              <a:t>Technology development</a:t>
            </a:r>
          </a:p>
          <a:p>
            <a:pPr lvl="1"/>
            <a:endParaRPr lang="en-US" sz="1600" dirty="0" smtClean="0"/>
          </a:p>
          <a:p>
            <a:pPr lvl="2"/>
            <a:endParaRPr lang="en-US" sz="800" dirty="0" smtClean="0"/>
          </a:p>
          <a:p>
            <a:pPr lvl="2"/>
            <a:endParaRPr lang="en-US" sz="600" dirty="0"/>
          </a:p>
          <a:p>
            <a:pPr lvl="2"/>
            <a:endParaRPr lang="en-US" sz="10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marL="1371600" lvl="3" indent="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2519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9880</TotalTime>
  <Words>636</Words>
  <Application>Microsoft Macintosh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cFS Use at Goddard</vt:lpstr>
      <vt:lpstr>cFS at Goddard</vt:lpstr>
      <vt:lpstr>cFS at Goddard</vt:lpstr>
      <vt:lpstr>cFS at Goddard</vt:lpstr>
      <vt:lpstr>cFS at Goddard</vt:lpstr>
      <vt:lpstr>cFS at Goddard</vt:lpstr>
      <vt:lpstr>cFS at Goddard</vt:lpstr>
      <vt:lpstr>cFS at Goddard</vt:lpstr>
      <vt:lpstr>Goddard as a cFS Customer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Alan Cudmore</cp:lastModifiedBy>
  <cp:revision>370</cp:revision>
  <cp:lastPrinted>1601-01-01T00:00:00Z</cp:lastPrinted>
  <dcterms:created xsi:type="dcterms:W3CDTF">1601-01-01T00:00:00Z</dcterms:created>
  <dcterms:modified xsi:type="dcterms:W3CDTF">2015-10-26T19:44:56Z</dcterms:modified>
</cp:coreProperties>
</file>