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8" r:id="rId1"/>
  </p:sldMasterIdLst>
  <p:notesMasterIdLst>
    <p:notesMasterId r:id="rId35"/>
  </p:notesMasterIdLst>
  <p:handoutMasterIdLst>
    <p:handoutMasterId r:id="rId36"/>
  </p:handoutMasterIdLst>
  <p:sldIdLst>
    <p:sldId id="473" r:id="rId2"/>
    <p:sldId id="502" r:id="rId3"/>
    <p:sldId id="493" r:id="rId4"/>
    <p:sldId id="510" r:id="rId5"/>
    <p:sldId id="509" r:id="rId6"/>
    <p:sldId id="488" r:id="rId7"/>
    <p:sldId id="486" r:id="rId8"/>
    <p:sldId id="494" r:id="rId9"/>
    <p:sldId id="487" r:id="rId10"/>
    <p:sldId id="479" r:id="rId11"/>
    <p:sldId id="495" r:id="rId12"/>
    <p:sldId id="507" r:id="rId13"/>
    <p:sldId id="480" r:id="rId14"/>
    <p:sldId id="503" r:id="rId15"/>
    <p:sldId id="508" r:id="rId16"/>
    <p:sldId id="496" r:id="rId17"/>
    <p:sldId id="481" r:id="rId18"/>
    <p:sldId id="499" r:id="rId19"/>
    <p:sldId id="511" r:id="rId20"/>
    <p:sldId id="500" r:id="rId21"/>
    <p:sldId id="501" r:id="rId22"/>
    <p:sldId id="504" r:id="rId23"/>
    <p:sldId id="482" r:id="rId24"/>
    <p:sldId id="506" r:id="rId25"/>
    <p:sldId id="483" r:id="rId26"/>
    <p:sldId id="484" r:id="rId27"/>
    <p:sldId id="492" r:id="rId28"/>
    <p:sldId id="512" r:id="rId29"/>
    <p:sldId id="485" r:id="rId30"/>
    <p:sldId id="505" r:id="rId31"/>
    <p:sldId id="490" r:id="rId32"/>
    <p:sldId id="489" r:id="rId33"/>
    <p:sldId id="476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059">
          <p15:clr>
            <a:srgbClr val="A4A3A4"/>
          </p15:clr>
        </p15:guide>
        <p15:guide id="2" orient="horz" pos="890">
          <p15:clr>
            <a:srgbClr val="A4A3A4"/>
          </p15:clr>
        </p15:guide>
        <p15:guide id="3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FF66"/>
    <a:srgbClr val="FFFFFF"/>
    <a:srgbClr val="BA0C2F"/>
    <a:srgbClr val="53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65" autoAdjust="0"/>
    <p:restoredTop sz="86414" autoAdjust="0"/>
  </p:normalViewPr>
  <p:slideViewPr>
    <p:cSldViewPr snapToGrid="0" snapToObjects="1">
      <p:cViewPr varScale="1">
        <p:scale>
          <a:sx n="156" d="100"/>
          <a:sy n="156" d="100"/>
        </p:scale>
        <p:origin x="-128" y="-512"/>
      </p:cViewPr>
      <p:guideLst>
        <p:guide orient="horz" pos="4059"/>
        <p:guide orient="horz" pos="89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50" d="100"/>
          <a:sy n="150" d="100"/>
        </p:scale>
        <p:origin x="-159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EF82E-AB00-DF49-BF61-0E3E88793840}" type="datetime1">
              <a:rPr lang="en-US" smtClean="0">
                <a:latin typeface="Arial"/>
              </a:rPr>
              <a:t>16/11/21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E00F2-CC6B-3345-A584-44341337AE23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542630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602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n:Creative_Commons" TargetMode="External"/><Relationship Id="rId4" Type="http://schemas.openxmlformats.org/officeDocument/2006/relationships/hyperlink" Target="https://creativecommons.org/licenses/by-sa/3.0/deed.en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Finish</a:t>
            </a:r>
            <a:r>
              <a:rPr lang="en-US" baseline="0" dirty="0" smtClean="0"/>
              <a:t> by: 02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427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Finish</a:t>
            </a:r>
            <a:r>
              <a:rPr lang="en-US" baseline="0" dirty="0" smtClean="0"/>
              <a:t> by: 08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867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 seconds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356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Finish</a:t>
            </a:r>
            <a:r>
              <a:rPr lang="en-US" baseline="0" dirty="0" smtClean="0"/>
              <a:t> by: 10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808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Finish</a:t>
            </a:r>
            <a:r>
              <a:rPr lang="en-US" baseline="0" dirty="0" smtClean="0"/>
              <a:t> by: 11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19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30 seconds</a:t>
            </a:r>
          </a:p>
          <a:p>
            <a:endParaRPr lang="en-US" dirty="0" smtClean="0"/>
          </a:p>
          <a:p>
            <a:r>
              <a:rPr lang="en-US" dirty="0" smtClean="0"/>
              <a:t>5x5 matrix</a:t>
            </a:r>
            <a:r>
              <a:rPr lang="en-US" baseline="0" dirty="0" smtClean="0"/>
              <a:t> from  </a:t>
            </a:r>
            <a:r>
              <a:rPr lang="en-US" dirty="0" smtClean="0"/>
              <a:t>http://</a:t>
            </a:r>
            <a:r>
              <a:rPr lang="en-US" dirty="0" err="1" smtClean="0"/>
              <a:t>rules.jpl.nasa.gov</a:t>
            </a:r>
            <a:r>
              <a:rPr lang="en-US" dirty="0" smtClean="0"/>
              <a:t>/</a:t>
            </a:r>
            <a:r>
              <a:rPr lang="en-US" dirty="0" err="1" smtClean="0"/>
              <a:t>cgi</a:t>
            </a:r>
            <a:r>
              <a:rPr lang="en-US" dirty="0" smtClean="0"/>
              <a:t>/</a:t>
            </a:r>
            <a:r>
              <a:rPr lang="en-US" dirty="0" err="1" smtClean="0"/>
              <a:t>doc-gw.pl?docid</a:t>
            </a:r>
            <a:r>
              <a:rPr lang="en-US" dirty="0" smtClean="0"/>
              <a:t>=78158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2056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Finish</a:t>
            </a:r>
            <a:r>
              <a:rPr lang="en-US" baseline="0" dirty="0" smtClean="0"/>
              <a:t> by: 12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1083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30 seconds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600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Finish</a:t>
            </a:r>
            <a:r>
              <a:rPr lang="en-US" baseline="0" dirty="0" smtClean="0"/>
              <a:t> by: 14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0499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30 seconds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0499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Finish</a:t>
            </a:r>
            <a:r>
              <a:rPr lang="en-US" baseline="0" dirty="0" smtClean="0"/>
              <a:t> by: 16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www.bellinghamherald.com</a:t>
            </a:r>
            <a:r>
              <a:rPr lang="en-US" dirty="0" smtClean="0"/>
              <a:t>/news/local/article22200432.html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077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15</a:t>
            </a:r>
            <a:r>
              <a:rPr lang="en-US" baseline="0" dirty="0" smtClean="0"/>
              <a:t> seconds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Chang'e</a:t>
            </a:r>
            <a:r>
              <a:rPr lang="en-US" dirty="0" smtClean="0"/>
              <a:t> 3 lander and its </a:t>
            </a:r>
            <a:r>
              <a:rPr lang="en-US" dirty="0" err="1" smtClean="0"/>
              <a:t>Yutu</a:t>
            </a:r>
            <a:r>
              <a:rPr lang="en-US" dirty="0" smtClean="0"/>
              <a:t> rover on the Moon</a:t>
            </a:r>
          </a:p>
          <a:p>
            <a:endParaRPr lang="en-US" dirty="0" smtClean="0"/>
          </a:p>
          <a:p>
            <a:r>
              <a:rPr lang="en-US" dirty="0" smtClean="0"/>
              <a:t>https://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dirty="0" err="1" smtClean="0"/>
              <a:t>Mars_Exploration_Rover</a:t>
            </a: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www.reuters.com</a:t>
            </a:r>
            <a:r>
              <a:rPr lang="en-US" dirty="0" smtClean="0"/>
              <a:t>/article/2013/11/26/us-china-space-idUSBRE9AP04W20131126</a:t>
            </a:r>
          </a:p>
          <a:p>
            <a:r>
              <a:rPr lang="en-US" dirty="0" smtClean="0"/>
              <a:t>Visitors take pictures of a prototype model of a lunar rover at the 15th China International Industry Fair in Shanghai, November 5, 2013. </a:t>
            </a:r>
          </a:p>
          <a:p>
            <a:r>
              <a:rPr lang="en-US" dirty="0" smtClean="0"/>
              <a:t>Credit: Reuters/Stringer</a:t>
            </a:r>
          </a:p>
        </p:txBody>
      </p:sp>
    </p:spTree>
    <p:extLst>
      <p:ext uri="{BB962C8B-B14F-4D97-AF65-F5344CB8AC3E}">
        <p14:creationId xmlns:p14="http://schemas.microsoft.com/office/powerpoint/2010/main" val="30459624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30 seconds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9120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Finish</a:t>
            </a:r>
            <a:r>
              <a:rPr lang="en-US" baseline="0" dirty="0" smtClean="0"/>
              <a:t> by: 18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9526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Finish</a:t>
            </a:r>
            <a:r>
              <a:rPr lang="en-US" baseline="0" dirty="0" smtClean="0"/>
              <a:t> by: 19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1253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Finish</a:t>
            </a:r>
            <a:r>
              <a:rPr lang="en-US" baseline="0" dirty="0" smtClean="0"/>
              <a:t> by: 20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5252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Finish</a:t>
            </a:r>
            <a:r>
              <a:rPr lang="en-US" baseline="0" dirty="0" smtClean="0"/>
              <a:t> by: 21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7339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Finish</a:t>
            </a:r>
            <a:r>
              <a:rPr lang="en-US" baseline="0" dirty="0" smtClean="0"/>
              <a:t> by: 22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By "re-normalize the baseline",</a:t>
            </a:r>
            <a:r>
              <a:rPr lang="en-US" baseline="0" dirty="0" smtClean="0"/>
              <a:t> I mean making small changes over time, so the new (adversarial) behavior becomes expected.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480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Finish</a:t>
            </a:r>
            <a:r>
              <a:rPr lang="en-US" baseline="0" dirty="0" smtClean="0"/>
              <a:t> by: 23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Roof damage image</a:t>
            </a:r>
            <a:r>
              <a:rPr lang="en-US" baseline="0" dirty="0" smtClean="0"/>
              <a:t> from  </a:t>
            </a:r>
            <a:r>
              <a:rPr lang="en-US" dirty="0" smtClean="0"/>
              <a:t>https://</a:t>
            </a:r>
            <a:r>
              <a:rPr lang="en-US" dirty="0" err="1" smtClean="0"/>
              <a:t>commons.wikimedia.org</a:t>
            </a:r>
            <a:r>
              <a:rPr lang="en-US" dirty="0" smtClean="0"/>
              <a:t>/wiki/File:Roof_Damage_3.JPG</a:t>
            </a:r>
          </a:p>
          <a:p>
            <a:r>
              <a:rPr lang="en-US" dirty="0" smtClean="0"/>
              <a:t>licensed under the </a:t>
            </a:r>
            <a:r>
              <a:rPr lang="en-US" dirty="0" smtClean="0">
                <a:hlinkClick r:id="rId3" tooltip="w:en:Creative Commons"/>
              </a:rPr>
              <a:t>Creative Commons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Attribution-Share Alike 3.0 Unported</a:t>
            </a:r>
            <a:r>
              <a:rPr lang="en-US" dirty="0" smtClean="0"/>
              <a:t> license.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</a:t>
            </a:r>
            <a:r>
              <a:rPr lang="en-US" baseline="0" dirty="0" smtClean="0"/>
              <a:t> Hogan Fountain Pavilion i</a:t>
            </a:r>
            <a:r>
              <a:rPr lang="en-US" dirty="0" smtClean="0"/>
              <a:t>s a unique mid-20th century modern architectural structure located within Cherokee Park, Louisville, Kentucky built in 1965.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22443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5x5 matrix</a:t>
            </a:r>
            <a:r>
              <a:rPr lang="en-US" baseline="0" dirty="0" smtClean="0"/>
              <a:t> from  </a:t>
            </a:r>
            <a:r>
              <a:rPr lang="en-US" dirty="0" smtClean="0"/>
              <a:t>http://</a:t>
            </a:r>
            <a:r>
              <a:rPr lang="en-US" dirty="0" err="1" smtClean="0"/>
              <a:t>rules.jpl.nasa.gov</a:t>
            </a:r>
            <a:r>
              <a:rPr lang="en-US" dirty="0" smtClean="0"/>
              <a:t>/</a:t>
            </a:r>
            <a:r>
              <a:rPr lang="en-US" dirty="0" err="1" smtClean="0"/>
              <a:t>cgi</a:t>
            </a:r>
            <a:r>
              <a:rPr lang="en-US" dirty="0" smtClean="0"/>
              <a:t>/</a:t>
            </a:r>
            <a:r>
              <a:rPr lang="en-US" dirty="0" err="1" smtClean="0"/>
              <a:t>doc-gw.pl?docid</a:t>
            </a:r>
            <a:r>
              <a:rPr lang="en-US" dirty="0" smtClean="0"/>
              <a:t>=78158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9745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46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 seconds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82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 seconds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978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Finish</a:t>
            </a:r>
            <a:r>
              <a:rPr lang="en-US" baseline="0" dirty="0" smtClean="0"/>
              <a:t> by: </a:t>
            </a:r>
            <a:r>
              <a:rPr lang="en-US" baseline="0" smtClean="0"/>
              <a:t>04 minutes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Pwn</a:t>
            </a:r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is a </a:t>
            </a:r>
            <a:r>
              <a:rPr lang="en-US" sz="1200" kern="1200" dirty="0" err="1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leetspeak</a:t>
            </a:r>
            <a:r>
              <a:rPr lang="en-US" sz="1200" kern="1200" dirty="0" smtClean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slang term derived from the verb own, as meaning to appropriate or to conquer to gain ownership.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461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Finish</a:t>
            </a:r>
            <a:r>
              <a:rPr lang="en-US" baseline="0" dirty="0" smtClean="0"/>
              <a:t> by: 05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3654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Finish</a:t>
            </a:r>
            <a:r>
              <a:rPr lang="en-US" baseline="0" dirty="0" smtClean="0"/>
              <a:t> by: 06</a:t>
            </a:r>
            <a:endParaRPr lang="en-US" dirty="0" smtClean="0"/>
          </a:p>
          <a:p>
            <a:r>
              <a:rPr lang="en-US" dirty="0" smtClean="0"/>
              <a:t>Pranksters stir</a:t>
            </a:r>
            <a:r>
              <a:rPr lang="en-US" baseline="0" dirty="0" smtClean="0"/>
              <a:t> up </a:t>
            </a:r>
            <a:r>
              <a:rPr lang="en-US" dirty="0" smtClean="0"/>
              <a:t>enough trouble with un-modified data.</a:t>
            </a:r>
          </a:p>
          <a:p>
            <a:endParaRPr lang="en-US" dirty="0" smtClean="0"/>
          </a:p>
          <a:p>
            <a:r>
              <a:rPr lang="en-US" dirty="0" smtClean="0"/>
              <a:t>Face on Mars images from  https</a:t>
            </a:r>
            <a:r>
              <a:rPr lang="en-US" dirty="0" smtClean="0"/>
              <a:t>://</a:t>
            </a:r>
            <a:r>
              <a:rPr lang="en-US" dirty="0" err="1" smtClean="0"/>
              <a:t>science.nasa.gov</a:t>
            </a:r>
            <a:r>
              <a:rPr lang="en-US" dirty="0" smtClean="0"/>
              <a:t>/science-news/science-at-</a:t>
            </a:r>
            <a:r>
              <a:rPr lang="en-US" dirty="0" err="1" smtClean="0"/>
              <a:t>nasa</a:t>
            </a:r>
            <a:r>
              <a:rPr lang="en-US" dirty="0" smtClean="0"/>
              <a:t>/2001/ast24may_1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932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30 seconds</a:t>
            </a:r>
          </a:p>
          <a:p>
            <a:endParaRPr lang="en-US" dirty="0" smtClean="0"/>
          </a:p>
          <a:p>
            <a:r>
              <a:rPr lang="en-US" dirty="0" smtClean="0"/>
              <a:t>Taken from CCSDS Green Book "Security Threats Against Space Missions"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public.ccsds.org</a:t>
            </a:r>
            <a:r>
              <a:rPr lang="en-US" dirty="0" smtClean="0"/>
              <a:t>/Pubs/350x1g2.pdf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6469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Finish</a:t>
            </a:r>
            <a:r>
              <a:rPr lang="en-US" baseline="0" dirty="0" smtClean="0"/>
              <a:t> by: 07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FISMA: "Thou shalt meet FIPS-199"</a:t>
            </a:r>
          </a:p>
          <a:p>
            <a:r>
              <a:rPr lang="en-US" dirty="0" smtClean="0"/>
              <a:t>FIPS-199: Inventory of Low/Med/High for C-I-A</a:t>
            </a:r>
          </a:p>
          <a:p>
            <a:r>
              <a:rPr lang="en-US" dirty="0" smtClean="0"/>
              <a:t>NIST SP 800-53: Definitions for OMB M-04-04. Controls for Low/Med/High</a:t>
            </a:r>
          </a:p>
          <a:p>
            <a:endParaRPr lang="en-US" dirty="0" smtClean="0"/>
          </a:p>
          <a:p>
            <a:r>
              <a:rPr lang="en-US" dirty="0" smtClean="0"/>
              <a:t>OMB M-04-04 "E-Authentication Guidance for Federal </a:t>
            </a:r>
            <a:r>
              <a:rPr lang="en-US" dirty="0" err="1" smtClean="0"/>
              <a:t>Agencie</a:t>
            </a:r>
            <a:r>
              <a:rPr lang="en-US" dirty="0" smtClean="0"/>
              <a:t>": Levels of Assurance, with tie to FIPS-199</a:t>
            </a:r>
          </a:p>
          <a:p>
            <a:r>
              <a:rPr lang="en-US" dirty="0" smtClean="0"/>
              <a:t>OMB</a:t>
            </a:r>
            <a:r>
              <a:rPr lang="en-US" baseline="0" dirty="0" smtClean="0"/>
              <a:t> </a:t>
            </a:r>
            <a:r>
              <a:rPr lang="en-US" dirty="0" smtClean="0"/>
              <a:t>A-130 "Management of Federal Information Resources"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267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454026" y="454025"/>
            <a:ext cx="8232774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14" name="Title 5"/>
          <p:cNvSpPr txBox="1">
            <a:spLocks/>
          </p:cNvSpPr>
          <p:nvPr userDrawn="1"/>
        </p:nvSpPr>
        <p:spPr>
          <a:xfrm>
            <a:off x="7747001" y="6504210"/>
            <a:ext cx="1231511" cy="31172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cap="none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1000" b="1" kern="500" spc="200" dirty="0" smtClean="0">
                <a:solidFill>
                  <a:schemeClr val="accent3"/>
                </a:solidFill>
              </a:rPr>
              <a:t>jpl.nasa.gov</a:t>
            </a:r>
            <a:endParaRPr lang="en-US" sz="1000" b="1" kern="500" spc="200" dirty="0">
              <a:solidFill>
                <a:schemeClr val="accent3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djbyrne, Cyber-defense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California Institute of Technology. Government sponsorship acknowledged.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1A9F-9D40-144B-9666-6B30B75E8C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96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454026" y="454025"/>
            <a:ext cx="8232774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1412875"/>
            <a:ext cx="8248650" cy="487997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15" name="Title 5"/>
          <p:cNvSpPr txBox="1">
            <a:spLocks/>
          </p:cNvSpPr>
          <p:nvPr userDrawn="1"/>
        </p:nvSpPr>
        <p:spPr>
          <a:xfrm>
            <a:off x="7747001" y="6504210"/>
            <a:ext cx="1231511" cy="31172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cap="none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1000" b="1" kern="500" spc="200" dirty="0" smtClean="0">
                <a:solidFill>
                  <a:schemeClr val="accent3"/>
                </a:solidFill>
              </a:rPr>
              <a:t>jpl.nasa.gov</a:t>
            </a:r>
            <a:endParaRPr lang="en-US" sz="1000" b="1" kern="500" spc="200" dirty="0">
              <a:solidFill>
                <a:schemeClr val="accent3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djbyrne, Cyber-defense</a:t>
            </a:r>
            <a:endParaRPr lang="en-US" dirty="0" smtClean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© 2016 California Institute of Technology. Government sponsorship acknowledged.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1E51A9F-9D40-144B-9666-6B30B75E8C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349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Content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54026" y="454025"/>
            <a:ext cx="8232774" cy="4360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685340" y="1407693"/>
            <a:ext cx="4008438" cy="4815887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461003" y="1407105"/>
            <a:ext cx="4023901" cy="481647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lvl="0"/>
            <a:r>
              <a:rPr lang="en-US" dirty="0" smtClean="0"/>
              <a:t>Click to add content</a:t>
            </a:r>
            <a:endParaRPr lang="en-US" dirty="0"/>
          </a:p>
        </p:txBody>
      </p:sp>
      <p:sp>
        <p:nvSpPr>
          <p:cNvPr id="16" name="Title 5"/>
          <p:cNvSpPr txBox="1">
            <a:spLocks/>
          </p:cNvSpPr>
          <p:nvPr userDrawn="1"/>
        </p:nvSpPr>
        <p:spPr>
          <a:xfrm>
            <a:off x="7747001" y="6504210"/>
            <a:ext cx="1231511" cy="31172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cap="none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1000" b="1" kern="500" spc="200" dirty="0" smtClean="0">
                <a:solidFill>
                  <a:schemeClr val="accent3"/>
                </a:solidFill>
              </a:rPr>
              <a:t>jpl.nasa.gov</a:t>
            </a:r>
            <a:endParaRPr lang="en-US" sz="1000" b="1" kern="500" spc="200" dirty="0">
              <a:solidFill>
                <a:schemeClr val="accent3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 smtClean="0"/>
              <a:t>djbyrne, Cyber-defense</a:t>
            </a:r>
            <a:endParaRPr lang="en-US" dirty="0" smtClean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smtClean="0"/>
              <a:t>© 2016 California Institute of Technology. Government sponsorship acknowledged.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1E51A9F-9D40-144B-9666-6B30B75E8C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355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5"/>
          <p:cNvSpPr txBox="1">
            <a:spLocks/>
          </p:cNvSpPr>
          <p:nvPr userDrawn="1"/>
        </p:nvSpPr>
        <p:spPr>
          <a:xfrm>
            <a:off x="7747001" y="6504210"/>
            <a:ext cx="1231511" cy="31172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cap="none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1000" b="1" kern="500" spc="200" dirty="0" smtClean="0">
                <a:solidFill>
                  <a:schemeClr val="accent3"/>
                </a:solidFill>
              </a:rPr>
              <a:t>jpl.nasa.gov</a:t>
            </a:r>
            <a:endParaRPr lang="en-US" sz="1000" b="1" kern="500" spc="200" dirty="0">
              <a:solidFill>
                <a:schemeClr val="accent3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djbyrne, Cyber-defense</a:t>
            </a: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 California Institute of Technology. Government sponsorship acknowledged.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51A9F-9D40-144B-9666-6B30B75E8C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46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" y="2995083"/>
            <a:ext cx="9144000" cy="86783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48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Chapter Divider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09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w 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576455" cy="68580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 sz="16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 smtClean="0"/>
          </a:p>
        </p:txBody>
      </p:sp>
      <p:pic>
        <p:nvPicPr>
          <p:cNvPr id="12" name="Picture 11" descr="Tribrand_ColorBlackText_RGB_small_040615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065" y="6033980"/>
            <a:ext cx="3196454" cy="684955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5576456" y="1581728"/>
            <a:ext cx="3567543" cy="64654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2800" b="1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5576455" y="2228082"/>
            <a:ext cx="3567543" cy="100012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Name(s) of Presenter(s), Directorate/Division and Date</a:t>
            </a:r>
          </a:p>
        </p:txBody>
      </p:sp>
    </p:spTree>
    <p:extLst>
      <p:ext uri="{BB962C8B-B14F-4D97-AF65-F5344CB8AC3E}">
        <p14:creationId xmlns:p14="http://schemas.microsoft.com/office/powerpoint/2010/main" val="2167853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1" y="2541307"/>
            <a:ext cx="9144000" cy="1671874"/>
            <a:chOff x="1" y="2541307"/>
            <a:chExt cx="9144000" cy="1671874"/>
          </a:xfrm>
        </p:grpSpPr>
        <p:sp>
          <p:nvSpPr>
            <p:cNvPr id="4" name="TextBox 3"/>
            <p:cNvSpPr txBox="1"/>
            <p:nvPr userDrawn="1"/>
          </p:nvSpPr>
          <p:spPr>
            <a:xfrm>
              <a:off x="1" y="3843849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kern="500" spc="200" dirty="0" smtClean="0">
                  <a:solidFill>
                    <a:srgbClr val="BA0C2F"/>
                  </a:solidFill>
                </a:rPr>
                <a:t>jpl.nasa.gov</a:t>
              </a:r>
              <a:endParaRPr lang="en-US" kern="500" spc="200" dirty="0">
                <a:solidFill>
                  <a:srgbClr val="BA0C2F"/>
                </a:solidFill>
              </a:endParaRPr>
            </a:p>
          </p:txBody>
        </p:sp>
        <p:cxnSp>
          <p:nvCxnSpPr>
            <p:cNvPr id="6" name="Straight Connector 5"/>
            <p:cNvCxnSpPr/>
            <p:nvPr userDrawn="1"/>
          </p:nvCxnSpPr>
          <p:spPr>
            <a:xfrm>
              <a:off x="2564190" y="3654169"/>
              <a:ext cx="4042530" cy="0"/>
            </a:xfrm>
            <a:prstGeom prst="line">
              <a:avLst/>
            </a:prstGeom>
            <a:ln w="12700" cmpd="sng">
              <a:solidFill>
                <a:srgbClr val="BFBF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Tribrand_ColorBlackText_RGB_small_040615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2943" y="2541307"/>
              <a:ext cx="4378114" cy="9381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201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132482" y="6448710"/>
            <a:ext cx="4879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© 2016 California Institute of Technology. Government sponsorship acknowledged.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146636" y="6448710"/>
            <a:ext cx="6003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1E51A9F-9D40-144B-9666-6B30B75E8C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7199" y="6448710"/>
            <a:ext cx="15517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djbyrne, Cyber-defense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8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6" r:id="rId2"/>
    <p:sldLayoutId id="2147483737" r:id="rId3"/>
    <p:sldLayoutId id="2147483741" r:id="rId4"/>
    <p:sldLayoutId id="2147483743" r:id="rId5"/>
    <p:sldLayoutId id="2147483762" r:id="rId6"/>
    <p:sldLayoutId id="2147483763" r:id="rId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emf"/><Relationship Id="rId12" Type="http://schemas.openxmlformats.org/officeDocument/2006/relationships/image" Target="../media/image14.emf"/><Relationship Id="rId13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8" Type="http://schemas.openxmlformats.org/officeDocument/2006/relationships/image" Target="../media/image10.emf"/><Relationship Id="rId9" Type="http://schemas.openxmlformats.org/officeDocument/2006/relationships/image" Target="../media/image11.emf"/><Relationship Id="rId10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Cyber Defense Lessons for</a:t>
            </a:r>
          </a:p>
          <a:p>
            <a:r>
              <a:rPr lang="en-US" dirty="0" smtClean="0"/>
              <a:t>Flight Software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630497" y="3097601"/>
            <a:ext cx="3567543" cy="1000129"/>
          </a:xfrm>
        </p:spPr>
        <p:txBody>
          <a:bodyPr/>
          <a:lstStyle/>
          <a:p>
            <a:r>
              <a:rPr lang="en-US" dirty="0" smtClean="0"/>
              <a:t>DJ Byrne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 descr="PIA1327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7" r="23479" b="1165"/>
          <a:stretch/>
        </p:blipFill>
        <p:spPr>
          <a:xfrm>
            <a:off x="1" y="0"/>
            <a:ext cx="5576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94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Software Management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How disciplined are your defenses?</a:t>
            </a:r>
          </a:p>
          <a:p>
            <a:r>
              <a:rPr lang="en-US" dirty="0" smtClean="0"/>
              <a:t>Governance</a:t>
            </a:r>
            <a:r>
              <a:rPr lang="en-US" dirty="0"/>
              <a:t>, controlling </a:t>
            </a:r>
            <a:r>
              <a:rPr lang="en-US" dirty="0" smtClean="0"/>
              <a:t>authorities you </a:t>
            </a:r>
            <a:r>
              <a:rPr lang="en-US" u="sng" dirty="0" smtClean="0"/>
              <a:t>need a story</a:t>
            </a:r>
            <a:r>
              <a:rPr lang="en-US" dirty="0" smtClean="0"/>
              <a:t> for - starting with:</a:t>
            </a:r>
            <a:endParaRPr lang="en-US" dirty="0"/>
          </a:p>
          <a:p>
            <a:pPr lvl="1"/>
            <a:r>
              <a:rPr lang="en-US" dirty="0" smtClean="0"/>
              <a:t>FISMA </a:t>
            </a:r>
            <a:r>
              <a:rPr lang="en-US" sz="1400" dirty="0" smtClean="0"/>
              <a:t>(Federal </a:t>
            </a:r>
            <a:r>
              <a:rPr lang="en-US" sz="1400" dirty="0"/>
              <a:t>Information Security Management Act of </a:t>
            </a:r>
            <a:r>
              <a:rPr lang="en-US" sz="1400" dirty="0" smtClean="0"/>
              <a:t>2002)</a:t>
            </a:r>
            <a:endParaRPr lang="en-US" sz="2000" dirty="0"/>
          </a:p>
          <a:p>
            <a:pPr lvl="1"/>
            <a:r>
              <a:rPr lang="en-US" dirty="0"/>
              <a:t>FIPS </a:t>
            </a:r>
            <a:r>
              <a:rPr lang="en-US" dirty="0" smtClean="0"/>
              <a:t>requirements</a:t>
            </a:r>
            <a:endParaRPr lang="en-US" dirty="0"/>
          </a:p>
          <a:p>
            <a:pPr lvl="2"/>
            <a:r>
              <a:rPr lang="en-US" sz="1400" dirty="0"/>
              <a:t>Federal Information Processing Standard Publication 199, "Standards for Security Categorization of Federal Information and Information Systems"</a:t>
            </a:r>
          </a:p>
          <a:p>
            <a:pPr lvl="1"/>
            <a:r>
              <a:rPr lang="en-US" dirty="0" smtClean="0"/>
              <a:t>Implementation guidance</a:t>
            </a:r>
          </a:p>
          <a:p>
            <a:pPr lvl="2"/>
            <a:r>
              <a:rPr lang="en-US" sz="1400" dirty="0" smtClean="0"/>
              <a:t>CNSSI </a:t>
            </a:r>
            <a:r>
              <a:rPr lang="en-US" sz="1400" dirty="0"/>
              <a:t>1253 </a:t>
            </a:r>
            <a:r>
              <a:rPr lang="en-US" sz="1400" dirty="0" smtClean="0"/>
              <a:t>"Security Categorization and Control Selection for National Security Systems"</a:t>
            </a:r>
          </a:p>
          <a:p>
            <a:pPr lvl="3"/>
            <a:r>
              <a:rPr lang="en-US" sz="1400" dirty="0" smtClean="0"/>
              <a:t>Attachment </a:t>
            </a:r>
            <a:r>
              <a:rPr lang="en-US" sz="1400" dirty="0"/>
              <a:t>2, Appendix </a:t>
            </a:r>
            <a:r>
              <a:rPr lang="en-US" sz="1400" dirty="0" smtClean="0"/>
              <a:t>F "Space Platform Overlay"</a:t>
            </a:r>
          </a:p>
          <a:p>
            <a:pPr lvl="2"/>
            <a:r>
              <a:rPr lang="en-US" sz="1400" dirty="0" smtClean="0"/>
              <a:t>NIST </a:t>
            </a:r>
            <a:r>
              <a:rPr lang="en-US" sz="1400" dirty="0"/>
              <a:t>Special Publication 800-53, "Security and Privacy Controls for Federal Information Systems and </a:t>
            </a:r>
            <a:r>
              <a:rPr lang="en-US" sz="1400" dirty="0" smtClean="0"/>
              <a:t>Organizations"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1E51A9F-9D40-144B-9666-6B30B75E8C1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12-Point Star 7"/>
          <p:cNvSpPr/>
          <p:nvPr/>
        </p:nvSpPr>
        <p:spPr>
          <a:xfrm>
            <a:off x="7657286" y="110576"/>
            <a:ext cx="1368599" cy="1363449"/>
          </a:xfrm>
          <a:prstGeom prst="star12">
            <a:avLst/>
          </a:prstGeom>
          <a:solidFill>
            <a:srgbClr val="FFFF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 anchorCtr="1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Don't start from scratch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djbyrne, Cyber-defense</a:t>
            </a: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© 2016 California Institute of Technology. Government sponsorship acknowledged.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859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Software </a:t>
            </a:r>
            <a:r>
              <a:rPr lang="en-US" dirty="0" smtClean="0"/>
              <a:t>Management, </a:t>
            </a:r>
            <a:r>
              <a:rPr lang="en-US" dirty="0" err="1" smtClean="0"/>
              <a:t>cont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Budgeting for cyber</a:t>
            </a:r>
            <a:r>
              <a:rPr lang="en-US" dirty="0"/>
              <a:t>-defense</a:t>
            </a:r>
          </a:p>
          <a:p>
            <a:pPr lvl="1"/>
            <a:r>
              <a:rPr lang="en-US" dirty="0" smtClean="0"/>
              <a:t>Return on investment from dual-use benefits</a:t>
            </a:r>
          </a:p>
          <a:p>
            <a:pPr lvl="2"/>
            <a:r>
              <a:rPr lang="en-US" dirty="0" smtClean="0"/>
              <a:t>Screen out accidental behaviors</a:t>
            </a:r>
          </a:p>
          <a:p>
            <a:pPr lvl="2"/>
            <a:r>
              <a:rPr lang="en-US" dirty="0" smtClean="0"/>
              <a:t>Monitor behavior against expected baseline</a:t>
            </a:r>
          </a:p>
          <a:p>
            <a:pPr lvl="2"/>
            <a:r>
              <a:rPr lang="en-US" dirty="0" smtClean="0"/>
              <a:t>Fewer subtle dangers available to users</a:t>
            </a:r>
            <a:endParaRPr lang="en-US" dirty="0"/>
          </a:p>
          <a:p>
            <a:pPr lvl="1"/>
            <a:r>
              <a:rPr lang="en-US" dirty="0"/>
              <a:t>Include </a:t>
            </a:r>
            <a:r>
              <a:rPr lang="en-US" dirty="0" smtClean="0"/>
              <a:t>wedge </a:t>
            </a:r>
            <a:r>
              <a:rPr lang="en-US" dirty="0"/>
              <a:t>for sunset, or </a:t>
            </a:r>
            <a:r>
              <a:rPr lang="en-US" dirty="0" smtClean="0"/>
              <a:t>sustaining fixes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1E51A9F-9D40-144B-9666-6B30B75E8C1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12-Point Star 6"/>
          <p:cNvSpPr/>
          <p:nvPr/>
        </p:nvSpPr>
        <p:spPr>
          <a:xfrm>
            <a:off x="7657286" y="110576"/>
            <a:ext cx="1368599" cy="1363449"/>
          </a:xfrm>
          <a:prstGeom prst="star12">
            <a:avLst/>
          </a:prstGeom>
          <a:solidFill>
            <a:srgbClr val="FFFF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 anchorCtr="1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Make defenses work for you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djbyrne, Cyber-defense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© 2016 California Institute of Technology. Government sponsorship acknowledged.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720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Software Management, </a:t>
            </a:r>
            <a:r>
              <a:rPr lang="en-US" dirty="0" err="1"/>
              <a:t>cont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  <a:p>
            <a:pPr lvl="1"/>
            <a:r>
              <a:rPr lang="en-US" dirty="0"/>
              <a:t>Experience and knowledge matter</a:t>
            </a:r>
          </a:p>
          <a:p>
            <a:pPr lvl="1"/>
            <a:r>
              <a:rPr lang="en-US" dirty="0"/>
              <a:t>Defensive coding materials freely available</a:t>
            </a:r>
          </a:p>
          <a:p>
            <a:pPr lvl="1"/>
            <a:r>
              <a:rPr lang="en-US" dirty="0"/>
              <a:t>Schedule time for </a:t>
            </a:r>
            <a:r>
              <a:rPr lang="en-US" dirty="0" smtClean="0"/>
              <a:t>training</a:t>
            </a:r>
          </a:p>
          <a:p>
            <a:pPr lvl="1"/>
            <a:endParaRPr lang="en-US" dirty="0"/>
          </a:p>
          <a:p>
            <a:r>
              <a:rPr lang="en-US" dirty="0" smtClean="0"/>
              <a:t>Lifecycle</a:t>
            </a:r>
            <a:endParaRPr lang="en-US" dirty="0"/>
          </a:p>
          <a:p>
            <a:pPr lvl="1"/>
            <a:r>
              <a:rPr lang="en-US" dirty="0" smtClean="0"/>
              <a:t>Threats </a:t>
            </a:r>
            <a:r>
              <a:rPr lang="en-US" dirty="0"/>
              <a:t>and attacks evolve</a:t>
            </a:r>
          </a:p>
          <a:p>
            <a:pPr lvl="1"/>
            <a:r>
              <a:rPr lang="en-US" dirty="0"/>
              <a:t>Include sunset, or sustaining </a:t>
            </a:r>
            <a:r>
              <a:rPr lang="en-US" dirty="0" smtClean="0"/>
              <a:t>fixes</a:t>
            </a:r>
          </a:p>
          <a:p>
            <a:pPr lvl="1"/>
            <a:r>
              <a:rPr lang="en-US" dirty="0"/>
              <a:t>Waterfall </a:t>
            </a:r>
            <a:r>
              <a:rPr lang="en-US" dirty="0" err="1"/>
              <a:t>vs</a:t>
            </a:r>
            <a:r>
              <a:rPr lang="en-US" dirty="0"/>
              <a:t> iterative, </a:t>
            </a:r>
            <a:r>
              <a:rPr lang="en-US" dirty="0" smtClean="0"/>
              <a:t>agile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1E51A9F-9D40-144B-9666-6B30B75E8C1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djbyrne, Cyber-defense</a:t>
            </a: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© 2016 California Institute of Technology. Government sponsorship acknowledged.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490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System Engineering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Is there </a:t>
            </a:r>
            <a:r>
              <a:rPr lang="en-US" i="1" u="sng" dirty="0">
                <a:solidFill>
                  <a:srgbClr val="FF0000"/>
                </a:solidFill>
              </a:rPr>
              <a:t>one </a:t>
            </a:r>
            <a:r>
              <a:rPr lang="en-US" i="1" u="sng" dirty="0" smtClean="0">
                <a:solidFill>
                  <a:srgbClr val="FF0000"/>
                </a:solidFill>
              </a:rPr>
              <a:t>command</a:t>
            </a:r>
            <a:r>
              <a:rPr lang="en-US" i="1" dirty="0" smtClean="0">
                <a:solidFill>
                  <a:srgbClr val="FF0000"/>
                </a:solidFill>
              </a:rPr>
              <a:t> that </a:t>
            </a:r>
            <a:r>
              <a:rPr lang="en-US" i="1" dirty="0">
                <a:solidFill>
                  <a:srgbClr val="FF0000"/>
                </a:solidFill>
              </a:rPr>
              <a:t>would kill your </a:t>
            </a:r>
            <a:r>
              <a:rPr lang="en-US" i="1" dirty="0" smtClean="0">
                <a:solidFill>
                  <a:srgbClr val="FF0000"/>
                </a:solidFill>
              </a:rPr>
              <a:t>spacecraft, end the mission?</a:t>
            </a:r>
          </a:p>
          <a:p>
            <a:pPr lvl="1"/>
            <a:r>
              <a:rPr lang="en-US" dirty="0" smtClean="0"/>
              <a:t>How about a pair of </a:t>
            </a:r>
            <a:r>
              <a:rPr lang="en-US" dirty="0" err="1" smtClean="0"/>
              <a:t>cmds</a:t>
            </a:r>
            <a:r>
              <a:rPr lang="en-US" dirty="0" smtClean="0"/>
              <a:t>?  A sequence?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Reliability </a:t>
            </a:r>
            <a:r>
              <a:rPr lang="en-US" dirty="0"/>
              <a:t>analyses </a:t>
            </a:r>
            <a:r>
              <a:rPr lang="en-US" dirty="0" err="1"/>
              <a:t>vs</a:t>
            </a:r>
            <a:r>
              <a:rPr lang="en-US" dirty="0"/>
              <a:t> Threat </a:t>
            </a:r>
            <a:r>
              <a:rPr lang="en-US" dirty="0" smtClean="0"/>
              <a:t>Models</a:t>
            </a:r>
            <a:endParaRPr lang="en-US" dirty="0"/>
          </a:p>
          <a:p>
            <a:pPr lvl="1"/>
            <a:r>
              <a:rPr lang="en-US" dirty="0"/>
              <a:t>"It hurts when I do that!</a:t>
            </a:r>
            <a:r>
              <a:rPr lang="en-US" dirty="0" smtClean="0"/>
              <a:t>"  "</a:t>
            </a:r>
            <a:r>
              <a:rPr lang="en-US" dirty="0"/>
              <a:t>Then don't do it.</a:t>
            </a:r>
            <a:r>
              <a:rPr lang="en-US" dirty="0" smtClean="0"/>
              <a:t>"</a:t>
            </a:r>
            <a:endParaRPr lang="en-US" dirty="0"/>
          </a:p>
          <a:p>
            <a:pPr lvl="1"/>
            <a:r>
              <a:rPr lang="en-US" dirty="0" smtClean="0"/>
              <a:t>Model your </a:t>
            </a:r>
            <a:r>
              <a:rPr lang="en-US" dirty="0"/>
              <a:t>environment, including </a:t>
            </a:r>
            <a:r>
              <a:rPr lang="en-US" dirty="0" smtClean="0"/>
              <a:t>threats</a:t>
            </a:r>
            <a:endParaRPr lang="en-US" dirty="0"/>
          </a:p>
          <a:p>
            <a:pPr lvl="1"/>
            <a:r>
              <a:rPr lang="en-US" dirty="0"/>
              <a:t>Be resilient to ground-system </a:t>
            </a:r>
            <a:r>
              <a:rPr lang="en-US" dirty="0" smtClean="0"/>
              <a:t>flaws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1E51A9F-9D40-144B-9666-6B30B75E8C1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djbyrne, Cyber-defense</a:t>
            </a:r>
            <a:endParaRPr lang="en-US" dirty="0" smtClean="0"/>
          </a:p>
        </p:txBody>
      </p:sp>
      <p:sp>
        <p:nvSpPr>
          <p:cNvPr id="7" name="12-Point Star 6"/>
          <p:cNvSpPr/>
          <p:nvPr/>
        </p:nvSpPr>
        <p:spPr>
          <a:xfrm>
            <a:off x="7657286" y="110576"/>
            <a:ext cx="1368599" cy="1363449"/>
          </a:xfrm>
          <a:prstGeom prst="star12">
            <a:avLst/>
          </a:prstGeom>
          <a:solidFill>
            <a:srgbClr val="FFFF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 anchorCtr="1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"I can't do that, Dave."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© 2016 California Institute of Technology. Government sponsorship acknowledged.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912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System Engineering, </a:t>
            </a:r>
            <a:r>
              <a:rPr lang="en-US" dirty="0" err="1" smtClean="0"/>
              <a:t>cont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i="1" dirty="0">
                <a:solidFill>
                  <a:srgbClr val="FF0000"/>
                </a:solidFill>
              </a:rPr>
              <a:t>C</a:t>
            </a:r>
            <a:r>
              <a:rPr lang="en-US" i="1" dirty="0" smtClean="0">
                <a:solidFill>
                  <a:srgbClr val="FF0000"/>
                </a:solidFill>
              </a:rPr>
              <a:t>an I achieve </a:t>
            </a:r>
            <a:r>
              <a:rPr lang="en-US" i="1" u="sng" dirty="0" smtClean="0">
                <a:solidFill>
                  <a:srgbClr val="FF0000"/>
                </a:solidFill>
              </a:rPr>
              <a:t>my</a:t>
            </a:r>
            <a:r>
              <a:rPr lang="en-US" i="1" dirty="0" smtClean="0">
                <a:solidFill>
                  <a:srgbClr val="FF0000"/>
                </a:solidFill>
              </a:rPr>
              <a:t> goal with </a:t>
            </a:r>
            <a:r>
              <a:rPr lang="en-US" i="1" u="sng" dirty="0" smtClean="0">
                <a:solidFill>
                  <a:srgbClr val="FF0000"/>
                </a:solidFill>
              </a:rPr>
              <a:t>your</a:t>
            </a:r>
            <a:r>
              <a:rPr lang="en-US" i="1" dirty="0" smtClean="0">
                <a:solidFill>
                  <a:srgbClr val="FF0000"/>
                </a:solidFill>
              </a:rPr>
              <a:t> system?</a:t>
            </a:r>
          </a:p>
          <a:p>
            <a:r>
              <a:rPr lang="en-US" dirty="0" smtClean="0"/>
              <a:t>Risk drivers: adversary </a:t>
            </a:r>
            <a:r>
              <a:rPr lang="en-US" u="sng" dirty="0" smtClean="0"/>
              <a:t>capability</a:t>
            </a:r>
            <a:r>
              <a:rPr lang="en-US" dirty="0" smtClean="0"/>
              <a:t> and </a:t>
            </a:r>
            <a:r>
              <a:rPr lang="en-US" u="sng" dirty="0" smtClean="0"/>
              <a:t>motivation</a:t>
            </a:r>
            <a:endParaRPr lang="en-US" dirty="0" smtClean="0"/>
          </a:p>
          <a:p>
            <a:pPr lvl="1"/>
            <a:r>
              <a:rPr lang="en-US" dirty="0" smtClean="0"/>
              <a:t>If it can happen accidentally, it can happen maliciously.  But worse than that...</a:t>
            </a:r>
          </a:p>
          <a:p>
            <a:pPr lvl="1"/>
            <a:r>
              <a:rPr lang="en-US" u="sng" dirty="0" smtClean="0"/>
              <a:t>Intentional</a:t>
            </a:r>
            <a:r>
              <a:rPr lang="en-US" dirty="0" smtClean="0"/>
              <a:t> faults have different characteristics than accidental, or random faults</a:t>
            </a:r>
          </a:p>
          <a:p>
            <a:pPr lvl="1"/>
            <a:r>
              <a:rPr lang="en-US" dirty="0" smtClean="0"/>
              <a:t>Risks </a:t>
            </a:r>
            <a:r>
              <a:rPr lang="en-US" u="sng" dirty="0" smtClean="0"/>
              <a:t>adapt</a:t>
            </a:r>
            <a:r>
              <a:rPr lang="en-US" dirty="0" smtClean="0"/>
              <a:t> to defeat your counter-measures</a:t>
            </a:r>
          </a:p>
          <a:p>
            <a:pPr lvl="1"/>
            <a:r>
              <a:rPr lang="en-US" dirty="0" smtClean="0"/>
              <a:t>Think strategic campaign, not single-fault analysis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1E51A9F-9D40-144B-9666-6B30B75E8C1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djbyrne, Cyber-defense</a:t>
            </a: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© 2016 California Institute of Technology. Government sponsorship acknowledged.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321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System Engineering, </a:t>
            </a:r>
            <a:r>
              <a:rPr lang="en-US" dirty="0" err="1"/>
              <a:t>cont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Risk </a:t>
            </a:r>
            <a:r>
              <a:rPr lang="en-US" u="sng" dirty="0" smtClean="0"/>
              <a:t>Likelihood</a:t>
            </a:r>
            <a:endParaRPr lang="en-US" dirty="0" smtClean="0"/>
          </a:p>
          <a:p>
            <a:pPr lvl="1"/>
            <a:r>
              <a:rPr lang="en-US" dirty="0" smtClean="0"/>
              <a:t>Linked with attacker capability</a:t>
            </a:r>
          </a:p>
          <a:p>
            <a:pPr lvl="1"/>
            <a:r>
              <a:rPr lang="en-US" dirty="0" smtClean="0"/>
              <a:t>Can be driven up from "epsilon / negligible" toward "almost certain"</a:t>
            </a:r>
          </a:p>
          <a:p>
            <a:pPr lvl="1"/>
            <a:r>
              <a:rPr lang="en-US" dirty="0" smtClean="0"/>
              <a:t>Multiple, coordinated, simultaneous faults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Risk </a:t>
            </a:r>
            <a:r>
              <a:rPr lang="en-US" u="sng" dirty="0" smtClean="0"/>
              <a:t>Consequences</a:t>
            </a:r>
            <a:endParaRPr lang="en-US" dirty="0" smtClean="0"/>
          </a:p>
          <a:p>
            <a:pPr lvl="1"/>
            <a:r>
              <a:rPr lang="en-US" dirty="0" smtClean="0"/>
              <a:t>Alignment with motives affects the likelihood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765227" y="151183"/>
            <a:ext cx="2205357" cy="2222377"/>
            <a:chOff x="6765227" y="151183"/>
            <a:chExt cx="2205357" cy="2222377"/>
          </a:xfrm>
        </p:grpSpPr>
        <p:pic>
          <p:nvPicPr>
            <p:cNvPr id="4" name="Picture 3" descr="risk_matrix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3840" y="151183"/>
              <a:ext cx="1796744" cy="1930430"/>
            </a:xfrm>
            <a:prstGeom prst="rect">
              <a:avLst/>
            </a:prstGeom>
          </p:spPr>
        </p:pic>
        <p:sp>
          <p:nvSpPr>
            <p:cNvPr id="5" name="Right Arrow Callout 4"/>
            <p:cNvSpPr/>
            <p:nvPr/>
          </p:nvSpPr>
          <p:spPr>
            <a:xfrm>
              <a:off x="6765227" y="340638"/>
              <a:ext cx="408613" cy="1292607"/>
            </a:xfrm>
            <a:prstGeom prst="rightArrowCallou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wordArtVert"/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Capability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6" name="Right Arrow Callout 5"/>
            <p:cNvSpPr/>
            <p:nvPr/>
          </p:nvSpPr>
          <p:spPr>
            <a:xfrm rot="16200000">
              <a:off x="8014028" y="1768288"/>
              <a:ext cx="387584" cy="822960"/>
            </a:xfrm>
            <a:prstGeom prst="rightArrowCallout">
              <a:avLst>
                <a:gd name="adj1" fmla="val 21888"/>
                <a:gd name="adj2" fmla="val 25000"/>
                <a:gd name="adj3" fmla="val 25000"/>
                <a:gd name="adj4" fmla="val 64977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"/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Motivation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1E51A9F-9D40-144B-9666-6B30B75E8C1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djbyrne, Cyber-defense</a:t>
            </a:r>
            <a:endParaRPr lang="en-US" dirty="0" smtClean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© 2016 California Institute of Technology. Government sponsorship acknowledged.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069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System </a:t>
            </a:r>
            <a:r>
              <a:rPr lang="en-US" dirty="0" smtClean="0"/>
              <a:t>Engineering, </a:t>
            </a:r>
            <a:r>
              <a:rPr lang="en-US" dirty="0" err="1" smtClean="0"/>
              <a:t>cont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Can I process your data before you do?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Can I modify your </a:t>
            </a:r>
            <a:r>
              <a:rPr lang="en-US" dirty="0" err="1" smtClean="0">
                <a:solidFill>
                  <a:schemeClr val="accent2"/>
                </a:solidFill>
              </a:rPr>
              <a:t>cmds</a:t>
            </a:r>
            <a:r>
              <a:rPr lang="en-US" dirty="0" smtClean="0">
                <a:solidFill>
                  <a:schemeClr val="accent2"/>
                </a:solidFill>
              </a:rPr>
              <a:t> or telemetry?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Can I deny your service?</a:t>
            </a:r>
          </a:p>
          <a:p>
            <a:r>
              <a:rPr lang="en-US" dirty="0" smtClean="0"/>
              <a:t>Requirements </a:t>
            </a:r>
            <a:r>
              <a:rPr lang="en-US" dirty="0"/>
              <a:t>for </a:t>
            </a:r>
            <a:r>
              <a:rPr lang="en-US" dirty="0" smtClean="0"/>
              <a:t>security (C-I-A views)</a:t>
            </a:r>
            <a:endParaRPr lang="en-US" dirty="0"/>
          </a:p>
          <a:p>
            <a:pPr lvl="1"/>
            <a:r>
              <a:rPr lang="en-US" dirty="0" smtClean="0"/>
              <a:t>C: Encryption</a:t>
            </a:r>
            <a:r>
              <a:rPr lang="en-US" dirty="0"/>
              <a:t>, key </a:t>
            </a:r>
            <a:r>
              <a:rPr lang="en-US" dirty="0" err="1" smtClean="0"/>
              <a:t>mgt</a:t>
            </a:r>
            <a:r>
              <a:rPr lang="en-US" dirty="0" smtClean="0"/>
              <a:t>,.</a:t>
            </a:r>
            <a:r>
              <a:rPr lang="en-US" dirty="0"/>
              <a:t>..</a:t>
            </a:r>
            <a:endParaRPr lang="en-US" dirty="0" smtClean="0"/>
          </a:p>
          <a:p>
            <a:pPr lvl="1"/>
            <a:r>
              <a:rPr lang="en-US" dirty="0" smtClean="0"/>
              <a:t>I: Signatures / hashes, key mgt...</a:t>
            </a:r>
          </a:p>
          <a:p>
            <a:pPr lvl="1"/>
            <a:r>
              <a:rPr lang="en-US" dirty="0" smtClean="0"/>
              <a:t>A: What is safety-critical?</a:t>
            </a:r>
          </a:p>
          <a:p>
            <a:pPr lvl="2"/>
            <a:r>
              <a:rPr lang="en-US" dirty="0" smtClean="0"/>
              <a:t>Power, thermal, telecom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1E51A9F-9D40-144B-9666-6B30B75E8C1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djbyrne, Cyber-defense</a:t>
            </a: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© 2016 California Institute of Technology. Government sponsorship acknowledged.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085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Architecture and Design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Diagram </a:t>
            </a:r>
            <a:r>
              <a:rPr lang="en-US" dirty="0"/>
              <a:t>both use </a:t>
            </a:r>
            <a:r>
              <a:rPr lang="en-US" dirty="0" smtClean="0"/>
              <a:t>cases and </a:t>
            </a:r>
            <a:r>
              <a:rPr lang="en-US" i="1" dirty="0">
                <a:solidFill>
                  <a:srgbClr val="EE2737"/>
                </a:solidFill>
              </a:rPr>
              <a:t>abuse</a:t>
            </a:r>
            <a:r>
              <a:rPr lang="en-US" dirty="0"/>
              <a:t> cases</a:t>
            </a:r>
          </a:p>
          <a:p>
            <a:r>
              <a:rPr lang="en-US" dirty="0"/>
              <a:t>How many users do you design for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Six</a:t>
            </a:r>
            <a:r>
              <a:rPr lang="en-US" dirty="0"/>
              <a:t>?  Six </a:t>
            </a:r>
            <a:r>
              <a:rPr lang="en-US" dirty="0" smtClean="0"/>
              <a:t>million?</a:t>
            </a:r>
          </a:p>
          <a:p>
            <a:pPr lvl="1"/>
            <a:r>
              <a:rPr lang="en-US" dirty="0" smtClean="0"/>
              <a:t>Should it matter?</a:t>
            </a:r>
          </a:p>
          <a:p>
            <a:pPr marL="342900" lvl="1" indent="-342900">
              <a:buFont typeface="Arial"/>
              <a:buChar char="•"/>
            </a:pPr>
            <a:r>
              <a:rPr lang="en-US" u="sng" dirty="0" smtClean="0"/>
              <a:t>Prevent</a:t>
            </a:r>
            <a:r>
              <a:rPr lang="en-US" dirty="0"/>
              <a:t>, </a:t>
            </a:r>
            <a:r>
              <a:rPr lang="en-US" u="sng" dirty="0"/>
              <a:t>Detect</a:t>
            </a:r>
            <a:r>
              <a:rPr lang="en-US" dirty="0"/>
              <a:t>, </a:t>
            </a:r>
            <a:r>
              <a:rPr lang="en-US" u="sng" dirty="0"/>
              <a:t>Mitigate</a:t>
            </a:r>
            <a:r>
              <a:rPr lang="en-US" dirty="0"/>
              <a:t>, </a:t>
            </a:r>
            <a:r>
              <a:rPr lang="en-US" u="sng" dirty="0" smtClean="0"/>
              <a:t>Recover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1E51A9F-9D40-144B-9666-6B30B75E8C1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djbyrne, Cyber-defense</a:t>
            </a:r>
            <a:endParaRPr lang="en-US" dirty="0" smtClean="0"/>
          </a:p>
        </p:txBody>
      </p:sp>
      <p:sp>
        <p:nvSpPr>
          <p:cNvPr id="7" name="12-Point Star 6"/>
          <p:cNvSpPr/>
          <p:nvPr/>
        </p:nvSpPr>
        <p:spPr>
          <a:xfrm>
            <a:off x="7657286" y="110576"/>
            <a:ext cx="1368599" cy="1363449"/>
          </a:xfrm>
          <a:prstGeom prst="star12">
            <a:avLst/>
          </a:prstGeom>
          <a:solidFill>
            <a:srgbClr val="FFFF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 anchorCtr="1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Bake it in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© 2016 California Institute of Technology. Government sponsorship acknowledged.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497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Architecture and </a:t>
            </a:r>
            <a:r>
              <a:rPr lang="en-US" dirty="0" smtClean="0"/>
              <a:t>Design - Prevent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Can I impersonate a trusted component?</a:t>
            </a:r>
          </a:p>
          <a:p>
            <a:r>
              <a:rPr lang="en-US" dirty="0" smtClean="0"/>
              <a:t>Distrust users, instruments, other modules </a:t>
            </a:r>
          </a:p>
          <a:p>
            <a:pPr lvl="1"/>
            <a:r>
              <a:rPr lang="en-US" dirty="0" smtClean="0"/>
              <a:t>Isolate inputs</a:t>
            </a:r>
          </a:p>
          <a:p>
            <a:pPr lvl="2"/>
            <a:r>
              <a:rPr lang="en-US" dirty="0"/>
              <a:t>Validate </a:t>
            </a:r>
            <a:r>
              <a:rPr lang="en-US" dirty="0" smtClean="0"/>
              <a:t>against </a:t>
            </a:r>
            <a:r>
              <a:rPr lang="en-US" dirty="0"/>
              <a:t>unforgiving </a:t>
            </a:r>
            <a:r>
              <a:rPr lang="en-US" dirty="0" smtClean="0"/>
              <a:t>spec</a:t>
            </a:r>
          </a:p>
          <a:p>
            <a:pPr lvl="1"/>
            <a:r>
              <a:rPr lang="en-US" dirty="0" smtClean="0"/>
              <a:t>Isolate outputs</a:t>
            </a:r>
            <a:endParaRPr lang="en-US" dirty="0"/>
          </a:p>
          <a:p>
            <a:pPr lvl="1"/>
            <a:r>
              <a:rPr lang="en-US" dirty="0" smtClean="0"/>
              <a:t>Digital </a:t>
            </a:r>
            <a:r>
              <a:rPr lang="en-US" dirty="0"/>
              <a:t>signatures on code, </a:t>
            </a:r>
            <a:r>
              <a:rPr lang="en-US" dirty="0" err="1"/>
              <a:t>config</a:t>
            </a:r>
            <a:r>
              <a:rPr lang="en-US" dirty="0"/>
              <a:t>, files, data</a:t>
            </a:r>
          </a:p>
          <a:p>
            <a:r>
              <a:rPr lang="en-US" dirty="0" smtClean="0"/>
              <a:t>When inheriting, can details be modified?</a:t>
            </a:r>
          </a:p>
          <a:p>
            <a:pPr lvl="1"/>
            <a:r>
              <a:rPr lang="en-US" dirty="0" smtClean="0"/>
              <a:t>Like re-using a combination lock while changing the code (e.g. </a:t>
            </a:r>
            <a:r>
              <a:rPr lang="en-US" dirty="0" err="1" smtClean="0"/>
              <a:t>opcodes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1E51A9F-9D40-144B-9666-6B30B75E8C1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djbyrne, Cyber-defense</a:t>
            </a: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© 2016 California Institute of Technology. Government sponsorship acknowledged.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598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Architecture and </a:t>
            </a:r>
            <a:r>
              <a:rPr lang="en-US" dirty="0" smtClean="0"/>
              <a:t>Design – Prevent, </a:t>
            </a:r>
            <a:r>
              <a:rPr lang="en-US" dirty="0" err="1" smtClean="0"/>
              <a:t>cont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Can I taint a trusted component?</a:t>
            </a:r>
          </a:p>
          <a:p>
            <a:r>
              <a:rPr lang="en-US" dirty="0"/>
              <a:t>Chart the full supply chain</a:t>
            </a:r>
          </a:p>
          <a:p>
            <a:pPr lvl="1"/>
            <a:r>
              <a:rPr lang="en-US" dirty="0"/>
              <a:t>Compiler, libraries, chips</a:t>
            </a:r>
          </a:p>
          <a:p>
            <a:pPr lvl="1"/>
            <a:r>
              <a:rPr lang="en-US" dirty="0"/>
              <a:t>Can these be vetted / analyzed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...or isolated?</a:t>
            </a:r>
            <a:endParaRPr lang="en-US" dirty="0"/>
          </a:p>
          <a:p>
            <a:pPr lvl="1"/>
            <a:r>
              <a:rPr lang="en-US" dirty="0"/>
              <a:t>Is there malware inside already?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1E51A9F-9D40-144B-9666-6B30B75E8C1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djbyrne, Cyber-defense</a:t>
            </a: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© 2016 California Institute of Technology. Government sponsorship acknowledged.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162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57200" y="1412875"/>
            <a:ext cx="6913183" cy="4879975"/>
          </a:xfrm>
        </p:spPr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How attackers look at your system</a:t>
            </a:r>
          </a:p>
          <a:p>
            <a:r>
              <a:rPr lang="en-US" dirty="0"/>
              <a:t>Key take-</a:t>
            </a:r>
            <a:r>
              <a:rPr lang="en-US" dirty="0" err="1"/>
              <a:t>aways</a:t>
            </a:r>
            <a:endParaRPr lang="en-US" dirty="0"/>
          </a:p>
          <a:p>
            <a:pPr lvl="1"/>
            <a:r>
              <a:rPr lang="en-US" dirty="0"/>
              <a:t>It's worth your time</a:t>
            </a:r>
          </a:p>
          <a:p>
            <a:pPr lvl="1"/>
            <a:r>
              <a:rPr lang="en-US" dirty="0"/>
              <a:t>It's not that </a:t>
            </a:r>
            <a:r>
              <a:rPr lang="en-US" dirty="0" smtClean="0"/>
              <a:t>difficult</a:t>
            </a:r>
          </a:p>
          <a:p>
            <a:pPr lvl="2"/>
            <a:r>
              <a:rPr lang="en-US" dirty="0" smtClean="0"/>
              <a:t>80/20 rule</a:t>
            </a:r>
          </a:p>
          <a:p>
            <a:pPr lvl="1"/>
            <a:r>
              <a:rPr lang="en-US" dirty="0" smtClean="0"/>
              <a:t>It's not that expensive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1E51A9F-9D40-144B-9666-6B30B75E8C1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Text Placeholder 8"/>
          <p:cNvSpPr txBox="1">
            <a:spLocks/>
          </p:cNvSpPr>
          <p:nvPr/>
        </p:nvSpPr>
        <p:spPr>
          <a:xfrm>
            <a:off x="4401655" y="1966890"/>
            <a:ext cx="4576258" cy="4325959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Lessons </a:t>
            </a:r>
            <a:r>
              <a:rPr lang="en-US" dirty="0"/>
              <a:t>by Lifecycle</a:t>
            </a:r>
          </a:p>
          <a:p>
            <a:pPr lvl="1"/>
            <a:r>
              <a:rPr lang="en-US" dirty="0"/>
              <a:t>Mission Planning</a:t>
            </a:r>
          </a:p>
          <a:p>
            <a:pPr lvl="1"/>
            <a:r>
              <a:rPr lang="en-US" dirty="0"/>
              <a:t>Software Management</a:t>
            </a:r>
          </a:p>
          <a:p>
            <a:pPr lvl="1"/>
            <a:r>
              <a:rPr lang="en-US" dirty="0"/>
              <a:t>System Engineering</a:t>
            </a:r>
          </a:p>
          <a:p>
            <a:pPr lvl="1"/>
            <a:r>
              <a:rPr lang="en-US" dirty="0"/>
              <a:t>Architecture </a:t>
            </a:r>
            <a:r>
              <a:rPr lang="en-US" dirty="0" smtClean="0"/>
              <a:t>&amp; Design</a:t>
            </a:r>
            <a:endParaRPr lang="en-US" dirty="0"/>
          </a:p>
          <a:p>
            <a:pPr lvl="1"/>
            <a:r>
              <a:rPr lang="en-US" dirty="0"/>
              <a:t>Implementation</a:t>
            </a:r>
          </a:p>
          <a:p>
            <a:pPr lvl="1"/>
            <a:r>
              <a:rPr lang="en-US" dirty="0"/>
              <a:t>Testing</a:t>
            </a:r>
          </a:p>
          <a:p>
            <a:pPr lvl="1"/>
            <a:r>
              <a:rPr lang="en-US" dirty="0"/>
              <a:t>Operations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djbyrne, Cyber-defense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© 2016 California Institute of Technology. Government sponsorship acknowledged.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842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Architecture and </a:t>
            </a:r>
            <a:r>
              <a:rPr lang="en-US" dirty="0" smtClean="0"/>
              <a:t>Design - Detect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Can I jam an interface?  Replay </a:t>
            </a:r>
            <a:r>
              <a:rPr lang="en-US" i="1" dirty="0" err="1" smtClean="0">
                <a:solidFill>
                  <a:srgbClr val="FF0000"/>
                </a:solidFill>
              </a:rPr>
              <a:t>cmds</a:t>
            </a:r>
            <a:r>
              <a:rPr lang="en-US" i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dirty="0" smtClean="0"/>
              <a:t>Build in visibility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void </a:t>
            </a:r>
            <a:r>
              <a:rPr lang="en-US" dirty="0"/>
              <a:t>"no news is good news</a:t>
            </a:r>
            <a:r>
              <a:rPr lang="en-US" dirty="0" smtClean="0"/>
              <a:t>"</a:t>
            </a:r>
            <a:endParaRPr lang="en-US" dirty="0"/>
          </a:p>
          <a:p>
            <a:pPr lvl="2"/>
            <a:r>
              <a:rPr lang="en-US" dirty="0" smtClean="0"/>
              <a:t>Does silence mean </a:t>
            </a:r>
            <a:r>
              <a:rPr lang="en-US" dirty="0"/>
              <a:t>all is </a:t>
            </a:r>
            <a:r>
              <a:rPr lang="en-US" dirty="0" smtClean="0"/>
              <a:t>well, or alarm's </a:t>
            </a:r>
            <a:r>
              <a:rPr lang="en-US" dirty="0"/>
              <a:t>been cut</a:t>
            </a:r>
            <a:r>
              <a:rPr lang="en-US" dirty="0" smtClean="0"/>
              <a:t>?</a:t>
            </a:r>
          </a:p>
          <a:p>
            <a:pPr lvl="2"/>
            <a:r>
              <a:rPr lang="en-US" sz="2000" dirty="0" smtClean="0"/>
              <a:t>"...A </a:t>
            </a:r>
            <a:r>
              <a:rPr lang="en-US" sz="2000" dirty="0"/>
              <a:t>16-inch pipeline ruptures under Whatcom Falls Park and releases about 237,000 gallons of unleaded gasoline into Whatcom Creek, </a:t>
            </a:r>
            <a:r>
              <a:rPr lang="en-US" sz="2000" i="1" u="sng" dirty="0"/>
              <a:t>unknown to anyone</a:t>
            </a:r>
            <a:r>
              <a:rPr lang="en-US" sz="2000" dirty="0" smtClean="0"/>
              <a:t>."</a:t>
            </a:r>
          </a:p>
          <a:p>
            <a:pPr lvl="1"/>
            <a:r>
              <a:rPr lang="en-US" dirty="0" smtClean="0"/>
              <a:t>Hashes / signatures / checksums on data</a:t>
            </a:r>
            <a:endParaRPr lang="en-US" dirty="0"/>
          </a:p>
          <a:p>
            <a:pPr lvl="1"/>
            <a:r>
              <a:rPr lang="en-US" dirty="0" smtClean="0"/>
              <a:t>Heartbeats with </a:t>
            </a:r>
            <a:r>
              <a:rPr lang="en-US" dirty="0" err="1" smtClean="0"/>
              <a:t>timetags</a:t>
            </a:r>
            <a:endParaRPr lang="en-US" dirty="0" smtClean="0"/>
          </a:p>
          <a:p>
            <a:pPr lvl="1"/>
            <a:r>
              <a:rPr lang="en-US" dirty="0" smtClean="0"/>
              <a:t>Invalid data </a:t>
            </a:r>
            <a:r>
              <a:rPr lang="en-US" dirty="0"/>
              <a:t>marked </a:t>
            </a:r>
            <a:r>
              <a:rPr lang="en-US" dirty="0" smtClean="0"/>
              <a:t>and returned, not dropped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1E51A9F-9D40-144B-9666-6B30B75E8C1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djbyrne, Cyber-defense</a:t>
            </a: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© 2016 California Institute of Technology. Government sponsorship acknowledged.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56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Architecture and </a:t>
            </a:r>
            <a:r>
              <a:rPr lang="en-US" dirty="0" smtClean="0"/>
              <a:t>Design - Mitigate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Can I gain unauthorized access?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And do untraceable things?</a:t>
            </a:r>
          </a:p>
          <a:p>
            <a:r>
              <a:rPr lang="en-US" dirty="0"/>
              <a:t>Survive the attack</a:t>
            </a:r>
          </a:p>
          <a:p>
            <a:r>
              <a:rPr lang="en-US" dirty="0" smtClean="0"/>
              <a:t>Notice the attack, characterize it</a:t>
            </a:r>
          </a:p>
          <a:p>
            <a:r>
              <a:rPr lang="en-US" dirty="0" smtClean="0"/>
              <a:t>Call for help</a:t>
            </a:r>
          </a:p>
          <a:p>
            <a:r>
              <a:rPr lang="en-US" dirty="0" smtClean="0"/>
              <a:t>Shed complexity</a:t>
            </a:r>
          </a:p>
          <a:p>
            <a:pPr lvl="1"/>
            <a:r>
              <a:rPr lang="en-US" dirty="0" smtClean="0"/>
              <a:t>Strip down to minimal critical functions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1E51A9F-9D40-144B-9666-6B30B75E8C1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djbyrne, Cyber-defense</a:t>
            </a: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© 2016 California Institute of Technology. Government sponsorship acknowledged.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807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Architecture and </a:t>
            </a:r>
            <a:r>
              <a:rPr lang="en-US" dirty="0" smtClean="0"/>
              <a:t>Design - Recover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Can I persist after being noticed?</a:t>
            </a:r>
          </a:p>
          <a:p>
            <a:r>
              <a:rPr lang="en-US" dirty="0" smtClean="0"/>
              <a:t>Fail</a:t>
            </a:r>
            <a:r>
              <a:rPr lang="en-US" dirty="0"/>
              <a:t>-safe fallback of minimum </a:t>
            </a:r>
            <a:r>
              <a:rPr lang="en-US" dirty="0" smtClean="0"/>
              <a:t>complexity</a:t>
            </a:r>
          </a:p>
          <a:p>
            <a:r>
              <a:rPr lang="en-US" dirty="0"/>
              <a:t>Checkpoint and restore to last-known-good </a:t>
            </a:r>
            <a:r>
              <a:rPr lang="en-US" dirty="0" smtClean="0"/>
              <a:t>state</a:t>
            </a:r>
          </a:p>
          <a:p>
            <a:r>
              <a:rPr lang="en-US" dirty="0" smtClean="0"/>
              <a:t>Redundant but non-identical components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1E51A9F-9D40-144B-9666-6B30B75E8C1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djbyrne, Cyber-defense</a:t>
            </a: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© 2016 California Institute of Technology. Government sponsorship acknowledged.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460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Can I inject my code to a running image?</a:t>
            </a:r>
          </a:p>
          <a:p>
            <a:r>
              <a:rPr lang="en-US" dirty="0" smtClean="0"/>
              <a:t>Use everything </a:t>
            </a:r>
            <a:r>
              <a:rPr lang="en-US" dirty="0"/>
              <a:t>your mother </a:t>
            </a:r>
            <a:r>
              <a:rPr lang="en-US" dirty="0" smtClean="0"/>
              <a:t>taught you </a:t>
            </a:r>
            <a:r>
              <a:rPr lang="en-US" dirty="0"/>
              <a:t>about maintainable </a:t>
            </a:r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Few </a:t>
            </a:r>
            <a:r>
              <a:rPr lang="en-US" dirty="0"/>
              <a:t>if any </a:t>
            </a:r>
            <a:r>
              <a:rPr lang="en-US" dirty="0" err="1"/>
              <a:t>globals</a:t>
            </a:r>
            <a:r>
              <a:rPr lang="en-US" dirty="0"/>
              <a:t>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Anticipate buffer overflow attempts</a:t>
            </a:r>
          </a:p>
          <a:p>
            <a:pPr lvl="1"/>
            <a:r>
              <a:rPr lang="en-US" dirty="0" smtClean="0"/>
              <a:t>Memory segmentation</a:t>
            </a:r>
            <a:endParaRPr lang="en-US" dirty="0"/>
          </a:p>
          <a:p>
            <a:r>
              <a:rPr lang="en-US" dirty="0"/>
              <a:t>Code analysis </a:t>
            </a:r>
            <a:r>
              <a:rPr lang="en-US" dirty="0" smtClean="0"/>
              <a:t>is an </a:t>
            </a:r>
            <a:r>
              <a:rPr lang="en-US" dirty="0"/>
              <a:t>unalloyed </a:t>
            </a:r>
            <a:r>
              <a:rPr lang="en-US" dirty="0" smtClean="0"/>
              <a:t>win</a:t>
            </a:r>
            <a:endParaRPr lang="en-US" dirty="0"/>
          </a:p>
          <a:p>
            <a:pPr lvl="1"/>
            <a:r>
              <a:rPr lang="en-US" dirty="0" err="1"/>
              <a:t>Dev</a:t>
            </a:r>
            <a:r>
              <a:rPr lang="en-US" dirty="0"/>
              <a:t> process should have </a:t>
            </a:r>
            <a:r>
              <a:rPr lang="en-US" dirty="0" smtClean="0"/>
              <a:t>analysis </a:t>
            </a:r>
            <a:r>
              <a:rPr lang="en-US" dirty="0"/>
              <a:t>baked-</a:t>
            </a:r>
            <a:r>
              <a:rPr lang="en-US" dirty="0" smtClean="0"/>
              <a:t>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1E51A9F-9D40-144B-9666-6B30B75E8C1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12-Point Star 5"/>
          <p:cNvSpPr/>
          <p:nvPr/>
        </p:nvSpPr>
        <p:spPr>
          <a:xfrm>
            <a:off x="7657286" y="110576"/>
            <a:ext cx="1368599" cy="1363449"/>
          </a:xfrm>
          <a:prstGeom prst="star12">
            <a:avLst/>
          </a:prstGeom>
          <a:solidFill>
            <a:srgbClr val="FFFF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 anchorCtr="1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Bugs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== Exploits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djbyrne, Cyber-defense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© 2016 California Institute of Technology. Government sponsorship acknowledged.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391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Implementation,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Can I modify artifacts in your CM (Configuration Management) System?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Circumventing your reviews</a:t>
            </a:r>
          </a:p>
          <a:p>
            <a:r>
              <a:rPr lang="en-US" dirty="0" smtClean="0"/>
              <a:t>How often does this happen?</a:t>
            </a:r>
          </a:p>
          <a:p>
            <a:pPr lvl="1"/>
            <a:r>
              <a:rPr lang="en-US" dirty="0" smtClean="0"/>
              <a:t>PROM image sent by email</a:t>
            </a:r>
          </a:p>
          <a:p>
            <a:pPr lvl="1"/>
            <a:r>
              <a:rPr lang="en-US" dirty="0" smtClean="0"/>
              <a:t>Firmware image salvaged from old laptop</a:t>
            </a:r>
          </a:p>
          <a:p>
            <a:pPr lvl="1"/>
            <a:r>
              <a:rPr lang="en-US" dirty="0" smtClean="0"/>
              <a:t>Parameter files from USB drive</a:t>
            </a:r>
          </a:p>
          <a:p>
            <a:pPr lvl="1"/>
            <a:r>
              <a:rPr lang="en-US" dirty="0" smtClean="0"/>
              <a:t>"As-run" test data </a:t>
            </a:r>
            <a:r>
              <a:rPr lang="en-US" dirty="0" err="1" smtClean="0"/>
              <a:t>mis</a:t>
            </a:r>
            <a:r>
              <a:rPr lang="en-US" dirty="0" smtClean="0"/>
              <a:t>-labeled when retrieved</a:t>
            </a:r>
          </a:p>
          <a:p>
            <a:r>
              <a:rPr lang="en-US" dirty="0" smtClean="0"/>
              <a:t>Archive checksums separate from artifact they protect; compare them out-of-band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1E51A9F-9D40-144B-9666-6B30B75E8C1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djbyrne, Cyber-defense</a:t>
            </a: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© 2016 California Institute of Technology. Government sponsorship acknowledged.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34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Can I make the unexpected work for me?</a:t>
            </a:r>
          </a:p>
          <a:p>
            <a:r>
              <a:rPr lang="en-US" dirty="0" smtClean="0"/>
              <a:t>Seeing </a:t>
            </a:r>
            <a:r>
              <a:rPr lang="en-US" dirty="0"/>
              <a:t>goat paths as </a:t>
            </a:r>
            <a:r>
              <a:rPr lang="en-US" dirty="0" smtClean="0"/>
              <a:t>highways</a:t>
            </a:r>
          </a:p>
          <a:p>
            <a:pPr lvl="1"/>
            <a:r>
              <a:rPr lang="en-US" dirty="0" smtClean="0"/>
              <a:t>"It </a:t>
            </a:r>
            <a:r>
              <a:rPr lang="en-US" dirty="0"/>
              <a:t>can be made to work</a:t>
            </a:r>
            <a:r>
              <a:rPr lang="en-US" dirty="0" smtClean="0"/>
              <a:t>"</a:t>
            </a:r>
          </a:p>
          <a:p>
            <a:pPr lvl="1"/>
            <a:r>
              <a:rPr lang="en-US" dirty="0" smtClean="0"/>
              <a:t>...</a:t>
            </a:r>
            <a:r>
              <a:rPr lang="en-US" dirty="0" err="1" smtClean="0"/>
              <a:t>vs</a:t>
            </a:r>
            <a:r>
              <a:rPr lang="en-US" dirty="0" smtClean="0"/>
              <a:t> "Can </a:t>
            </a:r>
            <a:r>
              <a:rPr lang="en-US" dirty="0"/>
              <a:t>it be made to fail?</a:t>
            </a:r>
            <a:r>
              <a:rPr lang="en-US" dirty="0" smtClean="0"/>
              <a:t>"</a:t>
            </a:r>
            <a:endParaRPr lang="en-US" dirty="0"/>
          </a:p>
          <a:p>
            <a:r>
              <a:rPr lang="en-US" dirty="0"/>
              <a:t>Independent testers who use software in unintended ways, </a:t>
            </a:r>
            <a:r>
              <a:rPr lang="en-US" dirty="0" err="1"/>
              <a:t>configs</a:t>
            </a:r>
            <a:r>
              <a:rPr lang="en-US" dirty="0"/>
              <a:t>, and </a:t>
            </a:r>
            <a:r>
              <a:rPr lang="en-US" dirty="0" smtClean="0"/>
              <a:t>combinations</a:t>
            </a:r>
            <a:endParaRPr lang="en-US" dirty="0"/>
          </a:p>
          <a:p>
            <a:pPr lvl="1"/>
            <a:r>
              <a:rPr lang="en-US" dirty="0"/>
              <a:t>Fuzzing </a:t>
            </a:r>
            <a:r>
              <a:rPr lang="en-US" dirty="0" smtClean="0"/>
              <a:t>inputs</a:t>
            </a:r>
            <a:endParaRPr lang="en-US" dirty="0"/>
          </a:p>
          <a:p>
            <a:r>
              <a:rPr lang="en-US" dirty="0"/>
              <a:t>Code coverage (looking for </a:t>
            </a:r>
            <a:r>
              <a:rPr lang="en-US" dirty="0" err="1"/>
              <a:t>trojans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1E51A9F-9D40-144B-9666-6B30B75E8C1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djbyrne, Cyber-defense</a:t>
            </a:r>
            <a:endParaRPr lang="en-US" dirty="0" smtClean="0"/>
          </a:p>
        </p:txBody>
      </p:sp>
      <p:sp>
        <p:nvSpPr>
          <p:cNvPr id="7" name="12-Point Star 6"/>
          <p:cNvSpPr/>
          <p:nvPr/>
        </p:nvSpPr>
        <p:spPr>
          <a:xfrm>
            <a:off x="7657286" y="110576"/>
            <a:ext cx="1368599" cy="1363449"/>
          </a:xfrm>
          <a:prstGeom prst="star12">
            <a:avLst/>
          </a:prstGeom>
          <a:solidFill>
            <a:srgbClr val="FFFF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 anchorCtr="1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More reliable too!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© 2016 California Institute of Technology. Government sponsorship acknowledged.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70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Operations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Can I upload my own software patch?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Can I re-normalize your baseline?</a:t>
            </a:r>
          </a:p>
          <a:p>
            <a:r>
              <a:rPr lang="en-US" dirty="0" smtClean="0"/>
              <a:t>Flight </a:t>
            </a:r>
            <a:r>
              <a:rPr lang="en-US" dirty="0"/>
              <a:t>rules and restrictions </a:t>
            </a:r>
            <a:r>
              <a:rPr lang="en-US" dirty="0" err="1"/>
              <a:t>vs</a:t>
            </a:r>
            <a:r>
              <a:rPr lang="en-US" dirty="0"/>
              <a:t> code fixes</a:t>
            </a:r>
          </a:p>
          <a:p>
            <a:r>
              <a:rPr lang="en-US" dirty="0" smtClean="0"/>
              <a:t>Constant </a:t>
            </a:r>
            <a:r>
              <a:rPr lang="en-US" dirty="0"/>
              <a:t>patch </a:t>
            </a:r>
            <a:r>
              <a:rPr lang="en-US" dirty="0" err="1"/>
              <a:t>vs</a:t>
            </a:r>
            <a:r>
              <a:rPr lang="en-US" dirty="0"/>
              <a:t> fly-as-you-test</a:t>
            </a:r>
          </a:p>
          <a:p>
            <a:r>
              <a:rPr lang="en-US" dirty="0"/>
              <a:t>Continuous </a:t>
            </a:r>
            <a:r>
              <a:rPr lang="en-US" dirty="0" smtClean="0"/>
              <a:t>Monitoring</a:t>
            </a:r>
          </a:p>
          <a:p>
            <a:pPr lvl="1"/>
            <a:r>
              <a:rPr lang="en-US" dirty="0" smtClean="0"/>
              <a:t>Establish </a:t>
            </a:r>
            <a:r>
              <a:rPr lang="en-US" dirty="0"/>
              <a:t>a baseline and track against </a:t>
            </a:r>
            <a:r>
              <a:rPr lang="en-US" dirty="0" smtClean="0"/>
              <a:t>it</a:t>
            </a:r>
            <a:endParaRPr lang="en-US" dirty="0"/>
          </a:p>
          <a:p>
            <a:pPr lvl="1"/>
            <a:r>
              <a:rPr lang="en-US" dirty="0" smtClean="0"/>
              <a:t>Command </a:t>
            </a:r>
            <a:r>
              <a:rPr lang="en-US" dirty="0"/>
              <a:t>counter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Time-powered-on counter?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1E51A9F-9D40-144B-9666-6B30B75E8C1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djbyrne, Cyber-defense</a:t>
            </a: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© 2016 California Institute of Technology. Government sponsorship acknowledged.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011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Summary: Necessary But Not Sufficient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Current </a:t>
            </a:r>
            <a:r>
              <a:rPr lang="en-US" dirty="0">
                <a:latin typeface="Calibri" charset="0"/>
              </a:rPr>
              <a:t>cyber-security designs</a:t>
            </a:r>
          </a:p>
          <a:p>
            <a:pPr lvl="1"/>
            <a:r>
              <a:rPr lang="en-US" dirty="0">
                <a:latin typeface="Calibri" charset="0"/>
              </a:rPr>
              <a:t>Single-layer; blind to multi-layer actions</a:t>
            </a:r>
          </a:p>
          <a:p>
            <a:pPr lvl="1"/>
            <a:r>
              <a:rPr lang="en-US" dirty="0">
                <a:latin typeface="Calibri" charset="0"/>
              </a:rPr>
              <a:t>Fault Containment intended along </a:t>
            </a:r>
            <a:r>
              <a:rPr lang="en-US" dirty="0" err="1">
                <a:latin typeface="Calibri" charset="0"/>
              </a:rPr>
              <a:t>Dev</a:t>
            </a:r>
            <a:r>
              <a:rPr lang="en-US" dirty="0">
                <a:latin typeface="Calibri" charset="0"/>
              </a:rPr>
              <a:t>/Test/Ops lifecycle boundaries, but not strictly maintained</a:t>
            </a:r>
          </a:p>
          <a:p>
            <a:pPr lvl="1"/>
            <a:r>
              <a:rPr lang="en-US" dirty="0">
                <a:latin typeface="Calibri" charset="0"/>
              </a:rPr>
              <a:t>Gaps in coverage between layers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1E51A9F-9D40-144B-9666-6B30B75E8C1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12-Point Star 7"/>
          <p:cNvSpPr/>
          <p:nvPr/>
        </p:nvSpPr>
        <p:spPr>
          <a:xfrm>
            <a:off x="7657286" y="110576"/>
            <a:ext cx="1368599" cy="1363449"/>
          </a:xfrm>
          <a:prstGeom prst="star12">
            <a:avLst/>
          </a:prstGeom>
          <a:solidFill>
            <a:srgbClr val="FFFF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 anchorCtr="1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Look for gaps in coverage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djbyrne, Cyber-defense</a:t>
            </a:r>
            <a:endParaRPr lang="en-US" dirty="0" smtClean="0"/>
          </a:p>
        </p:txBody>
      </p:sp>
      <p:pic>
        <p:nvPicPr>
          <p:cNvPr id="9" name="Picture 8" descr="640px-Roof_Damage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885" y="4119951"/>
            <a:ext cx="3191853" cy="2393890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© 2016 California Institute of Technology. Government sponsorship acknowledged.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512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9" name="Text Placeholder 8"/>
          <p:cNvSpPr txBox="1">
            <a:spLocks/>
          </p:cNvSpPr>
          <p:nvPr/>
        </p:nvSpPr>
        <p:spPr>
          <a:xfrm>
            <a:off x="457200" y="1412875"/>
            <a:ext cx="6913183" cy="487997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Key take-</a:t>
            </a:r>
            <a:r>
              <a:rPr lang="en-US" dirty="0" err="1" smtClean="0"/>
              <a:t>aways</a:t>
            </a:r>
            <a:endParaRPr lang="en-US" dirty="0" smtClean="0"/>
          </a:p>
          <a:p>
            <a:pPr lvl="1"/>
            <a:r>
              <a:rPr lang="en-US" dirty="0" smtClean="0"/>
              <a:t>It's worth your time</a:t>
            </a:r>
          </a:p>
          <a:p>
            <a:pPr lvl="1"/>
            <a:r>
              <a:rPr lang="en-US" dirty="0" smtClean="0"/>
              <a:t>It's not that difficult</a:t>
            </a:r>
          </a:p>
          <a:p>
            <a:pPr lvl="2"/>
            <a:r>
              <a:rPr lang="en-US" dirty="0" smtClean="0"/>
              <a:t>80/20 rule</a:t>
            </a:r>
          </a:p>
          <a:p>
            <a:pPr lvl="1"/>
            <a:r>
              <a:rPr lang="en-US" dirty="0" smtClean="0"/>
              <a:t>It's not that expensive</a:t>
            </a:r>
          </a:p>
        </p:txBody>
      </p:sp>
      <p:sp>
        <p:nvSpPr>
          <p:cNvPr id="11" name="12-Point Star 10"/>
          <p:cNvSpPr/>
          <p:nvPr/>
        </p:nvSpPr>
        <p:spPr>
          <a:xfrm>
            <a:off x="4244093" y="1231117"/>
            <a:ext cx="1368599" cy="1363449"/>
          </a:xfrm>
          <a:prstGeom prst="star12">
            <a:avLst/>
          </a:prstGeom>
          <a:solidFill>
            <a:srgbClr val="FFFF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 anchorCtr="1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Fortune Favors the Prepared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12-Point Star 11"/>
          <p:cNvSpPr/>
          <p:nvPr/>
        </p:nvSpPr>
        <p:spPr>
          <a:xfrm>
            <a:off x="3559793" y="3977413"/>
            <a:ext cx="1368599" cy="1363449"/>
          </a:xfrm>
          <a:prstGeom prst="star12">
            <a:avLst/>
          </a:prstGeom>
          <a:solidFill>
            <a:srgbClr val="FFFF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 anchorCtr="1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Don't start from scratch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12-Point Star 12"/>
          <p:cNvSpPr/>
          <p:nvPr/>
        </p:nvSpPr>
        <p:spPr>
          <a:xfrm>
            <a:off x="454026" y="3977413"/>
            <a:ext cx="1368599" cy="1363449"/>
          </a:xfrm>
          <a:prstGeom prst="star12">
            <a:avLst/>
          </a:prstGeom>
          <a:solidFill>
            <a:srgbClr val="FFFF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 anchorCtr="1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Make defenses work for you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12-Point Star 13"/>
          <p:cNvSpPr/>
          <p:nvPr/>
        </p:nvSpPr>
        <p:spPr>
          <a:xfrm>
            <a:off x="5912505" y="230386"/>
            <a:ext cx="1368599" cy="1363449"/>
          </a:xfrm>
          <a:prstGeom prst="star12">
            <a:avLst/>
          </a:prstGeom>
          <a:solidFill>
            <a:srgbClr val="FFFF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 anchorCtr="1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"I can't do that, Dave."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375680" y="4226333"/>
            <a:ext cx="2205357" cy="2222377"/>
            <a:chOff x="6765227" y="151183"/>
            <a:chExt cx="2205357" cy="2222377"/>
          </a:xfrm>
        </p:grpSpPr>
        <p:pic>
          <p:nvPicPr>
            <p:cNvPr id="16" name="Picture 15" descr="risk_matrix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3840" y="151183"/>
              <a:ext cx="1796744" cy="1930430"/>
            </a:xfrm>
            <a:prstGeom prst="rect">
              <a:avLst/>
            </a:prstGeom>
          </p:spPr>
        </p:pic>
        <p:sp>
          <p:nvSpPr>
            <p:cNvPr id="17" name="Right Arrow Callout 16"/>
            <p:cNvSpPr/>
            <p:nvPr/>
          </p:nvSpPr>
          <p:spPr>
            <a:xfrm>
              <a:off x="6765227" y="340638"/>
              <a:ext cx="408613" cy="1292607"/>
            </a:xfrm>
            <a:prstGeom prst="rightArrowCallou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wordArtVert"/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Capability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8" name="Right Arrow Callout 17"/>
            <p:cNvSpPr/>
            <p:nvPr/>
          </p:nvSpPr>
          <p:spPr>
            <a:xfrm rot="16200000">
              <a:off x="8014028" y="1768288"/>
              <a:ext cx="387584" cy="822960"/>
            </a:xfrm>
            <a:prstGeom prst="rightArrowCallout">
              <a:avLst>
                <a:gd name="adj1" fmla="val 21888"/>
                <a:gd name="adj2" fmla="val 25000"/>
                <a:gd name="adj3" fmla="val 25000"/>
                <a:gd name="adj4" fmla="val 64977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"/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Motivation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12-Point Star 18"/>
          <p:cNvSpPr/>
          <p:nvPr/>
        </p:nvSpPr>
        <p:spPr>
          <a:xfrm>
            <a:off x="4928392" y="2825637"/>
            <a:ext cx="1368599" cy="1363449"/>
          </a:xfrm>
          <a:prstGeom prst="star12">
            <a:avLst/>
          </a:prstGeom>
          <a:solidFill>
            <a:srgbClr val="FFFF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 anchorCtr="1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Bake it in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" name="12-Point Star 19"/>
          <p:cNvSpPr/>
          <p:nvPr/>
        </p:nvSpPr>
        <p:spPr>
          <a:xfrm>
            <a:off x="2191194" y="5026670"/>
            <a:ext cx="1368599" cy="1363449"/>
          </a:xfrm>
          <a:prstGeom prst="star12">
            <a:avLst/>
          </a:prstGeom>
          <a:solidFill>
            <a:srgbClr val="FFFF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 anchorCtr="1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Bugs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smtClean="0">
                <a:solidFill>
                  <a:schemeClr val="tx1"/>
                </a:solidFill>
              </a:rPr>
              <a:t>== Exploits</a:t>
            </a:r>
          </a:p>
        </p:txBody>
      </p:sp>
      <p:sp>
        <p:nvSpPr>
          <p:cNvPr id="22" name="12-Point Star 21"/>
          <p:cNvSpPr/>
          <p:nvPr/>
        </p:nvSpPr>
        <p:spPr>
          <a:xfrm>
            <a:off x="7563560" y="1231117"/>
            <a:ext cx="1368599" cy="1363449"/>
          </a:xfrm>
          <a:prstGeom prst="star12">
            <a:avLst/>
          </a:prstGeom>
          <a:solidFill>
            <a:srgbClr val="FFFF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 anchorCtr="1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Look for gaps in coverage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3" name="12-Point Star 22"/>
          <p:cNvSpPr/>
          <p:nvPr/>
        </p:nvSpPr>
        <p:spPr>
          <a:xfrm>
            <a:off x="6879260" y="2825637"/>
            <a:ext cx="1368599" cy="1363449"/>
          </a:xfrm>
          <a:prstGeom prst="star12">
            <a:avLst/>
          </a:prstGeom>
          <a:solidFill>
            <a:srgbClr val="FFFF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 anchorCtr="1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More reliable too!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003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1" animBg="1"/>
      <p:bldP spid="13" grpId="1" animBg="1"/>
      <p:bldP spid="14" grpId="0" animBg="1"/>
      <p:bldP spid="19" grpId="0" animBg="1"/>
      <p:bldP spid="20" grpId="1" animBg="1"/>
      <p:bldP spid="22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CCSDS </a:t>
            </a:r>
            <a:r>
              <a:rPr lang="en-US" dirty="0"/>
              <a:t>Green Book "Security Threats Against Space Missions"</a:t>
            </a:r>
          </a:p>
          <a:p>
            <a:pPr lvl="1"/>
            <a:r>
              <a:rPr lang="en-US" sz="2000" dirty="0"/>
              <a:t>https://</a:t>
            </a:r>
            <a:r>
              <a:rPr lang="en-US" sz="2000" dirty="0" err="1"/>
              <a:t>public.ccsds.org</a:t>
            </a:r>
            <a:r>
              <a:rPr lang="en-US" sz="2000" dirty="0"/>
              <a:t>/Pubs/350x1g2.</a:t>
            </a:r>
            <a:r>
              <a:rPr lang="en-US" sz="2000" dirty="0" smtClean="0"/>
              <a:t>pdf</a:t>
            </a:r>
            <a:endParaRPr lang="en-US" sz="2000" dirty="0"/>
          </a:p>
          <a:p>
            <a:r>
              <a:rPr lang="en-US" dirty="0"/>
              <a:t>NASA IV&amp;V Secure Coding portal</a:t>
            </a:r>
          </a:p>
          <a:p>
            <a:pPr lvl="1"/>
            <a:r>
              <a:rPr lang="en-US" sz="2000" dirty="0"/>
              <a:t>https://</a:t>
            </a:r>
            <a:r>
              <a:rPr lang="en-US" sz="2000" dirty="0" err="1"/>
              <a:t>nen.nasa.gov</a:t>
            </a:r>
            <a:r>
              <a:rPr lang="en-US" sz="2000" dirty="0"/>
              <a:t>/web/coding</a:t>
            </a:r>
          </a:p>
          <a:p>
            <a:r>
              <a:rPr lang="en-US" dirty="0" smtClean="0"/>
              <a:t>Build </a:t>
            </a:r>
            <a:r>
              <a:rPr lang="en-US" dirty="0"/>
              <a:t>Security In - best practice articles</a:t>
            </a:r>
          </a:p>
          <a:p>
            <a:pPr lvl="1"/>
            <a:r>
              <a:rPr lang="en-US" sz="2000" dirty="0"/>
              <a:t>https://</a:t>
            </a:r>
            <a:r>
              <a:rPr lang="en-US" sz="2000" dirty="0" err="1"/>
              <a:t>www.us-cert.gov</a:t>
            </a:r>
            <a:r>
              <a:rPr lang="en-US" sz="2000" dirty="0"/>
              <a:t>/</a:t>
            </a:r>
            <a:r>
              <a:rPr lang="en-US" sz="2000" dirty="0" err="1"/>
              <a:t>bsi</a:t>
            </a:r>
            <a:endParaRPr lang="en-US" sz="2000" dirty="0"/>
          </a:p>
          <a:p>
            <a:r>
              <a:rPr lang="en-US" dirty="0" smtClean="0"/>
              <a:t>Common </a:t>
            </a:r>
            <a:r>
              <a:rPr lang="en-US" dirty="0"/>
              <a:t>Weakness Enumeration</a:t>
            </a:r>
          </a:p>
          <a:p>
            <a:pPr lvl="1"/>
            <a:r>
              <a:rPr lang="en-US" sz="2000" dirty="0"/>
              <a:t>https://</a:t>
            </a:r>
            <a:r>
              <a:rPr lang="en-US" sz="2000" dirty="0" err="1"/>
              <a:t>cwe.mitre.org</a:t>
            </a:r>
            <a:r>
              <a:rPr lang="en-US" sz="2000" dirty="0"/>
              <a:t>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1E51A9F-9D40-144B-9666-6B30B75E8C1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djbyrne, Cyber-defense</a:t>
            </a: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© 2016 California Institute of Technology. Government sponsorship acknowledged.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49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975500"/>
            <a:ext cx="3962400" cy="32616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971800"/>
            <a:ext cx="4295653" cy="323560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Closely Are You Being Watched?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sz="3200" dirty="0" err="1" smtClean="0">
                <a:cs typeface="ＭＳ Ｐゴシック" charset="0"/>
              </a:rPr>
              <a:t>Yutu</a:t>
            </a:r>
            <a:r>
              <a:rPr lang="en-US" sz="3200" dirty="0" smtClean="0">
                <a:cs typeface="ＭＳ Ｐゴシック" charset="0"/>
              </a:rPr>
              <a:t> (Jade Rabbit) </a:t>
            </a:r>
            <a:r>
              <a:rPr lang="en-US" sz="3200" dirty="0">
                <a:solidFill>
                  <a:schemeClr val="bg2"/>
                </a:solidFill>
                <a:cs typeface="ＭＳ Ｐゴシック" charset="0"/>
              </a:rPr>
              <a:t>Luna</a:t>
            </a:r>
          </a:p>
          <a:p>
            <a:pPr lvl="1"/>
            <a:r>
              <a:rPr lang="en-US" dirty="0" smtClean="0"/>
              <a:t>2013-11, China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dirty="0"/>
              <a:t>Spirit/</a:t>
            </a:r>
            <a:r>
              <a:rPr lang="en-US" dirty="0" smtClean="0"/>
              <a:t>Opportunity </a:t>
            </a:r>
            <a:r>
              <a:rPr lang="en-US" dirty="0" smtClean="0">
                <a:solidFill>
                  <a:schemeClr val="accent2"/>
                </a:solidFill>
              </a:rPr>
              <a:t>Mars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dirty="0" smtClean="0"/>
              <a:t>2004-01, USA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1E51A9F-9D40-144B-9666-6B30B75E8C1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 smtClean="0"/>
              <a:t>djbyrne, Cyber-defense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smtClean="0"/>
              <a:t>© 2016 California Institute of Technology. Government sponsorship acknowledged.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741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References, </a:t>
            </a:r>
            <a:r>
              <a:rPr lang="en-US" dirty="0" err="1"/>
              <a:t>cont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Satellites interfered with</a:t>
            </a:r>
          </a:p>
          <a:p>
            <a:pPr lvl="1"/>
            <a:r>
              <a:rPr lang="en-US" dirty="0" smtClean="0"/>
              <a:t>2011 Report to Congress of the U.S.-China Economic and Security Review Commission (page 216)</a:t>
            </a:r>
          </a:p>
          <a:p>
            <a:pPr lvl="1"/>
            <a:r>
              <a:rPr lang="en-US" sz="2000" dirty="0" smtClean="0"/>
              <a:t>http://</a:t>
            </a:r>
            <a:r>
              <a:rPr lang="en-US" sz="2000" dirty="0" err="1" smtClean="0"/>
              <a:t>origin.www.uscc.gov</a:t>
            </a:r>
            <a:r>
              <a:rPr lang="en-US" sz="2000" dirty="0" smtClean="0"/>
              <a:t>/sites/default/files/</a:t>
            </a:r>
            <a:r>
              <a:rPr lang="en-US" sz="2000" dirty="0" err="1" smtClean="0"/>
              <a:t>annual_reports</a:t>
            </a:r>
            <a:r>
              <a:rPr lang="en-US" sz="2000" dirty="0" smtClean="0"/>
              <a:t>/annual_report_full_11.pdf</a:t>
            </a:r>
          </a:p>
          <a:p>
            <a:r>
              <a:rPr lang="en-US" dirty="0" smtClean="0"/>
              <a:t>"Hacking Curiosity" article</a:t>
            </a:r>
          </a:p>
          <a:p>
            <a:pPr lvl="1"/>
            <a:r>
              <a:rPr lang="en-US" sz="2000" dirty="0" smtClean="0"/>
              <a:t>http://</a:t>
            </a:r>
            <a:r>
              <a:rPr lang="en-US" sz="2000" dirty="0" err="1" smtClean="0"/>
              <a:t>www.pcmag.com</a:t>
            </a:r>
            <a:r>
              <a:rPr lang="en-US" sz="2000" dirty="0" smtClean="0"/>
              <a:t>/article2/0,2817,2408295,00</a:t>
            </a:r>
            <a:r>
              <a:rPr lang="en-US" sz="2000" smtClean="0"/>
              <a:t>.asp</a:t>
            </a: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1E51A9F-9D40-144B-9666-6B30B75E8C1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djbyrne, Cyber-defense</a:t>
            </a: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© 2016 California Institute of Technology. Government sponsorship acknowledged.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965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References, </a:t>
            </a:r>
            <a:r>
              <a:rPr lang="en-US" dirty="0" err="1"/>
              <a:t>cont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2012-02-29, NASA OIG to Congress</a:t>
            </a:r>
          </a:p>
          <a:p>
            <a:pPr lvl="1"/>
            <a:r>
              <a:rPr lang="en-US" sz="2000" dirty="0"/>
              <a:t>http://</a:t>
            </a:r>
            <a:r>
              <a:rPr lang="en-US" sz="2000" dirty="0" err="1"/>
              <a:t>oig.nasa.gov</a:t>
            </a:r>
            <a:r>
              <a:rPr lang="en-US" sz="2000" dirty="0"/>
              <a:t>/congressional/FINAL_written_statement_for_%20IT_%20hearing_February_26_edit_v2.pdf</a:t>
            </a:r>
          </a:p>
          <a:p>
            <a:r>
              <a:rPr lang="en-US" dirty="0"/>
              <a:t>NASA OIG Semiannual report, April 1 – Sept 30, 2012</a:t>
            </a:r>
          </a:p>
          <a:p>
            <a:pPr lvl="1"/>
            <a:r>
              <a:rPr lang="en-US" sz="2000" dirty="0"/>
              <a:t>http://</a:t>
            </a:r>
            <a:r>
              <a:rPr lang="en-US" sz="2000" dirty="0" err="1"/>
              <a:t>oig.nasa.gov</a:t>
            </a:r>
            <a:r>
              <a:rPr lang="en-US" sz="2000" dirty="0"/>
              <a:t>/SAR/sar0912.pdf</a:t>
            </a:r>
          </a:p>
          <a:p>
            <a:pPr lvl="1"/>
            <a:r>
              <a:rPr lang="en-US" sz="2000" dirty="0"/>
              <a:t>http://</a:t>
            </a:r>
            <a:r>
              <a:rPr lang="en-US" sz="2000" dirty="0" err="1"/>
              <a:t>oig.nasa.gov</a:t>
            </a:r>
            <a:r>
              <a:rPr lang="en-US" sz="2000" dirty="0"/>
              <a:t>/press/pr2012-</a:t>
            </a:r>
            <a:r>
              <a:rPr lang="en-US" sz="2000" dirty="0" smtClean="0"/>
              <a:t>E.pdf</a:t>
            </a:r>
          </a:p>
          <a:p>
            <a:r>
              <a:rPr lang="en-US" dirty="0" smtClean="0"/>
              <a:t>"Exposing One of China's Cyber Espionage Units"</a:t>
            </a:r>
          </a:p>
          <a:p>
            <a:pPr lvl="1"/>
            <a:r>
              <a:rPr lang="en-US" sz="2000" dirty="0"/>
              <a:t>https://</a:t>
            </a:r>
            <a:r>
              <a:rPr lang="en-US" sz="2000" dirty="0" err="1"/>
              <a:t>www.fireeye.com</a:t>
            </a:r>
            <a:r>
              <a:rPr lang="en-US" sz="2000" dirty="0"/>
              <a:t>/content/dam/</a:t>
            </a:r>
            <a:r>
              <a:rPr lang="en-US" sz="2000" dirty="0" err="1"/>
              <a:t>fireeye</a:t>
            </a:r>
            <a:r>
              <a:rPr lang="en-US" sz="2000" dirty="0"/>
              <a:t>-www/services/</a:t>
            </a:r>
            <a:r>
              <a:rPr lang="en-US" sz="2000" dirty="0" err="1"/>
              <a:t>pdfs</a:t>
            </a:r>
            <a:r>
              <a:rPr lang="en-US" sz="2000" dirty="0"/>
              <a:t>/mandiant-apt1-report.pdf</a:t>
            </a: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1E51A9F-9D40-144B-9666-6B30B75E8C1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djbyrne, Cyber-defense</a:t>
            </a: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© 2016 California Institute of Technology. Government sponsorship acknowledged.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145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References, </a:t>
            </a:r>
            <a:r>
              <a:rPr lang="en-US" dirty="0" err="1" smtClean="0"/>
              <a:t>cont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"Chinese </a:t>
            </a:r>
            <a:r>
              <a:rPr lang="en-US" dirty="0"/>
              <a:t>hack U.S. weather systems, satellite </a:t>
            </a:r>
            <a:r>
              <a:rPr lang="en-US" dirty="0" smtClean="0"/>
              <a:t>network"</a:t>
            </a:r>
          </a:p>
          <a:p>
            <a:pPr lvl="1"/>
            <a:r>
              <a:rPr lang="en-US" sz="2000" dirty="0" smtClean="0"/>
              <a:t>https</a:t>
            </a:r>
            <a:r>
              <a:rPr lang="en-US" sz="2000" dirty="0"/>
              <a:t>://</a:t>
            </a:r>
            <a:r>
              <a:rPr lang="en-US" sz="2000" dirty="0" err="1"/>
              <a:t>www.washingtonpost.com</a:t>
            </a:r>
            <a:r>
              <a:rPr lang="en-US" sz="2000" dirty="0"/>
              <a:t>/local/</a:t>
            </a:r>
            <a:r>
              <a:rPr lang="en-US" sz="2000" dirty="0" err="1"/>
              <a:t>chinese</a:t>
            </a:r>
            <a:r>
              <a:rPr lang="en-US" sz="2000" dirty="0"/>
              <a:t>-hack-us-weather-systems-satellite-network/2014/11/12/bef1206a-68e9-11e4-b053-</a:t>
            </a:r>
            <a:r>
              <a:rPr lang="en-US" sz="2000" dirty="0" smtClean="0"/>
              <a:t>65cea7903f2e_story.html</a:t>
            </a:r>
          </a:p>
          <a:p>
            <a:r>
              <a:rPr lang="en-US" dirty="0"/>
              <a:t>"Chinese hackers took over NASA's Jet Propulsion Lab, Inspector General reveals"</a:t>
            </a:r>
          </a:p>
          <a:p>
            <a:pPr lvl="1"/>
            <a:r>
              <a:rPr lang="en-US" sz="2000" dirty="0"/>
              <a:t>http://</a:t>
            </a:r>
            <a:r>
              <a:rPr lang="en-US" sz="2000" dirty="0" err="1"/>
              <a:t>www.foxnews.com</a:t>
            </a:r>
            <a:r>
              <a:rPr lang="en-US" sz="2000" dirty="0"/>
              <a:t>/tech/2012/03/01/</a:t>
            </a:r>
            <a:r>
              <a:rPr lang="en-US" sz="2000" dirty="0" err="1"/>
              <a:t>chinese</a:t>
            </a:r>
            <a:r>
              <a:rPr lang="en-US" sz="2000" dirty="0"/>
              <a:t>-hackers-</a:t>
            </a:r>
            <a:r>
              <a:rPr lang="en-US" sz="2000" dirty="0" err="1"/>
              <a:t>nasa</a:t>
            </a:r>
            <a:r>
              <a:rPr lang="en-US" sz="2000" dirty="0"/>
              <a:t>-</a:t>
            </a:r>
            <a:r>
              <a:rPr lang="en-US" sz="2000" dirty="0" err="1"/>
              <a:t>jpl-</a:t>
            </a:r>
            <a:r>
              <a:rPr lang="en-US" sz="2000" dirty="0" err="1" smtClean="0"/>
              <a:t>lab.html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1E51A9F-9D40-144B-9666-6B30B75E8C1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djbyrne, Cyber-defense</a:t>
            </a: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© 2016 California Institute of Technology. Government sponsorship acknowledged.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397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657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Yesterday's Headlines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4022">
            <a:off x="3860040" y="2088659"/>
            <a:ext cx="4510652" cy="835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012" y="1025805"/>
            <a:ext cx="2593040" cy="57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 rot="19404802">
            <a:off x="3215451" y="3940907"/>
            <a:ext cx="4652040" cy="607930"/>
            <a:chOff x="77759" y="4114800"/>
            <a:chExt cx="5382172" cy="695325"/>
          </a:xfrm>
        </p:grpSpPr>
        <p:pic>
          <p:nvPicPr>
            <p:cNvPr id="17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42950">
              <a:off x="135456" y="4114800"/>
              <a:ext cx="532447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76808">
              <a:off x="77759" y="4137805"/>
              <a:ext cx="2257752" cy="193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54220">
            <a:off x="631478" y="1630211"/>
            <a:ext cx="3035714" cy="64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5340412" y="4545242"/>
            <a:ext cx="2522000" cy="833952"/>
            <a:chOff x="5559470" y="4482586"/>
            <a:chExt cx="2917825" cy="953840"/>
          </a:xfrm>
        </p:grpSpPr>
        <p:pic>
          <p:nvPicPr>
            <p:cNvPr id="15" name="Picture 1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72109">
              <a:off x="5559470" y="4482586"/>
              <a:ext cx="2917825" cy="393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51844">
              <a:off x="5878515" y="5139810"/>
              <a:ext cx="1465465" cy="2966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748736">
            <a:off x="64245" y="4461602"/>
            <a:ext cx="3938430" cy="79102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30303" y="5686116"/>
            <a:ext cx="7353869" cy="788300"/>
            <a:chOff x="457200" y="5787471"/>
            <a:chExt cx="8508050" cy="901625"/>
          </a:xfrm>
        </p:grpSpPr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5787471"/>
              <a:ext cx="8508050" cy="732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520047"/>
              <a:ext cx="2133600" cy="169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30754" y="2796692"/>
            <a:ext cx="2871321" cy="94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9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Tomorrow's Headlines?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22196" y="1638970"/>
            <a:ext cx="5365393" cy="922750"/>
            <a:chOff x="11146" y="574847"/>
            <a:chExt cx="5365393" cy="922749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62178">
              <a:off x="889056" y="574847"/>
              <a:ext cx="3357563" cy="50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 rot="20434735">
              <a:off x="11146" y="1128264"/>
              <a:ext cx="5365393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Cyber Attack Turns ‘Curiosity’ into Martian Boulder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541186" y="2803476"/>
            <a:ext cx="5412674" cy="1047323"/>
            <a:chOff x="2550909" y="1969893"/>
            <a:chExt cx="5412674" cy="1047323"/>
          </a:xfrm>
        </p:grpSpPr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3846" y="1969893"/>
              <a:ext cx="4419099" cy="682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550909" y="2647884"/>
              <a:ext cx="5412674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</a:rPr>
                <a:t>Hackivists</a:t>
              </a:r>
              <a:r>
                <a:rPr lang="en-US" dirty="0" smtClean="0">
                  <a:solidFill>
                    <a:schemeClr val="bg1"/>
                  </a:solidFill>
                </a:rPr>
                <a:t> fry Spitzer Telescope by Pointing at Sun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 rot="2109478">
            <a:off x="460794" y="4541649"/>
            <a:ext cx="7512876" cy="992467"/>
            <a:chOff x="606353" y="4570160"/>
            <a:chExt cx="7512876" cy="992467"/>
          </a:xfrm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419841">
              <a:off x="1318428" y="4570160"/>
              <a:ext cx="5657925" cy="6533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 rot="20424200">
              <a:off x="606353" y="5193295"/>
              <a:ext cx="7512876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‘Juno’ Jupiter Explorer hijacked by Al Qaeda, transmitting anti-U.S. Slurs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43638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Attackers Do Not "Fly As You Test"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Can I come at you through the weeds?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Breadth </a:t>
            </a:r>
            <a:r>
              <a:rPr lang="en-US" dirty="0">
                <a:solidFill>
                  <a:srgbClr val="FF0000"/>
                </a:solidFill>
              </a:rPr>
              <a:t>of attack surface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Depth of defenses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"Test as you fly, fly as you test"</a:t>
            </a:r>
          </a:p>
          <a:p>
            <a:pPr lvl="1"/>
            <a:r>
              <a:rPr lang="en-US" u="sng" dirty="0"/>
              <a:t>C</a:t>
            </a:r>
            <a:r>
              <a:rPr lang="en-US" u="sng" dirty="0" smtClean="0"/>
              <a:t>reates</a:t>
            </a:r>
            <a:r>
              <a:rPr lang="en-US" dirty="0" smtClean="0"/>
              <a:t> coverage gaps by permitting us to avoid, rather than patch, dangerous behavior.</a:t>
            </a:r>
          </a:p>
          <a:p>
            <a:pPr lvl="1"/>
            <a:r>
              <a:rPr lang="en-US" dirty="0" smtClean="0"/>
              <a:t>If a Bad Thing can happen by chance, it can also happen </a:t>
            </a:r>
            <a:r>
              <a:rPr lang="en-US" u="sng" dirty="0" smtClean="0"/>
              <a:t>by intention</a:t>
            </a:r>
            <a:r>
              <a:rPr lang="en-US" dirty="0" smtClean="0"/>
              <a:t> (e.g. maliciously)</a:t>
            </a:r>
          </a:p>
          <a:p>
            <a:r>
              <a:rPr lang="en-US" dirty="0" err="1"/>
              <a:t>V'ger</a:t>
            </a:r>
            <a:r>
              <a:rPr lang="en-US" dirty="0"/>
              <a:t> 6 was totally </a:t>
            </a:r>
            <a:r>
              <a:rPr lang="en-US" dirty="0" err="1"/>
              <a:t>pwned</a:t>
            </a:r>
            <a:r>
              <a:rPr lang="en-US" dirty="0"/>
              <a:t>...</a:t>
            </a:r>
          </a:p>
          <a:p>
            <a:pPr lvl="1"/>
            <a:r>
              <a:rPr lang="en-US" dirty="0" err="1"/>
              <a:t>Stardate</a:t>
            </a:r>
            <a:r>
              <a:rPr lang="en-US" dirty="0"/>
              <a:t> </a:t>
            </a:r>
            <a:r>
              <a:rPr lang="en-US" dirty="0" smtClean="0"/>
              <a:t>7412.6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1E51A9F-9D40-144B-9666-6B30B75E8C1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djbyrne, Cyber-defense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© 2016 California Institute of Technology. Government sponsorship acknowledged.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428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Mission Planning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Can I attack you unopposed?</a:t>
            </a:r>
          </a:p>
          <a:p>
            <a:r>
              <a:rPr lang="en-US" dirty="0" smtClean="0"/>
              <a:t>Acknowledge </a:t>
            </a:r>
            <a:r>
              <a:rPr lang="en-US" dirty="0"/>
              <a:t>the need, define it, track </a:t>
            </a:r>
            <a:r>
              <a:rPr lang="en-US" dirty="0" smtClean="0"/>
              <a:t>it</a:t>
            </a:r>
            <a:endParaRPr lang="en-US" dirty="0"/>
          </a:p>
          <a:p>
            <a:pPr lvl="1"/>
            <a:r>
              <a:rPr lang="en-US" dirty="0"/>
              <a:t>Good starting reference: CCSDS Green Book "Security Threats Against Space Missions"</a:t>
            </a:r>
          </a:p>
          <a:p>
            <a:r>
              <a:rPr lang="en-US" dirty="0" smtClean="0"/>
              <a:t>Threat Agents, Motivations:</a:t>
            </a:r>
          </a:p>
          <a:p>
            <a:pPr lvl="1"/>
            <a:r>
              <a:rPr lang="en-US" dirty="0" smtClean="0"/>
              <a:t>Nation state – Design Info, Financial Plans</a:t>
            </a:r>
          </a:p>
          <a:p>
            <a:pPr lvl="1"/>
            <a:r>
              <a:rPr lang="en-US" dirty="0" smtClean="0"/>
              <a:t>Criminals – Money (e.g. </a:t>
            </a:r>
            <a:r>
              <a:rPr lang="en-US" dirty="0" err="1" smtClean="0"/>
              <a:t>RansomWare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errorists</a:t>
            </a:r>
            <a:r>
              <a:rPr lang="en-US" dirty="0"/>
              <a:t>/</a:t>
            </a:r>
            <a:r>
              <a:rPr lang="en-US" dirty="0" smtClean="0"/>
              <a:t>activists – Publicity (destruction OK)</a:t>
            </a:r>
            <a:endParaRPr lang="en-US" dirty="0"/>
          </a:p>
          <a:p>
            <a:pPr lvl="1"/>
            <a:r>
              <a:rPr lang="en-US" dirty="0" smtClean="0"/>
              <a:t>"Kids" – Thrills, Attention, Experimentation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1E51A9F-9D40-144B-9666-6B30B75E8C1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djbyrne, Cyber-defense</a:t>
            </a:r>
            <a:endParaRPr lang="en-US" dirty="0" smtClean="0"/>
          </a:p>
        </p:txBody>
      </p:sp>
      <p:sp>
        <p:nvSpPr>
          <p:cNvPr id="7" name="12-Point Star 6"/>
          <p:cNvSpPr/>
          <p:nvPr/>
        </p:nvSpPr>
        <p:spPr>
          <a:xfrm>
            <a:off x="7657286" y="110576"/>
            <a:ext cx="1368599" cy="1363449"/>
          </a:xfrm>
          <a:prstGeom prst="star12">
            <a:avLst/>
          </a:prstGeom>
          <a:solidFill>
            <a:srgbClr val="FFFF66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 anchorCtr="1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Fortune Favors the Prepared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© 2016 California Institute of Technology. Government sponsorship acknowledged.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352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Mission Planning, </a:t>
            </a:r>
            <a:r>
              <a:rPr lang="en-US" dirty="0" err="1" smtClean="0"/>
              <a:t>cont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C-I-</a:t>
            </a:r>
            <a:r>
              <a:rPr lang="en-US" dirty="0" smtClean="0"/>
              <a:t>A "Security triad"</a:t>
            </a:r>
            <a:endParaRPr lang="en-US" dirty="0"/>
          </a:p>
          <a:p>
            <a:pPr lvl="1"/>
            <a:r>
              <a:rPr lang="en-US" dirty="0" smtClean="0"/>
              <a:t>Confidentiality</a:t>
            </a:r>
            <a:endParaRPr lang="en-US" dirty="0"/>
          </a:p>
          <a:p>
            <a:pPr lvl="1"/>
            <a:r>
              <a:rPr lang="en-US" dirty="0" smtClean="0"/>
              <a:t>Integrity</a:t>
            </a:r>
          </a:p>
          <a:p>
            <a:pPr lvl="1"/>
            <a:r>
              <a:rPr lang="en-US" dirty="0" smtClean="0"/>
              <a:t>Availability</a:t>
            </a:r>
            <a:endParaRPr lang="en-US" dirty="0"/>
          </a:p>
          <a:p>
            <a:r>
              <a:rPr lang="en-US" dirty="0" smtClean="0"/>
              <a:t>Consequences</a:t>
            </a:r>
            <a:r>
              <a:rPr lang="en-US" dirty="0"/>
              <a:t> </a:t>
            </a:r>
            <a:r>
              <a:rPr lang="en-US" dirty="0" smtClean="0"/>
              <a:t>to Avoid Include</a:t>
            </a:r>
          </a:p>
          <a:p>
            <a:pPr lvl="1"/>
            <a:r>
              <a:rPr lang="en-US" dirty="0" smtClean="0"/>
              <a:t>Scientific scooping (who publishes first?)</a:t>
            </a:r>
          </a:p>
          <a:p>
            <a:pPr lvl="1"/>
            <a:r>
              <a:rPr lang="en-US" dirty="0" smtClean="0"/>
              <a:t>Bogus science results (injected)</a:t>
            </a:r>
          </a:p>
          <a:p>
            <a:pPr lvl="1"/>
            <a:r>
              <a:rPr lang="en-US" dirty="0" smtClean="0"/>
              <a:t>Loss of mission or schedule</a:t>
            </a:r>
          </a:p>
          <a:p>
            <a:pPr lvl="1"/>
            <a:r>
              <a:rPr lang="en-US" dirty="0" smtClean="0"/>
              <a:t>Loss of reputation, i.e. loss of future business</a:t>
            </a:r>
          </a:p>
        </p:txBody>
      </p:sp>
      <p:pic>
        <p:nvPicPr>
          <p:cNvPr id="7" name="Picture 6" descr="threeface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684" y="4602076"/>
            <a:ext cx="2407295" cy="73338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1E51A9F-9D40-144B-9666-6B30B75E8C1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djbyrne, Cyber-defense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© 2016 California Institute of Technology. Government sponsorship acknowledged.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471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Mission Planning, </a:t>
            </a:r>
            <a:r>
              <a:rPr lang="en-US" dirty="0" err="1"/>
              <a:t>cont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Some threats FSW </a:t>
            </a:r>
            <a:r>
              <a:rPr lang="en-US" u="sng" dirty="0" smtClean="0"/>
              <a:t>could be</a:t>
            </a:r>
            <a:r>
              <a:rPr lang="en-US" dirty="0" smtClean="0"/>
              <a:t> resilient to</a:t>
            </a:r>
          </a:p>
          <a:p>
            <a:pPr lvl="1"/>
            <a:r>
              <a:rPr lang="en-US" sz="2400" dirty="0" smtClean="0"/>
              <a:t>Data corruption</a:t>
            </a:r>
          </a:p>
          <a:p>
            <a:pPr lvl="1"/>
            <a:r>
              <a:rPr lang="en-US" sz="2400" dirty="0" smtClean="0"/>
              <a:t>Ground </a:t>
            </a:r>
            <a:r>
              <a:rPr lang="en-US" sz="2400" dirty="0"/>
              <a:t>facility physical </a:t>
            </a:r>
            <a:r>
              <a:rPr lang="en-US" sz="2400" dirty="0" smtClean="0"/>
              <a:t>attack</a:t>
            </a:r>
            <a:endParaRPr lang="en-US" sz="2400" dirty="0"/>
          </a:p>
          <a:p>
            <a:pPr lvl="1"/>
            <a:r>
              <a:rPr lang="en-US" sz="2400" dirty="0" smtClean="0"/>
              <a:t>Interception</a:t>
            </a:r>
          </a:p>
          <a:p>
            <a:pPr lvl="1"/>
            <a:r>
              <a:rPr lang="en-US" sz="2400" dirty="0" smtClean="0"/>
              <a:t>Jamming</a:t>
            </a:r>
            <a:endParaRPr lang="en-US" sz="2400" dirty="0"/>
          </a:p>
          <a:p>
            <a:pPr lvl="1"/>
            <a:r>
              <a:rPr lang="en-US" sz="2400" dirty="0"/>
              <a:t>Denial-of</a:t>
            </a:r>
            <a:r>
              <a:rPr lang="en-US" sz="2400" dirty="0" smtClean="0"/>
              <a:t>-Service</a:t>
            </a:r>
            <a:endParaRPr lang="en-US" sz="2400" dirty="0"/>
          </a:p>
          <a:p>
            <a:pPr lvl="1"/>
            <a:r>
              <a:rPr lang="en-US" sz="2400" dirty="0"/>
              <a:t>Masquerade</a:t>
            </a:r>
          </a:p>
          <a:p>
            <a:pPr lvl="1"/>
            <a:r>
              <a:rPr lang="en-US" sz="2400" dirty="0"/>
              <a:t>Replay</a:t>
            </a:r>
          </a:p>
          <a:p>
            <a:pPr lvl="1"/>
            <a:r>
              <a:rPr lang="en-US" sz="2400" dirty="0"/>
              <a:t>Software threats</a:t>
            </a:r>
          </a:p>
          <a:p>
            <a:pPr lvl="1"/>
            <a:r>
              <a:rPr lang="en-US" sz="2400" dirty="0"/>
              <a:t>Unauthorized Access</a:t>
            </a:r>
          </a:p>
          <a:p>
            <a:pPr lvl="1"/>
            <a:r>
              <a:rPr lang="en-US" sz="2400" dirty="0"/>
              <a:t>Tainted Hardware Components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1E51A9F-9D40-144B-9666-6B30B75E8C1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US" smtClean="0"/>
              <a:t>djbyrne, Cyber-defense</a:t>
            </a: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© 2016 California Institute of Technology. Government sponsorship acknowledged.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645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 Slides">
  <a:themeElements>
    <a:clrScheme name="JPL Colors - Feb2015">
      <a:dk1>
        <a:srgbClr val="000000"/>
      </a:dk1>
      <a:lt1>
        <a:srgbClr val="FFFFFF"/>
      </a:lt1>
      <a:dk2>
        <a:srgbClr val="D0D3D4"/>
      </a:dk2>
      <a:lt2>
        <a:srgbClr val="75787B"/>
      </a:lt2>
      <a:accent1>
        <a:srgbClr val="32373B"/>
      </a:accent1>
      <a:accent2>
        <a:srgbClr val="EE2737"/>
      </a:accent2>
      <a:accent3>
        <a:srgbClr val="BA0C2F"/>
      </a:accent3>
      <a:accent4>
        <a:srgbClr val="410706"/>
      </a:accent4>
      <a:accent5>
        <a:srgbClr val="6083AA"/>
      </a:accent5>
      <a:accent6>
        <a:srgbClr val="FFFFFF"/>
      </a:accent6>
      <a:hlink>
        <a:srgbClr val="BA0C2F"/>
      </a:hlink>
      <a:folHlink>
        <a:srgbClr val="BA0C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flat" cmpd="sng" algn="ctr">
          <a:solidFill>
            <a:schemeClr val="bg1">
              <a:lumMod val="75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NASA-JPL_Template_White_4-3_vA4b.pptx" id="{7B8D12C4-D37B-435B-AE4D-3453E655E235}" vid="{455B392E-6690-4AB2-809C-3338799A27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NASA-JPL_Template_White_4-3_vA4.potx</Template>
  <TotalTime>1449</TotalTime>
  <Words>2655</Words>
  <Application>Microsoft Macintosh PowerPoint</Application>
  <PresentationFormat>On-screen Show (4:3)</PresentationFormat>
  <Paragraphs>407</Paragraphs>
  <Slides>33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Content Slides</vt:lpstr>
      <vt:lpstr>PowerPoint Presentation</vt:lpstr>
      <vt:lpstr>Overview</vt:lpstr>
      <vt:lpstr>How Closely Are You Being Watched?</vt:lpstr>
      <vt:lpstr>Yesterday's Headlines</vt:lpstr>
      <vt:lpstr>Tomorrow's Headlines?</vt:lpstr>
      <vt:lpstr>Attackers Do Not "Fly As You Test"</vt:lpstr>
      <vt:lpstr>Mission Planning</vt:lpstr>
      <vt:lpstr>Mission Planning, cont</vt:lpstr>
      <vt:lpstr>Mission Planning, cont</vt:lpstr>
      <vt:lpstr>Software Management</vt:lpstr>
      <vt:lpstr>Software Management, cont</vt:lpstr>
      <vt:lpstr>Software Management, cont</vt:lpstr>
      <vt:lpstr>System Engineering</vt:lpstr>
      <vt:lpstr>System Engineering, cont</vt:lpstr>
      <vt:lpstr>System Engineering, cont</vt:lpstr>
      <vt:lpstr>System Engineering, cont</vt:lpstr>
      <vt:lpstr>Architecture and Design</vt:lpstr>
      <vt:lpstr>Architecture and Design - Prevent</vt:lpstr>
      <vt:lpstr>Architecture and Design – Prevent, cont</vt:lpstr>
      <vt:lpstr>Architecture and Design - Detect</vt:lpstr>
      <vt:lpstr>Architecture and Design - Mitigate</vt:lpstr>
      <vt:lpstr>Architecture and Design - Recover</vt:lpstr>
      <vt:lpstr>Implementation</vt:lpstr>
      <vt:lpstr>Implementation, cont</vt:lpstr>
      <vt:lpstr>Testing</vt:lpstr>
      <vt:lpstr>Operations</vt:lpstr>
      <vt:lpstr>Summary: Necessary But Not Sufficient</vt:lpstr>
      <vt:lpstr>Questions?</vt:lpstr>
      <vt:lpstr>References</vt:lpstr>
      <vt:lpstr>References, cont</vt:lpstr>
      <vt:lpstr>References, cont</vt:lpstr>
      <vt:lpstr>References, cont</vt:lpstr>
      <vt:lpstr>PowerPoint Presentation</vt:lpstr>
    </vt:vector>
  </TitlesOfParts>
  <Company>Intrigue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Carolyn Stolze</dc:creator>
  <cp:lastModifiedBy>DJ</cp:lastModifiedBy>
  <cp:revision>183</cp:revision>
  <cp:lastPrinted>2016-11-14T22:56:42Z</cp:lastPrinted>
  <dcterms:created xsi:type="dcterms:W3CDTF">2015-04-06T06:56:54Z</dcterms:created>
  <dcterms:modified xsi:type="dcterms:W3CDTF">2016-11-21T19:10:14Z</dcterms:modified>
</cp:coreProperties>
</file>