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333" r:id="rId3"/>
    <p:sldId id="335" r:id="rId4"/>
    <p:sldId id="350" r:id="rId5"/>
    <p:sldId id="351" r:id="rId6"/>
    <p:sldId id="341" r:id="rId7"/>
    <p:sldId id="336" r:id="rId8"/>
    <p:sldId id="348" r:id="rId9"/>
    <p:sldId id="349" r:id="rId10"/>
    <p:sldId id="342" r:id="rId11"/>
    <p:sldId id="343" r:id="rId12"/>
    <p:sldId id="344" r:id="rId13"/>
    <p:sldId id="346" r:id="rId14"/>
    <p:sldId id="347" r:id="rId15"/>
    <p:sldId id="352" r:id="rId1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8" autoAdjust="0"/>
    <p:restoredTop sz="96000" autoAdjust="0"/>
  </p:normalViewPr>
  <p:slideViewPr>
    <p:cSldViewPr>
      <p:cViewPr varScale="1">
        <p:scale>
          <a:sx n="152" d="100"/>
          <a:sy n="152" d="100"/>
        </p:scale>
        <p:origin x="7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FDED2-52C9-EC40-B6C5-3AD7D7B486E8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77850"/>
            <a:ext cx="4554537" cy="34147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768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FDED2-52C9-EC40-B6C5-3AD7D7B486E8}" type="slidenum">
              <a:rPr lang="en-US"/>
              <a:pPr/>
              <a:t>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77850"/>
            <a:ext cx="4554537" cy="34147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9872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2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Platforms</a:t>
            </a:r>
            <a:br>
              <a:rPr lang="en-US" dirty="0" smtClean="0"/>
            </a:br>
            <a:r>
              <a:rPr lang="en-US" dirty="0" smtClean="0"/>
              <a:t>OSAL and PSP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 Tech – APL/JPL/Aerospace</a:t>
            </a:r>
          </a:p>
          <a:p>
            <a:r>
              <a:rPr lang="en-US" dirty="0" smtClean="0"/>
              <a:t>c</a:t>
            </a:r>
            <a:r>
              <a:rPr lang="en-US" sz="1800" dirty="0" smtClean="0"/>
              <a:t>ore </a:t>
            </a:r>
            <a:r>
              <a:rPr lang="en-US" sz="1800" dirty="0" smtClean="0"/>
              <a:t>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4876800" cy="5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Alan </a:t>
            </a:r>
            <a:r>
              <a:rPr lang="en-US" sz="1600" b="1" dirty="0" err="1" smtClean="0">
                <a:solidFill>
                  <a:schemeClr val="bg1"/>
                </a:solidFill>
                <a:latin typeface="Garamond" charset="0"/>
              </a:rPr>
              <a:t>Cudmore</a:t>
            </a:r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 – NASA Goddard Space Flight Center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</a:t>
            </a:r>
            <a:r>
              <a:rPr lang="en-US" dirty="0"/>
              <a:t>Hardware Library Option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486400"/>
          </a:xfrm>
        </p:spPr>
        <p:txBody>
          <a:bodyPr/>
          <a:lstStyle/>
          <a:p>
            <a:r>
              <a:rPr lang="en-US" dirty="0" smtClean="0"/>
              <a:t>Mission Hardware Library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Allows app developers more flexibility in adding and modifying mission specific hardware</a:t>
            </a:r>
          </a:p>
          <a:p>
            <a:pPr lvl="2"/>
            <a:r>
              <a:rPr lang="en-US" dirty="0" smtClean="0"/>
              <a:t>Library APIs can use services such as OSAL Tasks if needed</a:t>
            </a:r>
          </a:p>
          <a:p>
            <a:pPr lvl="2"/>
            <a:r>
              <a:rPr lang="en-US" dirty="0" smtClean="0"/>
              <a:t>Library APIs can use underlying OS, BSP, or firmware if needed</a:t>
            </a:r>
          </a:p>
          <a:p>
            <a:pPr lvl="2"/>
            <a:r>
              <a:rPr lang="en-US" dirty="0" smtClean="0"/>
              <a:t>Easy to incorporate simulator at this level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This model “breaks” the layering by introducing hardware specific code at the app layer ( but at least the apps stay generic ) </a:t>
            </a:r>
          </a:p>
          <a:p>
            <a:pPr lvl="2"/>
            <a:r>
              <a:rPr lang="en-US" dirty="0" smtClean="0"/>
              <a:t>An implementation for each platform/OS has to be </a:t>
            </a:r>
            <a:r>
              <a:rPr lang="en-US" dirty="0" smtClean="0"/>
              <a:t>made</a:t>
            </a:r>
            <a:endParaRPr lang="en-US" dirty="0"/>
          </a:p>
          <a:p>
            <a:pPr lvl="1"/>
            <a:r>
              <a:rPr lang="en-US" dirty="0" smtClean="0"/>
              <a:t>This model was used for the </a:t>
            </a:r>
            <a:r>
              <a:rPr lang="en-US" dirty="0" err="1" smtClean="0"/>
              <a:t>Dellingr</a:t>
            </a:r>
            <a:r>
              <a:rPr lang="en-US" dirty="0" smtClean="0"/>
              <a:t> </a:t>
            </a:r>
            <a:r>
              <a:rPr lang="en-US" dirty="0" err="1" smtClean="0"/>
              <a:t>Cubesat</a:t>
            </a:r>
            <a:r>
              <a:rPr lang="en-US" dirty="0" smtClean="0"/>
              <a:t>, and has worked very well</a:t>
            </a:r>
          </a:p>
          <a:p>
            <a:pPr lvl="2"/>
            <a:r>
              <a:rPr lang="en-US" dirty="0" smtClean="0"/>
              <a:t>Two implementations of the </a:t>
            </a:r>
            <a:r>
              <a:rPr lang="en-US" dirty="0" err="1" smtClean="0"/>
              <a:t>Dellingr</a:t>
            </a:r>
            <a:r>
              <a:rPr lang="en-US" dirty="0" smtClean="0"/>
              <a:t> Hardware Library (DHL)</a:t>
            </a:r>
          </a:p>
          <a:p>
            <a:pPr lvl="3"/>
            <a:r>
              <a:rPr lang="en-US" dirty="0" smtClean="0"/>
              <a:t>Linux – with simulated hardware and interface to the 42 Dynamic Simulator</a:t>
            </a:r>
          </a:p>
          <a:p>
            <a:pPr lvl="3"/>
            <a:r>
              <a:rPr lang="en-US" dirty="0" err="1" smtClean="0"/>
              <a:t>Gomspace</a:t>
            </a:r>
            <a:r>
              <a:rPr lang="en-US" dirty="0" smtClean="0"/>
              <a:t> </a:t>
            </a:r>
            <a:r>
              <a:rPr lang="en-US" dirty="0" err="1" smtClean="0"/>
              <a:t>Nanomind</a:t>
            </a:r>
            <a:r>
              <a:rPr lang="en-US" dirty="0" smtClean="0"/>
              <a:t> – with actual hardware/firmware calls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 bwMode="auto">
          <a:xfrm>
            <a:off x="6442554" y="1353395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039221" y="1354072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28482" y="1354072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25149" y="1354678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Plug-in Device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0840" y="3917644"/>
            <a:ext cx="2368355" cy="41242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OS Abstraction Layer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69260" y="3917644"/>
            <a:ext cx="2438400" cy="4086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Platform Support Package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4605454"/>
            <a:ext cx="4648200" cy="725171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RTOS Board Support, File Systems, Drivers, Firmware Libraries, </a:t>
            </a:r>
            <a:r>
              <a:rPr lang="en-US" sz="1600" dirty="0" err="1" smtClean="0">
                <a:latin typeface="Times New Roman" pitchFamily="18" charset="0"/>
              </a:rPr>
              <a:t>etc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2766965"/>
            <a:ext cx="3200400" cy="727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core Flight Executive (</a:t>
            </a:r>
            <a:r>
              <a:rPr lang="en-US" sz="1400" dirty="0" err="1" smtClean="0">
                <a:latin typeface="Times New Roman" pitchFamily="18" charset="0"/>
              </a:rPr>
              <a:t>cFE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0999" y="5554283"/>
            <a:ext cx="7052779" cy="422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Processor , Memory, Peripherals, and other hardware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4592866"/>
            <a:ext cx="1413315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Real Time Operating 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75920" y="4419600"/>
            <a:ext cx="6026384" cy="48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70840" y="3706068"/>
            <a:ext cx="706293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385779" y="2787178"/>
            <a:ext cx="2056775" cy="7701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Mission Hardware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(Code can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generic APIs below)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>
            <a:off x="4061881" y="1758808"/>
            <a:ext cx="6043" cy="19472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5635888" y="1354749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141" y="1785372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7696200" y="5445857"/>
            <a:ext cx="1375497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Legend:</a:t>
            </a:r>
          </a:p>
          <a:p>
            <a:pPr algn="l"/>
            <a:r>
              <a:rPr lang="en-US" sz="900" b="0" dirty="0" smtClean="0"/>
              <a:t>Vendor Supplied 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err="1" smtClean="0"/>
              <a:t>cFE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cFS</a:t>
            </a:r>
            <a:r>
              <a:rPr lang="en-US" sz="900" b="0" dirty="0" smtClean="0"/>
              <a:t> Reuse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smtClean="0"/>
              <a:t>New on </a:t>
            </a:r>
            <a:r>
              <a:rPr lang="en-US" sz="900" b="0" dirty="0" err="1" smtClean="0"/>
              <a:t>Dellingr</a:t>
            </a:r>
            <a:endParaRPr lang="en-US" sz="900" b="0" dirty="0" smtClean="0"/>
          </a:p>
          <a:p>
            <a:pPr algn="l"/>
            <a:endParaRPr lang="en-US" sz="900" b="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8703449" y="5593767"/>
            <a:ext cx="259839" cy="2154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97978" y="5886878"/>
            <a:ext cx="259839" cy="20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697978" y="6172733"/>
            <a:ext cx="259839" cy="2053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22346" y="5435121"/>
            <a:ext cx="6120208" cy="1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801749" y="1347090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979" y="1437977"/>
            <a:ext cx="702436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Reuse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63783" y="1510150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497084" y="3915479"/>
            <a:ext cx="542138" cy="41084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Plug-in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32091" y="3904742"/>
            <a:ext cx="701688" cy="15303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Plug-in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128646" y="3915479"/>
            <a:ext cx="500754" cy="41084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Plug-in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010400" y="2286000"/>
            <a:ext cx="0" cy="12712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054180" y="2541156"/>
            <a:ext cx="1044325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PSP Device </a:t>
            </a:r>
          </a:p>
          <a:p>
            <a:r>
              <a:rPr lang="en-US" sz="1200" dirty="0" smtClean="0"/>
              <a:t>Plugin Calls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717714" y="2286000"/>
            <a:ext cx="0" cy="12712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059885" y="2223207"/>
            <a:ext cx="0" cy="5092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30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vs. Library based drivers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PSP Plug-in Option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396" y="1295400"/>
            <a:ext cx="8228013" cy="3276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PSP Plug-in model</a:t>
            </a:r>
          </a:p>
          <a:p>
            <a:pPr lvl="1"/>
            <a:r>
              <a:rPr lang="en-US" dirty="0" smtClean="0"/>
              <a:t>Create a device driver model that is generic enough to support underlying </a:t>
            </a:r>
            <a:r>
              <a:rPr lang="en-US" dirty="0" smtClean="0"/>
              <a:t>layers</a:t>
            </a:r>
            <a:r>
              <a:rPr lang="en-US" dirty="0"/>
              <a:t> </a:t>
            </a:r>
            <a:r>
              <a:rPr lang="en-US" dirty="0" smtClean="0"/>
              <a:t>– from </a:t>
            </a:r>
            <a:r>
              <a:rPr lang="en-US" dirty="0" err="1" smtClean="0"/>
              <a:t>FreeRTOS</a:t>
            </a:r>
            <a:r>
              <a:rPr lang="en-US" dirty="0" smtClean="0"/>
              <a:t> to RTEMS</a:t>
            </a:r>
            <a:endParaRPr lang="en-US" dirty="0" smtClean="0"/>
          </a:p>
          <a:p>
            <a:pPr lvl="1"/>
            <a:r>
              <a:rPr lang="en-US" dirty="0" smtClean="0"/>
              <a:t>Devices do not have to be portable to all platforms and </a:t>
            </a:r>
            <a:r>
              <a:rPr lang="en-US" dirty="0" smtClean="0"/>
              <a:t>Operating Systems</a:t>
            </a:r>
            <a:endParaRPr lang="en-US" dirty="0" smtClean="0"/>
          </a:p>
          <a:p>
            <a:pPr lvl="1"/>
            <a:r>
              <a:rPr lang="en-US" dirty="0" smtClean="0"/>
              <a:t>Create a standard API to add or remove a device</a:t>
            </a:r>
          </a:p>
          <a:p>
            <a:pPr lvl="1"/>
            <a:r>
              <a:rPr lang="en-US" dirty="0" smtClean="0"/>
              <a:t>Use a standard API to </a:t>
            </a:r>
            <a:r>
              <a:rPr lang="en-US" dirty="0" err="1" smtClean="0"/>
              <a:t>init</a:t>
            </a:r>
            <a:r>
              <a:rPr lang="en-US" dirty="0" smtClean="0"/>
              <a:t>/open and use a device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 bwMode="auto">
          <a:xfrm>
            <a:off x="6442554" y="1353395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039221" y="1354072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28482" y="1354072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25149" y="1354678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vs. Library based drivers</a:t>
            </a:r>
            <a:br>
              <a:rPr lang="en-US" dirty="0" smtClean="0"/>
            </a:br>
            <a:r>
              <a:rPr lang="en-US" dirty="0" smtClean="0"/>
              <a:t>Hybrid approach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0840" y="3917644"/>
            <a:ext cx="2368355" cy="41242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OS Abstraction Layer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69260" y="3917644"/>
            <a:ext cx="2136140" cy="4086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Platform Support Package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4605454"/>
            <a:ext cx="4466930" cy="725171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RTOS Board Support, File Systems, Drivers, Firmware Libraries, </a:t>
            </a:r>
            <a:r>
              <a:rPr lang="en-US" sz="1600" dirty="0" err="1" smtClean="0">
                <a:latin typeface="Times New Roman" pitchFamily="18" charset="0"/>
              </a:rPr>
              <a:t>etc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029" y="2782989"/>
            <a:ext cx="3200400" cy="7742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core Flight Executive (</a:t>
            </a:r>
            <a:r>
              <a:rPr lang="en-US" sz="1400" dirty="0" err="1" smtClean="0">
                <a:latin typeface="Times New Roman" pitchFamily="18" charset="0"/>
              </a:rPr>
              <a:t>cFE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0999" y="5554283"/>
            <a:ext cx="7052779" cy="422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Processor , Memory, Peripherals, and other hardware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4592866"/>
            <a:ext cx="1413315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Real Time Operating 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75920" y="4462426"/>
            <a:ext cx="5031740" cy="5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0840" y="3706066"/>
            <a:ext cx="503682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407659" y="2787178"/>
            <a:ext cx="2026119" cy="7701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Times New Roman" pitchFamily="18" charset="0"/>
              </a:rPr>
              <a:t>Mission Hardware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 All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Mission hardware accessed through this library)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>
            <a:off x="4061881" y="1758808"/>
            <a:ext cx="6043" cy="19472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5635888" y="1354749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141" y="1785372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7696200" y="5445857"/>
            <a:ext cx="1375497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Legend:</a:t>
            </a:r>
          </a:p>
          <a:p>
            <a:pPr algn="l"/>
            <a:r>
              <a:rPr lang="en-US" sz="900" b="0" dirty="0" smtClean="0"/>
              <a:t>Vendor Supplied 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err="1" smtClean="0"/>
              <a:t>cFE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cFS</a:t>
            </a:r>
            <a:r>
              <a:rPr lang="en-US" sz="900" b="0" dirty="0" smtClean="0"/>
              <a:t> Reuse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smtClean="0"/>
              <a:t>New on </a:t>
            </a:r>
            <a:r>
              <a:rPr lang="en-US" sz="900" b="0" dirty="0" err="1" smtClean="0"/>
              <a:t>Dellingr</a:t>
            </a:r>
            <a:endParaRPr lang="en-US" sz="900" b="0" dirty="0" smtClean="0"/>
          </a:p>
          <a:p>
            <a:pPr algn="l"/>
            <a:endParaRPr lang="en-US" sz="900" b="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8703449" y="5593767"/>
            <a:ext cx="259839" cy="2154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97978" y="5886878"/>
            <a:ext cx="259839" cy="20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697978" y="6172733"/>
            <a:ext cx="259839" cy="2053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22346" y="5435121"/>
            <a:ext cx="6120208" cy="1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801749" y="1347090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979" y="1437977"/>
            <a:ext cx="702436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Reuse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63783" y="1510150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5811232" y="3560662"/>
            <a:ext cx="792205" cy="2767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604464" y="3557284"/>
            <a:ext cx="829315" cy="17935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65021" y="2787178"/>
            <a:ext cx="1145540" cy="77010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Times New Roman" pitchFamily="18" charset="0"/>
              </a:rPr>
              <a:t>Common Sensor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(GPS, Gyro,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Temp, </a:t>
            </a:r>
            <a:r>
              <a:rPr kumimoji="0" lang="en-US" sz="11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etc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811231" y="3902798"/>
            <a:ext cx="715065" cy="41084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Plug-in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190926" y="3902799"/>
            <a:ext cx="542138" cy="41084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Plug-in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vs. Library based drivers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Hybrid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4267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PSP Hybrid approach</a:t>
            </a:r>
          </a:p>
          <a:p>
            <a:pPr lvl="1"/>
            <a:r>
              <a:rPr lang="en-US" dirty="0" smtClean="0"/>
              <a:t>PSP Device </a:t>
            </a:r>
            <a:r>
              <a:rPr lang="en-US" dirty="0"/>
              <a:t>P</a:t>
            </a:r>
            <a:r>
              <a:rPr lang="en-US" dirty="0" smtClean="0"/>
              <a:t>lugins</a:t>
            </a:r>
          </a:p>
          <a:p>
            <a:pPr lvl="1"/>
            <a:r>
              <a:rPr lang="en-US" dirty="0" err="1" smtClean="0"/>
              <a:t>cFS</a:t>
            </a:r>
            <a:r>
              <a:rPr lang="en-US" dirty="0" smtClean="0"/>
              <a:t> Mission Hardware Libraries</a:t>
            </a:r>
          </a:p>
          <a:p>
            <a:pPr lvl="2"/>
            <a:r>
              <a:rPr lang="en-US" dirty="0" smtClean="0"/>
              <a:t>Can include Mission Specific Libraries or more portable libraries such as</a:t>
            </a:r>
          </a:p>
          <a:p>
            <a:pPr lvl="3"/>
            <a:r>
              <a:rPr lang="en-US" dirty="0" smtClean="0"/>
              <a:t>Common Sensor Libraries ( for Sensor/Actuators ) </a:t>
            </a:r>
          </a:p>
          <a:p>
            <a:pPr lvl="3"/>
            <a:r>
              <a:rPr lang="en-US" dirty="0" smtClean="0"/>
              <a:t>Simulator Interface Libraries</a:t>
            </a:r>
          </a:p>
          <a:p>
            <a:pPr lvl="3"/>
            <a:r>
              <a:rPr lang="en-US" dirty="0" err="1" smtClean="0"/>
              <a:t>Etc</a:t>
            </a:r>
            <a:endParaRPr lang="en-US" dirty="0" smtClean="0"/>
          </a:p>
          <a:p>
            <a:pPr lvl="3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8013" cy="5791200"/>
          </a:xfrm>
        </p:spPr>
        <p:txBody>
          <a:bodyPr/>
          <a:lstStyle/>
          <a:p>
            <a:r>
              <a:rPr lang="en-US" dirty="0" smtClean="0"/>
              <a:t>Brief history of the OSAL and PSP</a:t>
            </a:r>
          </a:p>
          <a:p>
            <a:r>
              <a:rPr lang="en-US" sz="1800" dirty="0" smtClean="0"/>
              <a:t>Anatomy of a Device Driver</a:t>
            </a:r>
            <a:endParaRPr lang="en-US" sz="1600" dirty="0" smtClean="0"/>
          </a:p>
          <a:p>
            <a:r>
              <a:rPr lang="en-US" sz="1800" dirty="0" smtClean="0"/>
              <a:t>Current PSP Interfaces</a:t>
            </a:r>
          </a:p>
          <a:p>
            <a:r>
              <a:rPr lang="en-US" sz="1800" dirty="0" smtClean="0"/>
              <a:t>Future PSP device interfaces</a:t>
            </a:r>
          </a:p>
          <a:p>
            <a:pPr lvl="1"/>
            <a:r>
              <a:rPr lang="en-US" sz="1600" dirty="0" err="1" smtClean="0"/>
              <a:t>cFS</a:t>
            </a:r>
            <a:r>
              <a:rPr lang="en-US" sz="1600" dirty="0" smtClean="0"/>
              <a:t> Library based device interfaces</a:t>
            </a:r>
          </a:p>
          <a:p>
            <a:pPr lvl="1"/>
            <a:r>
              <a:rPr lang="en-US" sz="1600" dirty="0" smtClean="0"/>
              <a:t>PSP Plugin device interfaces</a:t>
            </a:r>
          </a:p>
          <a:p>
            <a:r>
              <a:rPr lang="en-US" dirty="0" smtClean="0"/>
              <a:t>Other PSP Needs</a:t>
            </a:r>
          </a:p>
          <a:p>
            <a:pPr lvl="1"/>
            <a:r>
              <a:rPr lang="en-US" dirty="0" smtClean="0"/>
              <a:t>Porting Guide and Documentation</a:t>
            </a:r>
          </a:p>
          <a:p>
            <a:pPr lvl="1"/>
            <a:r>
              <a:rPr lang="en-US" dirty="0" smtClean="0"/>
              <a:t>Test Suite</a:t>
            </a:r>
          </a:p>
        </p:txBody>
      </p:sp>
    </p:spTree>
    <p:extLst>
      <p:ext uri="{BB962C8B-B14F-4D97-AF65-F5344CB8AC3E}">
        <p14:creationId xmlns:p14="http://schemas.microsoft.com/office/powerpoint/2010/main" val="43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1183"/>
            <a:ext cx="7772400" cy="2356813"/>
          </a:xfrm>
          <a:noFill/>
          <a:ln/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/>
              <a:t>The </a:t>
            </a:r>
            <a:r>
              <a:rPr lang="en-US" sz="1800" b="0" dirty="0" smtClean="0"/>
              <a:t>Operating System </a:t>
            </a:r>
            <a:r>
              <a:rPr lang="en-US" sz="1800" b="0" dirty="0"/>
              <a:t>Abstraction layer </a:t>
            </a:r>
            <a:r>
              <a:rPr lang="en-US" sz="1800" b="0" dirty="0" smtClean="0"/>
              <a:t>(OSAL) </a:t>
            </a:r>
            <a:r>
              <a:rPr lang="en-US" sz="1800" b="0" dirty="0"/>
              <a:t>is a small software library that isolates </a:t>
            </a:r>
            <a:r>
              <a:rPr lang="en-US" sz="1800" b="0" dirty="0" smtClean="0"/>
              <a:t>an application from a supported </a:t>
            </a:r>
            <a:r>
              <a:rPr lang="en-US" sz="1800" b="0" dirty="0"/>
              <a:t>Real Time Operating System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/>
              <a:t>With the </a:t>
            </a:r>
            <a:r>
              <a:rPr lang="en-US" sz="1800" b="0" dirty="0" smtClean="0"/>
              <a:t>OSAL, flight software such as the core Flight System can </a:t>
            </a:r>
            <a:r>
              <a:rPr lang="en-US" sz="1800" dirty="0" smtClean="0"/>
              <a:t>be compiled for different </a:t>
            </a:r>
            <a:r>
              <a:rPr lang="en-US" sz="1800" b="0" dirty="0" smtClean="0"/>
              <a:t>operating systems without </a:t>
            </a:r>
            <a:r>
              <a:rPr lang="en-US" sz="1800" b="0" dirty="0" smtClean="0"/>
              <a:t>modifying the source</a:t>
            </a:r>
            <a:endParaRPr lang="en-US" sz="1800" b="0" dirty="0" smtClean="0"/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 dirty="0" smtClean="0"/>
              <a:t>Currently the OSAL does is a standalone project and does depend on the </a:t>
            </a:r>
            <a:r>
              <a:rPr lang="en-US" sz="1800" dirty="0" err="1" smtClean="0"/>
              <a:t>cFE</a:t>
            </a:r>
            <a:r>
              <a:rPr lang="en-US" sz="1800" dirty="0" smtClean="0"/>
              <a:t> or </a:t>
            </a:r>
            <a:r>
              <a:rPr lang="en-US" sz="1800" dirty="0" err="1" smtClean="0"/>
              <a:t>cFS</a:t>
            </a:r>
            <a:endParaRPr lang="en-US" sz="1800" b="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791200" cy="304800"/>
          </a:xfrm>
          <a:noFill/>
          <a:ln/>
        </p:spPr>
        <p:txBody>
          <a:bodyPr lIns="79375" tIns="39688" rIns="79375" bIns="39688"/>
          <a:lstStyle/>
          <a:p>
            <a:pPr defTabSz="798513"/>
            <a:r>
              <a:rPr lang="en-US" dirty="0" smtClean="0"/>
              <a:t>Brief History of the OSAL &amp; PSP</a:t>
            </a:r>
            <a:endParaRPr lang="en-US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505200" y="3733800"/>
            <a:ext cx="1508673" cy="42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 err="1"/>
              <a:t>OS_TaskCreate</a:t>
            </a:r>
            <a:endParaRPr lang="en-US" sz="1400" b="0" dirty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752600" y="4800600"/>
            <a:ext cx="1508673" cy="42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 err="1"/>
              <a:t>taskSpawn</a:t>
            </a:r>
            <a:endParaRPr lang="en-US" sz="1400" b="0" dirty="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3505200" y="4800600"/>
            <a:ext cx="1508673" cy="42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 err="1"/>
              <a:t>rtems_task_create</a:t>
            </a:r>
            <a:endParaRPr lang="en-US" sz="1400" b="0" dirty="0"/>
          </a:p>
          <a:p>
            <a:pPr algn="ctr"/>
            <a:r>
              <a:rPr lang="en-US" sz="1400" b="0" dirty="0" err="1"/>
              <a:t>rtems_task_start</a:t>
            </a:r>
            <a:endParaRPr lang="en-US" sz="1400" b="0" dirty="0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257800" y="4800600"/>
            <a:ext cx="1508673" cy="42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 err="1"/>
              <a:t>pthread_create</a:t>
            </a:r>
            <a:endParaRPr lang="en-US" sz="1400" b="0" dirty="0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1676400" y="4592625"/>
            <a:ext cx="5511800" cy="85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752600" y="5334000"/>
            <a:ext cx="145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Implementation for </a:t>
            </a:r>
            <a:r>
              <a:rPr lang="en-US" sz="1400" b="0" dirty="0" err="1"/>
              <a:t>vxWorks</a:t>
            </a:r>
            <a:endParaRPr lang="en-US" sz="1400" b="0" dirty="0"/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581400" y="5334000"/>
            <a:ext cx="145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Implementation for RTEMS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5257800" y="5334000"/>
            <a:ext cx="1450812" cy="6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0" dirty="0"/>
              <a:t>Implementation for POSIX ( </a:t>
            </a:r>
            <a:r>
              <a:rPr lang="en-US" sz="1200" b="0" dirty="0" err="1"/>
              <a:t>linux</a:t>
            </a:r>
            <a:r>
              <a:rPr lang="en-US" sz="1200" b="0" dirty="0"/>
              <a:t>, </a:t>
            </a:r>
            <a:r>
              <a:rPr lang="en-US" sz="1200" b="0" dirty="0" err="1"/>
              <a:t>mac</a:t>
            </a:r>
            <a:r>
              <a:rPr lang="en-US" sz="1200" b="0" dirty="0"/>
              <a:t> </a:t>
            </a:r>
            <a:r>
              <a:rPr lang="en-US" sz="1200" b="0" dirty="0" err="1"/>
              <a:t>os</a:t>
            </a:r>
            <a:r>
              <a:rPr lang="en-US" sz="1200" b="0" dirty="0"/>
              <a:t> X, etc.. )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334000" y="3657600"/>
            <a:ext cx="187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OS</a:t>
            </a:r>
            <a:r>
              <a:rPr lang="en-US" sz="1400" b="0" dirty="0" smtClean="0"/>
              <a:t> function to create</a:t>
            </a:r>
          </a:p>
          <a:p>
            <a:r>
              <a:rPr lang="en-US" sz="1400" b="0" dirty="0"/>
              <a:t>a new task</a:t>
            </a:r>
          </a:p>
        </p:txBody>
      </p:sp>
      <p:cxnSp>
        <p:nvCxnSpPr>
          <p:cNvPr id="26" name="Straight Connector 25"/>
          <p:cNvCxnSpPr>
            <a:stCxn id="104452" idx="2"/>
            <a:endCxn id="104453" idx="0"/>
          </p:cNvCxnSpPr>
          <p:nvPr/>
        </p:nvCxnSpPr>
        <p:spPr>
          <a:xfrm rot="5400000">
            <a:off x="3062196" y="3603258"/>
            <a:ext cx="642083" cy="1752600"/>
          </a:xfrm>
          <a:prstGeom prst="line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4452" idx="2"/>
            <a:endCxn id="104454" idx="0"/>
          </p:cNvCxnSpPr>
          <p:nvPr/>
        </p:nvCxnSpPr>
        <p:spPr>
          <a:xfrm rot="5400000">
            <a:off x="3938496" y="4479558"/>
            <a:ext cx="642083" cy="1588"/>
          </a:xfrm>
          <a:prstGeom prst="line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4452" idx="2"/>
            <a:endCxn id="104455" idx="0"/>
          </p:cNvCxnSpPr>
          <p:nvPr/>
        </p:nvCxnSpPr>
        <p:spPr>
          <a:xfrm rot="16200000" flipH="1">
            <a:off x="4814796" y="3603258"/>
            <a:ext cx="642083" cy="1752600"/>
          </a:xfrm>
          <a:prstGeom prst="line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705894" y="5218906"/>
            <a:ext cx="1295400" cy="1588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458494" y="5218906"/>
            <a:ext cx="1295400" cy="1588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295400" y="3581400"/>
            <a:ext cx="632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2158946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819400"/>
          </a:xfrm>
          <a:noFill/>
          <a:ln/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/>
              <a:t>The </a:t>
            </a:r>
            <a:r>
              <a:rPr lang="en-US" sz="1800" b="0" dirty="0" smtClean="0"/>
              <a:t>Platform Support Package (PSP) </a:t>
            </a:r>
            <a:r>
              <a:rPr lang="en-US" sz="1800" b="0" dirty="0"/>
              <a:t>is a </a:t>
            </a:r>
            <a:r>
              <a:rPr lang="en-US" sz="1800" b="0" dirty="0" smtClean="0"/>
              <a:t>software </a:t>
            </a:r>
            <a:r>
              <a:rPr lang="en-US" sz="1800" b="0" dirty="0"/>
              <a:t>library </a:t>
            </a:r>
            <a:r>
              <a:rPr lang="en-US" sz="1800" b="0" dirty="0" smtClean="0"/>
              <a:t>that adapts the </a:t>
            </a:r>
            <a:r>
              <a:rPr lang="en-US" sz="1800" b="0" dirty="0" err="1" smtClean="0"/>
              <a:t>cFE</a:t>
            </a:r>
            <a:r>
              <a:rPr lang="en-US" sz="1800" b="0" dirty="0" smtClean="0"/>
              <a:t> Core and </a:t>
            </a:r>
            <a:r>
              <a:rPr lang="en-US" sz="1800" b="0" dirty="0" err="1" smtClean="0"/>
              <a:t>cFS</a:t>
            </a:r>
            <a:r>
              <a:rPr lang="en-US" sz="1800" b="0" dirty="0" smtClean="0"/>
              <a:t> applications to a specific hardware and operating system platform*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/>
              <a:t>The PSP was derived from the BSP and HAL directories in the original OSAL. It was named PSP to avoid confusion with an operating system BSP (</a:t>
            </a:r>
            <a:r>
              <a:rPr lang="en-US" sz="1600" dirty="0" err="1" smtClean="0"/>
              <a:t>vxWorks</a:t>
            </a:r>
            <a:r>
              <a:rPr lang="en-US" sz="1600" dirty="0" smtClean="0"/>
              <a:t>)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/>
              <a:t>The PSP covers the minimum number of APIs to get the </a:t>
            </a:r>
            <a:r>
              <a:rPr lang="en-US" sz="1600" dirty="0" err="1" smtClean="0"/>
              <a:t>cFE</a:t>
            </a:r>
            <a:r>
              <a:rPr lang="en-US" sz="1600" dirty="0" smtClean="0"/>
              <a:t>/</a:t>
            </a:r>
            <a:r>
              <a:rPr lang="en-US" sz="1600" dirty="0" err="1" smtClean="0"/>
              <a:t>cFS</a:t>
            </a:r>
            <a:r>
              <a:rPr lang="en-US" sz="1600" dirty="0" smtClean="0"/>
              <a:t> running on a processor with an OS.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/>
              <a:t>The PSP is currently a </a:t>
            </a:r>
            <a:r>
              <a:rPr lang="en-US" sz="1600" dirty="0" err="1" smtClean="0"/>
              <a:t>cFE</a:t>
            </a:r>
            <a:r>
              <a:rPr lang="en-US" sz="1600" dirty="0" smtClean="0"/>
              <a:t>/</a:t>
            </a:r>
            <a:r>
              <a:rPr lang="en-US" sz="1600" dirty="0" err="1" smtClean="0"/>
              <a:t>cFS</a:t>
            </a:r>
            <a:r>
              <a:rPr lang="en-US" sz="1600" dirty="0" smtClean="0"/>
              <a:t> specific library  </a:t>
            </a:r>
            <a:endParaRPr lang="en-US" sz="1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791200" cy="304800"/>
          </a:xfrm>
          <a:noFill/>
          <a:ln/>
        </p:spPr>
        <p:txBody>
          <a:bodyPr lIns="79375" tIns="39688" rIns="79375" bIns="39688"/>
          <a:lstStyle/>
          <a:p>
            <a:pPr defTabSz="798513"/>
            <a:r>
              <a:rPr lang="en-US" dirty="0" smtClean="0"/>
              <a:t>Brief History of the OSAL &amp; PSP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943600"/>
            <a:ext cx="5063053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*Some platforms such as </a:t>
            </a:r>
            <a:r>
              <a:rPr lang="en-US" sz="1200" dirty="0" err="1" smtClean="0"/>
              <a:t>linux</a:t>
            </a:r>
            <a:r>
              <a:rPr lang="en-US" sz="1200" dirty="0" smtClean="0"/>
              <a:t> may be more generic, allowing a PSP to </a:t>
            </a:r>
          </a:p>
          <a:p>
            <a:r>
              <a:rPr lang="en-US" sz="1200" dirty="0" smtClean="0"/>
              <a:t>  support more than one hardware platform.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5590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OSAL &amp; 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8013" cy="4724400"/>
          </a:xfrm>
        </p:spPr>
        <p:txBody>
          <a:bodyPr/>
          <a:lstStyle/>
          <a:p>
            <a:r>
              <a:rPr lang="en-US" sz="1600" dirty="0" smtClean="0"/>
              <a:t>The first version of the OSAL was created for the SDO mission. </a:t>
            </a:r>
          </a:p>
          <a:p>
            <a:pPr lvl="1"/>
            <a:r>
              <a:rPr lang="en-US" sz="1400" dirty="0" smtClean="0"/>
              <a:t>SDO has a RAD750 running </a:t>
            </a:r>
            <a:r>
              <a:rPr lang="en-US" sz="1400" dirty="0" err="1" smtClean="0"/>
              <a:t>vxWorks</a:t>
            </a:r>
            <a:r>
              <a:rPr lang="en-US" sz="1400" dirty="0" smtClean="0"/>
              <a:t> and multiple </a:t>
            </a:r>
            <a:r>
              <a:rPr lang="en-US" sz="1400" dirty="0" err="1" smtClean="0"/>
              <a:t>Coldfire</a:t>
            </a:r>
            <a:r>
              <a:rPr lang="en-US" sz="1400" dirty="0" smtClean="0"/>
              <a:t> CPUs running RTEMS</a:t>
            </a:r>
          </a:p>
          <a:p>
            <a:pPr lvl="1"/>
            <a:r>
              <a:rPr lang="en-US" sz="1400" dirty="0" smtClean="0"/>
              <a:t>SDO pre-dated </a:t>
            </a:r>
            <a:r>
              <a:rPr lang="en-US" sz="1400" dirty="0" err="1" smtClean="0"/>
              <a:t>cFE</a:t>
            </a:r>
            <a:r>
              <a:rPr lang="en-US" sz="1400" dirty="0" smtClean="0"/>
              <a:t>/</a:t>
            </a:r>
            <a:r>
              <a:rPr lang="en-US" sz="1400" dirty="0" err="1" smtClean="0"/>
              <a:t>cFS</a:t>
            </a:r>
            <a:endParaRPr lang="en-US" sz="1400" dirty="0" smtClean="0"/>
          </a:p>
          <a:p>
            <a:r>
              <a:rPr lang="en-US" sz="1600" dirty="0" smtClean="0"/>
              <a:t>OSAL and the Hardware Abstraction Layer</a:t>
            </a:r>
          </a:p>
          <a:p>
            <a:pPr lvl="1"/>
            <a:r>
              <a:rPr lang="en-US" sz="1400" dirty="0" smtClean="0"/>
              <a:t>The OSAL originally had a hardware abstraction layer (HAL) covering much of what the PSP does now</a:t>
            </a:r>
          </a:p>
          <a:p>
            <a:pPr lvl="1"/>
            <a:r>
              <a:rPr lang="en-US" sz="1400" dirty="0" smtClean="0"/>
              <a:t>Problem: As we developed the </a:t>
            </a:r>
            <a:r>
              <a:rPr lang="en-US" sz="1400" dirty="0" err="1" smtClean="0"/>
              <a:t>cFE</a:t>
            </a:r>
            <a:r>
              <a:rPr lang="en-US" sz="1400" dirty="0" smtClean="0"/>
              <a:t>, users asked for new versions of the OSAL to support new hardware platforms. It did not make sense to deliver a new version of the OSAL to support a new processor card. </a:t>
            </a:r>
          </a:p>
          <a:p>
            <a:pPr lvl="1"/>
            <a:r>
              <a:rPr lang="en-US" sz="1400" dirty="0" smtClean="0"/>
              <a:t>To make the releases more stable and modular, the HAL was forked to the </a:t>
            </a:r>
            <a:r>
              <a:rPr lang="en-US" sz="1400" dirty="0" err="1" smtClean="0"/>
              <a:t>cFE</a:t>
            </a:r>
            <a:r>
              <a:rPr lang="en-US" sz="1400" dirty="0" smtClean="0"/>
              <a:t> Platform Support Package (PSP)</a:t>
            </a:r>
          </a:p>
          <a:p>
            <a:r>
              <a:rPr lang="en-US" sz="1800" dirty="0" smtClean="0"/>
              <a:t>Now the purpose of the OSAL is to cover just the operating system interfaces</a:t>
            </a:r>
          </a:p>
          <a:p>
            <a:r>
              <a:rPr lang="en-US" sz="1800" dirty="0" smtClean="0"/>
              <a:t>The PSP became the glue logic that ties the </a:t>
            </a:r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r>
              <a:rPr lang="en-US" sz="1800" dirty="0" smtClean="0"/>
              <a:t> to a Processor Platform &amp; OS</a:t>
            </a:r>
          </a:p>
        </p:txBody>
      </p:sp>
    </p:spTree>
    <p:extLst>
      <p:ext uri="{BB962C8B-B14F-4D97-AF65-F5344CB8AC3E}">
        <p14:creationId xmlns:p14="http://schemas.microsoft.com/office/powerpoint/2010/main" val="1767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Device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8013" cy="5029200"/>
          </a:xfrm>
        </p:spPr>
        <p:txBody>
          <a:bodyPr/>
          <a:lstStyle/>
          <a:p>
            <a:r>
              <a:rPr lang="en-US" sz="2400" dirty="0" smtClean="0"/>
              <a:t>A device driver can take a few different forms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microcontroller based drivers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Usually Memory </a:t>
            </a:r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apped or I/O based device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Can have interrupt and/or DMA support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Example: </a:t>
            </a:r>
            <a:r>
              <a:rPr lang="en-US" sz="1400" dirty="0" smtClean="0">
                <a:solidFill>
                  <a:schemeClr val="tx1"/>
                </a:solidFill>
              </a:rPr>
              <a:t>Send data on the I2C bus on the </a:t>
            </a:r>
            <a:r>
              <a:rPr lang="en-US" sz="1400" dirty="0" err="1" smtClean="0">
                <a:solidFill>
                  <a:schemeClr val="tx1"/>
                </a:solidFill>
              </a:rPr>
              <a:t>Dellingr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Nanomind</a:t>
            </a:r>
            <a:r>
              <a:rPr lang="en-US" sz="1400" dirty="0" smtClean="0">
                <a:solidFill>
                  <a:schemeClr val="tx1"/>
                </a:solidFill>
              </a:rPr>
              <a:t> CPU</a:t>
            </a:r>
          </a:p>
          <a:p>
            <a:pPr lvl="3"/>
            <a:r>
              <a:rPr lang="en-US" sz="1200" dirty="0" err="1" smtClean="0">
                <a:solidFill>
                  <a:schemeClr val="tx1"/>
                </a:solidFill>
              </a:rPr>
              <a:t>int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i2c_send(</a:t>
            </a:r>
            <a:r>
              <a:rPr lang="en-US" sz="1200" dirty="0" err="1">
                <a:solidFill>
                  <a:schemeClr val="tx1"/>
                </a:solidFill>
              </a:rPr>
              <a:t>int</a:t>
            </a:r>
            <a:r>
              <a:rPr lang="en-US" sz="1200" dirty="0">
                <a:solidFill>
                  <a:schemeClr val="tx1"/>
                </a:solidFill>
              </a:rPr>
              <a:t> handle, i2c_frame_t * frame, uint16_t timeout);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Unix style device drivers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In a POSIX style kernel, drivers live in kernel space and the user interacts through a standard open/close/read/write/</a:t>
            </a:r>
            <a:r>
              <a:rPr lang="en-US" sz="1400" dirty="0" err="1" smtClean="0">
                <a:solidFill>
                  <a:schemeClr val="tx1"/>
                </a:solidFill>
              </a:rPr>
              <a:t>ioctl</a:t>
            </a:r>
            <a:r>
              <a:rPr lang="en-US" sz="1400" dirty="0" smtClean="0">
                <a:solidFill>
                  <a:schemeClr val="tx1"/>
                </a:solidFill>
              </a:rPr>
              <a:t> API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Real Time Operating Systems support both types of drivers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Open/close/.. API is used even though there is no user/kernel space barrier</a:t>
            </a:r>
          </a:p>
        </p:txBody>
      </p:sp>
    </p:spTree>
    <p:extLst>
      <p:ext uri="{BB962C8B-B14F-4D97-AF65-F5344CB8AC3E}">
        <p14:creationId xmlns:p14="http://schemas.microsoft.com/office/powerpoint/2010/main" val="15218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PSP Device Interfaces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181600"/>
          </a:xfrm>
        </p:spPr>
        <p:txBody>
          <a:bodyPr/>
          <a:lstStyle/>
          <a:p>
            <a:r>
              <a:rPr lang="en-US" sz="1800" dirty="0" smtClean="0"/>
              <a:t>The PSP just covers the necessary interfaces to allow the </a:t>
            </a:r>
            <a:r>
              <a:rPr lang="en-US" sz="1800" dirty="0" err="1" smtClean="0"/>
              <a:t>cFS</a:t>
            </a:r>
            <a:r>
              <a:rPr lang="en-US" sz="1800" dirty="0" smtClean="0"/>
              <a:t> to run on a particular hardware platform with a particular OS</a:t>
            </a:r>
          </a:p>
          <a:p>
            <a:pPr lvl="1"/>
            <a:r>
              <a:rPr lang="en-US" sz="1600" dirty="0" smtClean="0"/>
              <a:t>Example: RAD750 3U board with </a:t>
            </a:r>
            <a:r>
              <a:rPr lang="en-US" sz="1600" dirty="0" err="1" smtClean="0"/>
              <a:t>vxWorks</a:t>
            </a:r>
            <a:r>
              <a:rPr lang="en-US" sz="1600" dirty="0" smtClean="0"/>
              <a:t> 6.x</a:t>
            </a:r>
          </a:p>
          <a:p>
            <a:r>
              <a:rPr lang="en-US" sz="1800" dirty="0" smtClean="0"/>
              <a:t>Current PSP interfaces / functions include</a:t>
            </a:r>
          </a:p>
          <a:p>
            <a:pPr lvl="1"/>
            <a:r>
              <a:rPr lang="en-US" sz="1600" dirty="0" smtClean="0"/>
              <a:t>Startup and Restart APIs</a:t>
            </a:r>
          </a:p>
          <a:p>
            <a:pPr lvl="2"/>
            <a:r>
              <a:rPr lang="en-US" sz="1400" dirty="0" smtClean="0"/>
              <a:t>How do we startup the </a:t>
            </a:r>
            <a:r>
              <a:rPr lang="en-US" sz="1400" dirty="0" err="1" smtClean="0"/>
              <a:t>cFE</a:t>
            </a:r>
            <a:r>
              <a:rPr lang="en-US" sz="1400" dirty="0" smtClean="0"/>
              <a:t>?</a:t>
            </a:r>
          </a:p>
          <a:p>
            <a:pPr lvl="2"/>
            <a:r>
              <a:rPr lang="en-US" sz="1400" dirty="0" smtClean="0"/>
              <a:t>How does the </a:t>
            </a:r>
            <a:r>
              <a:rPr lang="en-US" sz="1400" dirty="0" err="1" smtClean="0"/>
              <a:t>cFE</a:t>
            </a:r>
            <a:r>
              <a:rPr lang="en-US" sz="1400" dirty="0" smtClean="0"/>
              <a:t> command a restart of the board? </a:t>
            </a:r>
          </a:p>
          <a:p>
            <a:pPr lvl="1"/>
            <a:r>
              <a:rPr lang="en-US" sz="1600" dirty="0" smtClean="0"/>
              <a:t>Memory access APIs </a:t>
            </a:r>
          </a:p>
          <a:p>
            <a:pPr lvl="2"/>
            <a:r>
              <a:rPr lang="en-US" sz="1400" dirty="0" smtClean="0"/>
              <a:t>EEPROM / Nonvolatile memory</a:t>
            </a:r>
          </a:p>
          <a:p>
            <a:pPr lvl="2"/>
            <a:r>
              <a:rPr lang="en-US" sz="1400" dirty="0" smtClean="0"/>
              <a:t>Special access for RAM</a:t>
            </a:r>
          </a:p>
          <a:p>
            <a:pPr lvl="2"/>
            <a:r>
              <a:rPr lang="en-US" sz="1400" dirty="0" smtClean="0"/>
              <a:t>Memory copy </a:t>
            </a:r>
            <a:r>
              <a:rPr lang="en-US" sz="1400" dirty="0" err="1" smtClean="0"/>
              <a:t>utilites</a:t>
            </a:r>
            <a:r>
              <a:rPr lang="en-US" sz="1400" dirty="0" smtClean="0"/>
              <a:t> ( abstracted to support different memory interfaces )</a:t>
            </a:r>
          </a:p>
          <a:p>
            <a:pPr lvl="1"/>
            <a:r>
              <a:rPr lang="en-US" dirty="0" smtClean="0"/>
              <a:t>Device I/O APIs</a:t>
            </a:r>
          </a:p>
          <a:p>
            <a:pPr lvl="1"/>
            <a:r>
              <a:rPr lang="en-US" dirty="0" smtClean="0"/>
              <a:t>Compiler definitions and switches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77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PSP Device Interfaces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24" y="1143000"/>
            <a:ext cx="8228013" cy="5181600"/>
          </a:xfrm>
        </p:spPr>
        <p:txBody>
          <a:bodyPr/>
          <a:lstStyle/>
          <a:p>
            <a:r>
              <a:rPr lang="en-US" dirty="0"/>
              <a:t>It will be hard to keep expanding the PSP API to support a growing collection of drivers for </a:t>
            </a:r>
            <a:r>
              <a:rPr lang="en-US" dirty="0" err="1"/>
              <a:t>cFS</a:t>
            </a:r>
            <a:r>
              <a:rPr lang="en-US" dirty="0"/>
              <a:t> applications</a:t>
            </a:r>
          </a:p>
          <a:p>
            <a:pPr lvl="1"/>
            <a:r>
              <a:rPr lang="en-US" dirty="0" smtClean="0"/>
              <a:t>For example: Do we want to add the API for “Bob’s super GPS &amp; Gyro module” if it will only be used on one platform?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API would continue to expand </a:t>
            </a:r>
            <a:r>
              <a:rPr lang="en-US" dirty="0" smtClean="0"/>
              <a:t>(and contract) </a:t>
            </a:r>
            <a:r>
              <a:rPr lang="en-US" dirty="0"/>
              <a:t>based on the hardware being supported</a:t>
            </a:r>
          </a:p>
          <a:p>
            <a:pPr lvl="1"/>
            <a:r>
              <a:rPr lang="en-US" dirty="0"/>
              <a:t>We also don</a:t>
            </a:r>
            <a:r>
              <a:rPr lang="uk-UA" dirty="0"/>
              <a:t>’</a:t>
            </a:r>
            <a:r>
              <a:rPr lang="en-US" dirty="0"/>
              <a:t>t want </a:t>
            </a:r>
            <a:r>
              <a:rPr lang="en-US" dirty="0" smtClean="0"/>
              <a:t>to </a:t>
            </a:r>
            <a:r>
              <a:rPr lang="en-US" dirty="0"/>
              <a:t>back port new APIs to old PSPs or have a bunch of “empty” APIs for unsupported devices on each platform</a:t>
            </a:r>
          </a:p>
          <a:p>
            <a:r>
              <a:rPr lang="en-US" dirty="0" smtClean="0"/>
              <a:t>Based on that thought, a couple of options:</a:t>
            </a:r>
          </a:p>
          <a:p>
            <a:pPr lvl="1"/>
            <a:r>
              <a:rPr lang="en-US" dirty="0" err="1" smtClean="0"/>
              <a:t>cFS</a:t>
            </a:r>
            <a:r>
              <a:rPr lang="en-US" dirty="0" smtClean="0"/>
              <a:t> mission hardware libraries</a:t>
            </a:r>
          </a:p>
          <a:p>
            <a:pPr lvl="1"/>
            <a:r>
              <a:rPr lang="en-US" dirty="0" smtClean="0"/>
              <a:t>PSP device plugin model</a:t>
            </a:r>
          </a:p>
          <a:p>
            <a:pPr lvl="1"/>
            <a:r>
              <a:rPr lang="en-US" dirty="0" smtClean="0"/>
              <a:t>Or, a hybrid approach using both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 bwMode="auto">
          <a:xfrm>
            <a:off x="6442554" y="1353395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039221" y="1354072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28482" y="1354072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125149" y="1354678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Hardware Library Option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0840" y="3917644"/>
            <a:ext cx="2368355" cy="41242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OS Abstraction Layer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69260" y="3917644"/>
            <a:ext cx="2438400" cy="4086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Platform Support Package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4605454"/>
            <a:ext cx="4466930" cy="725171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RTOS Board Support, File Systems, Drivers, Firmware Libraries, </a:t>
            </a:r>
            <a:r>
              <a:rPr lang="en-US" sz="1600" dirty="0" err="1" smtClean="0">
                <a:latin typeface="Times New Roman" pitchFamily="18" charset="0"/>
              </a:rPr>
              <a:t>etc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2766965"/>
            <a:ext cx="3200400" cy="727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core Flight Executive (</a:t>
            </a:r>
            <a:r>
              <a:rPr lang="en-US" sz="1400" dirty="0" err="1" smtClean="0">
                <a:latin typeface="Times New Roman" pitchFamily="18" charset="0"/>
              </a:rPr>
              <a:t>cFE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0999" y="5554283"/>
            <a:ext cx="7052779" cy="42248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Processor , Memory, Peripherals, and other hardware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4592866"/>
            <a:ext cx="1413315" cy="73042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Real Time Operating 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75920" y="4462426"/>
            <a:ext cx="5031740" cy="5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0840" y="3706066"/>
            <a:ext cx="5036820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385779" y="2787178"/>
            <a:ext cx="3048000" cy="7701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</a:rPr>
              <a:t>Mission Hardware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 All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Mission hardware accessed through this library)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>
            <a:off x="4061881" y="1758808"/>
            <a:ext cx="6043" cy="19472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5635888" y="1354749"/>
            <a:ext cx="806666" cy="809473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141" y="1785372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cFE</a:t>
            </a:r>
            <a:r>
              <a:rPr lang="en-US" sz="1800" dirty="0" smtClean="0"/>
              <a:t>/</a:t>
            </a:r>
            <a:r>
              <a:rPr lang="en-US" sz="1800" dirty="0" err="1" smtClean="0"/>
              <a:t>cFS</a:t>
            </a:r>
            <a:endParaRPr lang="en-US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7696200" y="5445857"/>
            <a:ext cx="1375497" cy="10618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/>
              <a:t>Legend:</a:t>
            </a:r>
          </a:p>
          <a:p>
            <a:pPr algn="l"/>
            <a:r>
              <a:rPr lang="en-US" sz="900" b="0" dirty="0" smtClean="0"/>
              <a:t>Vendor Supplied 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err="1" smtClean="0"/>
              <a:t>cFE</a:t>
            </a:r>
            <a:r>
              <a:rPr lang="en-US" sz="900" b="0" dirty="0" smtClean="0"/>
              <a:t>/</a:t>
            </a:r>
            <a:r>
              <a:rPr lang="en-US" sz="900" b="0" dirty="0" err="1" smtClean="0"/>
              <a:t>cFS</a:t>
            </a:r>
            <a:r>
              <a:rPr lang="en-US" sz="900" b="0" dirty="0" smtClean="0"/>
              <a:t> Reuse</a:t>
            </a:r>
          </a:p>
          <a:p>
            <a:pPr algn="l"/>
            <a:endParaRPr lang="en-US" sz="900" b="0" dirty="0"/>
          </a:p>
          <a:p>
            <a:pPr algn="l"/>
            <a:r>
              <a:rPr lang="en-US" sz="900" b="0" dirty="0" smtClean="0"/>
              <a:t>New on </a:t>
            </a:r>
            <a:r>
              <a:rPr lang="en-US" sz="900" b="0" dirty="0" err="1" smtClean="0"/>
              <a:t>Dellingr</a:t>
            </a:r>
            <a:endParaRPr lang="en-US" sz="900" b="0" dirty="0" smtClean="0"/>
          </a:p>
          <a:p>
            <a:pPr algn="l"/>
            <a:endParaRPr lang="en-US" sz="900" b="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8703449" y="5593767"/>
            <a:ext cx="259839" cy="215436"/>
          </a:xfrm>
          <a:prstGeom prst="rect">
            <a:avLst/>
          </a:prstGeom>
          <a:solidFill>
            <a:srgbClr val="CED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97978" y="5886878"/>
            <a:ext cx="259839" cy="20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697978" y="6172733"/>
            <a:ext cx="259839" cy="2053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22346" y="5435121"/>
            <a:ext cx="6120208" cy="1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801749" y="1347090"/>
            <a:ext cx="806666" cy="8094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979" y="1437977"/>
            <a:ext cx="702436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Reuse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63783" y="1510150"/>
            <a:ext cx="79220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Mission</a:t>
            </a:r>
          </a:p>
          <a:p>
            <a:r>
              <a:rPr lang="en-US" sz="1400" dirty="0" smtClean="0"/>
              <a:t>App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5811232" y="3560662"/>
            <a:ext cx="792205" cy="7858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604464" y="3557284"/>
            <a:ext cx="829315" cy="179355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10960</TotalTime>
  <Words>1205</Words>
  <Application>Microsoft Macintosh PowerPoint</Application>
  <PresentationFormat>On-screen Show (4:3)</PresentationFormat>
  <Paragraphs>187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Courier New</vt:lpstr>
      <vt:lpstr>DejaVu Sans</vt:lpstr>
      <vt:lpstr>Garamond</vt:lpstr>
      <vt:lpstr>MS PGothic</vt:lpstr>
      <vt:lpstr>Times New Roman</vt:lpstr>
      <vt:lpstr>ヒラギノ角ゴ Pro W3</vt:lpstr>
      <vt:lpstr>Arial</vt:lpstr>
      <vt:lpstr>Office Theme</vt:lpstr>
      <vt:lpstr>1_Office Theme</vt:lpstr>
      <vt:lpstr>cFS Platforms OSAL and PSP</vt:lpstr>
      <vt:lpstr>Agenda</vt:lpstr>
      <vt:lpstr>Brief History of the OSAL &amp; PSP</vt:lpstr>
      <vt:lpstr>Brief History of the OSAL &amp; PSP</vt:lpstr>
      <vt:lpstr>Brief History of the OSAL &amp; PSP</vt:lpstr>
      <vt:lpstr>Anatomy of a Device Driver</vt:lpstr>
      <vt:lpstr>Current PSP Device Interfaces</vt:lpstr>
      <vt:lpstr>Future PSP Device Interfaces</vt:lpstr>
      <vt:lpstr>Mission Hardware Library Option</vt:lpstr>
      <vt:lpstr>Mission Hardware Library Option</vt:lpstr>
      <vt:lpstr>PSP Plug-in Device Model</vt:lpstr>
      <vt:lpstr>PSP vs. Library based drivers  PSP Plug-in Option</vt:lpstr>
      <vt:lpstr>PSP vs. Library based drivers Hybrid approach</vt:lpstr>
      <vt:lpstr>PSP vs. Library based drivers  Hybrid approach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Microsoft Office User</cp:lastModifiedBy>
  <cp:revision>258</cp:revision>
  <cp:lastPrinted>1601-01-01T00:00:00Z</cp:lastPrinted>
  <dcterms:created xsi:type="dcterms:W3CDTF">1601-01-01T00:00:00Z</dcterms:created>
  <dcterms:modified xsi:type="dcterms:W3CDTF">2016-12-12T18:09:01Z</dcterms:modified>
</cp:coreProperties>
</file>