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333" r:id="rId3"/>
    <p:sldId id="336" r:id="rId4"/>
    <p:sldId id="345" r:id="rId5"/>
    <p:sldId id="341" r:id="rId6"/>
    <p:sldId id="342" r:id="rId7"/>
    <p:sldId id="353" r:id="rId8"/>
    <p:sldId id="357" r:id="rId9"/>
    <p:sldId id="356" r:id="rId10"/>
    <p:sldId id="358" r:id="rId11"/>
    <p:sldId id="347" r:id="rId12"/>
    <p:sldId id="348" r:id="rId13"/>
    <p:sldId id="351" r:id="rId14"/>
    <p:sldId id="352" r:id="rId15"/>
    <p:sldId id="355" r:id="rId16"/>
    <p:sldId id="354" r:id="rId17"/>
    <p:sldId id="359" r:id="rId18"/>
    <p:sldId id="344" r:id="rId19"/>
    <p:sldId id="346" r:id="rId20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6000" autoAdjust="0"/>
  </p:normalViewPr>
  <p:slideViewPr>
    <p:cSldViewPr>
      <p:cViewPr varScale="1">
        <p:scale>
          <a:sx n="88" d="100"/>
          <a:sy n="88" d="100"/>
        </p:scale>
        <p:origin x="141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30DA5F-1913-9446-82C7-73054FF9C99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30DA5F-1913-9446-82C7-73054FF9C99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7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30DA5F-1913-9446-82C7-73054FF9C99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30DA5F-1913-9446-82C7-73054FF9C9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3813"/>
            <a:ext cx="9155113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14288"/>
            <a:ext cx="9191625" cy="6872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3813"/>
            <a:ext cx="9155113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Workshop</a:t>
            </a:r>
            <a:br>
              <a:rPr lang="en-US" dirty="0" smtClean="0"/>
            </a:br>
            <a:r>
              <a:rPr lang="en-US" dirty="0" smtClean="0"/>
              <a:t>Ground Systems &amp; Kits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smtClean="0"/>
              <a:t>c</a:t>
            </a:r>
            <a:r>
              <a:rPr lang="en-US" sz="1800" smtClean="0"/>
              <a:t>ore </a:t>
            </a:r>
            <a:r>
              <a:rPr lang="en-US" sz="1800" dirty="0" smtClean="0"/>
              <a:t>Flight System Workshop</a:t>
            </a:r>
          </a:p>
          <a:p>
            <a:r>
              <a:rPr lang="en-US" dirty="0"/>
              <a:t>Caltech</a:t>
            </a:r>
          </a:p>
          <a:p>
            <a:r>
              <a:rPr lang="en-US" sz="1800" b="0" dirty="0" smtClean="0"/>
              <a:t>December 12, 2016</a:t>
            </a:r>
            <a:endParaRPr lang="en-US" sz="1800" b="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47800" y="548640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2pPr>
            <a:lvl3pPr marL="9144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3pPr>
            <a:lvl4pPr marL="13716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4pPr>
            <a:lvl5pPr marL="1828800" indent="0" algn="ctr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5pPr>
            <a:lvl6pPr marL="22860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6pPr>
            <a:lvl7pPr marL="27432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7pPr>
            <a:lvl8pPr marL="32004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8pPr>
            <a:lvl9pPr marL="3657600" indent="0" algn="ctr" defTabSz="457200" rtl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9pPr>
          </a:lstStyle>
          <a:p>
            <a:r>
              <a:rPr lang="en-US" kern="0" dirty="0" smtClean="0"/>
              <a:t>David McComas – NASA Goddard Space Flight Center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HammersSat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81" y="1143000"/>
            <a:ext cx="74104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HammersSat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04875"/>
            <a:ext cx="74676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VirtualSat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3533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VirtualSat</a:t>
            </a:r>
            <a:r>
              <a:rPr lang="en-US" dirty="0" smtClean="0"/>
              <a:t> </a:t>
            </a:r>
            <a:r>
              <a:rPr lang="en-US" sz="2000" dirty="0" smtClean="0"/>
              <a:t>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8" y="966107"/>
            <a:ext cx="71913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47800"/>
            <a:ext cx="8228013" cy="3976687"/>
          </a:xfrm>
        </p:spPr>
        <p:txBody>
          <a:bodyPr/>
          <a:lstStyle/>
          <a:p>
            <a:r>
              <a:rPr lang="en-US" dirty="0" smtClean="0"/>
              <a:t>CCSDS File Delivery Protocol</a:t>
            </a:r>
          </a:p>
          <a:p>
            <a:pPr lvl="1"/>
            <a:r>
              <a:rPr lang="en-US" dirty="0" smtClean="0"/>
              <a:t>Goddard released an open source </a:t>
            </a:r>
            <a:r>
              <a:rPr lang="en-US" dirty="0" err="1" smtClean="0"/>
              <a:t>cFS</a:t>
            </a:r>
            <a:r>
              <a:rPr lang="en-US" dirty="0" smtClean="0"/>
              <a:t> app</a:t>
            </a:r>
          </a:p>
          <a:p>
            <a:pPr lvl="1"/>
            <a:r>
              <a:rPr lang="en-US" dirty="0" smtClean="0"/>
              <a:t>ASIST and ITOS provide ground engines</a:t>
            </a:r>
          </a:p>
          <a:p>
            <a:endParaRPr lang="en-US" dirty="0"/>
          </a:p>
          <a:p>
            <a:r>
              <a:rPr lang="en-US" dirty="0" smtClean="0"/>
              <a:t>Trivial File Transport Protocol (TFTP)</a:t>
            </a:r>
          </a:p>
          <a:p>
            <a:pPr lvl="1"/>
            <a:r>
              <a:rPr lang="en-US" dirty="0" smtClean="0"/>
              <a:t>Prototype app at Goddard with open source Ruby ground client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Dellingr</a:t>
            </a:r>
            <a:r>
              <a:rPr lang="en-US" dirty="0" smtClean="0"/>
              <a:t> custom protocol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8013" cy="42100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47800"/>
            <a:ext cx="8228013" cy="3976687"/>
          </a:xfrm>
        </p:spPr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Command and Data Dictionary Tool, JSC</a:t>
            </a:r>
          </a:p>
          <a:p>
            <a:pPr lvl="1"/>
            <a:r>
              <a:rPr lang="en-US" dirty="0" err="1" smtClean="0"/>
              <a:t>PostgreSQL</a:t>
            </a:r>
            <a:r>
              <a:rPr lang="en-US" dirty="0" smtClean="0"/>
              <a:t> database front end</a:t>
            </a:r>
          </a:p>
          <a:p>
            <a:pPr lvl="1"/>
            <a:r>
              <a:rPr lang="en-US" dirty="0" smtClean="0"/>
              <a:t>Generates header files, copy table, schedules telemetry, scheduler table, ITOS command &amp; rec files</a:t>
            </a:r>
          </a:p>
          <a:p>
            <a:pPr lvl="1"/>
            <a:r>
              <a:rPr lang="en-US" dirty="0" smtClean="0"/>
              <a:t>Inputs types include, CSV, Text, XML, XTCE, Electronic Data Sheets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4" y="173435"/>
            <a:ext cx="8042276" cy="457200"/>
          </a:xfrm>
        </p:spPr>
        <p:txBody>
          <a:bodyPr/>
          <a:lstStyle/>
          <a:p>
            <a:r>
              <a:rPr lang="en-US" sz="2400" dirty="0" smtClean="0"/>
              <a:t>Kit Technology Strategic Roadmap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1267122" y="1620874"/>
            <a:ext cx="1674408" cy="472360"/>
          </a:xfrm>
          <a:prstGeom prst="roundRect">
            <a:avLst/>
          </a:prstGeom>
          <a:gradFill>
            <a:gsLst>
              <a:gs pos="31000">
                <a:srgbClr val="0099FF"/>
              </a:gs>
              <a:gs pos="100000">
                <a:srgbClr val="66FF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Ground-</a:t>
            </a:r>
            <a:r>
              <a:rPr lang="en-US" sz="1600" dirty="0" err="1" smtClean="0">
                <a:solidFill>
                  <a:schemeClr val="tx1"/>
                </a:solidFill>
              </a:rPr>
              <a:t>cFS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90800" y="3407300"/>
            <a:ext cx="3256653" cy="729796"/>
          </a:xfrm>
          <a:prstGeom prst="roundRect">
            <a:avLst/>
          </a:prstGeom>
          <a:gradFill>
            <a:gsLst>
              <a:gs pos="31000">
                <a:srgbClr val="00FF00"/>
              </a:gs>
              <a:gs pos="100000">
                <a:srgbClr val="C3EBB3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Mission </a:t>
            </a:r>
            <a:r>
              <a:rPr lang="en-US" sz="1600" dirty="0" err="1" smtClean="0">
                <a:solidFill>
                  <a:schemeClr val="tx1"/>
                </a:solidFill>
              </a:rPr>
              <a:t>cFS</a:t>
            </a:r>
            <a:r>
              <a:rPr lang="en-US" sz="1600" dirty="0" smtClean="0">
                <a:solidFill>
                  <a:schemeClr val="tx1"/>
                </a:solidFill>
              </a:rPr>
              <a:t> Regression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Platform Certification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16878" y="3445358"/>
            <a:ext cx="2365122" cy="691738"/>
          </a:xfrm>
          <a:prstGeom prst="roundRect">
            <a:avLst/>
          </a:prstGeom>
          <a:gradFill>
            <a:gsLst>
              <a:gs pos="31000">
                <a:srgbClr val="00FF00"/>
              </a:gs>
              <a:gs pos="100000">
                <a:srgbClr val="C3EBB3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Device Certification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76600" y="5090518"/>
            <a:ext cx="1939880" cy="749625"/>
          </a:xfrm>
          <a:prstGeom prst="roundRect">
            <a:avLst/>
          </a:prstGeom>
          <a:gradFill>
            <a:gsLst>
              <a:gs pos="31000">
                <a:srgbClr val="FF3399"/>
              </a:gs>
              <a:gs pos="100000">
                <a:srgbClr val="FF99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Electronic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Datasheets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18" idx="3"/>
            <a:endCxn id="27" idx="1"/>
          </p:cNvCxnSpPr>
          <p:nvPr/>
        </p:nvCxnSpPr>
        <p:spPr>
          <a:xfrm>
            <a:off x="2941530" y="1857054"/>
            <a:ext cx="1755092" cy="1"/>
          </a:xfrm>
          <a:prstGeom prst="line">
            <a:avLst/>
          </a:prstGeom>
          <a:ln cmpd="sng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0"/>
            <a:endCxn id="20" idx="2"/>
          </p:cNvCxnSpPr>
          <p:nvPr/>
        </p:nvCxnSpPr>
        <p:spPr>
          <a:xfrm flipH="1" flipV="1">
            <a:off x="4219127" y="4137096"/>
            <a:ext cx="27413" cy="953422"/>
          </a:xfrm>
          <a:prstGeom prst="line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0" idx="0"/>
          </p:cNvCxnSpPr>
          <p:nvPr/>
        </p:nvCxnSpPr>
        <p:spPr>
          <a:xfrm>
            <a:off x="2719905" y="2092529"/>
            <a:ext cx="1499222" cy="1314771"/>
          </a:xfrm>
          <a:prstGeom prst="line">
            <a:avLst/>
          </a:prstGeom>
          <a:ln cmpd="sng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83033" y="6372215"/>
            <a:ext cx="409331" cy="0"/>
          </a:xfrm>
          <a:prstGeom prst="line">
            <a:avLst/>
          </a:prstGeom>
          <a:ln cmpd="sng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92364" y="6187549"/>
            <a:ext cx="2048959" cy="410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Direct dependency that drives</a:t>
            </a:r>
          </a:p>
          <a:p>
            <a:r>
              <a:rPr lang="en-US" sz="1100" i="1" dirty="0" smtClean="0"/>
              <a:t>next activity</a:t>
            </a:r>
            <a:endParaRPr lang="en-US" sz="1100" i="1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6204844" y="6324600"/>
            <a:ext cx="409331" cy="0"/>
          </a:xfrm>
          <a:prstGeom prst="line">
            <a:avLst/>
          </a:prstGeom>
          <a:ln cmpd="sng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97366" y="6187549"/>
            <a:ext cx="2622834" cy="410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Indirect dependency. Receiving activity</a:t>
            </a:r>
          </a:p>
          <a:p>
            <a:r>
              <a:rPr lang="en-US" sz="1100" i="1" dirty="0" smtClean="0"/>
              <a:t>can still occur without it.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96622" y="1600200"/>
            <a:ext cx="2563901" cy="513709"/>
          </a:xfrm>
          <a:prstGeom prst="roundRect">
            <a:avLst/>
          </a:prstGeom>
          <a:gradFill>
            <a:gsLst>
              <a:gs pos="31000">
                <a:srgbClr val="0099FF"/>
              </a:gs>
              <a:gs pos="100000">
                <a:srgbClr val="66FF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Ground-</a:t>
            </a:r>
            <a:r>
              <a:rPr lang="en-US" sz="1600" dirty="0" err="1" smtClean="0">
                <a:solidFill>
                  <a:schemeClr val="tx1"/>
                </a:solidFill>
              </a:rPr>
              <a:t>cFS</a:t>
            </a:r>
            <a:r>
              <a:rPr lang="en-US" sz="1600" dirty="0" smtClean="0">
                <a:solidFill>
                  <a:schemeClr val="tx1"/>
                </a:solidFill>
              </a:rPr>
              <a:t>-Simulator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9" y="916054"/>
            <a:ext cx="3073470" cy="38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Technology Focus: Kits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6688" y="5927233"/>
            <a:ext cx="1819922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Related</a:t>
            </a:r>
          </a:p>
          <a:p>
            <a:r>
              <a:rPr lang="en-US" sz="2000" b="1" dirty="0" smtClean="0"/>
              <a:t>Technologies</a:t>
            </a:r>
            <a:endParaRPr lang="en-US" sz="20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6404737" y="5060319"/>
            <a:ext cx="1608516" cy="810022"/>
          </a:xfrm>
          <a:prstGeom prst="roundRect">
            <a:avLst/>
          </a:prstGeom>
          <a:gradFill>
            <a:gsLst>
              <a:gs pos="31000">
                <a:srgbClr val="FF3399"/>
              </a:gs>
              <a:gs pos="100000">
                <a:srgbClr val="FF99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Device </a:t>
            </a:r>
            <a:r>
              <a:rPr lang="en-US" sz="1600" dirty="0">
                <a:solidFill>
                  <a:schemeClr val="tx1"/>
                </a:solidFill>
              </a:rPr>
              <a:t>Plug-in Model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04800" y="2533091"/>
            <a:ext cx="8458200" cy="145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304800" y="4832310"/>
            <a:ext cx="8458200" cy="145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33464" y="3513603"/>
            <a:ext cx="896399" cy="38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Goals</a:t>
            </a:r>
            <a:endParaRPr lang="en-US" sz="2000" b="1" dirty="0"/>
          </a:p>
        </p:txBody>
      </p:sp>
      <p:cxnSp>
        <p:nvCxnSpPr>
          <p:cNvPr id="52" name="Straight Connector 51"/>
          <p:cNvCxnSpPr>
            <a:endCxn id="22" idx="0"/>
          </p:cNvCxnSpPr>
          <p:nvPr/>
        </p:nvCxnSpPr>
        <p:spPr>
          <a:xfrm>
            <a:off x="5784667" y="2141544"/>
            <a:ext cx="1414772" cy="1303814"/>
          </a:xfrm>
          <a:prstGeom prst="line">
            <a:avLst/>
          </a:prstGeom>
          <a:ln cmpd="sng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8" idx="0"/>
          </p:cNvCxnSpPr>
          <p:nvPr/>
        </p:nvCxnSpPr>
        <p:spPr>
          <a:xfrm flipV="1">
            <a:off x="4246540" y="4137096"/>
            <a:ext cx="1753529" cy="953422"/>
          </a:xfrm>
          <a:prstGeom prst="line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249935" y="4137096"/>
            <a:ext cx="1753529" cy="953422"/>
          </a:xfrm>
          <a:prstGeom prst="line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1" idx="0"/>
            <a:endCxn id="22" idx="2"/>
          </p:cNvCxnSpPr>
          <p:nvPr/>
        </p:nvCxnSpPr>
        <p:spPr>
          <a:xfrm flipH="1" flipV="1">
            <a:off x="7199439" y="4137096"/>
            <a:ext cx="9556" cy="923223"/>
          </a:xfrm>
          <a:prstGeom prst="line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134386" y="5090518"/>
            <a:ext cx="1939880" cy="749625"/>
          </a:xfrm>
          <a:prstGeom prst="roundRect">
            <a:avLst/>
          </a:prstGeom>
          <a:gradFill>
            <a:gsLst>
              <a:gs pos="31000">
                <a:srgbClr val="FF3399"/>
              </a:gs>
              <a:gs pos="100000">
                <a:srgbClr val="FF99FF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File Transport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>
            <a:stCxn id="29" idx="0"/>
            <a:endCxn id="18" idx="2"/>
          </p:cNvCxnSpPr>
          <p:nvPr/>
        </p:nvCxnSpPr>
        <p:spPr>
          <a:xfrm flipV="1">
            <a:off x="2104326" y="2093234"/>
            <a:ext cx="0" cy="2997284"/>
          </a:xfrm>
          <a:prstGeom prst="line">
            <a:avLst/>
          </a:prstGeom>
          <a:ln cmpd="sng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42276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Minimize duplicate work</a:t>
            </a:r>
          </a:p>
          <a:p>
            <a:pPr lvl="1"/>
            <a:r>
              <a:rPr lang="en-US" sz="1600" dirty="0" smtClean="0"/>
              <a:t>Can a modular approach be taken so kits can build upon one another</a:t>
            </a:r>
          </a:p>
          <a:p>
            <a:endParaRPr lang="en-US" sz="1800" dirty="0" smtClean="0"/>
          </a:p>
          <a:p>
            <a:r>
              <a:rPr lang="en-US" sz="1800" dirty="0" smtClean="0"/>
              <a:t>Kits are not mutually exclusive</a:t>
            </a:r>
          </a:p>
          <a:p>
            <a:pPr lvl="1"/>
            <a:r>
              <a:rPr lang="en-US" sz="1600" dirty="0" smtClean="0"/>
              <a:t>One version could be</a:t>
            </a:r>
          </a:p>
          <a:p>
            <a:pPr lvl="2"/>
            <a:r>
              <a:rPr lang="en-US" sz="1400" dirty="0" smtClean="0"/>
              <a:t>Technology focused</a:t>
            </a:r>
          </a:p>
          <a:p>
            <a:pPr lvl="2"/>
            <a:r>
              <a:rPr lang="en-US" sz="1400" dirty="0" smtClean="0"/>
              <a:t>Quick to respond and adapt to new technologies</a:t>
            </a:r>
          </a:p>
          <a:p>
            <a:pPr lvl="1"/>
            <a:r>
              <a:rPr lang="en-US" sz="1600" dirty="0" smtClean="0"/>
              <a:t>Another version</a:t>
            </a:r>
          </a:p>
          <a:p>
            <a:pPr lvl="2"/>
            <a:r>
              <a:rPr lang="en-US" sz="1400" dirty="0" smtClean="0"/>
              <a:t>Formal controls and slower to respond to change</a:t>
            </a:r>
          </a:p>
          <a:p>
            <a:pPr lvl="2"/>
            <a:r>
              <a:rPr lang="en-US" sz="1400" dirty="0" smtClean="0"/>
              <a:t>Used as certification platform</a:t>
            </a:r>
          </a:p>
          <a:p>
            <a:endParaRPr lang="en-US" dirty="0" smtClean="0"/>
          </a:p>
          <a:p>
            <a:r>
              <a:rPr lang="en-US" sz="1800" dirty="0" smtClean="0"/>
              <a:t>Lifecycle support</a:t>
            </a:r>
          </a:p>
          <a:p>
            <a:pPr lvl="1"/>
            <a:r>
              <a:rPr lang="en-US" sz="1600" dirty="0" smtClean="0"/>
              <a:t>Proposals</a:t>
            </a:r>
          </a:p>
          <a:p>
            <a:pPr lvl="1"/>
            <a:r>
              <a:rPr lang="en-US" sz="1600" dirty="0" smtClean="0"/>
              <a:t>Mission planning</a:t>
            </a:r>
          </a:p>
          <a:p>
            <a:pPr lvl="1"/>
            <a:r>
              <a:rPr lang="en-US" sz="1600" dirty="0" smtClean="0"/>
              <a:t>FSW maintenance</a:t>
            </a:r>
          </a:p>
          <a:p>
            <a:pPr lvl="1"/>
            <a:r>
              <a:rPr lang="en-US" sz="1600" dirty="0" smtClean="0"/>
              <a:t>Operations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732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8" y="990600"/>
            <a:ext cx="8042276" cy="5562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smtClean="0"/>
              <a:t>Inventory ground systems used with </a:t>
            </a:r>
            <a:r>
              <a:rPr lang="en-US" sz="2400" dirty="0" err="1" smtClean="0"/>
              <a:t>cFS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Kit General Concepts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Databases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Ground Tools &amp; Features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Technology Strategic Roadmap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Closing Remarks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22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System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35144" cy="5562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400" dirty="0" smtClean="0"/>
              <a:t>ASIST, Advanced System for Integration and Spacecraft Test,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http://www.assist-dai.com/</a:t>
            </a:r>
          </a:p>
          <a:p>
            <a:pPr lvl="1"/>
            <a:r>
              <a:rPr lang="en-US" sz="2200" dirty="0" smtClean="0"/>
              <a:t>Design America</a:t>
            </a:r>
          </a:p>
          <a:p>
            <a:pPr lvl="1"/>
            <a:r>
              <a:rPr lang="en-US" sz="2200" dirty="0" smtClean="0"/>
              <a:t>Government and commercial versions available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 smtClean="0"/>
              <a:t>COSMOS,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http://cosmosrb.com/</a:t>
            </a:r>
          </a:p>
          <a:p>
            <a:pPr lvl="1"/>
            <a:r>
              <a:rPr lang="en-US" sz="2200" dirty="0" smtClean="0"/>
              <a:t>Ball Aerospace</a:t>
            </a:r>
          </a:p>
          <a:p>
            <a:pPr lvl="1"/>
            <a:r>
              <a:rPr lang="en-US" sz="2200" dirty="0" smtClean="0"/>
              <a:t>Open Source</a:t>
            </a:r>
          </a:p>
          <a:p>
            <a:pPr lvl="0"/>
            <a:endParaRPr lang="en-US" sz="2400" dirty="0"/>
          </a:p>
          <a:p>
            <a:r>
              <a:rPr lang="en-US" sz="2400" dirty="0"/>
              <a:t>ITOS, </a:t>
            </a:r>
            <a:r>
              <a:rPr lang="en-US" sz="2400" dirty="0" smtClean="0"/>
              <a:t>Integrated Test and Operations System,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://www.hammers.com/</a:t>
            </a: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200" dirty="0" smtClean="0"/>
              <a:t>The Hammers Company</a:t>
            </a:r>
            <a:r>
              <a:rPr lang="en-US" sz="2200" dirty="0"/>
              <a:t> </a:t>
            </a:r>
            <a:endParaRPr lang="en-US" sz="2200" dirty="0" smtClean="0"/>
          </a:p>
          <a:p>
            <a:pPr lvl="1"/>
            <a:r>
              <a:rPr lang="en-US" sz="2200" dirty="0" smtClean="0"/>
              <a:t>Government </a:t>
            </a:r>
            <a:r>
              <a:rPr lang="en-US" sz="2200" dirty="0"/>
              <a:t>and commercial </a:t>
            </a:r>
            <a:r>
              <a:rPr lang="en-US" sz="2200" dirty="0" smtClean="0"/>
              <a:t>(GALAXY) versions </a:t>
            </a:r>
            <a:r>
              <a:rPr lang="en-US" sz="2200" dirty="0"/>
              <a:t>available</a:t>
            </a:r>
          </a:p>
          <a:p>
            <a:pPr lvl="0"/>
            <a:endParaRPr lang="en-US" sz="2400" dirty="0" smtClean="0"/>
          </a:p>
          <a:p>
            <a:r>
              <a:rPr lang="en-US" sz="2400" dirty="0" smtClean="0"/>
              <a:t>YAMCS, Yet Another Ground System,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http://www.yamcs.org/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200" dirty="0" smtClean="0"/>
              <a:t>Sponsored by Space Applications Services,  </a:t>
            </a: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www.spaceapplications.com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5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Kit?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905000" y="4267200"/>
            <a:ext cx="1371600" cy="6221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Ground System</a:t>
            </a: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 bwMode="auto">
          <a:xfrm flipV="1">
            <a:off x="3276600" y="4573250"/>
            <a:ext cx="576392" cy="50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ube 6"/>
          <p:cNvSpPr/>
          <p:nvPr/>
        </p:nvSpPr>
        <p:spPr bwMode="auto">
          <a:xfrm>
            <a:off x="3697577" y="5463273"/>
            <a:ext cx="1565497" cy="838200"/>
          </a:xfrm>
          <a:prstGeom prst="cub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dirty="0" smtClean="0"/>
              <a:t>Embedded</a:t>
            </a:r>
          </a:p>
          <a:p>
            <a:pPr marL="0" marR="0" indent="0" algn="ctr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Target</a:t>
            </a:r>
          </a:p>
        </p:txBody>
      </p:sp>
      <p:cxnSp>
        <p:nvCxnSpPr>
          <p:cNvPr id="9" name="Straight Arrow Connector 8"/>
          <p:cNvCxnSpPr>
            <a:endCxn id="5" idx="0"/>
          </p:cNvCxnSpPr>
          <p:nvPr/>
        </p:nvCxnSpPr>
        <p:spPr bwMode="auto">
          <a:xfrm>
            <a:off x="2590422" y="3980197"/>
            <a:ext cx="378" cy="2870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001286" y="4548905"/>
            <a:ext cx="582429" cy="103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5570889" y="4277535"/>
            <a:ext cx="1371600" cy="6221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dirty="0" smtClean="0"/>
              <a:t>Dynamic</a:t>
            </a:r>
          </a:p>
          <a:p>
            <a:pPr marL="0" marR="0" indent="0" algn="ctr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dirty="0" smtClean="0"/>
              <a:t>Simulator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269837" y="4858652"/>
            <a:ext cx="381000" cy="550018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 bwMode="auto">
          <a:xfrm>
            <a:off x="6256311" y="3980197"/>
            <a:ext cx="378" cy="297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582500" y="3980197"/>
            <a:ext cx="366588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/>
          <p:cNvSpPr/>
          <p:nvPr/>
        </p:nvSpPr>
        <p:spPr bwMode="auto">
          <a:xfrm>
            <a:off x="3880523" y="4334569"/>
            <a:ext cx="1131324" cy="4591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</a:rPr>
              <a:t>cFS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590422" y="5920473"/>
            <a:ext cx="1107155" cy="123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145378" y="5913868"/>
            <a:ext cx="1103011" cy="66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5" idx="2"/>
          </p:cNvCxnSpPr>
          <p:nvPr/>
        </p:nvCxnSpPr>
        <p:spPr bwMode="auto">
          <a:xfrm flipV="1">
            <a:off x="2582500" y="4889382"/>
            <a:ext cx="8300" cy="10434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endCxn id="11" idx="2"/>
          </p:cNvCxnSpPr>
          <p:nvPr/>
        </p:nvCxnSpPr>
        <p:spPr bwMode="auto">
          <a:xfrm flipV="1">
            <a:off x="6248389" y="4899717"/>
            <a:ext cx="8300" cy="1033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152400" y="1173040"/>
            <a:ext cx="8686006" cy="2291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Out-of-the-box complete solution that is easy to access, install, configure</a:t>
            </a:r>
            <a:r>
              <a:rPr lang="en-US" sz="2000" dirty="0"/>
              <a:t>, and </a:t>
            </a:r>
            <a:r>
              <a:rPr lang="en-US" sz="2000" dirty="0" smtClean="0"/>
              <a:t>run.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Configurable and expandable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Example below similar to Goddard’s and uses a connection-based architecture</a:t>
            </a:r>
            <a:endParaRPr lang="en-US" sz="2000" dirty="0"/>
          </a:p>
          <a:p>
            <a:pPr lvl="1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43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8" y="990600"/>
            <a:ext cx="8042276" cy="5562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400" dirty="0" smtClean="0"/>
              <a:t>Common platform easily accessible to the </a:t>
            </a:r>
            <a:r>
              <a:rPr lang="en-US" sz="2400" dirty="0" err="1" smtClean="0"/>
              <a:t>cFS</a:t>
            </a:r>
            <a:r>
              <a:rPr lang="en-US" sz="2400" dirty="0" smtClean="0"/>
              <a:t> community provides many benefits</a:t>
            </a:r>
          </a:p>
          <a:p>
            <a:pPr lvl="1"/>
            <a:r>
              <a:rPr lang="en-US" sz="2200" dirty="0" smtClean="0"/>
              <a:t>Education and training</a:t>
            </a:r>
          </a:p>
          <a:p>
            <a:pPr lvl="2"/>
            <a:r>
              <a:rPr lang="en-US" sz="2000" dirty="0" smtClean="0"/>
              <a:t>Ongoing discussions for making academic courses with a </a:t>
            </a:r>
            <a:r>
              <a:rPr lang="en-US" sz="2000" dirty="0" err="1" smtClean="0"/>
              <a:t>cFS</a:t>
            </a:r>
            <a:r>
              <a:rPr lang="en-US" sz="2000" dirty="0" smtClean="0"/>
              <a:t> kit-based lab</a:t>
            </a:r>
          </a:p>
          <a:p>
            <a:pPr lvl="1"/>
            <a:r>
              <a:rPr lang="en-US" sz="2200" dirty="0" smtClean="0"/>
              <a:t>Easier to port from working system to your target</a:t>
            </a:r>
          </a:p>
          <a:p>
            <a:pPr lvl="1"/>
            <a:r>
              <a:rPr lang="en-US" sz="2200" dirty="0" smtClean="0"/>
              <a:t>Capitalize on </a:t>
            </a:r>
            <a:r>
              <a:rPr lang="en-US" sz="2200" dirty="0" err="1" smtClean="0"/>
              <a:t>cFS</a:t>
            </a:r>
            <a:r>
              <a:rPr lang="en-US" sz="2200" dirty="0" smtClean="0"/>
              <a:t> regression test suite</a:t>
            </a:r>
          </a:p>
          <a:p>
            <a:pPr lvl="2"/>
            <a:r>
              <a:rPr lang="en-US" sz="2000" dirty="0" smtClean="0"/>
              <a:t>Missions can maintain and utilize delivered </a:t>
            </a:r>
            <a:r>
              <a:rPr lang="en-US" sz="2000" dirty="0" err="1" smtClean="0"/>
              <a:t>cFS</a:t>
            </a:r>
            <a:r>
              <a:rPr lang="en-US" sz="2000" dirty="0" smtClean="0"/>
              <a:t> test suites (once translated into the kit scripting language)</a:t>
            </a:r>
          </a:p>
          <a:p>
            <a:pPr lvl="1"/>
            <a:r>
              <a:rPr lang="en-US" sz="2200" dirty="0" smtClean="0"/>
              <a:t>Serve as a mission i</a:t>
            </a:r>
            <a:r>
              <a:rPr lang="en-US" sz="2400" dirty="0" smtClean="0"/>
              <a:t>ntegration test platform for new mission applications</a:t>
            </a:r>
          </a:p>
          <a:p>
            <a:endParaRPr lang="en-US" sz="2600" dirty="0" smtClean="0"/>
          </a:p>
          <a:p>
            <a:r>
              <a:rPr lang="en-US" sz="2600" dirty="0" smtClean="0"/>
              <a:t>Common certification platform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latform abstraction and device plug certification test suites</a:t>
            </a:r>
          </a:p>
          <a:p>
            <a:endParaRPr lang="en-US" sz="2400" dirty="0" smtClean="0"/>
          </a:p>
          <a:p>
            <a:r>
              <a:rPr lang="en-US" sz="2400" dirty="0" smtClean="0"/>
              <a:t>Lower the bar for adopting the </a:t>
            </a:r>
            <a:r>
              <a:rPr lang="en-US" sz="2400" dirty="0" err="1" smtClean="0"/>
              <a:t>cFS</a:t>
            </a:r>
            <a:r>
              <a:rPr lang="en-US" sz="2400" dirty="0" smtClean="0"/>
              <a:t> which helps the community expand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5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 Inventory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0812" y="1219200"/>
            <a:ext cx="8764587" cy="53399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NASA’s Independent V&amp;V </a:t>
            </a:r>
            <a:r>
              <a:rPr lang="en-US" dirty="0" smtClean="0">
                <a:ea typeface="Calibri" panose="020F0502020204030204" pitchFamily="34" charset="0"/>
              </a:rPr>
              <a:t>Facility - </a:t>
            </a:r>
            <a:r>
              <a:rPr lang="en-US" dirty="0" smtClean="0">
                <a:latin typeface="+mn-lt"/>
              </a:rPr>
              <a:t>NASA </a:t>
            </a:r>
            <a:r>
              <a:rPr lang="en-US" dirty="0">
                <a:latin typeface="+mn-lt"/>
              </a:rPr>
              <a:t>Operational Simulator for Small Satellites </a:t>
            </a:r>
            <a:r>
              <a:rPr lang="en-US" dirty="0" smtClean="0">
                <a:latin typeface="+mn-lt"/>
              </a:rPr>
              <a:t>(NOS</a:t>
            </a:r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)</a:t>
            </a:r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+mn-lt"/>
                <a:ea typeface="Calibri" panose="020F0502020204030204" pitchFamily="34" charset="0"/>
              </a:rPr>
              <a:t>Ground System: Ball Aerospace’s COSMOS</a:t>
            </a:r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+mn-lt"/>
                <a:ea typeface="Calibri" panose="020F0502020204030204" pitchFamily="34" charset="0"/>
              </a:rPr>
              <a:t>Dynamic Simulator: NASA Goddard’s 42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+mn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NASA </a:t>
            </a:r>
            <a:r>
              <a:rPr lang="en-US" dirty="0" smtClean="0"/>
              <a:t>Goddard</a:t>
            </a:r>
            <a:endParaRPr lang="en-US" dirty="0"/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Ground System: Ball Aerospace’s COSMOS</a:t>
            </a:r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Dynamic Simulator: NASA Goddard’s </a:t>
            </a:r>
            <a:r>
              <a:rPr lang="en-US" dirty="0" smtClean="0">
                <a:ea typeface="Calibri" panose="020F0502020204030204" pitchFamily="34" charset="0"/>
              </a:rPr>
              <a:t>42 (planned for version 2)</a:t>
            </a:r>
            <a:endParaRPr lang="en-US" dirty="0"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latin typeface="+mn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+mn-lt"/>
                <a:ea typeface="Calibri" panose="020F0502020204030204" pitchFamily="34" charset="0"/>
              </a:rPr>
              <a:t>The Hammers Company</a:t>
            </a:r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Ground System: </a:t>
            </a:r>
            <a:r>
              <a:rPr lang="en-US" dirty="0" smtClean="0">
                <a:ea typeface="Calibri" panose="020F0502020204030204" pitchFamily="34" charset="0"/>
              </a:rPr>
              <a:t>Hammer’s </a:t>
            </a:r>
            <a:r>
              <a:rPr lang="en-US" dirty="0" smtClean="0">
                <a:latin typeface="+mn-lt"/>
                <a:ea typeface="Calibri" panose="020F0502020204030204" pitchFamily="34" charset="0"/>
              </a:rPr>
              <a:t>Integrated Test and Operations System (ITOS)</a:t>
            </a:r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Dynamic Simulator:</a:t>
            </a:r>
            <a:r>
              <a:rPr lang="en-US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</a:rPr>
              <a:t>Hammer’s </a:t>
            </a:r>
            <a:r>
              <a:rPr lang="en-US" cap="small" dirty="0" err="1" smtClean="0">
                <a:latin typeface="+mn-lt"/>
                <a:ea typeface="Calibri" panose="020F0502020204030204" pitchFamily="34" charset="0"/>
              </a:rPr>
              <a:t>VirtualSat</a:t>
            </a:r>
            <a:r>
              <a:rPr lang="en-US" cap="small" dirty="0" smtClean="0">
                <a:latin typeface="+mn-lt"/>
                <a:ea typeface="Calibri" panose="020F0502020204030204" pitchFamily="34" charset="0"/>
              </a:rPr>
              <a:t>®</a:t>
            </a:r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cap="small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Calibri" panose="020F0502020204030204" pitchFamily="34" charset="0"/>
              </a:rPr>
              <a:t>NASA Johnson Space Center</a:t>
            </a:r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 smtClean="0">
                <a:ea typeface="Calibri" panose="020F0502020204030204" pitchFamily="34" charset="0"/>
              </a:rPr>
              <a:t>cFS</a:t>
            </a:r>
            <a:r>
              <a:rPr lang="en-US" dirty="0" smtClean="0">
                <a:ea typeface="Calibri" panose="020F0502020204030204" pitchFamily="34" charset="0"/>
              </a:rPr>
              <a:t> Training:  Python </a:t>
            </a:r>
            <a:r>
              <a:rPr lang="en-US" dirty="0">
                <a:ea typeface="Calibri" panose="020F0502020204030204" pitchFamily="34" charset="0"/>
              </a:rPr>
              <a:t>Ground System (others optional</a:t>
            </a:r>
            <a:r>
              <a:rPr lang="en-US" dirty="0" smtClean="0">
                <a:ea typeface="Calibri" panose="020F0502020204030204" pitchFamily="34" charset="0"/>
              </a:rPr>
              <a:t>) and no simulator</a:t>
            </a:r>
            <a:endParaRPr lang="en-US" dirty="0">
              <a:ea typeface="Calibri" panose="020F0502020204030204" pitchFamily="34" charset="0"/>
            </a:endParaRPr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Calibri" panose="020F0502020204030204" pitchFamily="34" charset="0"/>
              </a:rPr>
              <a:t>Education Outreach: YAMCS, NASA JSC Trick</a:t>
            </a:r>
            <a:endParaRPr lang="en-US" dirty="0">
              <a:ea typeface="Calibri" panose="020F0502020204030204" pitchFamily="34" charset="0"/>
            </a:endParaRPr>
          </a:p>
          <a:p>
            <a:pPr marL="1085850" lvl="1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4" y="990600"/>
            <a:ext cx="892992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2" y="914400"/>
            <a:ext cx="8637588" cy="56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r>
              <a:rPr lang="en-US" dirty="0" smtClean="0"/>
              <a:t> Components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1066800"/>
            <a:ext cx="91630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8273</TotalTime>
  <Words>554</Words>
  <Application>Microsoft Office PowerPoint</Application>
  <PresentationFormat>On-screen Show (4:3)</PresentationFormat>
  <Paragraphs>153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Calibri</vt:lpstr>
      <vt:lpstr>Courier New</vt:lpstr>
      <vt:lpstr>DejaVu Sans</vt:lpstr>
      <vt:lpstr>Symbol</vt:lpstr>
      <vt:lpstr>Times New Roman</vt:lpstr>
      <vt:lpstr>ヒラギノ角ゴ Pro W3</vt:lpstr>
      <vt:lpstr>Office Theme</vt:lpstr>
      <vt:lpstr>1_Office Theme</vt:lpstr>
      <vt:lpstr>cFS Workshop Ground Systems &amp; Kits</vt:lpstr>
      <vt:lpstr>Agenda</vt:lpstr>
      <vt:lpstr>Ground System Inventory</vt:lpstr>
      <vt:lpstr>What is a Kit?</vt:lpstr>
      <vt:lpstr>Why Kits?</vt:lpstr>
      <vt:lpstr>Kit Inventory</vt:lpstr>
      <vt:lpstr>NOS3 Overview</vt:lpstr>
      <vt:lpstr>NOS3 Architecture</vt:lpstr>
      <vt:lpstr>NOS3 Components</vt:lpstr>
      <vt:lpstr>HammersSat</vt:lpstr>
      <vt:lpstr>HammersSat Architecture</vt:lpstr>
      <vt:lpstr>VirtualSat</vt:lpstr>
      <vt:lpstr>VirtualSat (cont.)</vt:lpstr>
      <vt:lpstr>File Transport</vt:lpstr>
      <vt:lpstr>Databases</vt:lpstr>
      <vt:lpstr>Tools</vt:lpstr>
      <vt:lpstr>Kit Technology Strategic Roadmap</vt:lpstr>
      <vt:lpstr>Closing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Mccomas, David C. (GSFC-5820)</cp:lastModifiedBy>
  <cp:revision>277</cp:revision>
  <cp:lastPrinted>1601-01-01T00:00:00Z</cp:lastPrinted>
  <dcterms:created xsi:type="dcterms:W3CDTF">1601-01-01T00:00:00Z</dcterms:created>
  <dcterms:modified xsi:type="dcterms:W3CDTF">2016-12-12T23:34:11Z</dcterms:modified>
</cp:coreProperties>
</file>