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764" r:id="rId2"/>
  </p:sldMasterIdLst>
  <p:notesMasterIdLst>
    <p:notesMasterId r:id="rId25"/>
  </p:notesMasterIdLst>
  <p:handoutMasterIdLst>
    <p:handoutMasterId r:id="rId26"/>
  </p:handoutMasterIdLst>
  <p:sldIdLst>
    <p:sldId id="256" r:id="rId3"/>
    <p:sldId id="275" r:id="rId4"/>
    <p:sldId id="294" r:id="rId5"/>
    <p:sldId id="296" r:id="rId6"/>
    <p:sldId id="295" r:id="rId7"/>
    <p:sldId id="297" r:id="rId8"/>
    <p:sldId id="286" r:id="rId9"/>
    <p:sldId id="291" r:id="rId10"/>
    <p:sldId id="285" r:id="rId11"/>
    <p:sldId id="282" r:id="rId12"/>
    <p:sldId id="284" r:id="rId13"/>
    <p:sldId id="281" r:id="rId14"/>
    <p:sldId id="288" r:id="rId15"/>
    <p:sldId id="292" r:id="rId16"/>
    <p:sldId id="298" r:id="rId17"/>
    <p:sldId id="300" r:id="rId18"/>
    <p:sldId id="267" r:id="rId19"/>
    <p:sldId id="265" r:id="rId20"/>
    <p:sldId id="299" r:id="rId21"/>
    <p:sldId id="280" r:id="rId22"/>
    <p:sldId id="283" r:id="rId23"/>
    <p:sldId id="290"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75" autoAdjust="0"/>
    <p:restoredTop sz="93362" autoAdjust="0"/>
  </p:normalViewPr>
  <p:slideViewPr>
    <p:cSldViewPr snapToGrid="0" showGuides="1">
      <p:cViewPr varScale="1">
        <p:scale>
          <a:sx n="73" d="100"/>
          <a:sy n="73" d="100"/>
        </p:scale>
        <p:origin x="1314" y="72"/>
      </p:cViewPr>
      <p:guideLst>
        <p:guide orient="horz" pos="2136"/>
        <p:guide pos="2881"/>
      </p:guideLst>
    </p:cSldViewPr>
  </p:slideViewPr>
  <p:outlineViewPr>
    <p:cViewPr>
      <p:scale>
        <a:sx n="33" d="100"/>
        <a:sy n="33" d="100"/>
      </p:scale>
      <p:origin x="0" y="27744"/>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8" d="100"/>
          <a:sy n="88" d="100"/>
        </p:scale>
        <p:origin x="-2310" y="-12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5904C4-010F-4896-9D22-0FDDB5A0FF93}" type="datetimeFigureOut">
              <a:rPr lang="en-US" smtClean="0">
                <a:solidFill>
                  <a:schemeClr val="bg1">
                    <a:lumMod val="65000"/>
                  </a:schemeClr>
                </a:solidFill>
                <a:latin typeface="Tahoma" pitchFamily="34" charset="0"/>
                <a:ea typeface="Tahoma" pitchFamily="34" charset="0"/>
                <a:cs typeface="Tahoma" pitchFamily="34" charset="0"/>
              </a:rPr>
              <a:pPr/>
              <a:t>12/5/2017</a:t>
            </a:fld>
            <a:endParaRPr lang="en-US" dirty="0">
              <a:solidFill>
                <a:schemeClr val="bg1">
                  <a:lumMod val="65000"/>
                </a:schemeClr>
              </a:solidFill>
              <a:latin typeface="Tahoma" pitchFamily="34" charset="0"/>
              <a:ea typeface="Tahoma" pitchFamily="34" charset="0"/>
              <a:cs typeface="Tahoma"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smtClean="0">
                <a:solidFill>
                  <a:schemeClr val="bg1">
                    <a:lumMod val="65000"/>
                  </a:schemeClr>
                </a:solidFill>
                <a:latin typeface="Tahoma" pitchFamily="34" charset="0"/>
                <a:ea typeface="Tahoma" pitchFamily="34" charset="0"/>
                <a:cs typeface="Tahoma" pitchFamily="34" charset="0"/>
              </a:rPr>
              <a:t>Distribution Statement</a:t>
            </a:r>
            <a:endParaRPr lang="en-US" dirty="0">
              <a:solidFill>
                <a:schemeClr val="bg1">
                  <a:lumMod val="65000"/>
                </a:schemeClr>
              </a:solidFill>
              <a:latin typeface="Tahoma" pitchFamily="34" charset="0"/>
              <a:ea typeface="Tahoma" pitchFamily="34" charset="0"/>
              <a:cs typeface="Tahoma"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899D1F1-6DC0-4977-808C-FD0BF7AD2565}" type="slidenum">
              <a:rPr lang="en-US" smtClean="0">
                <a:solidFill>
                  <a:schemeClr val="bg1">
                    <a:lumMod val="65000"/>
                  </a:schemeClr>
                </a:solidFill>
                <a:latin typeface="Tahoma" pitchFamily="34" charset="0"/>
                <a:ea typeface="Tahoma" pitchFamily="34" charset="0"/>
                <a:cs typeface="Tahoma" pitchFamily="34" charset="0"/>
              </a:rPr>
              <a:pPr/>
              <a:t>‹#›</a:t>
            </a:fld>
            <a:endParaRPr lang="en-US" dirty="0">
              <a:solidFill>
                <a:schemeClr val="bg1">
                  <a:lumMod val="65000"/>
                </a:schemeClr>
              </a:solidFill>
              <a:latin typeface="Tahoma" pitchFamily="34" charset="0"/>
              <a:ea typeface="Tahoma" pitchFamily="34" charset="0"/>
              <a:cs typeface="Tahoma" pitchFamily="34" charset="0"/>
            </a:endParaRPr>
          </a:p>
        </p:txBody>
      </p:sp>
      <p:pic>
        <p:nvPicPr>
          <p:cNvPr id="6" name="Picture 6" descr="TITLE-HEADER LOGO.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5787" y="-77470"/>
            <a:ext cx="1582209" cy="10845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94592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bg1">
                    <a:lumMod val="65000"/>
                  </a:schemeClr>
                </a:solidFill>
                <a:latin typeface="Tahoma" pitchFamily="34" charset="0"/>
                <a:ea typeface="Tahoma" pitchFamily="34" charset="0"/>
                <a:cs typeface="Tahoma" pitchFamily="34" charset="0"/>
              </a:defRPr>
            </a:lvl1pPr>
          </a:lstStyle>
          <a:p>
            <a:fld id="{92715C0D-0E45-40B4-BE1B-664AAA8E6B7F}" type="datetimeFigureOut">
              <a:rPr lang="en-US" smtClean="0"/>
              <a:pPr/>
              <a:t>12/5/2017</a:t>
            </a:fld>
            <a:endParaRPr lang="en-US" dirty="0"/>
          </a:p>
        </p:txBody>
      </p:sp>
      <p:sp>
        <p:nvSpPr>
          <p:cNvPr id="4" name="Slide Image Placeholder 3"/>
          <p:cNvSpPr>
            <a:spLocks noGrp="1" noRot="1" noChangeAspect="1"/>
          </p:cNvSpPr>
          <p:nvPr>
            <p:ph type="sldImg" idx="2"/>
          </p:nvPr>
        </p:nvSpPr>
        <p:spPr>
          <a:xfrm>
            <a:off x="1181100" y="895350"/>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648200"/>
            <a:ext cx="5608320" cy="395097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bg1">
                    <a:lumMod val="65000"/>
                  </a:schemeClr>
                </a:solidFill>
                <a:latin typeface="Tahoma" pitchFamily="34" charset="0"/>
                <a:ea typeface="Tahoma" pitchFamily="34" charset="0"/>
                <a:cs typeface="Tahoma" pitchFamily="34" charset="0"/>
              </a:defRPr>
            </a:lvl1pPr>
          </a:lstStyle>
          <a:p>
            <a:r>
              <a:rPr lang="en-US" dirty="0" smtClean="0"/>
              <a:t>Distribution Statement</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bg1">
                    <a:lumMod val="65000"/>
                  </a:schemeClr>
                </a:solidFill>
                <a:latin typeface="Tahoma" pitchFamily="34" charset="0"/>
                <a:ea typeface="Tahoma" pitchFamily="34" charset="0"/>
                <a:cs typeface="Tahoma" pitchFamily="34" charset="0"/>
              </a:defRPr>
            </a:lvl1pPr>
          </a:lstStyle>
          <a:p>
            <a:fld id="{639B577F-6036-4BCD-9021-A736CBC28733}" type="slidenum">
              <a:rPr lang="en-US" smtClean="0"/>
              <a:pPr/>
              <a:t>‹#›</a:t>
            </a:fld>
            <a:endParaRPr lang="en-US" dirty="0"/>
          </a:p>
        </p:txBody>
      </p:sp>
      <p:pic>
        <p:nvPicPr>
          <p:cNvPr id="8" name="Picture 6" descr="TITLE-HEADER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87" y="-77470"/>
            <a:ext cx="1582209" cy="10845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1863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itchFamily="34" charset="0"/>
        <a:ea typeface="Tahoma" pitchFamily="34" charset="0"/>
        <a:cs typeface="Tahoma" pitchFamily="34" charset="0"/>
      </a:defRPr>
    </a:lvl1pPr>
    <a:lvl2pPr marL="457200" algn="l" defTabSz="914400" rtl="0" eaLnBrk="1" latinLnBrk="0" hangingPunct="1">
      <a:defRPr sz="1200" kern="1200">
        <a:solidFill>
          <a:schemeClr val="tx1"/>
        </a:solidFill>
        <a:latin typeface="Tahoma" pitchFamily="34" charset="0"/>
        <a:ea typeface="Tahoma" pitchFamily="34" charset="0"/>
        <a:cs typeface="Tahoma" pitchFamily="34" charset="0"/>
      </a:defRPr>
    </a:lvl2pPr>
    <a:lvl3pPr marL="914400" algn="l" defTabSz="914400" rtl="0" eaLnBrk="1" latinLnBrk="0" hangingPunct="1">
      <a:defRPr sz="1200" kern="1200">
        <a:solidFill>
          <a:schemeClr val="tx1"/>
        </a:solidFill>
        <a:latin typeface="Tahoma" pitchFamily="34" charset="0"/>
        <a:ea typeface="Tahoma" pitchFamily="34" charset="0"/>
        <a:cs typeface="Tahoma" pitchFamily="34" charset="0"/>
      </a:defRPr>
    </a:lvl3pPr>
    <a:lvl4pPr marL="1371600" algn="l" defTabSz="914400" rtl="0" eaLnBrk="1" latinLnBrk="0" hangingPunct="1">
      <a:defRPr sz="1200" kern="1200">
        <a:solidFill>
          <a:schemeClr val="tx1"/>
        </a:solidFill>
        <a:latin typeface="Tahoma" pitchFamily="34" charset="0"/>
        <a:ea typeface="Tahoma" pitchFamily="34" charset="0"/>
        <a:cs typeface="Tahoma" pitchFamily="34" charset="0"/>
      </a:defRPr>
    </a:lvl4pPr>
    <a:lvl5pPr marL="1828800" algn="l" defTabSz="914400" rtl="0" eaLnBrk="1" latinLnBrk="0" hangingPunct="1">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9B577F-6036-4BCD-9021-A736CBC28733}" type="slidenum">
              <a:rPr lang="en-US" smtClean="0"/>
              <a:pPr/>
              <a:t>1</a:t>
            </a:fld>
            <a:endParaRPr lang="en-US" dirty="0"/>
          </a:p>
        </p:txBody>
      </p:sp>
    </p:spTree>
    <p:extLst>
      <p:ext uri="{BB962C8B-B14F-4D97-AF65-F5344CB8AC3E}">
        <p14:creationId xmlns:p14="http://schemas.microsoft.com/office/powerpoint/2010/main" val="7811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9B577F-6036-4BCD-9021-A736CBC28733}" type="slidenum">
              <a:rPr lang="en-US" smtClean="0"/>
              <a:pPr/>
              <a:t>2</a:t>
            </a:fld>
            <a:endParaRPr lang="en-US" dirty="0"/>
          </a:p>
        </p:txBody>
      </p:sp>
    </p:spTree>
    <p:extLst>
      <p:ext uri="{BB962C8B-B14F-4D97-AF65-F5344CB8AC3E}">
        <p14:creationId xmlns:p14="http://schemas.microsoft.com/office/powerpoint/2010/main" val="2583905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7</a:t>
            </a:fld>
            <a:endParaRPr lang="en-US" dirty="0"/>
          </a:p>
        </p:txBody>
      </p:sp>
    </p:spTree>
    <p:extLst>
      <p:ext uri="{BB962C8B-B14F-4D97-AF65-F5344CB8AC3E}">
        <p14:creationId xmlns:p14="http://schemas.microsoft.com/office/powerpoint/2010/main" val="41229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11</a:t>
            </a:fld>
            <a:endParaRPr lang="en-US" dirty="0"/>
          </a:p>
        </p:txBody>
      </p:sp>
    </p:spTree>
    <p:extLst>
      <p:ext uri="{BB962C8B-B14F-4D97-AF65-F5344CB8AC3E}">
        <p14:creationId xmlns:p14="http://schemas.microsoft.com/office/powerpoint/2010/main" val="240842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9B577F-6036-4BCD-9021-A736CBC28733}" type="slidenum">
              <a:rPr lang="en-US" smtClean="0"/>
              <a:pPr/>
              <a:t>18</a:t>
            </a:fld>
            <a:endParaRPr lang="en-US" dirty="0"/>
          </a:p>
        </p:txBody>
      </p:sp>
    </p:spTree>
    <p:extLst>
      <p:ext uri="{BB962C8B-B14F-4D97-AF65-F5344CB8AC3E}">
        <p14:creationId xmlns:p14="http://schemas.microsoft.com/office/powerpoint/2010/main" val="3504653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21</a:t>
            </a:fld>
            <a:endParaRPr lang="en-US" dirty="0"/>
          </a:p>
        </p:txBody>
      </p:sp>
    </p:spTree>
    <p:extLst>
      <p:ext uri="{BB962C8B-B14F-4D97-AF65-F5344CB8AC3E}">
        <p14:creationId xmlns:p14="http://schemas.microsoft.com/office/powerpoint/2010/main" val="1279868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71600" y="6546852"/>
            <a:ext cx="6477000" cy="298450"/>
          </a:xfrm>
        </p:spPr>
        <p:txBody>
          <a:bodyPr/>
          <a:lstStyle/>
          <a:p>
            <a:pPr>
              <a:defRPr/>
            </a:pPr>
            <a:r>
              <a:rPr lang="en-US" dirty="0" smtClean="0"/>
              <a:t>Approved for Public Release; Distribution is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349861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Approved for Public Release; Distribution is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2" y="1066800"/>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5481" y="1066800"/>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4645477" y="3521528"/>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6"/>
          </p:nvPr>
        </p:nvSpPr>
        <p:spPr>
          <a:xfrm>
            <a:off x="454481" y="3529693"/>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11"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5949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Approved for Public Release; Distribution is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6" name="Content Placeholder 2"/>
          <p:cNvSpPr>
            <a:spLocks noGrp="1"/>
          </p:cNvSpPr>
          <p:nvPr>
            <p:ph sz="quarter" idx="13"/>
          </p:nvPr>
        </p:nvSpPr>
        <p:spPr>
          <a:xfrm>
            <a:off x="4572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5"/>
          </p:nvPr>
        </p:nvSpPr>
        <p:spPr>
          <a:xfrm>
            <a:off x="462643"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7"/>
          </p:nvPr>
        </p:nvSpPr>
        <p:spPr>
          <a:xfrm>
            <a:off x="6096000"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6688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Approved for Public Release; Distribution is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4"/>
          </p:nvPr>
        </p:nvSpPr>
        <p:spPr>
          <a:xfrm>
            <a:off x="3535137" y="1066801"/>
            <a:ext cx="5227864"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5"/>
          </p:nvPr>
        </p:nvSpPr>
        <p:spPr>
          <a:xfrm>
            <a:off x="563566" y="1763488"/>
            <a:ext cx="2873601" cy="4115027"/>
          </a:xfrm>
        </p:spPr>
        <p:txBody>
          <a:bodyPr/>
          <a:lstStyle>
            <a:lvl1pPr>
              <a:defRPr sz="1400"/>
            </a:lvl1pPr>
          </a:lstStyle>
          <a:p>
            <a:pPr lvl="0"/>
            <a:r>
              <a:rPr lang="en-US" smtClean="0"/>
              <a:t>Click to edit Master text styles</a:t>
            </a:r>
          </a:p>
        </p:txBody>
      </p:sp>
      <p:sp>
        <p:nvSpPr>
          <p:cNvPr id="7" name="Text Placeholder 3"/>
          <p:cNvSpPr>
            <a:spLocks noGrp="1"/>
          </p:cNvSpPr>
          <p:nvPr>
            <p:ph type="body" sz="quarter" idx="16"/>
          </p:nvPr>
        </p:nvSpPr>
        <p:spPr>
          <a:xfrm>
            <a:off x="571501" y="1066799"/>
            <a:ext cx="2871107" cy="696687"/>
          </a:xfrm>
        </p:spPr>
        <p:txBody>
          <a:bodyPr anchor="b"/>
          <a:lstStyle>
            <a:lvl1pPr algn="l">
              <a:defRPr sz="2000" b="1" baseline="0"/>
            </a:lvl1pPr>
          </a:lstStyle>
          <a:p>
            <a:pPr lvl="0"/>
            <a:r>
              <a:rPr lang="en-US" smtClean="0"/>
              <a:t>Click to edit Master text styles</a:t>
            </a:r>
          </a:p>
          <a:p>
            <a:pPr lvl="1"/>
            <a:r>
              <a:rPr lang="en-US" smtClean="0"/>
              <a:t>Second level</a:t>
            </a:r>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9653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Approved for Public Release; Distribution is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extBox 4"/>
          <p:cNvSpPr txBox="1"/>
          <p:nvPr userDrawn="1"/>
        </p:nvSpPr>
        <p:spPr>
          <a:xfrm>
            <a:off x="3729431" y="3525877"/>
            <a:ext cx="1716111" cy="369332"/>
          </a:xfrm>
          <a:prstGeom prst="rect">
            <a:avLst/>
          </a:prstGeom>
          <a:noFill/>
        </p:spPr>
        <p:txBody>
          <a:bodyPr wrap="none" rtlCol="0">
            <a:spAutoFit/>
          </a:bodyPr>
          <a:lstStyle/>
          <a:p>
            <a:pPr lvl="0"/>
            <a:r>
              <a:rPr lang="en-US" dirty="0" smtClean="0">
                <a:latin typeface="Tahoma" pitchFamily="34" charset="0"/>
                <a:ea typeface="Tahoma" pitchFamily="34" charset="0"/>
                <a:cs typeface="Tahoma" pitchFamily="34" charset="0"/>
              </a:rPr>
              <a:t>www.darpa.mil</a:t>
            </a:r>
            <a:endParaRPr lang="en-US" dirty="0">
              <a:latin typeface="Tahoma" pitchFamily="34" charset="0"/>
              <a:ea typeface="Tahoma" pitchFamily="34" charset="0"/>
              <a:cs typeface="Tahoma" pitchFamily="34" charset="0"/>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5182" y="2531269"/>
            <a:ext cx="1770360" cy="1068427"/>
          </a:xfrm>
          <a:prstGeom prst="rect">
            <a:avLst/>
          </a:prstGeom>
        </p:spPr>
      </p:pic>
    </p:spTree>
    <p:extLst>
      <p:ext uri="{BB962C8B-B14F-4D97-AF65-F5344CB8AC3E}">
        <p14:creationId xmlns:p14="http://schemas.microsoft.com/office/powerpoint/2010/main" val="431281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PA_Quad_Chart_Guidelin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Approved for Public Release; Distribution is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Rectangle 4"/>
          <p:cNvSpPr/>
          <p:nvPr userDrawn="1"/>
        </p:nvSpPr>
        <p:spPr>
          <a:xfrm>
            <a:off x="1447800" y="5181600"/>
            <a:ext cx="1524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3810000" y="5181600"/>
            <a:ext cx="1524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172200" y="5181600"/>
            <a:ext cx="1524000" cy="762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1676400" y="5410200"/>
            <a:ext cx="1066800" cy="261610"/>
          </a:xfrm>
          <a:prstGeom prst="rect">
            <a:avLst/>
          </a:prstGeom>
          <a:noFill/>
        </p:spPr>
        <p:txBody>
          <a:bodyPr wrap="square" rtlCol="0">
            <a:spAutoFit/>
          </a:bodyPr>
          <a:lstStyle/>
          <a:p>
            <a:pPr algn="ctr"/>
            <a:r>
              <a:rPr lang="en-US" sz="1100" b="1" dirty="0" smtClean="0">
                <a:latin typeface="Tahoma" pitchFamily="34" charset="0"/>
                <a:ea typeface="Tahoma" pitchFamily="34" charset="0"/>
                <a:cs typeface="Tahoma" pitchFamily="34" charset="0"/>
              </a:rPr>
              <a:t>Concept</a:t>
            </a:r>
            <a:endParaRPr lang="en-US" sz="1100" b="1" dirty="0">
              <a:latin typeface="Tahoma" pitchFamily="34" charset="0"/>
              <a:ea typeface="Tahoma" pitchFamily="34" charset="0"/>
              <a:cs typeface="Tahoma" pitchFamily="34" charset="0"/>
            </a:endParaRPr>
          </a:p>
        </p:txBody>
      </p:sp>
      <p:sp>
        <p:nvSpPr>
          <p:cNvPr id="9" name="TextBox 8"/>
          <p:cNvSpPr txBox="1"/>
          <p:nvPr userDrawn="1"/>
        </p:nvSpPr>
        <p:spPr>
          <a:xfrm>
            <a:off x="4038600" y="5422272"/>
            <a:ext cx="1066800" cy="261610"/>
          </a:xfrm>
          <a:prstGeom prst="rect">
            <a:avLst/>
          </a:prstGeom>
          <a:noFill/>
        </p:spPr>
        <p:txBody>
          <a:bodyPr wrap="square" rtlCol="0">
            <a:spAutoFit/>
          </a:bodyPr>
          <a:lstStyle/>
          <a:p>
            <a:pPr algn="ctr"/>
            <a:r>
              <a:rPr lang="en-US" sz="1100" b="1" dirty="0" smtClean="0">
                <a:latin typeface="Tahoma" pitchFamily="34" charset="0"/>
                <a:ea typeface="Tahoma" pitchFamily="34" charset="0"/>
                <a:cs typeface="Tahoma" pitchFamily="34" charset="0"/>
              </a:rPr>
              <a:t>Prototype</a:t>
            </a:r>
            <a:endParaRPr lang="en-US" sz="1100" b="1" dirty="0">
              <a:latin typeface="Tahoma" pitchFamily="34" charset="0"/>
              <a:ea typeface="Tahoma" pitchFamily="34" charset="0"/>
              <a:cs typeface="Tahoma" pitchFamily="34" charset="0"/>
            </a:endParaRPr>
          </a:p>
        </p:txBody>
      </p:sp>
      <p:sp>
        <p:nvSpPr>
          <p:cNvPr id="10" name="TextBox 9"/>
          <p:cNvSpPr txBox="1"/>
          <p:nvPr userDrawn="1"/>
        </p:nvSpPr>
        <p:spPr>
          <a:xfrm>
            <a:off x="6286500" y="5347157"/>
            <a:ext cx="1295400" cy="430887"/>
          </a:xfrm>
          <a:prstGeom prst="rect">
            <a:avLst/>
          </a:prstGeom>
          <a:noFill/>
        </p:spPr>
        <p:txBody>
          <a:bodyPr wrap="square" rtlCol="0">
            <a:spAutoFit/>
          </a:bodyPr>
          <a:lstStyle/>
          <a:p>
            <a:pPr algn="ctr"/>
            <a:r>
              <a:rPr lang="en-US" sz="1100" b="1" dirty="0" smtClean="0">
                <a:latin typeface="Tahoma" pitchFamily="34" charset="0"/>
                <a:ea typeface="Tahoma" pitchFamily="34" charset="0"/>
                <a:cs typeface="Tahoma" pitchFamily="34" charset="0"/>
              </a:rPr>
              <a:t>Field Demonstration</a:t>
            </a:r>
            <a:endParaRPr lang="en-US" sz="1100" b="1" dirty="0">
              <a:latin typeface="Tahoma" pitchFamily="34" charset="0"/>
              <a:ea typeface="Tahoma" pitchFamily="34" charset="0"/>
              <a:cs typeface="Tahoma" pitchFamily="34" charset="0"/>
            </a:endParaRPr>
          </a:p>
        </p:txBody>
      </p:sp>
      <p:sp>
        <p:nvSpPr>
          <p:cNvPr id="11" name="TextBox 10"/>
          <p:cNvSpPr txBox="1"/>
          <p:nvPr userDrawn="1"/>
        </p:nvSpPr>
        <p:spPr>
          <a:xfrm>
            <a:off x="381000" y="1232807"/>
            <a:ext cx="8382000" cy="3785652"/>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The following two slides outline the format for two different quad charts that will be used for Congressional Staffer day and internal DARPA use. The only difference between the two quad charts is the bottom right-hand quadrant as follows: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ahoma" pitchFamily="34" charset="0"/>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Staffer: Names and locations of performers. </a:t>
            </a: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Internal DARPA: Issues/challenges and a spend plan status.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Formatting for both the internal DARPA and staffer quads: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ahoma" pitchFamily="34" charset="0"/>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Font: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Tahoma</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Color: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Font color = black</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Sizes: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Font size is set at 12 pt., decreasing to 11 pt. and 9 pt. for sub-bullets.  (Recognizing that some programs will have more information needed on the quad charts than others, text size may be reduced but, for ease of </a:t>
            </a:r>
            <a:b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b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reading, should never be smaller than 9 pt.)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Font style: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Avoid the use of bold unless needed</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Bullets and sub-bullets: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Solid dots</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Status Boxes: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In the upper right hand corner of each quad chart, there is a placeholder for one of these three boxes. Please replace the existing placeholder with the corresponding box that represents the status of the program:</a:t>
            </a:r>
            <a:endParaRPr kumimoji="0" lang="en-US" sz="1200" b="0" i="0" u="none" strike="noStrike" kern="1200" cap="none" spc="0" normalizeH="0" baseline="0" noProof="0" dirty="0">
              <a:ln>
                <a:noFill/>
              </a:ln>
              <a:solidFill>
                <a:prstClr val="black"/>
              </a:solidFill>
              <a:effectLst/>
              <a:uLnTx/>
              <a:uFillTx/>
              <a:latin typeface="Times New Roman"/>
              <a:ea typeface="Times New Roman"/>
              <a:cs typeface="Times New Roman"/>
            </a:endParaRPr>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2475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094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11" name="TextBox 10"/>
          <p:cNvSpPr txBox="1"/>
          <p:nvPr userDrawn="1"/>
        </p:nvSpPr>
        <p:spPr>
          <a:xfrm>
            <a:off x="1044045" y="1100945"/>
            <a:ext cx="1204913"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12" name="TextBox 11"/>
          <p:cNvSpPr txBox="1"/>
          <p:nvPr userDrawn="1"/>
        </p:nvSpPr>
        <p:spPr>
          <a:xfrm>
            <a:off x="2257426" y="110094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23"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19"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3" name="Footer Placeholder 2"/>
          <p:cNvSpPr>
            <a:spLocks noGrp="1"/>
          </p:cNvSpPr>
          <p:nvPr>
            <p:ph type="ftr" sz="quarter" idx="10"/>
          </p:nvPr>
        </p:nvSpPr>
        <p:spPr/>
        <p:txBody>
          <a:bodyPr/>
          <a:lstStyle/>
          <a:p>
            <a:pPr>
              <a:defRPr/>
            </a:pPr>
            <a:r>
              <a:rPr lang="en-US" dirty="0" smtClean="0"/>
              <a:t>Approved for Public Release; Distribution is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FY16</a:t>
            </a:r>
          </a:p>
        </p:txBody>
      </p:sp>
      <p:sp>
        <p:nvSpPr>
          <p:cNvPr id="14" name="TextBox 13"/>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FY15</a:t>
            </a:r>
          </a:p>
        </p:txBody>
      </p:sp>
      <p:sp>
        <p:nvSpPr>
          <p:cNvPr id="15" name="TextBox 14"/>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FY14</a:t>
            </a:r>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(Just include primes)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32" name="Content Placeholder 6"/>
          <p:cNvSpPr>
            <a:spLocks noGrp="1"/>
          </p:cNvSpPr>
          <p:nvPr>
            <p:ph sz="quarter" idx="24" hasCustomPrompt="1"/>
          </p:nvPr>
        </p:nvSpPr>
        <p:spPr>
          <a:xfrm>
            <a:off x="195263" y="1642361"/>
            <a:ext cx="4283604" cy="2155469"/>
          </a:xfr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*Please provide a broad overview of the program*</a:t>
            </a:r>
          </a:p>
        </p:txBody>
      </p:sp>
      <p:sp>
        <p:nvSpPr>
          <p:cNvPr id="34" name="Content Placeholder 6"/>
          <p:cNvSpPr>
            <a:spLocks noGrp="1"/>
          </p:cNvSpPr>
          <p:nvPr>
            <p:ph sz="quarter" idx="25" hasCustomPrompt="1"/>
          </p:nvPr>
        </p:nvSpPr>
        <p:spPr>
          <a:xfrm>
            <a:off x="195263" y="4120863"/>
            <a:ext cx="4283604" cy="2432337"/>
          </a:xfr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000" dirty="0" smtClean="0"/>
              <a:t>*What are you trying to accomplish and what is the desired end state*</a:t>
            </a:r>
          </a:p>
        </p:txBody>
      </p:sp>
      <p:sp>
        <p:nvSpPr>
          <p:cNvPr id="43" name="Content Placeholder 6"/>
          <p:cNvSpPr>
            <a:spLocks noGrp="1"/>
          </p:cNvSpPr>
          <p:nvPr>
            <p:ph sz="quarter" idx="26" hasCustomPrompt="1"/>
          </p:nvPr>
        </p:nvSpPr>
        <p:spPr>
          <a:xfrm>
            <a:off x="4707996" y="1642361"/>
            <a:ext cx="4283604" cy="2155469"/>
          </a:xfrm>
        </p:spPr>
        <p:txBody>
          <a:bodyPr anchor="t"/>
          <a:lstStyle>
            <a:lvl1pPr marL="0" indent="0">
              <a:buFont typeface="Arial" pitchFamily="34" charset="0"/>
              <a:buNone/>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Upcoming Key Decisions:                                                       Transition: *Define stages of transition- 6.1, 6.2, 6.3*              Technical Risk:</a:t>
            </a:r>
            <a:endParaRPr lang="en-US" dirty="0"/>
          </a:p>
        </p:txBody>
      </p:sp>
    </p:spTree>
    <p:extLst>
      <p:ext uri="{BB962C8B-B14F-4D97-AF65-F5344CB8AC3E}">
        <p14:creationId xmlns:p14="http://schemas.microsoft.com/office/powerpoint/2010/main" val="18108982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950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11" name="TextBox 10"/>
          <p:cNvSpPr txBox="1"/>
          <p:nvPr userDrawn="1"/>
        </p:nvSpPr>
        <p:spPr>
          <a:xfrm>
            <a:off x="1782269" y="1109505"/>
            <a:ext cx="792555"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12" name="TextBox 11"/>
          <p:cNvSpPr txBox="1"/>
          <p:nvPr userDrawn="1"/>
        </p:nvSpPr>
        <p:spPr>
          <a:xfrm>
            <a:off x="3614740" y="110950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23"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1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FY16</a:t>
            </a:r>
          </a:p>
        </p:txBody>
      </p:sp>
      <p:sp>
        <p:nvSpPr>
          <p:cNvPr id="14" name="TextBox 13"/>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FY15</a:t>
            </a:r>
          </a:p>
        </p:txBody>
      </p:sp>
      <p:sp>
        <p:nvSpPr>
          <p:cNvPr id="15" name="TextBox 14"/>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FY14</a:t>
            </a:r>
          </a:p>
        </p:txBody>
      </p:sp>
      <p:sp>
        <p:nvSpPr>
          <p:cNvPr id="45" name="TextBox 44"/>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PROJECT</a:t>
            </a:r>
          </a:p>
        </p:txBody>
      </p:sp>
      <p:sp>
        <p:nvSpPr>
          <p:cNvPr id="46" name="Text Placeholder 39"/>
          <p:cNvSpPr>
            <a:spLocks noGrp="1"/>
          </p:cNvSpPr>
          <p:nvPr userDrawn="1">
            <p:ph type="body" sz="quarter" idx="34"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dirty="0" smtClean="0"/>
              <a:t>Approved for Public Release; Distribution is Unlimited</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(Just include primes)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49" name="Content Placeholder 6"/>
          <p:cNvSpPr>
            <a:spLocks noGrp="1"/>
          </p:cNvSpPr>
          <p:nvPr>
            <p:ph sz="quarter" idx="24" hasCustomPrompt="1"/>
          </p:nvPr>
        </p:nvSpPr>
        <p:spPr>
          <a:xfrm>
            <a:off x="195263" y="1642361"/>
            <a:ext cx="4283604" cy="2155469"/>
          </a:xfr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*Please provide a broad overview of the program*</a:t>
            </a:r>
          </a:p>
        </p:txBody>
      </p:sp>
      <p:sp>
        <p:nvSpPr>
          <p:cNvPr id="50" name="Content Placeholder 6"/>
          <p:cNvSpPr>
            <a:spLocks noGrp="1"/>
          </p:cNvSpPr>
          <p:nvPr>
            <p:ph sz="quarter" idx="25" hasCustomPrompt="1"/>
          </p:nvPr>
        </p:nvSpPr>
        <p:spPr>
          <a:xfrm>
            <a:off x="195263" y="4120863"/>
            <a:ext cx="4283604" cy="2432337"/>
          </a:xfr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000" dirty="0" smtClean="0"/>
              <a:t>*What are you trying to accomplish and what is the desired end state*</a:t>
            </a:r>
          </a:p>
        </p:txBody>
      </p:sp>
      <p:sp>
        <p:nvSpPr>
          <p:cNvPr id="51" name="Content Placeholder 6"/>
          <p:cNvSpPr>
            <a:spLocks noGrp="1"/>
          </p:cNvSpPr>
          <p:nvPr>
            <p:ph sz="quarter" idx="26" hasCustomPrompt="1"/>
          </p:nvPr>
        </p:nvSpPr>
        <p:spPr>
          <a:xfrm>
            <a:off x="4707996" y="1642361"/>
            <a:ext cx="4283604" cy="2155469"/>
          </a:xfrm>
        </p:spPr>
        <p:txBody>
          <a:bodyPr anchor="t"/>
          <a:lstStyle>
            <a:lvl1pPr marL="0" indent="0">
              <a:buFont typeface="Arial" pitchFamily="34" charset="0"/>
              <a:buNone/>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Upcoming Key Decisions:                                                       Transition: *Define stages of transition- 6.1, 6.2, 6.3*              Technical Risk:</a:t>
            </a:r>
            <a:endParaRPr lang="en-US" dirty="0"/>
          </a:p>
        </p:txBody>
      </p:sp>
    </p:spTree>
    <p:extLst>
      <p:ext uri="{BB962C8B-B14F-4D97-AF65-F5344CB8AC3E}">
        <p14:creationId xmlns:p14="http://schemas.microsoft.com/office/powerpoint/2010/main" val="15051153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0" y="1124894"/>
            <a:ext cx="623887" cy="230832"/>
          </a:xfrm>
          <a:prstGeom prst="rect">
            <a:avLst/>
          </a:prstGeom>
          <a:noFill/>
        </p:spPr>
        <p:txBody>
          <a:bodyPr wrap="square" rtlCol="0">
            <a:spAutoFit/>
          </a:bodyPr>
          <a:lstStyle/>
          <a:p>
            <a:r>
              <a:rPr lang="en-US" sz="900" dirty="0" smtClean="0">
                <a:latin typeface="+mn-lt"/>
              </a:rPr>
              <a:t>PE:</a:t>
            </a:r>
            <a:endParaRPr lang="en-US" sz="900" dirty="0">
              <a:latin typeface="+mn-lt"/>
            </a:endParaRPr>
          </a:p>
        </p:txBody>
      </p:sp>
      <p:sp>
        <p:nvSpPr>
          <p:cNvPr id="11" name="TextBox 10"/>
          <p:cNvSpPr txBox="1"/>
          <p:nvPr userDrawn="1"/>
        </p:nvSpPr>
        <p:spPr>
          <a:xfrm>
            <a:off x="2215265" y="1124894"/>
            <a:ext cx="792555" cy="230832"/>
          </a:xfrm>
          <a:prstGeom prst="rect">
            <a:avLst/>
          </a:prstGeom>
          <a:noFill/>
        </p:spPr>
        <p:txBody>
          <a:bodyPr wrap="square" rtlCol="0">
            <a:spAutoFit/>
          </a:bodyPr>
          <a:lstStyle/>
          <a:p>
            <a:r>
              <a:rPr lang="en-US" sz="900" dirty="0" smtClean="0">
                <a:latin typeface="+mn-lt"/>
              </a:rPr>
              <a:t>PROJECT:</a:t>
            </a:r>
            <a:endParaRPr lang="en-US" sz="900" dirty="0">
              <a:latin typeface="+mn-lt"/>
            </a:endParaRPr>
          </a:p>
        </p:txBody>
      </p:sp>
      <p:sp>
        <p:nvSpPr>
          <p:cNvPr id="12" name="TextBox 11"/>
          <p:cNvSpPr txBox="1"/>
          <p:nvPr userDrawn="1"/>
        </p:nvSpPr>
        <p:spPr>
          <a:xfrm>
            <a:off x="4426414" y="1124894"/>
            <a:ext cx="1204913" cy="230832"/>
          </a:xfrm>
          <a:prstGeom prst="rect">
            <a:avLst/>
          </a:prstGeom>
          <a:noFill/>
        </p:spPr>
        <p:txBody>
          <a:bodyPr wrap="square" rtlCol="0">
            <a:spAutoFit/>
          </a:bodyPr>
          <a:lstStyle/>
          <a:p>
            <a:r>
              <a:rPr lang="en-US" sz="900" dirty="0" smtClean="0">
                <a:latin typeface="+mn-lt"/>
              </a:rPr>
              <a:t>RDDS</a:t>
            </a:r>
            <a:r>
              <a:rPr lang="en-US" sz="900" baseline="0" dirty="0" smtClean="0">
                <a:latin typeface="+mn-lt"/>
              </a:rPr>
              <a:t> PG #</a:t>
            </a:r>
            <a:r>
              <a:rPr lang="en-US" sz="900" dirty="0" smtClean="0">
                <a:latin typeface="+mn-lt"/>
              </a:rPr>
              <a:t>:</a:t>
            </a:r>
            <a:endParaRPr lang="en-US" sz="900" dirty="0">
              <a:latin typeface="+mn-lt"/>
            </a:endParaRPr>
          </a:p>
        </p:txBody>
      </p:sp>
      <p:sp>
        <p:nvSpPr>
          <p:cNvPr id="23"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19"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FY16</a:t>
            </a:r>
          </a:p>
        </p:txBody>
      </p:sp>
      <p:sp>
        <p:nvSpPr>
          <p:cNvPr id="14" name="TextBox 13"/>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FY15</a:t>
            </a:r>
          </a:p>
        </p:txBody>
      </p:sp>
      <p:sp>
        <p:nvSpPr>
          <p:cNvPr id="15" name="TextBox 14"/>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FY14</a:t>
            </a:r>
          </a:p>
        </p:txBody>
      </p:sp>
      <p:sp>
        <p:nvSpPr>
          <p:cNvPr id="45" name="TextBox 44"/>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PROJECT</a:t>
            </a:r>
          </a:p>
        </p:txBody>
      </p:sp>
      <p:sp>
        <p:nvSpPr>
          <p:cNvPr id="46" name="Text Placeholder 39"/>
          <p:cNvSpPr>
            <a:spLocks noGrp="1"/>
          </p:cNvSpPr>
          <p:nvPr userDrawn="1">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dirty="0" smtClean="0"/>
              <a:t>Approved for Public Release; Distribution is Unlimited</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(Just include primes)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49" name="Text Placeholder 39"/>
          <p:cNvSpPr>
            <a:spLocks noGrp="1"/>
          </p:cNvSpPr>
          <p:nvPr userDrawn="1">
            <p:ph type="body" sz="quarter" idx="36"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0" name="Text Placeholder 39"/>
          <p:cNvSpPr>
            <a:spLocks noGrp="1"/>
          </p:cNvSpPr>
          <p:nvPr userDrawn="1">
            <p:ph type="body" sz="quarter" idx="37"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1" name="Text Placeholder 39"/>
          <p:cNvSpPr>
            <a:spLocks noGrp="1"/>
          </p:cNvSpPr>
          <p:nvPr userDrawn="1">
            <p:ph type="body" sz="quarter" idx="38"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2" name="Text Placeholder 39"/>
          <p:cNvSpPr>
            <a:spLocks noGrp="1"/>
          </p:cNvSpPr>
          <p:nvPr userDrawn="1">
            <p:ph type="body" sz="quarter" idx="39"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cxnSp>
      <p:sp>
        <p:nvSpPr>
          <p:cNvPr id="53" name="Content Placeholder 6"/>
          <p:cNvSpPr>
            <a:spLocks noGrp="1"/>
          </p:cNvSpPr>
          <p:nvPr>
            <p:ph sz="quarter" idx="24" hasCustomPrompt="1"/>
          </p:nvPr>
        </p:nvSpPr>
        <p:spPr>
          <a:xfrm>
            <a:off x="195263" y="1642361"/>
            <a:ext cx="4283604" cy="2155469"/>
          </a:xfr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*Please provide a broad overview of the program*</a:t>
            </a:r>
          </a:p>
        </p:txBody>
      </p:sp>
      <p:sp>
        <p:nvSpPr>
          <p:cNvPr id="54" name="Content Placeholder 6"/>
          <p:cNvSpPr>
            <a:spLocks noGrp="1"/>
          </p:cNvSpPr>
          <p:nvPr>
            <p:ph sz="quarter" idx="25" hasCustomPrompt="1"/>
          </p:nvPr>
        </p:nvSpPr>
        <p:spPr>
          <a:xfrm>
            <a:off x="195263" y="4120863"/>
            <a:ext cx="4283604" cy="2432337"/>
          </a:xfr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000" dirty="0" smtClean="0"/>
              <a:t>*What are you trying to accomplish and what is the desired end state*</a:t>
            </a:r>
          </a:p>
        </p:txBody>
      </p:sp>
      <p:sp>
        <p:nvSpPr>
          <p:cNvPr id="55" name="Content Placeholder 6"/>
          <p:cNvSpPr>
            <a:spLocks noGrp="1"/>
          </p:cNvSpPr>
          <p:nvPr>
            <p:ph sz="quarter" idx="26" hasCustomPrompt="1"/>
          </p:nvPr>
        </p:nvSpPr>
        <p:spPr>
          <a:xfrm>
            <a:off x="4707996" y="1642361"/>
            <a:ext cx="4283604" cy="2155469"/>
          </a:xfrm>
        </p:spPr>
        <p:txBody>
          <a:bodyPr anchor="t"/>
          <a:lstStyle>
            <a:lvl1pPr marL="0" indent="0">
              <a:buFont typeface="Arial" pitchFamily="34" charset="0"/>
              <a:buNone/>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Upcoming Key Decisions:                                                       Transition: *Define stages of transition- 6.1, 6.2, 6.3*              Technical Risk:</a:t>
            </a:r>
            <a:endParaRPr lang="en-US" dirty="0"/>
          </a:p>
        </p:txBody>
      </p:sp>
    </p:spTree>
    <p:extLst>
      <p:ext uri="{BB962C8B-B14F-4D97-AF65-F5344CB8AC3E}">
        <p14:creationId xmlns:p14="http://schemas.microsoft.com/office/powerpoint/2010/main" val="115594863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2" y="-142872"/>
            <a:ext cx="6400803" cy="714375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0"/>
          </p:nvPr>
        </p:nvSpPr>
        <p:spPr>
          <a:xfrm rot="5400000">
            <a:off x="-2528935" y="3278187"/>
            <a:ext cx="5546817" cy="298450"/>
          </a:xfrm>
        </p:spPr>
        <p:txBody>
          <a:bodyPr/>
          <a:lstStyle/>
          <a:p>
            <a:pPr>
              <a:defRPr/>
            </a:pPr>
            <a:r>
              <a:rPr lang="en-US" dirty="0" smtClean="0"/>
              <a:t>DISTRIBUTION F. Further dissemination only as directed by DARPA, 1 December 2014, or higher DoD authority.</a:t>
            </a:r>
            <a:endParaRPr lang="en-US" dirty="0"/>
          </a:p>
        </p:txBody>
      </p:sp>
      <p:sp>
        <p:nvSpPr>
          <p:cNvPr id="4" name="Slide Number Placeholder 3"/>
          <p:cNvSpPr>
            <a:spLocks noGrp="1"/>
          </p:cNvSpPr>
          <p:nvPr>
            <p:ph type="sldNum" sz="quarter" idx="11"/>
          </p:nvPr>
        </p:nvSpPr>
        <p:spPr>
          <a:xfrm rot="5400000">
            <a:off x="-23720" y="6357843"/>
            <a:ext cx="530038" cy="292102"/>
          </a:xfrm>
        </p:spPr>
        <p:txBody>
          <a:bodyPr/>
          <a:lstStyle/>
          <a:p>
            <a:pPr>
              <a:defRPr/>
            </a:pPr>
            <a:fld id="{231CC523-8BC6-4921-807A-66BD262F34AB}" type="slidenum">
              <a:rPr lang="en-US" smtClean="0"/>
              <a:pPr>
                <a:defRPr/>
              </a:pPr>
              <a:t>‹#›</a:t>
            </a:fld>
            <a:endParaRPr lang="en-US"/>
          </a:p>
        </p:txBody>
      </p:sp>
      <p:sp>
        <p:nvSpPr>
          <p:cNvPr id="6" name="Title 1"/>
          <p:cNvSpPr>
            <a:spLocks noGrp="1"/>
          </p:cNvSpPr>
          <p:nvPr>
            <p:ph type="ctrTitle"/>
          </p:nvPr>
        </p:nvSpPr>
        <p:spPr>
          <a:xfrm rot="5400000">
            <a:off x="6100764" y="3695703"/>
            <a:ext cx="5191125" cy="676275"/>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flipH="1">
            <a:off x="8266909" y="228600"/>
            <a:ext cx="1588" cy="6410325"/>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8156508" y="374048"/>
            <a:ext cx="1085438" cy="655071"/>
          </a:xfrm>
          <a:prstGeom prst="rect">
            <a:avLst/>
          </a:prstGeom>
        </p:spPr>
      </p:pic>
    </p:spTree>
    <p:extLst>
      <p:ext uri="{BB962C8B-B14F-4D97-AF65-F5344CB8AC3E}">
        <p14:creationId xmlns:p14="http://schemas.microsoft.com/office/powerpoint/2010/main" val="77374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1979613"/>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810000" y="4953000"/>
            <a:ext cx="1547813"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ctrTitle"/>
          </p:nvPr>
        </p:nvSpPr>
        <p:spPr>
          <a:xfrm>
            <a:off x="685800" y="990600"/>
            <a:ext cx="7772400" cy="457200"/>
          </a:xfrm>
          <a:prstGeom prst="rect">
            <a:avLst/>
          </a:prstGeom>
        </p:spPr>
        <p:txBody>
          <a:bodyPr>
            <a:normAutofit/>
          </a:bodyPr>
          <a:lstStyle>
            <a:lvl1pPr algn="ctr">
              <a:defRPr sz="2400" b="1" i="0" baseline="0">
                <a:latin typeface="Tahoma" pitchFamily="34" charset="0"/>
                <a:cs typeface="Tahoma" pitchFamily="34" charset="0"/>
              </a:defRPr>
            </a:lvl1pPr>
          </a:lstStyle>
          <a:p>
            <a:r>
              <a:rPr lang="en-US" smtClean="0"/>
              <a:t>Click to edit Master title style</a:t>
            </a:r>
            <a:endParaRPr lang="en-US" dirty="0"/>
          </a:p>
        </p:txBody>
      </p:sp>
      <p:sp>
        <p:nvSpPr>
          <p:cNvPr id="19" name="Text Placeholder 18"/>
          <p:cNvSpPr>
            <a:spLocks noGrp="1"/>
          </p:cNvSpPr>
          <p:nvPr>
            <p:ph type="body" sz="quarter" idx="11"/>
          </p:nvPr>
        </p:nvSpPr>
        <p:spPr>
          <a:xfrm>
            <a:off x="685800" y="2057400"/>
            <a:ext cx="7772400" cy="1524000"/>
          </a:xfrm>
          <a:prstGeom prst="rect">
            <a:avLst/>
          </a:prstGeom>
        </p:spPr>
        <p:txBody>
          <a:bodyPr/>
          <a:lstStyle>
            <a:lvl1pPr algn="ctr">
              <a:buFontTx/>
              <a:buNone/>
              <a:defRPr sz="1800" b="0" baseline="0"/>
            </a:lvl1pPr>
          </a:lstStyle>
          <a:p>
            <a:pPr lvl="0"/>
            <a:r>
              <a:rPr lang="en-US" dirty="0" smtClean="0"/>
              <a:t>Click to edit Master text styles</a:t>
            </a:r>
          </a:p>
        </p:txBody>
      </p:sp>
      <p:sp>
        <p:nvSpPr>
          <p:cNvPr id="21" name="Text Placeholder 20"/>
          <p:cNvSpPr>
            <a:spLocks noGrp="1"/>
          </p:cNvSpPr>
          <p:nvPr>
            <p:ph type="body" sz="quarter" idx="12"/>
          </p:nvPr>
        </p:nvSpPr>
        <p:spPr>
          <a:xfrm>
            <a:off x="685800" y="3733800"/>
            <a:ext cx="7772400" cy="304800"/>
          </a:xfrm>
          <a:prstGeom prst="rect">
            <a:avLst/>
          </a:prstGeom>
        </p:spPr>
        <p:txBody>
          <a:bodyPr/>
          <a:lstStyle>
            <a:lvl1pPr algn="ctr">
              <a:buFontTx/>
              <a:buNone/>
              <a:defRPr sz="1800" b="0" baseline="0">
                <a:solidFill>
                  <a:srgbClr val="A6A6A6"/>
                </a:solidFill>
              </a:defRPr>
            </a:lvl1pPr>
          </a:lstStyle>
          <a:p>
            <a:pPr lvl="0"/>
            <a:r>
              <a:rPr lang="en-US" dirty="0" smtClean="0"/>
              <a:t>Click to edit Master text styles</a:t>
            </a:r>
          </a:p>
        </p:txBody>
      </p:sp>
      <p:sp>
        <p:nvSpPr>
          <p:cNvPr id="23" name="Text Placeholder 22"/>
          <p:cNvSpPr>
            <a:spLocks noGrp="1"/>
          </p:cNvSpPr>
          <p:nvPr>
            <p:ph type="body" sz="quarter" idx="13"/>
          </p:nvPr>
        </p:nvSpPr>
        <p:spPr>
          <a:xfrm>
            <a:off x="685800" y="4038600"/>
            <a:ext cx="7772400" cy="304800"/>
          </a:xfrm>
          <a:prstGeom prst="rect">
            <a:avLst/>
          </a:prstGeom>
        </p:spPr>
        <p:txBody>
          <a:bodyPr/>
          <a:lstStyle>
            <a:lvl1pPr algn="ctr">
              <a:buFontTx/>
              <a:buNone/>
              <a:defRPr sz="1800" b="0">
                <a:solidFill>
                  <a:srgbClr val="A6A6A6"/>
                </a:solidFill>
              </a:defRPr>
            </a:lvl1pPr>
          </a:lstStyle>
          <a:p>
            <a:pPr lvl="0"/>
            <a:r>
              <a:rPr lang="en-US" dirty="0" smtClean="0"/>
              <a:t>Click to edit Master text styles</a:t>
            </a:r>
          </a:p>
        </p:txBody>
      </p:sp>
      <p:sp>
        <p:nvSpPr>
          <p:cNvPr id="25" name="Text Placeholder 24"/>
          <p:cNvSpPr>
            <a:spLocks noGrp="1"/>
          </p:cNvSpPr>
          <p:nvPr>
            <p:ph type="body" sz="quarter" idx="14"/>
          </p:nvPr>
        </p:nvSpPr>
        <p:spPr>
          <a:xfrm>
            <a:off x="685800" y="4343400"/>
            <a:ext cx="7772400" cy="304800"/>
          </a:xfrm>
          <a:prstGeom prst="rect">
            <a:avLst/>
          </a:prstGeom>
        </p:spPr>
        <p:txBody>
          <a:bodyPr/>
          <a:lstStyle>
            <a:lvl1pPr algn="ctr">
              <a:buFontTx/>
              <a:buNone/>
              <a:defRPr sz="1800" b="0">
                <a:solidFill>
                  <a:srgbClr val="A6A6A6"/>
                </a:solidFill>
              </a:defRPr>
            </a:lvl1pPr>
          </a:lstStyle>
          <a:p>
            <a:pPr lvl="0"/>
            <a:r>
              <a:rPr lang="en-US" smtClean="0"/>
              <a:t>Click to edit Master text styles</a:t>
            </a:r>
          </a:p>
        </p:txBody>
      </p:sp>
      <p:sp>
        <p:nvSpPr>
          <p:cNvPr id="9" name="Date Placeholder 15"/>
          <p:cNvSpPr>
            <a:spLocks noGrp="1"/>
          </p:cNvSpPr>
          <p:nvPr>
            <p:ph type="dt" sz="half" idx="15"/>
          </p:nvPr>
        </p:nvSpPr>
        <p:spPr>
          <a:xfrm>
            <a:off x="457200" y="6356350"/>
            <a:ext cx="2133600" cy="365125"/>
          </a:xfrm>
          <a:prstGeom prst="rect">
            <a:avLst/>
          </a:prstGeom>
        </p:spPr>
        <p:txBody>
          <a:bodyPr/>
          <a:lstStyle>
            <a:lvl1pPr>
              <a:defRPr/>
            </a:lvl1pPr>
          </a:lstStyle>
          <a:p>
            <a:pPr>
              <a:defRPr/>
            </a:pPr>
            <a:endParaRPr lang="en-US"/>
          </a:p>
        </p:txBody>
      </p:sp>
      <p:sp>
        <p:nvSpPr>
          <p:cNvPr id="10" name="Slide Number Placeholder 16"/>
          <p:cNvSpPr>
            <a:spLocks noGrp="1"/>
          </p:cNvSpPr>
          <p:nvPr>
            <p:ph type="sldNum" sz="quarter" idx="16"/>
          </p:nvPr>
        </p:nvSpPr>
        <p:spPr/>
        <p:txBody>
          <a:bodyPr/>
          <a:lstStyle>
            <a:lvl1pPr>
              <a:defRPr/>
            </a:lvl1pPr>
          </a:lstStyle>
          <a:p>
            <a:pPr>
              <a:defRPr/>
            </a:pPr>
            <a:fld id="{FB90554B-697C-4CAE-A9F5-E43B75A9665C}" type="slidenum">
              <a:rPr lang="en-US"/>
              <a:pPr>
                <a:defRPr/>
              </a:pPr>
              <a:t>‹#›</a:t>
            </a:fld>
            <a:endParaRPr lang="en-US"/>
          </a:p>
        </p:txBody>
      </p:sp>
      <p:sp>
        <p:nvSpPr>
          <p:cNvPr id="11" name="Footer Placeholder 17"/>
          <p:cNvSpPr>
            <a:spLocks noGrp="1"/>
          </p:cNvSpPr>
          <p:nvPr>
            <p:ph type="ftr" sz="quarter" idx="17"/>
          </p:nvPr>
        </p:nvSpPr>
        <p:spPr/>
        <p:txBody>
          <a:bodyPr/>
          <a:lstStyle>
            <a:lvl1pPr marL="0" marR="0" indent="0" algn="ctr" defTabSz="457200" rtl="0" eaLnBrk="1" fontAlgn="auto" latinLnBrk="0" hangingPunct="1">
              <a:lnSpc>
                <a:spcPct val="100000"/>
              </a:lnSpc>
              <a:spcBef>
                <a:spcPts val="0"/>
              </a:spcBef>
              <a:spcAft>
                <a:spcPts val="0"/>
              </a:spcAft>
              <a:buClrTx/>
              <a:buSzTx/>
              <a:buFontTx/>
              <a:buNone/>
              <a:tabLst/>
              <a:defRPr sz="900" b="0">
                <a:latin typeface="+mj-lt"/>
              </a:defRPr>
            </a:lvl1pPr>
          </a:lstStyle>
          <a:p>
            <a:pPr>
              <a:defRPr/>
            </a:pPr>
            <a:r>
              <a:rPr lang="en-US" dirty="0" smtClean="0"/>
              <a:t>Approved for Public Release; Distribution is Unlimited</a:t>
            </a:r>
            <a:endParaRPr lang="en-US" dirty="0"/>
          </a:p>
        </p:txBody>
      </p:sp>
    </p:spTree>
    <p:extLst>
      <p:ext uri="{BB962C8B-B14F-4D97-AF65-F5344CB8AC3E}">
        <p14:creationId xmlns:p14="http://schemas.microsoft.com/office/powerpoint/2010/main" val="207024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Approved for Public Release; Distribution is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4253680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402"/>
            <a:ext cx="7886700" cy="771662"/>
          </a:xfrm>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816F2B1D-DA82-499D-A92A-BC84C346D752}" type="slidenum">
              <a:rPr lang="en-US" smtClean="0"/>
              <a:t>‹#›</a:t>
            </a:fld>
            <a:endParaRPr lang="en-US" dirty="0"/>
          </a:p>
        </p:txBody>
      </p:sp>
    </p:spTree>
    <p:extLst>
      <p:ext uri="{BB962C8B-B14F-4D97-AF65-F5344CB8AC3E}">
        <p14:creationId xmlns:p14="http://schemas.microsoft.com/office/powerpoint/2010/main" val="942731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cxnSp>
        <p:nvCxnSpPr>
          <p:cNvPr id="7" name="Straight Connector 6"/>
          <p:cNvCxnSpPr>
            <a:cxnSpLocks noChangeShapeType="1"/>
          </p:cNvCxnSpPr>
          <p:nvPr userDrawn="1"/>
        </p:nvCxnSpPr>
        <p:spPr bwMode="auto">
          <a:xfrm>
            <a:off x="381000" y="1979613"/>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1288" y="5226050"/>
            <a:ext cx="12414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82625" y="1456511"/>
            <a:ext cx="7772400" cy="457200"/>
          </a:xfrm>
        </p:spPr>
        <p:txBody>
          <a:bodyPr anchor="b"/>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9" name="Text Placeholder 8"/>
          <p:cNvSpPr>
            <a:spLocks noGrp="1"/>
          </p:cNvSpPr>
          <p:nvPr>
            <p:ph type="body" sz="quarter" idx="12"/>
          </p:nvPr>
        </p:nvSpPr>
        <p:spPr>
          <a:xfrm>
            <a:off x="1375646" y="4049486"/>
            <a:ext cx="6393425" cy="720221"/>
          </a:xfrm>
        </p:spPr>
        <p:txBody>
          <a:bodyPr/>
          <a:lstStyle>
            <a:lvl1pPr algn="ctr" eaLnBrk="1" hangingPunct="1">
              <a:defRPr sz="1600">
                <a:solidFill>
                  <a:schemeClr val="bg1">
                    <a:lumMod val="65000"/>
                  </a:schemeClr>
                </a:solidFill>
              </a:defRPr>
            </a:lvl1pPr>
          </a:lstStyle>
          <a:p>
            <a:pPr lvl="0"/>
            <a:r>
              <a:rPr lang="en-US" smtClean="0"/>
              <a:t>Click to edit Master text styles</a:t>
            </a:r>
          </a:p>
        </p:txBody>
      </p:sp>
      <p:sp>
        <p:nvSpPr>
          <p:cNvPr id="11" name="Text Placeholder 10"/>
          <p:cNvSpPr>
            <a:spLocks noGrp="1"/>
          </p:cNvSpPr>
          <p:nvPr>
            <p:ph type="body" sz="quarter" idx="13"/>
          </p:nvPr>
        </p:nvSpPr>
        <p:spPr>
          <a:xfrm>
            <a:off x="2740025" y="4790048"/>
            <a:ext cx="3657599" cy="322825"/>
          </a:xfrm>
        </p:spPr>
        <p:txBody>
          <a:bodyPr/>
          <a:lstStyle>
            <a:lvl1pPr algn="ctr" eaLnBrk="1" hangingPunct="1">
              <a:defRPr sz="1600">
                <a:solidFill>
                  <a:schemeClr val="bg1">
                    <a:lumMod val="65000"/>
                  </a:schemeClr>
                </a:solidFill>
              </a:defRPr>
            </a:lvl1pPr>
          </a:lstStyle>
          <a:p>
            <a:pPr lvl="0"/>
            <a:r>
              <a:rPr lang="en-US" smtClean="0"/>
              <a:t>Click to edit Master text styles</a:t>
            </a:r>
          </a:p>
        </p:txBody>
      </p:sp>
      <p:sp>
        <p:nvSpPr>
          <p:cNvPr id="10" name="Footer Placeholder 2"/>
          <p:cNvSpPr>
            <a:spLocks noGrp="1"/>
          </p:cNvSpPr>
          <p:nvPr>
            <p:ph type="ftr" sz="quarter" idx="14"/>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12" name="Slide Number Placeholder 3"/>
          <p:cNvSpPr>
            <a:spLocks noGrp="1"/>
          </p:cNvSpPr>
          <p:nvPr>
            <p:ph type="sldNum" sz="quarter" idx="15"/>
          </p:nvPr>
        </p:nvSpPr>
        <p:spPr/>
        <p:txBody>
          <a:bodyPr/>
          <a:lstStyle>
            <a:lvl1pPr>
              <a:defRPr/>
            </a:lvl1pPr>
          </a:lstStyle>
          <a:p>
            <a:pPr>
              <a:defRPr/>
            </a:pPr>
            <a:fld id="{CBA4A358-AC35-4B5C-94C8-1ECAFE8C4286}" type="slidenum">
              <a:rPr lang="en-US"/>
              <a:pPr>
                <a:defRPr/>
              </a:pPr>
              <a:t>‹#›</a:t>
            </a:fld>
            <a:endParaRPr lang="en-US" dirty="0"/>
          </a:p>
        </p:txBody>
      </p:sp>
    </p:spTree>
    <p:extLst>
      <p:ext uri="{BB962C8B-B14F-4D97-AF65-F5344CB8AC3E}">
        <p14:creationId xmlns:p14="http://schemas.microsoft.com/office/powerpoint/2010/main" val="1401261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cxnSp>
        <p:nvCxnSpPr>
          <p:cNvPr id="3" name="Straight Connector 6"/>
          <p:cNvCxnSpPr>
            <a:cxnSpLocks noChangeShapeType="1"/>
          </p:cNvCxnSpPr>
          <p:nvPr userDrawn="1"/>
        </p:nvCxnSpPr>
        <p:spPr bwMode="auto">
          <a:xfrm>
            <a:off x="381000" y="3198813"/>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Footer Placeholder 2"/>
          <p:cNvSpPr>
            <a:spLocks noGrp="1"/>
          </p:cNvSpPr>
          <p:nvPr>
            <p:ph type="ftr" sz="quarter" idx="10"/>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7" name="Slide Number Placeholder 3"/>
          <p:cNvSpPr>
            <a:spLocks noGrp="1"/>
          </p:cNvSpPr>
          <p:nvPr>
            <p:ph type="sldNum" sz="quarter" idx="11"/>
          </p:nvPr>
        </p:nvSpPr>
        <p:spPr/>
        <p:txBody>
          <a:bodyPr/>
          <a:lstStyle>
            <a:lvl1pPr>
              <a:defRPr/>
            </a:lvl1pPr>
          </a:lstStyle>
          <a:p>
            <a:pPr>
              <a:defRPr/>
            </a:pPr>
            <a:fld id="{B4CE07C9-9549-4FD1-8A11-5FD443DC069E}" type="slidenum">
              <a:rPr lang="en-US"/>
              <a:pPr>
                <a:defRPr/>
              </a:pPr>
              <a:t>‹#›</a:t>
            </a:fld>
            <a:endParaRPr lang="en-US" dirty="0"/>
          </a:p>
        </p:txBody>
      </p:sp>
    </p:spTree>
    <p:extLst>
      <p:ext uri="{BB962C8B-B14F-4D97-AF65-F5344CB8AC3E}">
        <p14:creationId xmlns:p14="http://schemas.microsoft.com/office/powerpoint/2010/main" val="531433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381000" y="3198813"/>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8" name="Text Placeholder 3"/>
          <p:cNvSpPr>
            <a:spLocks noGrp="1"/>
          </p:cNvSpPr>
          <p:nvPr>
            <p:ph type="body" sz="quarter" idx="12"/>
          </p:nvPr>
        </p:nvSpPr>
        <p:spPr>
          <a:xfrm>
            <a:off x="685800" y="3352798"/>
            <a:ext cx="7772400" cy="465138"/>
          </a:xfrm>
        </p:spPr>
        <p:txBody>
          <a:bodyPr/>
          <a:lstStyle>
            <a:lvl1pPr algn="ctr">
              <a:defRPr sz="1800">
                <a:solidFill>
                  <a:schemeClr val="bg1">
                    <a:lumMod val="65000"/>
                  </a:schemeClr>
                </a:solidFill>
              </a:defRPr>
            </a:lvl1pPr>
          </a:lstStyle>
          <a:p>
            <a:pPr lvl="0"/>
            <a:r>
              <a:rPr lang="en-US" smtClean="0"/>
              <a:t>Click to edit Master text styles</a:t>
            </a:r>
          </a:p>
        </p:txBody>
      </p:sp>
      <p:sp>
        <p:nvSpPr>
          <p:cNvPr id="7" name="Footer Placeholder 2"/>
          <p:cNvSpPr>
            <a:spLocks noGrp="1"/>
          </p:cNvSpPr>
          <p:nvPr>
            <p:ph type="ftr" sz="quarter" idx="13"/>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9" name="Slide Number Placeholder 3"/>
          <p:cNvSpPr>
            <a:spLocks noGrp="1"/>
          </p:cNvSpPr>
          <p:nvPr>
            <p:ph type="sldNum" sz="quarter" idx="14"/>
          </p:nvPr>
        </p:nvSpPr>
        <p:spPr/>
        <p:txBody>
          <a:bodyPr/>
          <a:lstStyle>
            <a:lvl1pPr>
              <a:defRPr/>
            </a:lvl1pPr>
          </a:lstStyle>
          <a:p>
            <a:pPr>
              <a:defRPr/>
            </a:pPr>
            <a:fld id="{F75C28BC-2AC5-4E38-941A-62D468B73E13}" type="slidenum">
              <a:rPr lang="en-US"/>
              <a:pPr>
                <a:defRPr/>
              </a:pPr>
              <a:t>‹#›</a:t>
            </a:fld>
            <a:endParaRPr lang="en-US" dirty="0"/>
          </a:p>
        </p:txBody>
      </p:sp>
    </p:spTree>
    <p:extLst>
      <p:ext uri="{BB962C8B-B14F-4D97-AF65-F5344CB8AC3E}">
        <p14:creationId xmlns:p14="http://schemas.microsoft.com/office/powerpoint/2010/main" val="1870022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381000" y="4341813"/>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sp>
        <p:nvSpPr>
          <p:cNvPr id="8" name="Footer Placeholder 2"/>
          <p:cNvSpPr>
            <a:spLocks noGrp="1"/>
          </p:cNvSpPr>
          <p:nvPr>
            <p:ph type="ftr" sz="quarter" idx="13"/>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9" name="Slide Number Placeholder 3"/>
          <p:cNvSpPr>
            <a:spLocks noGrp="1"/>
          </p:cNvSpPr>
          <p:nvPr>
            <p:ph type="sldNum" sz="quarter" idx="14"/>
          </p:nvPr>
        </p:nvSpPr>
        <p:spPr/>
        <p:txBody>
          <a:bodyPr/>
          <a:lstStyle>
            <a:lvl1pPr>
              <a:defRPr/>
            </a:lvl1pPr>
          </a:lstStyle>
          <a:p>
            <a:pPr>
              <a:defRPr/>
            </a:pPr>
            <a:fld id="{991DED9D-93BC-4D82-9870-4226F5215FEC}" type="slidenum">
              <a:rPr lang="en-US"/>
              <a:pPr>
                <a:defRPr/>
              </a:pPr>
              <a:t>‹#›</a:t>
            </a:fld>
            <a:endParaRPr lang="en-US" dirty="0"/>
          </a:p>
        </p:txBody>
      </p:sp>
    </p:spTree>
    <p:extLst>
      <p:ext uri="{BB962C8B-B14F-4D97-AF65-F5344CB8AC3E}">
        <p14:creationId xmlns:p14="http://schemas.microsoft.com/office/powerpoint/2010/main" val="2336350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381000" y="839788"/>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9" name="Slide Number Placeholder 3"/>
          <p:cNvSpPr>
            <a:spLocks noGrp="1"/>
          </p:cNvSpPr>
          <p:nvPr>
            <p:ph type="sldNum" sz="quarter" idx="15"/>
          </p:nvPr>
        </p:nvSpPr>
        <p:spPr/>
        <p:txBody>
          <a:bodyPr/>
          <a:lstStyle>
            <a:lvl1pPr>
              <a:defRPr/>
            </a:lvl1pPr>
          </a:lstStyle>
          <a:p>
            <a:pPr>
              <a:defRPr/>
            </a:pPr>
            <a:fld id="{8312532C-0BFE-4FBF-9171-048AE1103928}" type="slidenum">
              <a:rPr lang="en-US"/>
              <a:pPr>
                <a:defRPr/>
              </a:pPr>
              <a:t>‹#›</a:t>
            </a:fld>
            <a:endParaRPr lang="en-US" dirty="0"/>
          </a:p>
        </p:txBody>
      </p:sp>
    </p:spTree>
    <p:extLst>
      <p:ext uri="{BB962C8B-B14F-4D97-AF65-F5344CB8AC3E}">
        <p14:creationId xmlns:p14="http://schemas.microsoft.com/office/powerpoint/2010/main" val="3078859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cxnSp>
        <p:nvCxnSpPr>
          <p:cNvPr id="3" name="Straight Connector 6"/>
          <p:cNvCxnSpPr>
            <a:cxnSpLocks noChangeShapeType="1"/>
          </p:cNvCxnSpPr>
          <p:nvPr userDrawn="1"/>
        </p:nvCxnSpPr>
        <p:spPr bwMode="auto">
          <a:xfrm>
            <a:off x="381000" y="839788"/>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5" name="Footer Placeholder 2"/>
          <p:cNvSpPr>
            <a:spLocks noGrp="1"/>
          </p:cNvSpPr>
          <p:nvPr>
            <p:ph type="ftr" sz="quarter" idx="10"/>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6" name="Slide Number Placeholder 3"/>
          <p:cNvSpPr>
            <a:spLocks noGrp="1"/>
          </p:cNvSpPr>
          <p:nvPr>
            <p:ph type="sldNum" sz="quarter" idx="11"/>
          </p:nvPr>
        </p:nvSpPr>
        <p:spPr/>
        <p:txBody>
          <a:bodyPr/>
          <a:lstStyle>
            <a:lvl1pPr>
              <a:defRPr/>
            </a:lvl1pPr>
          </a:lstStyle>
          <a:p>
            <a:pPr>
              <a:defRPr/>
            </a:pPr>
            <a:fld id="{ED1116D6-81BA-4EA4-99D6-8AFBF1D040C8}" type="slidenum">
              <a:rPr lang="en-US"/>
              <a:pPr>
                <a:defRPr/>
              </a:pPr>
              <a:t>‹#›</a:t>
            </a:fld>
            <a:endParaRPr lang="en-US" dirty="0"/>
          </a:p>
        </p:txBody>
      </p:sp>
    </p:spTree>
    <p:extLst>
      <p:ext uri="{BB962C8B-B14F-4D97-AF65-F5344CB8AC3E}">
        <p14:creationId xmlns:p14="http://schemas.microsoft.com/office/powerpoint/2010/main" val="2490442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cxnSp>
        <p:nvCxnSpPr>
          <p:cNvPr id="7" name="Straight Connector 6"/>
          <p:cNvCxnSpPr>
            <a:cxnSpLocks noChangeShapeType="1"/>
          </p:cNvCxnSpPr>
          <p:nvPr userDrawn="1"/>
        </p:nvCxnSpPr>
        <p:spPr bwMode="auto">
          <a:xfrm>
            <a:off x="381000" y="839788"/>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sz="quarter" idx="13"/>
          </p:nvPr>
        </p:nvSpPr>
        <p:spPr>
          <a:xfrm>
            <a:off x="457200" y="10668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10" name="Footer Placeholder 2"/>
          <p:cNvSpPr>
            <a:spLocks noGrp="1"/>
          </p:cNvSpPr>
          <p:nvPr>
            <p:ph type="ftr" sz="quarter" idx="15"/>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11" name="Slide Number Placeholder 3"/>
          <p:cNvSpPr>
            <a:spLocks noGrp="1"/>
          </p:cNvSpPr>
          <p:nvPr>
            <p:ph type="sldNum" sz="quarter" idx="16"/>
          </p:nvPr>
        </p:nvSpPr>
        <p:spPr/>
        <p:txBody>
          <a:bodyPr/>
          <a:lstStyle>
            <a:lvl1pPr>
              <a:defRPr/>
            </a:lvl1pPr>
          </a:lstStyle>
          <a:p>
            <a:pPr>
              <a:defRPr/>
            </a:pPr>
            <a:fld id="{A8E8C425-1A14-4A09-AC60-B0A818998F09}" type="slidenum">
              <a:rPr lang="en-US"/>
              <a:pPr>
                <a:defRPr/>
              </a:pPr>
              <a:t>‹#›</a:t>
            </a:fld>
            <a:endParaRPr lang="en-US" dirty="0"/>
          </a:p>
        </p:txBody>
      </p:sp>
    </p:spTree>
    <p:extLst>
      <p:ext uri="{BB962C8B-B14F-4D97-AF65-F5344CB8AC3E}">
        <p14:creationId xmlns:p14="http://schemas.microsoft.com/office/powerpoint/2010/main" val="3399557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cxnSp>
        <p:nvCxnSpPr>
          <p:cNvPr id="7" name="Straight Connector 6"/>
          <p:cNvCxnSpPr>
            <a:cxnSpLocks noChangeShapeType="1"/>
          </p:cNvCxnSpPr>
          <p:nvPr userDrawn="1"/>
        </p:nvCxnSpPr>
        <p:spPr bwMode="auto">
          <a:xfrm>
            <a:off x="381000" y="839788"/>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10" name="Footer Placeholder 2"/>
          <p:cNvSpPr>
            <a:spLocks noGrp="1"/>
          </p:cNvSpPr>
          <p:nvPr>
            <p:ph type="ftr" sz="quarter" idx="15"/>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11" name="Slide Number Placeholder 3"/>
          <p:cNvSpPr>
            <a:spLocks noGrp="1"/>
          </p:cNvSpPr>
          <p:nvPr>
            <p:ph type="sldNum" sz="quarter" idx="16"/>
          </p:nvPr>
        </p:nvSpPr>
        <p:spPr/>
        <p:txBody>
          <a:bodyPr/>
          <a:lstStyle>
            <a:lvl1pPr>
              <a:defRPr/>
            </a:lvl1pPr>
          </a:lstStyle>
          <a:p>
            <a:pPr>
              <a:defRPr/>
            </a:pPr>
            <a:fld id="{6048EFF0-2BEC-41DC-9AE7-05133E8AC619}" type="slidenum">
              <a:rPr lang="en-US"/>
              <a:pPr>
                <a:defRPr/>
              </a:pPr>
              <a:t>‹#›</a:t>
            </a:fld>
            <a:endParaRPr lang="en-US" dirty="0"/>
          </a:p>
        </p:txBody>
      </p:sp>
    </p:spTree>
    <p:extLst>
      <p:ext uri="{BB962C8B-B14F-4D97-AF65-F5344CB8AC3E}">
        <p14:creationId xmlns:p14="http://schemas.microsoft.com/office/powerpoint/2010/main" val="990523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cxnSp>
        <p:nvCxnSpPr>
          <p:cNvPr id="8" name="Straight Connector 6"/>
          <p:cNvCxnSpPr>
            <a:cxnSpLocks noChangeShapeType="1"/>
          </p:cNvCxnSpPr>
          <p:nvPr userDrawn="1"/>
        </p:nvCxnSpPr>
        <p:spPr bwMode="auto">
          <a:xfrm>
            <a:off x="381000" y="839788"/>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11" name="Footer Placeholder 2"/>
          <p:cNvSpPr>
            <a:spLocks noGrp="1"/>
          </p:cNvSpPr>
          <p:nvPr>
            <p:ph type="ftr" sz="quarter" idx="16"/>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12" name="Slide Number Placeholder 3"/>
          <p:cNvSpPr>
            <a:spLocks noGrp="1"/>
          </p:cNvSpPr>
          <p:nvPr>
            <p:ph type="sldNum" sz="quarter" idx="17"/>
          </p:nvPr>
        </p:nvSpPr>
        <p:spPr/>
        <p:txBody>
          <a:bodyPr/>
          <a:lstStyle>
            <a:lvl1pPr>
              <a:defRPr/>
            </a:lvl1pPr>
          </a:lstStyle>
          <a:p>
            <a:pPr>
              <a:defRPr/>
            </a:pPr>
            <a:fld id="{A3A36017-6EE2-44A9-9162-DB20169BA40E}" type="slidenum">
              <a:rPr lang="en-US"/>
              <a:pPr>
                <a:defRPr/>
              </a:pPr>
              <a:t>‹#›</a:t>
            </a:fld>
            <a:endParaRPr lang="en-US" dirty="0"/>
          </a:p>
        </p:txBody>
      </p:sp>
    </p:spTree>
    <p:extLst>
      <p:ext uri="{BB962C8B-B14F-4D97-AF65-F5344CB8AC3E}">
        <p14:creationId xmlns:p14="http://schemas.microsoft.com/office/powerpoint/2010/main" val="1832841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Approved for Public Release; Distribution is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800">
                <a:solidFill>
                  <a:schemeClr val="bg1">
                    <a:lumMod val="65000"/>
                  </a:schemeClr>
                </a:solidFill>
              </a:defRPr>
            </a:lvl1pPr>
          </a:lstStyle>
          <a:p>
            <a:pPr lvl="0"/>
            <a:r>
              <a:rPr lang="en-US" dirty="0" smtClean="0"/>
              <a:t>Click to add subtitle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234112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cxnSp>
        <p:nvCxnSpPr>
          <p:cNvPr id="9" name="Straight Connector 6"/>
          <p:cNvCxnSpPr>
            <a:cxnSpLocks noChangeShapeType="1"/>
          </p:cNvCxnSpPr>
          <p:nvPr userDrawn="1"/>
        </p:nvCxnSpPr>
        <p:spPr bwMode="auto">
          <a:xfrm>
            <a:off x="381000" y="839788"/>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sz="quarter" idx="13"/>
          </p:nvPr>
        </p:nvSpPr>
        <p:spPr>
          <a:xfrm>
            <a:off x="457202" y="1066800"/>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5481" y="1066800"/>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4645477" y="3521528"/>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6"/>
          </p:nvPr>
        </p:nvSpPr>
        <p:spPr>
          <a:xfrm>
            <a:off x="454481" y="3529693"/>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12" name="Footer Placeholder 2"/>
          <p:cNvSpPr>
            <a:spLocks noGrp="1"/>
          </p:cNvSpPr>
          <p:nvPr>
            <p:ph type="ftr" sz="quarter" idx="17"/>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13" name="Slide Number Placeholder 3"/>
          <p:cNvSpPr>
            <a:spLocks noGrp="1"/>
          </p:cNvSpPr>
          <p:nvPr>
            <p:ph type="sldNum" sz="quarter" idx="18"/>
          </p:nvPr>
        </p:nvSpPr>
        <p:spPr/>
        <p:txBody>
          <a:bodyPr/>
          <a:lstStyle>
            <a:lvl1pPr>
              <a:defRPr/>
            </a:lvl1pPr>
          </a:lstStyle>
          <a:p>
            <a:pPr>
              <a:defRPr/>
            </a:pPr>
            <a:fld id="{4BA29F2D-2750-44BB-9850-029042717D9D}" type="slidenum">
              <a:rPr lang="en-US"/>
              <a:pPr>
                <a:defRPr/>
              </a:pPr>
              <a:t>‹#›</a:t>
            </a:fld>
            <a:endParaRPr lang="en-US" dirty="0"/>
          </a:p>
        </p:txBody>
      </p:sp>
    </p:spTree>
    <p:extLst>
      <p:ext uri="{BB962C8B-B14F-4D97-AF65-F5344CB8AC3E}">
        <p14:creationId xmlns:p14="http://schemas.microsoft.com/office/powerpoint/2010/main" val="1634539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cxnSp>
        <p:nvCxnSpPr>
          <p:cNvPr id="12" name="Straight Connector 6"/>
          <p:cNvCxnSpPr>
            <a:cxnSpLocks noChangeShapeType="1"/>
          </p:cNvCxnSpPr>
          <p:nvPr userDrawn="1"/>
        </p:nvCxnSpPr>
        <p:spPr bwMode="auto">
          <a:xfrm>
            <a:off x="381000" y="839788"/>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sz="quarter" idx="13"/>
          </p:nvPr>
        </p:nvSpPr>
        <p:spPr>
          <a:xfrm>
            <a:off x="4572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5"/>
          </p:nvPr>
        </p:nvSpPr>
        <p:spPr>
          <a:xfrm>
            <a:off x="462643"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7"/>
          </p:nvPr>
        </p:nvSpPr>
        <p:spPr>
          <a:xfrm>
            <a:off x="6096000"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15" name="Footer Placeholder 2"/>
          <p:cNvSpPr>
            <a:spLocks noGrp="1"/>
          </p:cNvSpPr>
          <p:nvPr>
            <p:ph type="ftr" sz="quarter" idx="19"/>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16" name="Slide Number Placeholder 3"/>
          <p:cNvSpPr>
            <a:spLocks noGrp="1"/>
          </p:cNvSpPr>
          <p:nvPr>
            <p:ph type="sldNum" sz="quarter" idx="20"/>
          </p:nvPr>
        </p:nvSpPr>
        <p:spPr/>
        <p:txBody>
          <a:bodyPr/>
          <a:lstStyle>
            <a:lvl1pPr>
              <a:defRPr/>
            </a:lvl1pPr>
          </a:lstStyle>
          <a:p>
            <a:pPr>
              <a:defRPr/>
            </a:pPr>
            <a:fld id="{20FD8517-4E99-49CD-965B-FDB4D5EE2F09}" type="slidenum">
              <a:rPr lang="en-US"/>
              <a:pPr>
                <a:defRPr/>
              </a:pPr>
              <a:t>‹#›</a:t>
            </a:fld>
            <a:endParaRPr lang="en-US" dirty="0"/>
          </a:p>
        </p:txBody>
      </p:sp>
    </p:spTree>
    <p:extLst>
      <p:ext uri="{BB962C8B-B14F-4D97-AF65-F5344CB8AC3E}">
        <p14:creationId xmlns:p14="http://schemas.microsoft.com/office/powerpoint/2010/main" val="3675104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cxnSp>
        <p:nvCxnSpPr>
          <p:cNvPr id="8" name="Straight Connector 6"/>
          <p:cNvCxnSpPr>
            <a:cxnSpLocks noChangeShapeType="1"/>
          </p:cNvCxnSpPr>
          <p:nvPr userDrawn="1"/>
        </p:nvCxnSpPr>
        <p:spPr bwMode="auto">
          <a:xfrm>
            <a:off x="381000" y="839788"/>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sz="quarter" idx="14"/>
          </p:nvPr>
        </p:nvSpPr>
        <p:spPr>
          <a:xfrm>
            <a:off x="3535137" y="1066801"/>
            <a:ext cx="5227864"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5"/>
          </p:nvPr>
        </p:nvSpPr>
        <p:spPr>
          <a:xfrm>
            <a:off x="563566" y="1763488"/>
            <a:ext cx="2873601" cy="4115027"/>
          </a:xfrm>
        </p:spPr>
        <p:txBody>
          <a:bodyPr/>
          <a:lstStyle>
            <a:lvl1pPr>
              <a:defRPr sz="1400"/>
            </a:lvl1pPr>
          </a:lstStyle>
          <a:p>
            <a:pPr lvl="0"/>
            <a:r>
              <a:rPr lang="en-US" smtClean="0"/>
              <a:t>Click to edit Master text styles</a:t>
            </a:r>
          </a:p>
        </p:txBody>
      </p:sp>
      <p:sp>
        <p:nvSpPr>
          <p:cNvPr id="7" name="Text Placeholder 3"/>
          <p:cNvSpPr>
            <a:spLocks noGrp="1"/>
          </p:cNvSpPr>
          <p:nvPr>
            <p:ph type="body" sz="quarter" idx="16"/>
          </p:nvPr>
        </p:nvSpPr>
        <p:spPr>
          <a:xfrm>
            <a:off x="571501" y="1066799"/>
            <a:ext cx="2871107" cy="696687"/>
          </a:xfrm>
        </p:spPr>
        <p:txBody>
          <a:bodyPr anchor="b"/>
          <a:lstStyle>
            <a:lvl1pPr algn="l">
              <a:defRPr sz="2000" b="1" baseline="0"/>
            </a:lvl1pPr>
          </a:lstStyle>
          <a:p>
            <a:pPr lvl="0"/>
            <a:r>
              <a:rPr lang="en-US" smtClean="0"/>
              <a:t>Click to edit Master text styles</a:t>
            </a:r>
          </a:p>
          <a:p>
            <a:pPr lvl="1"/>
            <a:r>
              <a:rPr lang="en-US" smtClean="0"/>
              <a:t>Second level</a:t>
            </a:r>
          </a:p>
        </p:txBody>
      </p:sp>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11" name="Footer Placeholder 2"/>
          <p:cNvSpPr>
            <a:spLocks noGrp="1"/>
          </p:cNvSpPr>
          <p:nvPr>
            <p:ph type="ftr" sz="quarter" idx="17"/>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12" name="Slide Number Placeholder 3"/>
          <p:cNvSpPr>
            <a:spLocks noGrp="1"/>
          </p:cNvSpPr>
          <p:nvPr>
            <p:ph type="sldNum" sz="quarter" idx="18"/>
          </p:nvPr>
        </p:nvSpPr>
        <p:spPr/>
        <p:txBody>
          <a:bodyPr/>
          <a:lstStyle>
            <a:lvl1pPr>
              <a:defRPr/>
            </a:lvl1pPr>
          </a:lstStyle>
          <a:p>
            <a:pPr>
              <a:defRPr/>
            </a:pPr>
            <a:fld id="{10F2553D-980E-4EDC-B8A1-035436AF3F69}" type="slidenum">
              <a:rPr lang="en-US"/>
              <a:pPr>
                <a:defRPr/>
              </a:pPr>
              <a:t>‹#›</a:t>
            </a:fld>
            <a:endParaRPr lang="en-US" dirty="0"/>
          </a:p>
        </p:txBody>
      </p:sp>
    </p:spTree>
    <p:extLst>
      <p:ext uri="{BB962C8B-B14F-4D97-AF65-F5344CB8AC3E}">
        <p14:creationId xmlns:p14="http://schemas.microsoft.com/office/powerpoint/2010/main" val="3259898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3729038" y="3525838"/>
            <a:ext cx="1716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dirty="0" smtClean="0">
                <a:solidFill>
                  <a:prstClr val="black"/>
                </a:solidFill>
                <a:cs typeface="Tahoma" pitchFamily="34" charset="0"/>
              </a:rPr>
              <a:t>www.darpa.mil</a:t>
            </a:r>
          </a:p>
        </p:txBody>
      </p:sp>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75063" y="2532063"/>
            <a:ext cx="177006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2"/>
          <p:cNvSpPr>
            <a:spLocks noGrp="1"/>
          </p:cNvSpPr>
          <p:nvPr>
            <p:ph type="ftr" sz="quarter" idx="10"/>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AFD74334-9AD7-4D1C-810D-42C0006C3518}" type="slidenum">
              <a:rPr lang="en-US"/>
              <a:pPr>
                <a:defRPr/>
              </a:pPr>
              <a:t>‹#›</a:t>
            </a:fld>
            <a:endParaRPr lang="en-US" dirty="0"/>
          </a:p>
        </p:txBody>
      </p:sp>
    </p:spTree>
    <p:extLst>
      <p:ext uri="{BB962C8B-B14F-4D97-AF65-F5344CB8AC3E}">
        <p14:creationId xmlns:p14="http://schemas.microsoft.com/office/powerpoint/2010/main" val="42721127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RPA_Quad_Chart_Guidelines">
    <p:spTree>
      <p:nvGrpSpPr>
        <p:cNvPr id="1" name=""/>
        <p:cNvGrpSpPr/>
        <p:nvPr/>
      </p:nvGrpSpPr>
      <p:grpSpPr>
        <a:xfrm>
          <a:off x="0" y="0"/>
          <a:ext cx="0" cy="0"/>
          <a:chOff x="0" y="0"/>
          <a:chExt cx="0" cy="0"/>
        </a:xfrm>
      </p:grpSpPr>
      <p:sp>
        <p:nvSpPr>
          <p:cNvPr id="3" name="Rectangle 2"/>
          <p:cNvSpPr/>
          <p:nvPr userDrawn="1"/>
        </p:nvSpPr>
        <p:spPr>
          <a:xfrm>
            <a:off x="1447800" y="5181600"/>
            <a:ext cx="1524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userDrawn="1"/>
        </p:nvSpPr>
        <p:spPr>
          <a:xfrm>
            <a:off x="3810000" y="5181600"/>
            <a:ext cx="1524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6172200" y="5181600"/>
            <a:ext cx="1524000" cy="762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TextBox 13"/>
          <p:cNvSpPr txBox="1">
            <a:spLocks noChangeArrowheads="1"/>
          </p:cNvSpPr>
          <p:nvPr userDrawn="1"/>
        </p:nvSpPr>
        <p:spPr bwMode="auto">
          <a:xfrm>
            <a:off x="1676400" y="5410200"/>
            <a:ext cx="1066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100" b="1" dirty="0" smtClean="0">
                <a:solidFill>
                  <a:prstClr val="black"/>
                </a:solidFill>
                <a:cs typeface="Tahoma" pitchFamily="34" charset="0"/>
              </a:rPr>
              <a:t>Concept</a:t>
            </a:r>
          </a:p>
        </p:txBody>
      </p:sp>
      <p:sp>
        <p:nvSpPr>
          <p:cNvPr id="7" name="TextBox 14"/>
          <p:cNvSpPr txBox="1">
            <a:spLocks noChangeArrowheads="1"/>
          </p:cNvSpPr>
          <p:nvPr userDrawn="1"/>
        </p:nvSpPr>
        <p:spPr bwMode="auto">
          <a:xfrm>
            <a:off x="4038600" y="542290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100" b="1" dirty="0" smtClean="0">
                <a:solidFill>
                  <a:prstClr val="black"/>
                </a:solidFill>
                <a:cs typeface="Tahoma" pitchFamily="34" charset="0"/>
              </a:rPr>
              <a:t>Prototype</a:t>
            </a:r>
          </a:p>
        </p:txBody>
      </p:sp>
      <p:sp>
        <p:nvSpPr>
          <p:cNvPr id="8" name="TextBox 15"/>
          <p:cNvSpPr txBox="1">
            <a:spLocks noChangeArrowheads="1"/>
          </p:cNvSpPr>
          <p:nvPr userDrawn="1"/>
        </p:nvSpPr>
        <p:spPr bwMode="auto">
          <a:xfrm>
            <a:off x="6286500" y="5346700"/>
            <a:ext cx="1295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100" b="1" dirty="0" smtClean="0">
                <a:solidFill>
                  <a:prstClr val="black"/>
                </a:solidFill>
                <a:cs typeface="Tahoma" pitchFamily="34" charset="0"/>
              </a:rPr>
              <a:t>Field Demonstration</a:t>
            </a:r>
          </a:p>
        </p:txBody>
      </p:sp>
      <p:sp>
        <p:nvSpPr>
          <p:cNvPr id="9" name="TextBox 16"/>
          <p:cNvSpPr txBox="1">
            <a:spLocks noChangeArrowheads="1"/>
          </p:cNvSpPr>
          <p:nvPr userDrawn="1"/>
        </p:nvSpPr>
        <p:spPr bwMode="auto">
          <a:xfrm>
            <a:off x="381000" y="1233488"/>
            <a:ext cx="83820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20000"/>
              </a:spcBef>
              <a:spcAft>
                <a:spcPct val="0"/>
              </a:spcAft>
              <a:buFont typeface="Arial" charset="0"/>
              <a:buNone/>
              <a:defRPr/>
            </a:pPr>
            <a:r>
              <a:rPr lang="en-US" altLang="en-US" sz="1200" dirty="0" smtClean="0">
                <a:solidFill>
                  <a:srgbClr val="000000"/>
                </a:solidFill>
                <a:ea typeface="MS PGothic" pitchFamily="34" charset="-128"/>
                <a:cs typeface="Arial" charset="0"/>
              </a:rPr>
              <a:t>The following two slides outline the format for two different quad charts that will be used for Congressional Staffer day and internal DARPA use. The only difference between the two quad charts is the bottom right-hand quadrant as follows: </a:t>
            </a:r>
            <a:endParaRPr lang="en-US" altLang="en-US" sz="1200" dirty="0" smtClean="0">
              <a:solidFill>
                <a:srgbClr val="000000"/>
              </a:solidFill>
              <a:latin typeface="Times New Roman" pitchFamily="18" charset="0"/>
              <a:ea typeface="Times New Roman" pitchFamily="18" charset="0"/>
              <a:cs typeface="Tahoma" pitchFamily="34" charset="0"/>
            </a:endParaRPr>
          </a:p>
          <a:p>
            <a:pPr lvl="1" fontAlgn="base">
              <a:spcBef>
                <a:spcPct val="20000"/>
              </a:spcBef>
              <a:spcAft>
                <a:spcPct val="0"/>
              </a:spcAft>
              <a:buFont typeface="Arial" charset="0"/>
              <a:buChar char="•"/>
              <a:defRPr/>
            </a:pPr>
            <a:r>
              <a:rPr lang="en-US" altLang="en-US" sz="1200" dirty="0" smtClean="0">
                <a:solidFill>
                  <a:srgbClr val="000000"/>
                </a:solidFill>
                <a:ea typeface="MS PGothic" pitchFamily="34" charset="-128"/>
                <a:cs typeface="Arial" charset="0"/>
              </a:rPr>
              <a:t>Staffer: Names and locations of performers. </a:t>
            </a:r>
          </a:p>
          <a:p>
            <a:pPr lvl="1" fontAlgn="base">
              <a:spcBef>
                <a:spcPct val="20000"/>
              </a:spcBef>
              <a:spcAft>
                <a:spcPct val="0"/>
              </a:spcAft>
              <a:buFont typeface="Arial" charset="0"/>
              <a:buChar char="•"/>
              <a:defRPr/>
            </a:pPr>
            <a:r>
              <a:rPr lang="en-US" altLang="en-US" sz="1200" dirty="0" smtClean="0">
                <a:solidFill>
                  <a:srgbClr val="000000"/>
                </a:solidFill>
                <a:ea typeface="MS PGothic" pitchFamily="34" charset="-128"/>
                <a:cs typeface="Arial" charset="0"/>
              </a:rPr>
              <a:t>Internal DARPA: Issues/challenges and a spend plan status. </a:t>
            </a:r>
            <a:endParaRPr lang="en-US" altLang="en-US" sz="1200" dirty="0" smtClean="0">
              <a:solidFill>
                <a:srgbClr val="000000"/>
              </a:solidFill>
              <a:latin typeface="Times New Roman" pitchFamily="18" charset="0"/>
              <a:cs typeface="Times New Roman" pitchFamily="18" charset="0"/>
            </a:endParaRPr>
          </a:p>
          <a:p>
            <a:pPr fontAlgn="base">
              <a:spcBef>
                <a:spcPct val="20000"/>
              </a:spcBef>
              <a:spcAft>
                <a:spcPct val="0"/>
              </a:spcAft>
              <a:buFont typeface="Arial" charset="0"/>
              <a:buNone/>
              <a:defRPr/>
            </a:pPr>
            <a:endParaRPr lang="en-US" altLang="en-US" sz="1200" dirty="0" smtClean="0">
              <a:solidFill>
                <a:srgbClr val="000000"/>
              </a:solidFill>
              <a:latin typeface="Times New Roman" pitchFamily="18" charset="0"/>
              <a:cs typeface="Times New Roman" pitchFamily="18" charset="0"/>
            </a:endParaRPr>
          </a:p>
          <a:p>
            <a:pPr fontAlgn="base">
              <a:spcBef>
                <a:spcPct val="20000"/>
              </a:spcBef>
              <a:spcAft>
                <a:spcPct val="0"/>
              </a:spcAft>
              <a:buFont typeface="Arial" charset="0"/>
              <a:buNone/>
              <a:defRPr/>
            </a:pPr>
            <a:r>
              <a:rPr lang="en-US" altLang="en-US" sz="1200" dirty="0" smtClean="0">
                <a:solidFill>
                  <a:srgbClr val="000000"/>
                </a:solidFill>
                <a:ea typeface="MS PGothic" pitchFamily="34" charset="-128"/>
                <a:cs typeface="Arial" charset="0"/>
              </a:rPr>
              <a:t>Formatting for both the internal DARPA and staffer quads:  </a:t>
            </a:r>
            <a:endParaRPr lang="en-US" altLang="en-US" sz="1200" dirty="0" smtClean="0">
              <a:solidFill>
                <a:srgbClr val="000000"/>
              </a:solidFill>
              <a:latin typeface="Times New Roman" pitchFamily="18" charset="0"/>
              <a:cs typeface="Times New Roman" pitchFamily="18" charset="0"/>
            </a:endParaRPr>
          </a:p>
          <a:p>
            <a:pPr lvl="1" fontAlgn="base">
              <a:spcBef>
                <a:spcPct val="20000"/>
              </a:spcBef>
              <a:spcAft>
                <a:spcPct val="0"/>
              </a:spcAft>
              <a:buFont typeface="Arial" charset="0"/>
              <a:buChar char="•"/>
              <a:defRPr/>
            </a:pPr>
            <a:r>
              <a:rPr lang="en-US" altLang="en-US" sz="1200" b="1" dirty="0" smtClean="0">
                <a:solidFill>
                  <a:srgbClr val="000000"/>
                </a:solidFill>
                <a:ea typeface="MS PGothic" pitchFamily="34" charset="-128"/>
                <a:cs typeface="Arial" charset="0"/>
              </a:rPr>
              <a:t>Font: </a:t>
            </a:r>
            <a:r>
              <a:rPr lang="en-US" altLang="en-US" sz="1200" dirty="0" smtClean="0">
                <a:solidFill>
                  <a:srgbClr val="000000"/>
                </a:solidFill>
                <a:ea typeface="MS PGothic" pitchFamily="34" charset="-128"/>
                <a:cs typeface="Arial" charset="0"/>
              </a:rPr>
              <a:t>Tahoma</a:t>
            </a:r>
            <a:endParaRPr lang="en-US" altLang="en-US" sz="1200" dirty="0" smtClean="0">
              <a:solidFill>
                <a:srgbClr val="000000"/>
              </a:solidFill>
              <a:latin typeface="Times New Roman" pitchFamily="18" charset="0"/>
              <a:cs typeface="Times New Roman" pitchFamily="18" charset="0"/>
            </a:endParaRPr>
          </a:p>
          <a:p>
            <a:pPr lvl="1" fontAlgn="base">
              <a:spcBef>
                <a:spcPct val="20000"/>
              </a:spcBef>
              <a:spcAft>
                <a:spcPct val="0"/>
              </a:spcAft>
              <a:buFont typeface="Arial" charset="0"/>
              <a:buChar char="•"/>
              <a:defRPr/>
            </a:pPr>
            <a:r>
              <a:rPr lang="en-US" altLang="en-US" sz="1200" b="1" dirty="0" smtClean="0">
                <a:solidFill>
                  <a:srgbClr val="000000"/>
                </a:solidFill>
                <a:ea typeface="MS PGothic" pitchFamily="34" charset="-128"/>
                <a:cs typeface="Arial" charset="0"/>
              </a:rPr>
              <a:t>Color: </a:t>
            </a:r>
            <a:r>
              <a:rPr lang="en-US" altLang="en-US" sz="1200" dirty="0" smtClean="0">
                <a:solidFill>
                  <a:srgbClr val="000000"/>
                </a:solidFill>
                <a:ea typeface="MS PGothic" pitchFamily="34" charset="-128"/>
                <a:cs typeface="Arial" charset="0"/>
              </a:rPr>
              <a:t>Font color = black</a:t>
            </a:r>
            <a:endParaRPr lang="en-US" altLang="en-US" sz="1200" dirty="0" smtClean="0">
              <a:solidFill>
                <a:srgbClr val="000000"/>
              </a:solidFill>
              <a:latin typeface="Times New Roman" pitchFamily="18" charset="0"/>
              <a:cs typeface="Times New Roman" pitchFamily="18" charset="0"/>
            </a:endParaRPr>
          </a:p>
          <a:p>
            <a:pPr lvl="1" fontAlgn="base">
              <a:spcBef>
                <a:spcPct val="20000"/>
              </a:spcBef>
              <a:spcAft>
                <a:spcPct val="0"/>
              </a:spcAft>
              <a:buFont typeface="Arial" charset="0"/>
              <a:buChar char="•"/>
              <a:defRPr/>
            </a:pPr>
            <a:r>
              <a:rPr lang="en-US" altLang="en-US" sz="1200" b="1" dirty="0" smtClean="0">
                <a:solidFill>
                  <a:srgbClr val="000000"/>
                </a:solidFill>
                <a:ea typeface="MS PGothic" pitchFamily="34" charset="-128"/>
                <a:cs typeface="Arial" charset="0"/>
              </a:rPr>
              <a:t>Sizes: </a:t>
            </a:r>
            <a:r>
              <a:rPr lang="en-US" altLang="en-US" sz="1200" dirty="0" smtClean="0">
                <a:solidFill>
                  <a:srgbClr val="000000"/>
                </a:solidFill>
                <a:ea typeface="MS PGothic" pitchFamily="34" charset="-128"/>
                <a:cs typeface="Arial" charset="0"/>
              </a:rPr>
              <a:t>Font size is set at 12 pt., decreasing to 11 pt. and 9 pt. for sub-bullets.  (Recognizing that some programs will have more information needed on the quad charts than others, text size may be reduced but, for ease of </a:t>
            </a:r>
            <a:br>
              <a:rPr lang="en-US" altLang="en-US" sz="1200" dirty="0" smtClean="0">
                <a:solidFill>
                  <a:srgbClr val="000000"/>
                </a:solidFill>
                <a:ea typeface="MS PGothic" pitchFamily="34" charset="-128"/>
                <a:cs typeface="Arial" charset="0"/>
              </a:rPr>
            </a:br>
            <a:r>
              <a:rPr lang="en-US" altLang="en-US" sz="1200" dirty="0" smtClean="0">
                <a:solidFill>
                  <a:srgbClr val="000000"/>
                </a:solidFill>
                <a:ea typeface="MS PGothic" pitchFamily="34" charset="-128"/>
                <a:cs typeface="Arial" charset="0"/>
              </a:rPr>
              <a:t>reading, should never be smaller than 9 pt.) </a:t>
            </a:r>
            <a:endParaRPr lang="en-US" altLang="en-US" sz="1200" dirty="0" smtClean="0">
              <a:solidFill>
                <a:srgbClr val="000000"/>
              </a:solidFill>
              <a:latin typeface="Times New Roman" pitchFamily="18" charset="0"/>
              <a:cs typeface="Times New Roman" pitchFamily="18" charset="0"/>
            </a:endParaRPr>
          </a:p>
          <a:p>
            <a:pPr lvl="1" fontAlgn="base">
              <a:spcBef>
                <a:spcPct val="20000"/>
              </a:spcBef>
              <a:spcAft>
                <a:spcPct val="0"/>
              </a:spcAft>
              <a:buFont typeface="Arial" charset="0"/>
              <a:buChar char="•"/>
              <a:defRPr/>
            </a:pPr>
            <a:r>
              <a:rPr lang="en-US" altLang="en-US" sz="1200" b="1" dirty="0" smtClean="0">
                <a:solidFill>
                  <a:srgbClr val="000000"/>
                </a:solidFill>
                <a:ea typeface="MS PGothic" pitchFamily="34" charset="-128"/>
                <a:cs typeface="Arial" charset="0"/>
              </a:rPr>
              <a:t>Font style: </a:t>
            </a:r>
            <a:r>
              <a:rPr lang="en-US" altLang="en-US" sz="1200" dirty="0" smtClean="0">
                <a:solidFill>
                  <a:srgbClr val="000000"/>
                </a:solidFill>
                <a:ea typeface="MS PGothic" pitchFamily="34" charset="-128"/>
                <a:cs typeface="Arial" charset="0"/>
              </a:rPr>
              <a:t>Avoid the use of bold unless needed</a:t>
            </a:r>
            <a:endParaRPr lang="en-US" altLang="en-US" sz="1200" dirty="0" smtClean="0">
              <a:solidFill>
                <a:srgbClr val="000000"/>
              </a:solidFill>
              <a:latin typeface="Times New Roman" pitchFamily="18" charset="0"/>
              <a:cs typeface="Times New Roman" pitchFamily="18" charset="0"/>
            </a:endParaRPr>
          </a:p>
          <a:p>
            <a:pPr lvl="1" fontAlgn="base">
              <a:spcBef>
                <a:spcPct val="20000"/>
              </a:spcBef>
              <a:spcAft>
                <a:spcPct val="0"/>
              </a:spcAft>
              <a:buFont typeface="Arial" charset="0"/>
              <a:buChar char="•"/>
              <a:defRPr/>
            </a:pPr>
            <a:r>
              <a:rPr lang="en-US" altLang="en-US" sz="1200" b="1" dirty="0" smtClean="0">
                <a:solidFill>
                  <a:srgbClr val="000000"/>
                </a:solidFill>
                <a:ea typeface="MS PGothic" pitchFamily="34" charset="-128"/>
                <a:cs typeface="Arial" charset="0"/>
              </a:rPr>
              <a:t>Bullets and sub-bullets: </a:t>
            </a:r>
            <a:r>
              <a:rPr lang="en-US" altLang="en-US" sz="1200" dirty="0" smtClean="0">
                <a:solidFill>
                  <a:srgbClr val="000000"/>
                </a:solidFill>
                <a:ea typeface="MS PGothic" pitchFamily="34" charset="-128"/>
                <a:cs typeface="Arial" charset="0"/>
              </a:rPr>
              <a:t>Solid dots</a:t>
            </a:r>
            <a:endParaRPr lang="en-US" altLang="en-US" sz="1200" dirty="0" smtClean="0">
              <a:solidFill>
                <a:srgbClr val="000000"/>
              </a:solidFill>
              <a:latin typeface="Times New Roman" pitchFamily="18" charset="0"/>
              <a:cs typeface="Times New Roman" pitchFamily="18" charset="0"/>
            </a:endParaRPr>
          </a:p>
          <a:p>
            <a:pPr lvl="1" fontAlgn="base">
              <a:spcBef>
                <a:spcPct val="20000"/>
              </a:spcBef>
              <a:spcAft>
                <a:spcPct val="0"/>
              </a:spcAft>
              <a:buFont typeface="Arial" charset="0"/>
              <a:buChar char="•"/>
              <a:defRPr/>
            </a:pPr>
            <a:r>
              <a:rPr lang="en-US" altLang="en-US" sz="1200" b="1" dirty="0" smtClean="0">
                <a:solidFill>
                  <a:srgbClr val="000000"/>
                </a:solidFill>
                <a:ea typeface="MS PGothic" pitchFamily="34" charset="-128"/>
                <a:cs typeface="Arial" charset="0"/>
              </a:rPr>
              <a:t>Status Boxes: </a:t>
            </a:r>
            <a:r>
              <a:rPr lang="en-US" altLang="en-US" sz="1200" dirty="0" smtClean="0">
                <a:solidFill>
                  <a:srgbClr val="000000"/>
                </a:solidFill>
                <a:ea typeface="MS PGothic" pitchFamily="34" charset="-128"/>
                <a:cs typeface="Arial" charset="0"/>
              </a:rPr>
              <a:t>In the upper right hand corner of each quad chart, there is a placeholder for one of these three boxes. Please replace the existing placeholder with the corresponding box that represents the status of the program:</a:t>
            </a:r>
            <a:endParaRPr lang="en-US" altLang="en-US" sz="1200" dirty="0" smtClean="0">
              <a:solidFill>
                <a:srgbClr val="000000"/>
              </a:solidFill>
              <a:latin typeface="Times New Roman" pitchFamily="18" charset="0"/>
              <a:cs typeface="Times New Roman" pitchFamily="18" charset="0"/>
            </a:endParaRPr>
          </a:p>
        </p:txBody>
      </p:sp>
      <p:cxnSp>
        <p:nvCxnSpPr>
          <p:cNvPr id="10" name="Straight Connector 17"/>
          <p:cNvCxnSpPr>
            <a:cxnSpLocks noChangeShapeType="1"/>
          </p:cNvCxnSpPr>
          <p:nvPr userDrawn="1"/>
        </p:nvCxnSpPr>
        <p:spPr bwMode="auto">
          <a:xfrm>
            <a:off x="381000" y="839788"/>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12" name="Footer Placeholder 2"/>
          <p:cNvSpPr>
            <a:spLocks noGrp="1"/>
          </p:cNvSpPr>
          <p:nvPr>
            <p:ph type="ftr" sz="quarter" idx="10"/>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13" name="Slide Number Placeholder 3"/>
          <p:cNvSpPr>
            <a:spLocks noGrp="1"/>
          </p:cNvSpPr>
          <p:nvPr>
            <p:ph type="sldNum" sz="quarter" idx="11"/>
          </p:nvPr>
        </p:nvSpPr>
        <p:spPr/>
        <p:txBody>
          <a:bodyPr/>
          <a:lstStyle>
            <a:lvl1pPr>
              <a:defRPr/>
            </a:lvl1pPr>
          </a:lstStyle>
          <a:p>
            <a:pPr>
              <a:defRPr/>
            </a:pPr>
            <a:fld id="{1F4CE20E-C727-4EF0-9125-2F0DB24D4FA1}" type="slidenum">
              <a:rPr lang="en-US"/>
              <a:pPr>
                <a:defRPr/>
              </a:pPr>
              <a:t>‹#›</a:t>
            </a:fld>
            <a:endParaRPr lang="en-US" dirty="0"/>
          </a:p>
        </p:txBody>
      </p:sp>
    </p:spTree>
    <p:extLst>
      <p:ext uri="{BB962C8B-B14F-4D97-AF65-F5344CB8AC3E}">
        <p14:creationId xmlns:p14="http://schemas.microsoft.com/office/powerpoint/2010/main" val="2216947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ncept_Program_Status_and_Performers">
    <p:spTree>
      <p:nvGrpSpPr>
        <p:cNvPr id="1" name=""/>
        <p:cNvGrpSpPr/>
        <p:nvPr/>
      </p:nvGrpSpPr>
      <p:grpSpPr>
        <a:xfrm>
          <a:off x="0" y="0"/>
          <a:ext cx="0" cy="0"/>
          <a:chOff x="0" y="0"/>
          <a:chExt cx="0" cy="0"/>
        </a:xfrm>
      </p:grpSpPr>
      <p:sp>
        <p:nvSpPr>
          <p:cNvPr id="14" name="TextBox 13"/>
          <p:cNvSpPr txBox="1">
            <a:spLocks noChangeArrowheads="1"/>
          </p:cNvSpPr>
          <p:nvPr userDrawn="1"/>
        </p:nvSpPr>
        <p:spPr bwMode="auto">
          <a:xfrm>
            <a:off x="28575" y="1101725"/>
            <a:ext cx="623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PE:</a:t>
            </a:r>
          </a:p>
        </p:txBody>
      </p:sp>
      <p:sp>
        <p:nvSpPr>
          <p:cNvPr id="15" name="TextBox 14"/>
          <p:cNvSpPr txBox="1">
            <a:spLocks noChangeArrowheads="1"/>
          </p:cNvSpPr>
          <p:nvPr userDrawn="1"/>
        </p:nvSpPr>
        <p:spPr bwMode="auto">
          <a:xfrm>
            <a:off x="1044575" y="1101725"/>
            <a:ext cx="1204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PROJECT:</a:t>
            </a:r>
          </a:p>
        </p:txBody>
      </p:sp>
      <p:sp>
        <p:nvSpPr>
          <p:cNvPr id="16" name="TextBox 15"/>
          <p:cNvSpPr txBox="1">
            <a:spLocks noChangeArrowheads="1"/>
          </p:cNvSpPr>
          <p:nvPr userDrawn="1"/>
        </p:nvSpPr>
        <p:spPr bwMode="auto">
          <a:xfrm>
            <a:off x="2257425" y="1101725"/>
            <a:ext cx="1204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RDDS PG #:</a:t>
            </a:r>
          </a:p>
        </p:txBody>
      </p:sp>
      <p:sp>
        <p:nvSpPr>
          <p:cNvPr id="17" name="TextBox 16"/>
          <p:cNvSpPr txBox="1"/>
          <p:nvPr userDrawn="1"/>
        </p:nvSpPr>
        <p:spPr>
          <a:xfrm>
            <a:off x="8310563" y="881063"/>
            <a:ext cx="730250" cy="246062"/>
          </a:xfrm>
          <a:prstGeom prst="rect">
            <a:avLst/>
          </a:prstGeom>
          <a:noFill/>
        </p:spPr>
        <p:txBody>
          <a:bodyPr>
            <a:spAutoFit/>
          </a:bodyPr>
          <a:lstStyle>
            <a:defPPr>
              <a:defRPr lang="en-US"/>
            </a:defPPr>
            <a:lvl1pPr>
              <a:defRPr sz="1000"/>
            </a:lvl1pPr>
          </a:lstStyle>
          <a:p>
            <a:pPr algn="ctr">
              <a:defRPr/>
            </a:pPr>
            <a:r>
              <a:rPr lang="en-US" dirty="0" smtClean="0">
                <a:solidFill>
                  <a:prstClr val="black"/>
                </a:solidFill>
                <a:cs typeface="Arial" charset="0"/>
              </a:rPr>
              <a:t>FY13</a:t>
            </a:r>
          </a:p>
        </p:txBody>
      </p:sp>
      <p:sp>
        <p:nvSpPr>
          <p:cNvPr id="18" name="TextBox 17"/>
          <p:cNvSpPr txBox="1"/>
          <p:nvPr userDrawn="1"/>
        </p:nvSpPr>
        <p:spPr>
          <a:xfrm>
            <a:off x="7575550" y="881063"/>
            <a:ext cx="731838" cy="246062"/>
          </a:xfrm>
          <a:prstGeom prst="rect">
            <a:avLst/>
          </a:prstGeom>
          <a:noFill/>
        </p:spPr>
        <p:txBody>
          <a:bodyPr>
            <a:spAutoFit/>
          </a:bodyPr>
          <a:lstStyle>
            <a:defPPr>
              <a:defRPr lang="en-US"/>
            </a:defPPr>
            <a:lvl1pPr>
              <a:defRPr sz="1000"/>
            </a:lvl1pPr>
          </a:lstStyle>
          <a:p>
            <a:pPr algn="ctr">
              <a:defRPr/>
            </a:pPr>
            <a:r>
              <a:rPr lang="en-US" dirty="0" smtClean="0">
                <a:solidFill>
                  <a:prstClr val="black"/>
                </a:solidFill>
                <a:cs typeface="Arial" charset="0"/>
              </a:rPr>
              <a:t>FY12</a:t>
            </a:r>
          </a:p>
        </p:txBody>
      </p:sp>
      <p:sp>
        <p:nvSpPr>
          <p:cNvPr id="20" name="TextBox 19"/>
          <p:cNvSpPr txBox="1"/>
          <p:nvPr userDrawn="1"/>
        </p:nvSpPr>
        <p:spPr>
          <a:xfrm>
            <a:off x="6842125" y="881063"/>
            <a:ext cx="731838" cy="246062"/>
          </a:xfrm>
          <a:prstGeom prst="rect">
            <a:avLst/>
          </a:prstGeom>
          <a:noFill/>
        </p:spPr>
        <p:txBody>
          <a:bodyPr>
            <a:spAutoFit/>
          </a:bodyPr>
          <a:lstStyle>
            <a:defPPr>
              <a:defRPr lang="en-US"/>
            </a:defPPr>
            <a:lvl1pPr>
              <a:defRPr sz="1000"/>
            </a:lvl1pPr>
          </a:lstStyle>
          <a:p>
            <a:pPr algn="ctr">
              <a:defRPr/>
            </a:pPr>
            <a:r>
              <a:rPr lang="en-US" dirty="0" smtClean="0">
                <a:solidFill>
                  <a:prstClr val="black"/>
                </a:solidFill>
                <a:cs typeface="Arial" charset="0"/>
              </a:rPr>
              <a:t>FY11</a:t>
            </a:r>
          </a:p>
        </p:txBody>
      </p:sp>
      <p:sp>
        <p:nvSpPr>
          <p:cNvPr id="21" name="TextBox 16"/>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OVERVIEW</a:t>
            </a:r>
          </a:p>
        </p:txBody>
      </p:sp>
      <p:sp>
        <p:nvSpPr>
          <p:cNvPr id="22" name="TextBox 17"/>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STATUS</a:t>
            </a:r>
          </a:p>
        </p:txBody>
      </p:sp>
      <p:sp>
        <p:nvSpPr>
          <p:cNvPr id="27" name="TextBox 18"/>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CAPABILITY OBJECTIVE/GOAL</a:t>
            </a:r>
          </a:p>
        </p:txBody>
      </p:sp>
      <p:pic>
        <p:nvPicPr>
          <p:cNvPr id="28" name="Picture 1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Connector 20"/>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30" name="Straight Connector 21"/>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31" name="Rectangle 30"/>
          <p:cNvSpPr/>
          <p:nvPr userDrawn="1"/>
        </p:nvSpPr>
        <p:spPr>
          <a:xfrm>
            <a:off x="4684713" y="4103688"/>
            <a:ext cx="4406900"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2455863" algn="l"/>
              </a:tabLst>
              <a:defRPr/>
            </a:pPr>
            <a:r>
              <a:rPr lang="en-US" sz="1000" dirty="0">
                <a:solidFill>
                  <a:prstClr val="white"/>
                </a:solidFill>
                <a:ea typeface="Tahoma" pitchFamily="34" charset="0"/>
                <a:cs typeface="Tahoma" pitchFamily="34" charset="0"/>
              </a:rPr>
              <a:t>PERFORMER:	</a:t>
            </a:r>
          </a:p>
        </p:txBody>
      </p:sp>
      <p:sp>
        <p:nvSpPr>
          <p:cNvPr id="32" name="TextBox 23"/>
          <p:cNvSpPr txBox="1">
            <a:spLocks noChangeArrowheads="1"/>
          </p:cNvSpPr>
          <p:nvPr userDrawn="1"/>
        </p:nvSpPr>
        <p:spPr bwMode="auto">
          <a:xfrm>
            <a:off x="6140450" y="3843338"/>
            <a:ext cx="1616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PERFORMERS</a:t>
            </a:r>
          </a:p>
        </p:txBody>
      </p:sp>
      <p:sp>
        <p:nvSpPr>
          <p:cNvPr id="34" name="Rectangle 24"/>
          <p:cNvSpPr>
            <a:spLocks noChangeArrowheads="1"/>
          </p:cNvSpPr>
          <p:nvPr userDrawn="1"/>
        </p:nvSpPr>
        <p:spPr bwMode="auto">
          <a:xfrm>
            <a:off x="7129463" y="409575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2455863" algn="l"/>
              </a:tabLst>
              <a:defRPr>
                <a:solidFill>
                  <a:schemeClr val="tx1"/>
                </a:solidFill>
                <a:latin typeface="Tahoma" pitchFamily="34" charset="0"/>
              </a:defRPr>
            </a:lvl1pPr>
            <a:lvl2pPr marL="742950" indent="-285750">
              <a:tabLst>
                <a:tab pos="2455863" algn="l"/>
              </a:tabLst>
              <a:defRPr>
                <a:solidFill>
                  <a:schemeClr val="tx1"/>
                </a:solidFill>
                <a:latin typeface="Tahoma" pitchFamily="34" charset="0"/>
              </a:defRPr>
            </a:lvl2pPr>
            <a:lvl3pPr marL="1143000" indent="-228600">
              <a:tabLst>
                <a:tab pos="2455863" algn="l"/>
              </a:tabLst>
              <a:defRPr>
                <a:solidFill>
                  <a:schemeClr val="tx1"/>
                </a:solidFill>
                <a:latin typeface="Tahoma" pitchFamily="34" charset="0"/>
              </a:defRPr>
            </a:lvl3pPr>
            <a:lvl4pPr marL="1600200" indent="-228600">
              <a:tabLst>
                <a:tab pos="2455863" algn="l"/>
              </a:tabLst>
              <a:defRPr>
                <a:solidFill>
                  <a:schemeClr val="tx1"/>
                </a:solidFill>
                <a:latin typeface="Tahoma" pitchFamily="34" charset="0"/>
              </a:defRPr>
            </a:lvl4pPr>
            <a:lvl5pPr marL="2057400" indent="-228600">
              <a:tabLst>
                <a:tab pos="2455863" algn="l"/>
              </a:tabLst>
              <a:defRPr>
                <a:solidFill>
                  <a:schemeClr val="tx1"/>
                </a:solidFill>
                <a:latin typeface="Tahoma" pitchFamily="34" charset="0"/>
              </a:defRPr>
            </a:lvl5pPr>
            <a:lvl6pPr marL="2514600" indent="-228600" fontAlgn="base">
              <a:spcBef>
                <a:spcPct val="0"/>
              </a:spcBef>
              <a:spcAft>
                <a:spcPct val="0"/>
              </a:spcAft>
              <a:tabLst>
                <a:tab pos="2455863" algn="l"/>
              </a:tabLst>
              <a:defRPr>
                <a:solidFill>
                  <a:schemeClr val="tx1"/>
                </a:solidFill>
                <a:latin typeface="Tahoma" pitchFamily="34" charset="0"/>
              </a:defRPr>
            </a:lvl6pPr>
            <a:lvl7pPr marL="2971800" indent="-228600" fontAlgn="base">
              <a:spcBef>
                <a:spcPct val="0"/>
              </a:spcBef>
              <a:spcAft>
                <a:spcPct val="0"/>
              </a:spcAft>
              <a:tabLst>
                <a:tab pos="2455863" algn="l"/>
              </a:tabLst>
              <a:defRPr>
                <a:solidFill>
                  <a:schemeClr val="tx1"/>
                </a:solidFill>
                <a:latin typeface="Tahoma" pitchFamily="34" charset="0"/>
              </a:defRPr>
            </a:lvl7pPr>
            <a:lvl8pPr marL="3429000" indent="-228600" fontAlgn="base">
              <a:spcBef>
                <a:spcPct val="0"/>
              </a:spcBef>
              <a:spcAft>
                <a:spcPct val="0"/>
              </a:spcAft>
              <a:tabLst>
                <a:tab pos="2455863" algn="l"/>
              </a:tabLst>
              <a:defRPr>
                <a:solidFill>
                  <a:schemeClr val="tx1"/>
                </a:solidFill>
                <a:latin typeface="Tahoma" pitchFamily="34" charset="0"/>
              </a:defRPr>
            </a:lvl8pPr>
            <a:lvl9pPr marL="3886200" indent="-228600" fontAlgn="base">
              <a:spcBef>
                <a:spcPct val="0"/>
              </a:spcBef>
              <a:spcAft>
                <a:spcPct val="0"/>
              </a:spcAft>
              <a:tabLst>
                <a:tab pos="2455863" algn="l"/>
              </a:tabLst>
              <a:defRPr>
                <a:solidFill>
                  <a:schemeClr val="tx1"/>
                </a:solidFill>
                <a:latin typeface="Tahoma" pitchFamily="34" charset="0"/>
              </a:defRPr>
            </a:lvl9pPr>
          </a:lstStyle>
          <a:p>
            <a:pPr fontAlgn="base">
              <a:spcBef>
                <a:spcPct val="0"/>
              </a:spcBef>
              <a:spcAft>
                <a:spcPct val="0"/>
              </a:spcAft>
              <a:defRPr/>
            </a:pPr>
            <a:r>
              <a:rPr lang="en-US" altLang="en-US" sz="1000" dirty="0" smtClean="0">
                <a:solidFill>
                  <a:srgbClr val="FFFFFF"/>
                </a:solidFill>
                <a:cs typeface="Tahoma" pitchFamily="34" charset="0"/>
              </a:rPr>
              <a:t>LOCATION:</a:t>
            </a:r>
          </a:p>
        </p:txBody>
      </p:sp>
      <p:cxnSp>
        <p:nvCxnSpPr>
          <p:cNvPr id="35" name="Straight Connector 25"/>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23" name="Text Placeholder 2"/>
          <p:cNvSpPr>
            <a:spLocks noGrp="1"/>
          </p:cNvSpPr>
          <p:nvPr>
            <p:ph type="body" sz="quarter" idx="21"/>
          </p:nvPr>
        </p:nvSpPr>
        <p:spPr>
          <a:xfrm>
            <a:off x="280457" y="1100945"/>
            <a:ext cx="744007" cy="246888"/>
          </a:xfrm>
          <a:noFill/>
        </p:spPr>
        <p:txBody>
          <a:bodyPr lIns="45720" rtlCol="0">
            <a:spAutoFit/>
          </a:bodyPr>
          <a:lstStyle>
            <a:lvl1pPr>
              <a:defRPr lang="en-US" sz="1000" dirty="0">
                <a:latin typeface="+mn-lt"/>
                <a:cs typeface="+mn-cs"/>
              </a:defRPr>
            </a:lvl1pPr>
          </a:lstStyle>
          <a:p>
            <a:pPr lvl="0"/>
            <a:r>
              <a:rPr lang="en-US" smtClean="0"/>
              <a:t>Click to edit Master text styles</a:t>
            </a:r>
          </a:p>
        </p:txBody>
      </p:sp>
      <p:sp>
        <p:nvSpPr>
          <p:cNvPr id="24" name="Text Placeholder 2"/>
          <p:cNvSpPr>
            <a:spLocks noGrp="1"/>
          </p:cNvSpPr>
          <p:nvPr>
            <p:ph type="body" sz="quarter" idx="22"/>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smtClean="0"/>
              <a:t>Click to edit Master text styles</a:t>
            </a:r>
          </a:p>
        </p:txBody>
      </p:sp>
      <p:sp>
        <p:nvSpPr>
          <p:cNvPr id="25" name="Text Placeholder 2"/>
          <p:cNvSpPr>
            <a:spLocks noGrp="1"/>
          </p:cNvSpPr>
          <p:nvPr>
            <p:ph type="body" sz="quarter" idx="23"/>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smtClean="0"/>
              <a:t>Click to edit Master text styles</a:t>
            </a:r>
          </a:p>
        </p:txBody>
      </p:sp>
      <p:sp>
        <p:nvSpPr>
          <p:cNvPr id="19" name="Text Placeholder 39"/>
          <p:cNvSpPr>
            <a:spLocks noGrp="1"/>
          </p:cNvSpPr>
          <p:nvPr>
            <p:ph type="body" sz="quarter" idx="15"/>
          </p:nvPr>
        </p:nvSpPr>
        <p:spPr>
          <a:xfrm>
            <a:off x="6839980" y="1100945"/>
            <a:ext cx="731520" cy="246888"/>
          </a:xfrm>
          <a:noFill/>
        </p:spPr>
        <p:txBody>
          <a:bodyPr rtlCol="0">
            <a:spAutoFit/>
          </a:bodyPr>
          <a:lstStyle>
            <a:lvl1pPr algn="ctr">
              <a:defRPr lang="en-US" sz="1000" dirty="0">
                <a:latin typeface="+mn-lt"/>
                <a:cs typeface="+mn-cs"/>
              </a:defRPr>
            </a:lvl1pPr>
          </a:lstStyle>
          <a:p>
            <a:pPr lvl="0"/>
            <a:r>
              <a:rPr lang="en-US" smtClean="0"/>
              <a:t>Click to edit Master text styles</a:t>
            </a:r>
          </a:p>
        </p:txBody>
      </p:sp>
      <p:sp>
        <p:nvSpPr>
          <p:cNvPr id="40" name="Text Placeholder 39"/>
          <p:cNvSpPr>
            <a:spLocks noGrp="1"/>
          </p:cNvSpPr>
          <p:nvPr>
            <p:ph type="body" sz="quarter" idx="29"/>
          </p:nvPr>
        </p:nvSpPr>
        <p:spPr>
          <a:xfrm>
            <a:off x="7572256" y="1100945"/>
            <a:ext cx="731520" cy="246888"/>
          </a:xfrm>
          <a:noFill/>
        </p:spPr>
        <p:txBody>
          <a:bodyPr rtlCol="0">
            <a:spAutoFit/>
          </a:bodyPr>
          <a:lstStyle>
            <a:lvl1pPr algn="ctr">
              <a:defRPr lang="en-US" sz="1000" dirty="0">
                <a:latin typeface="+mn-lt"/>
                <a:cs typeface="+mn-cs"/>
              </a:defRPr>
            </a:lvl1pPr>
          </a:lstStyle>
          <a:p>
            <a:pPr lvl="0"/>
            <a:r>
              <a:rPr lang="en-US" smtClean="0"/>
              <a:t>Click to edit Master text styles</a:t>
            </a:r>
          </a:p>
        </p:txBody>
      </p:sp>
      <p:sp>
        <p:nvSpPr>
          <p:cNvPr id="44" name="Text Placeholder 39"/>
          <p:cNvSpPr>
            <a:spLocks noGrp="1"/>
          </p:cNvSpPr>
          <p:nvPr>
            <p:ph type="body" sz="quarter" idx="30"/>
          </p:nvPr>
        </p:nvSpPr>
        <p:spPr>
          <a:xfrm>
            <a:off x="8309850" y="1100945"/>
            <a:ext cx="731520" cy="246888"/>
          </a:xfrm>
          <a:noFill/>
        </p:spPr>
        <p:txBody>
          <a:bodyPr rtlCol="0">
            <a:spAutoFit/>
          </a:bodyPr>
          <a:lstStyle>
            <a:lvl1pPr algn="ctr">
              <a:defRPr lang="en-US" sz="1000" dirty="0">
                <a:latin typeface="+mn-lt"/>
                <a:cs typeface="+mn-cs"/>
              </a:defRPr>
            </a:lvl1pPr>
          </a:lstStyle>
          <a:p>
            <a:pPr lvl="0"/>
            <a:r>
              <a:rPr lang="en-US" smtClean="0"/>
              <a:t>Click to edit Master text styles</a:t>
            </a:r>
          </a:p>
        </p:txBody>
      </p:sp>
      <p:sp>
        <p:nvSpPr>
          <p:cNvPr id="26" name="Title 1"/>
          <p:cNvSpPr>
            <a:spLocks noGrp="1"/>
          </p:cNvSpPr>
          <p:nvPr>
            <p:ph type="ctrTitle"/>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7" name="Content Placeholder 6"/>
          <p:cNvSpPr>
            <a:spLocks noGrp="1"/>
          </p:cNvSpPr>
          <p:nvPr>
            <p:ph sz="quarter" idx="24"/>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7"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 name="Content Placeholder 6"/>
          <p:cNvSpPr>
            <a:spLocks noGrp="1"/>
          </p:cNvSpPr>
          <p:nvPr>
            <p:ph sz="quarter" idx="26"/>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27"/>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smtClean="0"/>
              <a:t>Click to edit Master text styles</a:t>
            </a:r>
          </a:p>
        </p:txBody>
      </p:sp>
      <p:sp>
        <p:nvSpPr>
          <p:cNvPr id="33" name="Text Placeholder 4"/>
          <p:cNvSpPr>
            <a:spLocks noGrp="1"/>
          </p:cNvSpPr>
          <p:nvPr>
            <p:ph type="body" sz="quarter" idx="28"/>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smtClean="0"/>
              <a:t>Click to edit Master text styles</a:t>
            </a:r>
          </a:p>
        </p:txBody>
      </p:sp>
      <p:sp>
        <p:nvSpPr>
          <p:cNvPr id="36" name="Footer Placeholder 2"/>
          <p:cNvSpPr>
            <a:spLocks noGrp="1"/>
          </p:cNvSpPr>
          <p:nvPr>
            <p:ph type="ftr" sz="quarter" idx="31"/>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39" name="Slide Number Placeholder 3"/>
          <p:cNvSpPr>
            <a:spLocks noGrp="1"/>
          </p:cNvSpPr>
          <p:nvPr>
            <p:ph type="sldNum" sz="quarter" idx="32"/>
          </p:nvPr>
        </p:nvSpPr>
        <p:spPr/>
        <p:txBody>
          <a:bodyPr/>
          <a:lstStyle>
            <a:lvl1pPr>
              <a:defRPr/>
            </a:lvl1pPr>
          </a:lstStyle>
          <a:p>
            <a:pPr>
              <a:defRPr/>
            </a:pPr>
            <a:fld id="{9184B53E-625D-4857-8177-59630327AA3F}" type="slidenum">
              <a:rPr lang="en-US"/>
              <a:pPr>
                <a:defRPr/>
              </a:pPr>
              <a:t>‹#›</a:t>
            </a:fld>
            <a:endParaRPr lang="en-US" dirty="0"/>
          </a:p>
        </p:txBody>
      </p:sp>
    </p:spTree>
    <p:extLst>
      <p:ext uri="{BB962C8B-B14F-4D97-AF65-F5344CB8AC3E}">
        <p14:creationId xmlns:p14="http://schemas.microsoft.com/office/powerpoint/2010/main" val="4157951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oncept_Program_Status_and_Performers">
    <p:spTree>
      <p:nvGrpSpPr>
        <p:cNvPr id="1" name=""/>
        <p:cNvGrpSpPr/>
        <p:nvPr/>
      </p:nvGrpSpPr>
      <p:grpSpPr>
        <a:xfrm>
          <a:off x="0" y="0"/>
          <a:ext cx="0" cy="0"/>
          <a:chOff x="0" y="0"/>
          <a:chExt cx="0" cy="0"/>
        </a:xfrm>
      </p:grpSpPr>
      <p:sp>
        <p:nvSpPr>
          <p:cNvPr id="20" name="TextBox 19"/>
          <p:cNvSpPr txBox="1">
            <a:spLocks noChangeArrowheads="1"/>
          </p:cNvSpPr>
          <p:nvPr userDrawn="1"/>
        </p:nvSpPr>
        <p:spPr bwMode="auto">
          <a:xfrm>
            <a:off x="28575" y="1109663"/>
            <a:ext cx="6238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PE:</a:t>
            </a:r>
          </a:p>
        </p:txBody>
      </p:sp>
      <p:sp>
        <p:nvSpPr>
          <p:cNvPr id="21" name="TextBox 20"/>
          <p:cNvSpPr txBox="1">
            <a:spLocks noChangeArrowheads="1"/>
          </p:cNvSpPr>
          <p:nvPr userDrawn="1"/>
        </p:nvSpPr>
        <p:spPr bwMode="auto">
          <a:xfrm>
            <a:off x="1782763" y="1109663"/>
            <a:ext cx="7921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PROJECT:</a:t>
            </a:r>
          </a:p>
        </p:txBody>
      </p:sp>
      <p:sp>
        <p:nvSpPr>
          <p:cNvPr id="22" name="TextBox 21"/>
          <p:cNvSpPr txBox="1">
            <a:spLocks noChangeArrowheads="1"/>
          </p:cNvSpPr>
          <p:nvPr userDrawn="1"/>
        </p:nvSpPr>
        <p:spPr bwMode="auto">
          <a:xfrm>
            <a:off x="3614738" y="1109663"/>
            <a:ext cx="12049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RDDS PG #:</a:t>
            </a:r>
          </a:p>
        </p:txBody>
      </p:sp>
      <p:sp>
        <p:nvSpPr>
          <p:cNvPr id="27" name="TextBox 26"/>
          <p:cNvSpPr txBox="1"/>
          <p:nvPr userDrawn="1"/>
        </p:nvSpPr>
        <p:spPr>
          <a:xfrm>
            <a:off x="8313738" y="663575"/>
            <a:ext cx="731837" cy="231775"/>
          </a:xfrm>
          <a:prstGeom prst="rect">
            <a:avLst/>
          </a:prstGeom>
          <a:noFill/>
        </p:spPr>
        <p:txBody>
          <a:bodyPr>
            <a:spAutoFit/>
          </a:bodyPr>
          <a:lstStyle>
            <a:defPPr>
              <a:defRPr lang="en-US"/>
            </a:defPPr>
            <a:lvl1pPr>
              <a:defRPr sz="1000"/>
            </a:lvl1pPr>
          </a:lstStyle>
          <a:p>
            <a:pPr algn="ctr">
              <a:defRPr/>
            </a:pPr>
            <a:r>
              <a:rPr lang="en-US" sz="900" dirty="0" smtClean="0">
                <a:solidFill>
                  <a:prstClr val="black"/>
                </a:solidFill>
                <a:cs typeface="Arial" charset="0"/>
              </a:rPr>
              <a:t>FY13</a:t>
            </a:r>
          </a:p>
        </p:txBody>
      </p:sp>
      <p:sp>
        <p:nvSpPr>
          <p:cNvPr id="28" name="TextBox 27"/>
          <p:cNvSpPr txBox="1"/>
          <p:nvPr userDrawn="1"/>
        </p:nvSpPr>
        <p:spPr>
          <a:xfrm>
            <a:off x="7580313" y="663575"/>
            <a:ext cx="730250" cy="231775"/>
          </a:xfrm>
          <a:prstGeom prst="rect">
            <a:avLst/>
          </a:prstGeom>
          <a:noFill/>
        </p:spPr>
        <p:txBody>
          <a:bodyPr>
            <a:spAutoFit/>
          </a:bodyPr>
          <a:lstStyle>
            <a:defPPr>
              <a:defRPr lang="en-US"/>
            </a:defPPr>
            <a:lvl1pPr>
              <a:defRPr sz="1000"/>
            </a:lvl1pPr>
          </a:lstStyle>
          <a:p>
            <a:pPr algn="ctr">
              <a:defRPr/>
            </a:pPr>
            <a:r>
              <a:rPr lang="en-US" sz="900" dirty="0" smtClean="0">
                <a:solidFill>
                  <a:prstClr val="black"/>
                </a:solidFill>
                <a:cs typeface="Arial" charset="0"/>
              </a:rPr>
              <a:t>FY12</a:t>
            </a:r>
          </a:p>
        </p:txBody>
      </p:sp>
      <p:sp>
        <p:nvSpPr>
          <p:cNvPr id="29" name="TextBox 28"/>
          <p:cNvSpPr txBox="1"/>
          <p:nvPr userDrawn="1"/>
        </p:nvSpPr>
        <p:spPr>
          <a:xfrm>
            <a:off x="6848475" y="663575"/>
            <a:ext cx="730250" cy="231775"/>
          </a:xfrm>
          <a:prstGeom prst="rect">
            <a:avLst/>
          </a:prstGeom>
          <a:noFill/>
        </p:spPr>
        <p:txBody>
          <a:bodyPr>
            <a:spAutoFit/>
          </a:bodyPr>
          <a:lstStyle>
            <a:defPPr>
              <a:defRPr lang="en-US"/>
            </a:defPPr>
            <a:lvl1pPr>
              <a:defRPr sz="1000"/>
            </a:lvl1pPr>
          </a:lstStyle>
          <a:p>
            <a:pPr algn="ctr">
              <a:defRPr/>
            </a:pPr>
            <a:r>
              <a:rPr lang="en-US" sz="900" dirty="0" smtClean="0">
                <a:solidFill>
                  <a:prstClr val="black"/>
                </a:solidFill>
                <a:cs typeface="Arial" charset="0"/>
              </a:rPr>
              <a:t>FY11</a:t>
            </a:r>
          </a:p>
        </p:txBody>
      </p:sp>
      <p:sp>
        <p:nvSpPr>
          <p:cNvPr id="30" name="TextBox 29"/>
          <p:cNvSpPr txBox="1"/>
          <p:nvPr userDrawn="1"/>
        </p:nvSpPr>
        <p:spPr>
          <a:xfrm>
            <a:off x="6116638" y="663575"/>
            <a:ext cx="731837" cy="231775"/>
          </a:xfrm>
          <a:prstGeom prst="rect">
            <a:avLst/>
          </a:prstGeom>
          <a:noFill/>
        </p:spPr>
        <p:txBody>
          <a:bodyPr>
            <a:spAutoFit/>
          </a:bodyPr>
          <a:lstStyle>
            <a:defPPr>
              <a:defRPr lang="en-US"/>
            </a:defPPr>
            <a:lvl1pPr>
              <a:defRPr sz="1000"/>
            </a:lvl1pPr>
          </a:lstStyle>
          <a:p>
            <a:pPr algn="ctr">
              <a:defRPr/>
            </a:pPr>
            <a:r>
              <a:rPr lang="en-US" sz="900" dirty="0" smtClean="0">
                <a:solidFill>
                  <a:prstClr val="black"/>
                </a:solidFill>
                <a:cs typeface="Arial" charset="0"/>
              </a:rPr>
              <a:t>PROJECT</a:t>
            </a:r>
          </a:p>
        </p:txBody>
      </p:sp>
      <p:sp>
        <p:nvSpPr>
          <p:cNvPr id="31" name="TextBox 17"/>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OVERVIEW</a:t>
            </a:r>
          </a:p>
        </p:txBody>
      </p:sp>
      <p:sp>
        <p:nvSpPr>
          <p:cNvPr id="35" name="TextBox 18"/>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STATUS</a:t>
            </a:r>
          </a:p>
        </p:txBody>
      </p:sp>
      <p:sp>
        <p:nvSpPr>
          <p:cNvPr id="36" name="TextBox 19"/>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CAPABILITY OBJECTIVE/GOAL</a:t>
            </a:r>
          </a:p>
        </p:txBody>
      </p:sp>
      <p:pic>
        <p:nvPicPr>
          <p:cNvPr id="39" name="Picture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Straight Connector 21"/>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22"/>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5" name="Rectangle 44"/>
          <p:cNvSpPr/>
          <p:nvPr userDrawn="1"/>
        </p:nvSpPr>
        <p:spPr>
          <a:xfrm>
            <a:off x="4684713" y="4103688"/>
            <a:ext cx="4406900"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2455863" algn="l"/>
              </a:tabLst>
              <a:defRPr/>
            </a:pPr>
            <a:r>
              <a:rPr lang="en-US" sz="1000" dirty="0">
                <a:solidFill>
                  <a:prstClr val="white"/>
                </a:solidFill>
                <a:ea typeface="Tahoma" pitchFamily="34" charset="0"/>
                <a:cs typeface="Tahoma" pitchFamily="34" charset="0"/>
              </a:rPr>
              <a:t>PERFORMER:	</a:t>
            </a:r>
          </a:p>
        </p:txBody>
      </p:sp>
      <p:sp>
        <p:nvSpPr>
          <p:cNvPr id="47" name="TextBox 24"/>
          <p:cNvSpPr txBox="1">
            <a:spLocks noChangeArrowheads="1"/>
          </p:cNvSpPr>
          <p:nvPr userDrawn="1"/>
        </p:nvSpPr>
        <p:spPr bwMode="auto">
          <a:xfrm>
            <a:off x="6140450" y="3843338"/>
            <a:ext cx="1616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PERFORMERS</a:t>
            </a:r>
          </a:p>
        </p:txBody>
      </p:sp>
      <p:sp>
        <p:nvSpPr>
          <p:cNvPr id="49" name="Rectangle 25"/>
          <p:cNvSpPr>
            <a:spLocks noChangeArrowheads="1"/>
          </p:cNvSpPr>
          <p:nvPr userDrawn="1"/>
        </p:nvSpPr>
        <p:spPr bwMode="auto">
          <a:xfrm>
            <a:off x="7129463" y="409575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2455863" algn="l"/>
              </a:tabLst>
              <a:defRPr>
                <a:solidFill>
                  <a:schemeClr val="tx1"/>
                </a:solidFill>
                <a:latin typeface="Tahoma" pitchFamily="34" charset="0"/>
              </a:defRPr>
            </a:lvl1pPr>
            <a:lvl2pPr marL="742950" indent="-285750">
              <a:tabLst>
                <a:tab pos="2455863" algn="l"/>
              </a:tabLst>
              <a:defRPr>
                <a:solidFill>
                  <a:schemeClr val="tx1"/>
                </a:solidFill>
                <a:latin typeface="Tahoma" pitchFamily="34" charset="0"/>
              </a:defRPr>
            </a:lvl2pPr>
            <a:lvl3pPr marL="1143000" indent="-228600">
              <a:tabLst>
                <a:tab pos="2455863" algn="l"/>
              </a:tabLst>
              <a:defRPr>
                <a:solidFill>
                  <a:schemeClr val="tx1"/>
                </a:solidFill>
                <a:latin typeface="Tahoma" pitchFamily="34" charset="0"/>
              </a:defRPr>
            </a:lvl3pPr>
            <a:lvl4pPr marL="1600200" indent="-228600">
              <a:tabLst>
                <a:tab pos="2455863" algn="l"/>
              </a:tabLst>
              <a:defRPr>
                <a:solidFill>
                  <a:schemeClr val="tx1"/>
                </a:solidFill>
                <a:latin typeface="Tahoma" pitchFamily="34" charset="0"/>
              </a:defRPr>
            </a:lvl4pPr>
            <a:lvl5pPr marL="2057400" indent="-228600">
              <a:tabLst>
                <a:tab pos="2455863" algn="l"/>
              </a:tabLst>
              <a:defRPr>
                <a:solidFill>
                  <a:schemeClr val="tx1"/>
                </a:solidFill>
                <a:latin typeface="Tahoma" pitchFamily="34" charset="0"/>
              </a:defRPr>
            </a:lvl5pPr>
            <a:lvl6pPr marL="2514600" indent="-228600" fontAlgn="base">
              <a:spcBef>
                <a:spcPct val="0"/>
              </a:spcBef>
              <a:spcAft>
                <a:spcPct val="0"/>
              </a:spcAft>
              <a:tabLst>
                <a:tab pos="2455863" algn="l"/>
              </a:tabLst>
              <a:defRPr>
                <a:solidFill>
                  <a:schemeClr val="tx1"/>
                </a:solidFill>
                <a:latin typeface="Tahoma" pitchFamily="34" charset="0"/>
              </a:defRPr>
            </a:lvl6pPr>
            <a:lvl7pPr marL="2971800" indent="-228600" fontAlgn="base">
              <a:spcBef>
                <a:spcPct val="0"/>
              </a:spcBef>
              <a:spcAft>
                <a:spcPct val="0"/>
              </a:spcAft>
              <a:tabLst>
                <a:tab pos="2455863" algn="l"/>
              </a:tabLst>
              <a:defRPr>
                <a:solidFill>
                  <a:schemeClr val="tx1"/>
                </a:solidFill>
                <a:latin typeface="Tahoma" pitchFamily="34" charset="0"/>
              </a:defRPr>
            </a:lvl7pPr>
            <a:lvl8pPr marL="3429000" indent="-228600" fontAlgn="base">
              <a:spcBef>
                <a:spcPct val="0"/>
              </a:spcBef>
              <a:spcAft>
                <a:spcPct val="0"/>
              </a:spcAft>
              <a:tabLst>
                <a:tab pos="2455863" algn="l"/>
              </a:tabLst>
              <a:defRPr>
                <a:solidFill>
                  <a:schemeClr val="tx1"/>
                </a:solidFill>
                <a:latin typeface="Tahoma" pitchFamily="34" charset="0"/>
              </a:defRPr>
            </a:lvl8pPr>
            <a:lvl9pPr marL="3886200" indent="-228600" fontAlgn="base">
              <a:spcBef>
                <a:spcPct val="0"/>
              </a:spcBef>
              <a:spcAft>
                <a:spcPct val="0"/>
              </a:spcAft>
              <a:tabLst>
                <a:tab pos="2455863" algn="l"/>
              </a:tabLst>
              <a:defRPr>
                <a:solidFill>
                  <a:schemeClr val="tx1"/>
                </a:solidFill>
                <a:latin typeface="Tahoma" pitchFamily="34" charset="0"/>
              </a:defRPr>
            </a:lvl9pPr>
          </a:lstStyle>
          <a:p>
            <a:pPr fontAlgn="base">
              <a:spcBef>
                <a:spcPct val="0"/>
              </a:spcBef>
              <a:spcAft>
                <a:spcPct val="0"/>
              </a:spcAft>
              <a:defRPr/>
            </a:pPr>
            <a:r>
              <a:rPr lang="en-US" altLang="en-US" sz="1000" dirty="0" smtClean="0">
                <a:solidFill>
                  <a:srgbClr val="FFFFFF"/>
                </a:solidFill>
                <a:cs typeface="Tahoma" pitchFamily="34" charset="0"/>
              </a:rPr>
              <a:t>LOCATION:</a:t>
            </a:r>
          </a:p>
        </p:txBody>
      </p:sp>
      <p:cxnSp>
        <p:nvCxnSpPr>
          <p:cNvPr id="50" name="Straight Connector 26"/>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23" name="Text Placeholder 2"/>
          <p:cNvSpPr>
            <a:spLocks noGrp="1"/>
          </p:cNvSpPr>
          <p:nvPr>
            <p:ph type="body" sz="quarter" idx="21"/>
          </p:nvPr>
        </p:nvSpPr>
        <p:spPr>
          <a:xfrm>
            <a:off x="280457" y="1109505"/>
            <a:ext cx="1489074" cy="246221"/>
          </a:xfrm>
          <a:noFill/>
        </p:spPr>
        <p:txBody>
          <a:bodyPr lIns="45720" rtlCol="0">
            <a:spAutoFit/>
          </a:bodyPr>
          <a:lstStyle>
            <a:lvl1pPr>
              <a:defRPr lang="en-US" sz="1000" baseline="0" dirty="0">
                <a:latin typeface="+mn-lt"/>
                <a:cs typeface="+mn-cs"/>
              </a:defRPr>
            </a:lvl1pPr>
          </a:lstStyle>
          <a:p>
            <a:pPr lvl="0"/>
            <a:r>
              <a:rPr lang="en-US" smtClean="0"/>
              <a:t>Click to edit Master text styles</a:t>
            </a:r>
          </a:p>
        </p:txBody>
      </p:sp>
      <p:sp>
        <p:nvSpPr>
          <p:cNvPr id="24" name="Text Placeholder 2"/>
          <p:cNvSpPr>
            <a:spLocks noGrp="1"/>
          </p:cNvSpPr>
          <p:nvPr>
            <p:ph type="body" sz="quarter" idx="22"/>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smtClean="0"/>
              <a:t>Click to edit Master text styles</a:t>
            </a:r>
          </a:p>
        </p:txBody>
      </p:sp>
      <p:sp>
        <p:nvSpPr>
          <p:cNvPr id="25" name="Text Placeholder 2"/>
          <p:cNvSpPr>
            <a:spLocks noGrp="1"/>
          </p:cNvSpPr>
          <p:nvPr>
            <p:ph type="body" sz="quarter" idx="23"/>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smtClean="0"/>
              <a:t>Click to edit Master text styles</a:t>
            </a:r>
          </a:p>
        </p:txBody>
      </p:sp>
      <p:sp>
        <p:nvSpPr>
          <p:cNvPr id="19" name="Text Placeholder 39"/>
          <p:cNvSpPr>
            <a:spLocks noGrp="1"/>
          </p:cNvSpPr>
          <p:nvPr>
            <p:ph type="body" sz="quarter" idx="15"/>
          </p:nvPr>
        </p:nvSpPr>
        <p:spPr>
          <a:xfrm>
            <a:off x="6847954" y="1124894"/>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40" name="Text Placeholder 39"/>
          <p:cNvSpPr>
            <a:spLocks noGrp="1"/>
          </p:cNvSpPr>
          <p:nvPr>
            <p:ph type="body" sz="quarter" idx="29"/>
          </p:nvPr>
        </p:nvSpPr>
        <p:spPr>
          <a:xfrm>
            <a:off x="7579596" y="1124894"/>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44" name="Text Placeholder 39"/>
          <p:cNvSpPr>
            <a:spLocks noGrp="1"/>
          </p:cNvSpPr>
          <p:nvPr>
            <p:ph type="body" sz="quarter" idx="30"/>
          </p:nvPr>
        </p:nvSpPr>
        <p:spPr>
          <a:xfrm>
            <a:off x="8313898" y="1124894"/>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32" name="Text Placeholder 39"/>
          <p:cNvSpPr>
            <a:spLocks noGrp="1"/>
          </p:cNvSpPr>
          <p:nvPr>
            <p:ph type="body" sz="quarter" idx="31"/>
          </p:nvPr>
        </p:nvSpPr>
        <p:spPr>
          <a:xfrm>
            <a:off x="6847954" y="893966"/>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34" name="Text Placeholder 39"/>
          <p:cNvSpPr>
            <a:spLocks noGrp="1"/>
          </p:cNvSpPr>
          <p:nvPr>
            <p:ph type="body" sz="quarter" idx="32"/>
          </p:nvPr>
        </p:nvSpPr>
        <p:spPr>
          <a:xfrm>
            <a:off x="7579596" y="893966"/>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43" name="Text Placeholder 39"/>
          <p:cNvSpPr>
            <a:spLocks noGrp="1"/>
          </p:cNvSpPr>
          <p:nvPr>
            <p:ph type="body" sz="quarter" idx="33"/>
          </p:nvPr>
        </p:nvSpPr>
        <p:spPr>
          <a:xfrm>
            <a:off x="8313898" y="893966"/>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46" name="Text Placeholder 39"/>
          <p:cNvSpPr>
            <a:spLocks noGrp="1"/>
          </p:cNvSpPr>
          <p:nvPr>
            <p:ph type="body" sz="quarter" idx="34"/>
          </p:nvPr>
        </p:nvSpPr>
        <p:spPr>
          <a:xfrm>
            <a:off x="6116434" y="1124894"/>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48" name="Text Placeholder 39"/>
          <p:cNvSpPr>
            <a:spLocks noGrp="1"/>
          </p:cNvSpPr>
          <p:nvPr>
            <p:ph type="body" sz="quarter" idx="35"/>
          </p:nvPr>
        </p:nvSpPr>
        <p:spPr>
          <a:xfrm>
            <a:off x="6116434" y="893966"/>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26" name="Title 1"/>
          <p:cNvSpPr>
            <a:spLocks noGrp="1"/>
          </p:cNvSpPr>
          <p:nvPr>
            <p:ph type="ctrTitle"/>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7" name="Content Placeholder 6"/>
          <p:cNvSpPr>
            <a:spLocks noGrp="1"/>
          </p:cNvSpPr>
          <p:nvPr>
            <p:ph sz="quarter" idx="24"/>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7"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 name="Content Placeholder 6"/>
          <p:cNvSpPr>
            <a:spLocks noGrp="1"/>
          </p:cNvSpPr>
          <p:nvPr>
            <p:ph sz="quarter" idx="26"/>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27"/>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smtClean="0"/>
              <a:t>Click to edit Master text styles</a:t>
            </a:r>
          </a:p>
        </p:txBody>
      </p:sp>
      <p:sp>
        <p:nvSpPr>
          <p:cNvPr id="33" name="Text Placeholder 4"/>
          <p:cNvSpPr>
            <a:spLocks noGrp="1"/>
          </p:cNvSpPr>
          <p:nvPr>
            <p:ph type="body" sz="quarter" idx="28"/>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smtClean="0"/>
              <a:t>Click to edit Master text styles</a:t>
            </a:r>
          </a:p>
        </p:txBody>
      </p:sp>
      <p:sp>
        <p:nvSpPr>
          <p:cNvPr id="51" name="Footer Placeholder 2"/>
          <p:cNvSpPr>
            <a:spLocks noGrp="1"/>
          </p:cNvSpPr>
          <p:nvPr userDrawn="1">
            <p:ph type="ftr" sz="quarter" idx="36"/>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52" name="Slide Number Placeholder 3"/>
          <p:cNvSpPr>
            <a:spLocks noGrp="1"/>
          </p:cNvSpPr>
          <p:nvPr userDrawn="1">
            <p:ph type="sldNum" sz="quarter" idx="37"/>
          </p:nvPr>
        </p:nvSpPr>
        <p:spPr/>
        <p:txBody>
          <a:bodyPr/>
          <a:lstStyle>
            <a:lvl1pPr>
              <a:defRPr/>
            </a:lvl1pPr>
          </a:lstStyle>
          <a:p>
            <a:pPr>
              <a:defRPr/>
            </a:pPr>
            <a:fld id="{8A5473AA-F467-4905-97A9-AC541D7F1A3C}" type="slidenum">
              <a:rPr lang="en-US"/>
              <a:pPr>
                <a:defRPr/>
              </a:pPr>
              <a:t>‹#›</a:t>
            </a:fld>
            <a:endParaRPr lang="en-US" dirty="0"/>
          </a:p>
        </p:txBody>
      </p:sp>
    </p:spTree>
    <p:extLst>
      <p:ext uri="{BB962C8B-B14F-4D97-AF65-F5344CB8AC3E}">
        <p14:creationId xmlns:p14="http://schemas.microsoft.com/office/powerpoint/2010/main" val="11801221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oncept_Program_Status_and_Performers">
    <p:spTree>
      <p:nvGrpSpPr>
        <p:cNvPr id="1" name=""/>
        <p:cNvGrpSpPr/>
        <p:nvPr/>
      </p:nvGrpSpPr>
      <p:grpSpPr>
        <a:xfrm>
          <a:off x="0" y="0"/>
          <a:ext cx="0" cy="0"/>
          <a:chOff x="0" y="0"/>
          <a:chExt cx="0" cy="0"/>
        </a:xfrm>
      </p:grpSpPr>
      <p:sp>
        <p:nvSpPr>
          <p:cNvPr id="27" name="TextBox 26"/>
          <p:cNvSpPr txBox="1">
            <a:spLocks noChangeArrowheads="1"/>
          </p:cNvSpPr>
          <p:nvPr userDrawn="1"/>
        </p:nvSpPr>
        <p:spPr bwMode="auto">
          <a:xfrm>
            <a:off x="0" y="1125538"/>
            <a:ext cx="6238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900" dirty="0" smtClean="0">
                <a:solidFill>
                  <a:prstClr val="black"/>
                </a:solidFill>
                <a:cs typeface="Arial" charset="0"/>
              </a:rPr>
              <a:t>PE:</a:t>
            </a:r>
          </a:p>
        </p:txBody>
      </p:sp>
      <p:sp>
        <p:nvSpPr>
          <p:cNvPr id="28" name="TextBox 27"/>
          <p:cNvSpPr txBox="1">
            <a:spLocks noChangeArrowheads="1"/>
          </p:cNvSpPr>
          <p:nvPr userDrawn="1"/>
        </p:nvSpPr>
        <p:spPr bwMode="auto">
          <a:xfrm>
            <a:off x="2214563" y="1125538"/>
            <a:ext cx="793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900" dirty="0" smtClean="0">
                <a:solidFill>
                  <a:prstClr val="black"/>
                </a:solidFill>
                <a:cs typeface="Arial" charset="0"/>
              </a:rPr>
              <a:t>PROJECT:</a:t>
            </a:r>
          </a:p>
        </p:txBody>
      </p:sp>
      <p:sp>
        <p:nvSpPr>
          <p:cNvPr id="29" name="TextBox 28"/>
          <p:cNvSpPr txBox="1">
            <a:spLocks noChangeArrowheads="1"/>
          </p:cNvSpPr>
          <p:nvPr userDrawn="1"/>
        </p:nvSpPr>
        <p:spPr bwMode="auto">
          <a:xfrm>
            <a:off x="4425950" y="1125538"/>
            <a:ext cx="12049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900" dirty="0" smtClean="0">
                <a:solidFill>
                  <a:prstClr val="black"/>
                </a:solidFill>
                <a:cs typeface="Arial" charset="0"/>
              </a:rPr>
              <a:t>RDDS PG #:</a:t>
            </a:r>
          </a:p>
        </p:txBody>
      </p:sp>
      <p:sp>
        <p:nvSpPr>
          <p:cNvPr id="30" name="TextBox 29"/>
          <p:cNvSpPr txBox="1"/>
          <p:nvPr userDrawn="1"/>
        </p:nvSpPr>
        <p:spPr>
          <a:xfrm>
            <a:off x="8313738" y="709613"/>
            <a:ext cx="731837" cy="160337"/>
          </a:xfrm>
          <a:prstGeom prst="rect">
            <a:avLst/>
          </a:prstGeom>
          <a:noFill/>
        </p:spPr>
        <p:txBody>
          <a:bodyPr tIns="18288" bIns="18288">
            <a:spAutoFit/>
          </a:bodyPr>
          <a:lstStyle>
            <a:defPPr>
              <a:defRPr lang="en-US"/>
            </a:defPPr>
            <a:lvl1pPr>
              <a:defRPr sz="1000"/>
            </a:lvl1pPr>
          </a:lstStyle>
          <a:p>
            <a:pPr algn="ctr">
              <a:defRPr/>
            </a:pPr>
            <a:r>
              <a:rPr lang="en-US" sz="800" dirty="0" smtClean="0">
                <a:solidFill>
                  <a:prstClr val="black"/>
                </a:solidFill>
                <a:cs typeface="Arial" charset="0"/>
              </a:rPr>
              <a:t>FY13</a:t>
            </a:r>
          </a:p>
        </p:txBody>
      </p:sp>
      <p:sp>
        <p:nvSpPr>
          <p:cNvPr id="31" name="TextBox 30"/>
          <p:cNvSpPr txBox="1"/>
          <p:nvPr userDrawn="1"/>
        </p:nvSpPr>
        <p:spPr>
          <a:xfrm>
            <a:off x="7580313" y="709613"/>
            <a:ext cx="730250" cy="160337"/>
          </a:xfrm>
          <a:prstGeom prst="rect">
            <a:avLst/>
          </a:prstGeom>
          <a:noFill/>
        </p:spPr>
        <p:txBody>
          <a:bodyPr tIns="18288" bIns="18288">
            <a:spAutoFit/>
          </a:bodyPr>
          <a:lstStyle>
            <a:defPPr>
              <a:defRPr lang="en-US"/>
            </a:defPPr>
            <a:lvl1pPr>
              <a:defRPr sz="1000"/>
            </a:lvl1pPr>
          </a:lstStyle>
          <a:p>
            <a:pPr algn="ctr">
              <a:defRPr/>
            </a:pPr>
            <a:r>
              <a:rPr lang="en-US" sz="800" dirty="0" smtClean="0">
                <a:solidFill>
                  <a:prstClr val="black"/>
                </a:solidFill>
                <a:cs typeface="Arial" charset="0"/>
              </a:rPr>
              <a:t>FY12</a:t>
            </a:r>
          </a:p>
        </p:txBody>
      </p:sp>
      <p:sp>
        <p:nvSpPr>
          <p:cNvPr id="35" name="TextBox 34"/>
          <p:cNvSpPr txBox="1"/>
          <p:nvPr userDrawn="1"/>
        </p:nvSpPr>
        <p:spPr>
          <a:xfrm>
            <a:off x="6848475" y="709613"/>
            <a:ext cx="731838" cy="160337"/>
          </a:xfrm>
          <a:prstGeom prst="rect">
            <a:avLst/>
          </a:prstGeom>
          <a:noFill/>
        </p:spPr>
        <p:txBody>
          <a:bodyPr tIns="18288" bIns="18288">
            <a:spAutoFit/>
          </a:bodyPr>
          <a:lstStyle>
            <a:defPPr>
              <a:defRPr lang="en-US"/>
            </a:defPPr>
            <a:lvl1pPr>
              <a:defRPr sz="1000"/>
            </a:lvl1pPr>
          </a:lstStyle>
          <a:p>
            <a:pPr algn="ctr">
              <a:defRPr/>
            </a:pPr>
            <a:r>
              <a:rPr lang="en-US" sz="800" dirty="0" smtClean="0">
                <a:solidFill>
                  <a:prstClr val="black"/>
                </a:solidFill>
                <a:cs typeface="Arial" charset="0"/>
              </a:rPr>
              <a:t>FY11</a:t>
            </a:r>
          </a:p>
        </p:txBody>
      </p:sp>
      <p:sp>
        <p:nvSpPr>
          <p:cNvPr id="36" name="TextBox 35"/>
          <p:cNvSpPr txBox="1"/>
          <p:nvPr userDrawn="1"/>
        </p:nvSpPr>
        <p:spPr>
          <a:xfrm>
            <a:off x="6113463" y="709613"/>
            <a:ext cx="731837" cy="160337"/>
          </a:xfrm>
          <a:prstGeom prst="rect">
            <a:avLst/>
          </a:prstGeom>
          <a:noFill/>
        </p:spPr>
        <p:txBody>
          <a:bodyPr tIns="18288" bIns="18288">
            <a:spAutoFit/>
          </a:bodyPr>
          <a:lstStyle>
            <a:defPPr>
              <a:defRPr lang="en-US"/>
            </a:defPPr>
            <a:lvl1pPr>
              <a:defRPr sz="1000"/>
            </a:lvl1pPr>
          </a:lstStyle>
          <a:p>
            <a:pPr algn="ctr">
              <a:defRPr/>
            </a:pPr>
            <a:r>
              <a:rPr lang="en-US" sz="800" dirty="0" smtClean="0">
                <a:solidFill>
                  <a:prstClr val="black"/>
                </a:solidFill>
                <a:cs typeface="Arial" charset="0"/>
              </a:rPr>
              <a:t>PROJECT</a:t>
            </a:r>
          </a:p>
        </p:txBody>
      </p:sp>
      <p:sp>
        <p:nvSpPr>
          <p:cNvPr id="39" name="TextBox 17"/>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OVERVIEW</a:t>
            </a:r>
          </a:p>
        </p:txBody>
      </p:sp>
      <p:sp>
        <p:nvSpPr>
          <p:cNvPr id="41" name="TextBox 18"/>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STATUS</a:t>
            </a:r>
          </a:p>
        </p:txBody>
      </p:sp>
      <p:sp>
        <p:nvSpPr>
          <p:cNvPr id="42" name="TextBox 19"/>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CAPABILITY OBJECTIVE/GOAL</a:t>
            </a:r>
          </a:p>
        </p:txBody>
      </p:sp>
      <p:pic>
        <p:nvPicPr>
          <p:cNvPr id="45" name="Picture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7" name="Straight Connector 21"/>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22"/>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4" name="Rectangle 53"/>
          <p:cNvSpPr/>
          <p:nvPr userDrawn="1"/>
        </p:nvSpPr>
        <p:spPr>
          <a:xfrm>
            <a:off x="4684713" y="4103688"/>
            <a:ext cx="4406900"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2455863" algn="l"/>
              </a:tabLst>
              <a:defRPr/>
            </a:pPr>
            <a:r>
              <a:rPr lang="en-US" sz="1000" dirty="0">
                <a:solidFill>
                  <a:prstClr val="white"/>
                </a:solidFill>
                <a:ea typeface="Tahoma" pitchFamily="34" charset="0"/>
                <a:cs typeface="Tahoma" pitchFamily="34" charset="0"/>
              </a:rPr>
              <a:t>PERFORMER:	</a:t>
            </a:r>
          </a:p>
        </p:txBody>
      </p:sp>
      <p:sp>
        <p:nvSpPr>
          <p:cNvPr id="55" name="TextBox 24"/>
          <p:cNvSpPr txBox="1">
            <a:spLocks noChangeArrowheads="1"/>
          </p:cNvSpPr>
          <p:nvPr userDrawn="1"/>
        </p:nvSpPr>
        <p:spPr bwMode="auto">
          <a:xfrm>
            <a:off x="6140450" y="3843338"/>
            <a:ext cx="1616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PERFORMERS</a:t>
            </a:r>
          </a:p>
        </p:txBody>
      </p:sp>
      <p:sp>
        <p:nvSpPr>
          <p:cNvPr id="56" name="Rectangle 25"/>
          <p:cNvSpPr>
            <a:spLocks noChangeArrowheads="1"/>
          </p:cNvSpPr>
          <p:nvPr userDrawn="1"/>
        </p:nvSpPr>
        <p:spPr bwMode="auto">
          <a:xfrm>
            <a:off x="7129463" y="409575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2455863" algn="l"/>
              </a:tabLst>
              <a:defRPr>
                <a:solidFill>
                  <a:schemeClr val="tx1"/>
                </a:solidFill>
                <a:latin typeface="Tahoma" pitchFamily="34" charset="0"/>
              </a:defRPr>
            </a:lvl1pPr>
            <a:lvl2pPr marL="742950" indent="-285750">
              <a:tabLst>
                <a:tab pos="2455863" algn="l"/>
              </a:tabLst>
              <a:defRPr>
                <a:solidFill>
                  <a:schemeClr val="tx1"/>
                </a:solidFill>
                <a:latin typeface="Tahoma" pitchFamily="34" charset="0"/>
              </a:defRPr>
            </a:lvl2pPr>
            <a:lvl3pPr marL="1143000" indent="-228600">
              <a:tabLst>
                <a:tab pos="2455863" algn="l"/>
              </a:tabLst>
              <a:defRPr>
                <a:solidFill>
                  <a:schemeClr val="tx1"/>
                </a:solidFill>
                <a:latin typeface="Tahoma" pitchFamily="34" charset="0"/>
              </a:defRPr>
            </a:lvl3pPr>
            <a:lvl4pPr marL="1600200" indent="-228600">
              <a:tabLst>
                <a:tab pos="2455863" algn="l"/>
              </a:tabLst>
              <a:defRPr>
                <a:solidFill>
                  <a:schemeClr val="tx1"/>
                </a:solidFill>
                <a:latin typeface="Tahoma" pitchFamily="34" charset="0"/>
              </a:defRPr>
            </a:lvl4pPr>
            <a:lvl5pPr marL="2057400" indent="-228600">
              <a:tabLst>
                <a:tab pos="2455863" algn="l"/>
              </a:tabLst>
              <a:defRPr>
                <a:solidFill>
                  <a:schemeClr val="tx1"/>
                </a:solidFill>
                <a:latin typeface="Tahoma" pitchFamily="34" charset="0"/>
              </a:defRPr>
            </a:lvl5pPr>
            <a:lvl6pPr marL="2514600" indent="-228600" fontAlgn="base">
              <a:spcBef>
                <a:spcPct val="0"/>
              </a:spcBef>
              <a:spcAft>
                <a:spcPct val="0"/>
              </a:spcAft>
              <a:tabLst>
                <a:tab pos="2455863" algn="l"/>
              </a:tabLst>
              <a:defRPr>
                <a:solidFill>
                  <a:schemeClr val="tx1"/>
                </a:solidFill>
                <a:latin typeface="Tahoma" pitchFamily="34" charset="0"/>
              </a:defRPr>
            </a:lvl6pPr>
            <a:lvl7pPr marL="2971800" indent="-228600" fontAlgn="base">
              <a:spcBef>
                <a:spcPct val="0"/>
              </a:spcBef>
              <a:spcAft>
                <a:spcPct val="0"/>
              </a:spcAft>
              <a:tabLst>
                <a:tab pos="2455863" algn="l"/>
              </a:tabLst>
              <a:defRPr>
                <a:solidFill>
                  <a:schemeClr val="tx1"/>
                </a:solidFill>
                <a:latin typeface="Tahoma" pitchFamily="34" charset="0"/>
              </a:defRPr>
            </a:lvl7pPr>
            <a:lvl8pPr marL="3429000" indent="-228600" fontAlgn="base">
              <a:spcBef>
                <a:spcPct val="0"/>
              </a:spcBef>
              <a:spcAft>
                <a:spcPct val="0"/>
              </a:spcAft>
              <a:tabLst>
                <a:tab pos="2455863" algn="l"/>
              </a:tabLst>
              <a:defRPr>
                <a:solidFill>
                  <a:schemeClr val="tx1"/>
                </a:solidFill>
                <a:latin typeface="Tahoma" pitchFamily="34" charset="0"/>
              </a:defRPr>
            </a:lvl8pPr>
            <a:lvl9pPr marL="3886200" indent="-228600" fontAlgn="base">
              <a:spcBef>
                <a:spcPct val="0"/>
              </a:spcBef>
              <a:spcAft>
                <a:spcPct val="0"/>
              </a:spcAft>
              <a:tabLst>
                <a:tab pos="2455863" algn="l"/>
              </a:tabLst>
              <a:defRPr>
                <a:solidFill>
                  <a:schemeClr val="tx1"/>
                </a:solidFill>
                <a:latin typeface="Tahoma" pitchFamily="34" charset="0"/>
              </a:defRPr>
            </a:lvl9pPr>
          </a:lstStyle>
          <a:p>
            <a:pPr fontAlgn="base">
              <a:spcBef>
                <a:spcPct val="0"/>
              </a:spcBef>
              <a:spcAft>
                <a:spcPct val="0"/>
              </a:spcAft>
              <a:defRPr/>
            </a:pPr>
            <a:r>
              <a:rPr lang="en-US" altLang="en-US" sz="1000" dirty="0" smtClean="0">
                <a:solidFill>
                  <a:srgbClr val="FFFFFF"/>
                </a:solidFill>
                <a:cs typeface="Tahoma" pitchFamily="34" charset="0"/>
              </a:rPr>
              <a:t>LOCATION:</a:t>
            </a:r>
          </a:p>
        </p:txBody>
      </p:sp>
      <p:cxnSp>
        <p:nvCxnSpPr>
          <p:cNvPr id="57" name="Straight Connector 26"/>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23" name="Text Placeholder 2"/>
          <p:cNvSpPr>
            <a:spLocks noGrp="1"/>
          </p:cNvSpPr>
          <p:nvPr>
            <p:ph type="body" sz="quarter" idx="21"/>
          </p:nvPr>
        </p:nvSpPr>
        <p:spPr>
          <a:xfrm>
            <a:off x="263522" y="1124894"/>
            <a:ext cx="2073278" cy="230832"/>
          </a:xfrm>
          <a:noFill/>
        </p:spPr>
        <p:txBody>
          <a:bodyPr lIns="45720" rtlCol="0">
            <a:spAutoFit/>
          </a:bodyPr>
          <a:lstStyle>
            <a:lvl1pPr>
              <a:defRPr lang="en-US" sz="900" baseline="0" dirty="0">
                <a:latin typeface="+mn-lt"/>
                <a:cs typeface="+mn-cs"/>
              </a:defRPr>
            </a:lvl1pPr>
          </a:lstStyle>
          <a:p>
            <a:pPr lvl="0"/>
            <a:r>
              <a:rPr lang="en-US" smtClean="0"/>
              <a:t>Click to edit Master text styles</a:t>
            </a:r>
          </a:p>
        </p:txBody>
      </p:sp>
      <p:sp>
        <p:nvSpPr>
          <p:cNvPr id="24" name="Text Placeholder 2"/>
          <p:cNvSpPr>
            <a:spLocks noGrp="1"/>
          </p:cNvSpPr>
          <p:nvPr>
            <p:ph type="body" sz="quarter" idx="22"/>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900" dirty="0">
                <a:latin typeface="+mn-lt"/>
                <a:cs typeface="+mn-cs"/>
              </a:defRPr>
            </a:lvl1pPr>
          </a:lstStyle>
          <a:p>
            <a:pPr lvl="0"/>
            <a:r>
              <a:rPr lang="en-US" smtClean="0"/>
              <a:t>Click to edit Master text styles</a:t>
            </a:r>
          </a:p>
        </p:txBody>
      </p:sp>
      <p:sp>
        <p:nvSpPr>
          <p:cNvPr id="25" name="Text Placeholder 2"/>
          <p:cNvSpPr>
            <a:spLocks noGrp="1"/>
          </p:cNvSpPr>
          <p:nvPr>
            <p:ph type="body" sz="quarter" idx="23"/>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lvl="0"/>
            <a:r>
              <a:rPr lang="en-US" smtClean="0"/>
              <a:t>Click to edit Master text styles</a:t>
            </a:r>
          </a:p>
        </p:txBody>
      </p:sp>
      <p:sp>
        <p:nvSpPr>
          <p:cNvPr id="19" name="Text Placeholder 39"/>
          <p:cNvSpPr>
            <a:spLocks noGrp="1"/>
          </p:cNvSpPr>
          <p:nvPr>
            <p:ph type="body" sz="quarter" idx="15"/>
          </p:nvPr>
        </p:nvSpPr>
        <p:spPr>
          <a:xfrm>
            <a:off x="6848323" y="118416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40" name="Text Placeholder 39"/>
          <p:cNvSpPr>
            <a:spLocks noGrp="1"/>
          </p:cNvSpPr>
          <p:nvPr>
            <p:ph type="body" sz="quarter" idx="29"/>
          </p:nvPr>
        </p:nvSpPr>
        <p:spPr>
          <a:xfrm>
            <a:off x="7579596" y="118416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44" name="Text Placeholder 39"/>
          <p:cNvSpPr>
            <a:spLocks noGrp="1"/>
          </p:cNvSpPr>
          <p:nvPr>
            <p:ph type="body" sz="quarter" idx="30"/>
          </p:nvPr>
        </p:nvSpPr>
        <p:spPr>
          <a:xfrm>
            <a:off x="8313898" y="118416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32" name="Text Placeholder 39"/>
          <p:cNvSpPr>
            <a:spLocks noGrp="1"/>
          </p:cNvSpPr>
          <p:nvPr>
            <p:ph type="body" sz="quarter" idx="31"/>
          </p:nvPr>
        </p:nvSpPr>
        <p:spPr>
          <a:xfrm>
            <a:off x="6848323" y="1020971"/>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34" name="Text Placeholder 39"/>
          <p:cNvSpPr>
            <a:spLocks noGrp="1"/>
          </p:cNvSpPr>
          <p:nvPr>
            <p:ph type="body" sz="quarter" idx="32"/>
          </p:nvPr>
        </p:nvSpPr>
        <p:spPr>
          <a:xfrm>
            <a:off x="7579596" y="1020971"/>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43" name="Text Placeholder 39"/>
          <p:cNvSpPr>
            <a:spLocks noGrp="1"/>
          </p:cNvSpPr>
          <p:nvPr>
            <p:ph type="body" sz="quarter" idx="33"/>
          </p:nvPr>
        </p:nvSpPr>
        <p:spPr>
          <a:xfrm>
            <a:off x="8313898" y="1020971"/>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46" name="Text Placeholder 39"/>
          <p:cNvSpPr>
            <a:spLocks noGrp="1"/>
          </p:cNvSpPr>
          <p:nvPr>
            <p:ph type="body" sz="quarter" idx="34"/>
          </p:nvPr>
        </p:nvSpPr>
        <p:spPr>
          <a:xfrm>
            <a:off x="6114145" y="118416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48" name="Text Placeholder 39"/>
          <p:cNvSpPr>
            <a:spLocks noGrp="1"/>
          </p:cNvSpPr>
          <p:nvPr>
            <p:ph type="body" sz="quarter" idx="35"/>
          </p:nvPr>
        </p:nvSpPr>
        <p:spPr>
          <a:xfrm>
            <a:off x="6114145" y="1020971"/>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26" name="Title 1"/>
          <p:cNvSpPr>
            <a:spLocks noGrp="1"/>
          </p:cNvSpPr>
          <p:nvPr>
            <p:ph type="ctrTitle"/>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7" name="Content Placeholder 6"/>
          <p:cNvSpPr>
            <a:spLocks noGrp="1"/>
          </p:cNvSpPr>
          <p:nvPr>
            <p:ph sz="quarter" idx="24"/>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7"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 name="Content Placeholder 6"/>
          <p:cNvSpPr>
            <a:spLocks noGrp="1"/>
          </p:cNvSpPr>
          <p:nvPr>
            <p:ph sz="quarter" idx="26"/>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27"/>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smtClean="0"/>
              <a:t>Click to edit Master text styles</a:t>
            </a:r>
          </a:p>
        </p:txBody>
      </p:sp>
      <p:sp>
        <p:nvSpPr>
          <p:cNvPr id="33" name="Text Placeholder 4"/>
          <p:cNvSpPr>
            <a:spLocks noGrp="1"/>
          </p:cNvSpPr>
          <p:nvPr>
            <p:ph type="body" sz="quarter" idx="28"/>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smtClean="0"/>
              <a:t>Click to edit Master text styles</a:t>
            </a:r>
          </a:p>
        </p:txBody>
      </p:sp>
      <p:sp>
        <p:nvSpPr>
          <p:cNvPr id="49" name="Text Placeholder 39"/>
          <p:cNvSpPr>
            <a:spLocks noGrp="1"/>
          </p:cNvSpPr>
          <p:nvPr>
            <p:ph type="body" sz="quarter" idx="36"/>
          </p:nvPr>
        </p:nvSpPr>
        <p:spPr>
          <a:xfrm>
            <a:off x="6848323" y="85897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50" name="Text Placeholder 39"/>
          <p:cNvSpPr>
            <a:spLocks noGrp="1"/>
          </p:cNvSpPr>
          <p:nvPr>
            <p:ph type="body" sz="quarter" idx="37"/>
          </p:nvPr>
        </p:nvSpPr>
        <p:spPr>
          <a:xfrm>
            <a:off x="7579965" y="85897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51" name="Text Placeholder 39"/>
          <p:cNvSpPr>
            <a:spLocks noGrp="1"/>
          </p:cNvSpPr>
          <p:nvPr>
            <p:ph type="body" sz="quarter" idx="38"/>
          </p:nvPr>
        </p:nvSpPr>
        <p:spPr>
          <a:xfrm>
            <a:off x="8314267" y="85897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52" name="Text Placeholder 39"/>
          <p:cNvSpPr>
            <a:spLocks noGrp="1"/>
          </p:cNvSpPr>
          <p:nvPr>
            <p:ph type="body" sz="quarter" idx="39"/>
          </p:nvPr>
        </p:nvSpPr>
        <p:spPr>
          <a:xfrm>
            <a:off x="6114145" y="85897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58" name="Footer Placeholder 2"/>
          <p:cNvSpPr>
            <a:spLocks noGrp="1"/>
          </p:cNvSpPr>
          <p:nvPr userDrawn="1">
            <p:ph type="ftr" sz="quarter" idx="40"/>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59" name="Slide Number Placeholder 3"/>
          <p:cNvSpPr>
            <a:spLocks noGrp="1"/>
          </p:cNvSpPr>
          <p:nvPr userDrawn="1">
            <p:ph type="sldNum" sz="quarter" idx="41"/>
          </p:nvPr>
        </p:nvSpPr>
        <p:spPr/>
        <p:txBody>
          <a:bodyPr/>
          <a:lstStyle>
            <a:lvl1pPr>
              <a:defRPr/>
            </a:lvl1pPr>
          </a:lstStyle>
          <a:p>
            <a:pPr>
              <a:defRPr/>
            </a:pPr>
            <a:fld id="{D7914927-C1B0-4AEA-9241-8BA7F3AEBEF0}" type="slidenum">
              <a:rPr lang="en-US"/>
              <a:pPr>
                <a:defRPr/>
              </a:pPr>
              <a:t>‹#›</a:t>
            </a:fld>
            <a:endParaRPr lang="en-US" dirty="0"/>
          </a:p>
        </p:txBody>
      </p:sp>
    </p:spTree>
    <p:extLst>
      <p:ext uri="{BB962C8B-B14F-4D97-AF65-F5344CB8AC3E}">
        <p14:creationId xmlns:p14="http://schemas.microsoft.com/office/powerpoint/2010/main" val="6341342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RO_Update_Concept_1 PE">
    <p:spTree>
      <p:nvGrpSpPr>
        <p:cNvPr id="1" name=""/>
        <p:cNvGrpSpPr/>
        <p:nvPr/>
      </p:nvGrpSpPr>
      <p:grpSpPr>
        <a:xfrm>
          <a:off x="0" y="0"/>
          <a:ext cx="0" cy="0"/>
          <a:chOff x="0" y="0"/>
          <a:chExt cx="0" cy="0"/>
        </a:xfrm>
      </p:grpSpPr>
      <p:sp>
        <p:nvSpPr>
          <p:cNvPr id="14" name="TextBox 13"/>
          <p:cNvSpPr txBox="1">
            <a:spLocks noChangeArrowheads="1"/>
          </p:cNvSpPr>
          <p:nvPr userDrawn="1"/>
        </p:nvSpPr>
        <p:spPr bwMode="auto">
          <a:xfrm>
            <a:off x="5591175" y="3843338"/>
            <a:ext cx="2714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DIRO UPDATE/ISSUES</a:t>
            </a:r>
          </a:p>
        </p:txBody>
      </p:sp>
      <p:sp>
        <p:nvSpPr>
          <p:cNvPr id="15" name="Rectangle 14"/>
          <p:cNvSpPr/>
          <p:nvPr userDrawn="1"/>
        </p:nvSpPr>
        <p:spPr>
          <a:xfrm>
            <a:off x="8042275" y="76200"/>
            <a:ext cx="949325" cy="519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extBox 16"/>
          <p:cNvSpPr txBox="1">
            <a:spLocks noChangeArrowheads="1"/>
          </p:cNvSpPr>
          <p:nvPr userDrawn="1"/>
        </p:nvSpPr>
        <p:spPr bwMode="auto">
          <a:xfrm>
            <a:off x="8042275" y="196850"/>
            <a:ext cx="9493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100" dirty="0" smtClean="0">
                <a:solidFill>
                  <a:prstClr val="black"/>
                </a:solidFill>
                <a:cs typeface="Tahoma" pitchFamily="34" charset="0"/>
              </a:rPr>
              <a:t>Concept</a:t>
            </a:r>
          </a:p>
        </p:txBody>
      </p:sp>
      <p:pic>
        <p:nvPicPr>
          <p:cNvPr id="18"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4"/>
          <p:cNvSpPr txBox="1">
            <a:spLocks noChangeArrowheads="1"/>
          </p:cNvSpPr>
          <p:nvPr userDrawn="1"/>
        </p:nvSpPr>
        <p:spPr bwMode="auto">
          <a:xfrm>
            <a:off x="28575" y="1101725"/>
            <a:ext cx="623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PE:</a:t>
            </a:r>
          </a:p>
        </p:txBody>
      </p:sp>
      <p:sp>
        <p:nvSpPr>
          <p:cNvPr id="20" name="TextBox 15"/>
          <p:cNvSpPr txBox="1">
            <a:spLocks noChangeArrowheads="1"/>
          </p:cNvSpPr>
          <p:nvPr userDrawn="1"/>
        </p:nvSpPr>
        <p:spPr bwMode="auto">
          <a:xfrm>
            <a:off x="1044575" y="1101725"/>
            <a:ext cx="1204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PROJECT:</a:t>
            </a:r>
          </a:p>
        </p:txBody>
      </p:sp>
      <p:sp>
        <p:nvSpPr>
          <p:cNvPr id="21" name="TextBox 16"/>
          <p:cNvSpPr txBox="1">
            <a:spLocks noChangeArrowheads="1"/>
          </p:cNvSpPr>
          <p:nvPr userDrawn="1"/>
        </p:nvSpPr>
        <p:spPr bwMode="auto">
          <a:xfrm>
            <a:off x="2257425" y="1101725"/>
            <a:ext cx="1204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RDDS PG #:</a:t>
            </a:r>
          </a:p>
        </p:txBody>
      </p:sp>
      <p:sp>
        <p:nvSpPr>
          <p:cNvPr id="22" name="TextBox 21"/>
          <p:cNvSpPr txBox="1"/>
          <p:nvPr userDrawn="1"/>
        </p:nvSpPr>
        <p:spPr>
          <a:xfrm>
            <a:off x="8310563" y="881063"/>
            <a:ext cx="730250" cy="246062"/>
          </a:xfrm>
          <a:prstGeom prst="rect">
            <a:avLst/>
          </a:prstGeom>
          <a:noFill/>
        </p:spPr>
        <p:txBody>
          <a:bodyPr>
            <a:spAutoFit/>
          </a:bodyPr>
          <a:lstStyle>
            <a:defPPr>
              <a:defRPr lang="en-US"/>
            </a:defPPr>
            <a:lvl1pPr>
              <a:defRPr sz="1000"/>
            </a:lvl1pPr>
          </a:lstStyle>
          <a:p>
            <a:pPr algn="ctr">
              <a:defRPr/>
            </a:pPr>
            <a:r>
              <a:rPr lang="en-US" dirty="0" smtClean="0">
                <a:solidFill>
                  <a:prstClr val="black"/>
                </a:solidFill>
                <a:cs typeface="Arial" charset="0"/>
              </a:rPr>
              <a:t>FY13</a:t>
            </a:r>
          </a:p>
        </p:txBody>
      </p:sp>
      <p:sp>
        <p:nvSpPr>
          <p:cNvPr id="23" name="TextBox 22"/>
          <p:cNvSpPr txBox="1"/>
          <p:nvPr userDrawn="1"/>
        </p:nvSpPr>
        <p:spPr>
          <a:xfrm>
            <a:off x="7575550" y="881063"/>
            <a:ext cx="731838" cy="246062"/>
          </a:xfrm>
          <a:prstGeom prst="rect">
            <a:avLst/>
          </a:prstGeom>
          <a:noFill/>
        </p:spPr>
        <p:txBody>
          <a:bodyPr>
            <a:spAutoFit/>
          </a:bodyPr>
          <a:lstStyle>
            <a:defPPr>
              <a:defRPr lang="en-US"/>
            </a:defPPr>
            <a:lvl1pPr>
              <a:defRPr sz="1000"/>
            </a:lvl1pPr>
          </a:lstStyle>
          <a:p>
            <a:pPr algn="ctr">
              <a:defRPr/>
            </a:pPr>
            <a:r>
              <a:rPr lang="en-US" dirty="0" smtClean="0">
                <a:solidFill>
                  <a:prstClr val="black"/>
                </a:solidFill>
                <a:cs typeface="Arial" charset="0"/>
              </a:rPr>
              <a:t>FY12</a:t>
            </a:r>
          </a:p>
        </p:txBody>
      </p:sp>
      <p:sp>
        <p:nvSpPr>
          <p:cNvPr id="24" name="TextBox 23"/>
          <p:cNvSpPr txBox="1"/>
          <p:nvPr userDrawn="1"/>
        </p:nvSpPr>
        <p:spPr>
          <a:xfrm>
            <a:off x="6842125" y="881063"/>
            <a:ext cx="731838" cy="246062"/>
          </a:xfrm>
          <a:prstGeom prst="rect">
            <a:avLst/>
          </a:prstGeom>
          <a:noFill/>
        </p:spPr>
        <p:txBody>
          <a:bodyPr>
            <a:spAutoFit/>
          </a:bodyPr>
          <a:lstStyle>
            <a:defPPr>
              <a:defRPr lang="en-US"/>
            </a:defPPr>
            <a:lvl1pPr>
              <a:defRPr sz="1000"/>
            </a:lvl1pPr>
          </a:lstStyle>
          <a:p>
            <a:pPr algn="ctr">
              <a:defRPr/>
            </a:pPr>
            <a:r>
              <a:rPr lang="en-US" dirty="0" smtClean="0">
                <a:solidFill>
                  <a:prstClr val="black"/>
                </a:solidFill>
                <a:cs typeface="Arial" charset="0"/>
              </a:rPr>
              <a:t>FY11</a:t>
            </a:r>
          </a:p>
        </p:txBody>
      </p:sp>
      <p:sp>
        <p:nvSpPr>
          <p:cNvPr id="25" name="TextBox 20"/>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OVERVIEW</a:t>
            </a:r>
          </a:p>
        </p:txBody>
      </p:sp>
      <p:sp>
        <p:nvSpPr>
          <p:cNvPr id="26" name="TextBox 21"/>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STATUS</a:t>
            </a:r>
          </a:p>
        </p:txBody>
      </p:sp>
      <p:sp>
        <p:nvSpPr>
          <p:cNvPr id="27" name="TextBox 22"/>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CAPABILITY OBJECTIVE/GOAL</a:t>
            </a:r>
          </a:p>
        </p:txBody>
      </p:sp>
      <p:cxnSp>
        <p:nvCxnSpPr>
          <p:cNvPr id="28" name="Straight Connector 23"/>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30" name="Straight Connector 24"/>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25"/>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16" name="Title 1"/>
          <p:cNvSpPr>
            <a:spLocks noGrp="1"/>
          </p:cNvSpPr>
          <p:nvPr>
            <p:ph type="ctrTitle"/>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29" name="Text Placeholder 4"/>
          <p:cNvSpPr>
            <a:spLocks noGrp="1"/>
          </p:cNvSpPr>
          <p:nvPr>
            <p:ph type="body" sz="quarter" idx="24"/>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lvl="0"/>
            <a:r>
              <a:rPr lang="en-US" smtClean="0"/>
              <a:t>Click to edit Master text styles</a:t>
            </a:r>
          </a:p>
        </p:txBody>
      </p:sp>
      <p:sp>
        <p:nvSpPr>
          <p:cNvPr id="39" name="Text Placeholder 2"/>
          <p:cNvSpPr>
            <a:spLocks noGrp="1"/>
          </p:cNvSpPr>
          <p:nvPr>
            <p:ph type="body" sz="quarter" idx="21"/>
          </p:nvPr>
        </p:nvSpPr>
        <p:spPr>
          <a:xfrm>
            <a:off x="280457" y="1100945"/>
            <a:ext cx="744007" cy="246888"/>
          </a:xfrm>
          <a:noFill/>
        </p:spPr>
        <p:txBody>
          <a:bodyPr lIns="45720" rtlCol="0">
            <a:spAutoFit/>
          </a:bodyPr>
          <a:lstStyle>
            <a:lvl1pPr>
              <a:defRPr lang="en-US" sz="1000" dirty="0">
                <a:latin typeface="+mn-lt"/>
                <a:cs typeface="+mn-cs"/>
              </a:defRPr>
            </a:lvl1pPr>
          </a:lstStyle>
          <a:p>
            <a:pPr lvl="0"/>
            <a:r>
              <a:rPr lang="en-US" smtClean="0"/>
              <a:t>Click to edit Master text styles</a:t>
            </a:r>
          </a:p>
        </p:txBody>
      </p:sp>
      <p:sp>
        <p:nvSpPr>
          <p:cNvPr id="40" name="Text Placeholder 2"/>
          <p:cNvSpPr>
            <a:spLocks noGrp="1"/>
          </p:cNvSpPr>
          <p:nvPr>
            <p:ph type="body" sz="quarter" idx="22"/>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smtClean="0"/>
              <a:t>Click to edit Master text styles</a:t>
            </a:r>
          </a:p>
        </p:txBody>
      </p:sp>
      <p:sp>
        <p:nvSpPr>
          <p:cNvPr id="41" name="Text Placeholder 2"/>
          <p:cNvSpPr>
            <a:spLocks noGrp="1"/>
          </p:cNvSpPr>
          <p:nvPr>
            <p:ph type="body" sz="quarter" idx="23"/>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smtClean="0"/>
              <a:t>Click to edit Master text styles</a:t>
            </a:r>
          </a:p>
        </p:txBody>
      </p:sp>
      <p:sp>
        <p:nvSpPr>
          <p:cNvPr id="42" name="Text Placeholder 39"/>
          <p:cNvSpPr>
            <a:spLocks noGrp="1"/>
          </p:cNvSpPr>
          <p:nvPr>
            <p:ph type="body" sz="quarter" idx="15"/>
          </p:nvPr>
        </p:nvSpPr>
        <p:spPr>
          <a:xfrm>
            <a:off x="6839980" y="1100945"/>
            <a:ext cx="731520" cy="246888"/>
          </a:xfrm>
          <a:noFill/>
        </p:spPr>
        <p:txBody>
          <a:bodyPr rtlCol="0">
            <a:spAutoFit/>
          </a:bodyPr>
          <a:lstStyle>
            <a:lvl1pPr algn="ctr">
              <a:defRPr lang="en-US" sz="1000" dirty="0">
                <a:latin typeface="+mn-lt"/>
                <a:cs typeface="+mn-cs"/>
              </a:defRPr>
            </a:lvl1pPr>
          </a:lstStyle>
          <a:p>
            <a:pPr lvl="0"/>
            <a:r>
              <a:rPr lang="en-US" smtClean="0"/>
              <a:t>Click to edit Master text styles</a:t>
            </a:r>
          </a:p>
        </p:txBody>
      </p:sp>
      <p:sp>
        <p:nvSpPr>
          <p:cNvPr id="43" name="Text Placeholder 39"/>
          <p:cNvSpPr>
            <a:spLocks noGrp="1"/>
          </p:cNvSpPr>
          <p:nvPr>
            <p:ph type="body" sz="quarter" idx="29"/>
          </p:nvPr>
        </p:nvSpPr>
        <p:spPr>
          <a:xfrm>
            <a:off x="7572256" y="1100945"/>
            <a:ext cx="731520" cy="246888"/>
          </a:xfrm>
          <a:noFill/>
        </p:spPr>
        <p:txBody>
          <a:bodyPr rtlCol="0">
            <a:spAutoFit/>
          </a:bodyPr>
          <a:lstStyle>
            <a:lvl1pPr algn="ctr">
              <a:defRPr lang="en-US" sz="1000" dirty="0">
                <a:latin typeface="+mn-lt"/>
                <a:cs typeface="+mn-cs"/>
              </a:defRPr>
            </a:lvl1pPr>
          </a:lstStyle>
          <a:p>
            <a:pPr lvl="0"/>
            <a:r>
              <a:rPr lang="en-US" smtClean="0"/>
              <a:t>Click to edit Master text styles</a:t>
            </a:r>
          </a:p>
        </p:txBody>
      </p:sp>
      <p:sp>
        <p:nvSpPr>
          <p:cNvPr id="44" name="Text Placeholder 39"/>
          <p:cNvSpPr>
            <a:spLocks noGrp="1"/>
          </p:cNvSpPr>
          <p:nvPr>
            <p:ph type="body" sz="quarter" idx="30"/>
          </p:nvPr>
        </p:nvSpPr>
        <p:spPr>
          <a:xfrm>
            <a:off x="8309850" y="1100945"/>
            <a:ext cx="731520" cy="246888"/>
          </a:xfrm>
          <a:noFill/>
        </p:spPr>
        <p:txBody>
          <a:bodyPr rtlCol="0">
            <a:spAutoFit/>
          </a:bodyPr>
          <a:lstStyle>
            <a:lvl1pPr algn="ctr">
              <a:defRPr lang="en-US" sz="1000" dirty="0">
                <a:latin typeface="+mn-lt"/>
                <a:cs typeface="+mn-cs"/>
              </a:defRPr>
            </a:lvl1pPr>
          </a:lstStyle>
          <a:p>
            <a:pPr lvl="0"/>
            <a:r>
              <a:rPr lang="en-US" smtClean="0"/>
              <a:t>Click to edit Master text styles</a:t>
            </a:r>
          </a:p>
        </p:txBody>
      </p:sp>
      <p:sp>
        <p:nvSpPr>
          <p:cNvPr id="54" name="Content Placeholder 6"/>
          <p:cNvSpPr>
            <a:spLocks noGrp="1"/>
          </p:cNvSpPr>
          <p:nvPr>
            <p:ph sz="quarter" idx="3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5"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6" name="Content Placeholder 6"/>
          <p:cNvSpPr>
            <a:spLocks noGrp="1"/>
          </p:cNvSpPr>
          <p:nvPr>
            <p:ph sz="quarter" idx="26"/>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2" name="Content Placeholder 6"/>
          <p:cNvSpPr>
            <a:spLocks noGrp="1"/>
          </p:cNvSpPr>
          <p:nvPr>
            <p:ph sz="quarter" idx="32"/>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Footer Placeholder 2"/>
          <p:cNvSpPr>
            <a:spLocks noGrp="1"/>
          </p:cNvSpPr>
          <p:nvPr>
            <p:ph type="ftr" sz="quarter" idx="33"/>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33" name="Slide Number Placeholder 3"/>
          <p:cNvSpPr>
            <a:spLocks noGrp="1"/>
          </p:cNvSpPr>
          <p:nvPr>
            <p:ph type="sldNum" sz="quarter" idx="34"/>
          </p:nvPr>
        </p:nvSpPr>
        <p:spPr/>
        <p:txBody>
          <a:bodyPr/>
          <a:lstStyle>
            <a:lvl1pPr>
              <a:defRPr/>
            </a:lvl1pPr>
          </a:lstStyle>
          <a:p>
            <a:pPr>
              <a:defRPr/>
            </a:pPr>
            <a:fld id="{A04C03B4-C8A2-4C57-86B3-4D501C5D1AFC}" type="slidenum">
              <a:rPr lang="en-US"/>
              <a:pPr>
                <a:defRPr/>
              </a:pPr>
              <a:t>‹#›</a:t>
            </a:fld>
            <a:endParaRPr lang="en-US" dirty="0"/>
          </a:p>
        </p:txBody>
      </p:sp>
    </p:spTree>
    <p:extLst>
      <p:ext uri="{BB962C8B-B14F-4D97-AF65-F5344CB8AC3E}">
        <p14:creationId xmlns:p14="http://schemas.microsoft.com/office/powerpoint/2010/main" val="1844626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RO_Update_Prototype_1 PE">
    <p:spTree>
      <p:nvGrpSpPr>
        <p:cNvPr id="1" name=""/>
        <p:cNvGrpSpPr/>
        <p:nvPr/>
      </p:nvGrpSpPr>
      <p:grpSpPr>
        <a:xfrm>
          <a:off x="0" y="0"/>
          <a:ext cx="0" cy="0"/>
          <a:chOff x="0" y="0"/>
          <a:chExt cx="0" cy="0"/>
        </a:xfrm>
      </p:grpSpPr>
      <p:sp>
        <p:nvSpPr>
          <p:cNvPr id="14" name="Rectangle 13"/>
          <p:cNvSpPr/>
          <p:nvPr userDrawn="1"/>
        </p:nvSpPr>
        <p:spPr>
          <a:xfrm>
            <a:off x="8042275" y="76200"/>
            <a:ext cx="949325" cy="5191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 name="TextBox 14"/>
          <p:cNvSpPr txBox="1">
            <a:spLocks noChangeArrowheads="1"/>
          </p:cNvSpPr>
          <p:nvPr userDrawn="1"/>
        </p:nvSpPr>
        <p:spPr bwMode="auto">
          <a:xfrm>
            <a:off x="8042275" y="196850"/>
            <a:ext cx="9493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100" dirty="0" smtClean="0">
                <a:solidFill>
                  <a:prstClr val="black"/>
                </a:solidFill>
                <a:cs typeface="Tahoma" pitchFamily="34" charset="0"/>
              </a:rPr>
              <a:t>Prototype</a:t>
            </a:r>
          </a:p>
        </p:txBody>
      </p:sp>
      <p:pic>
        <p:nvPicPr>
          <p:cNvPr id="1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3"/>
          <p:cNvSpPr txBox="1">
            <a:spLocks noChangeArrowheads="1"/>
          </p:cNvSpPr>
          <p:nvPr userDrawn="1"/>
        </p:nvSpPr>
        <p:spPr bwMode="auto">
          <a:xfrm>
            <a:off x="5591175" y="3843338"/>
            <a:ext cx="2714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DIRO UPDATE/ISSUES</a:t>
            </a:r>
          </a:p>
        </p:txBody>
      </p:sp>
      <p:sp>
        <p:nvSpPr>
          <p:cNvPr id="18" name="TextBox 14"/>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OVERVIEW</a:t>
            </a:r>
          </a:p>
        </p:txBody>
      </p:sp>
      <p:sp>
        <p:nvSpPr>
          <p:cNvPr id="19" name="TextBox 15"/>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STATUS</a:t>
            </a:r>
          </a:p>
        </p:txBody>
      </p:sp>
      <p:sp>
        <p:nvSpPr>
          <p:cNvPr id="20" name="TextBox 16"/>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CAPABILITY OBJECTIVE/GOAL</a:t>
            </a:r>
          </a:p>
        </p:txBody>
      </p:sp>
      <p:cxnSp>
        <p:nvCxnSpPr>
          <p:cNvPr id="21" name="Straight Connector 17"/>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22" name="Straight Connector 18"/>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23" name="TextBox 19"/>
          <p:cNvSpPr txBox="1">
            <a:spLocks noChangeArrowheads="1"/>
          </p:cNvSpPr>
          <p:nvPr userDrawn="1"/>
        </p:nvSpPr>
        <p:spPr bwMode="auto">
          <a:xfrm>
            <a:off x="28575" y="1101725"/>
            <a:ext cx="623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PE:</a:t>
            </a:r>
          </a:p>
        </p:txBody>
      </p:sp>
      <p:sp>
        <p:nvSpPr>
          <p:cNvPr id="24" name="TextBox 20"/>
          <p:cNvSpPr txBox="1">
            <a:spLocks noChangeArrowheads="1"/>
          </p:cNvSpPr>
          <p:nvPr userDrawn="1"/>
        </p:nvSpPr>
        <p:spPr bwMode="auto">
          <a:xfrm>
            <a:off x="1044575" y="1101725"/>
            <a:ext cx="1204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PROJECT:</a:t>
            </a:r>
          </a:p>
        </p:txBody>
      </p:sp>
      <p:sp>
        <p:nvSpPr>
          <p:cNvPr id="25" name="TextBox 21"/>
          <p:cNvSpPr txBox="1">
            <a:spLocks noChangeArrowheads="1"/>
          </p:cNvSpPr>
          <p:nvPr userDrawn="1"/>
        </p:nvSpPr>
        <p:spPr bwMode="auto">
          <a:xfrm>
            <a:off x="2257425" y="1101725"/>
            <a:ext cx="1204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RDDS PG #:</a:t>
            </a:r>
          </a:p>
        </p:txBody>
      </p:sp>
      <p:sp>
        <p:nvSpPr>
          <p:cNvPr id="26" name="TextBox 25"/>
          <p:cNvSpPr txBox="1"/>
          <p:nvPr userDrawn="1"/>
        </p:nvSpPr>
        <p:spPr>
          <a:xfrm>
            <a:off x="8310563" y="881063"/>
            <a:ext cx="730250" cy="246062"/>
          </a:xfrm>
          <a:prstGeom prst="rect">
            <a:avLst/>
          </a:prstGeom>
          <a:noFill/>
        </p:spPr>
        <p:txBody>
          <a:bodyPr>
            <a:spAutoFit/>
          </a:bodyPr>
          <a:lstStyle>
            <a:defPPr>
              <a:defRPr lang="en-US"/>
            </a:defPPr>
            <a:lvl1pPr>
              <a:defRPr sz="1000"/>
            </a:lvl1pPr>
          </a:lstStyle>
          <a:p>
            <a:pPr algn="ctr">
              <a:defRPr/>
            </a:pPr>
            <a:r>
              <a:rPr lang="en-US" dirty="0" smtClean="0">
                <a:solidFill>
                  <a:prstClr val="black"/>
                </a:solidFill>
                <a:cs typeface="Arial" charset="0"/>
              </a:rPr>
              <a:t>FY13</a:t>
            </a:r>
          </a:p>
        </p:txBody>
      </p:sp>
      <p:sp>
        <p:nvSpPr>
          <p:cNvPr id="27" name="TextBox 26"/>
          <p:cNvSpPr txBox="1"/>
          <p:nvPr userDrawn="1"/>
        </p:nvSpPr>
        <p:spPr>
          <a:xfrm>
            <a:off x="7575550" y="881063"/>
            <a:ext cx="731838" cy="246062"/>
          </a:xfrm>
          <a:prstGeom prst="rect">
            <a:avLst/>
          </a:prstGeom>
          <a:noFill/>
        </p:spPr>
        <p:txBody>
          <a:bodyPr>
            <a:spAutoFit/>
          </a:bodyPr>
          <a:lstStyle>
            <a:defPPr>
              <a:defRPr lang="en-US"/>
            </a:defPPr>
            <a:lvl1pPr>
              <a:defRPr sz="1000"/>
            </a:lvl1pPr>
          </a:lstStyle>
          <a:p>
            <a:pPr algn="ctr">
              <a:defRPr/>
            </a:pPr>
            <a:r>
              <a:rPr lang="en-US" dirty="0" smtClean="0">
                <a:solidFill>
                  <a:prstClr val="black"/>
                </a:solidFill>
                <a:cs typeface="Arial" charset="0"/>
              </a:rPr>
              <a:t>FY12</a:t>
            </a:r>
          </a:p>
        </p:txBody>
      </p:sp>
      <p:sp>
        <p:nvSpPr>
          <p:cNvPr id="28" name="TextBox 27"/>
          <p:cNvSpPr txBox="1"/>
          <p:nvPr userDrawn="1"/>
        </p:nvSpPr>
        <p:spPr>
          <a:xfrm>
            <a:off x="6842125" y="881063"/>
            <a:ext cx="731838" cy="246062"/>
          </a:xfrm>
          <a:prstGeom prst="rect">
            <a:avLst/>
          </a:prstGeom>
          <a:noFill/>
        </p:spPr>
        <p:txBody>
          <a:bodyPr>
            <a:spAutoFit/>
          </a:bodyPr>
          <a:lstStyle>
            <a:defPPr>
              <a:defRPr lang="en-US"/>
            </a:defPPr>
            <a:lvl1pPr>
              <a:defRPr sz="1000"/>
            </a:lvl1pPr>
          </a:lstStyle>
          <a:p>
            <a:pPr algn="ctr">
              <a:defRPr/>
            </a:pPr>
            <a:r>
              <a:rPr lang="en-US" dirty="0" smtClean="0">
                <a:solidFill>
                  <a:prstClr val="black"/>
                </a:solidFill>
                <a:cs typeface="Arial" charset="0"/>
              </a:rPr>
              <a:t>FY11</a:t>
            </a:r>
          </a:p>
        </p:txBody>
      </p:sp>
      <p:cxnSp>
        <p:nvCxnSpPr>
          <p:cNvPr id="29" name="Straight Connector 25"/>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4"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Content Placeholder 6"/>
          <p:cNvSpPr>
            <a:spLocks noGrp="1"/>
          </p:cNvSpPr>
          <p:nvPr>
            <p:ph sz="quarter" idx="26"/>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Content Placeholder 6"/>
          <p:cNvSpPr>
            <a:spLocks noGrp="1"/>
          </p:cNvSpPr>
          <p:nvPr>
            <p:ph sz="quarter" idx="32"/>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0" name="Text Placeholder 2"/>
          <p:cNvSpPr>
            <a:spLocks noGrp="1"/>
          </p:cNvSpPr>
          <p:nvPr>
            <p:ph type="body" sz="quarter" idx="21"/>
          </p:nvPr>
        </p:nvSpPr>
        <p:spPr>
          <a:xfrm>
            <a:off x="280457" y="1100945"/>
            <a:ext cx="744007" cy="246888"/>
          </a:xfrm>
          <a:noFill/>
        </p:spPr>
        <p:txBody>
          <a:bodyPr lIns="45720" rtlCol="0">
            <a:spAutoFit/>
          </a:bodyPr>
          <a:lstStyle>
            <a:lvl1pPr>
              <a:defRPr lang="en-US" sz="1000" dirty="0">
                <a:latin typeface="+mn-lt"/>
                <a:cs typeface="+mn-cs"/>
              </a:defRPr>
            </a:lvl1pPr>
          </a:lstStyle>
          <a:p>
            <a:pPr lvl="0"/>
            <a:r>
              <a:rPr lang="en-US" smtClean="0"/>
              <a:t>Click to edit Master text styles</a:t>
            </a:r>
          </a:p>
        </p:txBody>
      </p:sp>
      <p:sp>
        <p:nvSpPr>
          <p:cNvPr id="51" name="Text Placeholder 2"/>
          <p:cNvSpPr>
            <a:spLocks noGrp="1"/>
          </p:cNvSpPr>
          <p:nvPr>
            <p:ph type="body" sz="quarter" idx="22"/>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smtClean="0"/>
              <a:t>Click to edit Master text styles</a:t>
            </a:r>
          </a:p>
        </p:txBody>
      </p:sp>
      <p:sp>
        <p:nvSpPr>
          <p:cNvPr id="52" name="Text Placeholder 2"/>
          <p:cNvSpPr>
            <a:spLocks noGrp="1"/>
          </p:cNvSpPr>
          <p:nvPr>
            <p:ph type="body" sz="quarter" idx="23"/>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smtClean="0"/>
              <a:t>Click to edit Master text styles</a:t>
            </a:r>
          </a:p>
        </p:txBody>
      </p:sp>
      <p:sp>
        <p:nvSpPr>
          <p:cNvPr id="53" name="Text Placeholder 39"/>
          <p:cNvSpPr>
            <a:spLocks noGrp="1"/>
          </p:cNvSpPr>
          <p:nvPr>
            <p:ph type="body" sz="quarter" idx="15"/>
          </p:nvPr>
        </p:nvSpPr>
        <p:spPr>
          <a:xfrm>
            <a:off x="6839980" y="1100945"/>
            <a:ext cx="731520" cy="246888"/>
          </a:xfrm>
          <a:noFill/>
        </p:spPr>
        <p:txBody>
          <a:bodyPr rtlCol="0">
            <a:spAutoFit/>
          </a:bodyPr>
          <a:lstStyle>
            <a:lvl1pPr algn="ctr">
              <a:defRPr lang="en-US" sz="1000" dirty="0">
                <a:latin typeface="+mn-lt"/>
                <a:cs typeface="+mn-cs"/>
              </a:defRPr>
            </a:lvl1pPr>
          </a:lstStyle>
          <a:p>
            <a:pPr lvl="0"/>
            <a:r>
              <a:rPr lang="en-US" smtClean="0"/>
              <a:t>Click to edit Master text styles</a:t>
            </a:r>
          </a:p>
        </p:txBody>
      </p:sp>
      <p:sp>
        <p:nvSpPr>
          <p:cNvPr id="54" name="Text Placeholder 39"/>
          <p:cNvSpPr>
            <a:spLocks noGrp="1"/>
          </p:cNvSpPr>
          <p:nvPr>
            <p:ph type="body" sz="quarter" idx="29"/>
          </p:nvPr>
        </p:nvSpPr>
        <p:spPr>
          <a:xfrm>
            <a:off x="7572256" y="1100945"/>
            <a:ext cx="731520" cy="246888"/>
          </a:xfrm>
          <a:noFill/>
        </p:spPr>
        <p:txBody>
          <a:bodyPr rtlCol="0">
            <a:spAutoFit/>
          </a:bodyPr>
          <a:lstStyle>
            <a:lvl1pPr algn="ctr">
              <a:defRPr lang="en-US" sz="1000" dirty="0">
                <a:latin typeface="+mn-lt"/>
                <a:cs typeface="+mn-cs"/>
              </a:defRPr>
            </a:lvl1pPr>
          </a:lstStyle>
          <a:p>
            <a:pPr lvl="0"/>
            <a:r>
              <a:rPr lang="en-US" smtClean="0"/>
              <a:t>Click to edit Master text styles</a:t>
            </a:r>
          </a:p>
        </p:txBody>
      </p:sp>
      <p:sp>
        <p:nvSpPr>
          <p:cNvPr id="55" name="Text Placeholder 39"/>
          <p:cNvSpPr>
            <a:spLocks noGrp="1"/>
          </p:cNvSpPr>
          <p:nvPr>
            <p:ph type="body" sz="quarter" idx="30"/>
          </p:nvPr>
        </p:nvSpPr>
        <p:spPr>
          <a:xfrm>
            <a:off x="8309850" y="1100945"/>
            <a:ext cx="731520" cy="246888"/>
          </a:xfrm>
          <a:noFill/>
        </p:spPr>
        <p:txBody>
          <a:bodyPr rtlCol="0">
            <a:spAutoFit/>
          </a:bodyPr>
          <a:lstStyle>
            <a:lvl1pPr algn="ctr">
              <a:defRPr lang="en-US" sz="1000" dirty="0">
                <a:latin typeface="+mn-lt"/>
                <a:cs typeface="+mn-cs"/>
              </a:defRPr>
            </a:lvl1pPr>
          </a:lstStyle>
          <a:p>
            <a:pPr lvl="0"/>
            <a:r>
              <a:rPr lang="en-US" smtClean="0"/>
              <a:t>Click to edit Master text styles</a:t>
            </a:r>
          </a:p>
        </p:txBody>
      </p:sp>
      <p:sp>
        <p:nvSpPr>
          <p:cNvPr id="60" name="Title 1"/>
          <p:cNvSpPr>
            <a:spLocks noGrp="1"/>
          </p:cNvSpPr>
          <p:nvPr>
            <p:ph type="ctrTitle"/>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1" name="Text Placeholder 4"/>
          <p:cNvSpPr>
            <a:spLocks noGrp="1"/>
          </p:cNvSpPr>
          <p:nvPr>
            <p:ph type="body" sz="quarter" idx="24"/>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lvl="0"/>
            <a:r>
              <a:rPr lang="en-US" smtClean="0"/>
              <a:t>Click to edit Master text styles</a:t>
            </a:r>
          </a:p>
        </p:txBody>
      </p:sp>
      <p:sp>
        <p:nvSpPr>
          <p:cNvPr id="30" name="Footer Placeholder 2"/>
          <p:cNvSpPr>
            <a:spLocks noGrp="1"/>
          </p:cNvSpPr>
          <p:nvPr>
            <p:ph type="ftr" sz="quarter" idx="33"/>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31" name="Slide Number Placeholder 3"/>
          <p:cNvSpPr>
            <a:spLocks noGrp="1"/>
          </p:cNvSpPr>
          <p:nvPr>
            <p:ph type="sldNum" sz="quarter" idx="34"/>
          </p:nvPr>
        </p:nvSpPr>
        <p:spPr/>
        <p:txBody>
          <a:bodyPr/>
          <a:lstStyle>
            <a:lvl1pPr>
              <a:defRPr/>
            </a:lvl1pPr>
          </a:lstStyle>
          <a:p>
            <a:pPr>
              <a:defRPr/>
            </a:pPr>
            <a:fld id="{4343AB84-A2CE-4FAA-A4EB-14289D66FE1F}" type="slidenum">
              <a:rPr lang="en-US"/>
              <a:pPr>
                <a:defRPr/>
              </a:pPr>
              <a:t>‹#›</a:t>
            </a:fld>
            <a:endParaRPr lang="en-US" dirty="0"/>
          </a:p>
        </p:txBody>
      </p:sp>
    </p:spTree>
    <p:extLst>
      <p:ext uri="{BB962C8B-B14F-4D97-AF65-F5344CB8AC3E}">
        <p14:creationId xmlns:p14="http://schemas.microsoft.com/office/powerpoint/2010/main" val="350262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Approved for Public Release; Distribution is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hasCustomPrompt="1"/>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6" name="Straight Connector 5"/>
          <p:cNvCxnSpPr>
            <a:cxnSpLocks noChangeShapeType="1"/>
          </p:cNvCxnSpPr>
          <p:nvPr userDrawn="1"/>
        </p:nvCxnSpPr>
        <p:spPr bwMode="auto">
          <a:xfrm>
            <a:off x="381000" y="4341815"/>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7943767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RO_Update_Field Demonstration_1 PE">
    <p:spTree>
      <p:nvGrpSpPr>
        <p:cNvPr id="1" name=""/>
        <p:cNvGrpSpPr/>
        <p:nvPr/>
      </p:nvGrpSpPr>
      <p:grpSpPr>
        <a:xfrm>
          <a:off x="0" y="0"/>
          <a:ext cx="0" cy="0"/>
          <a:chOff x="0" y="0"/>
          <a:chExt cx="0" cy="0"/>
        </a:xfrm>
      </p:grpSpPr>
      <p:sp>
        <p:nvSpPr>
          <p:cNvPr id="14" name="Rectangle 13"/>
          <p:cNvSpPr/>
          <p:nvPr userDrawn="1"/>
        </p:nvSpPr>
        <p:spPr>
          <a:xfrm>
            <a:off x="8042275" y="76200"/>
            <a:ext cx="949325" cy="51911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 name="TextBox 14"/>
          <p:cNvSpPr txBox="1"/>
          <p:nvPr userDrawn="1"/>
        </p:nvSpPr>
        <p:spPr>
          <a:xfrm>
            <a:off x="7967663" y="123825"/>
            <a:ext cx="1103312" cy="415925"/>
          </a:xfrm>
          <a:prstGeom prst="rect">
            <a:avLst/>
          </a:prstGeom>
          <a:noFill/>
        </p:spPr>
        <p:txBody>
          <a:bodyPr>
            <a:spAutoFit/>
          </a:bodyPr>
          <a:lstStyle/>
          <a:p>
            <a:pPr algn="ctr">
              <a:defRPr/>
            </a:pPr>
            <a:r>
              <a:rPr lang="en-US" sz="1050" dirty="0">
                <a:solidFill>
                  <a:prstClr val="black"/>
                </a:solidFill>
                <a:ea typeface="Tahoma" pitchFamily="34" charset="0"/>
                <a:cs typeface="Tahoma" pitchFamily="34" charset="0"/>
              </a:rPr>
              <a:t>Field</a:t>
            </a:r>
          </a:p>
          <a:p>
            <a:pPr algn="ctr">
              <a:defRPr/>
            </a:pPr>
            <a:r>
              <a:rPr lang="en-US" sz="1050" dirty="0">
                <a:solidFill>
                  <a:prstClr val="black"/>
                </a:solidFill>
                <a:ea typeface="Tahoma" pitchFamily="34" charset="0"/>
                <a:cs typeface="Tahoma" pitchFamily="34" charset="0"/>
              </a:rPr>
              <a:t>Demonstration</a:t>
            </a:r>
          </a:p>
        </p:txBody>
      </p:sp>
      <p:pic>
        <p:nvPicPr>
          <p:cNvPr id="1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3"/>
          <p:cNvSpPr txBox="1">
            <a:spLocks noChangeArrowheads="1"/>
          </p:cNvSpPr>
          <p:nvPr userDrawn="1"/>
        </p:nvSpPr>
        <p:spPr bwMode="auto">
          <a:xfrm>
            <a:off x="5591175" y="3843338"/>
            <a:ext cx="2714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DIRO UPDATE/ISSUES</a:t>
            </a:r>
          </a:p>
        </p:txBody>
      </p:sp>
      <p:sp>
        <p:nvSpPr>
          <p:cNvPr id="18" name="TextBox 14"/>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OVERVIEW</a:t>
            </a:r>
          </a:p>
        </p:txBody>
      </p:sp>
      <p:sp>
        <p:nvSpPr>
          <p:cNvPr id="19" name="TextBox 15"/>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STATUS</a:t>
            </a:r>
          </a:p>
        </p:txBody>
      </p:sp>
      <p:sp>
        <p:nvSpPr>
          <p:cNvPr id="20" name="TextBox 16"/>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CAPABILITY OBJECTIVE/GOAL</a:t>
            </a:r>
          </a:p>
        </p:txBody>
      </p:sp>
      <p:cxnSp>
        <p:nvCxnSpPr>
          <p:cNvPr id="21" name="Straight Connector 17"/>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22" name="Straight Connector 18"/>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23" name="TextBox 19"/>
          <p:cNvSpPr txBox="1">
            <a:spLocks noChangeArrowheads="1"/>
          </p:cNvSpPr>
          <p:nvPr userDrawn="1"/>
        </p:nvSpPr>
        <p:spPr bwMode="auto">
          <a:xfrm>
            <a:off x="28575" y="1101725"/>
            <a:ext cx="623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PE:</a:t>
            </a:r>
          </a:p>
        </p:txBody>
      </p:sp>
      <p:sp>
        <p:nvSpPr>
          <p:cNvPr id="24" name="TextBox 20"/>
          <p:cNvSpPr txBox="1">
            <a:spLocks noChangeArrowheads="1"/>
          </p:cNvSpPr>
          <p:nvPr userDrawn="1"/>
        </p:nvSpPr>
        <p:spPr bwMode="auto">
          <a:xfrm>
            <a:off x="1044575" y="1101725"/>
            <a:ext cx="1204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PROJECT:</a:t>
            </a:r>
          </a:p>
        </p:txBody>
      </p:sp>
      <p:sp>
        <p:nvSpPr>
          <p:cNvPr id="25" name="TextBox 21"/>
          <p:cNvSpPr txBox="1">
            <a:spLocks noChangeArrowheads="1"/>
          </p:cNvSpPr>
          <p:nvPr userDrawn="1"/>
        </p:nvSpPr>
        <p:spPr bwMode="auto">
          <a:xfrm>
            <a:off x="2257425" y="1101725"/>
            <a:ext cx="1204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RDDS PG #:</a:t>
            </a:r>
          </a:p>
        </p:txBody>
      </p:sp>
      <p:sp>
        <p:nvSpPr>
          <p:cNvPr id="26" name="TextBox 25"/>
          <p:cNvSpPr txBox="1"/>
          <p:nvPr userDrawn="1"/>
        </p:nvSpPr>
        <p:spPr>
          <a:xfrm>
            <a:off x="8310563" y="881063"/>
            <a:ext cx="730250" cy="246062"/>
          </a:xfrm>
          <a:prstGeom prst="rect">
            <a:avLst/>
          </a:prstGeom>
          <a:noFill/>
        </p:spPr>
        <p:txBody>
          <a:bodyPr>
            <a:spAutoFit/>
          </a:bodyPr>
          <a:lstStyle>
            <a:defPPr>
              <a:defRPr lang="en-US"/>
            </a:defPPr>
            <a:lvl1pPr>
              <a:defRPr sz="1000"/>
            </a:lvl1pPr>
          </a:lstStyle>
          <a:p>
            <a:pPr algn="ctr">
              <a:defRPr/>
            </a:pPr>
            <a:r>
              <a:rPr lang="en-US" dirty="0" smtClean="0">
                <a:solidFill>
                  <a:prstClr val="black"/>
                </a:solidFill>
                <a:cs typeface="Arial" charset="0"/>
              </a:rPr>
              <a:t>FY13</a:t>
            </a:r>
          </a:p>
        </p:txBody>
      </p:sp>
      <p:sp>
        <p:nvSpPr>
          <p:cNvPr id="27" name="TextBox 26"/>
          <p:cNvSpPr txBox="1"/>
          <p:nvPr userDrawn="1"/>
        </p:nvSpPr>
        <p:spPr>
          <a:xfrm>
            <a:off x="7575550" y="881063"/>
            <a:ext cx="731838" cy="246062"/>
          </a:xfrm>
          <a:prstGeom prst="rect">
            <a:avLst/>
          </a:prstGeom>
          <a:noFill/>
        </p:spPr>
        <p:txBody>
          <a:bodyPr>
            <a:spAutoFit/>
          </a:bodyPr>
          <a:lstStyle>
            <a:defPPr>
              <a:defRPr lang="en-US"/>
            </a:defPPr>
            <a:lvl1pPr>
              <a:defRPr sz="1000"/>
            </a:lvl1pPr>
          </a:lstStyle>
          <a:p>
            <a:pPr algn="ctr">
              <a:defRPr/>
            </a:pPr>
            <a:r>
              <a:rPr lang="en-US" dirty="0" smtClean="0">
                <a:solidFill>
                  <a:prstClr val="black"/>
                </a:solidFill>
                <a:cs typeface="Arial" charset="0"/>
              </a:rPr>
              <a:t>FY12</a:t>
            </a:r>
          </a:p>
        </p:txBody>
      </p:sp>
      <p:sp>
        <p:nvSpPr>
          <p:cNvPr id="28" name="TextBox 27"/>
          <p:cNvSpPr txBox="1"/>
          <p:nvPr userDrawn="1"/>
        </p:nvSpPr>
        <p:spPr>
          <a:xfrm>
            <a:off x="6842125" y="881063"/>
            <a:ext cx="731838" cy="246062"/>
          </a:xfrm>
          <a:prstGeom prst="rect">
            <a:avLst/>
          </a:prstGeom>
          <a:noFill/>
        </p:spPr>
        <p:txBody>
          <a:bodyPr>
            <a:spAutoFit/>
          </a:bodyPr>
          <a:lstStyle>
            <a:defPPr>
              <a:defRPr lang="en-US"/>
            </a:defPPr>
            <a:lvl1pPr>
              <a:defRPr sz="1000"/>
            </a:lvl1pPr>
          </a:lstStyle>
          <a:p>
            <a:pPr algn="ctr">
              <a:defRPr/>
            </a:pPr>
            <a:r>
              <a:rPr lang="en-US" dirty="0" smtClean="0">
                <a:solidFill>
                  <a:prstClr val="black"/>
                </a:solidFill>
                <a:cs typeface="Arial" charset="0"/>
              </a:rPr>
              <a:t>FY11</a:t>
            </a:r>
          </a:p>
        </p:txBody>
      </p:sp>
      <p:cxnSp>
        <p:nvCxnSpPr>
          <p:cNvPr id="29" name="Straight Connector 25"/>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4"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Content Placeholder 6"/>
          <p:cNvSpPr>
            <a:spLocks noGrp="1"/>
          </p:cNvSpPr>
          <p:nvPr>
            <p:ph sz="quarter" idx="26"/>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Content Placeholder 6"/>
          <p:cNvSpPr>
            <a:spLocks noGrp="1"/>
          </p:cNvSpPr>
          <p:nvPr>
            <p:ph sz="quarter" idx="32"/>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0" name="Text Placeholder 2"/>
          <p:cNvSpPr>
            <a:spLocks noGrp="1"/>
          </p:cNvSpPr>
          <p:nvPr>
            <p:ph type="body" sz="quarter" idx="21"/>
          </p:nvPr>
        </p:nvSpPr>
        <p:spPr>
          <a:xfrm>
            <a:off x="280457" y="1100945"/>
            <a:ext cx="744007" cy="246888"/>
          </a:xfrm>
          <a:noFill/>
        </p:spPr>
        <p:txBody>
          <a:bodyPr lIns="45720" rtlCol="0">
            <a:spAutoFit/>
          </a:bodyPr>
          <a:lstStyle>
            <a:lvl1pPr>
              <a:defRPr lang="en-US" sz="1000" dirty="0">
                <a:latin typeface="+mn-lt"/>
                <a:cs typeface="+mn-cs"/>
              </a:defRPr>
            </a:lvl1pPr>
          </a:lstStyle>
          <a:p>
            <a:pPr lvl="0"/>
            <a:r>
              <a:rPr lang="en-US" smtClean="0"/>
              <a:t>Click to edit Master text styles</a:t>
            </a:r>
          </a:p>
        </p:txBody>
      </p:sp>
      <p:sp>
        <p:nvSpPr>
          <p:cNvPr id="51" name="Text Placeholder 2"/>
          <p:cNvSpPr>
            <a:spLocks noGrp="1"/>
          </p:cNvSpPr>
          <p:nvPr>
            <p:ph type="body" sz="quarter" idx="22"/>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smtClean="0"/>
              <a:t>Click to edit Master text styles</a:t>
            </a:r>
          </a:p>
        </p:txBody>
      </p:sp>
      <p:sp>
        <p:nvSpPr>
          <p:cNvPr id="52" name="Text Placeholder 2"/>
          <p:cNvSpPr>
            <a:spLocks noGrp="1"/>
          </p:cNvSpPr>
          <p:nvPr>
            <p:ph type="body" sz="quarter" idx="23"/>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smtClean="0"/>
              <a:t>Click to edit Master text styles</a:t>
            </a:r>
          </a:p>
        </p:txBody>
      </p:sp>
      <p:sp>
        <p:nvSpPr>
          <p:cNvPr id="53" name="Text Placeholder 39"/>
          <p:cNvSpPr>
            <a:spLocks noGrp="1"/>
          </p:cNvSpPr>
          <p:nvPr>
            <p:ph type="body" sz="quarter" idx="15"/>
          </p:nvPr>
        </p:nvSpPr>
        <p:spPr>
          <a:xfrm>
            <a:off x="6839980" y="1100945"/>
            <a:ext cx="731520" cy="246888"/>
          </a:xfrm>
          <a:noFill/>
        </p:spPr>
        <p:txBody>
          <a:bodyPr rtlCol="0">
            <a:spAutoFit/>
          </a:bodyPr>
          <a:lstStyle>
            <a:lvl1pPr algn="ctr">
              <a:defRPr lang="en-US" sz="1000" dirty="0">
                <a:latin typeface="+mn-lt"/>
                <a:cs typeface="+mn-cs"/>
              </a:defRPr>
            </a:lvl1pPr>
          </a:lstStyle>
          <a:p>
            <a:pPr lvl="0"/>
            <a:r>
              <a:rPr lang="en-US" smtClean="0"/>
              <a:t>Click to edit Master text styles</a:t>
            </a:r>
          </a:p>
        </p:txBody>
      </p:sp>
      <p:sp>
        <p:nvSpPr>
          <p:cNvPr id="54" name="Text Placeholder 39"/>
          <p:cNvSpPr>
            <a:spLocks noGrp="1"/>
          </p:cNvSpPr>
          <p:nvPr>
            <p:ph type="body" sz="quarter" idx="29"/>
          </p:nvPr>
        </p:nvSpPr>
        <p:spPr>
          <a:xfrm>
            <a:off x="7572256" y="1100945"/>
            <a:ext cx="731520" cy="246888"/>
          </a:xfrm>
          <a:noFill/>
        </p:spPr>
        <p:txBody>
          <a:bodyPr rtlCol="0">
            <a:spAutoFit/>
          </a:bodyPr>
          <a:lstStyle>
            <a:lvl1pPr algn="ctr">
              <a:defRPr lang="en-US" sz="1000" dirty="0">
                <a:latin typeface="+mn-lt"/>
                <a:cs typeface="+mn-cs"/>
              </a:defRPr>
            </a:lvl1pPr>
          </a:lstStyle>
          <a:p>
            <a:pPr lvl="0"/>
            <a:r>
              <a:rPr lang="en-US" smtClean="0"/>
              <a:t>Click to edit Master text styles</a:t>
            </a:r>
          </a:p>
        </p:txBody>
      </p:sp>
      <p:sp>
        <p:nvSpPr>
          <p:cNvPr id="55" name="Text Placeholder 39"/>
          <p:cNvSpPr>
            <a:spLocks noGrp="1"/>
          </p:cNvSpPr>
          <p:nvPr>
            <p:ph type="body" sz="quarter" idx="30"/>
          </p:nvPr>
        </p:nvSpPr>
        <p:spPr>
          <a:xfrm>
            <a:off x="8309850" y="1100945"/>
            <a:ext cx="731520" cy="246888"/>
          </a:xfrm>
          <a:noFill/>
        </p:spPr>
        <p:txBody>
          <a:bodyPr rtlCol="0">
            <a:spAutoFit/>
          </a:bodyPr>
          <a:lstStyle>
            <a:lvl1pPr algn="ctr">
              <a:defRPr lang="en-US" sz="1000" dirty="0">
                <a:latin typeface="+mn-lt"/>
                <a:cs typeface="+mn-cs"/>
              </a:defRPr>
            </a:lvl1pPr>
          </a:lstStyle>
          <a:p>
            <a:pPr lvl="0"/>
            <a:r>
              <a:rPr lang="en-US" smtClean="0"/>
              <a:t>Click to edit Master text styles</a:t>
            </a:r>
          </a:p>
        </p:txBody>
      </p:sp>
      <p:sp>
        <p:nvSpPr>
          <p:cNvPr id="60" name="Title 1"/>
          <p:cNvSpPr>
            <a:spLocks noGrp="1"/>
          </p:cNvSpPr>
          <p:nvPr>
            <p:ph type="ctrTitle"/>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1" name="Text Placeholder 4"/>
          <p:cNvSpPr>
            <a:spLocks noGrp="1"/>
          </p:cNvSpPr>
          <p:nvPr>
            <p:ph type="body" sz="quarter" idx="24"/>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lvl="0"/>
            <a:r>
              <a:rPr lang="en-US" smtClean="0"/>
              <a:t>Click to edit Master text styles</a:t>
            </a:r>
          </a:p>
        </p:txBody>
      </p:sp>
      <p:sp>
        <p:nvSpPr>
          <p:cNvPr id="30" name="Footer Placeholder 2"/>
          <p:cNvSpPr>
            <a:spLocks noGrp="1"/>
          </p:cNvSpPr>
          <p:nvPr>
            <p:ph type="ftr" sz="quarter" idx="33"/>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31" name="Slide Number Placeholder 3"/>
          <p:cNvSpPr>
            <a:spLocks noGrp="1"/>
          </p:cNvSpPr>
          <p:nvPr>
            <p:ph type="sldNum" sz="quarter" idx="34"/>
          </p:nvPr>
        </p:nvSpPr>
        <p:spPr/>
        <p:txBody>
          <a:bodyPr/>
          <a:lstStyle>
            <a:lvl1pPr>
              <a:defRPr/>
            </a:lvl1pPr>
          </a:lstStyle>
          <a:p>
            <a:pPr>
              <a:defRPr/>
            </a:pPr>
            <a:fld id="{DE1CB4D5-C6D7-4C13-A943-341B03168CBE}" type="slidenum">
              <a:rPr lang="en-US"/>
              <a:pPr>
                <a:defRPr/>
              </a:pPr>
              <a:t>‹#›</a:t>
            </a:fld>
            <a:endParaRPr lang="en-US" dirty="0"/>
          </a:p>
        </p:txBody>
      </p:sp>
    </p:spTree>
    <p:extLst>
      <p:ext uri="{BB962C8B-B14F-4D97-AF65-F5344CB8AC3E}">
        <p14:creationId xmlns:p14="http://schemas.microsoft.com/office/powerpoint/2010/main" val="99991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RO_Update_Concept_2 PE">
    <p:spTree>
      <p:nvGrpSpPr>
        <p:cNvPr id="1" name=""/>
        <p:cNvGrpSpPr/>
        <p:nvPr/>
      </p:nvGrpSpPr>
      <p:grpSpPr>
        <a:xfrm>
          <a:off x="0" y="0"/>
          <a:ext cx="0" cy="0"/>
          <a:chOff x="0" y="0"/>
          <a:chExt cx="0" cy="0"/>
        </a:xfrm>
      </p:grpSpPr>
      <p:sp>
        <p:nvSpPr>
          <p:cNvPr id="19" name="Rectangle 18"/>
          <p:cNvSpPr/>
          <p:nvPr userDrawn="1"/>
        </p:nvSpPr>
        <p:spPr>
          <a:xfrm>
            <a:off x="8042275" y="76200"/>
            <a:ext cx="949325" cy="519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 name="TextBox 19"/>
          <p:cNvSpPr txBox="1">
            <a:spLocks noChangeArrowheads="1"/>
          </p:cNvSpPr>
          <p:nvPr userDrawn="1"/>
        </p:nvSpPr>
        <p:spPr bwMode="auto">
          <a:xfrm>
            <a:off x="8042275" y="196850"/>
            <a:ext cx="9493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100" dirty="0" smtClean="0">
                <a:solidFill>
                  <a:prstClr val="black"/>
                </a:solidFill>
                <a:cs typeface="Tahoma" pitchFamily="34" charset="0"/>
              </a:rPr>
              <a:t>Concept</a:t>
            </a:r>
          </a:p>
        </p:txBody>
      </p:sp>
      <p:pic>
        <p:nvPicPr>
          <p:cNvPr id="21"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3"/>
          <p:cNvSpPr txBox="1">
            <a:spLocks noChangeArrowheads="1"/>
          </p:cNvSpPr>
          <p:nvPr userDrawn="1"/>
        </p:nvSpPr>
        <p:spPr bwMode="auto">
          <a:xfrm>
            <a:off x="5591175" y="3843338"/>
            <a:ext cx="2714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DIRO UPDATE/ISSUES</a:t>
            </a:r>
          </a:p>
        </p:txBody>
      </p:sp>
      <p:sp>
        <p:nvSpPr>
          <p:cNvPr id="23" name="TextBox 14"/>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OVERVIEW</a:t>
            </a:r>
          </a:p>
        </p:txBody>
      </p:sp>
      <p:sp>
        <p:nvSpPr>
          <p:cNvPr id="24" name="TextBox 15"/>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STATUS</a:t>
            </a:r>
          </a:p>
        </p:txBody>
      </p:sp>
      <p:sp>
        <p:nvSpPr>
          <p:cNvPr id="25" name="TextBox 16"/>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CAPABILITY OBJECTIVE/GOAL</a:t>
            </a:r>
          </a:p>
        </p:txBody>
      </p:sp>
      <p:cxnSp>
        <p:nvCxnSpPr>
          <p:cNvPr id="26" name="Straight Connector 17"/>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27" name="Straight Connector 18"/>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28" name="TextBox 19"/>
          <p:cNvSpPr txBox="1">
            <a:spLocks noChangeArrowheads="1"/>
          </p:cNvSpPr>
          <p:nvPr userDrawn="1"/>
        </p:nvSpPr>
        <p:spPr bwMode="auto">
          <a:xfrm>
            <a:off x="28575" y="1109663"/>
            <a:ext cx="6238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PE:</a:t>
            </a:r>
          </a:p>
        </p:txBody>
      </p:sp>
      <p:sp>
        <p:nvSpPr>
          <p:cNvPr id="29" name="TextBox 20"/>
          <p:cNvSpPr txBox="1">
            <a:spLocks noChangeArrowheads="1"/>
          </p:cNvSpPr>
          <p:nvPr userDrawn="1"/>
        </p:nvSpPr>
        <p:spPr bwMode="auto">
          <a:xfrm>
            <a:off x="1782763" y="1109663"/>
            <a:ext cx="7921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PROJECT:</a:t>
            </a:r>
          </a:p>
        </p:txBody>
      </p:sp>
      <p:sp>
        <p:nvSpPr>
          <p:cNvPr id="30" name="TextBox 21"/>
          <p:cNvSpPr txBox="1">
            <a:spLocks noChangeArrowheads="1"/>
          </p:cNvSpPr>
          <p:nvPr userDrawn="1"/>
        </p:nvSpPr>
        <p:spPr bwMode="auto">
          <a:xfrm>
            <a:off x="3614738" y="1109663"/>
            <a:ext cx="12049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RDDS PG #:</a:t>
            </a:r>
          </a:p>
        </p:txBody>
      </p:sp>
      <p:sp>
        <p:nvSpPr>
          <p:cNvPr id="31" name="TextBox 30"/>
          <p:cNvSpPr txBox="1"/>
          <p:nvPr userDrawn="1"/>
        </p:nvSpPr>
        <p:spPr>
          <a:xfrm>
            <a:off x="8313738" y="663575"/>
            <a:ext cx="731837" cy="231775"/>
          </a:xfrm>
          <a:prstGeom prst="rect">
            <a:avLst/>
          </a:prstGeom>
          <a:noFill/>
        </p:spPr>
        <p:txBody>
          <a:bodyPr>
            <a:spAutoFit/>
          </a:bodyPr>
          <a:lstStyle>
            <a:defPPr>
              <a:defRPr lang="en-US"/>
            </a:defPPr>
            <a:lvl1pPr>
              <a:defRPr sz="1000"/>
            </a:lvl1pPr>
          </a:lstStyle>
          <a:p>
            <a:pPr algn="ctr">
              <a:defRPr/>
            </a:pPr>
            <a:r>
              <a:rPr lang="en-US" sz="900" dirty="0" smtClean="0">
                <a:solidFill>
                  <a:prstClr val="black"/>
                </a:solidFill>
                <a:cs typeface="Arial" charset="0"/>
              </a:rPr>
              <a:t>FY13</a:t>
            </a:r>
          </a:p>
        </p:txBody>
      </p:sp>
      <p:sp>
        <p:nvSpPr>
          <p:cNvPr id="32" name="TextBox 31"/>
          <p:cNvSpPr txBox="1"/>
          <p:nvPr userDrawn="1"/>
        </p:nvSpPr>
        <p:spPr>
          <a:xfrm>
            <a:off x="7580313" y="663575"/>
            <a:ext cx="730250" cy="231775"/>
          </a:xfrm>
          <a:prstGeom prst="rect">
            <a:avLst/>
          </a:prstGeom>
          <a:noFill/>
        </p:spPr>
        <p:txBody>
          <a:bodyPr>
            <a:spAutoFit/>
          </a:bodyPr>
          <a:lstStyle>
            <a:defPPr>
              <a:defRPr lang="en-US"/>
            </a:defPPr>
            <a:lvl1pPr>
              <a:defRPr sz="1000"/>
            </a:lvl1pPr>
          </a:lstStyle>
          <a:p>
            <a:pPr algn="ctr">
              <a:defRPr/>
            </a:pPr>
            <a:r>
              <a:rPr lang="en-US" sz="900" dirty="0" smtClean="0">
                <a:solidFill>
                  <a:prstClr val="black"/>
                </a:solidFill>
                <a:cs typeface="Arial" charset="0"/>
              </a:rPr>
              <a:t>FY12</a:t>
            </a:r>
          </a:p>
        </p:txBody>
      </p:sp>
      <p:sp>
        <p:nvSpPr>
          <p:cNvPr id="33" name="TextBox 32"/>
          <p:cNvSpPr txBox="1"/>
          <p:nvPr userDrawn="1"/>
        </p:nvSpPr>
        <p:spPr>
          <a:xfrm>
            <a:off x="6848475" y="663575"/>
            <a:ext cx="730250" cy="231775"/>
          </a:xfrm>
          <a:prstGeom prst="rect">
            <a:avLst/>
          </a:prstGeom>
          <a:noFill/>
        </p:spPr>
        <p:txBody>
          <a:bodyPr>
            <a:spAutoFit/>
          </a:bodyPr>
          <a:lstStyle>
            <a:defPPr>
              <a:defRPr lang="en-US"/>
            </a:defPPr>
            <a:lvl1pPr>
              <a:defRPr sz="1000"/>
            </a:lvl1pPr>
          </a:lstStyle>
          <a:p>
            <a:pPr algn="ctr">
              <a:defRPr/>
            </a:pPr>
            <a:r>
              <a:rPr lang="en-US" sz="900" dirty="0" smtClean="0">
                <a:solidFill>
                  <a:prstClr val="black"/>
                </a:solidFill>
                <a:cs typeface="Arial" charset="0"/>
              </a:rPr>
              <a:t>FY11</a:t>
            </a:r>
          </a:p>
        </p:txBody>
      </p:sp>
      <p:sp>
        <p:nvSpPr>
          <p:cNvPr id="34" name="TextBox 33"/>
          <p:cNvSpPr txBox="1"/>
          <p:nvPr userDrawn="1"/>
        </p:nvSpPr>
        <p:spPr>
          <a:xfrm>
            <a:off x="6116638" y="663575"/>
            <a:ext cx="731837" cy="231775"/>
          </a:xfrm>
          <a:prstGeom prst="rect">
            <a:avLst/>
          </a:prstGeom>
          <a:noFill/>
        </p:spPr>
        <p:txBody>
          <a:bodyPr>
            <a:spAutoFit/>
          </a:bodyPr>
          <a:lstStyle>
            <a:defPPr>
              <a:defRPr lang="en-US"/>
            </a:defPPr>
            <a:lvl1pPr>
              <a:defRPr sz="1000"/>
            </a:lvl1pPr>
          </a:lstStyle>
          <a:p>
            <a:pPr algn="ctr">
              <a:defRPr/>
            </a:pPr>
            <a:r>
              <a:rPr lang="en-US" sz="900" dirty="0" smtClean="0">
                <a:solidFill>
                  <a:prstClr val="black"/>
                </a:solidFill>
                <a:cs typeface="Arial" charset="0"/>
              </a:rPr>
              <a:t>PROJECT</a:t>
            </a:r>
          </a:p>
        </p:txBody>
      </p:sp>
      <p:cxnSp>
        <p:nvCxnSpPr>
          <p:cNvPr id="35" name="Straight Connector 26"/>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0"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1" name="Content Placeholder 6"/>
          <p:cNvSpPr>
            <a:spLocks noGrp="1"/>
          </p:cNvSpPr>
          <p:nvPr>
            <p:ph sz="quarter" idx="33"/>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2" name="Content Placeholder 6"/>
          <p:cNvSpPr>
            <a:spLocks noGrp="1"/>
          </p:cNvSpPr>
          <p:nvPr>
            <p:ph sz="quarter" idx="34"/>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6" name="Text Placeholder 2"/>
          <p:cNvSpPr>
            <a:spLocks noGrp="1"/>
          </p:cNvSpPr>
          <p:nvPr>
            <p:ph type="body" sz="quarter" idx="21"/>
          </p:nvPr>
        </p:nvSpPr>
        <p:spPr>
          <a:xfrm>
            <a:off x="280457" y="1109505"/>
            <a:ext cx="1489074" cy="246221"/>
          </a:xfrm>
          <a:noFill/>
        </p:spPr>
        <p:txBody>
          <a:bodyPr lIns="45720" rtlCol="0">
            <a:spAutoFit/>
          </a:bodyPr>
          <a:lstStyle>
            <a:lvl1pPr>
              <a:defRPr lang="en-US" sz="1000" baseline="0" dirty="0">
                <a:latin typeface="+mn-lt"/>
                <a:cs typeface="+mn-cs"/>
              </a:defRPr>
            </a:lvl1pPr>
          </a:lstStyle>
          <a:p>
            <a:pPr lvl="0"/>
            <a:r>
              <a:rPr lang="en-US" smtClean="0"/>
              <a:t>Click to edit Master text styles</a:t>
            </a:r>
          </a:p>
        </p:txBody>
      </p:sp>
      <p:sp>
        <p:nvSpPr>
          <p:cNvPr id="57" name="Text Placeholder 2"/>
          <p:cNvSpPr>
            <a:spLocks noGrp="1"/>
          </p:cNvSpPr>
          <p:nvPr>
            <p:ph type="body" sz="quarter" idx="22"/>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smtClean="0"/>
              <a:t>Click to edit Master text styles</a:t>
            </a:r>
          </a:p>
        </p:txBody>
      </p:sp>
      <p:sp>
        <p:nvSpPr>
          <p:cNvPr id="58" name="Text Placeholder 2"/>
          <p:cNvSpPr>
            <a:spLocks noGrp="1"/>
          </p:cNvSpPr>
          <p:nvPr>
            <p:ph type="body" sz="quarter" idx="23"/>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smtClean="0"/>
              <a:t>Click to edit Master text styles</a:t>
            </a:r>
          </a:p>
        </p:txBody>
      </p:sp>
      <p:sp>
        <p:nvSpPr>
          <p:cNvPr id="59" name="Text Placeholder 39"/>
          <p:cNvSpPr>
            <a:spLocks noGrp="1"/>
          </p:cNvSpPr>
          <p:nvPr>
            <p:ph type="body" sz="quarter" idx="15"/>
          </p:nvPr>
        </p:nvSpPr>
        <p:spPr>
          <a:xfrm>
            <a:off x="6847954" y="1124894"/>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60" name="Text Placeholder 39"/>
          <p:cNvSpPr>
            <a:spLocks noGrp="1"/>
          </p:cNvSpPr>
          <p:nvPr>
            <p:ph type="body" sz="quarter" idx="29"/>
          </p:nvPr>
        </p:nvSpPr>
        <p:spPr>
          <a:xfrm>
            <a:off x="7579596" y="1124894"/>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61" name="Text Placeholder 39"/>
          <p:cNvSpPr>
            <a:spLocks noGrp="1"/>
          </p:cNvSpPr>
          <p:nvPr>
            <p:ph type="body" sz="quarter" idx="30"/>
          </p:nvPr>
        </p:nvSpPr>
        <p:spPr>
          <a:xfrm>
            <a:off x="8313898" y="1124894"/>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62" name="Text Placeholder 39"/>
          <p:cNvSpPr>
            <a:spLocks noGrp="1"/>
          </p:cNvSpPr>
          <p:nvPr>
            <p:ph type="body" sz="quarter" idx="31"/>
          </p:nvPr>
        </p:nvSpPr>
        <p:spPr>
          <a:xfrm>
            <a:off x="6847954" y="893966"/>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63" name="Text Placeholder 39"/>
          <p:cNvSpPr>
            <a:spLocks noGrp="1"/>
          </p:cNvSpPr>
          <p:nvPr>
            <p:ph type="body" sz="quarter" idx="35"/>
          </p:nvPr>
        </p:nvSpPr>
        <p:spPr>
          <a:xfrm>
            <a:off x="7579596" y="893966"/>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64" name="Text Placeholder 39"/>
          <p:cNvSpPr>
            <a:spLocks noGrp="1"/>
          </p:cNvSpPr>
          <p:nvPr>
            <p:ph type="body" sz="quarter" idx="36"/>
          </p:nvPr>
        </p:nvSpPr>
        <p:spPr>
          <a:xfrm>
            <a:off x="8313898" y="893966"/>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69" name="Text Placeholder 39"/>
          <p:cNvSpPr>
            <a:spLocks noGrp="1"/>
          </p:cNvSpPr>
          <p:nvPr>
            <p:ph type="body" sz="quarter" idx="37"/>
          </p:nvPr>
        </p:nvSpPr>
        <p:spPr>
          <a:xfrm>
            <a:off x="6116434" y="1124894"/>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70" name="Text Placeholder 39"/>
          <p:cNvSpPr>
            <a:spLocks noGrp="1"/>
          </p:cNvSpPr>
          <p:nvPr>
            <p:ph type="body" sz="quarter" idx="38"/>
          </p:nvPr>
        </p:nvSpPr>
        <p:spPr>
          <a:xfrm>
            <a:off x="6116434" y="893966"/>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72" name="Title 1"/>
          <p:cNvSpPr>
            <a:spLocks noGrp="1"/>
          </p:cNvSpPr>
          <p:nvPr>
            <p:ph type="ctrTitle"/>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73" name="Text Placeholder 4"/>
          <p:cNvSpPr>
            <a:spLocks noGrp="1"/>
          </p:cNvSpPr>
          <p:nvPr>
            <p:ph type="body" sz="quarter" idx="24"/>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lvl="0"/>
            <a:r>
              <a:rPr lang="en-US" smtClean="0"/>
              <a:t>Click to edit Master text styles</a:t>
            </a:r>
          </a:p>
        </p:txBody>
      </p:sp>
      <p:sp>
        <p:nvSpPr>
          <p:cNvPr id="36" name="Footer Placeholder 2"/>
          <p:cNvSpPr>
            <a:spLocks noGrp="1"/>
          </p:cNvSpPr>
          <p:nvPr>
            <p:ph type="ftr" sz="quarter" idx="39"/>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37" name="Slide Number Placeholder 3"/>
          <p:cNvSpPr>
            <a:spLocks noGrp="1"/>
          </p:cNvSpPr>
          <p:nvPr>
            <p:ph type="sldNum" sz="quarter" idx="40"/>
          </p:nvPr>
        </p:nvSpPr>
        <p:spPr/>
        <p:txBody>
          <a:bodyPr/>
          <a:lstStyle>
            <a:lvl1pPr>
              <a:defRPr/>
            </a:lvl1pPr>
          </a:lstStyle>
          <a:p>
            <a:pPr>
              <a:defRPr/>
            </a:pPr>
            <a:fld id="{E888C24D-797F-4A55-A2F3-DA8F9D18F84A}" type="slidenum">
              <a:rPr lang="en-US"/>
              <a:pPr>
                <a:defRPr/>
              </a:pPr>
              <a:t>‹#›</a:t>
            </a:fld>
            <a:endParaRPr lang="en-US" dirty="0"/>
          </a:p>
        </p:txBody>
      </p:sp>
    </p:spTree>
    <p:extLst>
      <p:ext uri="{BB962C8B-B14F-4D97-AF65-F5344CB8AC3E}">
        <p14:creationId xmlns:p14="http://schemas.microsoft.com/office/powerpoint/2010/main" val="40664192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RO_Update_Prototype_2 PE">
    <p:spTree>
      <p:nvGrpSpPr>
        <p:cNvPr id="1" name=""/>
        <p:cNvGrpSpPr/>
        <p:nvPr/>
      </p:nvGrpSpPr>
      <p:grpSpPr>
        <a:xfrm>
          <a:off x="0" y="0"/>
          <a:ext cx="0" cy="0"/>
          <a:chOff x="0" y="0"/>
          <a:chExt cx="0" cy="0"/>
        </a:xfrm>
      </p:grpSpPr>
      <p:sp>
        <p:nvSpPr>
          <p:cNvPr id="19" name="Rectangle 18"/>
          <p:cNvSpPr/>
          <p:nvPr userDrawn="1"/>
        </p:nvSpPr>
        <p:spPr>
          <a:xfrm>
            <a:off x="8042275" y="76200"/>
            <a:ext cx="949325" cy="5191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 name="TextBox 19"/>
          <p:cNvSpPr txBox="1">
            <a:spLocks noChangeArrowheads="1"/>
          </p:cNvSpPr>
          <p:nvPr userDrawn="1"/>
        </p:nvSpPr>
        <p:spPr bwMode="auto">
          <a:xfrm>
            <a:off x="8042275" y="196850"/>
            <a:ext cx="9493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100" dirty="0" smtClean="0">
                <a:solidFill>
                  <a:prstClr val="black"/>
                </a:solidFill>
                <a:cs typeface="Tahoma" pitchFamily="34" charset="0"/>
              </a:rPr>
              <a:t>Prototype</a:t>
            </a:r>
          </a:p>
        </p:txBody>
      </p:sp>
      <p:pic>
        <p:nvPicPr>
          <p:cNvPr id="21"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3"/>
          <p:cNvSpPr txBox="1">
            <a:spLocks noChangeArrowheads="1"/>
          </p:cNvSpPr>
          <p:nvPr userDrawn="1"/>
        </p:nvSpPr>
        <p:spPr bwMode="auto">
          <a:xfrm>
            <a:off x="5591175" y="3843338"/>
            <a:ext cx="2714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DIRO UPDATE/ISSUES</a:t>
            </a:r>
          </a:p>
        </p:txBody>
      </p:sp>
      <p:sp>
        <p:nvSpPr>
          <p:cNvPr id="23" name="TextBox 14"/>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OVERVIEW</a:t>
            </a:r>
          </a:p>
        </p:txBody>
      </p:sp>
      <p:sp>
        <p:nvSpPr>
          <p:cNvPr id="24" name="TextBox 15"/>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STATUS</a:t>
            </a:r>
          </a:p>
        </p:txBody>
      </p:sp>
      <p:sp>
        <p:nvSpPr>
          <p:cNvPr id="25" name="TextBox 16"/>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CAPABILITY OBJECTIVE/GOAL</a:t>
            </a:r>
          </a:p>
        </p:txBody>
      </p:sp>
      <p:cxnSp>
        <p:nvCxnSpPr>
          <p:cNvPr id="26" name="Straight Connector 17"/>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27" name="Straight Connector 18"/>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28" name="TextBox 19"/>
          <p:cNvSpPr txBox="1">
            <a:spLocks noChangeArrowheads="1"/>
          </p:cNvSpPr>
          <p:nvPr userDrawn="1"/>
        </p:nvSpPr>
        <p:spPr bwMode="auto">
          <a:xfrm>
            <a:off x="28575" y="1109663"/>
            <a:ext cx="6238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PE:</a:t>
            </a:r>
          </a:p>
        </p:txBody>
      </p:sp>
      <p:sp>
        <p:nvSpPr>
          <p:cNvPr id="29" name="TextBox 20"/>
          <p:cNvSpPr txBox="1">
            <a:spLocks noChangeArrowheads="1"/>
          </p:cNvSpPr>
          <p:nvPr userDrawn="1"/>
        </p:nvSpPr>
        <p:spPr bwMode="auto">
          <a:xfrm>
            <a:off x="1782763" y="1109663"/>
            <a:ext cx="7921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PROJECT:</a:t>
            </a:r>
          </a:p>
        </p:txBody>
      </p:sp>
      <p:sp>
        <p:nvSpPr>
          <p:cNvPr id="30" name="TextBox 21"/>
          <p:cNvSpPr txBox="1">
            <a:spLocks noChangeArrowheads="1"/>
          </p:cNvSpPr>
          <p:nvPr userDrawn="1"/>
        </p:nvSpPr>
        <p:spPr bwMode="auto">
          <a:xfrm>
            <a:off x="3614738" y="1109663"/>
            <a:ext cx="12049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RDDS PG #:</a:t>
            </a:r>
          </a:p>
        </p:txBody>
      </p:sp>
      <p:sp>
        <p:nvSpPr>
          <p:cNvPr id="31" name="TextBox 30"/>
          <p:cNvSpPr txBox="1"/>
          <p:nvPr userDrawn="1"/>
        </p:nvSpPr>
        <p:spPr>
          <a:xfrm>
            <a:off x="8313738" y="663575"/>
            <a:ext cx="731837" cy="231775"/>
          </a:xfrm>
          <a:prstGeom prst="rect">
            <a:avLst/>
          </a:prstGeom>
          <a:noFill/>
        </p:spPr>
        <p:txBody>
          <a:bodyPr>
            <a:spAutoFit/>
          </a:bodyPr>
          <a:lstStyle>
            <a:defPPr>
              <a:defRPr lang="en-US"/>
            </a:defPPr>
            <a:lvl1pPr>
              <a:defRPr sz="1000"/>
            </a:lvl1pPr>
          </a:lstStyle>
          <a:p>
            <a:pPr algn="ctr">
              <a:defRPr/>
            </a:pPr>
            <a:r>
              <a:rPr lang="en-US" sz="900" dirty="0" smtClean="0">
                <a:solidFill>
                  <a:prstClr val="black"/>
                </a:solidFill>
                <a:cs typeface="Arial" charset="0"/>
              </a:rPr>
              <a:t>FY13</a:t>
            </a:r>
          </a:p>
        </p:txBody>
      </p:sp>
      <p:sp>
        <p:nvSpPr>
          <p:cNvPr id="32" name="TextBox 31"/>
          <p:cNvSpPr txBox="1"/>
          <p:nvPr userDrawn="1"/>
        </p:nvSpPr>
        <p:spPr>
          <a:xfrm>
            <a:off x="7580313" y="663575"/>
            <a:ext cx="730250" cy="231775"/>
          </a:xfrm>
          <a:prstGeom prst="rect">
            <a:avLst/>
          </a:prstGeom>
          <a:noFill/>
        </p:spPr>
        <p:txBody>
          <a:bodyPr>
            <a:spAutoFit/>
          </a:bodyPr>
          <a:lstStyle>
            <a:defPPr>
              <a:defRPr lang="en-US"/>
            </a:defPPr>
            <a:lvl1pPr>
              <a:defRPr sz="1000"/>
            </a:lvl1pPr>
          </a:lstStyle>
          <a:p>
            <a:pPr algn="ctr">
              <a:defRPr/>
            </a:pPr>
            <a:r>
              <a:rPr lang="en-US" sz="900" dirty="0" smtClean="0">
                <a:solidFill>
                  <a:prstClr val="black"/>
                </a:solidFill>
                <a:cs typeface="Arial" charset="0"/>
              </a:rPr>
              <a:t>FY12</a:t>
            </a:r>
          </a:p>
        </p:txBody>
      </p:sp>
      <p:sp>
        <p:nvSpPr>
          <p:cNvPr id="33" name="TextBox 32"/>
          <p:cNvSpPr txBox="1"/>
          <p:nvPr userDrawn="1"/>
        </p:nvSpPr>
        <p:spPr>
          <a:xfrm>
            <a:off x="6848475" y="663575"/>
            <a:ext cx="730250" cy="231775"/>
          </a:xfrm>
          <a:prstGeom prst="rect">
            <a:avLst/>
          </a:prstGeom>
          <a:noFill/>
        </p:spPr>
        <p:txBody>
          <a:bodyPr>
            <a:spAutoFit/>
          </a:bodyPr>
          <a:lstStyle>
            <a:defPPr>
              <a:defRPr lang="en-US"/>
            </a:defPPr>
            <a:lvl1pPr>
              <a:defRPr sz="1000"/>
            </a:lvl1pPr>
          </a:lstStyle>
          <a:p>
            <a:pPr algn="ctr">
              <a:defRPr/>
            </a:pPr>
            <a:r>
              <a:rPr lang="en-US" sz="900" dirty="0" smtClean="0">
                <a:solidFill>
                  <a:prstClr val="black"/>
                </a:solidFill>
                <a:cs typeface="Arial" charset="0"/>
              </a:rPr>
              <a:t>FY11</a:t>
            </a:r>
          </a:p>
        </p:txBody>
      </p:sp>
      <p:sp>
        <p:nvSpPr>
          <p:cNvPr id="34" name="TextBox 33"/>
          <p:cNvSpPr txBox="1"/>
          <p:nvPr userDrawn="1"/>
        </p:nvSpPr>
        <p:spPr>
          <a:xfrm>
            <a:off x="6116638" y="663575"/>
            <a:ext cx="731837" cy="231775"/>
          </a:xfrm>
          <a:prstGeom prst="rect">
            <a:avLst/>
          </a:prstGeom>
          <a:noFill/>
        </p:spPr>
        <p:txBody>
          <a:bodyPr>
            <a:spAutoFit/>
          </a:bodyPr>
          <a:lstStyle>
            <a:defPPr>
              <a:defRPr lang="en-US"/>
            </a:defPPr>
            <a:lvl1pPr>
              <a:defRPr sz="1000"/>
            </a:lvl1pPr>
          </a:lstStyle>
          <a:p>
            <a:pPr algn="ctr">
              <a:defRPr/>
            </a:pPr>
            <a:r>
              <a:rPr lang="en-US" sz="900" dirty="0" smtClean="0">
                <a:solidFill>
                  <a:prstClr val="black"/>
                </a:solidFill>
                <a:cs typeface="Arial" charset="0"/>
              </a:rPr>
              <a:t>PROJECT</a:t>
            </a:r>
          </a:p>
        </p:txBody>
      </p:sp>
      <p:cxnSp>
        <p:nvCxnSpPr>
          <p:cNvPr id="35" name="Straight Connector 26"/>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0"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1" name="Content Placeholder 6"/>
          <p:cNvSpPr>
            <a:spLocks noGrp="1"/>
          </p:cNvSpPr>
          <p:nvPr>
            <p:ph sz="quarter" idx="33"/>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2" name="Content Placeholder 6"/>
          <p:cNvSpPr>
            <a:spLocks noGrp="1"/>
          </p:cNvSpPr>
          <p:nvPr>
            <p:ph sz="quarter" idx="34"/>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6" name="Text Placeholder 2"/>
          <p:cNvSpPr>
            <a:spLocks noGrp="1"/>
          </p:cNvSpPr>
          <p:nvPr>
            <p:ph type="body" sz="quarter" idx="21"/>
          </p:nvPr>
        </p:nvSpPr>
        <p:spPr>
          <a:xfrm>
            <a:off x="280457" y="1109505"/>
            <a:ext cx="1489074" cy="246221"/>
          </a:xfrm>
          <a:noFill/>
        </p:spPr>
        <p:txBody>
          <a:bodyPr lIns="45720" rtlCol="0">
            <a:spAutoFit/>
          </a:bodyPr>
          <a:lstStyle>
            <a:lvl1pPr>
              <a:defRPr lang="en-US" sz="1000" baseline="0" dirty="0">
                <a:latin typeface="+mn-lt"/>
                <a:cs typeface="+mn-cs"/>
              </a:defRPr>
            </a:lvl1pPr>
          </a:lstStyle>
          <a:p>
            <a:pPr lvl="0"/>
            <a:r>
              <a:rPr lang="en-US" smtClean="0"/>
              <a:t>Click to edit Master text styles</a:t>
            </a:r>
          </a:p>
        </p:txBody>
      </p:sp>
      <p:sp>
        <p:nvSpPr>
          <p:cNvPr id="57" name="Text Placeholder 2"/>
          <p:cNvSpPr>
            <a:spLocks noGrp="1"/>
          </p:cNvSpPr>
          <p:nvPr>
            <p:ph type="body" sz="quarter" idx="22"/>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smtClean="0"/>
              <a:t>Click to edit Master text styles</a:t>
            </a:r>
          </a:p>
        </p:txBody>
      </p:sp>
      <p:sp>
        <p:nvSpPr>
          <p:cNvPr id="58" name="Text Placeholder 2"/>
          <p:cNvSpPr>
            <a:spLocks noGrp="1"/>
          </p:cNvSpPr>
          <p:nvPr>
            <p:ph type="body" sz="quarter" idx="23"/>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smtClean="0"/>
              <a:t>Click to edit Master text styles</a:t>
            </a:r>
          </a:p>
        </p:txBody>
      </p:sp>
      <p:sp>
        <p:nvSpPr>
          <p:cNvPr id="59" name="Text Placeholder 39"/>
          <p:cNvSpPr>
            <a:spLocks noGrp="1"/>
          </p:cNvSpPr>
          <p:nvPr>
            <p:ph type="body" sz="quarter" idx="15"/>
          </p:nvPr>
        </p:nvSpPr>
        <p:spPr>
          <a:xfrm>
            <a:off x="6847954" y="1124894"/>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60" name="Text Placeholder 39"/>
          <p:cNvSpPr>
            <a:spLocks noGrp="1"/>
          </p:cNvSpPr>
          <p:nvPr>
            <p:ph type="body" sz="quarter" idx="29"/>
          </p:nvPr>
        </p:nvSpPr>
        <p:spPr>
          <a:xfrm>
            <a:off x="7579596" y="1124894"/>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61" name="Text Placeholder 39"/>
          <p:cNvSpPr>
            <a:spLocks noGrp="1"/>
          </p:cNvSpPr>
          <p:nvPr>
            <p:ph type="body" sz="quarter" idx="30"/>
          </p:nvPr>
        </p:nvSpPr>
        <p:spPr>
          <a:xfrm>
            <a:off x="8313898" y="1124894"/>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62" name="Text Placeholder 39"/>
          <p:cNvSpPr>
            <a:spLocks noGrp="1"/>
          </p:cNvSpPr>
          <p:nvPr>
            <p:ph type="body" sz="quarter" idx="31"/>
          </p:nvPr>
        </p:nvSpPr>
        <p:spPr>
          <a:xfrm>
            <a:off x="6847954" y="893966"/>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63" name="Text Placeholder 39"/>
          <p:cNvSpPr>
            <a:spLocks noGrp="1"/>
          </p:cNvSpPr>
          <p:nvPr>
            <p:ph type="body" sz="quarter" idx="35"/>
          </p:nvPr>
        </p:nvSpPr>
        <p:spPr>
          <a:xfrm>
            <a:off x="7579596" y="893966"/>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64" name="Text Placeholder 39"/>
          <p:cNvSpPr>
            <a:spLocks noGrp="1"/>
          </p:cNvSpPr>
          <p:nvPr>
            <p:ph type="body" sz="quarter" idx="36"/>
          </p:nvPr>
        </p:nvSpPr>
        <p:spPr>
          <a:xfrm>
            <a:off x="8313898" y="893966"/>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69" name="Text Placeholder 39"/>
          <p:cNvSpPr>
            <a:spLocks noGrp="1"/>
          </p:cNvSpPr>
          <p:nvPr>
            <p:ph type="body" sz="quarter" idx="37"/>
          </p:nvPr>
        </p:nvSpPr>
        <p:spPr>
          <a:xfrm>
            <a:off x="6116434" y="1124894"/>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70" name="Text Placeholder 39"/>
          <p:cNvSpPr>
            <a:spLocks noGrp="1"/>
          </p:cNvSpPr>
          <p:nvPr>
            <p:ph type="body" sz="quarter" idx="38"/>
          </p:nvPr>
        </p:nvSpPr>
        <p:spPr>
          <a:xfrm>
            <a:off x="6116434" y="893966"/>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72" name="Title 1"/>
          <p:cNvSpPr>
            <a:spLocks noGrp="1"/>
          </p:cNvSpPr>
          <p:nvPr>
            <p:ph type="ctrTitle"/>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73" name="Text Placeholder 4"/>
          <p:cNvSpPr>
            <a:spLocks noGrp="1"/>
          </p:cNvSpPr>
          <p:nvPr>
            <p:ph type="body" sz="quarter" idx="24"/>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lvl="0"/>
            <a:r>
              <a:rPr lang="en-US" smtClean="0"/>
              <a:t>Click to edit Master text styles</a:t>
            </a:r>
          </a:p>
        </p:txBody>
      </p:sp>
      <p:sp>
        <p:nvSpPr>
          <p:cNvPr id="36" name="Footer Placeholder 2"/>
          <p:cNvSpPr>
            <a:spLocks noGrp="1"/>
          </p:cNvSpPr>
          <p:nvPr>
            <p:ph type="ftr" sz="quarter" idx="39"/>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37" name="Slide Number Placeholder 3"/>
          <p:cNvSpPr>
            <a:spLocks noGrp="1"/>
          </p:cNvSpPr>
          <p:nvPr>
            <p:ph type="sldNum" sz="quarter" idx="40"/>
          </p:nvPr>
        </p:nvSpPr>
        <p:spPr/>
        <p:txBody>
          <a:bodyPr/>
          <a:lstStyle>
            <a:lvl1pPr>
              <a:defRPr/>
            </a:lvl1pPr>
          </a:lstStyle>
          <a:p>
            <a:pPr>
              <a:defRPr/>
            </a:pPr>
            <a:fld id="{D5940B97-0733-4168-A9C7-24D14E115A5B}" type="slidenum">
              <a:rPr lang="en-US"/>
              <a:pPr>
                <a:defRPr/>
              </a:pPr>
              <a:t>‹#›</a:t>
            </a:fld>
            <a:endParaRPr lang="en-US" dirty="0"/>
          </a:p>
        </p:txBody>
      </p:sp>
    </p:spTree>
    <p:extLst>
      <p:ext uri="{BB962C8B-B14F-4D97-AF65-F5344CB8AC3E}">
        <p14:creationId xmlns:p14="http://schemas.microsoft.com/office/powerpoint/2010/main" val="28696901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RO_Update_Field Demonstration_2 PE">
    <p:spTree>
      <p:nvGrpSpPr>
        <p:cNvPr id="1" name=""/>
        <p:cNvGrpSpPr/>
        <p:nvPr/>
      </p:nvGrpSpPr>
      <p:grpSpPr>
        <a:xfrm>
          <a:off x="0" y="0"/>
          <a:ext cx="0" cy="0"/>
          <a:chOff x="0" y="0"/>
          <a:chExt cx="0" cy="0"/>
        </a:xfrm>
      </p:grpSpPr>
      <p:sp>
        <p:nvSpPr>
          <p:cNvPr id="19" name="Rectangle 18"/>
          <p:cNvSpPr/>
          <p:nvPr userDrawn="1"/>
        </p:nvSpPr>
        <p:spPr>
          <a:xfrm>
            <a:off x="8042275" y="76200"/>
            <a:ext cx="949325" cy="51911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 name="TextBox 19"/>
          <p:cNvSpPr txBox="1"/>
          <p:nvPr userDrawn="1"/>
        </p:nvSpPr>
        <p:spPr>
          <a:xfrm>
            <a:off x="7967663" y="123825"/>
            <a:ext cx="1103312" cy="415925"/>
          </a:xfrm>
          <a:prstGeom prst="rect">
            <a:avLst/>
          </a:prstGeom>
          <a:noFill/>
        </p:spPr>
        <p:txBody>
          <a:bodyPr>
            <a:spAutoFit/>
          </a:bodyPr>
          <a:lstStyle/>
          <a:p>
            <a:pPr algn="ctr">
              <a:defRPr/>
            </a:pPr>
            <a:r>
              <a:rPr lang="en-US" sz="1050" dirty="0">
                <a:solidFill>
                  <a:prstClr val="black"/>
                </a:solidFill>
                <a:ea typeface="Tahoma" pitchFamily="34" charset="0"/>
                <a:cs typeface="Tahoma" pitchFamily="34" charset="0"/>
              </a:rPr>
              <a:t>Field</a:t>
            </a:r>
          </a:p>
          <a:p>
            <a:pPr algn="ctr">
              <a:defRPr/>
            </a:pPr>
            <a:r>
              <a:rPr lang="en-US" sz="1050" dirty="0">
                <a:solidFill>
                  <a:prstClr val="black"/>
                </a:solidFill>
                <a:ea typeface="Tahoma" pitchFamily="34" charset="0"/>
                <a:cs typeface="Tahoma" pitchFamily="34" charset="0"/>
              </a:rPr>
              <a:t>Demonstration</a:t>
            </a:r>
          </a:p>
        </p:txBody>
      </p:sp>
      <p:pic>
        <p:nvPicPr>
          <p:cNvPr id="21"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3"/>
          <p:cNvSpPr txBox="1">
            <a:spLocks noChangeArrowheads="1"/>
          </p:cNvSpPr>
          <p:nvPr userDrawn="1"/>
        </p:nvSpPr>
        <p:spPr bwMode="auto">
          <a:xfrm>
            <a:off x="5591175" y="3843338"/>
            <a:ext cx="2714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DIRO UPDATE/ISSUES</a:t>
            </a:r>
          </a:p>
        </p:txBody>
      </p:sp>
      <p:sp>
        <p:nvSpPr>
          <p:cNvPr id="23" name="TextBox 14"/>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OVERVIEW</a:t>
            </a:r>
          </a:p>
        </p:txBody>
      </p:sp>
      <p:sp>
        <p:nvSpPr>
          <p:cNvPr id="24" name="TextBox 15"/>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STATUS</a:t>
            </a:r>
          </a:p>
        </p:txBody>
      </p:sp>
      <p:sp>
        <p:nvSpPr>
          <p:cNvPr id="25" name="TextBox 16"/>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CAPABILITY OBJECTIVE/GOAL</a:t>
            </a:r>
          </a:p>
        </p:txBody>
      </p:sp>
      <p:cxnSp>
        <p:nvCxnSpPr>
          <p:cNvPr id="26" name="Straight Connector 17"/>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27" name="Straight Connector 18"/>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28" name="TextBox 19"/>
          <p:cNvSpPr txBox="1">
            <a:spLocks noChangeArrowheads="1"/>
          </p:cNvSpPr>
          <p:nvPr userDrawn="1"/>
        </p:nvSpPr>
        <p:spPr bwMode="auto">
          <a:xfrm>
            <a:off x="28575" y="1109663"/>
            <a:ext cx="6238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PE:</a:t>
            </a:r>
          </a:p>
        </p:txBody>
      </p:sp>
      <p:sp>
        <p:nvSpPr>
          <p:cNvPr id="29" name="TextBox 20"/>
          <p:cNvSpPr txBox="1">
            <a:spLocks noChangeArrowheads="1"/>
          </p:cNvSpPr>
          <p:nvPr userDrawn="1"/>
        </p:nvSpPr>
        <p:spPr bwMode="auto">
          <a:xfrm>
            <a:off x="1782763" y="1109663"/>
            <a:ext cx="7921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PROJECT:</a:t>
            </a:r>
          </a:p>
        </p:txBody>
      </p:sp>
      <p:sp>
        <p:nvSpPr>
          <p:cNvPr id="30" name="TextBox 21"/>
          <p:cNvSpPr txBox="1">
            <a:spLocks noChangeArrowheads="1"/>
          </p:cNvSpPr>
          <p:nvPr userDrawn="1"/>
        </p:nvSpPr>
        <p:spPr bwMode="auto">
          <a:xfrm>
            <a:off x="3614738" y="1109663"/>
            <a:ext cx="12049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1000" dirty="0" smtClean="0">
                <a:solidFill>
                  <a:prstClr val="black"/>
                </a:solidFill>
                <a:cs typeface="Arial" charset="0"/>
              </a:rPr>
              <a:t>RDDS PG #:</a:t>
            </a:r>
          </a:p>
        </p:txBody>
      </p:sp>
      <p:sp>
        <p:nvSpPr>
          <p:cNvPr id="31" name="TextBox 30"/>
          <p:cNvSpPr txBox="1"/>
          <p:nvPr userDrawn="1"/>
        </p:nvSpPr>
        <p:spPr>
          <a:xfrm>
            <a:off x="8313738" y="663575"/>
            <a:ext cx="731837" cy="231775"/>
          </a:xfrm>
          <a:prstGeom prst="rect">
            <a:avLst/>
          </a:prstGeom>
          <a:noFill/>
        </p:spPr>
        <p:txBody>
          <a:bodyPr>
            <a:spAutoFit/>
          </a:bodyPr>
          <a:lstStyle>
            <a:defPPr>
              <a:defRPr lang="en-US"/>
            </a:defPPr>
            <a:lvl1pPr>
              <a:defRPr sz="1000"/>
            </a:lvl1pPr>
          </a:lstStyle>
          <a:p>
            <a:pPr algn="ctr">
              <a:defRPr/>
            </a:pPr>
            <a:r>
              <a:rPr lang="en-US" sz="900" dirty="0" smtClean="0">
                <a:solidFill>
                  <a:prstClr val="black"/>
                </a:solidFill>
                <a:cs typeface="Arial" charset="0"/>
              </a:rPr>
              <a:t>FY13</a:t>
            </a:r>
          </a:p>
        </p:txBody>
      </p:sp>
      <p:sp>
        <p:nvSpPr>
          <p:cNvPr id="32" name="TextBox 31"/>
          <p:cNvSpPr txBox="1"/>
          <p:nvPr userDrawn="1"/>
        </p:nvSpPr>
        <p:spPr>
          <a:xfrm>
            <a:off x="7580313" y="663575"/>
            <a:ext cx="730250" cy="231775"/>
          </a:xfrm>
          <a:prstGeom prst="rect">
            <a:avLst/>
          </a:prstGeom>
          <a:noFill/>
        </p:spPr>
        <p:txBody>
          <a:bodyPr>
            <a:spAutoFit/>
          </a:bodyPr>
          <a:lstStyle>
            <a:defPPr>
              <a:defRPr lang="en-US"/>
            </a:defPPr>
            <a:lvl1pPr>
              <a:defRPr sz="1000"/>
            </a:lvl1pPr>
          </a:lstStyle>
          <a:p>
            <a:pPr algn="ctr">
              <a:defRPr/>
            </a:pPr>
            <a:r>
              <a:rPr lang="en-US" sz="900" dirty="0" smtClean="0">
                <a:solidFill>
                  <a:prstClr val="black"/>
                </a:solidFill>
                <a:cs typeface="Arial" charset="0"/>
              </a:rPr>
              <a:t>FY12</a:t>
            </a:r>
          </a:p>
        </p:txBody>
      </p:sp>
      <p:sp>
        <p:nvSpPr>
          <p:cNvPr id="33" name="TextBox 32"/>
          <p:cNvSpPr txBox="1"/>
          <p:nvPr userDrawn="1"/>
        </p:nvSpPr>
        <p:spPr>
          <a:xfrm>
            <a:off x="6848475" y="663575"/>
            <a:ext cx="730250" cy="231775"/>
          </a:xfrm>
          <a:prstGeom prst="rect">
            <a:avLst/>
          </a:prstGeom>
          <a:noFill/>
        </p:spPr>
        <p:txBody>
          <a:bodyPr>
            <a:spAutoFit/>
          </a:bodyPr>
          <a:lstStyle>
            <a:defPPr>
              <a:defRPr lang="en-US"/>
            </a:defPPr>
            <a:lvl1pPr>
              <a:defRPr sz="1000"/>
            </a:lvl1pPr>
          </a:lstStyle>
          <a:p>
            <a:pPr algn="ctr">
              <a:defRPr/>
            </a:pPr>
            <a:r>
              <a:rPr lang="en-US" sz="900" dirty="0" smtClean="0">
                <a:solidFill>
                  <a:prstClr val="black"/>
                </a:solidFill>
                <a:cs typeface="Arial" charset="0"/>
              </a:rPr>
              <a:t>FY11</a:t>
            </a:r>
          </a:p>
        </p:txBody>
      </p:sp>
      <p:sp>
        <p:nvSpPr>
          <p:cNvPr id="34" name="TextBox 33"/>
          <p:cNvSpPr txBox="1"/>
          <p:nvPr userDrawn="1"/>
        </p:nvSpPr>
        <p:spPr>
          <a:xfrm>
            <a:off x="6116638" y="663575"/>
            <a:ext cx="731837" cy="231775"/>
          </a:xfrm>
          <a:prstGeom prst="rect">
            <a:avLst/>
          </a:prstGeom>
          <a:noFill/>
        </p:spPr>
        <p:txBody>
          <a:bodyPr>
            <a:spAutoFit/>
          </a:bodyPr>
          <a:lstStyle>
            <a:defPPr>
              <a:defRPr lang="en-US"/>
            </a:defPPr>
            <a:lvl1pPr>
              <a:defRPr sz="1000"/>
            </a:lvl1pPr>
          </a:lstStyle>
          <a:p>
            <a:pPr algn="ctr">
              <a:defRPr/>
            </a:pPr>
            <a:r>
              <a:rPr lang="en-US" sz="900" dirty="0" smtClean="0">
                <a:solidFill>
                  <a:prstClr val="black"/>
                </a:solidFill>
                <a:cs typeface="Arial" charset="0"/>
              </a:rPr>
              <a:t>PROJECT</a:t>
            </a:r>
          </a:p>
        </p:txBody>
      </p:sp>
      <p:cxnSp>
        <p:nvCxnSpPr>
          <p:cNvPr id="35" name="Straight Connector 26"/>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0"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1" name="Content Placeholder 6"/>
          <p:cNvSpPr>
            <a:spLocks noGrp="1"/>
          </p:cNvSpPr>
          <p:nvPr>
            <p:ph sz="quarter" idx="33"/>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2" name="Content Placeholder 6"/>
          <p:cNvSpPr>
            <a:spLocks noGrp="1"/>
          </p:cNvSpPr>
          <p:nvPr>
            <p:ph sz="quarter" idx="34"/>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6" name="Text Placeholder 2"/>
          <p:cNvSpPr>
            <a:spLocks noGrp="1"/>
          </p:cNvSpPr>
          <p:nvPr>
            <p:ph type="body" sz="quarter" idx="21"/>
          </p:nvPr>
        </p:nvSpPr>
        <p:spPr>
          <a:xfrm>
            <a:off x="280457" y="1109505"/>
            <a:ext cx="1489074" cy="246221"/>
          </a:xfrm>
          <a:noFill/>
        </p:spPr>
        <p:txBody>
          <a:bodyPr lIns="45720" rtlCol="0">
            <a:spAutoFit/>
          </a:bodyPr>
          <a:lstStyle>
            <a:lvl1pPr>
              <a:defRPr lang="en-US" sz="1000" baseline="0" dirty="0">
                <a:latin typeface="+mn-lt"/>
                <a:cs typeface="+mn-cs"/>
              </a:defRPr>
            </a:lvl1pPr>
          </a:lstStyle>
          <a:p>
            <a:pPr lvl="0"/>
            <a:r>
              <a:rPr lang="en-US" smtClean="0"/>
              <a:t>Click to edit Master text styles</a:t>
            </a:r>
          </a:p>
        </p:txBody>
      </p:sp>
      <p:sp>
        <p:nvSpPr>
          <p:cNvPr id="57" name="Text Placeholder 2"/>
          <p:cNvSpPr>
            <a:spLocks noGrp="1"/>
          </p:cNvSpPr>
          <p:nvPr>
            <p:ph type="body" sz="quarter" idx="22"/>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smtClean="0"/>
              <a:t>Click to edit Master text styles</a:t>
            </a:r>
          </a:p>
        </p:txBody>
      </p:sp>
      <p:sp>
        <p:nvSpPr>
          <p:cNvPr id="58" name="Text Placeholder 2"/>
          <p:cNvSpPr>
            <a:spLocks noGrp="1"/>
          </p:cNvSpPr>
          <p:nvPr>
            <p:ph type="body" sz="quarter" idx="23"/>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smtClean="0"/>
              <a:t>Click to edit Master text styles</a:t>
            </a:r>
          </a:p>
        </p:txBody>
      </p:sp>
      <p:sp>
        <p:nvSpPr>
          <p:cNvPr id="59" name="Text Placeholder 39"/>
          <p:cNvSpPr>
            <a:spLocks noGrp="1"/>
          </p:cNvSpPr>
          <p:nvPr>
            <p:ph type="body" sz="quarter" idx="15"/>
          </p:nvPr>
        </p:nvSpPr>
        <p:spPr>
          <a:xfrm>
            <a:off x="6847954" y="1124894"/>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60" name="Text Placeholder 39"/>
          <p:cNvSpPr>
            <a:spLocks noGrp="1"/>
          </p:cNvSpPr>
          <p:nvPr>
            <p:ph type="body" sz="quarter" idx="29"/>
          </p:nvPr>
        </p:nvSpPr>
        <p:spPr>
          <a:xfrm>
            <a:off x="7579596" y="1124894"/>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61" name="Text Placeholder 39"/>
          <p:cNvSpPr>
            <a:spLocks noGrp="1"/>
          </p:cNvSpPr>
          <p:nvPr>
            <p:ph type="body" sz="quarter" idx="30"/>
          </p:nvPr>
        </p:nvSpPr>
        <p:spPr>
          <a:xfrm>
            <a:off x="8313898" y="1124894"/>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62" name="Text Placeholder 39"/>
          <p:cNvSpPr>
            <a:spLocks noGrp="1"/>
          </p:cNvSpPr>
          <p:nvPr>
            <p:ph type="body" sz="quarter" idx="31"/>
          </p:nvPr>
        </p:nvSpPr>
        <p:spPr>
          <a:xfrm>
            <a:off x="6847954" y="893966"/>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63" name="Text Placeholder 39"/>
          <p:cNvSpPr>
            <a:spLocks noGrp="1"/>
          </p:cNvSpPr>
          <p:nvPr>
            <p:ph type="body" sz="quarter" idx="35"/>
          </p:nvPr>
        </p:nvSpPr>
        <p:spPr>
          <a:xfrm>
            <a:off x="7579596" y="893966"/>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64" name="Text Placeholder 39"/>
          <p:cNvSpPr>
            <a:spLocks noGrp="1"/>
          </p:cNvSpPr>
          <p:nvPr>
            <p:ph type="body" sz="quarter" idx="36"/>
          </p:nvPr>
        </p:nvSpPr>
        <p:spPr>
          <a:xfrm>
            <a:off x="8313898" y="893966"/>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69" name="Text Placeholder 39"/>
          <p:cNvSpPr>
            <a:spLocks noGrp="1"/>
          </p:cNvSpPr>
          <p:nvPr>
            <p:ph type="body" sz="quarter" idx="37"/>
          </p:nvPr>
        </p:nvSpPr>
        <p:spPr>
          <a:xfrm>
            <a:off x="6116434" y="1124894"/>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70" name="Text Placeholder 39"/>
          <p:cNvSpPr>
            <a:spLocks noGrp="1"/>
          </p:cNvSpPr>
          <p:nvPr>
            <p:ph type="body" sz="quarter" idx="38"/>
          </p:nvPr>
        </p:nvSpPr>
        <p:spPr>
          <a:xfrm>
            <a:off x="6116434" y="893966"/>
            <a:ext cx="731520" cy="230832"/>
          </a:xfrm>
          <a:noFill/>
        </p:spPr>
        <p:txBody>
          <a:bodyPr rtlCol="0">
            <a:spAutoFit/>
          </a:bodyPr>
          <a:lstStyle>
            <a:lvl1pPr algn="ctr">
              <a:defRPr lang="en-US" sz="900" dirty="0">
                <a:latin typeface="+mn-lt"/>
                <a:cs typeface="+mn-cs"/>
              </a:defRPr>
            </a:lvl1pPr>
          </a:lstStyle>
          <a:p>
            <a:pPr lvl="0"/>
            <a:r>
              <a:rPr lang="en-US" smtClean="0"/>
              <a:t>Click to edit Master text styles</a:t>
            </a:r>
          </a:p>
        </p:txBody>
      </p:sp>
      <p:sp>
        <p:nvSpPr>
          <p:cNvPr id="72" name="Title 1"/>
          <p:cNvSpPr>
            <a:spLocks noGrp="1"/>
          </p:cNvSpPr>
          <p:nvPr>
            <p:ph type="ctrTitle"/>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73" name="Text Placeholder 4"/>
          <p:cNvSpPr>
            <a:spLocks noGrp="1"/>
          </p:cNvSpPr>
          <p:nvPr>
            <p:ph type="body" sz="quarter" idx="24"/>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lvl="0"/>
            <a:r>
              <a:rPr lang="en-US" smtClean="0"/>
              <a:t>Click to edit Master text styles</a:t>
            </a:r>
          </a:p>
        </p:txBody>
      </p:sp>
      <p:sp>
        <p:nvSpPr>
          <p:cNvPr id="36" name="Footer Placeholder 2"/>
          <p:cNvSpPr>
            <a:spLocks noGrp="1"/>
          </p:cNvSpPr>
          <p:nvPr>
            <p:ph type="ftr" sz="quarter" idx="39"/>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37" name="Slide Number Placeholder 3"/>
          <p:cNvSpPr>
            <a:spLocks noGrp="1"/>
          </p:cNvSpPr>
          <p:nvPr>
            <p:ph type="sldNum" sz="quarter" idx="40"/>
          </p:nvPr>
        </p:nvSpPr>
        <p:spPr/>
        <p:txBody>
          <a:bodyPr/>
          <a:lstStyle>
            <a:lvl1pPr>
              <a:defRPr/>
            </a:lvl1pPr>
          </a:lstStyle>
          <a:p>
            <a:pPr>
              <a:defRPr/>
            </a:pPr>
            <a:fld id="{A1983573-30F7-4570-B360-E32310E07423}" type="slidenum">
              <a:rPr lang="en-US"/>
              <a:pPr>
                <a:defRPr/>
              </a:pPr>
              <a:t>‹#›</a:t>
            </a:fld>
            <a:endParaRPr lang="en-US" dirty="0"/>
          </a:p>
        </p:txBody>
      </p:sp>
    </p:spTree>
    <p:extLst>
      <p:ext uri="{BB962C8B-B14F-4D97-AF65-F5344CB8AC3E}">
        <p14:creationId xmlns:p14="http://schemas.microsoft.com/office/powerpoint/2010/main" val="548009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RO_Update_Concept_3 PE">
    <p:spTree>
      <p:nvGrpSpPr>
        <p:cNvPr id="1" name=""/>
        <p:cNvGrpSpPr/>
        <p:nvPr/>
      </p:nvGrpSpPr>
      <p:grpSpPr>
        <a:xfrm>
          <a:off x="0" y="0"/>
          <a:ext cx="0" cy="0"/>
          <a:chOff x="0" y="0"/>
          <a:chExt cx="0" cy="0"/>
        </a:xfrm>
      </p:grpSpPr>
      <p:sp>
        <p:nvSpPr>
          <p:cNvPr id="23" name="Rectangle 22"/>
          <p:cNvSpPr/>
          <p:nvPr userDrawn="1"/>
        </p:nvSpPr>
        <p:spPr>
          <a:xfrm>
            <a:off x="8042275" y="76200"/>
            <a:ext cx="949325" cy="519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4" name="TextBox 23"/>
          <p:cNvSpPr txBox="1">
            <a:spLocks noChangeArrowheads="1"/>
          </p:cNvSpPr>
          <p:nvPr userDrawn="1"/>
        </p:nvSpPr>
        <p:spPr bwMode="auto">
          <a:xfrm>
            <a:off x="8042275" y="196850"/>
            <a:ext cx="9493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100" dirty="0" smtClean="0">
                <a:solidFill>
                  <a:prstClr val="black"/>
                </a:solidFill>
                <a:cs typeface="Tahoma" pitchFamily="34" charset="0"/>
              </a:rPr>
              <a:t>Concept</a:t>
            </a:r>
          </a:p>
        </p:txBody>
      </p:sp>
      <p:pic>
        <p:nvPicPr>
          <p:cNvPr id="2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3"/>
          <p:cNvSpPr txBox="1">
            <a:spLocks noChangeArrowheads="1"/>
          </p:cNvSpPr>
          <p:nvPr userDrawn="1"/>
        </p:nvSpPr>
        <p:spPr bwMode="auto">
          <a:xfrm>
            <a:off x="5591175" y="3843338"/>
            <a:ext cx="2714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DIRO UPDATE/ISSUES</a:t>
            </a:r>
          </a:p>
        </p:txBody>
      </p:sp>
      <p:sp>
        <p:nvSpPr>
          <p:cNvPr id="27" name="TextBox 14"/>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OVERVIEW</a:t>
            </a:r>
          </a:p>
        </p:txBody>
      </p:sp>
      <p:sp>
        <p:nvSpPr>
          <p:cNvPr id="28" name="TextBox 15"/>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STATUS</a:t>
            </a:r>
          </a:p>
        </p:txBody>
      </p:sp>
      <p:sp>
        <p:nvSpPr>
          <p:cNvPr id="29" name="TextBox 16"/>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CAPABILITY OBJECTIVE/GOAL</a:t>
            </a:r>
          </a:p>
        </p:txBody>
      </p:sp>
      <p:cxnSp>
        <p:nvCxnSpPr>
          <p:cNvPr id="30" name="Straight Connector 17"/>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18"/>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32" name="TextBox 19"/>
          <p:cNvSpPr txBox="1">
            <a:spLocks noChangeArrowheads="1"/>
          </p:cNvSpPr>
          <p:nvPr userDrawn="1"/>
        </p:nvSpPr>
        <p:spPr bwMode="auto">
          <a:xfrm>
            <a:off x="0" y="1125538"/>
            <a:ext cx="6238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900" dirty="0" smtClean="0">
                <a:solidFill>
                  <a:prstClr val="black"/>
                </a:solidFill>
                <a:cs typeface="Arial" charset="0"/>
              </a:rPr>
              <a:t>PE:</a:t>
            </a:r>
          </a:p>
        </p:txBody>
      </p:sp>
      <p:sp>
        <p:nvSpPr>
          <p:cNvPr id="33" name="TextBox 20"/>
          <p:cNvSpPr txBox="1">
            <a:spLocks noChangeArrowheads="1"/>
          </p:cNvSpPr>
          <p:nvPr userDrawn="1"/>
        </p:nvSpPr>
        <p:spPr bwMode="auto">
          <a:xfrm>
            <a:off x="2214563" y="1125538"/>
            <a:ext cx="793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900" dirty="0" smtClean="0">
                <a:solidFill>
                  <a:prstClr val="black"/>
                </a:solidFill>
                <a:cs typeface="Arial" charset="0"/>
              </a:rPr>
              <a:t>PROJECT:</a:t>
            </a:r>
          </a:p>
        </p:txBody>
      </p:sp>
      <p:sp>
        <p:nvSpPr>
          <p:cNvPr id="34" name="TextBox 21"/>
          <p:cNvSpPr txBox="1">
            <a:spLocks noChangeArrowheads="1"/>
          </p:cNvSpPr>
          <p:nvPr userDrawn="1"/>
        </p:nvSpPr>
        <p:spPr bwMode="auto">
          <a:xfrm>
            <a:off x="4425950" y="1125538"/>
            <a:ext cx="12049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900" dirty="0" smtClean="0">
                <a:solidFill>
                  <a:prstClr val="black"/>
                </a:solidFill>
                <a:cs typeface="Arial" charset="0"/>
              </a:rPr>
              <a:t>RDDS PG #:</a:t>
            </a:r>
          </a:p>
        </p:txBody>
      </p:sp>
      <p:sp>
        <p:nvSpPr>
          <p:cNvPr id="35" name="TextBox 34"/>
          <p:cNvSpPr txBox="1"/>
          <p:nvPr userDrawn="1"/>
        </p:nvSpPr>
        <p:spPr>
          <a:xfrm>
            <a:off x="8313738" y="709613"/>
            <a:ext cx="731837" cy="160337"/>
          </a:xfrm>
          <a:prstGeom prst="rect">
            <a:avLst/>
          </a:prstGeom>
          <a:noFill/>
        </p:spPr>
        <p:txBody>
          <a:bodyPr tIns="18288" bIns="18288">
            <a:spAutoFit/>
          </a:bodyPr>
          <a:lstStyle>
            <a:defPPr>
              <a:defRPr lang="en-US"/>
            </a:defPPr>
            <a:lvl1pPr>
              <a:defRPr sz="1000"/>
            </a:lvl1pPr>
          </a:lstStyle>
          <a:p>
            <a:pPr algn="ctr">
              <a:defRPr/>
            </a:pPr>
            <a:r>
              <a:rPr lang="en-US" sz="800" dirty="0" smtClean="0">
                <a:solidFill>
                  <a:prstClr val="black"/>
                </a:solidFill>
                <a:cs typeface="Arial" charset="0"/>
              </a:rPr>
              <a:t>FY13</a:t>
            </a:r>
          </a:p>
        </p:txBody>
      </p:sp>
      <p:sp>
        <p:nvSpPr>
          <p:cNvPr id="36" name="TextBox 35"/>
          <p:cNvSpPr txBox="1"/>
          <p:nvPr userDrawn="1"/>
        </p:nvSpPr>
        <p:spPr>
          <a:xfrm>
            <a:off x="7580313" y="709613"/>
            <a:ext cx="730250" cy="160337"/>
          </a:xfrm>
          <a:prstGeom prst="rect">
            <a:avLst/>
          </a:prstGeom>
          <a:noFill/>
        </p:spPr>
        <p:txBody>
          <a:bodyPr tIns="18288" bIns="18288">
            <a:spAutoFit/>
          </a:bodyPr>
          <a:lstStyle>
            <a:defPPr>
              <a:defRPr lang="en-US"/>
            </a:defPPr>
            <a:lvl1pPr>
              <a:defRPr sz="1000"/>
            </a:lvl1pPr>
          </a:lstStyle>
          <a:p>
            <a:pPr algn="ctr">
              <a:defRPr/>
            </a:pPr>
            <a:r>
              <a:rPr lang="en-US" sz="800" dirty="0" smtClean="0">
                <a:solidFill>
                  <a:prstClr val="black"/>
                </a:solidFill>
                <a:cs typeface="Arial" charset="0"/>
              </a:rPr>
              <a:t>FY12</a:t>
            </a:r>
          </a:p>
        </p:txBody>
      </p:sp>
      <p:sp>
        <p:nvSpPr>
          <p:cNvPr id="37" name="TextBox 36"/>
          <p:cNvSpPr txBox="1"/>
          <p:nvPr userDrawn="1"/>
        </p:nvSpPr>
        <p:spPr>
          <a:xfrm>
            <a:off x="6848475" y="709613"/>
            <a:ext cx="731838" cy="160337"/>
          </a:xfrm>
          <a:prstGeom prst="rect">
            <a:avLst/>
          </a:prstGeom>
          <a:noFill/>
        </p:spPr>
        <p:txBody>
          <a:bodyPr tIns="18288" bIns="18288">
            <a:spAutoFit/>
          </a:bodyPr>
          <a:lstStyle>
            <a:defPPr>
              <a:defRPr lang="en-US"/>
            </a:defPPr>
            <a:lvl1pPr>
              <a:defRPr sz="1000"/>
            </a:lvl1pPr>
          </a:lstStyle>
          <a:p>
            <a:pPr algn="ctr">
              <a:defRPr/>
            </a:pPr>
            <a:r>
              <a:rPr lang="en-US" sz="800" dirty="0" smtClean="0">
                <a:solidFill>
                  <a:prstClr val="black"/>
                </a:solidFill>
                <a:cs typeface="Arial" charset="0"/>
              </a:rPr>
              <a:t>FY11</a:t>
            </a:r>
          </a:p>
        </p:txBody>
      </p:sp>
      <p:sp>
        <p:nvSpPr>
          <p:cNvPr id="38" name="TextBox 37"/>
          <p:cNvSpPr txBox="1"/>
          <p:nvPr userDrawn="1"/>
        </p:nvSpPr>
        <p:spPr>
          <a:xfrm>
            <a:off x="6113463" y="709613"/>
            <a:ext cx="731837" cy="160337"/>
          </a:xfrm>
          <a:prstGeom prst="rect">
            <a:avLst/>
          </a:prstGeom>
          <a:noFill/>
        </p:spPr>
        <p:txBody>
          <a:bodyPr tIns="18288" bIns="18288">
            <a:spAutoFit/>
          </a:bodyPr>
          <a:lstStyle>
            <a:defPPr>
              <a:defRPr lang="en-US"/>
            </a:defPPr>
            <a:lvl1pPr>
              <a:defRPr sz="1000"/>
            </a:lvl1pPr>
          </a:lstStyle>
          <a:p>
            <a:pPr algn="ctr">
              <a:defRPr/>
            </a:pPr>
            <a:r>
              <a:rPr lang="en-US" sz="800" dirty="0" smtClean="0">
                <a:solidFill>
                  <a:prstClr val="black"/>
                </a:solidFill>
                <a:cs typeface="Arial" charset="0"/>
              </a:rPr>
              <a:t>PROJECT</a:t>
            </a:r>
          </a:p>
        </p:txBody>
      </p:sp>
      <p:cxnSp>
        <p:nvCxnSpPr>
          <p:cNvPr id="39" name="Straight Connector 26"/>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4"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5" name="Content Placeholder 6"/>
          <p:cNvSpPr>
            <a:spLocks noGrp="1"/>
          </p:cNvSpPr>
          <p:nvPr>
            <p:ph sz="quarter" idx="37"/>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6" name="Content Placeholder 6"/>
          <p:cNvSpPr>
            <a:spLocks noGrp="1"/>
          </p:cNvSpPr>
          <p:nvPr>
            <p:ph sz="quarter" idx="38"/>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0" name="Text Placeholder 2"/>
          <p:cNvSpPr>
            <a:spLocks noGrp="1"/>
          </p:cNvSpPr>
          <p:nvPr>
            <p:ph type="body" sz="quarter" idx="21"/>
          </p:nvPr>
        </p:nvSpPr>
        <p:spPr>
          <a:xfrm>
            <a:off x="263522" y="1124894"/>
            <a:ext cx="2073278" cy="230832"/>
          </a:xfrm>
          <a:noFill/>
        </p:spPr>
        <p:txBody>
          <a:bodyPr lIns="45720" rtlCol="0">
            <a:spAutoFit/>
          </a:bodyPr>
          <a:lstStyle>
            <a:lvl1pPr>
              <a:defRPr lang="en-US" sz="900" baseline="0" dirty="0">
                <a:latin typeface="+mn-lt"/>
                <a:cs typeface="+mn-cs"/>
              </a:defRPr>
            </a:lvl1pPr>
          </a:lstStyle>
          <a:p>
            <a:pPr lvl="0"/>
            <a:r>
              <a:rPr lang="en-US" smtClean="0"/>
              <a:t>Click to edit Master text styles</a:t>
            </a:r>
          </a:p>
        </p:txBody>
      </p:sp>
      <p:sp>
        <p:nvSpPr>
          <p:cNvPr id="61" name="Text Placeholder 2"/>
          <p:cNvSpPr>
            <a:spLocks noGrp="1"/>
          </p:cNvSpPr>
          <p:nvPr>
            <p:ph type="body" sz="quarter" idx="22"/>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900" dirty="0">
                <a:latin typeface="+mn-lt"/>
                <a:cs typeface="+mn-cs"/>
              </a:defRPr>
            </a:lvl1pPr>
          </a:lstStyle>
          <a:p>
            <a:pPr lvl="0"/>
            <a:r>
              <a:rPr lang="en-US" smtClean="0"/>
              <a:t>Click to edit Master text styles</a:t>
            </a:r>
          </a:p>
        </p:txBody>
      </p:sp>
      <p:sp>
        <p:nvSpPr>
          <p:cNvPr id="62" name="Text Placeholder 2"/>
          <p:cNvSpPr>
            <a:spLocks noGrp="1"/>
          </p:cNvSpPr>
          <p:nvPr>
            <p:ph type="body" sz="quarter" idx="23"/>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lvl="0"/>
            <a:r>
              <a:rPr lang="en-US" smtClean="0"/>
              <a:t>Click to edit Master text styles</a:t>
            </a:r>
          </a:p>
        </p:txBody>
      </p:sp>
      <p:sp>
        <p:nvSpPr>
          <p:cNvPr id="63" name="Text Placeholder 39"/>
          <p:cNvSpPr>
            <a:spLocks noGrp="1"/>
          </p:cNvSpPr>
          <p:nvPr>
            <p:ph type="body" sz="quarter" idx="15"/>
          </p:nvPr>
        </p:nvSpPr>
        <p:spPr>
          <a:xfrm>
            <a:off x="6848323" y="118416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64" name="Text Placeholder 39"/>
          <p:cNvSpPr>
            <a:spLocks noGrp="1"/>
          </p:cNvSpPr>
          <p:nvPr>
            <p:ph type="body" sz="quarter" idx="29"/>
          </p:nvPr>
        </p:nvSpPr>
        <p:spPr>
          <a:xfrm>
            <a:off x="7579596" y="118416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65" name="Text Placeholder 39"/>
          <p:cNvSpPr>
            <a:spLocks noGrp="1"/>
          </p:cNvSpPr>
          <p:nvPr>
            <p:ph type="body" sz="quarter" idx="30"/>
          </p:nvPr>
        </p:nvSpPr>
        <p:spPr>
          <a:xfrm>
            <a:off x="8313898" y="118416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66" name="Text Placeholder 39"/>
          <p:cNvSpPr>
            <a:spLocks noGrp="1"/>
          </p:cNvSpPr>
          <p:nvPr>
            <p:ph type="body" sz="quarter" idx="31"/>
          </p:nvPr>
        </p:nvSpPr>
        <p:spPr>
          <a:xfrm>
            <a:off x="6848323" y="1020971"/>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67" name="Text Placeholder 39"/>
          <p:cNvSpPr>
            <a:spLocks noGrp="1"/>
          </p:cNvSpPr>
          <p:nvPr>
            <p:ph type="body" sz="quarter" idx="32"/>
          </p:nvPr>
        </p:nvSpPr>
        <p:spPr>
          <a:xfrm>
            <a:off x="7579596" y="1020971"/>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68" name="Text Placeholder 39"/>
          <p:cNvSpPr>
            <a:spLocks noGrp="1"/>
          </p:cNvSpPr>
          <p:nvPr>
            <p:ph type="body" sz="quarter" idx="33"/>
          </p:nvPr>
        </p:nvSpPr>
        <p:spPr>
          <a:xfrm>
            <a:off x="8313898" y="1020971"/>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73" name="Text Placeholder 39"/>
          <p:cNvSpPr>
            <a:spLocks noGrp="1"/>
          </p:cNvSpPr>
          <p:nvPr>
            <p:ph type="body" sz="quarter" idx="34"/>
          </p:nvPr>
        </p:nvSpPr>
        <p:spPr>
          <a:xfrm>
            <a:off x="6114145" y="118416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74" name="Text Placeholder 39"/>
          <p:cNvSpPr>
            <a:spLocks noGrp="1"/>
          </p:cNvSpPr>
          <p:nvPr>
            <p:ph type="body" sz="quarter" idx="35"/>
          </p:nvPr>
        </p:nvSpPr>
        <p:spPr>
          <a:xfrm>
            <a:off x="6114145" y="1020971"/>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76" name="Text Placeholder 39"/>
          <p:cNvSpPr>
            <a:spLocks noGrp="1"/>
          </p:cNvSpPr>
          <p:nvPr>
            <p:ph type="body" sz="quarter" idx="39"/>
          </p:nvPr>
        </p:nvSpPr>
        <p:spPr>
          <a:xfrm>
            <a:off x="6848323" y="85897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77" name="Text Placeholder 39"/>
          <p:cNvSpPr>
            <a:spLocks noGrp="1"/>
          </p:cNvSpPr>
          <p:nvPr>
            <p:ph type="body" sz="quarter" idx="40"/>
          </p:nvPr>
        </p:nvSpPr>
        <p:spPr>
          <a:xfrm>
            <a:off x="7579965" y="85897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78" name="Text Placeholder 39"/>
          <p:cNvSpPr>
            <a:spLocks noGrp="1"/>
          </p:cNvSpPr>
          <p:nvPr>
            <p:ph type="body" sz="quarter" idx="41"/>
          </p:nvPr>
        </p:nvSpPr>
        <p:spPr>
          <a:xfrm>
            <a:off x="8314267" y="85897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79" name="Text Placeholder 39"/>
          <p:cNvSpPr>
            <a:spLocks noGrp="1"/>
          </p:cNvSpPr>
          <p:nvPr>
            <p:ph type="body" sz="quarter" idx="42"/>
          </p:nvPr>
        </p:nvSpPr>
        <p:spPr>
          <a:xfrm>
            <a:off x="6114145" y="85897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80" name="Title 1"/>
          <p:cNvSpPr>
            <a:spLocks noGrp="1"/>
          </p:cNvSpPr>
          <p:nvPr>
            <p:ph type="ctrTitle"/>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81" name="Text Placeholder 4"/>
          <p:cNvSpPr>
            <a:spLocks noGrp="1"/>
          </p:cNvSpPr>
          <p:nvPr>
            <p:ph type="body" sz="quarter" idx="24"/>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lvl="0"/>
            <a:r>
              <a:rPr lang="en-US" smtClean="0"/>
              <a:t>Click to edit Master text styles</a:t>
            </a:r>
          </a:p>
        </p:txBody>
      </p:sp>
      <p:sp>
        <p:nvSpPr>
          <p:cNvPr id="40" name="Footer Placeholder 2"/>
          <p:cNvSpPr>
            <a:spLocks noGrp="1"/>
          </p:cNvSpPr>
          <p:nvPr>
            <p:ph type="ftr" sz="quarter" idx="43"/>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41" name="Slide Number Placeholder 3"/>
          <p:cNvSpPr>
            <a:spLocks noGrp="1"/>
          </p:cNvSpPr>
          <p:nvPr>
            <p:ph type="sldNum" sz="quarter" idx="44"/>
          </p:nvPr>
        </p:nvSpPr>
        <p:spPr/>
        <p:txBody>
          <a:bodyPr/>
          <a:lstStyle>
            <a:lvl1pPr>
              <a:defRPr/>
            </a:lvl1pPr>
          </a:lstStyle>
          <a:p>
            <a:pPr>
              <a:defRPr/>
            </a:pPr>
            <a:fld id="{13DC154F-472A-4F7B-8F0B-6634EB673008}" type="slidenum">
              <a:rPr lang="en-US"/>
              <a:pPr>
                <a:defRPr/>
              </a:pPr>
              <a:t>‹#›</a:t>
            </a:fld>
            <a:endParaRPr lang="en-US" dirty="0"/>
          </a:p>
        </p:txBody>
      </p:sp>
    </p:spTree>
    <p:extLst>
      <p:ext uri="{BB962C8B-B14F-4D97-AF65-F5344CB8AC3E}">
        <p14:creationId xmlns:p14="http://schemas.microsoft.com/office/powerpoint/2010/main" val="10222037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RO_Update_Prototype_3 PE">
    <p:spTree>
      <p:nvGrpSpPr>
        <p:cNvPr id="1" name=""/>
        <p:cNvGrpSpPr/>
        <p:nvPr/>
      </p:nvGrpSpPr>
      <p:grpSpPr>
        <a:xfrm>
          <a:off x="0" y="0"/>
          <a:ext cx="0" cy="0"/>
          <a:chOff x="0" y="0"/>
          <a:chExt cx="0" cy="0"/>
        </a:xfrm>
      </p:grpSpPr>
      <p:sp>
        <p:nvSpPr>
          <p:cNvPr id="23" name="Rectangle 22"/>
          <p:cNvSpPr/>
          <p:nvPr userDrawn="1"/>
        </p:nvSpPr>
        <p:spPr>
          <a:xfrm>
            <a:off x="8042275" y="76200"/>
            <a:ext cx="949325" cy="5191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4" name="TextBox 23"/>
          <p:cNvSpPr txBox="1">
            <a:spLocks noChangeArrowheads="1"/>
          </p:cNvSpPr>
          <p:nvPr userDrawn="1"/>
        </p:nvSpPr>
        <p:spPr bwMode="auto">
          <a:xfrm>
            <a:off x="8042275" y="196850"/>
            <a:ext cx="9493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100" dirty="0" smtClean="0">
                <a:solidFill>
                  <a:prstClr val="black"/>
                </a:solidFill>
                <a:cs typeface="Tahoma" pitchFamily="34" charset="0"/>
              </a:rPr>
              <a:t>Prototype</a:t>
            </a:r>
          </a:p>
        </p:txBody>
      </p:sp>
      <p:pic>
        <p:nvPicPr>
          <p:cNvPr id="2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3"/>
          <p:cNvSpPr txBox="1">
            <a:spLocks noChangeArrowheads="1"/>
          </p:cNvSpPr>
          <p:nvPr userDrawn="1"/>
        </p:nvSpPr>
        <p:spPr bwMode="auto">
          <a:xfrm>
            <a:off x="5591175" y="3843338"/>
            <a:ext cx="2714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DIRO UPDATE/ISSUES</a:t>
            </a:r>
          </a:p>
        </p:txBody>
      </p:sp>
      <p:sp>
        <p:nvSpPr>
          <p:cNvPr id="27" name="TextBox 14"/>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OVERVIEW</a:t>
            </a:r>
          </a:p>
        </p:txBody>
      </p:sp>
      <p:sp>
        <p:nvSpPr>
          <p:cNvPr id="28" name="TextBox 15"/>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STATUS</a:t>
            </a:r>
          </a:p>
        </p:txBody>
      </p:sp>
      <p:sp>
        <p:nvSpPr>
          <p:cNvPr id="29" name="TextBox 16"/>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CAPABILITY OBJECTIVE/GOAL</a:t>
            </a:r>
          </a:p>
        </p:txBody>
      </p:sp>
      <p:cxnSp>
        <p:nvCxnSpPr>
          <p:cNvPr id="30" name="Straight Connector 17"/>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18"/>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32" name="TextBox 19"/>
          <p:cNvSpPr txBox="1">
            <a:spLocks noChangeArrowheads="1"/>
          </p:cNvSpPr>
          <p:nvPr userDrawn="1"/>
        </p:nvSpPr>
        <p:spPr bwMode="auto">
          <a:xfrm>
            <a:off x="0" y="1125538"/>
            <a:ext cx="6238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900" dirty="0" smtClean="0">
                <a:solidFill>
                  <a:prstClr val="black"/>
                </a:solidFill>
                <a:cs typeface="Arial" charset="0"/>
              </a:rPr>
              <a:t>PE:</a:t>
            </a:r>
          </a:p>
        </p:txBody>
      </p:sp>
      <p:sp>
        <p:nvSpPr>
          <p:cNvPr id="33" name="TextBox 20"/>
          <p:cNvSpPr txBox="1">
            <a:spLocks noChangeArrowheads="1"/>
          </p:cNvSpPr>
          <p:nvPr userDrawn="1"/>
        </p:nvSpPr>
        <p:spPr bwMode="auto">
          <a:xfrm>
            <a:off x="2214563" y="1125538"/>
            <a:ext cx="793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900" dirty="0" smtClean="0">
                <a:solidFill>
                  <a:prstClr val="black"/>
                </a:solidFill>
                <a:cs typeface="Arial" charset="0"/>
              </a:rPr>
              <a:t>PROJECT:</a:t>
            </a:r>
          </a:p>
        </p:txBody>
      </p:sp>
      <p:sp>
        <p:nvSpPr>
          <p:cNvPr id="34" name="TextBox 21"/>
          <p:cNvSpPr txBox="1">
            <a:spLocks noChangeArrowheads="1"/>
          </p:cNvSpPr>
          <p:nvPr userDrawn="1"/>
        </p:nvSpPr>
        <p:spPr bwMode="auto">
          <a:xfrm>
            <a:off x="4425950" y="1125538"/>
            <a:ext cx="12049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900" dirty="0" smtClean="0">
                <a:solidFill>
                  <a:prstClr val="black"/>
                </a:solidFill>
                <a:cs typeface="Arial" charset="0"/>
              </a:rPr>
              <a:t>RDDS PG #:</a:t>
            </a:r>
          </a:p>
        </p:txBody>
      </p:sp>
      <p:sp>
        <p:nvSpPr>
          <p:cNvPr id="35" name="TextBox 34"/>
          <p:cNvSpPr txBox="1"/>
          <p:nvPr userDrawn="1"/>
        </p:nvSpPr>
        <p:spPr>
          <a:xfrm>
            <a:off x="8313738" y="709613"/>
            <a:ext cx="731837" cy="160337"/>
          </a:xfrm>
          <a:prstGeom prst="rect">
            <a:avLst/>
          </a:prstGeom>
          <a:noFill/>
        </p:spPr>
        <p:txBody>
          <a:bodyPr tIns="18288" bIns="18288">
            <a:spAutoFit/>
          </a:bodyPr>
          <a:lstStyle>
            <a:defPPr>
              <a:defRPr lang="en-US"/>
            </a:defPPr>
            <a:lvl1pPr>
              <a:defRPr sz="1000"/>
            </a:lvl1pPr>
          </a:lstStyle>
          <a:p>
            <a:pPr algn="ctr">
              <a:defRPr/>
            </a:pPr>
            <a:r>
              <a:rPr lang="en-US" sz="800" dirty="0" smtClean="0">
                <a:solidFill>
                  <a:prstClr val="black"/>
                </a:solidFill>
                <a:cs typeface="Arial" charset="0"/>
              </a:rPr>
              <a:t>FY13</a:t>
            </a:r>
          </a:p>
        </p:txBody>
      </p:sp>
      <p:sp>
        <p:nvSpPr>
          <p:cNvPr id="36" name="TextBox 35"/>
          <p:cNvSpPr txBox="1"/>
          <p:nvPr userDrawn="1"/>
        </p:nvSpPr>
        <p:spPr>
          <a:xfrm>
            <a:off x="7580313" y="709613"/>
            <a:ext cx="730250" cy="160337"/>
          </a:xfrm>
          <a:prstGeom prst="rect">
            <a:avLst/>
          </a:prstGeom>
          <a:noFill/>
        </p:spPr>
        <p:txBody>
          <a:bodyPr tIns="18288" bIns="18288">
            <a:spAutoFit/>
          </a:bodyPr>
          <a:lstStyle>
            <a:defPPr>
              <a:defRPr lang="en-US"/>
            </a:defPPr>
            <a:lvl1pPr>
              <a:defRPr sz="1000"/>
            </a:lvl1pPr>
          </a:lstStyle>
          <a:p>
            <a:pPr algn="ctr">
              <a:defRPr/>
            </a:pPr>
            <a:r>
              <a:rPr lang="en-US" sz="800" dirty="0" smtClean="0">
                <a:solidFill>
                  <a:prstClr val="black"/>
                </a:solidFill>
                <a:cs typeface="Arial" charset="0"/>
              </a:rPr>
              <a:t>FY12</a:t>
            </a:r>
          </a:p>
        </p:txBody>
      </p:sp>
      <p:sp>
        <p:nvSpPr>
          <p:cNvPr id="37" name="TextBox 36"/>
          <p:cNvSpPr txBox="1"/>
          <p:nvPr userDrawn="1"/>
        </p:nvSpPr>
        <p:spPr>
          <a:xfrm>
            <a:off x="6848475" y="709613"/>
            <a:ext cx="731838" cy="160337"/>
          </a:xfrm>
          <a:prstGeom prst="rect">
            <a:avLst/>
          </a:prstGeom>
          <a:noFill/>
        </p:spPr>
        <p:txBody>
          <a:bodyPr tIns="18288" bIns="18288">
            <a:spAutoFit/>
          </a:bodyPr>
          <a:lstStyle>
            <a:defPPr>
              <a:defRPr lang="en-US"/>
            </a:defPPr>
            <a:lvl1pPr>
              <a:defRPr sz="1000"/>
            </a:lvl1pPr>
          </a:lstStyle>
          <a:p>
            <a:pPr algn="ctr">
              <a:defRPr/>
            </a:pPr>
            <a:r>
              <a:rPr lang="en-US" sz="800" dirty="0" smtClean="0">
                <a:solidFill>
                  <a:prstClr val="black"/>
                </a:solidFill>
                <a:cs typeface="Arial" charset="0"/>
              </a:rPr>
              <a:t>FY11</a:t>
            </a:r>
          </a:p>
        </p:txBody>
      </p:sp>
      <p:sp>
        <p:nvSpPr>
          <p:cNvPr id="38" name="TextBox 37"/>
          <p:cNvSpPr txBox="1"/>
          <p:nvPr userDrawn="1"/>
        </p:nvSpPr>
        <p:spPr>
          <a:xfrm>
            <a:off x="6113463" y="709613"/>
            <a:ext cx="731837" cy="160337"/>
          </a:xfrm>
          <a:prstGeom prst="rect">
            <a:avLst/>
          </a:prstGeom>
          <a:noFill/>
        </p:spPr>
        <p:txBody>
          <a:bodyPr tIns="18288" bIns="18288">
            <a:spAutoFit/>
          </a:bodyPr>
          <a:lstStyle>
            <a:defPPr>
              <a:defRPr lang="en-US"/>
            </a:defPPr>
            <a:lvl1pPr>
              <a:defRPr sz="1000"/>
            </a:lvl1pPr>
          </a:lstStyle>
          <a:p>
            <a:pPr algn="ctr">
              <a:defRPr/>
            </a:pPr>
            <a:r>
              <a:rPr lang="en-US" sz="800" dirty="0" smtClean="0">
                <a:solidFill>
                  <a:prstClr val="black"/>
                </a:solidFill>
                <a:cs typeface="Arial" charset="0"/>
              </a:rPr>
              <a:t>PROJECT</a:t>
            </a:r>
          </a:p>
        </p:txBody>
      </p:sp>
      <p:cxnSp>
        <p:nvCxnSpPr>
          <p:cNvPr id="39" name="Straight Connector 26"/>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4"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5" name="Content Placeholder 6"/>
          <p:cNvSpPr>
            <a:spLocks noGrp="1"/>
          </p:cNvSpPr>
          <p:nvPr>
            <p:ph sz="quarter" idx="37"/>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6" name="Content Placeholder 6"/>
          <p:cNvSpPr>
            <a:spLocks noGrp="1"/>
          </p:cNvSpPr>
          <p:nvPr>
            <p:ph sz="quarter" idx="38"/>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0" name="Text Placeholder 2"/>
          <p:cNvSpPr>
            <a:spLocks noGrp="1"/>
          </p:cNvSpPr>
          <p:nvPr>
            <p:ph type="body" sz="quarter" idx="21"/>
          </p:nvPr>
        </p:nvSpPr>
        <p:spPr>
          <a:xfrm>
            <a:off x="263522" y="1124894"/>
            <a:ext cx="2073278" cy="230832"/>
          </a:xfrm>
          <a:noFill/>
        </p:spPr>
        <p:txBody>
          <a:bodyPr lIns="45720" rtlCol="0">
            <a:spAutoFit/>
          </a:bodyPr>
          <a:lstStyle>
            <a:lvl1pPr>
              <a:defRPr lang="en-US" sz="900" baseline="0" dirty="0">
                <a:latin typeface="+mn-lt"/>
                <a:cs typeface="+mn-cs"/>
              </a:defRPr>
            </a:lvl1pPr>
          </a:lstStyle>
          <a:p>
            <a:pPr lvl="0"/>
            <a:r>
              <a:rPr lang="en-US" smtClean="0"/>
              <a:t>Click to edit Master text styles</a:t>
            </a:r>
          </a:p>
        </p:txBody>
      </p:sp>
      <p:sp>
        <p:nvSpPr>
          <p:cNvPr id="61" name="Text Placeholder 2"/>
          <p:cNvSpPr>
            <a:spLocks noGrp="1"/>
          </p:cNvSpPr>
          <p:nvPr>
            <p:ph type="body" sz="quarter" idx="22"/>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900" dirty="0">
                <a:latin typeface="+mn-lt"/>
                <a:cs typeface="+mn-cs"/>
              </a:defRPr>
            </a:lvl1pPr>
          </a:lstStyle>
          <a:p>
            <a:pPr lvl="0"/>
            <a:r>
              <a:rPr lang="en-US" smtClean="0"/>
              <a:t>Click to edit Master text styles</a:t>
            </a:r>
          </a:p>
        </p:txBody>
      </p:sp>
      <p:sp>
        <p:nvSpPr>
          <p:cNvPr id="62" name="Text Placeholder 2"/>
          <p:cNvSpPr>
            <a:spLocks noGrp="1"/>
          </p:cNvSpPr>
          <p:nvPr>
            <p:ph type="body" sz="quarter" idx="23"/>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lvl="0"/>
            <a:r>
              <a:rPr lang="en-US" smtClean="0"/>
              <a:t>Click to edit Master text styles</a:t>
            </a:r>
          </a:p>
        </p:txBody>
      </p:sp>
      <p:sp>
        <p:nvSpPr>
          <p:cNvPr id="63" name="Text Placeholder 39"/>
          <p:cNvSpPr>
            <a:spLocks noGrp="1"/>
          </p:cNvSpPr>
          <p:nvPr>
            <p:ph type="body" sz="quarter" idx="15"/>
          </p:nvPr>
        </p:nvSpPr>
        <p:spPr>
          <a:xfrm>
            <a:off x="6848323" y="118416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64" name="Text Placeholder 39"/>
          <p:cNvSpPr>
            <a:spLocks noGrp="1"/>
          </p:cNvSpPr>
          <p:nvPr>
            <p:ph type="body" sz="quarter" idx="29"/>
          </p:nvPr>
        </p:nvSpPr>
        <p:spPr>
          <a:xfrm>
            <a:off x="7579596" y="118416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65" name="Text Placeholder 39"/>
          <p:cNvSpPr>
            <a:spLocks noGrp="1"/>
          </p:cNvSpPr>
          <p:nvPr>
            <p:ph type="body" sz="quarter" idx="30"/>
          </p:nvPr>
        </p:nvSpPr>
        <p:spPr>
          <a:xfrm>
            <a:off x="8313898" y="118416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66" name="Text Placeholder 39"/>
          <p:cNvSpPr>
            <a:spLocks noGrp="1"/>
          </p:cNvSpPr>
          <p:nvPr>
            <p:ph type="body" sz="quarter" idx="31"/>
          </p:nvPr>
        </p:nvSpPr>
        <p:spPr>
          <a:xfrm>
            <a:off x="6848323" y="1020971"/>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67" name="Text Placeholder 39"/>
          <p:cNvSpPr>
            <a:spLocks noGrp="1"/>
          </p:cNvSpPr>
          <p:nvPr>
            <p:ph type="body" sz="quarter" idx="32"/>
          </p:nvPr>
        </p:nvSpPr>
        <p:spPr>
          <a:xfrm>
            <a:off x="7579596" y="1020971"/>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68" name="Text Placeholder 39"/>
          <p:cNvSpPr>
            <a:spLocks noGrp="1"/>
          </p:cNvSpPr>
          <p:nvPr>
            <p:ph type="body" sz="quarter" idx="33"/>
          </p:nvPr>
        </p:nvSpPr>
        <p:spPr>
          <a:xfrm>
            <a:off x="8313898" y="1020971"/>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73" name="Text Placeholder 39"/>
          <p:cNvSpPr>
            <a:spLocks noGrp="1"/>
          </p:cNvSpPr>
          <p:nvPr>
            <p:ph type="body" sz="quarter" idx="34"/>
          </p:nvPr>
        </p:nvSpPr>
        <p:spPr>
          <a:xfrm>
            <a:off x="6114145" y="118416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74" name="Text Placeholder 39"/>
          <p:cNvSpPr>
            <a:spLocks noGrp="1"/>
          </p:cNvSpPr>
          <p:nvPr>
            <p:ph type="body" sz="quarter" idx="35"/>
          </p:nvPr>
        </p:nvSpPr>
        <p:spPr>
          <a:xfrm>
            <a:off x="6114145" y="1020971"/>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76" name="Text Placeholder 39"/>
          <p:cNvSpPr>
            <a:spLocks noGrp="1"/>
          </p:cNvSpPr>
          <p:nvPr>
            <p:ph type="body" sz="quarter" idx="39"/>
          </p:nvPr>
        </p:nvSpPr>
        <p:spPr>
          <a:xfrm>
            <a:off x="6848323" y="85897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77" name="Text Placeholder 39"/>
          <p:cNvSpPr>
            <a:spLocks noGrp="1"/>
          </p:cNvSpPr>
          <p:nvPr>
            <p:ph type="body" sz="quarter" idx="40"/>
          </p:nvPr>
        </p:nvSpPr>
        <p:spPr>
          <a:xfrm>
            <a:off x="7579965" y="85897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78" name="Text Placeholder 39"/>
          <p:cNvSpPr>
            <a:spLocks noGrp="1"/>
          </p:cNvSpPr>
          <p:nvPr>
            <p:ph type="body" sz="quarter" idx="41"/>
          </p:nvPr>
        </p:nvSpPr>
        <p:spPr>
          <a:xfrm>
            <a:off x="8314267" y="85897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79" name="Text Placeholder 39"/>
          <p:cNvSpPr>
            <a:spLocks noGrp="1"/>
          </p:cNvSpPr>
          <p:nvPr>
            <p:ph type="body" sz="quarter" idx="42"/>
          </p:nvPr>
        </p:nvSpPr>
        <p:spPr>
          <a:xfrm>
            <a:off x="6114145" y="85897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80" name="Title 1"/>
          <p:cNvSpPr>
            <a:spLocks noGrp="1"/>
          </p:cNvSpPr>
          <p:nvPr>
            <p:ph type="ctrTitle"/>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81" name="Text Placeholder 4"/>
          <p:cNvSpPr>
            <a:spLocks noGrp="1"/>
          </p:cNvSpPr>
          <p:nvPr>
            <p:ph type="body" sz="quarter" idx="24"/>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lvl="0"/>
            <a:r>
              <a:rPr lang="en-US" smtClean="0"/>
              <a:t>Click to edit Master text styles</a:t>
            </a:r>
          </a:p>
        </p:txBody>
      </p:sp>
      <p:sp>
        <p:nvSpPr>
          <p:cNvPr id="40" name="Footer Placeholder 2"/>
          <p:cNvSpPr>
            <a:spLocks noGrp="1"/>
          </p:cNvSpPr>
          <p:nvPr>
            <p:ph type="ftr" sz="quarter" idx="43"/>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41" name="Slide Number Placeholder 3"/>
          <p:cNvSpPr>
            <a:spLocks noGrp="1"/>
          </p:cNvSpPr>
          <p:nvPr>
            <p:ph type="sldNum" sz="quarter" idx="44"/>
          </p:nvPr>
        </p:nvSpPr>
        <p:spPr/>
        <p:txBody>
          <a:bodyPr/>
          <a:lstStyle>
            <a:lvl1pPr>
              <a:defRPr/>
            </a:lvl1pPr>
          </a:lstStyle>
          <a:p>
            <a:pPr>
              <a:defRPr/>
            </a:pPr>
            <a:fld id="{F9765FAB-7ADD-4B72-B046-14A5C886901B}" type="slidenum">
              <a:rPr lang="en-US"/>
              <a:pPr>
                <a:defRPr/>
              </a:pPr>
              <a:t>‹#›</a:t>
            </a:fld>
            <a:endParaRPr lang="en-US" dirty="0"/>
          </a:p>
        </p:txBody>
      </p:sp>
    </p:spTree>
    <p:extLst>
      <p:ext uri="{BB962C8B-B14F-4D97-AF65-F5344CB8AC3E}">
        <p14:creationId xmlns:p14="http://schemas.microsoft.com/office/powerpoint/2010/main" val="1643374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RO_Update_Field Demonstration_3 PE">
    <p:spTree>
      <p:nvGrpSpPr>
        <p:cNvPr id="1" name=""/>
        <p:cNvGrpSpPr/>
        <p:nvPr/>
      </p:nvGrpSpPr>
      <p:grpSpPr>
        <a:xfrm>
          <a:off x="0" y="0"/>
          <a:ext cx="0" cy="0"/>
          <a:chOff x="0" y="0"/>
          <a:chExt cx="0" cy="0"/>
        </a:xfrm>
      </p:grpSpPr>
      <p:sp>
        <p:nvSpPr>
          <p:cNvPr id="23" name="Rectangle 22"/>
          <p:cNvSpPr/>
          <p:nvPr userDrawn="1"/>
        </p:nvSpPr>
        <p:spPr>
          <a:xfrm>
            <a:off x="8042275" y="76200"/>
            <a:ext cx="949325" cy="51911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4" name="TextBox 23"/>
          <p:cNvSpPr txBox="1"/>
          <p:nvPr userDrawn="1"/>
        </p:nvSpPr>
        <p:spPr>
          <a:xfrm>
            <a:off x="7967663" y="123825"/>
            <a:ext cx="1103312" cy="415925"/>
          </a:xfrm>
          <a:prstGeom prst="rect">
            <a:avLst/>
          </a:prstGeom>
          <a:noFill/>
        </p:spPr>
        <p:txBody>
          <a:bodyPr>
            <a:spAutoFit/>
          </a:bodyPr>
          <a:lstStyle/>
          <a:p>
            <a:pPr algn="ctr">
              <a:defRPr/>
            </a:pPr>
            <a:r>
              <a:rPr lang="en-US" sz="1050" dirty="0">
                <a:solidFill>
                  <a:prstClr val="black"/>
                </a:solidFill>
                <a:ea typeface="Tahoma" pitchFamily="34" charset="0"/>
                <a:cs typeface="Tahoma" pitchFamily="34" charset="0"/>
              </a:rPr>
              <a:t>Field</a:t>
            </a:r>
          </a:p>
          <a:p>
            <a:pPr algn="ctr">
              <a:defRPr/>
            </a:pPr>
            <a:r>
              <a:rPr lang="en-US" sz="1050" dirty="0">
                <a:solidFill>
                  <a:prstClr val="black"/>
                </a:solidFill>
                <a:ea typeface="Tahoma" pitchFamily="34" charset="0"/>
                <a:cs typeface="Tahoma" pitchFamily="34" charset="0"/>
              </a:rPr>
              <a:t>Demonstration</a:t>
            </a:r>
          </a:p>
        </p:txBody>
      </p:sp>
      <p:pic>
        <p:nvPicPr>
          <p:cNvPr id="2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3"/>
          <p:cNvSpPr txBox="1">
            <a:spLocks noChangeArrowheads="1"/>
          </p:cNvSpPr>
          <p:nvPr userDrawn="1"/>
        </p:nvSpPr>
        <p:spPr bwMode="auto">
          <a:xfrm>
            <a:off x="5591175" y="3843338"/>
            <a:ext cx="2714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DIRO UPDATE/ISSUES</a:t>
            </a:r>
          </a:p>
        </p:txBody>
      </p:sp>
      <p:sp>
        <p:nvSpPr>
          <p:cNvPr id="27" name="TextBox 14"/>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OVERVIEW</a:t>
            </a:r>
          </a:p>
        </p:txBody>
      </p:sp>
      <p:sp>
        <p:nvSpPr>
          <p:cNvPr id="28" name="TextBox 15"/>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PROGRAM STATUS</a:t>
            </a:r>
          </a:p>
        </p:txBody>
      </p:sp>
      <p:sp>
        <p:nvSpPr>
          <p:cNvPr id="29" name="TextBox 16"/>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defRPr/>
            </a:pPr>
            <a:r>
              <a:rPr lang="en-US" altLang="en-US" sz="1200" b="1" dirty="0" smtClean="0">
                <a:solidFill>
                  <a:prstClr val="black"/>
                </a:solidFill>
                <a:cs typeface="Tahoma" pitchFamily="34" charset="0"/>
              </a:rPr>
              <a:t>CAPABILITY OBJECTIVE/GOAL</a:t>
            </a:r>
          </a:p>
        </p:txBody>
      </p:sp>
      <p:cxnSp>
        <p:nvCxnSpPr>
          <p:cNvPr id="30" name="Straight Connector 17"/>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18"/>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32" name="TextBox 19"/>
          <p:cNvSpPr txBox="1">
            <a:spLocks noChangeArrowheads="1"/>
          </p:cNvSpPr>
          <p:nvPr userDrawn="1"/>
        </p:nvSpPr>
        <p:spPr bwMode="auto">
          <a:xfrm>
            <a:off x="0" y="1125538"/>
            <a:ext cx="6238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900" dirty="0" smtClean="0">
                <a:solidFill>
                  <a:prstClr val="black"/>
                </a:solidFill>
                <a:cs typeface="Arial" charset="0"/>
              </a:rPr>
              <a:t>PE:</a:t>
            </a:r>
          </a:p>
        </p:txBody>
      </p:sp>
      <p:sp>
        <p:nvSpPr>
          <p:cNvPr id="33" name="TextBox 20"/>
          <p:cNvSpPr txBox="1">
            <a:spLocks noChangeArrowheads="1"/>
          </p:cNvSpPr>
          <p:nvPr userDrawn="1"/>
        </p:nvSpPr>
        <p:spPr bwMode="auto">
          <a:xfrm>
            <a:off x="2214563" y="1125538"/>
            <a:ext cx="793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900" dirty="0" smtClean="0">
                <a:solidFill>
                  <a:prstClr val="black"/>
                </a:solidFill>
                <a:cs typeface="Arial" charset="0"/>
              </a:rPr>
              <a:t>PROJECT:</a:t>
            </a:r>
          </a:p>
        </p:txBody>
      </p:sp>
      <p:sp>
        <p:nvSpPr>
          <p:cNvPr id="34" name="TextBox 21"/>
          <p:cNvSpPr txBox="1">
            <a:spLocks noChangeArrowheads="1"/>
          </p:cNvSpPr>
          <p:nvPr userDrawn="1"/>
        </p:nvSpPr>
        <p:spPr bwMode="auto">
          <a:xfrm>
            <a:off x="4425950" y="1125538"/>
            <a:ext cx="12049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900" dirty="0" smtClean="0">
                <a:solidFill>
                  <a:prstClr val="black"/>
                </a:solidFill>
                <a:cs typeface="Arial" charset="0"/>
              </a:rPr>
              <a:t>RDDS PG #:</a:t>
            </a:r>
          </a:p>
        </p:txBody>
      </p:sp>
      <p:sp>
        <p:nvSpPr>
          <p:cNvPr id="35" name="TextBox 34"/>
          <p:cNvSpPr txBox="1"/>
          <p:nvPr userDrawn="1"/>
        </p:nvSpPr>
        <p:spPr>
          <a:xfrm>
            <a:off x="8313738" y="709613"/>
            <a:ext cx="731837" cy="160337"/>
          </a:xfrm>
          <a:prstGeom prst="rect">
            <a:avLst/>
          </a:prstGeom>
          <a:noFill/>
        </p:spPr>
        <p:txBody>
          <a:bodyPr tIns="18288" bIns="18288">
            <a:spAutoFit/>
          </a:bodyPr>
          <a:lstStyle>
            <a:defPPr>
              <a:defRPr lang="en-US"/>
            </a:defPPr>
            <a:lvl1pPr>
              <a:defRPr sz="1000"/>
            </a:lvl1pPr>
          </a:lstStyle>
          <a:p>
            <a:pPr algn="ctr">
              <a:defRPr/>
            </a:pPr>
            <a:r>
              <a:rPr lang="en-US" sz="800" dirty="0" smtClean="0">
                <a:solidFill>
                  <a:prstClr val="black"/>
                </a:solidFill>
                <a:cs typeface="Arial" charset="0"/>
              </a:rPr>
              <a:t>FY13</a:t>
            </a:r>
          </a:p>
        </p:txBody>
      </p:sp>
      <p:sp>
        <p:nvSpPr>
          <p:cNvPr id="36" name="TextBox 35"/>
          <p:cNvSpPr txBox="1"/>
          <p:nvPr userDrawn="1"/>
        </p:nvSpPr>
        <p:spPr>
          <a:xfrm>
            <a:off x="7580313" y="709613"/>
            <a:ext cx="730250" cy="160337"/>
          </a:xfrm>
          <a:prstGeom prst="rect">
            <a:avLst/>
          </a:prstGeom>
          <a:noFill/>
        </p:spPr>
        <p:txBody>
          <a:bodyPr tIns="18288" bIns="18288">
            <a:spAutoFit/>
          </a:bodyPr>
          <a:lstStyle>
            <a:defPPr>
              <a:defRPr lang="en-US"/>
            </a:defPPr>
            <a:lvl1pPr>
              <a:defRPr sz="1000"/>
            </a:lvl1pPr>
          </a:lstStyle>
          <a:p>
            <a:pPr algn="ctr">
              <a:defRPr/>
            </a:pPr>
            <a:r>
              <a:rPr lang="en-US" sz="800" dirty="0" smtClean="0">
                <a:solidFill>
                  <a:prstClr val="black"/>
                </a:solidFill>
                <a:cs typeface="Arial" charset="0"/>
              </a:rPr>
              <a:t>FY12</a:t>
            </a:r>
          </a:p>
        </p:txBody>
      </p:sp>
      <p:sp>
        <p:nvSpPr>
          <p:cNvPr id="37" name="TextBox 36"/>
          <p:cNvSpPr txBox="1"/>
          <p:nvPr userDrawn="1"/>
        </p:nvSpPr>
        <p:spPr>
          <a:xfrm>
            <a:off x="6848475" y="709613"/>
            <a:ext cx="731838" cy="160337"/>
          </a:xfrm>
          <a:prstGeom prst="rect">
            <a:avLst/>
          </a:prstGeom>
          <a:noFill/>
        </p:spPr>
        <p:txBody>
          <a:bodyPr tIns="18288" bIns="18288">
            <a:spAutoFit/>
          </a:bodyPr>
          <a:lstStyle>
            <a:defPPr>
              <a:defRPr lang="en-US"/>
            </a:defPPr>
            <a:lvl1pPr>
              <a:defRPr sz="1000"/>
            </a:lvl1pPr>
          </a:lstStyle>
          <a:p>
            <a:pPr algn="ctr">
              <a:defRPr/>
            </a:pPr>
            <a:r>
              <a:rPr lang="en-US" sz="800" dirty="0" smtClean="0">
                <a:solidFill>
                  <a:prstClr val="black"/>
                </a:solidFill>
                <a:cs typeface="Arial" charset="0"/>
              </a:rPr>
              <a:t>FY11</a:t>
            </a:r>
          </a:p>
        </p:txBody>
      </p:sp>
      <p:sp>
        <p:nvSpPr>
          <p:cNvPr id="38" name="TextBox 37"/>
          <p:cNvSpPr txBox="1"/>
          <p:nvPr userDrawn="1"/>
        </p:nvSpPr>
        <p:spPr>
          <a:xfrm>
            <a:off x="6113463" y="709613"/>
            <a:ext cx="731837" cy="160337"/>
          </a:xfrm>
          <a:prstGeom prst="rect">
            <a:avLst/>
          </a:prstGeom>
          <a:noFill/>
        </p:spPr>
        <p:txBody>
          <a:bodyPr tIns="18288" bIns="18288">
            <a:spAutoFit/>
          </a:bodyPr>
          <a:lstStyle>
            <a:defPPr>
              <a:defRPr lang="en-US"/>
            </a:defPPr>
            <a:lvl1pPr>
              <a:defRPr sz="1000"/>
            </a:lvl1pPr>
          </a:lstStyle>
          <a:p>
            <a:pPr algn="ctr">
              <a:defRPr/>
            </a:pPr>
            <a:r>
              <a:rPr lang="en-US" sz="800" dirty="0" smtClean="0">
                <a:solidFill>
                  <a:prstClr val="black"/>
                </a:solidFill>
                <a:cs typeface="Arial" charset="0"/>
              </a:rPr>
              <a:t>PROJECT</a:t>
            </a:r>
          </a:p>
        </p:txBody>
      </p:sp>
      <p:cxnSp>
        <p:nvCxnSpPr>
          <p:cNvPr id="39" name="Straight Connector 26"/>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4"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5" name="Content Placeholder 6"/>
          <p:cNvSpPr>
            <a:spLocks noGrp="1"/>
          </p:cNvSpPr>
          <p:nvPr>
            <p:ph sz="quarter" idx="37"/>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6" name="Content Placeholder 6"/>
          <p:cNvSpPr>
            <a:spLocks noGrp="1"/>
          </p:cNvSpPr>
          <p:nvPr>
            <p:ph sz="quarter" idx="38"/>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0" name="Text Placeholder 2"/>
          <p:cNvSpPr>
            <a:spLocks noGrp="1"/>
          </p:cNvSpPr>
          <p:nvPr>
            <p:ph type="body" sz="quarter" idx="21"/>
          </p:nvPr>
        </p:nvSpPr>
        <p:spPr>
          <a:xfrm>
            <a:off x="263522" y="1124894"/>
            <a:ext cx="2073278" cy="230832"/>
          </a:xfrm>
          <a:noFill/>
        </p:spPr>
        <p:txBody>
          <a:bodyPr lIns="45720" rtlCol="0">
            <a:spAutoFit/>
          </a:bodyPr>
          <a:lstStyle>
            <a:lvl1pPr>
              <a:defRPr lang="en-US" sz="900" baseline="0" dirty="0">
                <a:latin typeface="+mn-lt"/>
                <a:cs typeface="+mn-cs"/>
              </a:defRPr>
            </a:lvl1pPr>
          </a:lstStyle>
          <a:p>
            <a:pPr lvl="0"/>
            <a:r>
              <a:rPr lang="en-US" smtClean="0"/>
              <a:t>Click to edit Master text styles</a:t>
            </a:r>
          </a:p>
        </p:txBody>
      </p:sp>
      <p:sp>
        <p:nvSpPr>
          <p:cNvPr id="61" name="Text Placeholder 2"/>
          <p:cNvSpPr>
            <a:spLocks noGrp="1"/>
          </p:cNvSpPr>
          <p:nvPr>
            <p:ph type="body" sz="quarter" idx="22"/>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900" dirty="0">
                <a:latin typeface="+mn-lt"/>
                <a:cs typeface="+mn-cs"/>
              </a:defRPr>
            </a:lvl1pPr>
          </a:lstStyle>
          <a:p>
            <a:pPr lvl="0"/>
            <a:r>
              <a:rPr lang="en-US" smtClean="0"/>
              <a:t>Click to edit Master text styles</a:t>
            </a:r>
          </a:p>
        </p:txBody>
      </p:sp>
      <p:sp>
        <p:nvSpPr>
          <p:cNvPr id="62" name="Text Placeholder 2"/>
          <p:cNvSpPr>
            <a:spLocks noGrp="1"/>
          </p:cNvSpPr>
          <p:nvPr>
            <p:ph type="body" sz="quarter" idx="23"/>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lvl="0"/>
            <a:r>
              <a:rPr lang="en-US" smtClean="0"/>
              <a:t>Click to edit Master text styles</a:t>
            </a:r>
          </a:p>
        </p:txBody>
      </p:sp>
      <p:sp>
        <p:nvSpPr>
          <p:cNvPr id="63" name="Text Placeholder 39"/>
          <p:cNvSpPr>
            <a:spLocks noGrp="1"/>
          </p:cNvSpPr>
          <p:nvPr>
            <p:ph type="body" sz="quarter" idx="15"/>
          </p:nvPr>
        </p:nvSpPr>
        <p:spPr>
          <a:xfrm>
            <a:off x="6848323" y="118416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64" name="Text Placeholder 39"/>
          <p:cNvSpPr>
            <a:spLocks noGrp="1"/>
          </p:cNvSpPr>
          <p:nvPr>
            <p:ph type="body" sz="quarter" idx="29"/>
          </p:nvPr>
        </p:nvSpPr>
        <p:spPr>
          <a:xfrm>
            <a:off x="7579596" y="118416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65" name="Text Placeholder 39"/>
          <p:cNvSpPr>
            <a:spLocks noGrp="1"/>
          </p:cNvSpPr>
          <p:nvPr>
            <p:ph type="body" sz="quarter" idx="30"/>
          </p:nvPr>
        </p:nvSpPr>
        <p:spPr>
          <a:xfrm>
            <a:off x="8313898" y="118416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66" name="Text Placeholder 39"/>
          <p:cNvSpPr>
            <a:spLocks noGrp="1"/>
          </p:cNvSpPr>
          <p:nvPr>
            <p:ph type="body" sz="quarter" idx="31"/>
          </p:nvPr>
        </p:nvSpPr>
        <p:spPr>
          <a:xfrm>
            <a:off x="6848323" y="1020971"/>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67" name="Text Placeholder 39"/>
          <p:cNvSpPr>
            <a:spLocks noGrp="1"/>
          </p:cNvSpPr>
          <p:nvPr>
            <p:ph type="body" sz="quarter" idx="32"/>
          </p:nvPr>
        </p:nvSpPr>
        <p:spPr>
          <a:xfrm>
            <a:off x="7579596" y="1020971"/>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68" name="Text Placeholder 39"/>
          <p:cNvSpPr>
            <a:spLocks noGrp="1"/>
          </p:cNvSpPr>
          <p:nvPr>
            <p:ph type="body" sz="quarter" idx="33"/>
          </p:nvPr>
        </p:nvSpPr>
        <p:spPr>
          <a:xfrm>
            <a:off x="8313898" y="1020971"/>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73" name="Text Placeholder 39"/>
          <p:cNvSpPr>
            <a:spLocks noGrp="1"/>
          </p:cNvSpPr>
          <p:nvPr>
            <p:ph type="body" sz="quarter" idx="34"/>
          </p:nvPr>
        </p:nvSpPr>
        <p:spPr>
          <a:xfrm>
            <a:off x="6114145" y="118416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74" name="Text Placeholder 39"/>
          <p:cNvSpPr>
            <a:spLocks noGrp="1"/>
          </p:cNvSpPr>
          <p:nvPr>
            <p:ph type="body" sz="quarter" idx="35"/>
          </p:nvPr>
        </p:nvSpPr>
        <p:spPr>
          <a:xfrm>
            <a:off x="6114145" y="1020971"/>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76" name="Text Placeholder 39"/>
          <p:cNvSpPr>
            <a:spLocks noGrp="1"/>
          </p:cNvSpPr>
          <p:nvPr>
            <p:ph type="body" sz="quarter" idx="39"/>
          </p:nvPr>
        </p:nvSpPr>
        <p:spPr>
          <a:xfrm>
            <a:off x="6848323" y="85897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77" name="Text Placeholder 39"/>
          <p:cNvSpPr>
            <a:spLocks noGrp="1"/>
          </p:cNvSpPr>
          <p:nvPr>
            <p:ph type="body" sz="quarter" idx="40"/>
          </p:nvPr>
        </p:nvSpPr>
        <p:spPr>
          <a:xfrm>
            <a:off x="7579965" y="85897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78" name="Text Placeholder 39"/>
          <p:cNvSpPr>
            <a:spLocks noGrp="1"/>
          </p:cNvSpPr>
          <p:nvPr>
            <p:ph type="body" sz="quarter" idx="41"/>
          </p:nvPr>
        </p:nvSpPr>
        <p:spPr>
          <a:xfrm>
            <a:off x="8314267" y="85897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79" name="Text Placeholder 39"/>
          <p:cNvSpPr>
            <a:spLocks noGrp="1"/>
          </p:cNvSpPr>
          <p:nvPr>
            <p:ph type="body" sz="quarter" idx="42"/>
          </p:nvPr>
        </p:nvSpPr>
        <p:spPr>
          <a:xfrm>
            <a:off x="6114145" y="858973"/>
            <a:ext cx="731520" cy="160044"/>
          </a:xfrm>
          <a:noFill/>
        </p:spPr>
        <p:txBody>
          <a:bodyPr tIns="18288" bIns="18288" rtlCol="0">
            <a:spAutoFit/>
          </a:bodyPr>
          <a:lstStyle>
            <a:lvl1pPr algn="ctr">
              <a:defRPr lang="en-US" sz="800" dirty="0">
                <a:latin typeface="+mn-lt"/>
                <a:cs typeface="+mn-cs"/>
              </a:defRPr>
            </a:lvl1pPr>
          </a:lstStyle>
          <a:p>
            <a:pPr lvl="0"/>
            <a:r>
              <a:rPr lang="en-US" smtClean="0"/>
              <a:t>Click to edit Master text styles</a:t>
            </a:r>
          </a:p>
        </p:txBody>
      </p:sp>
      <p:sp>
        <p:nvSpPr>
          <p:cNvPr id="80" name="Title 1"/>
          <p:cNvSpPr>
            <a:spLocks noGrp="1"/>
          </p:cNvSpPr>
          <p:nvPr>
            <p:ph type="ctrTitle"/>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81" name="Text Placeholder 4"/>
          <p:cNvSpPr>
            <a:spLocks noGrp="1"/>
          </p:cNvSpPr>
          <p:nvPr>
            <p:ph type="body" sz="quarter" idx="24"/>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lvl="0"/>
            <a:r>
              <a:rPr lang="en-US" smtClean="0"/>
              <a:t>Click to edit Master text styles</a:t>
            </a:r>
          </a:p>
        </p:txBody>
      </p:sp>
      <p:sp>
        <p:nvSpPr>
          <p:cNvPr id="40" name="Footer Placeholder 2"/>
          <p:cNvSpPr>
            <a:spLocks noGrp="1"/>
          </p:cNvSpPr>
          <p:nvPr>
            <p:ph type="ftr" sz="quarter" idx="43"/>
          </p:nvPr>
        </p:nvSpPr>
        <p:spPr>
          <a:xfrm>
            <a:off x="1333500" y="6550025"/>
            <a:ext cx="6477000"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41" name="Slide Number Placeholder 3"/>
          <p:cNvSpPr>
            <a:spLocks noGrp="1"/>
          </p:cNvSpPr>
          <p:nvPr>
            <p:ph type="sldNum" sz="quarter" idx="44"/>
          </p:nvPr>
        </p:nvSpPr>
        <p:spPr/>
        <p:txBody>
          <a:bodyPr/>
          <a:lstStyle>
            <a:lvl1pPr>
              <a:defRPr/>
            </a:lvl1pPr>
          </a:lstStyle>
          <a:p>
            <a:pPr>
              <a:defRPr/>
            </a:pPr>
            <a:fld id="{3AD0CF5A-472E-4B1B-89E0-D1F5E08EC068}" type="slidenum">
              <a:rPr lang="en-US"/>
              <a:pPr>
                <a:defRPr/>
              </a:pPr>
              <a:t>‹#›</a:t>
            </a:fld>
            <a:endParaRPr lang="en-US" dirty="0"/>
          </a:p>
        </p:txBody>
      </p:sp>
    </p:spTree>
    <p:extLst>
      <p:ext uri="{BB962C8B-B14F-4D97-AF65-F5344CB8AC3E}">
        <p14:creationId xmlns:p14="http://schemas.microsoft.com/office/powerpoint/2010/main" val="39526421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flipH="1">
            <a:off x="8267700" y="228600"/>
            <a:ext cx="1588" cy="6410325"/>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7"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72475" y="158750"/>
            <a:ext cx="6540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10"/>
          <p:cNvSpPr>
            <a:spLocks noGrp="1"/>
          </p:cNvSpPr>
          <p:nvPr>
            <p:ph sz="quarter" idx="13"/>
          </p:nvPr>
        </p:nvSpPr>
        <p:spPr>
          <a:xfrm rot="5400000">
            <a:off x="1152522" y="-142872"/>
            <a:ext cx="6400803" cy="714375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rot="5400000">
            <a:off x="6100764" y="3695703"/>
            <a:ext cx="5191125" cy="676275"/>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8" name="Footer Placeholder 2"/>
          <p:cNvSpPr>
            <a:spLocks noGrp="1"/>
          </p:cNvSpPr>
          <p:nvPr>
            <p:ph type="ftr" sz="quarter" idx="14"/>
          </p:nvPr>
        </p:nvSpPr>
        <p:spPr>
          <a:xfrm rot="5400000">
            <a:off x="-2528888" y="3278188"/>
            <a:ext cx="5546725" cy="298450"/>
          </a:xfrm>
          <a:prstGeom prst="rect">
            <a:avLst/>
          </a:prstGeom>
        </p:spPr>
        <p:txBody>
          <a:bodyPr/>
          <a:lstStyle>
            <a:lvl1pPr>
              <a:defRPr/>
            </a:lvl1pPr>
          </a:lstStyle>
          <a:p>
            <a:pPr>
              <a:defRPr/>
            </a:pPr>
            <a:r>
              <a:rPr lang="en-US" smtClean="0"/>
              <a:t>DISTRIBUTION F. Further dissemination only as directed by DARPA, 1 December 2014, or higher DoD authority.</a:t>
            </a:r>
            <a:endParaRPr lang="en-US" dirty="0"/>
          </a:p>
        </p:txBody>
      </p:sp>
      <p:sp>
        <p:nvSpPr>
          <p:cNvPr id="9" name="Slide Number Placeholder 3"/>
          <p:cNvSpPr>
            <a:spLocks noGrp="1"/>
          </p:cNvSpPr>
          <p:nvPr>
            <p:ph type="sldNum" sz="quarter" idx="15"/>
          </p:nvPr>
        </p:nvSpPr>
        <p:spPr>
          <a:xfrm rot="5400000">
            <a:off x="-23813" y="6357938"/>
            <a:ext cx="530225" cy="292100"/>
          </a:xfrm>
        </p:spPr>
        <p:txBody>
          <a:bodyPr/>
          <a:lstStyle>
            <a:lvl1pPr>
              <a:defRPr/>
            </a:lvl1pPr>
          </a:lstStyle>
          <a:p>
            <a:pPr>
              <a:defRPr/>
            </a:pPr>
            <a:fld id="{06509562-78F9-4FCD-BF46-72F23B40A32F}" type="slidenum">
              <a:rPr lang="en-US"/>
              <a:pPr>
                <a:defRPr/>
              </a:pPr>
              <a:t>‹#›</a:t>
            </a:fld>
            <a:endParaRPr lang="en-US" dirty="0"/>
          </a:p>
        </p:txBody>
      </p:sp>
    </p:spTree>
    <p:extLst>
      <p:ext uri="{BB962C8B-B14F-4D97-AF65-F5344CB8AC3E}">
        <p14:creationId xmlns:p14="http://schemas.microsoft.com/office/powerpoint/2010/main" val="25720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Approved for Public Release; Distribution is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87190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Approved for Public Release; Distribution is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1146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Approved for Public Release; Distribution is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28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Approved for Public Release; Distribution is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14958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Approved for Public Release; Distribution is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5018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theme" Target="../theme/theme2.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Footer Placeholder 4"/>
          <p:cNvSpPr>
            <a:spLocks noGrp="1"/>
          </p:cNvSpPr>
          <p:nvPr>
            <p:ph type="ftr" sz="quarter" idx="3"/>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a:defRPr/>
            </a:pPr>
            <a:r>
              <a:rPr lang="en-US" dirty="0" smtClean="0"/>
              <a:t>Approved for Public Release; Distribution is Unlimited</a:t>
            </a:r>
            <a:endParaRPr lang="en-US" dirty="0"/>
          </a:p>
        </p:txBody>
      </p:sp>
      <p:sp>
        <p:nvSpPr>
          <p:cNvPr id="12" name="Slide Number Placeholder 5"/>
          <p:cNvSpPr>
            <a:spLocks noGrp="1"/>
          </p:cNvSpPr>
          <p:nvPr>
            <p:ph type="sldNum" sz="quarter" idx="4"/>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a:defRPr/>
            </a:pPr>
            <a:fld id="{231CC523-8BC6-4921-807A-66BD262F34AB}" type="slidenum">
              <a:rPr lang="en-US"/>
              <a:pPr>
                <a:defRPr/>
              </a:pPr>
              <a:t>‹#›</a:t>
            </a:fld>
            <a:endParaRPr lang="en-US"/>
          </a:p>
        </p:txBody>
      </p:sp>
      <p:sp>
        <p:nvSpPr>
          <p:cNvPr id="13" name="Title Placeholder 9"/>
          <p:cNvSpPr>
            <a:spLocks noGrp="1"/>
          </p:cNvSpPr>
          <p:nvPr>
            <p:ph type="title"/>
          </p:nvPr>
        </p:nvSpPr>
        <p:spPr bwMode="auto">
          <a:xfrm>
            <a:off x="1622424" y="152400"/>
            <a:ext cx="7140575"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Master title style</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2" r:id="rId3"/>
    <p:sldLayoutId id="2147483720" r:id="rId4"/>
    <p:sldLayoutId id="2147483721" r:id="rId5"/>
    <p:sldLayoutId id="2147483723" r:id="rId6"/>
    <p:sldLayoutId id="2147483725" r:id="rId7"/>
    <p:sldLayoutId id="2147483726" r:id="rId8"/>
    <p:sldLayoutId id="2147483729" r:id="rId9"/>
    <p:sldLayoutId id="2147483728" r:id="rId10"/>
    <p:sldLayoutId id="2147483727" r:id="rId11"/>
    <p:sldLayoutId id="2147483730" r:id="rId12"/>
    <p:sldLayoutId id="2147483731" r:id="rId13"/>
    <p:sldLayoutId id="2147483732" r:id="rId14"/>
    <p:sldLayoutId id="2147483760" r:id="rId15"/>
    <p:sldLayoutId id="2147483761" r:id="rId16"/>
    <p:sldLayoutId id="2147483762" r:id="rId17"/>
    <p:sldLayoutId id="2147483754" r:id="rId18"/>
    <p:sldLayoutId id="2147483763" r:id="rId19"/>
    <p:sldLayoutId id="2147483792" r:id="rId20"/>
  </p:sldLayoutIdLst>
  <p:hf hdr="0" ftr="0" dt="0"/>
  <p:txStyles>
    <p:title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 name="Slide Number Placeholder 5"/>
          <p:cNvSpPr>
            <a:spLocks noGrp="1"/>
          </p:cNvSpPr>
          <p:nvPr>
            <p:ph type="sldNum" sz="quarter" idx="4"/>
          </p:nvPr>
        </p:nvSpPr>
        <p:spPr>
          <a:xfrm>
            <a:off x="8102600" y="6553200"/>
            <a:ext cx="762000" cy="292100"/>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200" baseline="0">
                <a:solidFill>
                  <a:srgbClr val="898989"/>
                </a:solidFill>
                <a:latin typeface="Tahoma" charset="0"/>
                <a:cs typeface="+mn-cs"/>
              </a:defRPr>
            </a:lvl1pPr>
          </a:lstStyle>
          <a:p>
            <a:pPr>
              <a:defRPr/>
            </a:pPr>
            <a:fld id="{0EC36706-70A7-4963-A797-4E37D98CAFAA}" type="slidenum">
              <a:rPr lang="en-US"/>
              <a:pPr>
                <a:defRPr/>
              </a:pPr>
              <a:t>‹#›</a:t>
            </a:fld>
            <a:endParaRPr lang="en-US" dirty="0"/>
          </a:p>
        </p:txBody>
      </p:sp>
      <p:sp>
        <p:nvSpPr>
          <p:cNvPr id="1029" name="Title Placeholder 9"/>
          <p:cNvSpPr>
            <a:spLocks noGrp="1"/>
          </p:cNvSpPr>
          <p:nvPr>
            <p:ph type="title"/>
          </p:nvPr>
        </p:nvSpPr>
        <p:spPr bwMode="auto">
          <a:xfrm>
            <a:off x="1622425" y="152400"/>
            <a:ext cx="7140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Master title style</a:t>
            </a:r>
          </a:p>
        </p:txBody>
      </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3216498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91" r:id="rId27"/>
  </p:sldLayoutIdLst>
  <p:hf hdr="0" ftr="0" dt="0"/>
  <p:txStyles>
    <p:titleStyle>
      <a:lvl1pPr algn="l" rtl="0" eaLnBrk="0" fontAlgn="base" hangingPunct="0">
        <a:spcBef>
          <a:spcPct val="0"/>
        </a:spcBef>
        <a:spcAft>
          <a:spcPct val="0"/>
        </a:spcAft>
        <a:defRPr sz="2200" kern="1200">
          <a:solidFill>
            <a:schemeClr val="tx1"/>
          </a:solidFill>
          <a:latin typeface="Tahoma" pitchFamily="34" charset="0"/>
          <a:ea typeface="+mj-ea"/>
          <a:cs typeface="Tahoma" pitchFamily="34" charset="0"/>
        </a:defRPr>
      </a:lvl1pPr>
      <a:lvl2pPr algn="l" rtl="0" eaLnBrk="0" fontAlgn="base" hangingPunct="0">
        <a:spcBef>
          <a:spcPct val="0"/>
        </a:spcBef>
        <a:spcAft>
          <a:spcPct val="0"/>
        </a:spcAft>
        <a:defRPr sz="2200">
          <a:solidFill>
            <a:schemeClr val="tx1"/>
          </a:solidFill>
          <a:latin typeface="Tahoma" pitchFamily="34" charset="0"/>
          <a:cs typeface="Tahoma" pitchFamily="34" charset="0"/>
        </a:defRPr>
      </a:lvl2pPr>
      <a:lvl3pPr algn="l" rtl="0" eaLnBrk="0" fontAlgn="base" hangingPunct="0">
        <a:spcBef>
          <a:spcPct val="0"/>
        </a:spcBef>
        <a:spcAft>
          <a:spcPct val="0"/>
        </a:spcAft>
        <a:defRPr sz="2200">
          <a:solidFill>
            <a:schemeClr val="tx1"/>
          </a:solidFill>
          <a:latin typeface="Tahoma" pitchFamily="34" charset="0"/>
          <a:cs typeface="Tahoma" pitchFamily="34" charset="0"/>
        </a:defRPr>
      </a:lvl3pPr>
      <a:lvl4pPr algn="l" rtl="0" eaLnBrk="0" fontAlgn="base" hangingPunct="0">
        <a:spcBef>
          <a:spcPct val="0"/>
        </a:spcBef>
        <a:spcAft>
          <a:spcPct val="0"/>
        </a:spcAft>
        <a:defRPr sz="2200">
          <a:solidFill>
            <a:schemeClr val="tx1"/>
          </a:solidFill>
          <a:latin typeface="Tahoma" pitchFamily="34" charset="0"/>
          <a:cs typeface="Tahoma" pitchFamily="34" charset="0"/>
        </a:defRPr>
      </a:lvl4pPr>
      <a:lvl5pPr algn="l" rtl="0" eaLnBrk="0" fontAlgn="base" hangingPunct="0">
        <a:spcBef>
          <a:spcPct val="0"/>
        </a:spcBef>
        <a:spcAft>
          <a:spcPct val="0"/>
        </a:spcAft>
        <a:defRPr sz="2200">
          <a:solidFill>
            <a:schemeClr val="tx1"/>
          </a:solidFill>
          <a:latin typeface="Tahoma" pitchFamily="34" charset="0"/>
          <a:cs typeface="Tahoma" pitchFamily="34" charset="0"/>
        </a:defRPr>
      </a:lvl5pPr>
      <a:lvl6pPr marL="457200" algn="l" rtl="0" fontAlgn="base">
        <a:spcBef>
          <a:spcPct val="0"/>
        </a:spcBef>
        <a:spcAft>
          <a:spcPct val="0"/>
        </a:spcAft>
        <a:defRPr sz="2200">
          <a:solidFill>
            <a:schemeClr val="tx1"/>
          </a:solidFill>
          <a:latin typeface="Tahoma" pitchFamily="34" charset="0"/>
          <a:cs typeface="Tahoma" pitchFamily="34" charset="0"/>
        </a:defRPr>
      </a:lvl6pPr>
      <a:lvl7pPr marL="914400" algn="l" rtl="0" fontAlgn="base">
        <a:spcBef>
          <a:spcPct val="0"/>
        </a:spcBef>
        <a:spcAft>
          <a:spcPct val="0"/>
        </a:spcAft>
        <a:defRPr sz="2200">
          <a:solidFill>
            <a:schemeClr val="tx1"/>
          </a:solidFill>
          <a:latin typeface="Tahoma" pitchFamily="34" charset="0"/>
          <a:cs typeface="Tahoma" pitchFamily="34" charset="0"/>
        </a:defRPr>
      </a:lvl7pPr>
      <a:lvl8pPr marL="1371600" algn="l" rtl="0" fontAlgn="base">
        <a:spcBef>
          <a:spcPct val="0"/>
        </a:spcBef>
        <a:spcAft>
          <a:spcPct val="0"/>
        </a:spcAft>
        <a:defRPr sz="2200">
          <a:solidFill>
            <a:schemeClr val="tx1"/>
          </a:solidFill>
          <a:latin typeface="Tahoma" pitchFamily="34" charset="0"/>
          <a:cs typeface="Tahoma" pitchFamily="34" charset="0"/>
        </a:defRPr>
      </a:lvl8pPr>
      <a:lvl9pPr marL="1828800" algn="l" rtl="0" fontAlgn="base">
        <a:spcBef>
          <a:spcPct val="0"/>
        </a:spcBef>
        <a:spcAft>
          <a:spcPct val="0"/>
        </a:spcAft>
        <a:defRPr sz="22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defRPr sz="20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5.xml"/><Relationship Id="rId6" Type="http://schemas.openxmlformats.org/officeDocument/2006/relationships/image" Target="../media/image43.tiff"/><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46.tiff"/><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hyperlink" Target="https://sslmda.com/downloads/videos/dragonfly.mp4"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5420"/>
            <a:ext cx="7772400" cy="1479413"/>
          </a:xfrm>
        </p:spPr>
        <p:txBody>
          <a:bodyPr>
            <a:noAutofit/>
          </a:bodyPr>
          <a:lstStyle/>
          <a:p>
            <a:pPr>
              <a:lnSpc>
                <a:spcPct val="150000"/>
              </a:lnSpc>
              <a:spcBef>
                <a:spcPts val="1200"/>
              </a:spcBef>
              <a:spcAft>
                <a:spcPts val="1200"/>
              </a:spcAft>
            </a:pPr>
            <a:r>
              <a:rPr lang="en-US" dirty="0" smtClean="0"/>
              <a:t>Robotic Servicing of Geosynchronous Satellites:</a:t>
            </a:r>
            <a:br>
              <a:rPr lang="en-US" dirty="0" smtClean="0"/>
            </a:br>
            <a:r>
              <a:rPr lang="en-US" dirty="0" smtClean="0"/>
              <a:t>Adaptability, Affordability, Resilience</a:t>
            </a:r>
            <a:endParaRPr lang="en-US" dirty="0"/>
          </a:p>
        </p:txBody>
      </p:sp>
      <p:sp>
        <p:nvSpPr>
          <p:cNvPr id="3" name="Text Placeholder 2"/>
          <p:cNvSpPr>
            <a:spLocks noGrp="1"/>
          </p:cNvSpPr>
          <p:nvPr>
            <p:ph type="body" sz="quarter" idx="11"/>
          </p:nvPr>
        </p:nvSpPr>
        <p:spPr/>
        <p:txBody>
          <a:bodyPr/>
          <a:lstStyle/>
          <a:p>
            <a:r>
              <a:rPr lang="en-US" dirty="0" smtClean="0"/>
              <a:t>Gordon Roesler</a:t>
            </a:r>
          </a:p>
          <a:p>
            <a:r>
              <a:rPr lang="en-US" sz="1600" dirty="0" smtClean="0">
                <a:cs typeface="Calibri" pitchFamily="34" charset="0"/>
              </a:rPr>
              <a:t>U.S. Defense Advanced Research Projects Agency</a:t>
            </a:r>
          </a:p>
          <a:p>
            <a:r>
              <a:rPr lang="en-US" sz="1600" dirty="0" smtClean="0">
                <a:cs typeface="Calibri" pitchFamily="34" charset="0"/>
              </a:rPr>
              <a:t>Arlington, Virginia, USA</a:t>
            </a:r>
            <a:endParaRPr lang="en-US" sz="1600" dirty="0">
              <a:cs typeface="Calibri" pitchFamily="34" charset="0"/>
            </a:endParaRPr>
          </a:p>
          <a:p>
            <a:endParaRPr lang="en-US" dirty="0"/>
          </a:p>
        </p:txBody>
      </p:sp>
      <p:sp>
        <p:nvSpPr>
          <p:cNvPr id="4" name="Text Placeholder 3"/>
          <p:cNvSpPr>
            <a:spLocks noGrp="1"/>
          </p:cNvSpPr>
          <p:nvPr>
            <p:ph type="body" sz="quarter" idx="12"/>
          </p:nvPr>
        </p:nvSpPr>
        <p:spPr>
          <a:xfrm>
            <a:off x="1753340" y="4044516"/>
            <a:ext cx="5637320" cy="304800"/>
          </a:xfrm>
        </p:spPr>
        <p:txBody>
          <a:bodyPr/>
          <a:lstStyle/>
          <a:p>
            <a:pPr marL="0" indent="0"/>
            <a:r>
              <a:rPr lang="en-US" sz="1600" dirty="0">
                <a:cs typeface="Calibri" pitchFamily="34" charset="0"/>
              </a:rPr>
              <a:t> International Communications Satellite Systems Conference</a:t>
            </a:r>
            <a:endParaRPr lang="en-US" sz="1600" dirty="0" smtClean="0">
              <a:cs typeface="Calibri" pitchFamily="34" charset="0"/>
            </a:endParaRPr>
          </a:p>
          <a:p>
            <a:pPr marL="0" indent="0"/>
            <a:r>
              <a:rPr lang="en-US" sz="1600" dirty="0" smtClean="0">
                <a:cs typeface="Calibri" pitchFamily="34" charset="0"/>
              </a:rPr>
              <a:t>Trieste, Italy</a:t>
            </a:r>
            <a:endParaRPr lang="en-US" sz="1600" dirty="0">
              <a:cs typeface="Calibri" pitchFamily="34" charset="0"/>
            </a:endParaRPr>
          </a:p>
        </p:txBody>
      </p:sp>
      <p:sp>
        <p:nvSpPr>
          <p:cNvPr id="8" name="Text Placeholder 7"/>
          <p:cNvSpPr>
            <a:spLocks noGrp="1"/>
          </p:cNvSpPr>
          <p:nvPr>
            <p:ph type="body" sz="quarter" idx="14"/>
          </p:nvPr>
        </p:nvSpPr>
        <p:spPr>
          <a:xfrm>
            <a:off x="685800" y="4654116"/>
            <a:ext cx="7772400" cy="304800"/>
          </a:xfrm>
        </p:spPr>
        <p:txBody>
          <a:bodyPr/>
          <a:lstStyle/>
          <a:p>
            <a:r>
              <a:rPr lang="en-US" sz="1600" dirty="0" smtClean="0">
                <a:cs typeface="Calibri" pitchFamily="34" charset="0"/>
              </a:rPr>
              <a:t>October, 2017</a:t>
            </a:r>
            <a:endParaRPr lang="en-US" sz="1600" dirty="0">
              <a:cs typeface="Calibri" pitchFamily="34" charset="0"/>
            </a:endParaRPr>
          </a:p>
        </p:txBody>
      </p:sp>
      <p:sp>
        <p:nvSpPr>
          <p:cNvPr id="12" name="Slide Number Placeholder 11"/>
          <p:cNvSpPr>
            <a:spLocks noGrp="1"/>
          </p:cNvSpPr>
          <p:nvPr>
            <p:ph type="sldNum" sz="quarter" idx="16"/>
          </p:nvPr>
        </p:nvSpPr>
        <p:spPr/>
        <p:txBody>
          <a:bodyPr/>
          <a:lstStyle/>
          <a:p>
            <a:pPr>
              <a:defRPr/>
            </a:pPr>
            <a:fld id="{FB90554B-697C-4CAE-A9F5-E43B75A9665C}" type="slidenum">
              <a:rPr lang="en-US" smtClean="0"/>
              <a:pPr>
                <a:defRPr/>
              </a:pPr>
              <a:t>1</a:t>
            </a:fld>
            <a:endParaRPr lang="en-US"/>
          </a:p>
        </p:txBody>
      </p:sp>
    </p:spTree>
    <p:extLst>
      <p:ext uri="{BB962C8B-B14F-4D97-AF65-F5344CB8AC3E}">
        <p14:creationId xmlns:p14="http://schemas.microsoft.com/office/powerpoint/2010/main" val="1134896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IMG_1523.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509282" y="861778"/>
            <a:ext cx="3525838" cy="2363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pic>
      <p:pic>
        <p:nvPicPr>
          <p:cNvPr id="4099" name="Content Placeholder 3" descr="FREND_DEMO4_IMG_5161.jpeg"/>
          <p:cNvPicPr>
            <a:picLocks noGrp="1" noChangeAspect="1"/>
          </p:cNvPicPr>
          <p:nvPr>
            <p:ph sz="quarter" idx="13"/>
          </p:nvPr>
        </p:nvPicPr>
        <p:blipFill>
          <a:blip r:embed="rId3">
            <a:extLst>
              <a:ext uri="{28A0092B-C50C-407E-A947-70E740481C1C}">
                <a14:useLocalDpi xmlns:a14="http://schemas.microsoft.com/office/drawing/2010/main"/>
              </a:ext>
            </a:extLst>
          </a:blip>
          <a:srcRect/>
          <a:stretch>
            <a:fillRect/>
          </a:stretch>
        </p:blipFill>
        <p:spPr>
          <a:xfrm>
            <a:off x="368260" y="901159"/>
            <a:ext cx="3262313" cy="2363788"/>
          </a:xfrm>
        </p:spPr>
      </p:pic>
      <p:pic>
        <p:nvPicPr>
          <p:cNvPr id="4100" name="Picture 5" descr="PHX RTB - IMG_5386-sm.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020084" y="871991"/>
            <a:ext cx="1157288" cy="2363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1" name="Title 2"/>
          <p:cNvSpPr>
            <a:spLocks noGrp="1"/>
          </p:cNvSpPr>
          <p:nvPr>
            <p:ph type="ctrTitle"/>
          </p:nvPr>
        </p:nvSpPr>
        <p:spPr>
          <a:xfrm>
            <a:off x="1498793" y="128588"/>
            <a:ext cx="7340213" cy="612775"/>
          </a:xfrm>
        </p:spPr>
        <p:txBody>
          <a:bodyPr>
            <a:normAutofit fontScale="90000"/>
          </a:bodyPr>
          <a:lstStyle/>
          <a:p>
            <a:pPr algn="l"/>
            <a:r>
              <a:rPr lang="en-US" b="1" dirty="0" smtClean="0">
                <a:latin typeface="Tahoma" charset="0"/>
                <a:ea typeface="MS PGothic" charset="0"/>
                <a:cs typeface="Tahoma" charset="0"/>
              </a:rPr>
              <a:t>Technology: 15-year foundation for flight program</a:t>
            </a:r>
            <a:endParaRPr lang="en-US" b="1" dirty="0">
              <a:latin typeface="Tahoma" charset="0"/>
              <a:ea typeface="MS PGothic" charset="0"/>
              <a:cs typeface="Tahoma" charset="0"/>
            </a:endParaRPr>
          </a:p>
        </p:txBody>
      </p:sp>
      <p:sp>
        <p:nvSpPr>
          <p:cNvPr id="4102" name="Rectangle 7"/>
          <p:cNvSpPr>
            <a:spLocks noChangeArrowheads="1"/>
          </p:cNvSpPr>
          <p:nvPr/>
        </p:nvSpPr>
        <p:spPr bwMode="auto">
          <a:xfrm>
            <a:off x="5755576" y="3220343"/>
            <a:ext cx="31205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u="sng" dirty="0" smtClean="0"/>
              <a:t>Robotics Control Workstation</a:t>
            </a:r>
            <a:endParaRPr lang="en-US" u="sng" dirty="0"/>
          </a:p>
        </p:txBody>
      </p:sp>
      <p:sp>
        <p:nvSpPr>
          <p:cNvPr id="4103" name="Rectangle 8"/>
          <p:cNvSpPr>
            <a:spLocks noChangeArrowheads="1"/>
          </p:cNvSpPr>
          <p:nvPr/>
        </p:nvSpPr>
        <p:spPr bwMode="auto">
          <a:xfrm>
            <a:off x="3711178" y="3223146"/>
            <a:ext cx="198352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u="sng" dirty="0"/>
              <a:t>Flight SW </a:t>
            </a:r>
            <a:r>
              <a:rPr lang="en-US" u="sng" dirty="0" smtClean="0"/>
              <a:t>Testing</a:t>
            </a:r>
            <a:endParaRPr lang="en-US" u="sng" dirty="0"/>
          </a:p>
        </p:txBody>
      </p:sp>
      <p:sp>
        <p:nvSpPr>
          <p:cNvPr id="4104" name="Rectangle 9"/>
          <p:cNvSpPr>
            <a:spLocks noChangeArrowheads="1"/>
          </p:cNvSpPr>
          <p:nvPr/>
        </p:nvSpPr>
        <p:spPr bwMode="auto">
          <a:xfrm>
            <a:off x="3517826" y="5960631"/>
            <a:ext cx="224801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u="sng" dirty="0"/>
              <a:t>Flight Prototype </a:t>
            </a:r>
            <a:r>
              <a:rPr lang="en-US" u="sng" dirty="0" smtClean="0"/>
              <a:t>Robotics</a:t>
            </a:r>
            <a:endParaRPr lang="en-US" u="sng" dirty="0"/>
          </a:p>
        </p:txBody>
      </p:sp>
      <p:pic>
        <p:nvPicPr>
          <p:cNvPr id="4105" name="Picture 10" descr="PHX-Tools-IMG_8752.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256474" y="3918588"/>
            <a:ext cx="3343275" cy="204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6" name="Rectangle 12"/>
          <p:cNvSpPr>
            <a:spLocks noChangeArrowheads="1"/>
          </p:cNvSpPr>
          <p:nvPr/>
        </p:nvSpPr>
        <p:spPr bwMode="auto">
          <a:xfrm>
            <a:off x="256474" y="5960631"/>
            <a:ext cx="33432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u="sng" dirty="0"/>
              <a:t>Flight </a:t>
            </a:r>
            <a:r>
              <a:rPr lang="en-US" u="sng"/>
              <a:t>Prototype </a:t>
            </a:r>
            <a:r>
              <a:rPr lang="en-US" u="sng" smtClean="0"/>
              <a:t>Tools</a:t>
            </a:r>
            <a:endParaRPr lang="en-US" u="sng" dirty="0"/>
          </a:p>
        </p:txBody>
      </p:sp>
      <p:sp>
        <p:nvSpPr>
          <p:cNvPr id="4107" name="Rectangle 13"/>
          <p:cNvSpPr>
            <a:spLocks noChangeArrowheads="1"/>
          </p:cNvSpPr>
          <p:nvPr/>
        </p:nvSpPr>
        <p:spPr bwMode="auto">
          <a:xfrm>
            <a:off x="6125198" y="5932480"/>
            <a:ext cx="263492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u="sng" dirty="0" smtClean="0"/>
              <a:t>Demonstration Testbeds</a:t>
            </a:r>
            <a:r>
              <a:rPr lang="en-US" u="sng" dirty="0"/>
              <a:t/>
            </a:r>
            <a:br>
              <a:rPr lang="en-US" u="sng" dirty="0"/>
            </a:br>
            <a:endParaRPr lang="en-US" dirty="0"/>
          </a:p>
        </p:txBody>
      </p:sp>
      <p:pic>
        <p:nvPicPr>
          <p:cNvPr id="4109" name="Picture 3" descr="IMG_0862.jpe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760358" y="3918587"/>
            <a:ext cx="3184525" cy="204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2" descr="PA200371"/>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962417" y="3918588"/>
            <a:ext cx="1546865" cy="2049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ectangle 9"/>
          <p:cNvSpPr>
            <a:spLocks noChangeArrowheads="1"/>
          </p:cNvSpPr>
          <p:nvPr/>
        </p:nvSpPr>
        <p:spPr bwMode="auto">
          <a:xfrm>
            <a:off x="368260" y="3247137"/>
            <a:ext cx="32623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u="sng" dirty="0" smtClean="0"/>
              <a:t>Full scale </a:t>
            </a:r>
            <a:r>
              <a:rPr lang="en-US" u="sng" smtClean="0"/>
              <a:t>HWIL testing</a:t>
            </a:r>
            <a:endParaRPr lang="en-US" u="sng" dirty="0"/>
          </a:p>
        </p:txBody>
      </p:sp>
      <p:sp>
        <p:nvSpPr>
          <p:cNvPr id="2" name="Slide Number Placeholder 1"/>
          <p:cNvSpPr>
            <a:spLocks noGrp="1"/>
          </p:cNvSpPr>
          <p:nvPr>
            <p:ph type="sldNum" sz="quarter" idx="11"/>
          </p:nvPr>
        </p:nvSpPr>
        <p:spPr/>
        <p:txBody>
          <a:bodyPr/>
          <a:lstStyle/>
          <a:p>
            <a:pPr>
              <a:defRPr/>
            </a:pPr>
            <a:fld id="{231CC523-8BC6-4921-807A-66BD262F34AB}" type="slidenum">
              <a:rPr lang="en-US" smtClean="0"/>
              <a:pPr>
                <a:defRPr/>
              </a:pPr>
              <a:t>10</a:t>
            </a:fld>
            <a:endParaRPr lang="en-US"/>
          </a:p>
        </p:txBody>
      </p:sp>
      <p:sp>
        <p:nvSpPr>
          <p:cNvPr id="17" name="TextBox 14"/>
          <p:cNvSpPr txBox="1">
            <a:spLocks noChangeArrowheads="1"/>
          </p:cNvSpPr>
          <p:nvPr/>
        </p:nvSpPr>
        <p:spPr bwMode="auto">
          <a:xfrm>
            <a:off x="6227805" y="6274243"/>
            <a:ext cx="2798537" cy="261610"/>
          </a:xfrm>
          <a:prstGeom prst="rect">
            <a:avLst/>
          </a:prstGeom>
          <a:noFill/>
          <a:ln>
            <a:noFill/>
          </a:ln>
          <a:extLst/>
        </p:spPr>
        <p:txBody>
          <a:bodyPr wrap="square">
            <a:spAutoFit/>
          </a:bodyPr>
          <a:lstStyle>
            <a:lvl1pPr eaLnBrk="0" hangingPunct="0">
              <a:defRPr sz="2400" baseline="-25000">
                <a:solidFill>
                  <a:schemeClr val="tx1"/>
                </a:solidFill>
                <a:latin typeface="Arial" charset="0"/>
                <a:ea typeface="ＭＳ Ｐゴシック" pitchFamily="34" charset="-128"/>
              </a:defRPr>
            </a:lvl1pPr>
            <a:lvl2pPr marL="742950" indent="-285750" eaLnBrk="0" hangingPunct="0">
              <a:defRPr sz="2400" baseline="-25000">
                <a:solidFill>
                  <a:schemeClr val="tx1"/>
                </a:solidFill>
                <a:latin typeface="Arial" charset="0"/>
                <a:ea typeface="ＭＳ Ｐゴシック" pitchFamily="34" charset="-128"/>
              </a:defRPr>
            </a:lvl2pPr>
            <a:lvl3pPr marL="1143000" indent="-228600" eaLnBrk="0" hangingPunct="0">
              <a:defRPr sz="2400" baseline="-25000">
                <a:solidFill>
                  <a:schemeClr val="tx1"/>
                </a:solidFill>
                <a:latin typeface="Arial" charset="0"/>
                <a:ea typeface="ＭＳ Ｐゴシック" pitchFamily="34" charset="-128"/>
              </a:defRPr>
            </a:lvl3pPr>
            <a:lvl4pPr marL="1600200" indent="-228600" eaLnBrk="0" hangingPunct="0">
              <a:defRPr sz="2400" baseline="-25000">
                <a:solidFill>
                  <a:schemeClr val="tx1"/>
                </a:solidFill>
                <a:latin typeface="Arial" charset="0"/>
                <a:ea typeface="ＭＳ Ｐゴシック" pitchFamily="34" charset="-128"/>
              </a:defRPr>
            </a:lvl4pPr>
            <a:lvl5pPr marL="2057400" indent="-228600" eaLnBrk="0" hangingPunct="0">
              <a:defRPr sz="2400"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9pPr>
          </a:lstStyle>
          <a:p>
            <a:pPr algn="ctr" eaLnBrk="1" hangingPunct="1">
              <a:defRPr/>
            </a:pPr>
            <a:r>
              <a:rPr lang="en-US" sz="1100" i="1" baseline="0" smtClean="0">
                <a:solidFill>
                  <a:schemeClr val="bg1">
                    <a:lumMod val="50000"/>
                  </a:schemeClr>
                </a:solidFill>
                <a:latin typeface="Tahoma" pitchFamily="34" charset="0"/>
                <a:ea typeface="Tahoma" pitchFamily="34" charset="0"/>
                <a:cs typeface="Tahoma" pitchFamily="34" charset="0"/>
              </a:rPr>
              <a:t>All photos: </a:t>
            </a:r>
            <a:r>
              <a:rPr lang="en-US" sz="1100" i="1" baseline="0" dirty="0" smtClean="0">
                <a:solidFill>
                  <a:schemeClr val="bg1">
                    <a:lumMod val="50000"/>
                  </a:schemeClr>
                </a:solidFill>
                <a:latin typeface="Tahoma" pitchFamily="34" charset="0"/>
                <a:ea typeface="Tahoma" pitchFamily="34" charset="0"/>
                <a:cs typeface="Tahoma" pitchFamily="34" charset="0"/>
              </a:rPr>
              <a:t>U.S. Naval Research Lab</a:t>
            </a:r>
          </a:p>
        </p:txBody>
      </p:sp>
    </p:spTree>
    <p:extLst>
      <p:ext uri="{BB962C8B-B14F-4D97-AF65-F5344CB8AC3E}">
        <p14:creationId xmlns:p14="http://schemas.microsoft.com/office/powerpoint/2010/main" val="1085857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11</a:t>
            </a:fld>
            <a:endParaRPr lang="en-US"/>
          </a:p>
        </p:txBody>
      </p:sp>
      <p:sp>
        <p:nvSpPr>
          <p:cNvPr id="4" name="Content Placeholder 3"/>
          <p:cNvSpPr>
            <a:spLocks noGrp="1"/>
          </p:cNvSpPr>
          <p:nvPr>
            <p:ph sz="quarter" idx="13"/>
          </p:nvPr>
        </p:nvSpPr>
        <p:spPr>
          <a:xfrm>
            <a:off x="329580" y="927735"/>
            <a:ext cx="4185197" cy="5829300"/>
          </a:xfrm>
        </p:spPr>
        <p:txBody>
          <a:bodyPr>
            <a:normAutofit/>
          </a:bodyPr>
          <a:lstStyle/>
          <a:p>
            <a:r>
              <a:rPr lang="en-US" b="1" dirty="0" smtClean="0"/>
              <a:t>Automated docking</a:t>
            </a:r>
          </a:p>
          <a:p>
            <a:pPr lvl="1"/>
            <a:r>
              <a:rPr lang="en-US" dirty="0" smtClean="0"/>
              <a:t>“Robot reflexes”-–unique space capability</a:t>
            </a:r>
          </a:p>
          <a:p>
            <a:pPr lvl="1"/>
            <a:r>
              <a:rPr lang="en-US" dirty="0" smtClean="0"/>
              <a:t>Screen for unanticipated interactions</a:t>
            </a:r>
          </a:p>
          <a:p>
            <a:pPr lvl="1">
              <a:spcAft>
                <a:spcPts val="600"/>
              </a:spcAft>
            </a:pPr>
            <a:r>
              <a:rPr lang="en-US" dirty="0" smtClean="0"/>
              <a:t>Automate some fault responses</a:t>
            </a:r>
          </a:p>
          <a:p>
            <a:r>
              <a:rPr lang="en-US" b="1" dirty="0" smtClean="0"/>
              <a:t>Rendezvous and proximity operations</a:t>
            </a:r>
          </a:p>
          <a:p>
            <a:pPr lvl="1">
              <a:spcAft>
                <a:spcPts val="600"/>
              </a:spcAft>
            </a:pPr>
            <a:r>
              <a:rPr lang="en-US" dirty="0" smtClean="0"/>
              <a:t>Cooperative on-orbit inspection and docking operations</a:t>
            </a:r>
            <a:endParaRPr lang="en-US" dirty="0"/>
          </a:p>
          <a:p>
            <a:r>
              <a:rPr lang="en-US" b="1" dirty="0"/>
              <a:t>Bus software </a:t>
            </a:r>
            <a:r>
              <a:rPr lang="en-US" b="1" dirty="0" smtClean="0"/>
              <a:t>(retain heritage)</a:t>
            </a:r>
            <a:endParaRPr lang="en-US" b="1" dirty="0"/>
          </a:p>
          <a:p>
            <a:pPr lvl="1">
              <a:spcAft>
                <a:spcPts val="600"/>
              </a:spcAft>
            </a:pPr>
            <a:r>
              <a:rPr lang="en-US" dirty="0" smtClean="0">
                <a:ea typeface="Tahoma" panose="020B0604030504040204" pitchFamily="34" charset="0"/>
              </a:rPr>
              <a:t>Bus-robotic payload controls integration </a:t>
            </a:r>
          </a:p>
          <a:p>
            <a:pPr lvl="1">
              <a:spcAft>
                <a:spcPts val="600"/>
              </a:spcAft>
            </a:pPr>
            <a:r>
              <a:rPr lang="en-US" dirty="0" smtClean="0">
                <a:ea typeface="Tahoma" panose="020B0604030504040204" pitchFamily="34" charset="0"/>
              </a:rPr>
              <a:t>Add RPO module</a:t>
            </a:r>
          </a:p>
          <a:p>
            <a:r>
              <a:rPr lang="en-US" b="1" dirty="0" smtClean="0"/>
              <a:t>Coordinated operations</a:t>
            </a:r>
          </a:p>
          <a:p>
            <a:pPr lvl="1"/>
            <a:r>
              <a:rPr lang="en-US" dirty="0" smtClean="0"/>
              <a:t>Payload-to-bus</a:t>
            </a:r>
          </a:p>
          <a:p>
            <a:pPr lvl="1">
              <a:spcAft>
                <a:spcPts val="600"/>
              </a:spcAft>
            </a:pPr>
            <a:r>
              <a:rPr lang="en-US" dirty="0" smtClean="0"/>
              <a:t>Servicer-to-client</a:t>
            </a:r>
          </a:p>
          <a:p>
            <a:endParaRPr lang="en-US" dirty="0"/>
          </a:p>
        </p:txBody>
      </p:sp>
      <p:sp>
        <p:nvSpPr>
          <p:cNvPr id="5" name="Title 4"/>
          <p:cNvSpPr>
            <a:spLocks noGrp="1"/>
          </p:cNvSpPr>
          <p:nvPr>
            <p:ph type="ctrTitle"/>
          </p:nvPr>
        </p:nvSpPr>
        <p:spPr>
          <a:xfrm>
            <a:off x="1641381" y="132705"/>
            <a:ext cx="7140575" cy="612648"/>
          </a:xfrm>
        </p:spPr>
        <p:txBody>
          <a:bodyPr>
            <a:normAutofit/>
          </a:bodyPr>
          <a:lstStyle/>
          <a:p>
            <a:r>
              <a:rPr lang="en-US" b="1" dirty="0" smtClean="0"/>
              <a:t>Software: key to safety </a:t>
            </a:r>
            <a:r>
              <a:rPr lang="en-US" b="1" smtClean="0"/>
              <a:t>and efficiency</a:t>
            </a:r>
            <a:endParaRPr lang="en-US" b="1" dirty="0"/>
          </a:p>
        </p:txBody>
      </p:sp>
      <p:grpSp>
        <p:nvGrpSpPr>
          <p:cNvPr id="11" name="Group 10"/>
          <p:cNvGrpSpPr/>
          <p:nvPr/>
        </p:nvGrpSpPr>
        <p:grpSpPr>
          <a:xfrm>
            <a:off x="4727344" y="1603883"/>
            <a:ext cx="4054611" cy="4191436"/>
            <a:chOff x="9586686" y="1390197"/>
            <a:chExt cx="3873820" cy="4821123"/>
          </a:xfrm>
        </p:grpSpPr>
        <p:sp>
          <p:nvSpPr>
            <p:cNvPr id="12" name="Rounded Rectangle 11"/>
            <p:cNvSpPr/>
            <p:nvPr/>
          </p:nvSpPr>
          <p:spPr>
            <a:xfrm>
              <a:off x="9586686" y="1397308"/>
              <a:ext cx="1023257" cy="529156"/>
            </a:xfrm>
            <a:prstGeom prst="roundRect">
              <a:avLst>
                <a:gd name="adj" fmla="val 2962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b="1" dirty="0" smtClean="0">
                  <a:solidFill>
                    <a:schemeClr val="tx1"/>
                  </a:solidFill>
                </a:rPr>
                <a:t>Teleoperator</a:t>
              </a:r>
              <a:endParaRPr lang="en-US" sz="800" b="1" dirty="0">
                <a:solidFill>
                  <a:schemeClr val="tx1"/>
                </a:solidFill>
              </a:endParaRPr>
            </a:p>
            <a:p>
              <a:pPr algn="ctr"/>
              <a:r>
                <a:rPr lang="en-US" sz="800" b="1" dirty="0" smtClean="0">
                  <a:solidFill>
                    <a:schemeClr val="tx1"/>
                  </a:solidFill>
                </a:rPr>
                <a:t>commanding</a:t>
              </a:r>
            </a:p>
          </p:txBody>
        </p:sp>
        <p:sp>
          <p:nvSpPr>
            <p:cNvPr id="13" name="Rounded Rectangle 12"/>
            <p:cNvSpPr/>
            <p:nvPr/>
          </p:nvSpPr>
          <p:spPr>
            <a:xfrm>
              <a:off x="12138661" y="1397308"/>
              <a:ext cx="1054826" cy="408632"/>
            </a:xfrm>
            <a:prstGeom prst="roundRect">
              <a:avLst>
                <a:gd name="adj" fmla="val 2962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b="1" dirty="0" smtClean="0">
                  <a:solidFill>
                    <a:schemeClr val="tx1"/>
                  </a:solidFill>
                </a:rPr>
                <a:t>Feature Tracking</a:t>
              </a:r>
            </a:p>
            <a:p>
              <a:pPr algn="ctr"/>
              <a:r>
                <a:rPr lang="en-US" sz="800" b="1" dirty="0" smtClean="0">
                  <a:solidFill>
                    <a:schemeClr val="tx1"/>
                  </a:solidFill>
                </a:rPr>
                <a:t>Marmon</a:t>
              </a:r>
            </a:p>
          </p:txBody>
        </p:sp>
        <p:sp>
          <p:nvSpPr>
            <p:cNvPr id="14" name="Rounded Rectangle 13"/>
            <p:cNvSpPr/>
            <p:nvPr/>
          </p:nvSpPr>
          <p:spPr>
            <a:xfrm>
              <a:off x="12138661" y="1926464"/>
              <a:ext cx="1054826" cy="408632"/>
            </a:xfrm>
            <a:prstGeom prst="roundRect">
              <a:avLst>
                <a:gd name="adj" fmla="val 2962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b="1" dirty="0" smtClean="0">
                  <a:solidFill>
                    <a:schemeClr val="tx1"/>
                  </a:solidFill>
                </a:rPr>
                <a:t>Feature Tracking</a:t>
              </a:r>
            </a:p>
            <a:p>
              <a:pPr algn="ctr"/>
              <a:r>
                <a:rPr lang="en-US" sz="800" b="1" dirty="0" smtClean="0">
                  <a:solidFill>
                    <a:schemeClr val="tx1"/>
                  </a:solidFill>
                </a:rPr>
                <a:t>Bolt Hole</a:t>
              </a:r>
            </a:p>
          </p:txBody>
        </p:sp>
        <p:sp>
          <p:nvSpPr>
            <p:cNvPr id="15" name="Rounded Rectangle 14"/>
            <p:cNvSpPr/>
            <p:nvPr/>
          </p:nvSpPr>
          <p:spPr>
            <a:xfrm>
              <a:off x="12138661" y="2455620"/>
              <a:ext cx="1054826" cy="408632"/>
            </a:xfrm>
            <a:prstGeom prst="roundRect">
              <a:avLst>
                <a:gd name="adj" fmla="val 2962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b="1" dirty="0" smtClean="0">
                  <a:solidFill>
                    <a:schemeClr val="tx1"/>
                  </a:solidFill>
                </a:rPr>
                <a:t>Feature Tracking</a:t>
              </a:r>
            </a:p>
            <a:p>
              <a:pPr algn="ctr"/>
              <a:r>
                <a:rPr lang="en-US" sz="800" b="1" dirty="0" smtClean="0">
                  <a:solidFill>
                    <a:schemeClr val="tx1"/>
                  </a:solidFill>
                </a:rPr>
                <a:t>Fiducial</a:t>
              </a:r>
            </a:p>
          </p:txBody>
        </p:sp>
        <p:sp>
          <p:nvSpPr>
            <p:cNvPr id="17" name="Rounded Rectangle 16"/>
            <p:cNvSpPr/>
            <p:nvPr/>
          </p:nvSpPr>
          <p:spPr>
            <a:xfrm>
              <a:off x="10862673" y="1390197"/>
              <a:ext cx="1023257" cy="529156"/>
            </a:xfrm>
            <a:prstGeom prst="roundRect">
              <a:avLst>
                <a:gd name="adj" fmla="val 2962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b="1" dirty="0" smtClean="0">
                  <a:solidFill>
                    <a:schemeClr val="tx1"/>
                  </a:solidFill>
                </a:rPr>
                <a:t>Pre-generated</a:t>
              </a:r>
            </a:p>
            <a:p>
              <a:pPr algn="ctr"/>
              <a:r>
                <a:rPr lang="en-US" sz="800" b="1" dirty="0" smtClean="0">
                  <a:solidFill>
                    <a:schemeClr val="tx1"/>
                  </a:solidFill>
                </a:rPr>
                <a:t>script</a:t>
              </a:r>
            </a:p>
          </p:txBody>
        </p:sp>
        <p:sp>
          <p:nvSpPr>
            <p:cNvPr id="18" name="Oval 17"/>
            <p:cNvSpPr/>
            <p:nvPr/>
          </p:nvSpPr>
          <p:spPr>
            <a:xfrm>
              <a:off x="11166720" y="2130780"/>
              <a:ext cx="408632" cy="4086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b="1" dirty="0" smtClean="0">
                  <a:solidFill>
                    <a:schemeClr val="tx1"/>
                  </a:solidFill>
                </a:rPr>
                <a:t>or</a:t>
              </a:r>
            </a:p>
          </p:txBody>
        </p:sp>
        <p:sp>
          <p:nvSpPr>
            <p:cNvPr id="19" name="Rounded Rectangle 18"/>
            <p:cNvSpPr/>
            <p:nvPr/>
          </p:nvSpPr>
          <p:spPr>
            <a:xfrm>
              <a:off x="10808061" y="2743728"/>
              <a:ext cx="1132480" cy="529156"/>
            </a:xfrm>
            <a:prstGeom prst="roundRect">
              <a:avLst>
                <a:gd name="adj" fmla="val 2962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b="1" dirty="0" smtClean="0">
                  <a:solidFill>
                    <a:schemeClr val="tx1"/>
                  </a:solidFill>
                </a:rPr>
                <a:t>Inverse Kinematics</a:t>
              </a:r>
            </a:p>
            <a:p>
              <a:pPr algn="ctr"/>
              <a:r>
                <a:rPr lang="en-US" sz="800" b="1" dirty="0" smtClean="0">
                  <a:solidFill>
                    <a:schemeClr val="tx1"/>
                  </a:solidFill>
                </a:rPr>
                <a:t>and Obstacle</a:t>
              </a:r>
            </a:p>
            <a:p>
              <a:pPr algn="ctr"/>
              <a:r>
                <a:rPr lang="en-US" sz="800" b="1" dirty="0" smtClean="0">
                  <a:solidFill>
                    <a:schemeClr val="tx1"/>
                  </a:solidFill>
                </a:rPr>
                <a:t>Avoidance</a:t>
              </a:r>
            </a:p>
          </p:txBody>
        </p:sp>
        <p:sp>
          <p:nvSpPr>
            <p:cNvPr id="20" name="Rounded Rectangle 19"/>
            <p:cNvSpPr/>
            <p:nvPr/>
          </p:nvSpPr>
          <p:spPr>
            <a:xfrm>
              <a:off x="10069594" y="3591000"/>
              <a:ext cx="1177526" cy="408632"/>
            </a:xfrm>
            <a:prstGeom prst="roundRect">
              <a:avLst>
                <a:gd name="adj" fmla="val 2962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b="1" dirty="0" smtClean="0">
                  <a:solidFill>
                    <a:schemeClr val="tx1"/>
                  </a:solidFill>
                </a:rPr>
                <a:t>Joint space</a:t>
              </a:r>
            </a:p>
            <a:p>
              <a:pPr algn="ctr"/>
              <a:r>
                <a:rPr lang="en-US" sz="800" b="1" dirty="0" smtClean="0">
                  <a:solidFill>
                    <a:schemeClr val="tx1"/>
                  </a:solidFill>
                </a:rPr>
                <a:t>compliance control</a:t>
              </a:r>
            </a:p>
          </p:txBody>
        </p:sp>
        <p:sp>
          <p:nvSpPr>
            <p:cNvPr id="21" name="Rounded Rectangle 20"/>
            <p:cNvSpPr/>
            <p:nvPr/>
          </p:nvSpPr>
          <p:spPr>
            <a:xfrm>
              <a:off x="11533052" y="3591000"/>
              <a:ext cx="1177526" cy="408632"/>
            </a:xfrm>
            <a:prstGeom prst="roundRect">
              <a:avLst>
                <a:gd name="adj" fmla="val 2962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b="1" dirty="0" smtClean="0">
                  <a:solidFill>
                    <a:schemeClr val="tx1"/>
                  </a:solidFill>
                </a:rPr>
                <a:t>Cartesian</a:t>
              </a:r>
            </a:p>
            <a:p>
              <a:pPr algn="ctr"/>
              <a:r>
                <a:rPr lang="en-US" sz="800" b="1" dirty="0" smtClean="0">
                  <a:solidFill>
                    <a:schemeClr val="tx1"/>
                  </a:solidFill>
                </a:rPr>
                <a:t>compliance control</a:t>
              </a:r>
            </a:p>
          </p:txBody>
        </p:sp>
        <p:sp>
          <p:nvSpPr>
            <p:cNvPr id="22" name="Rounded Rectangle 21"/>
            <p:cNvSpPr/>
            <p:nvPr/>
          </p:nvSpPr>
          <p:spPr>
            <a:xfrm>
              <a:off x="10928121" y="4356288"/>
              <a:ext cx="885830" cy="413908"/>
            </a:xfrm>
            <a:prstGeom prst="roundRect">
              <a:avLst>
                <a:gd name="adj" fmla="val 2962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50" b="1" dirty="0" smtClean="0">
                  <a:solidFill>
                    <a:schemeClr val="tx1"/>
                  </a:solidFill>
                </a:rPr>
                <a:t>Servo</a:t>
              </a:r>
            </a:p>
            <a:p>
              <a:pPr algn="ctr"/>
              <a:r>
                <a:rPr lang="en-US" sz="1050" b="1" dirty="0" smtClean="0">
                  <a:solidFill>
                    <a:schemeClr val="tx1"/>
                  </a:solidFill>
                </a:rPr>
                <a:t>Control</a:t>
              </a:r>
            </a:p>
          </p:txBody>
        </p:sp>
        <p:sp>
          <p:nvSpPr>
            <p:cNvPr id="23" name="Rectangle 22"/>
            <p:cNvSpPr/>
            <p:nvPr/>
          </p:nvSpPr>
          <p:spPr>
            <a:xfrm>
              <a:off x="10811146" y="5165020"/>
              <a:ext cx="1132480" cy="3352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50" b="1" dirty="0">
                  <a:solidFill>
                    <a:schemeClr val="tx1"/>
                  </a:solidFill>
                </a:rPr>
                <a:t>Robot Arm</a:t>
              </a:r>
            </a:p>
          </p:txBody>
        </p:sp>
        <p:sp>
          <p:nvSpPr>
            <p:cNvPr id="24" name="Rectangle 23"/>
            <p:cNvSpPr/>
            <p:nvPr/>
          </p:nvSpPr>
          <p:spPr>
            <a:xfrm>
              <a:off x="9883852" y="5876040"/>
              <a:ext cx="1132480" cy="3352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50" b="1" dirty="0" smtClean="0">
                  <a:solidFill>
                    <a:schemeClr val="tx1"/>
                  </a:solidFill>
                </a:rPr>
                <a:t>F/T Sensor</a:t>
              </a:r>
              <a:endParaRPr lang="en-US" sz="1050" b="1" dirty="0">
                <a:solidFill>
                  <a:schemeClr val="tx1"/>
                </a:solidFill>
              </a:endParaRPr>
            </a:p>
          </p:txBody>
        </p:sp>
        <p:sp>
          <p:nvSpPr>
            <p:cNvPr id="25" name="Rectangle 24"/>
            <p:cNvSpPr/>
            <p:nvPr/>
          </p:nvSpPr>
          <p:spPr>
            <a:xfrm>
              <a:off x="11689305" y="5876040"/>
              <a:ext cx="1132480" cy="3352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50" b="1" dirty="0" smtClean="0">
                  <a:solidFill>
                    <a:schemeClr val="tx1"/>
                  </a:solidFill>
                </a:rPr>
                <a:t>EE Cameras</a:t>
              </a:r>
              <a:endParaRPr lang="en-US" sz="1050" b="1" dirty="0">
                <a:solidFill>
                  <a:schemeClr val="tx1"/>
                </a:solidFill>
              </a:endParaRPr>
            </a:p>
          </p:txBody>
        </p:sp>
        <p:cxnSp>
          <p:nvCxnSpPr>
            <p:cNvPr id="26" name="Straight Arrow Connector 25"/>
            <p:cNvCxnSpPr>
              <a:stCxn id="22" idx="2"/>
              <a:endCxn id="15" idx="0"/>
            </p:cNvCxnSpPr>
            <p:nvPr/>
          </p:nvCxnSpPr>
          <p:spPr bwMode="auto">
            <a:xfrm flipH="1">
              <a:off x="11371036" y="1919353"/>
              <a:ext cx="3266" cy="211427"/>
            </a:xfrm>
            <a:prstGeom prst="straightConnector1">
              <a:avLst/>
            </a:prstGeom>
            <a:noFill/>
            <a:ln w="19050">
              <a:solidFill>
                <a:schemeClr val="tx1"/>
              </a:solidFill>
              <a:round/>
              <a:headEnd w="lg" len="lg"/>
              <a:tailEnd type="triangle" w="lg" len="lg"/>
            </a:ln>
            <a:extLst>
              <a:ext uri="{909E8E84-426E-40dd-AFC4-6F175D3DCCD1}">
                <a14:hiddenFill xmlns="" xmlns:a14="http://schemas.microsoft.com/office/drawing/2010/main">
                  <a:noFill/>
                </a14:hiddenFill>
              </a:ext>
            </a:extLst>
          </p:spPr>
        </p:cxnSp>
        <p:cxnSp>
          <p:nvCxnSpPr>
            <p:cNvPr id="27" name="Straight Arrow Connector 26"/>
            <p:cNvCxnSpPr/>
            <p:nvPr/>
          </p:nvCxnSpPr>
          <p:spPr bwMode="auto">
            <a:xfrm>
              <a:off x="10545861" y="1886558"/>
              <a:ext cx="674589" cy="323242"/>
            </a:xfrm>
            <a:prstGeom prst="straightConnector1">
              <a:avLst/>
            </a:prstGeom>
            <a:noFill/>
            <a:ln w="19050">
              <a:solidFill>
                <a:schemeClr val="tx1"/>
              </a:solidFill>
              <a:round/>
              <a:headEnd w="lg" len="lg"/>
              <a:tailEnd type="triangle" w="lg" len="lg"/>
            </a:ln>
            <a:extLst>
              <a:ext uri="{909E8E84-426E-40dd-AFC4-6F175D3DCCD1}">
                <a14:hiddenFill xmlns="" xmlns:a14="http://schemas.microsoft.com/office/drawing/2010/main">
                  <a:noFill/>
                </a14:hiddenFill>
              </a:ext>
            </a:extLst>
          </p:spPr>
        </p:cxnSp>
        <p:cxnSp>
          <p:nvCxnSpPr>
            <p:cNvPr id="28" name="Straight Arrow Connector 27"/>
            <p:cNvCxnSpPr/>
            <p:nvPr/>
          </p:nvCxnSpPr>
          <p:spPr bwMode="auto">
            <a:xfrm flipH="1">
              <a:off x="11534775" y="1776019"/>
              <a:ext cx="646540" cy="452831"/>
            </a:xfrm>
            <a:prstGeom prst="straightConnector1">
              <a:avLst/>
            </a:prstGeom>
            <a:noFill/>
            <a:ln w="19050">
              <a:solidFill>
                <a:schemeClr val="tx1"/>
              </a:solidFill>
              <a:round/>
              <a:headEnd w="lg" len="lg"/>
              <a:tailEnd type="triangle" w="lg" len="lg"/>
            </a:ln>
            <a:extLst>
              <a:ext uri="{909E8E84-426E-40dd-AFC4-6F175D3DCCD1}">
                <a14:hiddenFill xmlns="" xmlns:a14="http://schemas.microsoft.com/office/drawing/2010/main">
                  <a:noFill/>
                </a14:hiddenFill>
              </a:ext>
            </a:extLst>
          </p:spPr>
        </p:cxnSp>
        <p:cxnSp>
          <p:nvCxnSpPr>
            <p:cNvPr id="29" name="Straight Arrow Connector 28"/>
            <p:cNvCxnSpPr>
              <a:stCxn id="20" idx="1"/>
            </p:cNvCxnSpPr>
            <p:nvPr/>
          </p:nvCxnSpPr>
          <p:spPr bwMode="auto">
            <a:xfrm flipH="1">
              <a:off x="11563350" y="2130780"/>
              <a:ext cx="575311" cy="193320"/>
            </a:xfrm>
            <a:prstGeom prst="straightConnector1">
              <a:avLst/>
            </a:prstGeom>
            <a:noFill/>
            <a:ln w="19050">
              <a:solidFill>
                <a:schemeClr val="tx1"/>
              </a:solidFill>
              <a:round/>
              <a:headEnd w="lg" len="lg"/>
              <a:tailEnd type="triangle" w="lg" len="lg"/>
            </a:ln>
            <a:extLst>
              <a:ext uri="{909E8E84-426E-40dd-AFC4-6F175D3DCCD1}">
                <a14:hiddenFill xmlns="" xmlns:a14="http://schemas.microsoft.com/office/drawing/2010/main">
                  <a:noFill/>
                </a14:hiddenFill>
              </a:ext>
            </a:extLst>
          </p:spPr>
        </p:cxnSp>
        <p:cxnSp>
          <p:nvCxnSpPr>
            <p:cNvPr id="30" name="Straight Arrow Connector 29"/>
            <p:cNvCxnSpPr>
              <a:stCxn id="21" idx="1"/>
            </p:cNvCxnSpPr>
            <p:nvPr/>
          </p:nvCxnSpPr>
          <p:spPr bwMode="auto">
            <a:xfrm flipH="1" flipV="1">
              <a:off x="11563350" y="2419350"/>
              <a:ext cx="575311" cy="240586"/>
            </a:xfrm>
            <a:prstGeom prst="straightConnector1">
              <a:avLst/>
            </a:prstGeom>
            <a:noFill/>
            <a:ln w="19050">
              <a:solidFill>
                <a:schemeClr val="tx1"/>
              </a:solidFill>
              <a:round/>
              <a:headEnd w="lg" len="lg"/>
              <a:tailEnd type="triangle" w="lg" len="lg"/>
            </a:ln>
            <a:extLst>
              <a:ext uri="{909E8E84-426E-40dd-AFC4-6F175D3DCCD1}">
                <a14:hiddenFill xmlns="" xmlns:a14="http://schemas.microsoft.com/office/drawing/2010/main">
                  <a:noFill/>
                </a14:hiddenFill>
              </a:ext>
            </a:extLst>
          </p:spPr>
        </p:cxnSp>
        <p:cxnSp>
          <p:nvCxnSpPr>
            <p:cNvPr id="31" name="Straight Arrow Connector 30"/>
            <p:cNvCxnSpPr>
              <a:stCxn id="15" idx="4"/>
              <a:endCxn id="23" idx="0"/>
            </p:cNvCxnSpPr>
            <p:nvPr/>
          </p:nvCxnSpPr>
          <p:spPr bwMode="auto">
            <a:xfrm>
              <a:off x="11371036" y="2539412"/>
              <a:ext cx="3265" cy="204316"/>
            </a:xfrm>
            <a:prstGeom prst="straightConnector1">
              <a:avLst/>
            </a:prstGeom>
            <a:noFill/>
            <a:ln w="19050">
              <a:solidFill>
                <a:schemeClr val="tx1"/>
              </a:solidFill>
              <a:round/>
              <a:headEnd w="lg" len="lg"/>
              <a:tailEnd type="triangle" w="lg" len="lg"/>
            </a:ln>
            <a:extLst>
              <a:ext uri="{909E8E84-426E-40dd-AFC4-6F175D3DCCD1}">
                <a14:hiddenFill xmlns="" xmlns:a14="http://schemas.microsoft.com/office/drawing/2010/main">
                  <a:noFill/>
                </a14:hiddenFill>
              </a:ext>
            </a:extLst>
          </p:spPr>
        </p:cxnSp>
        <p:cxnSp>
          <p:nvCxnSpPr>
            <p:cNvPr id="32" name="Straight Arrow Connector 31"/>
            <p:cNvCxnSpPr/>
            <p:nvPr/>
          </p:nvCxnSpPr>
          <p:spPr bwMode="auto">
            <a:xfrm>
              <a:off x="11709400" y="3272884"/>
              <a:ext cx="231141" cy="318116"/>
            </a:xfrm>
            <a:prstGeom prst="straightConnector1">
              <a:avLst/>
            </a:prstGeom>
            <a:noFill/>
            <a:ln w="19050">
              <a:solidFill>
                <a:schemeClr val="tx1"/>
              </a:solidFill>
              <a:round/>
              <a:headEnd w="lg" len="lg"/>
              <a:tailEnd type="triangle" w="lg" len="lg"/>
            </a:ln>
            <a:extLst>
              <a:ext uri="{909E8E84-426E-40dd-AFC4-6F175D3DCCD1}">
                <a14:hiddenFill xmlns="" xmlns:a14="http://schemas.microsoft.com/office/drawing/2010/main">
                  <a:noFill/>
                </a14:hiddenFill>
              </a:ext>
            </a:extLst>
          </p:spPr>
        </p:cxnSp>
        <p:cxnSp>
          <p:nvCxnSpPr>
            <p:cNvPr id="33" name="Straight Arrow Connector 32"/>
            <p:cNvCxnSpPr/>
            <p:nvPr/>
          </p:nvCxnSpPr>
          <p:spPr bwMode="auto">
            <a:xfrm flipH="1">
              <a:off x="10862673" y="3272884"/>
              <a:ext cx="228782" cy="318116"/>
            </a:xfrm>
            <a:prstGeom prst="straightConnector1">
              <a:avLst/>
            </a:prstGeom>
            <a:noFill/>
            <a:ln w="19050">
              <a:solidFill>
                <a:schemeClr val="tx1"/>
              </a:solidFill>
              <a:round/>
              <a:headEnd w="lg" len="lg"/>
              <a:tailEnd type="triangle" w="lg" len="lg"/>
            </a:ln>
            <a:extLst>
              <a:ext uri="{909E8E84-426E-40dd-AFC4-6F175D3DCCD1}">
                <a14:hiddenFill xmlns="" xmlns:a14="http://schemas.microsoft.com/office/drawing/2010/main">
                  <a:noFill/>
                </a14:hiddenFill>
              </a:ext>
            </a:extLst>
          </p:spPr>
        </p:cxnSp>
        <p:cxnSp>
          <p:nvCxnSpPr>
            <p:cNvPr id="34" name="Straight Arrow Connector 33"/>
            <p:cNvCxnSpPr/>
            <p:nvPr/>
          </p:nvCxnSpPr>
          <p:spPr bwMode="auto">
            <a:xfrm flipH="1">
              <a:off x="11633201" y="3997969"/>
              <a:ext cx="180750" cy="357176"/>
            </a:xfrm>
            <a:prstGeom prst="straightConnector1">
              <a:avLst/>
            </a:prstGeom>
            <a:noFill/>
            <a:ln w="19050">
              <a:solidFill>
                <a:schemeClr val="tx1"/>
              </a:solidFill>
              <a:round/>
              <a:headEnd w="lg" len="lg"/>
              <a:tailEnd type="triangle" w="lg" len="lg"/>
            </a:ln>
            <a:extLst>
              <a:ext uri="{909E8E84-426E-40dd-AFC4-6F175D3DCCD1}">
                <a14:hiddenFill xmlns="" xmlns:a14="http://schemas.microsoft.com/office/drawing/2010/main">
                  <a:noFill/>
                </a14:hiddenFill>
              </a:ext>
            </a:extLst>
          </p:spPr>
        </p:cxnSp>
        <p:cxnSp>
          <p:nvCxnSpPr>
            <p:cNvPr id="35" name="Straight Arrow Connector 34"/>
            <p:cNvCxnSpPr/>
            <p:nvPr/>
          </p:nvCxnSpPr>
          <p:spPr bwMode="auto">
            <a:xfrm>
              <a:off x="10928121" y="4009745"/>
              <a:ext cx="163333" cy="345400"/>
            </a:xfrm>
            <a:prstGeom prst="straightConnector1">
              <a:avLst/>
            </a:prstGeom>
            <a:noFill/>
            <a:ln w="19050">
              <a:solidFill>
                <a:schemeClr val="tx1"/>
              </a:solidFill>
              <a:round/>
              <a:headEnd w="lg" len="lg"/>
              <a:tailEnd type="triangle" w="lg" len="lg"/>
            </a:ln>
            <a:extLst>
              <a:ext uri="{909E8E84-426E-40dd-AFC4-6F175D3DCCD1}">
                <a14:hiddenFill xmlns="" xmlns:a14="http://schemas.microsoft.com/office/drawing/2010/main">
                  <a:noFill/>
                </a14:hiddenFill>
              </a:ext>
            </a:extLst>
          </p:spPr>
        </p:cxnSp>
        <p:cxnSp>
          <p:nvCxnSpPr>
            <p:cNvPr id="36" name="Straight Arrow Connector 35"/>
            <p:cNvCxnSpPr>
              <a:stCxn id="26" idx="2"/>
              <a:endCxn id="27" idx="0"/>
            </p:cNvCxnSpPr>
            <p:nvPr/>
          </p:nvCxnSpPr>
          <p:spPr bwMode="auto">
            <a:xfrm>
              <a:off x="11371036" y="4770196"/>
              <a:ext cx="6350" cy="394824"/>
            </a:xfrm>
            <a:prstGeom prst="straightConnector1">
              <a:avLst/>
            </a:prstGeom>
            <a:noFill/>
            <a:ln w="19050">
              <a:solidFill>
                <a:schemeClr val="tx1"/>
              </a:solidFill>
              <a:round/>
              <a:headEnd w="lg" len="lg"/>
              <a:tailEnd type="triangle" w="lg" len="lg"/>
            </a:ln>
            <a:extLst>
              <a:ext uri="{909E8E84-426E-40dd-AFC4-6F175D3DCCD1}">
                <a14:hiddenFill xmlns="" xmlns:a14="http://schemas.microsoft.com/office/drawing/2010/main">
                  <a:noFill/>
                </a14:hiddenFill>
              </a:ext>
            </a:extLst>
          </p:spPr>
        </p:cxnSp>
        <p:cxnSp>
          <p:nvCxnSpPr>
            <p:cNvPr id="37" name="Straight Arrow Connector 36"/>
            <p:cNvCxnSpPr/>
            <p:nvPr/>
          </p:nvCxnSpPr>
          <p:spPr bwMode="auto">
            <a:xfrm>
              <a:off x="11564104" y="5487212"/>
              <a:ext cx="292902" cy="388828"/>
            </a:xfrm>
            <a:prstGeom prst="straightConnector1">
              <a:avLst/>
            </a:prstGeom>
            <a:noFill/>
            <a:ln w="19050">
              <a:solidFill>
                <a:schemeClr val="tx1"/>
              </a:solidFill>
              <a:prstDash val="dash"/>
              <a:round/>
              <a:headEnd w="lg" len="lg"/>
              <a:tailEnd type="triangle" w="lg" len="lg"/>
            </a:ln>
            <a:extLst>
              <a:ext uri="{909E8E84-426E-40dd-AFC4-6F175D3DCCD1}">
                <a14:hiddenFill xmlns="" xmlns:a14="http://schemas.microsoft.com/office/drawing/2010/main">
                  <a:noFill/>
                </a14:hiddenFill>
              </a:ext>
            </a:extLst>
          </p:spPr>
        </p:cxnSp>
        <p:cxnSp>
          <p:nvCxnSpPr>
            <p:cNvPr id="38" name="Straight Arrow Connector 37"/>
            <p:cNvCxnSpPr/>
            <p:nvPr/>
          </p:nvCxnSpPr>
          <p:spPr bwMode="auto">
            <a:xfrm flipH="1">
              <a:off x="10872294" y="5500300"/>
              <a:ext cx="288076" cy="375740"/>
            </a:xfrm>
            <a:prstGeom prst="straightConnector1">
              <a:avLst/>
            </a:prstGeom>
            <a:noFill/>
            <a:ln w="19050">
              <a:solidFill>
                <a:schemeClr val="tx1"/>
              </a:solidFill>
              <a:prstDash val="dash"/>
              <a:round/>
              <a:headEnd w="lg" len="lg"/>
              <a:tailEnd type="triangle" w="lg" len="lg"/>
            </a:ln>
            <a:extLst>
              <a:ext uri="{909E8E84-426E-40dd-AFC4-6F175D3DCCD1}">
                <a14:hiddenFill xmlns="" xmlns:a14="http://schemas.microsoft.com/office/drawing/2010/main">
                  <a:noFill/>
                </a14:hiddenFill>
              </a:ext>
            </a:extLst>
          </p:spPr>
        </p:cxnSp>
        <p:sp>
          <p:nvSpPr>
            <p:cNvPr id="39" name="Arc 38"/>
            <p:cNvSpPr/>
            <p:nvPr/>
          </p:nvSpPr>
          <p:spPr bwMode="auto">
            <a:xfrm rot="10800000">
              <a:off x="11059704" y="4730885"/>
              <a:ext cx="311332" cy="434135"/>
            </a:xfrm>
            <a:prstGeom prst="arc">
              <a:avLst>
                <a:gd name="adj1" fmla="val 16710732"/>
                <a:gd name="adj2" fmla="val 3789491"/>
              </a:avLst>
            </a:prstGeom>
            <a:noFill/>
            <a:ln w="19050">
              <a:solidFill>
                <a:schemeClr val="tx1"/>
              </a:solidFill>
              <a:round/>
              <a:headEnd w="lg" len="lg"/>
              <a:tailEnd type="triangle" w="lg" len="lg"/>
            </a:ln>
            <a:extLst>
              <a:ext uri="{909E8E84-426E-40dd-AFC4-6F175D3DCCD1}">
                <a14:hiddenFill xmlns="" xmlns:a14="http://schemas.microsoft.com/office/drawing/2010/main">
                  <a:noFill/>
                </a14:hiddenFill>
              </a:ext>
            </a:extLst>
          </p:spPr>
          <p:txBody>
            <a:bodyPr rtlCol="0" anchor="ctr"/>
            <a:lstStyle/>
            <a:p>
              <a:pPr algn="ctr"/>
              <a:endParaRPr lang="en-US" sz="1400" b="1"/>
            </a:p>
          </p:txBody>
        </p:sp>
        <p:grpSp>
          <p:nvGrpSpPr>
            <p:cNvPr id="40" name="Group 39"/>
            <p:cNvGrpSpPr/>
            <p:nvPr/>
          </p:nvGrpSpPr>
          <p:grpSpPr>
            <a:xfrm>
              <a:off x="12665910" y="1793617"/>
              <a:ext cx="794596" cy="4082423"/>
              <a:chOff x="12562892" y="1793617"/>
              <a:chExt cx="1030964" cy="4082423"/>
            </a:xfrm>
          </p:grpSpPr>
          <p:sp>
            <p:nvSpPr>
              <p:cNvPr id="42" name="Freeform 41"/>
              <p:cNvSpPr/>
              <p:nvPr/>
            </p:nvSpPr>
            <p:spPr>
              <a:xfrm>
                <a:off x="12661442" y="1793617"/>
                <a:ext cx="932414" cy="4082423"/>
              </a:xfrm>
              <a:custGeom>
                <a:avLst/>
                <a:gdLst>
                  <a:gd name="connsiteX0" fmla="*/ 449466 w 1463399"/>
                  <a:gd name="connsiteY0" fmla="*/ 0 h 4270943"/>
                  <a:gd name="connsiteX1" fmla="*/ 1458869 w 1463399"/>
                  <a:gd name="connsiteY1" fmla="*/ 1698171 h 4270943"/>
                  <a:gd name="connsiteX2" fmla="*/ 93206 w 1463399"/>
                  <a:gd name="connsiteY2" fmla="*/ 4085112 h 4270943"/>
                  <a:gd name="connsiteX0" fmla="*/ 817605 w 1843205"/>
                  <a:gd name="connsiteY0" fmla="*/ 0 h 4211827"/>
                  <a:gd name="connsiteX1" fmla="*/ 1827008 w 1843205"/>
                  <a:gd name="connsiteY1" fmla="*/ 1698171 h 4211827"/>
                  <a:gd name="connsiteX2" fmla="*/ 81335 w 1843205"/>
                  <a:gd name="connsiteY2" fmla="*/ 4022999 h 4211827"/>
                  <a:gd name="connsiteX0" fmla="*/ 736270 w 1761870"/>
                  <a:gd name="connsiteY0" fmla="*/ 0 h 4022999"/>
                  <a:gd name="connsiteX1" fmla="*/ 1745673 w 1761870"/>
                  <a:gd name="connsiteY1" fmla="*/ 1698171 h 4022999"/>
                  <a:gd name="connsiteX2" fmla="*/ 0 w 1761870"/>
                  <a:gd name="connsiteY2" fmla="*/ 4022999 h 4022999"/>
                  <a:gd name="connsiteX0" fmla="*/ 380010 w 1394505"/>
                  <a:gd name="connsiteY0" fmla="*/ 0 h 4221757"/>
                  <a:gd name="connsiteX1" fmla="*/ 1389413 w 1394505"/>
                  <a:gd name="connsiteY1" fmla="*/ 1698171 h 4221757"/>
                  <a:gd name="connsiteX2" fmla="*/ 0 w 1394505"/>
                  <a:gd name="connsiteY2" fmla="*/ 4221757 h 4221757"/>
                  <a:gd name="connsiteX0" fmla="*/ 380010 w 1206821"/>
                  <a:gd name="connsiteY0" fmla="*/ 0 h 4221757"/>
                  <a:gd name="connsiteX1" fmla="*/ 1199408 w 1206821"/>
                  <a:gd name="connsiteY1" fmla="*/ 1238543 h 4221757"/>
                  <a:gd name="connsiteX2" fmla="*/ 0 w 1206821"/>
                  <a:gd name="connsiteY2" fmla="*/ 4221757 h 4221757"/>
                  <a:gd name="connsiteX0" fmla="*/ 380010 w 1201123"/>
                  <a:gd name="connsiteY0" fmla="*/ 0 h 4221757"/>
                  <a:gd name="connsiteX1" fmla="*/ 1199408 w 1201123"/>
                  <a:gd name="connsiteY1" fmla="*/ 1238543 h 4221757"/>
                  <a:gd name="connsiteX2" fmla="*/ 0 w 1201123"/>
                  <a:gd name="connsiteY2" fmla="*/ 4221757 h 4221757"/>
                  <a:gd name="connsiteX0" fmla="*/ 380010 w 1201123"/>
                  <a:gd name="connsiteY0" fmla="*/ 0 h 4221757"/>
                  <a:gd name="connsiteX1" fmla="*/ 1199408 w 1201123"/>
                  <a:gd name="connsiteY1" fmla="*/ 1238543 h 4221757"/>
                  <a:gd name="connsiteX2" fmla="*/ 0 w 1201123"/>
                  <a:gd name="connsiteY2" fmla="*/ 4221757 h 4221757"/>
                  <a:gd name="connsiteX0" fmla="*/ 380010 w 1154172"/>
                  <a:gd name="connsiteY0" fmla="*/ 0 h 4221757"/>
                  <a:gd name="connsiteX1" fmla="*/ 1151921 w 1154172"/>
                  <a:gd name="connsiteY1" fmla="*/ 1971463 h 4221757"/>
                  <a:gd name="connsiteX2" fmla="*/ 0 w 1154172"/>
                  <a:gd name="connsiteY2" fmla="*/ 4221757 h 4221757"/>
                  <a:gd name="connsiteX0" fmla="*/ 380010 w 1185446"/>
                  <a:gd name="connsiteY0" fmla="*/ 0 h 4221757"/>
                  <a:gd name="connsiteX1" fmla="*/ 1183579 w 1185446"/>
                  <a:gd name="connsiteY1" fmla="*/ 1735438 h 4221757"/>
                  <a:gd name="connsiteX2" fmla="*/ 0 w 1185446"/>
                  <a:gd name="connsiteY2" fmla="*/ 4221757 h 4221757"/>
                  <a:gd name="connsiteX0" fmla="*/ 380010 w 1184024"/>
                  <a:gd name="connsiteY0" fmla="*/ 0 h 4221757"/>
                  <a:gd name="connsiteX1" fmla="*/ 1183579 w 1184024"/>
                  <a:gd name="connsiteY1" fmla="*/ 1735438 h 4221757"/>
                  <a:gd name="connsiteX2" fmla="*/ 0 w 1184024"/>
                  <a:gd name="connsiteY2" fmla="*/ 4221757 h 4221757"/>
                  <a:gd name="connsiteX0" fmla="*/ 380010 w 1183597"/>
                  <a:gd name="connsiteY0" fmla="*/ 0 h 4221757"/>
                  <a:gd name="connsiteX1" fmla="*/ 1183579 w 1183597"/>
                  <a:gd name="connsiteY1" fmla="*/ 1735438 h 4221757"/>
                  <a:gd name="connsiteX2" fmla="*/ 0 w 1183597"/>
                  <a:gd name="connsiteY2" fmla="*/ 4221757 h 4221757"/>
                  <a:gd name="connsiteX0" fmla="*/ 380010 w 1183578"/>
                  <a:gd name="connsiteY0" fmla="*/ 0 h 4221757"/>
                  <a:gd name="connsiteX1" fmla="*/ 1183579 w 1183578"/>
                  <a:gd name="connsiteY1" fmla="*/ 1735438 h 4221757"/>
                  <a:gd name="connsiteX2" fmla="*/ 0 w 1183578"/>
                  <a:gd name="connsiteY2" fmla="*/ 4221757 h 4221757"/>
                  <a:gd name="connsiteX0" fmla="*/ 354618 w 1183579"/>
                  <a:gd name="connsiteY0" fmla="*/ 0 h 4208583"/>
                  <a:gd name="connsiteX1" fmla="*/ 1183579 w 1183579"/>
                  <a:gd name="connsiteY1" fmla="*/ 1722264 h 4208583"/>
                  <a:gd name="connsiteX2" fmla="*/ 0 w 1183579"/>
                  <a:gd name="connsiteY2" fmla="*/ 4208583 h 4208583"/>
                  <a:gd name="connsiteX0" fmla="*/ 329226 w 1183579"/>
                  <a:gd name="connsiteY0" fmla="*/ 0 h 4234932"/>
                  <a:gd name="connsiteX1" fmla="*/ 1183579 w 1183579"/>
                  <a:gd name="connsiteY1" fmla="*/ 1748613 h 4234932"/>
                  <a:gd name="connsiteX2" fmla="*/ 0 w 1183579"/>
                  <a:gd name="connsiteY2" fmla="*/ 4234932 h 4234932"/>
                  <a:gd name="connsiteX0" fmla="*/ 329226 w 1183579"/>
                  <a:gd name="connsiteY0" fmla="*/ 0 h 4234932"/>
                  <a:gd name="connsiteX1" fmla="*/ 1183579 w 1183579"/>
                  <a:gd name="connsiteY1" fmla="*/ 1748613 h 4234932"/>
                  <a:gd name="connsiteX2" fmla="*/ 0 w 1183579"/>
                  <a:gd name="connsiteY2" fmla="*/ 4234932 h 4234932"/>
                  <a:gd name="connsiteX0" fmla="*/ 329226 w 1183579"/>
                  <a:gd name="connsiteY0" fmla="*/ 0 h 4234932"/>
                  <a:gd name="connsiteX1" fmla="*/ 1183579 w 1183579"/>
                  <a:gd name="connsiteY1" fmla="*/ 1748613 h 4234932"/>
                  <a:gd name="connsiteX2" fmla="*/ 0 w 1183579"/>
                  <a:gd name="connsiteY2" fmla="*/ 4234932 h 4234932"/>
                  <a:gd name="connsiteX0" fmla="*/ 329226 w 1268219"/>
                  <a:gd name="connsiteY0" fmla="*/ 0 h 4234932"/>
                  <a:gd name="connsiteX1" fmla="*/ 1268219 w 1268219"/>
                  <a:gd name="connsiteY1" fmla="*/ 1748613 h 4234932"/>
                  <a:gd name="connsiteX2" fmla="*/ 0 w 1268219"/>
                  <a:gd name="connsiteY2" fmla="*/ 4234932 h 4234932"/>
                  <a:gd name="connsiteX0" fmla="*/ 329226 w 1225899"/>
                  <a:gd name="connsiteY0" fmla="*/ 0 h 4234932"/>
                  <a:gd name="connsiteX1" fmla="*/ 1225899 w 1225899"/>
                  <a:gd name="connsiteY1" fmla="*/ 1755201 h 4234932"/>
                  <a:gd name="connsiteX2" fmla="*/ 0 w 1225899"/>
                  <a:gd name="connsiteY2" fmla="*/ 4234932 h 4234932"/>
                  <a:gd name="connsiteX0" fmla="*/ 329226 w 1319003"/>
                  <a:gd name="connsiteY0" fmla="*/ 0 h 4234932"/>
                  <a:gd name="connsiteX1" fmla="*/ 1319003 w 1319003"/>
                  <a:gd name="connsiteY1" fmla="*/ 1768376 h 4234932"/>
                  <a:gd name="connsiteX2" fmla="*/ 0 w 1319003"/>
                  <a:gd name="connsiteY2" fmla="*/ 4234932 h 4234932"/>
                  <a:gd name="connsiteX0" fmla="*/ 329226 w 1225899"/>
                  <a:gd name="connsiteY0" fmla="*/ 0 h 4234932"/>
                  <a:gd name="connsiteX1" fmla="*/ 1225899 w 1225899"/>
                  <a:gd name="connsiteY1" fmla="*/ 1781550 h 4234932"/>
                  <a:gd name="connsiteX2" fmla="*/ 0 w 1225899"/>
                  <a:gd name="connsiteY2" fmla="*/ 4234932 h 4234932"/>
                  <a:gd name="connsiteX0" fmla="*/ 329226 w 1259755"/>
                  <a:gd name="connsiteY0" fmla="*/ 0 h 4234932"/>
                  <a:gd name="connsiteX1" fmla="*/ 1259755 w 1259755"/>
                  <a:gd name="connsiteY1" fmla="*/ 1788138 h 4234932"/>
                  <a:gd name="connsiteX2" fmla="*/ 0 w 1259755"/>
                  <a:gd name="connsiteY2" fmla="*/ 4234932 h 4234932"/>
                  <a:gd name="connsiteX0" fmla="*/ 329226 w 1242827"/>
                  <a:gd name="connsiteY0" fmla="*/ 0 h 4234932"/>
                  <a:gd name="connsiteX1" fmla="*/ 1242827 w 1242827"/>
                  <a:gd name="connsiteY1" fmla="*/ 1788138 h 4234932"/>
                  <a:gd name="connsiteX2" fmla="*/ 0 w 1242827"/>
                  <a:gd name="connsiteY2" fmla="*/ 4234932 h 4234932"/>
                </a:gdLst>
                <a:ahLst/>
                <a:cxnLst>
                  <a:cxn ang="0">
                    <a:pos x="connsiteX0" y="connsiteY0"/>
                  </a:cxn>
                  <a:cxn ang="0">
                    <a:pos x="connsiteX1" y="connsiteY1"/>
                  </a:cxn>
                  <a:cxn ang="0">
                    <a:pos x="connsiteX2" y="connsiteY2"/>
                  </a:cxn>
                </a:cxnLst>
                <a:rect l="l" t="t" r="r" b="b"/>
                <a:pathLst>
                  <a:path w="1242827" h="4234932">
                    <a:moveTo>
                      <a:pt x="329226" y="0"/>
                    </a:moveTo>
                    <a:cubicBezTo>
                      <a:pt x="980683" y="538015"/>
                      <a:pt x="1238863" y="1395072"/>
                      <a:pt x="1242827" y="1788138"/>
                    </a:cubicBezTo>
                    <a:cubicBezTo>
                      <a:pt x="1230962" y="2814745"/>
                      <a:pt x="1017339" y="3128537"/>
                      <a:pt x="0" y="4234932"/>
                    </a:cubicBezTo>
                  </a:path>
                </a:pathLst>
              </a:custGeom>
              <a:noFill/>
              <a:ln w="19050">
                <a:solidFill>
                  <a:schemeClr val="tx1"/>
                </a:solidFill>
                <a:round/>
                <a:headEnd type="triangle" w="lg" len="lg"/>
                <a:tailEnd type="none" w="lg" len="lg"/>
              </a:ln>
              <a:extLst>
                <a:ext uri="{909E8E84-426E-40dd-AFC4-6F175D3DCCD1}">
                  <a14:hiddenFill xmlns="" xmlns:a14="http://schemas.microsoft.com/office/drawing/2010/main">
                    <a:noFill/>
                  </a14:hiddenFill>
                </a:ext>
              </a:extLst>
            </p:spPr>
            <p:txBody>
              <a:bodyPr rtlCol="0" anchor="ctr"/>
              <a:lstStyle/>
              <a:p>
                <a:pPr algn="ctr"/>
                <a:endParaRPr lang="en-US" sz="1400" b="1"/>
              </a:p>
            </p:txBody>
          </p:sp>
          <p:sp>
            <p:nvSpPr>
              <p:cNvPr id="43" name="Freeform 42"/>
              <p:cNvSpPr/>
              <p:nvPr/>
            </p:nvSpPr>
            <p:spPr>
              <a:xfrm>
                <a:off x="12612818" y="2328746"/>
                <a:ext cx="793397" cy="3547294"/>
              </a:xfrm>
              <a:custGeom>
                <a:avLst/>
                <a:gdLst>
                  <a:gd name="connsiteX0" fmla="*/ 449466 w 1463399"/>
                  <a:gd name="connsiteY0" fmla="*/ 0 h 4270943"/>
                  <a:gd name="connsiteX1" fmla="*/ 1458869 w 1463399"/>
                  <a:gd name="connsiteY1" fmla="*/ 1698171 h 4270943"/>
                  <a:gd name="connsiteX2" fmla="*/ 93206 w 1463399"/>
                  <a:gd name="connsiteY2" fmla="*/ 4085112 h 4270943"/>
                  <a:gd name="connsiteX0" fmla="*/ 817605 w 1843205"/>
                  <a:gd name="connsiteY0" fmla="*/ 0 h 4211827"/>
                  <a:gd name="connsiteX1" fmla="*/ 1827008 w 1843205"/>
                  <a:gd name="connsiteY1" fmla="*/ 1698171 h 4211827"/>
                  <a:gd name="connsiteX2" fmla="*/ 81335 w 1843205"/>
                  <a:gd name="connsiteY2" fmla="*/ 4022999 h 4211827"/>
                  <a:gd name="connsiteX0" fmla="*/ 736270 w 1761870"/>
                  <a:gd name="connsiteY0" fmla="*/ 0 h 4022999"/>
                  <a:gd name="connsiteX1" fmla="*/ 1745673 w 1761870"/>
                  <a:gd name="connsiteY1" fmla="*/ 1698171 h 4022999"/>
                  <a:gd name="connsiteX2" fmla="*/ 0 w 1761870"/>
                  <a:gd name="connsiteY2" fmla="*/ 4022999 h 4022999"/>
                  <a:gd name="connsiteX0" fmla="*/ 380010 w 1394505"/>
                  <a:gd name="connsiteY0" fmla="*/ 0 h 4221757"/>
                  <a:gd name="connsiteX1" fmla="*/ 1389413 w 1394505"/>
                  <a:gd name="connsiteY1" fmla="*/ 1698171 h 4221757"/>
                  <a:gd name="connsiteX2" fmla="*/ 0 w 1394505"/>
                  <a:gd name="connsiteY2" fmla="*/ 4221757 h 4221757"/>
                  <a:gd name="connsiteX0" fmla="*/ 380010 w 1206821"/>
                  <a:gd name="connsiteY0" fmla="*/ 0 h 4221757"/>
                  <a:gd name="connsiteX1" fmla="*/ 1199408 w 1206821"/>
                  <a:gd name="connsiteY1" fmla="*/ 1238543 h 4221757"/>
                  <a:gd name="connsiteX2" fmla="*/ 0 w 1206821"/>
                  <a:gd name="connsiteY2" fmla="*/ 4221757 h 4221757"/>
                  <a:gd name="connsiteX0" fmla="*/ 380010 w 1201123"/>
                  <a:gd name="connsiteY0" fmla="*/ 0 h 4221757"/>
                  <a:gd name="connsiteX1" fmla="*/ 1199408 w 1201123"/>
                  <a:gd name="connsiteY1" fmla="*/ 1238543 h 4221757"/>
                  <a:gd name="connsiteX2" fmla="*/ 0 w 1201123"/>
                  <a:gd name="connsiteY2" fmla="*/ 4221757 h 4221757"/>
                  <a:gd name="connsiteX0" fmla="*/ 380010 w 1201123"/>
                  <a:gd name="connsiteY0" fmla="*/ 0 h 4221757"/>
                  <a:gd name="connsiteX1" fmla="*/ 1199408 w 1201123"/>
                  <a:gd name="connsiteY1" fmla="*/ 1238543 h 4221757"/>
                  <a:gd name="connsiteX2" fmla="*/ 0 w 1201123"/>
                  <a:gd name="connsiteY2" fmla="*/ 4221757 h 4221757"/>
                  <a:gd name="connsiteX0" fmla="*/ 380010 w 1154172"/>
                  <a:gd name="connsiteY0" fmla="*/ 0 h 4221757"/>
                  <a:gd name="connsiteX1" fmla="*/ 1151921 w 1154172"/>
                  <a:gd name="connsiteY1" fmla="*/ 1971463 h 4221757"/>
                  <a:gd name="connsiteX2" fmla="*/ 0 w 1154172"/>
                  <a:gd name="connsiteY2" fmla="*/ 4221757 h 4221757"/>
                  <a:gd name="connsiteX0" fmla="*/ 380010 w 1185446"/>
                  <a:gd name="connsiteY0" fmla="*/ 0 h 4221757"/>
                  <a:gd name="connsiteX1" fmla="*/ 1183579 w 1185446"/>
                  <a:gd name="connsiteY1" fmla="*/ 1735438 h 4221757"/>
                  <a:gd name="connsiteX2" fmla="*/ 0 w 1185446"/>
                  <a:gd name="connsiteY2" fmla="*/ 4221757 h 4221757"/>
                  <a:gd name="connsiteX0" fmla="*/ 380010 w 1184024"/>
                  <a:gd name="connsiteY0" fmla="*/ 0 h 4221757"/>
                  <a:gd name="connsiteX1" fmla="*/ 1183579 w 1184024"/>
                  <a:gd name="connsiteY1" fmla="*/ 1735438 h 4221757"/>
                  <a:gd name="connsiteX2" fmla="*/ 0 w 1184024"/>
                  <a:gd name="connsiteY2" fmla="*/ 4221757 h 4221757"/>
                  <a:gd name="connsiteX0" fmla="*/ 380010 w 1183597"/>
                  <a:gd name="connsiteY0" fmla="*/ 0 h 4221757"/>
                  <a:gd name="connsiteX1" fmla="*/ 1183579 w 1183597"/>
                  <a:gd name="connsiteY1" fmla="*/ 1735438 h 4221757"/>
                  <a:gd name="connsiteX2" fmla="*/ 0 w 1183597"/>
                  <a:gd name="connsiteY2" fmla="*/ 4221757 h 4221757"/>
                  <a:gd name="connsiteX0" fmla="*/ 380010 w 1183578"/>
                  <a:gd name="connsiteY0" fmla="*/ 0 h 4221757"/>
                  <a:gd name="connsiteX1" fmla="*/ 1183579 w 1183578"/>
                  <a:gd name="connsiteY1" fmla="*/ 1735438 h 4221757"/>
                  <a:gd name="connsiteX2" fmla="*/ 0 w 1183578"/>
                  <a:gd name="connsiteY2" fmla="*/ 4221757 h 4221757"/>
                  <a:gd name="connsiteX0" fmla="*/ 465266 w 1183579"/>
                  <a:gd name="connsiteY0" fmla="*/ 0 h 4229328"/>
                  <a:gd name="connsiteX1" fmla="*/ 1183579 w 1183579"/>
                  <a:gd name="connsiteY1" fmla="*/ 1743009 h 4229328"/>
                  <a:gd name="connsiteX2" fmla="*/ 0 w 1183579"/>
                  <a:gd name="connsiteY2" fmla="*/ 4229328 h 4229328"/>
                  <a:gd name="connsiteX0" fmla="*/ 465266 w 1183579"/>
                  <a:gd name="connsiteY0" fmla="*/ 0 h 4229328"/>
                  <a:gd name="connsiteX1" fmla="*/ 1183579 w 1183579"/>
                  <a:gd name="connsiteY1" fmla="*/ 1743009 h 4229328"/>
                  <a:gd name="connsiteX2" fmla="*/ 0 w 1183579"/>
                  <a:gd name="connsiteY2" fmla="*/ 4229328 h 4229328"/>
                  <a:gd name="connsiteX0" fmla="*/ 465266 w 1183579"/>
                  <a:gd name="connsiteY0" fmla="*/ 0 h 4229328"/>
                  <a:gd name="connsiteX1" fmla="*/ 1183579 w 1183579"/>
                  <a:gd name="connsiteY1" fmla="*/ 1743009 h 4229328"/>
                  <a:gd name="connsiteX2" fmla="*/ 0 w 1183579"/>
                  <a:gd name="connsiteY2" fmla="*/ 4229328 h 4229328"/>
                  <a:gd name="connsiteX0" fmla="*/ 465266 w 1183579"/>
                  <a:gd name="connsiteY0" fmla="*/ 0 h 4229328"/>
                  <a:gd name="connsiteX1" fmla="*/ 1183579 w 1183579"/>
                  <a:gd name="connsiteY1" fmla="*/ 1743009 h 4229328"/>
                  <a:gd name="connsiteX2" fmla="*/ 0 w 1183579"/>
                  <a:gd name="connsiteY2" fmla="*/ 4229328 h 4229328"/>
                  <a:gd name="connsiteX0" fmla="*/ 465266 w 1183579"/>
                  <a:gd name="connsiteY0" fmla="*/ 0 h 4229328"/>
                  <a:gd name="connsiteX1" fmla="*/ 1183579 w 1183579"/>
                  <a:gd name="connsiteY1" fmla="*/ 1743009 h 4229328"/>
                  <a:gd name="connsiteX2" fmla="*/ 0 w 1183579"/>
                  <a:gd name="connsiteY2" fmla="*/ 4229328 h 4229328"/>
                </a:gdLst>
                <a:ahLst/>
                <a:cxnLst>
                  <a:cxn ang="0">
                    <a:pos x="connsiteX0" y="connsiteY0"/>
                  </a:cxn>
                  <a:cxn ang="0">
                    <a:pos x="connsiteX1" y="connsiteY1"/>
                  </a:cxn>
                  <a:cxn ang="0">
                    <a:pos x="connsiteX2" y="connsiteY2"/>
                  </a:cxn>
                </a:cxnLst>
                <a:rect l="l" t="t" r="r" b="b"/>
                <a:pathLst>
                  <a:path w="1183579" h="4229328">
                    <a:moveTo>
                      <a:pt x="465266" y="0"/>
                    </a:moveTo>
                    <a:cubicBezTo>
                      <a:pt x="990549" y="436255"/>
                      <a:pt x="1179615" y="1349943"/>
                      <a:pt x="1183579" y="1743009"/>
                    </a:cubicBezTo>
                    <a:cubicBezTo>
                      <a:pt x="1171714" y="2769616"/>
                      <a:pt x="560284" y="3504394"/>
                      <a:pt x="0" y="4229328"/>
                    </a:cubicBezTo>
                  </a:path>
                </a:pathLst>
              </a:custGeom>
              <a:noFill/>
              <a:ln w="19050">
                <a:solidFill>
                  <a:schemeClr val="tx1"/>
                </a:solidFill>
                <a:round/>
                <a:headEnd type="triangle" w="lg" len="lg"/>
                <a:tailEnd type="none" w="lg" len="lg"/>
              </a:ln>
              <a:extLst>
                <a:ext uri="{909E8E84-426E-40dd-AFC4-6F175D3DCCD1}">
                  <a14:hiddenFill xmlns="" xmlns:a14="http://schemas.microsoft.com/office/drawing/2010/main">
                    <a:noFill/>
                  </a14:hiddenFill>
                </a:ext>
              </a:extLst>
            </p:spPr>
            <p:txBody>
              <a:bodyPr rtlCol="0" anchor="ctr"/>
              <a:lstStyle/>
              <a:p>
                <a:pPr algn="ctr"/>
                <a:endParaRPr lang="en-US" sz="1400" b="1"/>
              </a:p>
            </p:txBody>
          </p:sp>
          <p:sp>
            <p:nvSpPr>
              <p:cNvPr id="44" name="Freeform 43"/>
              <p:cNvSpPr/>
              <p:nvPr/>
            </p:nvSpPr>
            <p:spPr>
              <a:xfrm>
                <a:off x="12562892" y="2863874"/>
                <a:ext cx="628296" cy="3012165"/>
              </a:xfrm>
              <a:custGeom>
                <a:avLst/>
                <a:gdLst>
                  <a:gd name="connsiteX0" fmla="*/ 449466 w 1463399"/>
                  <a:gd name="connsiteY0" fmla="*/ 0 h 4270943"/>
                  <a:gd name="connsiteX1" fmla="*/ 1458869 w 1463399"/>
                  <a:gd name="connsiteY1" fmla="*/ 1698171 h 4270943"/>
                  <a:gd name="connsiteX2" fmla="*/ 93206 w 1463399"/>
                  <a:gd name="connsiteY2" fmla="*/ 4085112 h 4270943"/>
                  <a:gd name="connsiteX0" fmla="*/ 817605 w 1843205"/>
                  <a:gd name="connsiteY0" fmla="*/ 0 h 4211827"/>
                  <a:gd name="connsiteX1" fmla="*/ 1827008 w 1843205"/>
                  <a:gd name="connsiteY1" fmla="*/ 1698171 h 4211827"/>
                  <a:gd name="connsiteX2" fmla="*/ 81335 w 1843205"/>
                  <a:gd name="connsiteY2" fmla="*/ 4022999 h 4211827"/>
                  <a:gd name="connsiteX0" fmla="*/ 736270 w 1761870"/>
                  <a:gd name="connsiteY0" fmla="*/ 0 h 4022999"/>
                  <a:gd name="connsiteX1" fmla="*/ 1745673 w 1761870"/>
                  <a:gd name="connsiteY1" fmla="*/ 1698171 h 4022999"/>
                  <a:gd name="connsiteX2" fmla="*/ 0 w 1761870"/>
                  <a:gd name="connsiteY2" fmla="*/ 4022999 h 4022999"/>
                  <a:gd name="connsiteX0" fmla="*/ 380010 w 1394505"/>
                  <a:gd name="connsiteY0" fmla="*/ 0 h 4221757"/>
                  <a:gd name="connsiteX1" fmla="*/ 1389413 w 1394505"/>
                  <a:gd name="connsiteY1" fmla="*/ 1698171 h 4221757"/>
                  <a:gd name="connsiteX2" fmla="*/ 0 w 1394505"/>
                  <a:gd name="connsiteY2" fmla="*/ 4221757 h 4221757"/>
                  <a:gd name="connsiteX0" fmla="*/ 380010 w 1206821"/>
                  <a:gd name="connsiteY0" fmla="*/ 0 h 4221757"/>
                  <a:gd name="connsiteX1" fmla="*/ 1199408 w 1206821"/>
                  <a:gd name="connsiteY1" fmla="*/ 1238543 h 4221757"/>
                  <a:gd name="connsiteX2" fmla="*/ 0 w 1206821"/>
                  <a:gd name="connsiteY2" fmla="*/ 4221757 h 4221757"/>
                  <a:gd name="connsiteX0" fmla="*/ 380010 w 1201123"/>
                  <a:gd name="connsiteY0" fmla="*/ 0 h 4221757"/>
                  <a:gd name="connsiteX1" fmla="*/ 1199408 w 1201123"/>
                  <a:gd name="connsiteY1" fmla="*/ 1238543 h 4221757"/>
                  <a:gd name="connsiteX2" fmla="*/ 0 w 1201123"/>
                  <a:gd name="connsiteY2" fmla="*/ 4221757 h 4221757"/>
                  <a:gd name="connsiteX0" fmla="*/ 380010 w 1201123"/>
                  <a:gd name="connsiteY0" fmla="*/ 0 h 4221757"/>
                  <a:gd name="connsiteX1" fmla="*/ 1199408 w 1201123"/>
                  <a:gd name="connsiteY1" fmla="*/ 1238543 h 4221757"/>
                  <a:gd name="connsiteX2" fmla="*/ 0 w 1201123"/>
                  <a:gd name="connsiteY2" fmla="*/ 4221757 h 4221757"/>
                  <a:gd name="connsiteX0" fmla="*/ 380010 w 1154172"/>
                  <a:gd name="connsiteY0" fmla="*/ 0 h 4221757"/>
                  <a:gd name="connsiteX1" fmla="*/ 1151921 w 1154172"/>
                  <a:gd name="connsiteY1" fmla="*/ 1971463 h 4221757"/>
                  <a:gd name="connsiteX2" fmla="*/ 0 w 1154172"/>
                  <a:gd name="connsiteY2" fmla="*/ 4221757 h 4221757"/>
                  <a:gd name="connsiteX0" fmla="*/ 380010 w 1185446"/>
                  <a:gd name="connsiteY0" fmla="*/ 0 h 4221757"/>
                  <a:gd name="connsiteX1" fmla="*/ 1183579 w 1185446"/>
                  <a:gd name="connsiteY1" fmla="*/ 1735438 h 4221757"/>
                  <a:gd name="connsiteX2" fmla="*/ 0 w 1185446"/>
                  <a:gd name="connsiteY2" fmla="*/ 4221757 h 4221757"/>
                  <a:gd name="connsiteX0" fmla="*/ 380010 w 1184024"/>
                  <a:gd name="connsiteY0" fmla="*/ 0 h 4221757"/>
                  <a:gd name="connsiteX1" fmla="*/ 1183579 w 1184024"/>
                  <a:gd name="connsiteY1" fmla="*/ 1735438 h 4221757"/>
                  <a:gd name="connsiteX2" fmla="*/ 0 w 1184024"/>
                  <a:gd name="connsiteY2" fmla="*/ 4221757 h 4221757"/>
                  <a:gd name="connsiteX0" fmla="*/ 380010 w 1183597"/>
                  <a:gd name="connsiteY0" fmla="*/ 0 h 4221757"/>
                  <a:gd name="connsiteX1" fmla="*/ 1183579 w 1183597"/>
                  <a:gd name="connsiteY1" fmla="*/ 1735438 h 4221757"/>
                  <a:gd name="connsiteX2" fmla="*/ 0 w 1183597"/>
                  <a:gd name="connsiteY2" fmla="*/ 4221757 h 4221757"/>
                  <a:gd name="connsiteX0" fmla="*/ 380010 w 1183578"/>
                  <a:gd name="connsiteY0" fmla="*/ 0 h 4221757"/>
                  <a:gd name="connsiteX1" fmla="*/ 1183579 w 1183578"/>
                  <a:gd name="connsiteY1" fmla="*/ 1735438 h 4221757"/>
                  <a:gd name="connsiteX2" fmla="*/ 0 w 1183578"/>
                  <a:gd name="connsiteY2" fmla="*/ 4221757 h 4221757"/>
                  <a:gd name="connsiteX0" fmla="*/ 380010 w 1003595"/>
                  <a:gd name="connsiteY0" fmla="*/ 0 h 4221757"/>
                  <a:gd name="connsiteX1" fmla="*/ 1003595 w 1003595"/>
                  <a:gd name="connsiteY1" fmla="*/ 1673138 h 4221757"/>
                  <a:gd name="connsiteX2" fmla="*/ 0 w 1003595"/>
                  <a:gd name="connsiteY2" fmla="*/ 4221757 h 4221757"/>
                  <a:gd name="connsiteX0" fmla="*/ 380010 w 899400"/>
                  <a:gd name="connsiteY0" fmla="*/ 0 h 4221757"/>
                  <a:gd name="connsiteX1" fmla="*/ 880448 w 899400"/>
                  <a:gd name="connsiteY1" fmla="*/ 1619739 h 4221757"/>
                  <a:gd name="connsiteX2" fmla="*/ 0 w 899400"/>
                  <a:gd name="connsiteY2" fmla="*/ 4221757 h 4221757"/>
                  <a:gd name="connsiteX0" fmla="*/ 380010 w 943742"/>
                  <a:gd name="connsiteY0" fmla="*/ 0 h 4221757"/>
                  <a:gd name="connsiteX1" fmla="*/ 937285 w 943742"/>
                  <a:gd name="connsiteY1" fmla="*/ 1628639 h 4221757"/>
                  <a:gd name="connsiteX2" fmla="*/ 0 w 943742"/>
                  <a:gd name="connsiteY2" fmla="*/ 4221757 h 4221757"/>
                  <a:gd name="connsiteX0" fmla="*/ 380010 w 937286"/>
                  <a:gd name="connsiteY0" fmla="*/ 0 h 4221757"/>
                  <a:gd name="connsiteX1" fmla="*/ 937285 w 937286"/>
                  <a:gd name="connsiteY1" fmla="*/ 1628639 h 4221757"/>
                  <a:gd name="connsiteX2" fmla="*/ 0 w 937286"/>
                  <a:gd name="connsiteY2" fmla="*/ 4221757 h 4221757"/>
                  <a:gd name="connsiteX0" fmla="*/ 380010 w 937285"/>
                  <a:gd name="connsiteY0" fmla="*/ 0 h 4221757"/>
                  <a:gd name="connsiteX1" fmla="*/ 937285 w 937285"/>
                  <a:gd name="connsiteY1" fmla="*/ 1628639 h 4221757"/>
                  <a:gd name="connsiteX2" fmla="*/ 0 w 937285"/>
                  <a:gd name="connsiteY2" fmla="*/ 4221757 h 4221757"/>
                  <a:gd name="connsiteX0" fmla="*/ 380010 w 937285"/>
                  <a:gd name="connsiteY0" fmla="*/ 0 h 4221757"/>
                  <a:gd name="connsiteX1" fmla="*/ 937285 w 937285"/>
                  <a:gd name="connsiteY1" fmla="*/ 1628639 h 4221757"/>
                  <a:gd name="connsiteX2" fmla="*/ 0 w 937285"/>
                  <a:gd name="connsiteY2" fmla="*/ 4221757 h 4221757"/>
                  <a:gd name="connsiteX0" fmla="*/ 531575 w 939556"/>
                  <a:gd name="connsiteY0" fmla="*/ 0 h 4221757"/>
                  <a:gd name="connsiteX1" fmla="*/ 937285 w 939556"/>
                  <a:gd name="connsiteY1" fmla="*/ 1628639 h 4221757"/>
                  <a:gd name="connsiteX2" fmla="*/ 0 w 939556"/>
                  <a:gd name="connsiteY2" fmla="*/ 4221757 h 4221757"/>
                  <a:gd name="connsiteX0" fmla="*/ 531575 w 937285"/>
                  <a:gd name="connsiteY0" fmla="*/ 0 h 4221757"/>
                  <a:gd name="connsiteX1" fmla="*/ 937285 w 937285"/>
                  <a:gd name="connsiteY1" fmla="*/ 1628639 h 4221757"/>
                  <a:gd name="connsiteX2" fmla="*/ 0 w 937285"/>
                  <a:gd name="connsiteY2" fmla="*/ 4221757 h 4221757"/>
                  <a:gd name="connsiteX0" fmla="*/ 531575 w 937285"/>
                  <a:gd name="connsiteY0" fmla="*/ 0 h 4221757"/>
                  <a:gd name="connsiteX1" fmla="*/ 937285 w 937285"/>
                  <a:gd name="connsiteY1" fmla="*/ 1628639 h 4221757"/>
                  <a:gd name="connsiteX2" fmla="*/ 0 w 937285"/>
                  <a:gd name="connsiteY2" fmla="*/ 4221757 h 4221757"/>
                  <a:gd name="connsiteX0" fmla="*/ 531575 w 937285"/>
                  <a:gd name="connsiteY0" fmla="*/ 0 h 4221757"/>
                  <a:gd name="connsiteX1" fmla="*/ 937285 w 937285"/>
                  <a:gd name="connsiteY1" fmla="*/ 1628639 h 4221757"/>
                  <a:gd name="connsiteX2" fmla="*/ 0 w 937285"/>
                  <a:gd name="connsiteY2" fmla="*/ 4221757 h 4221757"/>
                  <a:gd name="connsiteX0" fmla="*/ 531575 w 937285"/>
                  <a:gd name="connsiteY0" fmla="*/ 0 h 4221757"/>
                  <a:gd name="connsiteX1" fmla="*/ 937285 w 937285"/>
                  <a:gd name="connsiteY1" fmla="*/ 1628639 h 4221757"/>
                  <a:gd name="connsiteX2" fmla="*/ 0 w 937285"/>
                  <a:gd name="connsiteY2" fmla="*/ 4221757 h 4221757"/>
                </a:gdLst>
                <a:ahLst/>
                <a:cxnLst>
                  <a:cxn ang="0">
                    <a:pos x="connsiteX0" y="connsiteY0"/>
                  </a:cxn>
                  <a:cxn ang="0">
                    <a:pos x="connsiteX1" y="connsiteY1"/>
                  </a:cxn>
                  <a:cxn ang="0">
                    <a:pos x="connsiteX2" y="connsiteY2"/>
                  </a:cxn>
                </a:cxnLst>
                <a:rect l="l" t="t" r="r" b="b"/>
                <a:pathLst>
                  <a:path w="937285" h="4221757">
                    <a:moveTo>
                      <a:pt x="531575" y="0"/>
                    </a:moveTo>
                    <a:cubicBezTo>
                      <a:pt x="876875" y="654767"/>
                      <a:pt x="933321" y="1235573"/>
                      <a:pt x="937285" y="1628639"/>
                    </a:cubicBezTo>
                    <a:cubicBezTo>
                      <a:pt x="925420" y="2655246"/>
                      <a:pt x="446610" y="3478216"/>
                      <a:pt x="0" y="4221757"/>
                    </a:cubicBezTo>
                  </a:path>
                </a:pathLst>
              </a:custGeom>
              <a:noFill/>
              <a:ln w="19050">
                <a:solidFill>
                  <a:schemeClr val="tx1"/>
                </a:solidFill>
                <a:round/>
                <a:headEnd type="triangle" w="lg" len="lg"/>
                <a:tailEnd type="none" w="lg" len="lg"/>
              </a:ln>
              <a:extLst>
                <a:ext uri="{909E8E84-426E-40dd-AFC4-6F175D3DCCD1}">
                  <a14:hiddenFill xmlns="" xmlns:a14="http://schemas.microsoft.com/office/drawing/2010/main">
                    <a:noFill/>
                  </a14:hiddenFill>
                </a:ext>
              </a:extLst>
            </p:spPr>
            <p:txBody>
              <a:bodyPr rtlCol="0" anchor="ctr"/>
              <a:lstStyle/>
              <a:p>
                <a:pPr algn="ctr"/>
                <a:endParaRPr lang="en-US" sz="1400" b="1"/>
              </a:p>
            </p:txBody>
          </p:sp>
        </p:grpSp>
        <p:sp>
          <p:nvSpPr>
            <p:cNvPr id="41" name="Arc 40"/>
            <p:cNvSpPr/>
            <p:nvPr/>
          </p:nvSpPr>
          <p:spPr bwMode="auto">
            <a:xfrm rot="10800000">
              <a:off x="10088245" y="3743324"/>
              <a:ext cx="846223" cy="2219326"/>
            </a:xfrm>
            <a:prstGeom prst="arc">
              <a:avLst>
                <a:gd name="adj1" fmla="val 16710732"/>
                <a:gd name="adj2" fmla="val 4312087"/>
              </a:avLst>
            </a:prstGeom>
            <a:noFill/>
            <a:ln w="19050">
              <a:solidFill>
                <a:schemeClr val="tx1"/>
              </a:solidFill>
              <a:round/>
              <a:headEnd w="lg" len="lg"/>
              <a:tailEnd type="triangle" w="lg" len="lg"/>
            </a:ln>
            <a:extLst>
              <a:ext uri="{909E8E84-426E-40dd-AFC4-6F175D3DCCD1}">
                <a14:hiddenFill xmlns="" xmlns:a14="http://schemas.microsoft.com/office/drawing/2010/main">
                  <a:noFill/>
                </a14:hiddenFill>
              </a:ext>
            </a:extLst>
          </p:spPr>
          <p:txBody>
            <a:bodyPr rtlCol="0" anchor="ctr"/>
            <a:lstStyle/>
            <a:p>
              <a:pPr algn="ctr"/>
              <a:endParaRPr lang="en-US" sz="1400" b="1"/>
            </a:p>
          </p:txBody>
        </p:sp>
      </p:grpSp>
      <p:sp>
        <p:nvSpPr>
          <p:cNvPr id="8" name="TextBox 7"/>
          <p:cNvSpPr txBox="1"/>
          <p:nvPr/>
        </p:nvSpPr>
        <p:spPr>
          <a:xfrm>
            <a:off x="5092229" y="1161734"/>
            <a:ext cx="3217351" cy="307777"/>
          </a:xfrm>
          <a:prstGeom prst="rect">
            <a:avLst/>
          </a:prstGeom>
          <a:noFill/>
        </p:spPr>
        <p:txBody>
          <a:bodyPr wrap="square" rtlCol="0">
            <a:spAutoFit/>
          </a:bodyPr>
          <a:lstStyle/>
          <a:p>
            <a:r>
              <a:rPr lang="en-US" sz="1400" b="1" dirty="0" smtClean="0"/>
              <a:t>ROBOTIC ARM CONTROL SYSTEM</a:t>
            </a:r>
            <a:endParaRPr lang="en-US" sz="1400" b="1" dirty="0"/>
          </a:p>
        </p:txBody>
      </p:sp>
    </p:spTree>
    <p:extLst>
      <p:ext uri="{BB962C8B-B14F-4D97-AF65-F5344CB8AC3E}">
        <p14:creationId xmlns:p14="http://schemas.microsoft.com/office/powerpoint/2010/main" val="8447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pPr algn="l"/>
            <a:r>
              <a:rPr lang="en-US" b="1" dirty="0" smtClean="0"/>
              <a:t>Automated repair demonstration</a:t>
            </a:r>
            <a:endParaRPr lang="en-US" b="1" dirty="0"/>
          </a:p>
        </p:txBody>
      </p:sp>
      <p:pic>
        <p:nvPicPr>
          <p:cNvPr id="6" name="Picture 5" descr="BiCEP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504"/>
            <a:ext cx="9144000" cy="5114563"/>
          </a:xfrm>
          <a:prstGeom prst="rect">
            <a:avLst/>
          </a:prstGeom>
        </p:spPr>
      </p:pic>
      <p:sp>
        <p:nvSpPr>
          <p:cNvPr id="4" name="TextBox 14"/>
          <p:cNvSpPr txBox="1">
            <a:spLocks noChangeArrowheads="1"/>
          </p:cNvSpPr>
          <p:nvPr/>
        </p:nvSpPr>
        <p:spPr bwMode="auto">
          <a:xfrm>
            <a:off x="6808255" y="6274243"/>
            <a:ext cx="2218087" cy="261610"/>
          </a:xfrm>
          <a:prstGeom prst="rect">
            <a:avLst/>
          </a:prstGeom>
          <a:noFill/>
          <a:ln>
            <a:noFill/>
          </a:ln>
          <a:extLst/>
        </p:spPr>
        <p:txBody>
          <a:bodyPr wrap="square">
            <a:spAutoFit/>
          </a:bodyPr>
          <a:lstStyle>
            <a:lvl1pPr eaLnBrk="0" hangingPunct="0">
              <a:defRPr sz="2400" baseline="-25000">
                <a:solidFill>
                  <a:schemeClr val="tx1"/>
                </a:solidFill>
                <a:latin typeface="Arial" charset="0"/>
                <a:ea typeface="ＭＳ Ｐゴシック" pitchFamily="34" charset="-128"/>
              </a:defRPr>
            </a:lvl1pPr>
            <a:lvl2pPr marL="742950" indent="-285750" eaLnBrk="0" hangingPunct="0">
              <a:defRPr sz="2400" baseline="-25000">
                <a:solidFill>
                  <a:schemeClr val="tx1"/>
                </a:solidFill>
                <a:latin typeface="Arial" charset="0"/>
                <a:ea typeface="ＭＳ Ｐゴシック" pitchFamily="34" charset="-128"/>
              </a:defRPr>
            </a:lvl2pPr>
            <a:lvl3pPr marL="1143000" indent="-228600" eaLnBrk="0" hangingPunct="0">
              <a:defRPr sz="2400" baseline="-25000">
                <a:solidFill>
                  <a:schemeClr val="tx1"/>
                </a:solidFill>
                <a:latin typeface="Arial" charset="0"/>
                <a:ea typeface="ＭＳ Ｐゴシック" pitchFamily="34" charset="-128"/>
              </a:defRPr>
            </a:lvl3pPr>
            <a:lvl4pPr marL="1600200" indent="-228600" eaLnBrk="0" hangingPunct="0">
              <a:defRPr sz="2400" baseline="-25000">
                <a:solidFill>
                  <a:schemeClr val="tx1"/>
                </a:solidFill>
                <a:latin typeface="Arial" charset="0"/>
                <a:ea typeface="ＭＳ Ｐゴシック" pitchFamily="34" charset="-128"/>
              </a:defRPr>
            </a:lvl4pPr>
            <a:lvl5pPr marL="2057400" indent="-228600" eaLnBrk="0" hangingPunct="0">
              <a:defRPr sz="2400"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9pPr>
          </a:lstStyle>
          <a:p>
            <a:pPr algn="ctr" eaLnBrk="1" hangingPunct="1">
              <a:defRPr/>
            </a:pPr>
            <a:r>
              <a:rPr lang="en-US" sz="1100" i="1" baseline="0" smtClean="0">
                <a:solidFill>
                  <a:schemeClr val="bg1">
                    <a:lumMod val="50000"/>
                  </a:schemeClr>
                </a:solidFill>
                <a:latin typeface="Tahoma" pitchFamily="34" charset="0"/>
                <a:ea typeface="Tahoma" pitchFamily="34" charset="0"/>
                <a:cs typeface="Tahoma" pitchFamily="34" charset="0"/>
              </a:rPr>
              <a:t>Photo: U.S</a:t>
            </a:r>
            <a:r>
              <a:rPr lang="en-US" sz="1100" i="1" baseline="0" dirty="0" smtClean="0">
                <a:solidFill>
                  <a:schemeClr val="bg1">
                    <a:lumMod val="50000"/>
                  </a:schemeClr>
                </a:solidFill>
                <a:latin typeface="Tahoma" pitchFamily="34" charset="0"/>
                <a:ea typeface="Tahoma" pitchFamily="34" charset="0"/>
                <a:cs typeface="Tahoma" pitchFamily="34" charset="0"/>
              </a:rPr>
              <a:t>. Naval Research Lab</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26" y="1219871"/>
            <a:ext cx="731520" cy="73152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2334" y="1219871"/>
            <a:ext cx="731520" cy="731520"/>
          </a:xfrm>
          <a:prstGeom prst="rect">
            <a:avLst/>
          </a:prstGeom>
        </p:spPr>
      </p:pic>
      <p:sp>
        <p:nvSpPr>
          <p:cNvPr id="2" name="Slide Number Placeholder 1"/>
          <p:cNvSpPr>
            <a:spLocks noGrp="1"/>
          </p:cNvSpPr>
          <p:nvPr>
            <p:ph type="sldNum" sz="quarter" idx="11"/>
          </p:nvPr>
        </p:nvSpPr>
        <p:spPr/>
        <p:txBody>
          <a:bodyPr/>
          <a:lstStyle/>
          <a:p>
            <a:pPr>
              <a:defRPr/>
            </a:pPr>
            <a:fld id="{231CC523-8BC6-4921-807A-66BD262F34AB}" type="slidenum">
              <a:rPr lang="en-US" smtClean="0"/>
              <a:pPr>
                <a:defRPr/>
              </a:pPr>
              <a:t>12</a:t>
            </a:fld>
            <a:endParaRPr lang="en-US"/>
          </a:p>
        </p:txBody>
      </p:sp>
    </p:spTree>
    <p:extLst>
      <p:ext uri="{BB962C8B-B14F-4D97-AF65-F5344CB8AC3E}">
        <p14:creationId xmlns:p14="http://schemas.microsoft.com/office/powerpoint/2010/main" val="3895746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9479" y="1417638"/>
            <a:ext cx="4575307" cy="4109034"/>
            <a:chOff x="4604318" y="1581460"/>
            <a:chExt cx="4575307" cy="4109034"/>
          </a:xfrm>
        </p:grpSpPr>
        <p:pic>
          <p:nvPicPr>
            <p:cNvPr id="7" name="Picture 5" descr="C:\Users\efowler\Desktop\POD.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4318" y="1581460"/>
              <a:ext cx="4575307" cy="410903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4906763" y="3567151"/>
              <a:ext cx="4052257" cy="646331"/>
            </a:xfrm>
            <a:prstGeom prst="rect">
              <a:avLst/>
            </a:prstGeom>
            <a:noFill/>
          </p:spPr>
          <p:txBody>
            <a:bodyPr wrap="square" rtlCol="0">
              <a:spAutoFit/>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DARPA Payload Orbital Delivery (POD) System</a:t>
              </a:r>
              <a:endParaRPr lang="en-US" dirty="0">
                <a:latin typeface="Tahoma" panose="020B0604030504040204" pitchFamily="34" charset="0"/>
                <a:ea typeface="Tahoma" panose="020B0604030504040204" pitchFamily="34" charset="0"/>
                <a:cs typeface="Tahoma" panose="020B0604030504040204" pitchFamily="34" charset="0"/>
              </a:endParaRPr>
            </a:p>
          </p:txBody>
        </p:sp>
      </p:gr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64786" y="1171161"/>
            <a:ext cx="4272862" cy="41090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normAutofit/>
          </a:bodyPr>
          <a:lstStyle/>
          <a:p>
            <a:r>
              <a:rPr lang="en-US" b="1" dirty="0" smtClean="0"/>
              <a:t>Delivery: the other half of Space Logistics</a:t>
            </a:r>
            <a:endParaRPr lang="en-US" b="1" dirty="0"/>
          </a:p>
        </p:txBody>
      </p:sp>
      <p:sp>
        <p:nvSpPr>
          <p:cNvPr id="12" name="Curved Up Arrow 11"/>
          <p:cNvSpPr/>
          <p:nvPr/>
        </p:nvSpPr>
        <p:spPr>
          <a:xfrm>
            <a:off x="3493223" y="5350738"/>
            <a:ext cx="2157554" cy="882268"/>
          </a:xfrm>
          <a:prstGeom prst="curvedUpArrow">
            <a:avLst>
              <a:gd name="adj1" fmla="val 25000"/>
              <a:gd name="adj2" fmla="val 63106"/>
              <a:gd name="adj3" fmla="val 299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prstClr val="black"/>
              </a:solidFill>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13</a:t>
            </a:fld>
            <a:endParaRPr lang="en-US"/>
          </a:p>
        </p:txBody>
      </p:sp>
      <p:sp>
        <p:nvSpPr>
          <p:cNvPr id="10" name="TextBox 9"/>
          <p:cNvSpPr txBox="1"/>
          <p:nvPr/>
        </p:nvSpPr>
        <p:spPr>
          <a:xfrm>
            <a:off x="400822" y="5391329"/>
            <a:ext cx="1886478" cy="276999"/>
          </a:xfrm>
          <a:prstGeom prst="rect">
            <a:avLst/>
          </a:prstGeom>
          <a:noFill/>
        </p:spPr>
        <p:txBody>
          <a:bodyPr wrap="none" rtlCol="0">
            <a:spAutoFit/>
          </a:bodyPr>
          <a:lstStyle/>
          <a:p>
            <a:r>
              <a:rPr lang="en-US" sz="1200" i="1" dirty="0" smtClean="0"/>
              <a:t>Artist’s conception: </a:t>
            </a:r>
            <a:r>
              <a:rPr lang="en-US" sz="1200" i="1" dirty="0"/>
              <a:t>MDA </a:t>
            </a:r>
          </a:p>
        </p:txBody>
      </p:sp>
      <p:sp>
        <p:nvSpPr>
          <p:cNvPr id="11" name="TextBox 10"/>
          <p:cNvSpPr txBox="1"/>
          <p:nvPr/>
        </p:nvSpPr>
        <p:spPr>
          <a:xfrm>
            <a:off x="7176466" y="5395445"/>
            <a:ext cx="1886478" cy="276999"/>
          </a:xfrm>
          <a:prstGeom prst="rect">
            <a:avLst/>
          </a:prstGeom>
          <a:noFill/>
        </p:spPr>
        <p:txBody>
          <a:bodyPr wrap="none" rtlCol="0">
            <a:spAutoFit/>
          </a:bodyPr>
          <a:lstStyle/>
          <a:p>
            <a:r>
              <a:rPr lang="en-US" sz="1200" i="1" dirty="0" smtClean="0"/>
              <a:t>Artist’s conception: </a:t>
            </a:r>
            <a:r>
              <a:rPr lang="en-US" sz="1200" i="1" dirty="0"/>
              <a:t>MDA </a:t>
            </a:r>
          </a:p>
        </p:txBody>
      </p:sp>
      <p:sp>
        <p:nvSpPr>
          <p:cNvPr id="13" name="TextBox 12"/>
          <p:cNvSpPr txBox="1"/>
          <p:nvPr/>
        </p:nvSpPr>
        <p:spPr>
          <a:xfrm>
            <a:off x="388511" y="3123173"/>
            <a:ext cx="1886478" cy="276999"/>
          </a:xfrm>
          <a:prstGeom prst="rect">
            <a:avLst/>
          </a:prstGeom>
          <a:noFill/>
        </p:spPr>
        <p:txBody>
          <a:bodyPr wrap="none" rtlCol="0">
            <a:spAutoFit/>
          </a:bodyPr>
          <a:lstStyle/>
          <a:p>
            <a:r>
              <a:rPr lang="en-US" sz="1200" i="1" dirty="0" smtClean="0"/>
              <a:t>Artist’s conception: </a:t>
            </a:r>
            <a:r>
              <a:rPr lang="en-US" sz="1200" i="1" dirty="0"/>
              <a:t>MDA </a:t>
            </a:r>
          </a:p>
        </p:txBody>
      </p:sp>
    </p:spTree>
    <p:extLst>
      <p:ext uri="{BB962C8B-B14F-4D97-AF65-F5344CB8AC3E}">
        <p14:creationId xmlns:p14="http://schemas.microsoft.com/office/powerpoint/2010/main" val="2055563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14</a:t>
            </a:fld>
            <a:endParaRPr lang="en-US"/>
          </a:p>
        </p:txBody>
      </p:sp>
      <p:sp>
        <p:nvSpPr>
          <p:cNvPr id="5" name="Title 4"/>
          <p:cNvSpPr>
            <a:spLocks noGrp="1"/>
          </p:cNvSpPr>
          <p:nvPr>
            <p:ph type="ctrTitle"/>
          </p:nvPr>
        </p:nvSpPr>
        <p:spPr/>
        <p:txBody>
          <a:bodyPr>
            <a:normAutofit fontScale="90000"/>
          </a:bodyPr>
          <a:lstStyle/>
          <a:p>
            <a:r>
              <a:rPr lang="en-US" b="1" dirty="0" smtClean="0"/>
              <a:t>RSGS + delivery = </a:t>
            </a:r>
            <a:r>
              <a:rPr lang="en-US" b="1" i="1" dirty="0" smtClean="0"/>
              <a:t>space logistics infrastructure</a:t>
            </a:r>
            <a:endParaRPr lang="en-US" b="1" i="1" dirty="0"/>
          </a:p>
        </p:txBody>
      </p:sp>
      <p:sp>
        <p:nvSpPr>
          <p:cNvPr id="41" name="Slide Number Placeholder 2"/>
          <p:cNvSpPr txBox="1">
            <a:spLocks/>
          </p:cNvSpPr>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31CC523-8BC6-4921-807A-66BD262F34AB}" type="slidenum">
              <a:rPr lang="en-US" smtClean="0"/>
              <a:pPr>
                <a:defRPr/>
              </a:pPr>
              <a:t>14</a:t>
            </a:fld>
            <a:endParaRPr lang="en-US"/>
          </a:p>
        </p:txBody>
      </p:sp>
      <p:grpSp>
        <p:nvGrpSpPr>
          <p:cNvPr id="42" name="Group 41"/>
          <p:cNvGrpSpPr/>
          <p:nvPr/>
        </p:nvGrpSpPr>
        <p:grpSpPr>
          <a:xfrm>
            <a:off x="14491" y="900749"/>
            <a:ext cx="9251881" cy="9144848"/>
            <a:chOff x="-67397" y="927652"/>
            <a:chExt cx="9251881" cy="9529657"/>
          </a:xfrm>
        </p:grpSpPr>
        <p:grpSp>
          <p:nvGrpSpPr>
            <p:cNvPr id="43" name="Group 42"/>
            <p:cNvGrpSpPr/>
            <p:nvPr/>
          </p:nvGrpSpPr>
          <p:grpSpPr>
            <a:xfrm>
              <a:off x="-67397" y="927652"/>
              <a:ext cx="9251881" cy="5939187"/>
              <a:chOff x="-67397" y="927652"/>
              <a:chExt cx="9251881" cy="5939187"/>
            </a:xfrm>
          </p:grpSpPr>
          <p:sp>
            <p:nvSpPr>
              <p:cNvPr id="47" name="Rectangle 46"/>
              <p:cNvSpPr/>
              <p:nvPr/>
            </p:nvSpPr>
            <p:spPr>
              <a:xfrm>
                <a:off x="209826" y="927652"/>
                <a:ext cx="8558696" cy="5930348"/>
              </a:xfrm>
              <a:prstGeom prst="rect">
                <a:avLst/>
              </a:prstGeom>
              <a:gradFill flip="none" rotWithShape="1">
                <a:gsLst>
                  <a:gs pos="0">
                    <a:schemeClr val="tx1"/>
                  </a:gs>
                  <a:gs pos="100000">
                    <a:schemeClr val="tx2">
                      <a:lumMod val="75000"/>
                    </a:schemeClr>
                  </a:gs>
                </a:gsLst>
                <a:lin ang="516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9" name="Freeform 48"/>
              <p:cNvSpPr/>
              <p:nvPr/>
            </p:nvSpPr>
            <p:spPr>
              <a:xfrm rot="20369823">
                <a:off x="1509254" y="1844261"/>
                <a:ext cx="444088" cy="1082261"/>
              </a:xfrm>
              <a:custGeom>
                <a:avLst/>
                <a:gdLst>
                  <a:gd name="connsiteX0" fmla="*/ 101740 w 576610"/>
                  <a:gd name="connsiteY0" fmla="*/ 1214783 h 1214783"/>
                  <a:gd name="connsiteX1" fmla="*/ 2349 w 576610"/>
                  <a:gd name="connsiteY1" fmla="*/ 596348 h 1214783"/>
                  <a:gd name="connsiteX2" fmla="*/ 190088 w 576610"/>
                  <a:gd name="connsiteY2" fmla="*/ 231913 h 1214783"/>
                  <a:gd name="connsiteX3" fmla="*/ 576610 w 576610"/>
                  <a:gd name="connsiteY3" fmla="*/ 0 h 1214783"/>
                  <a:gd name="connsiteX4" fmla="*/ 576610 w 576610"/>
                  <a:gd name="connsiteY4" fmla="*/ 0 h 121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610" h="1214783">
                    <a:moveTo>
                      <a:pt x="101740" y="1214783"/>
                    </a:moveTo>
                    <a:cubicBezTo>
                      <a:pt x="44682" y="987471"/>
                      <a:pt x="-12376" y="760160"/>
                      <a:pt x="2349" y="596348"/>
                    </a:cubicBezTo>
                    <a:cubicBezTo>
                      <a:pt x="17074" y="432536"/>
                      <a:pt x="94378" y="331304"/>
                      <a:pt x="190088" y="231913"/>
                    </a:cubicBezTo>
                    <a:cubicBezTo>
                      <a:pt x="285798" y="132522"/>
                      <a:pt x="576610" y="0"/>
                      <a:pt x="576610" y="0"/>
                    </a:cubicBezTo>
                    <a:lnTo>
                      <a:pt x="576610" y="0"/>
                    </a:lnTo>
                  </a:path>
                </a:pathLst>
              </a:custGeom>
              <a:ln>
                <a:solidFill>
                  <a:srgbClr val="44D612"/>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rot="21076151" flipH="1" flipV="1">
                <a:off x="1906767" y="1860321"/>
                <a:ext cx="444088" cy="1082261"/>
              </a:xfrm>
              <a:custGeom>
                <a:avLst/>
                <a:gdLst>
                  <a:gd name="connsiteX0" fmla="*/ 101740 w 576610"/>
                  <a:gd name="connsiteY0" fmla="*/ 1214783 h 1214783"/>
                  <a:gd name="connsiteX1" fmla="*/ 2349 w 576610"/>
                  <a:gd name="connsiteY1" fmla="*/ 596348 h 1214783"/>
                  <a:gd name="connsiteX2" fmla="*/ 190088 w 576610"/>
                  <a:gd name="connsiteY2" fmla="*/ 231913 h 1214783"/>
                  <a:gd name="connsiteX3" fmla="*/ 576610 w 576610"/>
                  <a:gd name="connsiteY3" fmla="*/ 0 h 1214783"/>
                  <a:gd name="connsiteX4" fmla="*/ 576610 w 576610"/>
                  <a:gd name="connsiteY4" fmla="*/ 0 h 121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610" h="1214783">
                    <a:moveTo>
                      <a:pt x="101740" y="1214783"/>
                    </a:moveTo>
                    <a:cubicBezTo>
                      <a:pt x="44682" y="987471"/>
                      <a:pt x="-12376" y="760160"/>
                      <a:pt x="2349" y="596348"/>
                    </a:cubicBezTo>
                    <a:cubicBezTo>
                      <a:pt x="17074" y="432536"/>
                      <a:pt x="94378" y="331304"/>
                      <a:pt x="190088" y="231913"/>
                    </a:cubicBezTo>
                    <a:cubicBezTo>
                      <a:pt x="285798" y="132522"/>
                      <a:pt x="576610" y="0"/>
                      <a:pt x="576610" y="0"/>
                    </a:cubicBezTo>
                    <a:lnTo>
                      <a:pt x="576610" y="0"/>
                    </a:lnTo>
                  </a:path>
                </a:pathLst>
              </a:custGeom>
              <a:ln>
                <a:solidFill>
                  <a:srgbClr val="44D612"/>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52" name="TextBox 51"/>
              <p:cNvSpPr txBox="1"/>
              <p:nvPr/>
            </p:nvSpPr>
            <p:spPr>
              <a:xfrm>
                <a:off x="-67397" y="1959429"/>
                <a:ext cx="1590920" cy="584775"/>
              </a:xfrm>
              <a:prstGeom prst="rect">
                <a:avLst/>
              </a:prstGeom>
              <a:noFill/>
            </p:spPr>
            <p:txBody>
              <a:bodyPr wrap="square" rtlCol="0">
                <a:spAutoFit/>
              </a:bodyPr>
              <a:lstStyle/>
              <a:p>
                <a:pPr algn="r"/>
                <a:r>
                  <a:rPr lang="en-US" sz="1600" b="1" dirty="0" smtClean="0">
                    <a:solidFill>
                      <a:srgbClr val="44D612"/>
                    </a:solidFill>
                    <a:cs typeface="Arial" charset="0"/>
                  </a:rPr>
                  <a:t>Spacecraft maneuver</a:t>
                </a:r>
                <a:endParaRPr lang="en-US" sz="1600" b="1" dirty="0">
                  <a:solidFill>
                    <a:srgbClr val="44D612"/>
                  </a:solidFill>
                  <a:cs typeface="Arial" charset="0"/>
                </a:endParaRPr>
              </a:p>
            </p:txBody>
          </p:sp>
          <p:sp>
            <p:nvSpPr>
              <p:cNvPr id="53" name="TextBox 52"/>
              <p:cNvSpPr txBox="1"/>
              <p:nvPr/>
            </p:nvSpPr>
            <p:spPr>
              <a:xfrm>
                <a:off x="2350350" y="1819351"/>
                <a:ext cx="1264434" cy="673528"/>
              </a:xfrm>
              <a:prstGeom prst="rect">
                <a:avLst/>
              </a:prstGeom>
              <a:noFill/>
            </p:spPr>
            <p:txBody>
              <a:bodyPr wrap="square" rtlCol="0">
                <a:spAutoFit/>
              </a:bodyPr>
              <a:lstStyle/>
              <a:p>
                <a:r>
                  <a:rPr lang="en-US" b="1" smtClean="0">
                    <a:solidFill>
                      <a:srgbClr val="44D612"/>
                    </a:solidFill>
                    <a:cs typeface="Arial" charset="0"/>
                  </a:rPr>
                  <a:t>Restore orbit</a:t>
                </a:r>
                <a:endParaRPr lang="en-US" b="1" dirty="0">
                  <a:solidFill>
                    <a:srgbClr val="44D612"/>
                  </a:solidFill>
                  <a:cs typeface="Arial" charset="0"/>
                </a:endParaRPr>
              </a:p>
            </p:txBody>
          </p:sp>
          <p:sp>
            <p:nvSpPr>
              <p:cNvPr id="54" name="TextBox 53"/>
              <p:cNvSpPr txBox="1"/>
              <p:nvPr/>
            </p:nvSpPr>
            <p:spPr>
              <a:xfrm>
                <a:off x="317127" y="1096965"/>
                <a:ext cx="1541696" cy="609382"/>
              </a:xfrm>
              <a:prstGeom prst="rect">
                <a:avLst/>
              </a:prstGeom>
              <a:noFill/>
            </p:spPr>
            <p:txBody>
              <a:bodyPr wrap="square" rtlCol="0">
                <a:spAutoFit/>
              </a:bodyPr>
              <a:lstStyle/>
              <a:p>
                <a:pPr algn="r"/>
                <a:r>
                  <a:rPr lang="en-US" sz="1600" b="1" smtClean="0">
                    <a:solidFill>
                      <a:srgbClr val="44D612"/>
                    </a:solidFill>
                    <a:cs typeface="Arial" charset="0"/>
                  </a:rPr>
                  <a:t>Rendezvous, Dock</a:t>
                </a:r>
                <a:endParaRPr lang="en-US" sz="1600" b="1" dirty="0">
                  <a:solidFill>
                    <a:srgbClr val="44D612"/>
                  </a:solidFill>
                  <a:cs typeface="Arial" charset="0"/>
                </a:endParaRPr>
              </a:p>
            </p:txBody>
          </p:sp>
          <p:sp>
            <p:nvSpPr>
              <p:cNvPr id="55" name="TextBox 54"/>
              <p:cNvSpPr txBox="1"/>
              <p:nvPr/>
            </p:nvSpPr>
            <p:spPr>
              <a:xfrm>
                <a:off x="3670873" y="1046831"/>
                <a:ext cx="1838132" cy="609382"/>
              </a:xfrm>
              <a:prstGeom prst="rect">
                <a:avLst/>
              </a:prstGeom>
              <a:noFill/>
            </p:spPr>
            <p:txBody>
              <a:bodyPr wrap="square" rtlCol="0">
                <a:spAutoFit/>
              </a:bodyPr>
              <a:lstStyle/>
              <a:p>
                <a:pPr algn="ctr"/>
                <a:r>
                  <a:rPr lang="en-US" sz="1600" b="1" dirty="0" smtClean="0">
                    <a:solidFill>
                      <a:srgbClr val="FFFFFF"/>
                    </a:solidFill>
                    <a:cs typeface="Arial" charset="0"/>
                  </a:rPr>
                  <a:t>Present-day GEO asset</a:t>
                </a:r>
              </a:p>
            </p:txBody>
          </p:sp>
          <p:sp>
            <p:nvSpPr>
              <p:cNvPr id="56" name="TextBox 55"/>
              <p:cNvSpPr txBox="1"/>
              <p:nvPr/>
            </p:nvSpPr>
            <p:spPr>
              <a:xfrm>
                <a:off x="6472793" y="1951755"/>
                <a:ext cx="1772872" cy="584775"/>
              </a:xfrm>
              <a:prstGeom prst="rect">
                <a:avLst/>
              </a:prstGeom>
              <a:noFill/>
            </p:spPr>
            <p:txBody>
              <a:bodyPr wrap="square" rtlCol="0">
                <a:spAutoFit/>
              </a:bodyPr>
              <a:lstStyle/>
              <a:p>
                <a:r>
                  <a:rPr lang="en-US" sz="1600" b="1" dirty="0" smtClean="0">
                    <a:solidFill>
                      <a:srgbClr val="FFFFFF"/>
                    </a:solidFill>
                    <a:cs typeface="Arial" charset="0"/>
                  </a:rPr>
                  <a:t>Future GEO asset</a:t>
                </a:r>
              </a:p>
            </p:txBody>
          </p:sp>
          <p:sp>
            <p:nvSpPr>
              <p:cNvPr id="59" name="Freeform 58"/>
              <p:cNvSpPr/>
              <p:nvPr/>
            </p:nvSpPr>
            <p:spPr>
              <a:xfrm>
                <a:off x="1159565" y="4527826"/>
                <a:ext cx="2882348" cy="2286000"/>
              </a:xfrm>
              <a:custGeom>
                <a:avLst/>
                <a:gdLst>
                  <a:gd name="connsiteX0" fmla="*/ 2882348 w 2882348"/>
                  <a:gd name="connsiteY0" fmla="*/ 2286000 h 2286000"/>
                  <a:gd name="connsiteX1" fmla="*/ 717826 w 2882348"/>
                  <a:gd name="connsiteY1" fmla="*/ 1148522 h 2286000"/>
                  <a:gd name="connsiteX2" fmla="*/ 0 w 2882348"/>
                  <a:gd name="connsiteY2" fmla="*/ 0 h 2286000"/>
                  <a:gd name="connsiteX3" fmla="*/ 0 w 2882348"/>
                  <a:gd name="connsiteY3" fmla="*/ 0 h 2286000"/>
                  <a:gd name="connsiteX4" fmla="*/ 0 w 2882348"/>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348" h="2286000">
                    <a:moveTo>
                      <a:pt x="2882348" y="2286000"/>
                    </a:moveTo>
                    <a:cubicBezTo>
                      <a:pt x="2040282" y="1907761"/>
                      <a:pt x="1198217" y="1529522"/>
                      <a:pt x="717826" y="1148522"/>
                    </a:cubicBezTo>
                    <a:cubicBezTo>
                      <a:pt x="237435" y="767522"/>
                      <a:pt x="0" y="0"/>
                      <a:pt x="0" y="0"/>
                    </a:cubicBezTo>
                    <a:lnTo>
                      <a:pt x="0" y="0"/>
                    </a:lnTo>
                    <a:lnTo>
                      <a:pt x="0" y="0"/>
                    </a:lnTo>
                  </a:path>
                </a:pathLst>
              </a:custGeom>
              <a:ln>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pic>
            <p:nvPicPr>
              <p:cNvPr id="60" name="Picture 5" descr="C:\Users\efowler\Desktop\POD.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66094" y="4960550"/>
                <a:ext cx="790439" cy="709885"/>
              </a:xfrm>
              <a:prstGeom prst="rect">
                <a:avLst/>
              </a:prstGeom>
              <a:noFill/>
              <a:extLst>
                <a:ext uri="{909E8E84-426E-40dd-AFC4-6F175D3DCCD1}">
                  <a14:hiddenFill xmlns="" xmlns:a14="http://schemas.microsoft.com/office/drawing/2010/main">
                    <a:solidFill>
                      <a:srgbClr val="FFFFFF"/>
                    </a:solidFill>
                  </a14:hiddenFill>
                </a:ext>
              </a:extLst>
            </p:spPr>
          </p:pic>
          <p:sp>
            <p:nvSpPr>
              <p:cNvPr id="61" name="Freeform 60"/>
              <p:cNvSpPr/>
              <p:nvPr/>
            </p:nvSpPr>
            <p:spPr>
              <a:xfrm flipH="1">
                <a:off x="4845877" y="4580839"/>
                <a:ext cx="2663688" cy="2286000"/>
              </a:xfrm>
              <a:custGeom>
                <a:avLst/>
                <a:gdLst>
                  <a:gd name="connsiteX0" fmla="*/ 2882348 w 2882348"/>
                  <a:gd name="connsiteY0" fmla="*/ 2286000 h 2286000"/>
                  <a:gd name="connsiteX1" fmla="*/ 717826 w 2882348"/>
                  <a:gd name="connsiteY1" fmla="*/ 1148522 h 2286000"/>
                  <a:gd name="connsiteX2" fmla="*/ 0 w 2882348"/>
                  <a:gd name="connsiteY2" fmla="*/ 0 h 2286000"/>
                  <a:gd name="connsiteX3" fmla="*/ 0 w 2882348"/>
                  <a:gd name="connsiteY3" fmla="*/ 0 h 2286000"/>
                  <a:gd name="connsiteX4" fmla="*/ 0 w 2882348"/>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348" h="2286000">
                    <a:moveTo>
                      <a:pt x="2882348" y="2286000"/>
                    </a:moveTo>
                    <a:cubicBezTo>
                      <a:pt x="2040282" y="1907761"/>
                      <a:pt x="1198217" y="1529522"/>
                      <a:pt x="717826" y="1148522"/>
                    </a:cubicBezTo>
                    <a:cubicBezTo>
                      <a:pt x="237435" y="767522"/>
                      <a:pt x="0" y="0"/>
                      <a:pt x="0" y="0"/>
                    </a:cubicBezTo>
                    <a:lnTo>
                      <a:pt x="0" y="0"/>
                    </a:lnTo>
                    <a:lnTo>
                      <a:pt x="0" y="0"/>
                    </a:lnTo>
                  </a:path>
                </a:pathLst>
              </a:custGeom>
              <a:ln>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62" name="TextBox 61"/>
              <p:cNvSpPr txBox="1"/>
              <p:nvPr/>
            </p:nvSpPr>
            <p:spPr>
              <a:xfrm>
                <a:off x="2056533" y="4855537"/>
                <a:ext cx="2252884" cy="609382"/>
              </a:xfrm>
              <a:prstGeom prst="rect">
                <a:avLst/>
              </a:prstGeom>
              <a:noFill/>
            </p:spPr>
            <p:txBody>
              <a:bodyPr wrap="square" rtlCol="0">
                <a:spAutoFit/>
              </a:bodyPr>
              <a:lstStyle/>
              <a:p>
                <a:r>
                  <a:rPr lang="en-US" sz="1600" b="1" dirty="0" smtClean="0">
                    <a:solidFill>
                      <a:srgbClr val="FFFFFF"/>
                    </a:solidFill>
                    <a:cs typeface="Arial" charset="0"/>
                  </a:rPr>
                  <a:t>Delivery: </a:t>
                </a:r>
              </a:p>
              <a:p>
                <a:r>
                  <a:rPr lang="en-US" sz="1600" b="1" dirty="0" smtClean="0">
                    <a:solidFill>
                      <a:srgbClr val="FFFFFF"/>
                    </a:solidFill>
                    <a:cs typeface="Arial" charset="0"/>
                  </a:rPr>
                  <a:t>PODS</a:t>
                </a:r>
              </a:p>
            </p:txBody>
          </p:sp>
          <p:pic>
            <p:nvPicPr>
              <p:cNvPr id="63" name="Picture 6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87501" y="4948475"/>
                <a:ext cx="485839" cy="619539"/>
              </a:xfrm>
              <a:prstGeom prst="rect">
                <a:avLst/>
              </a:prstGeom>
            </p:spPr>
          </p:pic>
          <p:sp>
            <p:nvSpPr>
              <p:cNvPr id="64" name="TextBox 63"/>
              <p:cNvSpPr txBox="1"/>
              <p:nvPr/>
            </p:nvSpPr>
            <p:spPr>
              <a:xfrm>
                <a:off x="4845877" y="4765398"/>
                <a:ext cx="2141624" cy="865965"/>
              </a:xfrm>
              <a:prstGeom prst="rect">
                <a:avLst/>
              </a:prstGeom>
              <a:noFill/>
            </p:spPr>
            <p:txBody>
              <a:bodyPr wrap="square" rtlCol="0">
                <a:spAutoFit/>
              </a:bodyPr>
              <a:lstStyle/>
              <a:p>
                <a:pPr algn="r"/>
                <a:r>
                  <a:rPr lang="en-US" sz="1600" b="1" dirty="0" smtClean="0">
                    <a:solidFill>
                      <a:srgbClr val="FFFFFF"/>
                    </a:solidFill>
                    <a:cs typeface="Arial" charset="0"/>
                  </a:rPr>
                  <a:t>Delivery: ESPA</a:t>
                </a:r>
                <a:r>
                  <a:rPr lang="en-US" sz="1600" b="1" smtClean="0">
                    <a:solidFill>
                      <a:srgbClr val="FFFFFF"/>
                    </a:solidFill>
                    <a:cs typeface="Arial" charset="0"/>
                  </a:rPr>
                  <a:t>, secondary, dedicated</a:t>
                </a:r>
                <a:endParaRPr lang="en-US" sz="1600" b="1" dirty="0" smtClean="0">
                  <a:solidFill>
                    <a:srgbClr val="FFFFFF"/>
                  </a:solidFill>
                  <a:cs typeface="Arial" charset="0"/>
                </a:endParaRPr>
              </a:p>
            </p:txBody>
          </p:sp>
          <p:sp>
            <p:nvSpPr>
              <p:cNvPr id="66" name="TextBox 65"/>
              <p:cNvSpPr txBox="1"/>
              <p:nvPr/>
            </p:nvSpPr>
            <p:spPr>
              <a:xfrm>
                <a:off x="7473340" y="3068454"/>
                <a:ext cx="1711144" cy="609382"/>
              </a:xfrm>
              <a:prstGeom prst="rect">
                <a:avLst/>
              </a:prstGeom>
              <a:noFill/>
            </p:spPr>
            <p:txBody>
              <a:bodyPr wrap="square" rtlCol="0">
                <a:spAutoFit/>
              </a:bodyPr>
              <a:lstStyle/>
              <a:p>
                <a:r>
                  <a:rPr lang="en-US" sz="1600" b="1" dirty="0" smtClean="0">
                    <a:solidFill>
                      <a:srgbClr val="FFFFFF"/>
                    </a:solidFill>
                    <a:cs typeface="Arial" charset="0"/>
                  </a:rPr>
                  <a:t>Capture</a:t>
                </a:r>
                <a:r>
                  <a:rPr lang="en-US" sz="1600" b="1" smtClean="0">
                    <a:solidFill>
                      <a:srgbClr val="FFFFFF"/>
                    </a:solidFill>
                    <a:cs typeface="Arial" charset="0"/>
                  </a:rPr>
                  <a:t>, transport</a:t>
                </a:r>
                <a:endParaRPr lang="en-US" sz="1600" b="1" dirty="0">
                  <a:solidFill>
                    <a:srgbClr val="FFFFFF"/>
                  </a:solidFill>
                  <a:cs typeface="Arial" charset="0"/>
                </a:endParaRPr>
              </a:p>
            </p:txBody>
          </p:sp>
          <p:sp>
            <p:nvSpPr>
              <p:cNvPr id="67" name="Freeform 66"/>
              <p:cNvSpPr/>
              <p:nvPr/>
            </p:nvSpPr>
            <p:spPr>
              <a:xfrm>
                <a:off x="1440343" y="2484783"/>
                <a:ext cx="2855570" cy="1656521"/>
              </a:xfrm>
              <a:custGeom>
                <a:avLst/>
                <a:gdLst>
                  <a:gd name="connsiteX0" fmla="*/ 0 w 2661478"/>
                  <a:gd name="connsiteY0" fmla="*/ 1579217 h 1579217"/>
                  <a:gd name="connsiteX1" fmla="*/ 1104348 w 2661478"/>
                  <a:gd name="connsiteY1" fmla="*/ 673652 h 1579217"/>
                  <a:gd name="connsiteX2" fmla="*/ 1943652 w 2661478"/>
                  <a:gd name="connsiteY2" fmla="*/ 242956 h 1579217"/>
                  <a:gd name="connsiteX3" fmla="*/ 2661478 w 2661478"/>
                  <a:gd name="connsiteY3" fmla="*/ 0 h 1579217"/>
                  <a:gd name="connsiteX4" fmla="*/ 2661478 w 2661478"/>
                  <a:gd name="connsiteY4" fmla="*/ 0 h 157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1478" h="1579217">
                    <a:moveTo>
                      <a:pt x="0" y="1579217"/>
                    </a:moveTo>
                    <a:cubicBezTo>
                      <a:pt x="390203" y="1237789"/>
                      <a:pt x="780406" y="896362"/>
                      <a:pt x="1104348" y="673652"/>
                    </a:cubicBezTo>
                    <a:cubicBezTo>
                      <a:pt x="1428290" y="450942"/>
                      <a:pt x="1684130" y="355231"/>
                      <a:pt x="1943652" y="242956"/>
                    </a:cubicBezTo>
                    <a:cubicBezTo>
                      <a:pt x="2203174" y="130681"/>
                      <a:pt x="2661478" y="0"/>
                      <a:pt x="2661478" y="0"/>
                    </a:cubicBezTo>
                    <a:lnTo>
                      <a:pt x="2661478" y="0"/>
                    </a:lnTo>
                  </a:path>
                </a:pathLst>
              </a:custGeom>
              <a:ln>
                <a:solidFill>
                  <a:srgbClr val="FFFF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rot="19772202">
                <a:off x="2395889" y="3104427"/>
                <a:ext cx="1200319" cy="416946"/>
              </a:xfrm>
              <a:prstGeom prst="rect">
                <a:avLst/>
              </a:prstGeom>
              <a:noFill/>
            </p:spPr>
            <p:txBody>
              <a:bodyPr wrap="square" rtlCol="0">
                <a:spAutoFit/>
              </a:bodyPr>
              <a:lstStyle/>
              <a:p>
                <a:r>
                  <a:rPr lang="en-US" sz="2000" b="1" dirty="0" smtClean="0">
                    <a:solidFill>
                      <a:srgbClr val="FFFF00"/>
                    </a:solidFill>
                    <a:cs typeface="Arial" charset="0"/>
                  </a:rPr>
                  <a:t>Install</a:t>
                </a:r>
                <a:endParaRPr lang="en-US" sz="2000" b="1" dirty="0">
                  <a:solidFill>
                    <a:srgbClr val="FFFF00"/>
                  </a:solidFill>
                  <a:cs typeface="Arial" charset="0"/>
                </a:endParaRPr>
              </a:p>
            </p:txBody>
          </p:sp>
          <p:sp>
            <p:nvSpPr>
              <p:cNvPr id="69" name="TextBox 68"/>
              <p:cNvSpPr txBox="1"/>
              <p:nvPr/>
            </p:nvSpPr>
            <p:spPr>
              <a:xfrm>
                <a:off x="5078340" y="1583229"/>
                <a:ext cx="1539218" cy="584775"/>
              </a:xfrm>
              <a:prstGeom prst="rect">
                <a:avLst/>
              </a:prstGeom>
              <a:noFill/>
            </p:spPr>
            <p:txBody>
              <a:bodyPr wrap="square" rtlCol="0">
                <a:spAutoFit/>
              </a:bodyPr>
              <a:lstStyle/>
              <a:p>
                <a:pPr algn="ctr"/>
                <a:r>
                  <a:rPr lang="en-US" sz="1600" b="1" dirty="0" smtClean="0">
                    <a:solidFill>
                      <a:srgbClr val="FFFFFF"/>
                    </a:solidFill>
                    <a:cs typeface="Arial" charset="0"/>
                  </a:rPr>
                  <a:t>Future small satellite</a:t>
                </a:r>
              </a:p>
            </p:txBody>
          </p:sp>
          <p:sp>
            <p:nvSpPr>
              <p:cNvPr id="70" name="Freeform 69"/>
              <p:cNvSpPr/>
              <p:nvPr/>
            </p:nvSpPr>
            <p:spPr>
              <a:xfrm>
                <a:off x="6902174" y="3125304"/>
                <a:ext cx="441739" cy="927653"/>
              </a:xfrm>
              <a:custGeom>
                <a:avLst/>
                <a:gdLst>
                  <a:gd name="connsiteX0" fmla="*/ 441739 w 441739"/>
                  <a:gd name="connsiteY0" fmla="*/ 927653 h 927653"/>
                  <a:gd name="connsiteX1" fmla="*/ 298174 w 441739"/>
                  <a:gd name="connsiteY1" fmla="*/ 342348 h 927653"/>
                  <a:gd name="connsiteX2" fmla="*/ 0 w 441739"/>
                  <a:gd name="connsiteY2" fmla="*/ 0 h 927653"/>
                  <a:gd name="connsiteX3" fmla="*/ 0 w 441739"/>
                  <a:gd name="connsiteY3" fmla="*/ 0 h 927653"/>
                </a:gdLst>
                <a:ahLst/>
                <a:cxnLst>
                  <a:cxn ang="0">
                    <a:pos x="connsiteX0" y="connsiteY0"/>
                  </a:cxn>
                  <a:cxn ang="0">
                    <a:pos x="connsiteX1" y="connsiteY1"/>
                  </a:cxn>
                  <a:cxn ang="0">
                    <a:pos x="connsiteX2" y="connsiteY2"/>
                  </a:cxn>
                  <a:cxn ang="0">
                    <a:pos x="connsiteX3" y="connsiteY3"/>
                  </a:cxn>
                </a:cxnLst>
                <a:rect l="l" t="t" r="r" b="b"/>
                <a:pathLst>
                  <a:path w="441739" h="927653">
                    <a:moveTo>
                      <a:pt x="441739" y="927653"/>
                    </a:moveTo>
                    <a:cubicBezTo>
                      <a:pt x="406768" y="712305"/>
                      <a:pt x="371797" y="496957"/>
                      <a:pt x="298174" y="342348"/>
                    </a:cubicBezTo>
                    <a:cubicBezTo>
                      <a:pt x="224551" y="187739"/>
                      <a:pt x="0" y="0"/>
                      <a:pt x="0" y="0"/>
                    </a:cubicBezTo>
                    <a:lnTo>
                      <a:pt x="0" y="0"/>
                    </a:lnTo>
                  </a:path>
                </a:pathLst>
              </a:custGeom>
              <a:ln>
                <a:solidFill>
                  <a:srgbClr val="FFFF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71" name="Freeform 70"/>
              <p:cNvSpPr/>
              <p:nvPr/>
            </p:nvSpPr>
            <p:spPr>
              <a:xfrm>
                <a:off x="5746833" y="2580599"/>
                <a:ext cx="1516718" cy="1527574"/>
              </a:xfrm>
              <a:custGeom>
                <a:avLst/>
                <a:gdLst>
                  <a:gd name="connsiteX0" fmla="*/ 441739 w 441739"/>
                  <a:gd name="connsiteY0" fmla="*/ 927653 h 927653"/>
                  <a:gd name="connsiteX1" fmla="*/ 298174 w 441739"/>
                  <a:gd name="connsiteY1" fmla="*/ 342348 h 927653"/>
                  <a:gd name="connsiteX2" fmla="*/ 0 w 441739"/>
                  <a:gd name="connsiteY2" fmla="*/ 0 h 927653"/>
                  <a:gd name="connsiteX3" fmla="*/ 0 w 441739"/>
                  <a:gd name="connsiteY3" fmla="*/ 0 h 927653"/>
                </a:gdLst>
                <a:ahLst/>
                <a:cxnLst>
                  <a:cxn ang="0">
                    <a:pos x="connsiteX0" y="connsiteY0"/>
                  </a:cxn>
                  <a:cxn ang="0">
                    <a:pos x="connsiteX1" y="connsiteY1"/>
                  </a:cxn>
                  <a:cxn ang="0">
                    <a:pos x="connsiteX2" y="connsiteY2"/>
                  </a:cxn>
                  <a:cxn ang="0">
                    <a:pos x="connsiteX3" y="connsiteY3"/>
                  </a:cxn>
                </a:cxnLst>
                <a:rect l="l" t="t" r="r" b="b"/>
                <a:pathLst>
                  <a:path w="441739" h="927653">
                    <a:moveTo>
                      <a:pt x="441739" y="927653"/>
                    </a:moveTo>
                    <a:cubicBezTo>
                      <a:pt x="406768" y="712305"/>
                      <a:pt x="371797" y="496957"/>
                      <a:pt x="298174" y="342348"/>
                    </a:cubicBezTo>
                    <a:cubicBezTo>
                      <a:pt x="224551" y="187739"/>
                      <a:pt x="0" y="0"/>
                      <a:pt x="0" y="0"/>
                    </a:cubicBezTo>
                    <a:lnTo>
                      <a:pt x="0" y="0"/>
                    </a:lnTo>
                  </a:path>
                </a:pathLst>
              </a:custGeom>
              <a:ln>
                <a:solidFill>
                  <a:srgbClr val="FFFF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72" name="Freeform 71"/>
              <p:cNvSpPr/>
              <p:nvPr/>
            </p:nvSpPr>
            <p:spPr>
              <a:xfrm>
                <a:off x="4660348" y="2500267"/>
                <a:ext cx="2570073" cy="1705090"/>
              </a:xfrm>
              <a:custGeom>
                <a:avLst/>
                <a:gdLst>
                  <a:gd name="connsiteX0" fmla="*/ 441739 w 441739"/>
                  <a:gd name="connsiteY0" fmla="*/ 927653 h 927653"/>
                  <a:gd name="connsiteX1" fmla="*/ 298174 w 441739"/>
                  <a:gd name="connsiteY1" fmla="*/ 342348 h 927653"/>
                  <a:gd name="connsiteX2" fmla="*/ 0 w 441739"/>
                  <a:gd name="connsiteY2" fmla="*/ 0 h 927653"/>
                  <a:gd name="connsiteX3" fmla="*/ 0 w 441739"/>
                  <a:gd name="connsiteY3" fmla="*/ 0 h 927653"/>
                </a:gdLst>
                <a:ahLst/>
                <a:cxnLst>
                  <a:cxn ang="0">
                    <a:pos x="connsiteX0" y="connsiteY0"/>
                  </a:cxn>
                  <a:cxn ang="0">
                    <a:pos x="connsiteX1" y="connsiteY1"/>
                  </a:cxn>
                  <a:cxn ang="0">
                    <a:pos x="connsiteX2" y="connsiteY2"/>
                  </a:cxn>
                  <a:cxn ang="0">
                    <a:pos x="connsiteX3" y="connsiteY3"/>
                  </a:cxn>
                </a:cxnLst>
                <a:rect l="l" t="t" r="r" b="b"/>
                <a:pathLst>
                  <a:path w="441739" h="927653">
                    <a:moveTo>
                      <a:pt x="441739" y="927653"/>
                    </a:moveTo>
                    <a:cubicBezTo>
                      <a:pt x="406768" y="712305"/>
                      <a:pt x="371797" y="496957"/>
                      <a:pt x="298174" y="342348"/>
                    </a:cubicBezTo>
                    <a:cubicBezTo>
                      <a:pt x="224551" y="187739"/>
                      <a:pt x="0" y="0"/>
                      <a:pt x="0" y="0"/>
                    </a:cubicBezTo>
                    <a:lnTo>
                      <a:pt x="0" y="0"/>
                    </a:lnTo>
                  </a:path>
                </a:pathLst>
              </a:custGeom>
              <a:ln>
                <a:solidFill>
                  <a:srgbClr val="FFFF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73" name="TextBox 72"/>
              <p:cNvSpPr txBox="1"/>
              <p:nvPr/>
            </p:nvSpPr>
            <p:spPr>
              <a:xfrm rot="1772963">
                <a:off x="4682282" y="3144748"/>
                <a:ext cx="2465638" cy="416946"/>
              </a:xfrm>
              <a:prstGeom prst="rect">
                <a:avLst/>
              </a:prstGeom>
              <a:noFill/>
            </p:spPr>
            <p:txBody>
              <a:bodyPr wrap="square" rtlCol="0">
                <a:spAutoFit/>
              </a:bodyPr>
              <a:lstStyle/>
              <a:p>
                <a:pPr algn="ctr"/>
                <a:r>
                  <a:rPr lang="en-US" sz="2000" b="1" smtClean="0">
                    <a:solidFill>
                      <a:srgbClr val="FFFF00"/>
                    </a:solidFill>
                    <a:cs typeface="Arial" charset="0"/>
                  </a:rPr>
                  <a:t>Replenish</a:t>
                </a:r>
                <a:endParaRPr lang="en-US" sz="2000" b="1" dirty="0">
                  <a:solidFill>
                    <a:srgbClr val="FFFF00"/>
                  </a:solidFill>
                  <a:cs typeface="Arial" charset="0"/>
                </a:endParaRPr>
              </a:p>
            </p:txBody>
          </p:sp>
          <p:sp>
            <p:nvSpPr>
              <p:cNvPr id="89" name="TextBox 88"/>
              <p:cNvSpPr txBox="1"/>
              <p:nvPr/>
            </p:nvSpPr>
            <p:spPr>
              <a:xfrm>
                <a:off x="6474002" y="1951098"/>
                <a:ext cx="1772872" cy="584775"/>
              </a:xfrm>
              <a:prstGeom prst="rect">
                <a:avLst/>
              </a:prstGeom>
              <a:noFill/>
            </p:spPr>
            <p:txBody>
              <a:bodyPr wrap="square" rtlCol="0">
                <a:spAutoFit/>
              </a:bodyPr>
              <a:lstStyle/>
              <a:p>
                <a:r>
                  <a:rPr lang="en-US" sz="1600" b="1" dirty="0" smtClean="0">
                    <a:solidFill>
                      <a:srgbClr val="FFFFFF"/>
                    </a:solidFill>
                    <a:cs typeface="Arial" charset="0"/>
                  </a:rPr>
                  <a:t>Future GEO asset</a:t>
                </a:r>
              </a:p>
            </p:txBody>
          </p:sp>
          <p:sp>
            <p:nvSpPr>
              <p:cNvPr id="74" name="TextBox 73"/>
              <p:cNvSpPr txBox="1"/>
              <p:nvPr/>
            </p:nvSpPr>
            <p:spPr>
              <a:xfrm>
                <a:off x="315741" y="2978961"/>
                <a:ext cx="1421624" cy="865965"/>
              </a:xfrm>
              <a:prstGeom prst="rect">
                <a:avLst/>
              </a:prstGeom>
              <a:noFill/>
            </p:spPr>
            <p:txBody>
              <a:bodyPr wrap="square" rtlCol="0">
                <a:spAutoFit/>
              </a:bodyPr>
              <a:lstStyle/>
              <a:p>
                <a:pPr algn="ctr"/>
                <a:r>
                  <a:rPr lang="en-US" sz="1600" b="1" dirty="0" smtClean="0">
                    <a:solidFill>
                      <a:srgbClr val="FFFFFF"/>
                    </a:solidFill>
                    <a:cs typeface="Arial" charset="0"/>
                  </a:rPr>
                  <a:t>Capture, transport, unpack</a:t>
                </a:r>
                <a:endParaRPr lang="en-US" sz="1600" b="1" dirty="0">
                  <a:solidFill>
                    <a:srgbClr val="FFFFFF"/>
                  </a:solidFill>
                  <a:cs typeface="Arial" charset="0"/>
                </a:endParaRPr>
              </a:p>
            </p:txBody>
          </p:sp>
        </p:grpSp>
        <p:grpSp>
          <p:nvGrpSpPr>
            <p:cNvPr id="44" name="Group 43"/>
            <p:cNvGrpSpPr/>
            <p:nvPr/>
          </p:nvGrpSpPr>
          <p:grpSpPr>
            <a:xfrm>
              <a:off x="0" y="2335075"/>
              <a:ext cx="8768522" cy="8122234"/>
              <a:chOff x="0" y="2335075"/>
              <a:chExt cx="8768522" cy="8122234"/>
            </a:xfrm>
          </p:grpSpPr>
          <p:sp>
            <p:nvSpPr>
              <p:cNvPr id="45" name="Arc 44"/>
              <p:cNvSpPr/>
              <p:nvPr/>
            </p:nvSpPr>
            <p:spPr>
              <a:xfrm flipH="1">
                <a:off x="194734" y="2340748"/>
                <a:ext cx="8527391" cy="8116561"/>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46" name="Arc 45"/>
              <p:cNvSpPr/>
              <p:nvPr/>
            </p:nvSpPr>
            <p:spPr>
              <a:xfrm>
                <a:off x="0" y="2335075"/>
                <a:ext cx="8768522" cy="8116561"/>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grpSp>
      </p:grpSp>
      <p:pic>
        <p:nvPicPr>
          <p:cNvPr id="81" name="Picture 8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32755" y="3661601"/>
            <a:ext cx="686158" cy="954737"/>
          </a:xfrm>
          <a:prstGeom prst="rect">
            <a:avLst/>
          </a:prstGeom>
        </p:spPr>
      </p:pic>
      <p:pic>
        <p:nvPicPr>
          <p:cNvPr id="75"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b="37560"/>
          <a:stretch/>
        </p:blipFill>
        <p:spPr bwMode="auto">
          <a:xfrm>
            <a:off x="4008701" y="5978005"/>
            <a:ext cx="1005840" cy="6280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6" name="Picture 4" descr="C:\Users\asaplan\AppData\Local\Microsoft\Windows\Temporary Internet Files\Content.Outlook\ELM7VNN2\SUMO-2Arms-TowTruck.tif"/>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114127" y="1710563"/>
            <a:ext cx="465274" cy="978973"/>
          </a:xfrm>
          <a:prstGeom prst="rect">
            <a:avLst/>
          </a:prstGeom>
          <a:noFill/>
          <a:extLst>
            <a:ext uri="{909E8E84-426E-40dd-AFC4-6F175D3DCCD1}">
              <a14:hiddenFill xmlns:a14="http://schemas.microsoft.com/office/drawing/2010/main" xmlns="">
                <a:solidFill>
                  <a:srgbClr val="FFFFFF"/>
                </a:solidFill>
              </a14:hiddenFill>
            </a:ext>
          </a:extLst>
        </p:spPr>
      </p:pic>
      <p:pic>
        <p:nvPicPr>
          <p:cNvPr id="79" name="Picture 78"/>
          <p:cNvPicPr>
            <a:picLocks noChangeAspect="1"/>
          </p:cNvPicPr>
          <p:nvPr/>
        </p:nvPicPr>
        <p:blipFill rotWithShape="1">
          <a:blip r:embed="rId7" cstate="print">
            <a:extLst>
              <a:ext uri="{28A0092B-C50C-407E-A947-70E740481C1C}">
                <a14:useLocalDpi xmlns:a14="http://schemas.microsoft.com/office/drawing/2010/main"/>
              </a:ext>
            </a:extLst>
          </a:blip>
          <a:srcRect r="25092" b="39050"/>
          <a:stretch/>
        </p:blipFill>
        <p:spPr>
          <a:xfrm>
            <a:off x="5406003" y="2118693"/>
            <a:ext cx="414919" cy="361122"/>
          </a:xfrm>
          <a:prstGeom prst="rect">
            <a:avLst/>
          </a:prstGeom>
        </p:spPr>
      </p:pic>
      <p:pic>
        <p:nvPicPr>
          <p:cNvPr id="83" name="Picture 8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379706" y="3628078"/>
            <a:ext cx="686158" cy="954737"/>
          </a:xfrm>
          <a:prstGeom prst="rect">
            <a:avLst/>
          </a:prstGeom>
        </p:spPr>
      </p:pic>
      <p:pic>
        <p:nvPicPr>
          <p:cNvPr id="84" name="Picture 8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7591" y="1296993"/>
            <a:ext cx="578428" cy="578428"/>
          </a:xfrm>
          <a:prstGeom prst="rect">
            <a:avLst/>
          </a:prstGeom>
        </p:spPr>
      </p:pic>
      <p:pic>
        <p:nvPicPr>
          <p:cNvPr id="86" name="Picture 8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11483" y="2595989"/>
            <a:ext cx="578428" cy="578428"/>
          </a:xfrm>
          <a:prstGeom prst="rect">
            <a:avLst/>
          </a:prstGeom>
        </p:spPr>
      </p:pic>
      <p:pic>
        <p:nvPicPr>
          <p:cNvPr id="88" name="Picture 4" descr="C:\Users\asaplan\AppData\Local\Microsoft\Windows\Temporary Internet Files\Content.Outlook\ELM7VNN2\SUMO-2Arms-TowTruck.tif"/>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6398987" y="2118353"/>
            <a:ext cx="465274" cy="978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54645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420129" y="5204433"/>
            <a:ext cx="2780270" cy="1357009"/>
          </a:xfrm>
        </p:spPr>
        <p:txBody>
          <a:bodyPr/>
          <a:lstStyle/>
          <a:p>
            <a:r>
              <a:rPr lang="en-US" sz="1600" dirty="0" smtClean="0"/>
              <a:t>Robotic arm replaces traditional deployment mechanism</a:t>
            </a:r>
          </a:p>
          <a:p>
            <a:r>
              <a:rPr lang="en-US" sz="1600" dirty="0" smtClean="0"/>
              <a:t>Less cost, less weight, more reflectors</a:t>
            </a:r>
            <a:endParaRPr lang="en-US" sz="1600" dirty="0"/>
          </a:p>
        </p:txBody>
      </p:sp>
      <p:sp>
        <p:nvSpPr>
          <p:cNvPr id="8" name="Content Placeholder 7"/>
          <p:cNvSpPr>
            <a:spLocks noGrp="1"/>
          </p:cNvSpPr>
          <p:nvPr>
            <p:ph sz="quarter" idx="14"/>
          </p:nvPr>
        </p:nvSpPr>
        <p:spPr>
          <a:xfrm>
            <a:off x="3237470" y="5192075"/>
            <a:ext cx="2658757" cy="1062506"/>
          </a:xfrm>
        </p:spPr>
        <p:txBody>
          <a:bodyPr/>
          <a:lstStyle/>
          <a:p>
            <a:r>
              <a:rPr lang="en-US" sz="1600" dirty="0" smtClean="0"/>
              <a:t>Future applications: </a:t>
            </a:r>
          </a:p>
          <a:p>
            <a:pPr lvl="1"/>
            <a:r>
              <a:rPr lang="en-US" dirty="0" smtClean="0"/>
              <a:t>On-orbit upgrade</a:t>
            </a:r>
          </a:p>
          <a:p>
            <a:pPr lvl="1"/>
            <a:r>
              <a:rPr lang="en-US" dirty="0" smtClean="0"/>
              <a:t>Assembly</a:t>
            </a:r>
          </a:p>
          <a:p>
            <a:pPr lvl="1"/>
            <a:r>
              <a:rPr lang="en-US" dirty="0" smtClean="0"/>
              <a:t>Repair</a:t>
            </a:r>
            <a:endParaRPr lang="en-US" dirty="0"/>
          </a:p>
        </p:txBody>
      </p:sp>
      <p:sp>
        <p:nvSpPr>
          <p:cNvPr id="3" name="Title 2"/>
          <p:cNvSpPr>
            <a:spLocks noGrp="1"/>
          </p:cNvSpPr>
          <p:nvPr>
            <p:ph type="ctrTitle"/>
          </p:nvPr>
        </p:nvSpPr>
        <p:spPr/>
        <p:txBody>
          <a:bodyPr/>
          <a:lstStyle/>
          <a:p>
            <a:r>
              <a:rPr lang="en-US" b="1" dirty="0" smtClean="0"/>
              <a:t>SSL’s Dragonfly: robots on board!</a:t>
            </a:r>
            <a:endParaRPr lang="en-US" b="1" dirty="0"/>
          </a:p>
        </p:txBody>
      </p:sp>
      <p:sp>
        <p:nvSpPr>
          <p:cNvPr id="4" name="Slide Number Placeholder 3"/>
          <p:cNvSpPr>
            <a:spLocks noGrp="1"/>
          </p:cNvSpPr>
          <p:nvPr>
            <p:ph type="sldNum" sz="quarter" idx="16"/>
          </p:nvPr>
        </p:nvSpPr>
        <p:spPr/>
        <p:txBody>
          <a:bodyPr/>
          <a:lstStyle/>
          <a:p>
            <a:pPr>
              <a:defRPr/>
            </a:pPr>
            <a:fld id="{8312532C-0BFE-4FBF-9171-048AE1103928}" type="slidenum">
              <a:rPr lang="en-US" smtClean="0"/>
              <a:pPr>
                <a:defRPr/>
              </a:pPr>
              <a:t>15</a:t>
            </a:fld>
            <a:endParaRPr lang="en-US" dirty="0"/>
          </a:p>
        </p:txBody>
      </p:sp>
      <p:pic>
        <p:nvPicPr>
          <p:cNvPr id="6" name="Picture 5"/>
          <p:cNvPicPr>
            <a:picLocks noChangeAspect="1"/>
          </p:cNvPicPr>
          <p:nvPr/>
        </p:nvPicPr>
        <p:blipFill>
          <a:blip r:embed="rId2"/>
          <a:stretch>
            <a:fillRect/>
          </a:stretch>
        </p:blipFill>
        <p:spPr>
          <a:xfrm>
            <a:off x="522335" y="951302"/>
            <a:ext cx="5373892" cy="4005992"/>
          </a:xfrm>
          <a:prstGeom prst="rect">
            <a:avLst/>
          </a:prstGeom>
        </p:spPr>
      </p:pic>
      <p:sp>
        <p:nvSpPr>
          <p:cNvPr id="9" name="TextBox 8"/>
          <p:cNvSpPr txBox="1"/>
          <p:nvPr/>
        </p:nvSpPr>
        <p:spPr>
          <a:xfrm>
            <a:off x="6017741" y="864803"/>
            <a:ext cx="2846860" cy="5724644"/>
          </a:xfrm>
          <a:prstGeom prst="rect">
            <a:avLst/>
          </a:prstGeom>
          <a:noFill/>
        </p:spPr>
        <p:txBody>
          <a:bodyPr wrap="square" rtlCol="0">
            <a:spAutoFit/>
          </a:bodyPr>
          <a:lstStyle/>
          <a:p>
            <a:r>
              <a:rPr lang="en-US" dirty="0"/>
              <a:t>E</a:t>
            </a:r>
            <a:r>
              <a:rPr lang="en-US" dirty="0" smtClean="0"/>
              <a:t>nables </a:t>
            </a:r>
            <a:r>
              <a:rPr lang="en-US" dirty="0"/>
              <a:t>larger and more powerful satellites </a:t>
            </a:r>
            <a:r>
              <a:rPr lang="en-US" dirty="0" smtClean="0"/>
              <a:t>that cannot </a:t>
            </a:r>
            <a:r>
              <a:rPr lang="en-US" dirty="0"/>
              <a:t>be launched fully </a:t>
            </a:r>
            <a:r>
              <a:rPr lang="en-US" dirty="0" smtClean="0"/>
              <a:t>assembled </a:t>
            </a:r>
          </a:p>
          <a:p>
            <a:pPr marL="285750" indent="-285750">
              <a:buFont typeface="Arial" charset="0"/>
              <a:buChar char="•"/>
            </a:pPr>
            <a:r>
              <a:rPr lang="en-US" sz="1600" dirty="0" smtClean="0"/>
              <a:t>packaged </a:t>
            </a:r>
            <a:r>
              <a:rPr lang="en-US" sz="1600" dirty="0"/>
              <a:t>in pieces within a standard launch vehicle fairing</a:t>
            </a:r>
          </a:p>
          <a:p>
            <a:pPr marL="285750" indent="-285750">
              <a:buFont typeface="Arial" charset="0"/>
              <a:buChar char="•"/>
            </a:pPr>
            <a:r>
              <a:rPr lang="en-US" sz="1600" dirty="0"/>
              <a:t>DARPA Seedling/NASA Tipping Point </a:t>
            </a:r>
            <a:r>
              <a:rPr lang="en-US" sz="1600" dirty="0" smtClean="0"/>
              <a:t>Project</a:t>
            </a:r>
          </a:p>
          <a:p>
            <a:pPr marL="285750" indent="-285750">
              <a:buFont typeface="Arial" charset="0"/>
              <a:buChar char="•"/>
            </a:pPr>
            <a:r>
              <a:rPr lang="en-US" sz="1600" dirty="0" smtClean="0"/>
              <a:t>The </a:t>
            </a:r>
            <a:r>
              <a:rPr lang="en-US" sz="1600" dirty="0"/>
              <a:t>first step in changing the GEO infrastructure paradigm</a:t>
            </a:r>
          </a:p>
          <a:p>
            <a:endParaRPr lang="en-US" sz="1600" dirty="0" smtClean="0"/>
          </a:p>
          <a:p>
            <a:r>
              <a:rPr lang="en-US" dirty="0" smtClean="0"/>
              <a:t>On-orbit </a:t>
            </a:r>
            <a:r>
              <a:rPr lang="en-US" dirty="0"/>
              <a:t>robotic assembly from efficiently stowed state</a:t>
            </a:r>
            <a:r>
              <a:rPr lang="en-US" sz="1600" dirty="0"/>
              <a:t> </a:t>
            </a:r>
            <a:endParaRPr lang="en-US" sz="1600" dirty="0" smtClean="0"/>
          </a:p>
          <a:p>
            <a:pPr marL="285750" indent="-285750">
              <a:buFont typeface="Arial" charset="0"/>
              <a:buChar char="•"/>
            </a:pPr>
            <a:r>
              <a:rPr lang="en-US" sz="1600" dirty="0" smtClean="0"/>
              <a:t>Lower </a:t>
            </a:r>
            <a:r>
              <a:rPr lang="en-US" sz="1600" dirty="0"/>
              <a:t>satellite mass while enabling higher satellite performance </a:t>
            </a:r>
            <a:endParaRPr lang="en-US" sz="1600" dirty="0" smtClean="0"/>
          </a:p>
          <a:p>
            <a:pPr marL="285750" indent="-285750">
              <a:buFont typeface="Arial" charset="0"/>
              <a:buChar char="•"/>
            </a:pPr>
            <a:r>
              <a:rPr lang="en-US" sz="1600" dirty="0" smtClean="0"/>
              <a:t>Commercial </a:t>
            </a:r>
            <a:r>
              <a:rPr lang="en-US" sz="1600" dirty="0"/>
              <a:t>and government applications</a:t>
            </a:r>
          </a:p>
          <a:p>
            <a:endParaRPr lang="en-US" sz="1600" dirty="0"/>
          </a:p>
        </p:txBody>
      </p:sp>
      <p:sp>
        <p:nvSpPr>
          <p:cNvPr id="10" name="TextBox 9"/>
          <p:cNvSpPr txBox="1"/>
          <p:nvPr/>
        </p:nvSpPr>
        <p:spPr>
          <a:xfrm>
            <a:off x="400822" y="4934126"/>
            <a:ext cx="1767728" cy="276999"/>
          </a:xfrm>
          <a:prstGeom prst="rect">
            <a:avLst/>
          </a:prstGeom>
          <a:noFill/>
        </p:spPr>
        <p:txBody>
          <a:bodyPr wrap="none" rtlCol="0">
            <a:spAutoFit/>
          </a:bodyPr>
          <a:lstStyle/>
          <a:p>
            <a:r>
              <a:rPr lang="en-US" sz="1200" i="1" smtClean="0"/>
              <a:t>Artist’s conception: SSL</a:t>
            </a:r>
            <a:endParaRPr lang="en-US" sz="1200" i="1"/>
          </a:p>
        </p:txBody>
      </p:sp>
    </p:spTree>
    <p:extLst>
      <p:ext uri="{BB962C8B-B14F-4D97-AF65-F5344CB8AC3E}">
        <p14:creationId xmlns:p14="http://schemas.microsoft.com/office/powerpoint/2010/main" val="517157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231CC523-8BC6-4921-807A-66BD262F34AB}" type="slidenum">
              <a:rPr lang="en-US" smtClean="0"/>
              <a:pPr>
                <a:defRPr/>
              </a:pPr>
              <a:t>16</a:t>
            </a:fld>
            <a:endParaRPr lang="en-US"/>
          </a:p>
        </p:txBody>
      </p:sp>
      <p:sp>
        <p:nvSpPr>
          <p:cNvPr id="3" name="Content Placeholder 2"/>
          <p:cNvSpPr>
            <a:spLocks noGrp="1"/>
          </p:cNvSpPr>
          <p:nvPr>
            <p:ph sz="quarter" idx="13"/>
          </p:nvPr>
        </p:nvSpPr>
        <p:spPr/>
        <p:txBody>
          <a:bodyPr/>
          <a:lstStyle/>
          <a:p>
            <a:r>
              <a:rPr lang="en-US" u="sng" dirty="0">
                <a:hlinkClick r:id="rId2"/>
              </a:rPr>
              <a:t>https://sslmda.com/downloads/videos/dragonfly.mp4</a:t>
            </a:r>
            <a:endParaRPr lang="en-US" dirty="0"/>
          </a:p>
        </p:txBody>
      </p:sp>
      <p:sp>
        <p:nvSpPr>
          <p:cNvPr id="4" name="Title 3"/>
          <p:cNvSpPr>
            <a:spLocks noGrp="1"/>
          </p:cNvSpPr>
          <p:nvPr>
            <p:ph type="ctrTitle"/>
          </p:nvPr>
        </p:nvSpPr>
        <p:spPr/>
        <p:txBody>
          <a:bodyPr/>
          <a:lstStyle/>
          <a:p>
            <a:r>
              <a:rPr lang="en-US" dirty="0"/>
              <a:t>Dragonfly demo </a:t>
            </a:r>
          </a:p>
        </p:txBody>
      </p:sp>
    </p:spTree>
    <p:extLst>
      <p:ext uri="{BB962C8B-B14F-4D97-AF65-F5344CB8AC3E}">
        <p14:creationId xmlns:p14="http://schemas.microsoft.com/office/powerpoint/2010/main" val="3943556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17</a:t>
            </a:fld>
            <a:endParaRPr lang="en-US"/>
          </a:p>
        </p:txBody>
      </p:sp>
      <p:sp>
        <p:nvSpPr>
          <p:cNvPr id="4" name="Content Placeholder 3"/>
          <p:cNvSpPr>
            <a:spLocks noGrp="1"/>
          </p:cNvSpPr>
          <p:nvPr>
            <p:ph sz="quarter" idx="13"/>
          </p:nvPr>
        </p:nvSpPr>
        <p:spPr>
          <a:xfrm>
            <a:off x="419100" y="1216026"/>
            <a:ext cx="8305800" cy="5334000"/>
          </a:xfrm>
        </p:spPr>
        <p:txBody>
          <a:bodyPr/>
          <a:lstStyle/>
          <a:p>
            <a:r>
              <a:rPr lang="en-US" sz="2000" b="1" dirty="0" smtClean="0"/>
              <a:t>Fielding the capability rapidly</a:t>
            </a:r>
          </a:p>
          <a:p>
            <a:pPr lvl="1"/>
            <a:r>
              <a:rPr lang="en-US" sz="1800" dirty="0" smtClean="0"/>
              <a:t>Commercial partner, existing bus design</a:t>
            </a:r>
          </a:p>
          <a:p>
            <a:pPr lvl="1"/>
            <a:r>
              <a:rPr lang="en-US" sz="1800" dirty="0" smtClean="0"/>
              <a:t>Targeting launch in 2021</a:t>
            </a:r>
          </a:p>
          <a:p>
            <a:pPr lvl="1"/>
            <a:endParaRPr lang="en-US" dirty="0" smtClean="0"/>
          </a:p>
          <a:p>
            <a:r>
              <a:rPr lang="en-US" sz="2000" b="1" dirty="0" smtClean="0"/>
              <a:t>Sustained capability, not just demonstration</a:t>
            </a:r>
          </a:p>
          <a:p>
            <a:pPr lvl="1"/>
            <a:r>
              <a:rPr lang="en-US" sz="1800" dirty="0" smtClean="0"/>
              <a:t>Revenues from servicing operations</a:t>
            </a:r>
          </a:p>
          <a:p>
            <a:pPr lvl="1"/>
            <a:endParaRPr lang="en-US" dirty="0" smtClean="0"/>
          </a:p>
          <a:p>
            <a:r>
              <a:rPr lang="en-US" sz="2000" b="1" dirty="0" smtClean="0"/>
              <a:t>On-orbit upgrade could lower cost of access to GEO</a:t>
            </a:r>
          </a:p>
          <a:p>
            <a:pPr lvl="1"/>
            <a:r>
              <a:rPr lang="en-US" sz="1800" dirty="0" smtClean="0"/>
              <a:t>Payloads that do not require propulsion or attitude control </a:t>
            </a:r>
          </a:p>
          <a:p>
            <a:pPr lvl="1"/>
            <a:r>
              <a:rPr lang="en-US" sz="1800" dirty="0" smtClean="0">
                <a:sym typeface="Wingdings"/>
              </a:rPr>
              <a:t> </a:t>
            </a:r>
            <a:r>
              <a:rPr lang="en-US" sz="1800" dirty="0"/>
              <a:t>Quicker, </a:t>
            </a:r>
            <a:r>
              <a:rPr lang="en-US" sz="1800" dirty="0" smtClean="0"/>
              <a:t>lower cost </a:t>
            </a:r>
            <a:r>
              <a:rPr lang="en-US" sz="1800" dirty="0"/>
              <a:t>payload </a:t>
            </a:r>
            <a:r>
              <a:rPr lang="en-US" sz="1800" dirty="0" smtClean="0"/>
              <a:t>integration</a:t>
            </a:r>
          </a:p>
          <a:p>
            <a:pPr lvl="1"/>
            <a:r>
              <a:rPr lang="en-US" sz="1800" dirty="0" smtClean="0"/>
              <a:t>Variety of means of delivering to orbit</a:t>
            </a:r>
          </a:p>
          <a:p>
            <a:pPr lvl="1"/>
            <a:r>
              <a:rPr lang="en-US" sz="1800" dirty="0" smtClean="0"/>
              <a:t>More rapid response to tech development, terrestrial changes</a:t>
            </a:r>
          </a:p>
          <a:p>
            <a:pPr lvl="1"/>
            <a:endParaRPr lang="en-US" sz="1800" dirty="0"/>
          </a:p>
          <a:p>
            <a:r>
              <a:rPr lang="en-US" sz="2000" b="1" dirty="0" smtClean="0"/>
              <a:t>Validate assembly concepts</a:t>
            </a:r>
          </a:p>
          <a:p>
            <a:pPr lvl="1"/>
            <a:r>
              <a:rPr lang="en-US" sz="1800" dirty="0"/>
              <a:t>Send assembly demo kits to GEO</a:t>
            </a:r>
          </a:p>
          <a:p>
            <a:endParaRPr lang="en-US" sz="2000" dirty="0" smtClean="0"/>
          </a:p>
        </p:txBody>
      </p:sp>
      <p:sp>
        <p:nvSpPr>
          <p:cNvPr id="5" name="Title 4"/>
          <p:cNvSpPr>
            <a:spLocks noGrp="1"/>
          </p:cNvSpPr>
          <p:nvPr>
            <p:ph type="ctrTitle"/>
          </p:nvPr>
        </p:nvSpPr>
        <p:spPr/>
        <p:txBody>
          <a:bodyPr/>
          <a:lstStyle/>
          <a:p>
            <a:r>
              <a:rPr lang="en-US" b="1" dirty="0" smtClean="0"/>
              <a:t>Payoffs</a:t>
            </a:r>
            <a:endParaRPr lang="en-US" b="1" dirty="0"/>
          </a:p>
        </p:txBody>
      </p:sp>
    </p:spTree>
    <p:extLst>
      <p:ext uri="{BB962C8B-B14F-4D97-AF65-F5344CB8AC3E}">
        <p14:creationId xmlns:p14="http://schemas.microsoft.com/office/powerpoint/2010/main" val="1487906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88610">
            <a:off x="904381" y="1343830"/>
            <a:ext cx="1370880" cy="4750231"/>
          </a:xfrm>
          <a:prstGeom prst="rect">
            <a:avLst/>
          </a:prstGeom>
        </p:spPr>
      </p:pic>
      <p:pic>
        <p:nvPicPr>
          <p:cNvPr id="44" name="Picture 4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87291" y="5007963"/>
            <a:ext cx="1603069" cy="1454637"/>
          </a:xfrm>
          <a:prstGeom prst="rect">
            <a:avLst/>
          </a:prstGeom>
        </p:spPr>
      </p:pic>
      <p:pic>
        <p:nvPicPr>
          <p:cNvPr id="45" name="Picture 44" descr="HiSatRender.36.jpg"/>
          <p:cNvPicPr>
            <a:picLocks noChangeAspect="1"/>
          </p:cNvPicPr>
          <p:nvPr/>
        </p:nvPicPr>
        <p:blipFill rotWithShape="1">
          <a:blip r:embed="rId5" cstate="email">
            <a:extLst>
              <a:ext uri="{28A0092B-C50C-407E-A947-70E740481C1C}">
                <a14:useLocalDpi xmlns:a14="http://schemas.microsoft.com/office/drawing/2010/main"/>
              </a:ext>
            </a:extLst>
          </a:blip>
          <a:srcRect r="11599"/>
          <a:stretch/>
        </p:blipFill>
        <p:spPr>
          <a:xfrm>
            <a:off x="4278483" y="4665863"/>
            <a:ext cx="1068390" cy="843799"/>
          </a:xfrm>
          <a:prstGeom prst="rect">
            <a:avLst/>
          </a:prstGeom>
        </p:spPr>
      </p:pic>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18</a:t>
            </a:fld>
            <a:endParaRPr lang="en-US"/>
          </a:p>
        </p:txBody>
      </p:sp>
      <p:sp>
        <p:nvSpPr>
          <p:cNvPr id="5" name="Title 4"/>
          <p:cNvSpPr>
            <a:spLocks noGrp="1"/>
          </p:cNvSpPr>
          <p:nvPr>
            <p:ph type="ctrTitle"/>
          </p:nvPr>
        </p:nvSpPr>
        <p:spPr/>
        <p:txBody>
          <a:bodyPr>
            <a:normAutofit/>
          </a:bodyPr>
          <a:lstStyle/>
          <a:p>
            <a:r>
              <a:rPr lang="en-US" b="1" dirty="0" smtClean="0"/>
              <a:t>Evolution: expanded capabilities, lower costs</a:t>
            </a:r>
            <a:endParaRPr lang="en-US" b="1" dirty="0"/>
          </a:p>
        </p:txBody>
      </p:sp>
      <p:sp>
        <p:nvSpPr>
          <p:cNvPr id="9" name="Rectangle 8"/>
          <p:cNvSpPr/>
          <p:nvPr/>
        </p:nvSpPr>
        <p:spPr>
          <a:xfrm>
            <a:off x="282198" y="937252"/>
            <a:ext cx="579038" cy="2623390"/>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smtClean="0">
                <a:latin typeface="+mj-lt"/>
              </a:rPr>
              <a:t>LOGISTICS</a:t>
            </a:r>
            <a:endParaRPr lang="en-US" sz="1600" dirty="0">
              <a:latin typeface="+mj-lt"/>
            </a:endParaRPr>
          </a:p>
        </p:txBody>
      </p:sp>
      <p:sp>
        <p:nvSpPr>
          <p:cNvPr id="10" name="TextBox 9"/>
          <p:cNvSpPr txBox="1"/>
          <p:nvPr/>
        </p:nvSpPr>
        <p:spPr>
          <a:xfrm>
            <a:off x="871401" y="898341"/>
            <a:ext cx="1146838" cy="600164"/>
          </a:xfrm>
          <a:prstGeom prst="rect">
            <a:avLst/>
          </a:prstGeom>
          <a:noFill/>
        </p:spPr>
        <p:txBody>
          <a:bodyPr wrap="square" rtlCol="0">
            <a:spAutoFit/>
          </a:bodyPr>
          <a:lstStyle/>
          <a:p>
            <a:pPr algn="ctr"/>
            <a:r>
              <a:rPr lang="en-US" sz="1100" dirty="0" smtClean="0">
                <a:latin typeface="+mj-lt"/>
                <a:ea typeface="Tahoma" panose="020B0604030504040204" pitchFamily="34" charset="0"/>
                <a:cs typeface="Tahoma" panose="020B0604030504040204" pitchFamily="34" charset="0"/>
              </a:rPr>
              <a:t>First robotic capability in GEO</a:t>
            </a:r>
            <a:endParaRPr lang="en-US" sz="1100" dirty="0">
              <a:latin typeface="+mj-lt"/>
              <a:ea typeface="Tahoma" panose="020B0604030504040204" pitchFamily="34" charset="0"/>
              <a:cs typeface="Tahoma" panose="020B0604030504040204" pitchFamily="34" charset="0"/>
            </a:endParaRPr>
          </a:p>
        </p:txBody>
      </p:sp>
      <p:sp>
        <p:nvSpPr>
          <p:cNvPr id="11" name="TextBox 10"/>
          <p:cNvSpPr txBox="1"/>
          <p:nvPr/>
        </p:nvSpPr>
        <p:spPr>
          <a:xfrm>
            <a:off x="2335208" y="3897090"/>
            <a:ext cx="2110574" cy="830997"/>
          </a:xfrm>
          <a:prstGeom prst="rect">
            <a:avLst/>
          </a:prstGeom>
          <a:noFill/>
        </p:spPr>
        <p:txBody>
          <a:bodyPr wrap="square" rtlCol="0">
            <a:spAutoFit/>
          </a:bodyPr>
          <a:lstStyle/>
          <a:p>
            <a:pPr algn="ctr"/>
            <a:r>
              <a:rPr lang="en-US" sz="1600" dirty="0">
                <a:latin typeface="+mj-lt"/>
                <a:ea typeface="Tahoma" panose="020B0604030504040204" pitchFamily="34" charset="0"/>
                <a:cs typeface="Tahoma" panose="020B0604030504040204" pitchFamily="34" charset="0"/>
              </a:rPr>
              <a:t>E</a:t>
            </a:r>
            <a:r>
              <a:rPr lang="en-US" sz="1600" dirty="0" smtClean="0">
                <a:latin typeface="+mj-lt"/>
                <a:ea typeface="Tahoma" panose="020B0604030504040204" pitchFamily="34" charset="0"/>
                <a:cs typeface="Tahoma" panose="020B0604030504040204" pitchFamily="34" charset="0"/>
              </a:rPr>
              <a:t>xpanded coverage, new tools, experiments</a:t>
            </a:r>
            <a:endParaRPr lang="en-US" sz="1600" dirty="0">
              <a:latin typeface="+mj-lt"/>
              <a:ea typeface="Tahoma" panose="020B0604030504040204" pitchFamily="34" charset="0"/>
              <a:cs typeface="Tahoma" panose="020B0604030504040204" pitchFamily="34" charset="0"/>
            </a:endParaRPr>
          </a:p>
        </p:txBody>
      </p:sp>
      <p:sp>
        <p:nvSpPr>
          <p:cNvPr id="12" name="Rectangle 11"/>
          <p:cNvSpPr/>
          <p:nvPr/>
        </p:nvSpPr>
        <p:spPr>
          <a:xfrm>
            <a:off x="277818" y="3880676"/>
            <a:ext cx="579038" cy="2623390"/>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smtClean="0">
                <a:latin typeface="+mj-lt"/>
              </a:rPr>
              <a:t>CONSTRUCTION</a:t>
            </a:r>
            <a:endParaRPr lang="en-US" sz="1600" dirty="0">
              <a:latin typeface="+mj-lt"/>
            </a:endParaRPr>
          </a:p>
        </p:txBody>
      </p:sp>
      <p:sp>
        <p:nvSpPr>
          <p:cNvPr id="13" name="TextBox 12"/>
          <p:cNvSpPr txBox="1"/>
          <p:nvPr/>
        </p:nvSpPr>
        <p:spPr>
          <a:xfrm>
            <a:off x="4441865" y="3951333"/>
            <a:ext cx="2219418" cy="830997"/>
          </a:xfrm>
          <a:prstGeom prst="rect">
            <a:avLst/>
          </a:prstGeom>
          <a:noFill/>
        </p:spPr>
        <p:txBody>
          <a:bodyPr wrap="square" rtlCol="0">
            <a:spAutoFit/>
          </a:bodyPr>
          <a:lstStyle/>
          <a:p>
            <a:pPr algn="ctr"/>
            <a:r>
              <a:rPr lang="en-US" sz="1600" b="1" dirty="0" smtClean="0">
                <a:latin typeface="+mj-lt"/>
                <a:ea typeface="Tahoma" panose="020B0604030504040204" pitchFamily="34" charset="0"/>
                <a:cs typeface="Tahoma" panose="020B0604030504040204" pitchFamily="34" charset="0"/>
              </a:rPr>
              <a:t>Modular spacecraft with on-orbit replaceable units</a:t>
            </a:r>
            <a:endParaRPr lang="en-US" sz="1600" b="1" dirty="0">
              <a:latin typeface="+mj-lt"/>
              <a:ea typeface="Tahoma" panose="020B0604030504040204" pitchFamily="34" charset="0"/>
              <a:cs typeface="Tahoma" panose="020B0604030504040204" pitchFamily="34" charset="0"/>
            </a:endParaRPr>
          </a:p>
        </p:txBody>
      </p:sp>
      <p:sp>
        <p:nvSpPr>
          <p:cNvPr id="14" name="TextBox 13"/>
          <p:cNvSpPr txBox="1"/>
          <p:nvPr/>
        </p:nvSpPr>
        <p:spPr>
          <a:xfrm>
            <a:off x="6529583" y="4074443"/>
            <a:ext cx="2495666" cy="584776"/>
          </a:xfrm>
          <a:prstGeom prst="rect">
            <a:avLst/>
          </a:prstGeom>
          <a:noFill/>
        </p:spPr>
        <p:txBody>
          <a:bodyPr wrap="square" rtlCol="0">
            <a:spAutoFit/>
          </a:bodyPr>
          <a:lstStyle/>
          <a:p>
            <a:pPr algn="ctr"/>
            <a:r>
              <a:rPr lang="en-US" sz="1600" b="1" dirty="0" smtClean="0">
                <a:latin typeface="+mj-lt"/>
                <a:ea typeface="Tahoma" panose="020B0604030504040204" pitchFamily="34" charset="0"/>
                <a:cs typeface="Tahoma" panose="020B0604030504040204" pitchFamily="34" charset="0"/>
              </a:rPr>
              <a:t>Large apertures, structures, and bases</a:t>
            </a:r>
            <a:endParaRPr lang="en-US" sz="1600" b="1" dirty="0">
              <a:latin typeface="+mj-lt"/>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61062" y="1071927"/>
            <a:ext cx="2142104" cy="1428069"/>
          </a:xfrm>
          <a:prstGeom prst="rect">
            <a:avLst/>
          </a:prstGeom>
        </p:spPr>
      </p:pic>
      <p:sp>
        <p:nvSpPr>
          <p:cNvPr id="16" name="TextBox 15"/>
          <p:cNvSpPr txBox="1"/>
          <p:nvPr/>
        </p:nvSpPr>
        <p:spPr>
          <a:xfrm>
            <a:off x="6831210" y="2553723"/>
            <a:ext cx="1954612" cy="584775"/>
          </a:xfrm>
          <a:prstGeom prst="rect">
            <a:avLst/>
          </a:prstGeom>
          <a:noFill/>
        </p:spPr>
        <p:txBody>
          <a:bodyPr wrap="square" rtlCol="0">
            <a:spAutoFit/>
          </a:bodyPr>
          <a:lstStyle/>
          <a:p>
            <a:pPr algn="ctr"/>
            <a:r>
              <a:rPr lang="en-US" sz="1600" b="1" dirty="0" smtClean="0">
                <a:latin typeface="+mj-lt"/>
                <a:ea typeface="Tahoma" panose="020B0604030504040204" pitchFamily="34" charset="0"/>
                <a:cs typeface="Tahoma" panose="020B0604030504040204" pitchFamily="34" charset="0"/>
              </a:rPr>
              <a:t>Fully automated space logistics</a:t>
            </a:r>
            <a:endParaRPr lang="en-US" sz="1600" b="1" dirty="0">
              <a:latin typeface="+mj-lt"/>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82009" y="4880137"/>
            <a:ext cx="1954613" cy="1465960"/>
          </a:xfrm>
          <a:prstGeom prst="rect">
            <a:avLst/>
          </a:prstGeom>
        </p:spPr>
      </p:pic>
      <p:sp>
        <p:nvSpPr>
          <p:cNvPr id="19" name="Right Arrow 18"/>
          <p:cNvSpPr/>
          <p:nvPr/>
        </p:nvSpPr>
        <p:spPr>
          <a:xfrm>
            <a:off x="2338457" y="3489392"/>
            <a:ext cx="6686791" cy="459108"/>
          </a:xfrm>
          <a:prstGeom prst="rightArrow">
            <a:avLst/>
          </a:prstGeom>
          <a:solidFill>
            <a:srgbClr val="FA9B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mj-lt"/>
                <a:ea typeface="Tahoma" panose="020B0604030504040204" pitchFamily="34" charset="0"/>
                <a:cs typeface="Tahoma" panose="020B0604030504040204" pitchFamily="34" charset="0"/>
              </a:rPr>
              <a:t>Technology development </a:t>
            </a:r>
            <a:r>
              <a:rPr lang="en-US" sz="1400" b="1" dirty="0" smtClean="0">
                <a:latin typeface="+mj-lt"/>
                <a:ea typeface="Tahoma" panose="020B0604030504040204" pitchFamily="34" charset="0"/>
                <a:cs typeface="Tahoma" panose="020B0604030504040204" pitchFamily="34" charset="0"/>
              </a:rPr>
              <a:t>and investment</a:t>
            </a:r>
            <a:endParaRPr lang="en-US" sz="1400" b="1" dirty="0">
              <a:latin typeface="+mj-lt"/>
              <a:ea typeface="Tahoma" panose="020B0604030504040204" pitchFamily="34" charset="0"/>
              <a:cs typeface="Tahoma" panose="020B0604030504040204" pitchFamily="34" charset="0"/>
            </a:endParaRPr>
          </a:p>
        </p:txBody>
      </p:sp>
      <p:sp>
        <p:nvSpPr>
          <p:cNvPr id="20" name="TextBox 19"/>
          <p:cNvSpPr txBox="1"/>
          <p:nvPr/>
        </p:nvSpPr>
        <p:spPr>
          <a:xfrm>
            <a:off x="8342048" y="6139864"/>
            <a:ext cx="678933" cy="261610"/>
          </a:xfrm>
          <a:prstGeom prst="rect">
            <a:avLst/>
          </a:prstGeom>
          <a:noFill/>
        </p:spPr>
        <p:txBody>
          <a:bodyPr wrap="square" rtlCol="0">
            <a:spAutoFit/>
          </a:bodyPr>
          <a:lstStyle/>
          <a:p>
            <a:r>
              <a:rPr lang="en-US" sz="1100" smtClean="0">
                <a:solidFill>
                  <a:schemeClr val="bg1">
                    <a:lumMod val="50000"/>
                  </a:schemeClr>
                </a:solidFill>
                <a:latin typeface="+mj-lt"/>
                <a:ea typeface="Tahoma" panose="020B0604030504040204" pitchFamily="34" charset="0"/>
                <a:cs typeface="Tahoma" panose="020B0604030504040204" pitchFamily="34" charset="0"/>
              </a:rPr>
              <a:t>NASA</a:t>
            </a:r>
            <a:endParaRPr lang="en-US" sz="1100" dirty="0">
              <a:solidFill>
                <a:schemeClr val="bg1">
                  <a:lumMod val="50000"/>
                </a:schemeClr>
              </a:solidFill>
              <a:latin typeface="+mj-lt"/>
              <a:ea typeface="Tahoma" panose="020B0604030504040204" pitchFamily="34" charset="0"/>
              <a:cs typeface="Tahoma" panose="020B0604030504040204" pitchFamily="34" charset="0"/>
            </a:endParaRPr>
          </a:p>
        </p:txBody>
      </p:sp>
      <p:sp>
        <p:nvSpPr>
          <p:cNvPr id="21" name="TextBox 20"/>
          <p:cNvSpPr txBox="1"/>
          <p:nvPr/>
        </p:nvSpPr>
        <p:spPr>
          <a:xfrm>
            <a:off x="1344818" y="3335289"/>
            <a:ext cx="6194094" cy="307777"/>
          </a:xfrm>
          <a:prstGeom prst="rect">
            <a:avLst/>
          </a:prstGeom>
          <a:noFill/>
        </p:spPr>
        <p:txBody>
          <a:bodyPr wrap="square" rtlCol="0">
            <a:spAutoFit/>
          </a:bodyPr>
          <a:lstStyle/>
          <a:p>
            <a:pPr algn="ctr"/>
            <a:r>
              <a:rPr lang="en-US" sz="1400" i="1" dirty="0" smtClean="0"/>
              <a:t>REPAIR  </a:t>
            </a:r>
            <a:r>
              <a:rPr lang="en-US" sz="1400" i="1" dirty="0" smtClean="0">
                <a:latin typeface="Wingdings" panose="05000000000000000000" pitchFamily="2" charset="2"/>
              </a:rPr>
              <a:t>w </a:t>
            </a:r>
            <a:r>
              <a:rPr lang="en-US" sz="1400" i="1" dirty="0" smtClean="0"/>
              <a:t>REPOSITION  </a:t>
            </a:r>
            <a:r>
              <a:rPr lang="en-US" sz="1400" i="1" dirty="0" smtClean="0">
                <a:latin typeface="Wingdings" panose="05000000000000000000" pitchFamily="2" charset="2"/>
              </a:rPr>
              <a:t>w </a:t>
            </a:r>
            <a:r>
              <a:rPr lang="en-US" sz="1400" i="1" dirty="0" smtClean="0"/>
              <a:t>INSPECT  </a:t>
            </a:r>
            <a:r>
              <a:rPr lang="en-US" sz="1400" i="1" dirty="0" smtClean="0">
                <a:latin typeface="Wingdings" panose="05000000000000000000" pitchFamily="2" charset="2"/>
              </a:rPr>
              <a:t>w</a:t>
            </a:r>
            <a:r>
              <a:rPr lang="en-US" sz="1400" i="1" dirty="0" smtClean="0"/>
              <a:t>  AUGMENT</a:t>
            </a:r>
            <a:endParaRPr lang="en-US" sz="1400" i="1" dirty="0"/>
          </a:p>
        </p:txBody>
      </p:sp>
      <p:sp>
        <p:nvSpPr>
          <p:cNvPr id="23" name="TextBox 22"/>
          <p:cNvSpPr txBox="1"/>
          <p:nvPr/>
        </p:nvSpPr>
        <p:spPr>
          <a:xfrm>
            <a:off x="4092658" y="2741628"/>
            <a:ext cx="1954612" cy="307777"/>
          </a:xfrm>
          <a:prstGeom prst="rect">
            <a:avLst/>
          </a:prstGeom>
          <a:noFill/>
        </p:spPr>
        <p:txBody>
          <a:bodyPr wrap="square" rtlCol="0">
            <a:spAutoFit/>
          </a:bodyPr>
          <a:lstStyle/>
          <a:p>
            <a:pPr algn="ctr"/>
            <a:r>
              <a:rPr lang="en-US" sz="1400" dirty="0" smtClean="0">
                <a:latin typeface="+mj-lt"/>
                <a:ea typeface="Tahoma" panose="020B0604030504040204" pitchFamily="34" charset="0"/>
                <a:cs typeface="Tahoma" panose="020B0604030504040204" pitchFamily="34" charset="0"/>
              </a:rPr>
              <a:t>OAC Capability</a:t>
            </a:r>
            <a:endParaRPr lang="en-US" sz="1400" dirty="0">
              <a:latin typeface="+mj-lt"/>
              <a:ea typeface="Tahoma" panose="020B0604030504040204" pitchFamily="34" charset="0"/>
              <a:cs typeface="Tahoma" panose="020B0604030504040204" pitchFamily="34" charset="0"/>
            </a:endParaRPr>
          </a:p>
        </p:txBody>
      </p:sp>
      <p:pic>
        <p:nvPicPr>
          <p:cNvPr id="24" name="Picture 5" descr="C:\Users\efowler\Desktop\POD.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820140" y="1011688"/>
            <a:ext cx="1775703" cy="1594740"/>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TextBox 24"/>
          <p:cNvSpPr txBox="1"/>
          <p:nvPr/>
        </p:nvSpPr>
        <p:spPr>
          <a:xfrm>
            <a:off x="1727437" y="2741628"/>
            <a:ext cx="1954612" cy="307777"/>
          </a:xfrm>
          <a:prstGeom prst="rect">
            <a:avLst/>
          </a:prstGeom>
          <a:noFill/>
        </p:spPr>
        <p:txBody>
          <a:bodyPr wrap="square" rtlCol="0">
            <a:spAutoFit/>
          </a:bodyPr>
          <a:lstStyle/>
          <a:p>
            <a:pPr algn="ctr"/>
            <a:r>
              <a:rPr lang="en-US" sz="1400" dirty="0" smtClean="0">
                <a:latin typeface="+mj-lt"/>
                <a:ea typeface="Tahoma" panose="020B0604030504040204" pitchFamily="34" charset="0"/>
                <a:cs typeface="Tahoma" panose="020B0604030504040204" pitchFamily="34" charset="0"/>
              </a:rPr>
              <a:t>POD</a:t>
            </a:r>
            <a:endParaRPr lang="en-US" sz="1400" dirty="0">
              <a:latin typeface="+mj-lt"/>
              <a:ea typeface="Tahoma" panose="020B0604030504040204" pitchFamily="34" charset="0"/>
              <a:cs typeface="Tahoma" panose="020B0604030504040204" pitchFamily="34" charset="0"/>
            </a:endParaRPr>
          </a:p>
        </p:txBody>
      </p:sp>
      <p:sp>
        <p:nvSpPr>
          <p:cNvPr id="26" name="TextBox 25"/>
          <p:cNvSpPr txBox="1"/>
          <p:nvPr/>
        </p:nvSpPr>
        <p:spPr>
          <a:xfrm>
            <a:off x="2080165" y="2953329"/>
            <a:ext cx="3641328" cy="307777"/>
          </a:xfrm>
          <a:prstGeom prst="rect">
            <a:avLst/>
          </a:prstGeom>
          <a:noFill/>
        </p:spPr>
        <p:txBody>
          <a:bodyPr wrap="square" rtlCol="0">
            <a:spAutoFit/>
          </a:bodyPr>
          <a:lstStyle/>
          <a:p>
            <a:pPr algn="ctr"/>
            <a:r>
              <a:rPr lang="en-US" sz="1400" b="1" i="1" dirty="0" smtClean="0"/>
              <a:t>First steps in GEO logistics</a:t>
            </a:r>
            <a:endParaRPr lang="en-US" sz="1400" b="1" i="1" dirty="0"/>
          </a:p>
        </p:txBody>
      </p:sp>
      <p:sp>
        <p:nvSpPr>
          <p:cNvPr id="28" name="TextBox 27"/>
          <p:cNvSpPr txBox="1"/>
          <p:nvPr/>
        </p:nvSpPr>
        <p:spPr>
          <a:xfrm>
            <a:off x="8423533" y="2251549"/>
            <a:ext cx="678933" cy="261610"/>
          </a:xfrm>
          <a:prstGeom prst="rect">
            <a:avLst/>
          </a:prstGeom>
          <a:noFill/>
        </p:spPr>
        <p:txBody>
          <a:bodyPr wrap="square" rtlCol="0">
            <a:spAutoFit/>
          </a:bodyPr>
          <a:lstStyle/>
          <a:p>
            <a:r>
              <a:rPr lang="en-US" sz="1100" smtClean="0">
                <a:solidFill>
                  <a:schemeClr val="bg1">
                    <a:lumMod val="50000"/>
                  </a:schemeClr>
                </a:solidFill>
                <a:latin typeface="+mj-lt"/>
                <a:ea typeface="Tahoma" panose="020B0604030504040204" pitchFamily="34" charset="0"/>
                <a:cs typeface="Tahoma" panose="020B0604030504040204" pitchFamily="34" charset="0"/>
              </a:rPr>
              <a:t>NASA</a:t>
            </a:r>
            <a:endParaRPr lang="en-US" sz="1100" dirty="0">
              <a:solidFill>
                <a:schemeClr val="bg1">
                  <a:lumMod val="50000"/>
                </a:schemeClr>
              </a:solidFill>
              <a:latin typeface="+mj-lt"/>
              <a:ea typeface="Tahoma" panose="020B0604030504040204" pitchFamily="34" charset="0"/>
              <a:cs typeface="Tahoma" panose="020B0604030504040204" pitchFamily="34" charset="0"/>
            </a:endParaRPr>
          </a:p>
        </p:txBody>
      </p:sp>
      <p:sp>
        <p:nvSpPr>
          <p:cNvPr id="38" name="TextBox 37"/>
          <p:cNvSpPr txBox="1"/>
          <p:nvPr/>
        </p:nvSpPr>
        <p:spPr>
          <a:xfrm>
            <a:off x="5149494" y="1514128"/>
            <a:ext cx="1064715" cy="246221"/>
          </a:xfrm>
          <a:prstGeom prst="rect">
            <a:avLst/>
          </a:prstGeom>
          <a:noFill/>
        </p:spPr>
        <p:txBody>
          <a:bodyPr wrap="none" rtlCol="0">
            <a:spAutoFit/>
          </a:bodyPr>
          <a:lstStyle/>
          <a:p>
            <a:pPr algn="r"/>
            <a:r>
              <a:rPr lang="en-US" sz="1000" dirty="0" smtClean="0">
                <a:solidFill>
                  <a:prstClr val="white">
                    <a:lumMod val="65000"/>
                  </a:prstClr>
                </a:solidFill>
                <a:ea typeface="Tahoma" panose="020B0604030504040204" pitchFamily="34" charset="0"/>
                <a:cs typeface="Tahoma" panose="020B0604030504040204" pitchFamily="34" charset="0"/>
              </a:rPr>
              <a:t>Artist’s Concept</a:t>
            </a:r>
            <a:endParaRPr lang="en-US" sz="1000" dirty="0">
              <a:solidFill>
                <a:prstClr val="white">
                  <a:lumMod val="65000"/>
                </a:prstClr>
              </a:solidFill>
              <a:ea typeface="Tahoma" panose="020B0604030504040204" pitchFamily="34" charset="0"/>
              <a:cs typeface="Tahoma" panose="020B0604030504040204" pitchFamily="34" charset="0"/>
            </a:endParaRPr>
          </a:p>
        </p:txBody>
      </p:sp>
      <p:sp>
        <p:nvSpPr>
          <p:cNvPr id="41" name="TextBox 40"/>
          <p:cNvSpPr txBox="1"/>
          <p:nvPr/>
        </p:nvSpPr>
        <p:spPr>
          <a:xfrm>
            <a:off x="952645" y="6039894"/>
            <a:ext cx="1064715" cy="246221"/>
          </a:xfrm>
          <a:prstGeom prst="rect">
            <a:avLst/>
          </a:prstGeom>
          <a:noFill/>
        </p:spPr>
        <p:txBody>
          <a:bodyPr wrap="none" rtlCol="0">
            <a:spAutoFit/>
          </a:bodyPr>
          <a:lstStyle/>
          <a:p>
            <a:pPr algn="r"/>
            <a:r>
              <a:rPr lang="en-US" sz="1000" dirty="0" smtClean="0">
                <a:solidFill>
                  <a:prstClr val="white">
                    <a:lumMod val="65000"/>
                  </a:prstClr>
                </a:solidFill>
                <a:ea typeface="Tahoma" panose="020B0604030504040204" pitchFamily="34" charset="0"/>
                <a:cs typeface="Tahoma" panose="020B0604030504040204" pitchFamily="34" charset="0"/>
              </a:rPr>
              <a:t>Artist’s Concept</a:t>
            </a:r>
            <a:endParaRPr lang="en-US" sz="1000" dirty="0">
              <a:solidFill>
                <a:prstClr val="white">
                  <a:lumMod val="65000"/>
                </a:prstClr>
              </a:solidFill>
              <a:ea typeface="Tahoma" panose="020B0604030504040204" pitchFamily="34" charset="0"/>
              <a:cs typeface="Tahoma" panose="020B0604030504040204" pitchFamily="34" charset="0"/>
            </a:endParaRPr>
          </a:p>
        </p:txBody>
      </p:sp>
      <p:pic>
        <p:nvPicPr>
          <p:cNvPr id="37" name="Picture 36"/>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231186" y="996554"/>
            <a:ext cx="1472339" cy="1736830"/>
          </a:xfrm>
          <a:prstGeom prst="rect">
            <a:avLst/>
          </a:prstGeom>
        </p:spPr>
      </p:pic>
      <p:sp>
        <p:nvSpPr>
          <p:cNvPr id="39" name="TextBox 38"/>
          <p:cNvSpPr txBox="1"/>
          <p:nvPr/>
        </p:nvSpPr>
        <p:spPr>
          <a:xfrm>
            <a:off x="2172385" y="2487688"/>
            <a:ext cx="1064715" cy="246221"/>
          </a:xfrm>
          <a:prstGeom prst="rect">
            <a:avLst/>
          </a:prstGeom>
          <a:noFill/>
        </p:spPr>
        <p:txBody>
          <a:bodyPr wrap="none" rtlCol="0">
            <a:spAutoFit/>
          </a:bodyPr>
          <a:lstStyle/>
          <a:p>
            <a:pPr algn="r"/>
            <a:r>
              <a:rPr lang="en-US" sz="1000" dirty="0" smtClean="0">
                <a:solidFill>
                  <a:prstClr val="white">
                    <a:lumMod val="65000"/>
                  </a:prstClr>
                </a:solidFill>
                <a:ea typeface="Tahoma" panose="020B0604030504040204" pitchFamily="34" charset="0"/>
                <a:cs typeface="Tahoma" panose="020B0604030504040204" pitchFamily="34" charset="0"/>
              </a:rPr>
              <a:t>Artist’s Concept</a:t>
            </a:r>
            <a:endParaRPr lang="en-US" sz="1000" dirty="0">
              <a:solidFill>
                <a:prstClr val="white">
                  <a:lumMod val="65000"/>
                </a:prstClr>
              </a:solidFill>
              <a:ea typeface="Tahoma" panose="020B0604030504040204" pitchFamily="34" charset="0"/>
              <a:cs typeface="Tahoma" panose="020B0604030504040204" pitchFamily="34" charset="0"/>
            </a:endParaRPr>
          </a:p>
        </p:txBody>
      </p:sp>
      <p:pic>
        <p:nvPicPr>
          <p:cNvPr id="46" name="Pictur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88610">
            <a:off x="2770039" y="4725198"/>
            <a:ext cx="408530" cy="1415597"/>
          </a:xfrm>
          <a:prstGeom prst="rect">
            <a:avLst/>
          </a:prstGeom>
        </p:spPr>
      </p:pic>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88610">
            <a:off x="2922439" y="4877598"/>
            <a:ext cx="408530" cy="1415597"/>
          </a:xfrm>
          <a:prstGeom prst="rect">
            <a:avLst/>
          </a:prstGeom>
        </p:spPr>
      </p:pic>
      <p:pic>
        <p:nvPicPr>
          <p:cNvPr id="48" name="Picture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88610">
            <a:off x="3074839" y="5029998"/>
            <a:ext cx="408530" cy="1415597"/>
          </a:xfrm>
          <a:prstGeom prst="rect">
            <a:avLst/>
          </a:prstGeom>
        </p:spPr>
      </p:pic>
      <p:pic>
        <p:nvPicPr>
          <p:cNvPr id="49" name="Picture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88610">
            <a:off x="3227239" y="5182398"/>
            <a:ext cx="408530" cy="1415597"/>
          </a:xfrm>
          <a:prstGeom prst="rect">
            <a:avLst/>
          </a:prstGeom>
        </p:spPr>
      </p:pic>
    </p:spTree>
    <p:extLst>
      <p:ext uri="{BB962C8B-B14F-4D97-AF65-F5344CB8AC3E}">
        <p14:creationId xmlns:p14="http://schemas.microsoft.com/office/powerpoint/2010/main" val="2843343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231CC523-8BC6-4921-807A-66BD262F34AB}" type="slidenum">
              <a:rPr lang="en-US" smtClean="0"/>
              <a:pPr>
                <a:defRPr/>
              </a:pPr>
              <a:t>19</a:t>
            </a:fld>
            <a:endParaRPr lang="en-US"/>
          </a:p>
        </p:txBody>
      </p:sp>
      <p:sp>
        <p:nvSpPr>
          <p:cNvPr id="3" name="Content Placeholder 2"/>
          <p:cNvSpPr>
            <a:spLocks noGrp="1"/>
          </p:cNvSpPr>
          <p:nvPr>
            <p:ph sz="quarter" idx="13"/>
          </p:nvPr>
        </p:nvSpPr>
        <p:spPr/>
        <p:txBody>
          <a:bodyPr/>
          <a:lstStyle/>
          <a:p>
            <a:r>
              <a:rPr lang="en-US" sz="2400" b="1" dirty="0" smtClean="0"/>
              <a:t>This is a nascent capability</a:t>
            </a:r>
          </a:p>
          <a:p>
            <a:pPr lvl="1"/>
            <a:r>
              <a:rPr lang="en-US" sz="2000" dirty="0" smtClean="0"/>
              <a:t>Like a newborn, it needs love and attention</a:t>
            </a:r>
          </a:p>
          <a:p>
            <a:pPr lvl="1"/>
            <a:endParaRPr lang="en-US" sz="2000" dirty="0" smtClean="0"/>
          </a:p>
          <a:p>
            <a:r>
              <a:rPr lang="en-US" sz="2400" b="1" dirty="0" smtClean="0"/>
              <a:t>We all need to work together</a:t>
            </a:r>
          </a:p>
          <a:p>
            <a:pPr lvl="1"/>
            <a:r>
              <a:rPr lang="en-US" sz="2000" dirty="0" smtClean="0"/>
              <a:t>Information sharing</a:t>
            </a:r>
          </a:p>
          <a:p>
            <a:pPr lvl="1"/>
            <a:r>
              <a:rPr lang="en-US" sz="2000" dirty="0" smtClean="0"/>
              <a:t>Opportunity sharing</a:t>
            </a:r>
          </a:p>
          <a:p>
            <a:pPr lvl="1"/>
            <a:endParaRPr lang="en-US" sz="2000" dirty="0" smtClean="0"/>
          </a:p>
          <a:p>
            <a:r>
              <a:rPr lang="en-US" sz="2400" b="1" dirty="0" smtClean="0"/>
              <a:t>New ideas are needed</a:t>
            </a:r>
          </a:p>
          <a:p>
            <a:pPr lvl="1"/>
            <a:r>
              <a:rPr lang="en-US" sz="2000" dirty="0" smtClean="0"/>
              <a:t>Entrepreneurs</a:t>
            </a:r>
          </a:p>
          <a:p>
            <a:pPr lvl="1"/>
            <a:r>
              <a:rPr lang="en-US" sz="2000" dirty="0" smtClean="0"/>
              <a:t>Scientific missions</a:t>
            </a:r>
          </a:p>
          <a:p>
            <a:pPr lvl="1"/>
            <a:r>
              <a:rPr lang="en-US" sz="2000" dirty="0" smtClean="0"/>
              <a:t>Corporate IR&amp;D</a:t>
            </a:r>
          </a:p>
        </p:txBody>
      </p:sp>
      <p:sp>
        <p:nvSpPr>
          <p:cNvPr id="4" name="Title 3"/>
          <p:cNvSpPr>
            <a:spLocks noGrp="1"/>
          </p:cNvSpPr>
          <p:nvPr>
            <p:ph type="ctrTitle"/>
          </p:nvPr>
        </p:nvSpPr>
        <p:spPr/>
        <p:txBody>
          <a:bodyPr/>
          <a:lstStyle/>
          <a:p>
            <a:r>
              <a:rPr lang="en-US" b="1" dirty="0" smtClean="0"/>
              <a:t>Preparing for the future</a:t>
            </a:r>
            <a:endParaRPr lang="en-US" b="1" dirty="0"/>
          </a:p>
        </p:txBody>
      </p:sp>
    </p:spTree>
    <p:extLst>
      <p:ext uri="{BB962C8B-B14F-4D97-AF65-F5344CB8AC3E}">
        <p14:creationId xmlns:p14="http://schemas.microsoft.com/office/powerpoint/2010/main" val="385117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rot="356209">
            <a:off x="7139164" y="926628"/>
            <a:ext cx="1634832" cy="56585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ontent Placeholder 1"/>
          <p:cNvSpPr>
            <a:spLocks noGrp="1"/>
          </p:cNvSpPr>
          <p:nvPr>
            <p:ph sz="quarter" idx="13"/>
          </p:nvPr>
        </p:nvSpPr>
        <p:spPr>
          <a:xfrm>
            <a:off x="419100" y="1122836"/>
            <a:ext cx="6810859" cy="5334000"/>
          </a:xfrm>
        </p:spPr>
        <p:txBody>
          <a:bodyPr/>
          <a:lstStyle/>
          <a:p>
            <a:pPr>
              <a:spcAft>
                <a:spcPts val="1200"/>
              </a:spcAft>
            </a:pPr>
            <a:r>
              <a:rPr lang="en-US" sz="2000" dirty="0" smtClean="0"/>
              <a:t>Same benefits for GEO satellites that maintenance, repair and upgrade provide to valuable terrestrial assets</a:t>
            </a:r>
            <a:endParaRPr lang="en-US" sz="2000" dirty="0"/>
          </a:p>
          <a:p>
            <a:pPr>
              <a:spcAft>
                <a:spcPts val="300"/>
              </a:spcAft>
            </a:pPr>
            <a:r>
              <a:rPr lang="en-US" sz="2000" dirty="0" smtClean="0"/>
              <a:t>Improved reliability and affordability:</a:t>
            </a:r>
          </a:p>
          <a:p>
            <a:pPr lvl="1">
              <a:spcAft>
                <a:spcPts val="300"/>
              </a:spcAft>
            </a:pPr>
            <a:r>
              <a:rPr lang="en-US" b="1" dirty="0" smtClean="0"/>
              <a:t>Refueling</a:t>
            </a:r>
            <a:r>
              <a:rPr lang="en-US" dirty="0" smtClean="0"/>
              <a:t>: increased fleet flexibility</a:t>
            </a:r>
          </a:p>
          <a:p>
            <a:pPr lvl="1">
              <a:spcAft>
                <a:spcPts val="300"/>
              </a:spcAft>
            </a:pPr>
            <a:r>
              <a:rPr lang="en-US" dirty="0"/>
              <a:t>C</a:t>
            </a:r>
            <a:r>
              <a:rPr lang="en-US" dirty="0" smtClean="0"/>
              <a:t>apability to </a:t>
            </a:r>
            <a:r>
              <a:rPr lang="en-US" b="1" dirty="0" smtClean="0"/>
              <a:t>repair</a:t>
            </a:r>
            <a:r>
              <a:rPr lang="en-US" dirty="0" smtClean="0"/>
              <a:t> some anomalies</a:t>
            </a:r>
          </a:p>
          <a:p>
            <a:pPr lvl="1">
              <a:spcAft>
                <a:spcPts val="300"/>
              </a:spcAft>
            </a:pPr>
            <a:r>
              <a:rPr lang="en-US" b="1" dirty="0" smtClean="0"/>
              <a:t>Inspection</a:t>
            </a:r>
            <a:r>
              <a:rPr lang="en-US" dirty="0" smtClean="0"/>
              <a:t>: data on on-orbit condition of mechanical systems</a:t>
            </a:r>
          </a:p>
          <a:p>
            <a:pPr>
              <a:spcAft>
                <a:spcPts val="300"/>
              </a:spcAft>
            </a:pPr>
            <a:r>
              <a:rPr lang="en-US" dirty="0" smtClean="0"/>
              <a:t>New capabilities:</a:t>
            </a:r>
          </a:p>
          <a:p>
            <a:pPr lvl="1">
              <a:spcAft>
                <a:spcPts val="300"/>
              </a:spcAft>
            </a:pPr>
            <a:r>
              <a:rPr lang="en-US" b="1" dirty="0" smtClean="0"/>
              <a:t>Cooperatively attach </a:t>
            </a:r>
            <a:r>
              <a:rPr lang="en-US" b="1" dirty="0"/>
              <a:t>modules to on-orbit spacecraft </a:t>
            </a:r>
            <a:endParaRPr lang="en-US" dirty="0" smtClean="0"/>
          </a:p>
          <a:p>
            <a:pPr lvl="1">
              <a:spcAft>
                <a:spcPts val="300"/>
              </a:spcAft>
            </a:pPr>
            <a:r>
              <a:rPr lang="en-US" dirty="0" smtClean="0"/>
              <a:t>Communications, scientific </a:t>
            </a:r>
            <a:r>
              <a:rPr lang="en-US" dirty="0"/>
              <a:t>and entrepreneurial </a:t>
            </a:r>
            <a:r>
              <a:rPr lang="en-US" dirty="0" smtClean="0"/>
              <a:t>applications</a:t>
            </a:r>
          </a:p>
          <a:p>
            <a:pPr lvl="1">
              <a:spcAft>
                <a:spcPts val="300"/>
              </a:spcAft>
            </a:pPr>
            <a:r>
              <a:rPr lang="en-US" dirty="0" smtClean="0"/>
              <a:t>Reduced CAPEX for small GEO payloads</a:t>
            </a:r>
          </a:p>
          <a:p>
            <a:pPr>
              <a:spcAft>
                <a:spcPts val="300"/>
              </a:spcAft>
            </a:pPr>
            <a:r>
              <a:rPr lang="en-US" sz="2000" dirty="0" smtClean="0"/>
              <a:t>Approach:</a:t>
            </a:r>
          </a:p>
          <a:p>
            <a:pPr lvl="1">
              <a:spcAft>
                <a:spcPts val="300"/>
              </a:spcAft>
            </a:pPr>
            <a:r>
              <a:rPr lang="en-US" dirty="0"/>
              <a:t>O</a:t>
            </a:r>
            <a:r>
              <a:rPr lang="en-US" dirty="0" smtClean="0"/>
              <a:t>vercome the technical barriers </a:t>
            </a:r>
          </a:p>
          <a:p>
            <a:pPr lvl="1">
              <a:spcAft>
                <a:spcPts val="300"/>
              </a:spcAft>
            </a:pPr>
            <a:r>
              <a:rPr lang="en-US" dirty="0"/>
              <a:t>S</a:t>
            </a:r>
            <a:r>
              <a:rPr lang="en-US" dirty="0" smtClean="0"/>
              <a:t>ustain the capability to execute servicing missions</a:t>
            </a:r>
          </a:p>
          <a:p>
            <a:pPr lvl="1">
              <a:spcAft>
                <a:spcPts val="300"/>
              </a:spcAft>
            </a:pPr>
            <a:r>
              <a:rPr lang="en-US" dirty="0"/>
              <a:t>D</a:t>
            </a:r>
            <a:r>
              <a:rPr lang="en-US" dirty="0" smtClean="0"/>
              <a:t>evelop years of operational experience and data</a:t>
            </a:r>
          </a:p>
          <a:p>
            <a:pPr lvl="1">
              <a:spcAft>
                <a:spcPts val="300"/>
              </a:spcAft>
            </a:pPr>
            <a:r>
              <a:rPr lang="en-US" dirty="0"/>
              <a:t>Transparent operations in GEO</a:t>
            </a:r>
          </a:p>
        </p:txBody>
      </p:sp>
      <p:sp>
        <p:nvSpPr>
          <p:cNvPr id="3" name="Title 2"/>
          <p:cNvSpPr>
            <a:spLocks noGrp="1"/>
          </p:cNvSpPr>
          <p:nvPr>
            <p:ph type="ctrTitle"/>
          </p:nvPr>
        </p:nvSpPr>
        <p:spPr/>
        <p:txBody>
          <a:bodyPr>
            <a:normAutofit fontScale="90000"/>
          </a:bodyPr>
          <a:lstStyle/>
          <a:p>
            <a:r>
              <a:rPr lang="en-US" b="1" dirty="0" smtClean="0"/>
              <a:t>Robotic servicing in GEO:</a:t>
            </a:r>
            <a:br>
              <a:rPr lang="en-US" b="1" dirty="0" smtClean="0"/>
            </a:br>
            <a:r>
              <a:rPr lang="en-US" b="1" dirty="0" smtClean="0"/>
              <a:t>improved reliability, new capabilities</a:t>
            </a:r>
            <a:endParaRPr lang="en-US" b="1" dirty="0"/>
          </a:p>
        </p:txBody>
      </p:sp>
      <p:sp>
        <p:nvSpPr>
          <p:cNvPr id="5" name="Slide Number Placeholder 4"/>
          <p:cNvSpPr>
            <a:spLocks noGrp="1"/>
          </p:cNvSpPr>
          <p:nvPr>
            <p:ph type="sldNum" sz="quarter" idx="11"/>
          </p:nvPr>
        </p:nvSpPr>
        <p:spPr/>
        <p:txBody>
          <a:bodyPr/>
          <a:lstStyle/>
          <a:p>
            <a:pPr>
              <a:defRPr/>
            </a:pPr>
            <a:fld id="{231CC523-8BC6-4921-807A-66BD262F34AB}" type="slidenum">
              <a:rPr lang="en-US" smtClean="0"/>
              <a:pPr>
                <a:defRPr/>
              </a:pPr>
              <a:t>2</a:t>
            </a:fld>
            <a:endParaRPr lang="en-US"/>
          </a:p>
        </p:txBody>
      </p:sp>
    </p:spTree>
    <p:extLst>
      <p:ext uri="{BB962C8B-B14F-4D97-AF65-F5344CB8AC3E}">
        <p14:creationId xmlns:p14="http://schemas.microsoft.com/office/powerpoint/2010/main" val="468161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20</a:t>
            </a:fld>
            <a:endParaRPr lang="en-US"/>
          </a:p>
        </p:txBody>
      </p:sp>
      <p:sp>
        <p:nvSpPr>
          <p:cNvPr id="4" name="Footer Placeholder 6"/>
          <p:cNvSpPr>
            <a:spLocks noGrp="1"/>
          </p:cNvSpPr>
          <p:nvPr>
            <p:ph type="ftr" sz="quarter" idx="10"/>
          </p:nvPr>
        </p:nvSpPr>
        <p:spPr>
          <a:xfrm>
            <a:off x="1333500" y="6550026"/>
            <a:ext cx="6477000" cy="298450"/>
          </a:xfrm>
        </p:spPr>
        <p:txBody>
          <a:bodyPr/>
          <a:lstStyle/>
          <a:p>
            <a:pPr>
              <a:defRPr/>
            </a:pPr>
            <a:r>
              <a:rPr lang="en-US" dirty="0" smtClean="0"/>
              <a:t>Approved for Public Release; Distribution is Unlimited</a:t>
            </a:r>
            <a:endParaRPr lang="en-US" dirty="0"/>
          </a:p>
        </p:txBody>
      </p:sp>
    </p:spTree>
    <p:extLst>
      <p:ext uri="{BB962C8B-B14F-4D97-AF65-F5344CB8AC3E}">
        <p14:creationId xmlns:p14="http://schemas.microsoft.com/office/powerpoint/2010/main" val="502371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19455" y="975634"/>
            <a:ext cx="6043559" cy="4407759"/>
          </a:xfrm>
          <a:prstGeom prst="rect">
            <a:avLst/>
          </a:prstGeom>
          <a:ln>
            <a:solidFill>
              <a:srgbClr val="E9EDF4"/>
            </a:solidFill>
          </a:ln>
        </p:spPr>
      </p:pic>
      <p:sp>
        <p:nvSpPr>
          <p:cNvPr id="3" name="Slide Number Placeholder 2"/>
          <p:cNvSpPr>
            <a:spLocks noGrp="1"/>
          </p:cNvSpPr>
          <p:nvPr>
            <p:ph type="sldNum" sz="quarter" idx="11"/>
          </p:nvPr>
        </p:nvSpPr>
        <p:spPr/>
        <p:txBody>
          <a:bodyPr/>
          <a:lstStyle/>
          <a:p>
            <a:fld id="{231CC523-8BC6-4921-807A-66BD262F34AB}" type="slidenum">
              <a:rPr lang="en-US" smtClean="0"/>
              <a:pPr/>
              <a:t>21</a:t>
            </a:fld>
            <a:endParaRPr lang="en-US"/>
          </a:p>
        </p:txBody>
      </p:sp>
      <p:sp>
        <p:nvSpPr>
          <p:cNvPr id="5" name="Title 4"/>
          <p:cNvSpPr>
            <a:spLocks noGrp="1"/>
          </p:cNvSpPr>
          <p:nvPr>
            <p:ph type="ctrTitle"/>
          </p:nvPr>
        </p:nvSpPr>
        <p:spPr>
          <a:xfrm>
            <a:off x="1613038" y="124586"/>
            <a:ext cx="7140575" cy="612648"/>
          </a:xfrm>
        </p:spPr>
        <p:txBody>
          <a:bodyPr>
            <a:noAutofit/>
          </a:bodyPr>
          <a:lstStyle/>
          <a:p>
            <a:r>
              <a:rPr lang="en-US" b="1" dirty="0" smtClean="0"/>
              <a:t>Servicing opportunities</a:t>
            </a:r>
            <a:endParaRPr lang="en-US" b="1" dirty="0"/>
          </a:p>
        </p:txBody>
      </p:sp>
      <p:sp>
        <p:nvSpPr>
          <p:cNvPr id="4" name="Rectangle 3"/>
          <p:cNvSpPr/>
          <p:nvPr/>
        </p:nvSpPr>
        <p:spPr>
          <a:xfrm>
            <a:off x="549757" y="5369819"/>
            <a:ext cx="7883043" cy="923330"/>
          </a:xfrm>
          <a:prstGeom prst="rect">
            <a:avLst/>
          </a:prstGeom>
        </p:spPr>
        <p:txBody>
          <a:bodyPr wrap="square">
            <a:spAutoFit/>
          </a:bodyPr>
          <a:lstStyle/>
          <a:p>
            <a:r>
              <a:rPr lang="en-US" dirty="0" smtClean="0"/>
              <a:t>Once RSGS is in operation:</a:t>
            </a:r>
          </a:p>
          <a:p>
            <a:pPr marL="285750" indent="-285750">
              <a:buFont typeface="Arial" panose="020B0604020202020204" pitchFamily="34" charset="0"/>
              <a:buChar char="•"/>
            </a:pPr>
            <a:r>
              <a:rPr lang="en-US" dirty="0" smtClean="0"/>
              <a:t>Servicing provides </a:t>
            </a:r>
            <a:r>
              <a:rPr lang="en-US" b="1" dirty="0" smtClean="0"/>
              <a:t>revenue stream </a:t>
            </a:r>
            <a:r>
              <a:rPr lang="en-US" dirty="0" smtClean="0"/>
              <a:t>for RSGS operator </a:t>
            </a:r>
            <a:r>
              <a:rPr lang="en-US" dirty="0" smtClean="0">
                <a:sym typeface="Wingdings"/>
              </a:rPr>
              <a:t></a:t>
            </a:r>
            <a:r>
              <a:rPr lang="en-US" dirty="0" smtClean="0"/>
              <a:t> </a:t>
            </a:r>
            <a:r>
              <a:rPr lang="en-US" b="1" i="1" dirty="0" smtClean="0"/>
              <a:t>persistence</a:t>
            </a:r>
            <a:r>
              <a:rPr lang="en-US" dirty="0" smtClean="0"/>
              <a:t> </a:t>
            </a:r>
          </a:p>
          <a:p>
            <a:pPr marL="285750" indent="-285750">
              <a:buFont typeface="Arial" panose="020B0604020202020204" pitchFamily="34" charset="0"/>
              <a:buChar char="•"/>
            </a:pPr>
            <a:r>
              <a:rPr lang="en-US" dirty="0"/>
              <a:t>O</a:t>
            </a:r>
            <a:r>
              <a:rPr lang="en-US" dirty="0" smtClean="0"/>
              <a:t>bserve ops, collect data, assess reliability</a:t>
            </a:r>
            <a:endParaRPr lang="en-US" dirty="0"/>
          </a:p>
        </p:txBody>
      </p:sp>
      <p:sp>
        <p:nvSpPr>
          <p:cNvPr id="8" name="Oval 7"/>
          <p:cNvSpPr/>
          <p:nvPr/>
        </p:nvSpPr>
        <p:spPr>
          <a:xfrm>
            <a:off x="3241234" y="2106128"/>
            <a:ext cx="530666" cy="20031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5" name="Oval 14"/>
          <p:cNvSpPr/>
          <p:nvPr/>
        </p:nvSpPr>
        <p:spPr>
          <a:xfrm>
            <a:off x="4701251" y="2455049"/>
            <a:ext cx="530666" cy="35067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Oval 15"/>
          <p:cNvSpPr/>
          <p:nvPr/>
        </p:nvSpPr>
        <p:spPr>
          <a:xfrm>
            <a:off x="4205993" y="2219175"/>
            <a:ext cx="530666" cy="20031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7" name="Freeform 26"/>
          <p:cNvSpPr/>
          <p:nvPr/>
        </p:nvSpPr>
        <p:spPr>
          <a:xfrm>
            <a:off x="3638550" y="2333624"/>
            <a:ext cx="2790825" cy="1019175"/>
          </a:xfrm>
          <a:custGeom>
            <a:avLst/>
            <a:gdLst>
              <a:gd name="connsiteX0" fmla="*/ 0 w 2790825"/>
              <a:gd name="connsiteY0" fmla="*/ 0 h 843158"/>
              <a:gd name="connsiteX1" fmla="*/ 1343025 w 2790825"/>
              <a:gd name="connsiteY1" fmla="*/ 809625 h 843158"/>
              <a:gd name="connsiteX2" fmla="*/ 2790825 w 2790825"/>
              <a:gd name="connsiteY2" fmla="*/ 733425 h 843158"/>
            </a:gdLst>
            <a:ahLst/>
            <a:cxnLst>
              <a:cxn ang="0">
                <a:pos x="connsiteX0" y="connsiteY0"/>
              </a:cxn>
              <a:cxn ang="0">
                <a:pos x="connsiteX1" y="connsiteY1"/>
              </a:cxn>
              <a:cxn ang="0">
                <a:pos x="connsiteX2" y="connsiteY2"/>
              </a:cxn>
            </a:cxnLst>
            <a:rect l="l" t="t" r="r" b="b"/>
            <a:pathLst>
              <a:path w="2790825" h="843158">
                <a:moveTo>
                  <a:pt x="0" y="0"/>
                </a:moveTo>
                <a:cubicBezTo>
                  <a:pt x="438943" y="343693"/>
                  <a:pt x="877887" y="687387"/>
                  <a:pt x="1343025" y="809625"/>
                </a:cubicBezTo>
                <a:cubicBezTo>
                  <a:pt x="1808163" y="931863"/>
                  <a:pt x="2646363" y="676275"/>
                  <a:pt x="2790825" y="7334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19625" y="1478996"/>
            <a:ext cx="1704975" cy="787954"/>
          </a:xfrm>
          <a:custGeom>
            <a:avLst/>
            <a:gdLst>
              <a:gd name="connsiteX0" fmla="*/ 0 w 1704975"/>
              <a:gd name="connsiteY0" fmla="*/ 857941 h 857941"/>
              <a:gd name="connsiteX1" fmla="*/ 685800 w 1704975"/>
              <a:gd name="connsiteY1" fmla="*/ 67366 h 857941"/>
              <a:gd name="connsiteX2" fmla="*/ 1704975 w 1704975"/>
              <a:gd name="connsiteY2" fmla="*/ 38791 h 857941"/>
            </a:gdLst>
            <a:ahLst/>
            <a:cxnLst>
              <a:cxn ang="0">
                <a:pos x="connsiteX0" y="connsiteY0"/>
              </a:cxn>
              <a:cxn ang="0">
                <a:pos x="connsiteX1" y="connsiteY1"/>
              </a:cxn>
              <a:cxn ang="0">
                <a:pos x="connsiteX2" y="connsiteY2"/>
              </a:cxn>
            </a:cxnLst>
            <a:rect l="l" t="t" r="r" b="b"/>
            <a:pathLst>
              <a:path w="1704975" h="857941">
                <a:moveTo>
                  <a:pt x="0" y="857941"/>
                </a:moveTo>
                <a:cubicBezTo>
                  <a:pt x="200819" y="530916"/>
                  <a:pt x="401638" y="203891"/>
                  <a:pt x="685800" y="67366"/>
                </a:cubicBezTo>
                <a:cubicBezTo>
                  <a:pt x="969963" y="-69159"/>
                  <a:pt x="1471613" y="45141"/>
                  <a:pt x="1704975" y="3879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5172075" y="2262042"/>
            <a:ext cx="1181100" cy="452583"/>
          </a:xfrm>
          <a:custGeom>
            <a:avLst/>
            <a:gdLst>
              <a:gd name="connsiteX0" fmla="*/ 0 w 1181100"/>
              <a:gd name="connsiteY0" fmla="*/ 470255 h 470255"/>
              <a:gd name="connsiteX1" fmla="*/ 647700 w 1181100"/>
              <a:gd name="connsiteY1" fmla="*/ 32105 h 470255"/>
              <a:gd name="connsiteX2" fmla="*/ 1181100 w 1181100"/>
              <a:gd name="connsiteY2" fmla="*/ 32105 h 470255"/>
            </a:gdLst>
            <a:ahLst/>
            <a:cxnLst>
              <a:cxn ang="0">
                <a:pos x="connsiteX0" y="connsiteY0"/>
              </a:cxn>
              <a:cxn ang="0">
                <a:pos x="connsiteX1" y="connsiteY1"/>
              </a:cxn>
              <a:cxn ang="0">
                <a:pos x="connsiteX2" y="connsiteY2"/>
              </a:cxn>
            </a:cxnLst>
            <a:rect l="l" t="t" r="r" b="b"/>
            <a:pathLst>
              <a:path w="1181100" h="470255">
                <a:moveTo>
                  <a:pt x="0" y="470255"/>
                </a:moveTo>
                <a:cubicBezTo>
                  <a:pt x="225425" y="287692"/>
                  <a:pt x="450850" y="105130"/>
                  <a:pt x="647700" y="32105"/>
                </a:cubicBezTo>
                <a:cubicBezTo>
                  <a:pt x="844550" y="-40920"/>
                  <a:pt x="1033463" y="33692"/>
                  <a:pt x="1181100" y="3210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321776" y="1127550"/>
            <a:ext cx="2665383" cy="646331"/>
          </a:xfrm>
          <a:prstGeom prst="rect">
            <a:avLst/>
          </a:prstGeom>
          <a:solidFill>
            <a:srgbClr val="C00000"/>
          </a:solidFill>
        </p:spPr>
        <p:txBody>
          <a:bodyPr wrap="square" rtlCol="0">
            <a:spAutoFit/>
          </a:bodyPr>
          <a:lstStyle/>
          <a:p>
            <a:r>
              <a:rPr lang="en-US" sz="1200" dirty="0" smtClean="0">
                <a:solidFill>
                  <a:schemeClr val="bg1"/>
                </a:solidFill>
              </a:rPr>
              <a:t>Deployment Anomalies</a:t>
            </a:r>
          </a:p>
          <a:p>
            <a:pPr marL="171450" indent="-171450">
              <a:buFont typeface="Arial" panose="020B0604020202020204" pitchFamily="34" charset="0"/>
              <a:buChar char="•"/>
            </a:pPr>
            <a:r>
              <a:rPr lang="en-US" sz="1200" dirty="0" smtClean="0">
                <a:solidFill>
                  <a:schemeClr val="bg1"/>
                </a:solidFill>
              </a:rPr>
              <a:t>Jun</a:t>
            </a:r>
            <a:r>
              <a:rPr lang="en-US" sz="1200" dirty="0">
                <a:solidFill>
                  <a:schemeClr val="bg1"/>
                </a:solidFill>
              </a:rPr>
              <a:t>. </a:t>
            </a:r>
            <a:r>
              <a:rPr lang="en-US" sz="1200" dirty="0" smtClean="0">
                <a:solidFill>
                  <a:schemeClr val="bg1"/>
                </a:solidFill>
              </a:rPr>
              <a:t>’12 – IS-19</a:t>
            </a:r>
            <a:r>
              <a:rPr lang="en-US" sz="1200" dirty="0">
                <a:solidFill>
                  <a:schemeClr val="bg1"/>
                </a:solidFill>
              </a:rPr>
              <a:t>: Solar array deploy </a:t>
            </a:r>
            <a:r>
              <a:rPr lang="en-US" sz="1200" dirty="0" smtClean="0">
                <a:solidFill>
                  <a:schemeClr val="bg1"/>
                </a:solidFill>
              </a:rPr>
              <a:t>fails</a:t>
            </a:r>
            <a:endParaRPr lang="en-US" sz="1200" dirty="0">
              <a:solidFill>
                <a:schemeClr val="bg1"/>
              </a:solidFill>
            </a:endParaRPr>
          </a:p>
        </p:txBody>
      </p:sp>
      <p:sp>
        <p:nvSpPr>
          <p:cNvPr id="20" name="TextBox 19"/>
          <p:cNvSpPr txBox="1"/>
          <p:nvPr/>
        </p:nvSpPr>
        <p:spPr>
          <a:xfrm>
            <a:off x="6321776" y="1836053"/>
            <a:ext cx="2665382" cy="830997"/>
          </a:xfrm>
          <a:prstGeom prst="rect">
            <a:avLst/>
          </a:prstGeom>
          <a:solidFill>
            <a:srgbClr val="008000"/>
          </a:solidFill>
        </p:spPr>
        <p:txBody>
          <a:bodyPr wrap="square" rtlCol="0">
            <a:spAutoFit/>
          </a:bodyPr>
          <a:lstStyle/>
          <a:p>
            <a:r>
              <a:rPr lang="en-US" sz="1200" dirty="0" smtClean="0">
                <a:solidFill>
                  <a:schemeClr val="bg1"/>
                </a:solidFill>
              </a:rPr>
              <a:t>Cooperative Inspection</a:t>
            </a:r>
          </a:p>
          <a:p>
            <a:pPr marL="171450" indent="-171450">
              <a:buFont typeface="Arial" panose="020B0604020202020204" pitchFamily="34" charset="0"/>
              <a:buChar char="•"/>
            </a:pPr>
            <a:r>
              <a:rPr lang="en-US" sz="1200" dirty="0" smtClean="0">
                <a:solidFill>
                  <a:schemeClr val="bg1"/>
                </a:solidFill>
              </a:rPr>
              <a:t>May ‘13 </a:t>
            </a:r>
            <a:r>
              <a:rPr lang="en-US" sz="1200" dirty="0">
                <a:solidFill>
                  <a:schemeClr val="bg1"/>
                </a:solidFill>
              </a:rPr>
              <a:t>– GOES 13 Unknown anomaly (possibly hit by micrometeorite</a:t>
            </a:r>
            <a:r>
              <a:rPr lang="en-US" sz="1200" dirty="0" smtClean="0">
                <a:solidFill>
                  <a:schemeClr val="bg1"/>
                </a:solidFill>
              </a:rPr>
              <a:t>)</a:t>
            </a:r>
          </a:p>
        </p:txBody>
      </p:sp>
      <p:sp>
        <p:nvSpPr>
          <p:cNvPr id="21" name="TextBox 20"/>
          <p:cNvSpPr txBox="1"/>
          <p:nvPr/>
        </p:nvSpPr>
        <p:spPr>
          <a:xfrm>
            <a:off x="6321774" y="2729222"/>
            <a:ext cx="2665383" cy="830997"/>
          </a:xfrm>
          <a:prstGeom prst="rect">
            <a:avLst/>
          </a:prstGeom>
          <a:solidFill>
            <a:srgbClr val="7030A0"/>
          </a:solidFill>
        </p:spPr>
        <p:txBody>
          <a:bodyPr wrap="square" rtlCol="0">
            <a:spAutoFit/>
          </a:bodyPr>
          <a:lstStyle/>
          <a:p>
            <a:r>
              <a:rPr lang="en-US" sz="1200" dirty="0" smtClean="0">
                <a:solidFill>
                  <a:schemeClr val="bg1"/>
                </a:solidFill>
              </a:rPr>
              <a:t>Standoff Inspection</a:t>
            </a:r>
          </a:p>
          <a:p>
            <a:pPr marL="171450" indent="-171450">
              <a:buFont typeface="Arial" panose="020B0604020202020204" pitchFamily="34" charset="0"/>
              <a:buChar char="•"/>
            </a:pPr>
            <a:r>
              <a:rPr lang="en-US" sz="1200" dirty="0" smtClean="0">
                <a:solidFill>
                  <a:schemeClr val="bg1"/>
                </a:solidFill>
              </a:rPr>
              <a:t>Apr. ‘10 – Galaxy 15: Contact lost, transponders outputting at full power</a:t>
            </a:r>
          </a:p>
        </p:txBody>
      </p:sp>
      <p:sp>
        <p:nvSpPr>
          <p:cNvPr id="12" name="TextBox 11"/>
          <p:cNvSpPr txBox="1"/>
          <p:nvPr/>
        </p:nvSpPr>
        <p:spPr>
          <a:xfrm>
            <a:off x="6321773" y="3895773"/>
            <a:ext cx="2665383" cy="461665"/>
          </a:xfrm>
          <a:prstGeom prst="rect">
            <a:avLst/>
          </a:prstGeom>
          <a:pattFill prst="dkUpDiag">
            <a:fgClr>
              <a:srgbClr val="FF9832"/>
            </a:fgClr>
            <a:bgClr>
              <a:srgbClr val="FFDD69"/>
            </a:bgClr>
          </a:pattFill>
        </p:spPr>
        <p:txBody>
          <a:bodyPr wrap="square" rtlCol="0">
            <a:spAutoFit/>
          </a:bodyPr>
          <a:lstStyle/>
          <a:p>
            <a:r>
              <a:rPr lang="en-US" sz="1200" dirty="0" smtClean="0"/>
              <a:t>GEO Retirements</a:t>
            </a:r>
          </a:p>
          <a:p>
            <a:pPr marL="171450" indent="-171450">
              <a:buFont typeface="Arial" panose="020B0604020202020204" pitchFamily="34" charset="0"/>
              <a:buChar char="•"/>
            </a:pPr>
            <a:r>
              <a:rPr lang="en-US" sz="1200" dirty="0" smtClean="0"/>
              <a:t>10-15 retirements per year</a:t>
            </a:r>
          </a:p>
        </p:txBody>
      </p:sp>
      <p:sp>
        <p:nvSpPr>
          <p:cNvPr id="13" name="TextBox 12"/>
          <p:cNvSpPr txBox="1"/>
          <p:nvPr/>
        </p:nvSpPr>
        <p:spPr>
          <a:xfrm>
            <a:off x="6321776" y="4598724"/>
            <a:ext cx="2665383" cy="461665"/>
          </a:xfrm>
          <a:prstGeom prst="rect">
            <a:avLst/>
          </a:prstGeom>
          <a:pattFill prst="dkUpDiag">
            <a:fgClr>
              <a:srgbClr val="0E94D5"/>
            </a:fgClr>
            <a:bgClr>
              <a:srgbClr val="0070C0"/>
            </a:bgClr>
          </a:pattFill>
        </p:spPr>
        <p:txBody>
          <a:bodyPr wrap="square" rtlCol="0">
            <a:spAutoFit/>
          </a:bodyPr>
          <a:lstStyle/>
          <a:p>
            <a:r>
              <a:rPr lang="en-US" sz="1200" dirty="0" smtClean="0">
                <a:solidFill>
                  <a:schemeClr val="bg1"/>
                </a:solidFill>
              </a:rPr>
              <a:t>GEO Relocations</a:t>
            </a:r>
          </a:p>
          <a:p>
            <a:pPr marL="171450" indent="-171450">
              <a:buFont typeface="Arial" panose="020B0604020202020204" pitchFamily="34" charset="0"/>
              <a:buChar char="•"/>
            </a:pPr>
            <a:r>
              <a:rPr lang="en-US" sz="1200" dirty="0" smtClean="0">
                <a:solidFill>
                  <a:schemeClr val="bg1"/>
                </a:solidFill>
              </a:rPr>
              <a:t>8-12 relocations per year</a:t>
            </a:r>
          </a:p>
        </p:txBody>
      </p:sp>
      <p:sp>
        <p:nvSpPr>
          <p:cNvPr id="22" name="Freeform 21"/>
          <p:cNvSpPr/>
          <p:nvPr/>
        </p:nvSpPr>
        <p:spPr>
          <a:xfrm rot="14051317">
            <a:off x="5470453" y="3731209"/>
            <a:ext cx="987878" cy="246059"/>
          </a:xfrm>
          <a:custGeom>
            <a:avLst/>
            <a:gdLst>
              <a:gd name="connsiteX0" fmla="*/ 0 w 1181100"/>
              <a:gd name="connsiteY0" fmla="*/ 470255 h 470255"/>
              <a:gd name="connsiteX1" fmla="*/ 647700 w 1181100"/>
              <a:gd name="connsiteY1" fmla="*/ 32105 h 470255"/>
              <a:gd name="connsiteX2" fmla="*/ 1181100 w 1181100"/>
              <a:gd name="connsiteY2" fmla="*/ 32105 h 470255"/>
            </a:gdLst>
            <a:ahLst/>
            <a:cxnLst>
              <a:cxn ang="0">
                <a:pos x="connsiteX0" y="connsiteY0"/>
              </a:cxn>
              <a:cxn ang="0">
                <a:pos x="connsiteX1" y="connsiteY1"/>
              </a:cxn>
              <a:cxn ang="0">
                <a:pos x="connsiteX2" y="connsiteY2"/>
              </a:cxn>
            </a:cxnLst>
            <a:rect l="l" t="t" r="r" b="b"/>
            <a:pathLst>
              <a:path w="1181100" h="470255">
                <a:moveTo>
                  <a:pt x="0" y="470255"/>
                </a:moveTo>
                <a:cubicBezTo>
                  <a:pt x="225425" y="287692"/>
                  <a:pt x="450850" y="105130"/>
                  <a:pt x="647700" y="32105"/>
                </a:cubicBezTo>
                <a:cubicBezTo>
                  <a:pt x="844550" y="-40920"/>
                  <a:pt x="1033463" y="33692"/>
                  <a:pt x="1181100" y="3210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209614" y="2237071"/>
            <a:ext cx="482075" cy="135865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4" name="Oval 23"/>
          <p:cNvSpPr/>
          <p:nvPr/>
        </p:nvSpPr>
        <p:spPr>
          <a:xfrm>
            <a:off x="5198463" y="3628945"/>
            <a:ext cx="482075" cy="118825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5" name="Freeform 24"/>
          <p:cNvSpPr/>
          <p:nvPr/>
        </p:nvSpPr>
        <p:spPr>
          <a:xfrm rot="12588483">
            <a:off x="5572143" y="4638708"/>
            <a:ext cx="807540" cy="200989"/>
          </a:xfrm>
          <a:custGeom>
            <a:avLst/>
            <a:gdLst>
              <a:gd name="connsiteX0" fmla="*/ 0 w 1181100"/>
              <a:gd name="connsiteY0" fmla="*/ 470255 h 470255"/>
              <a:gd name="connsiteX1" fmla="*/ 647700 w 1181100"/>
              <a:gd name="connsiteY1" fmla="*/ 32105 h 470255"/>
              <a:gd name="connsiteX2" fmla="*/ 1181100 w 1181100"/>
              <a:gd name="connsiteY2" fmla="*/ 32105 h 470255"/>
            </a:gdLst>
            <a:ahLst/>
            <a:cxnLst>
              <a:cxn ang="0">
                <a:pos x="connsiteX0" y="connsiteY0"/>
              </a:cxn>
              <a:cxn ang="0">
                <a:pos x="connsiteX1" y="connsiteY1"/>
              </a:cxn>
              <a:cxn ang="0">
                <a:pos x="connsiteX2" y="connsiteY2"/>
              </a:cxn>
            </a:cxnLst>
            <a:rect l="l" t="t" r="r" b="b"/>
            <a:pathLst>
              <a:path w="1181100" h="470255">
                <a:moveTo>
                  <a:pt x="0" y="470255"/>
                </a:moveTo>
                <a:cubicBezTo>
                  <a:pt x="225425" y="287692"/>
                  <a:pt x="450850" y="105130"/>
                  <a:pt x="647700" y="32105"/>
                </a:cubicBezTo>
                <a:cubicBezTo>
                  <a:pt x="844550" y="-40920"/>
                  <a:pt x="1033463" y="33692"/>
                  <a:pt x="1181100" y="3210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63014" y="882198"/>
            <a:ext cx="893193" cy="307777"/>
          </a:xfrm>
          <a:prstGeom prst="rect">
            <a:avLst/>
          </a:prstGeom>
          <a:noFill/>
        </p:spPr>
        <p:txBody>
          <a:bodyPr wrap="none" rtlCol="0">
            <a:spAutoFit/>
          </a:bodyPr>
          <a:lstStyle/>
          <a:p>
            <a:r>
              <a:rPr lang="en-US" sz="1400" dirty="0" smtClean="0"/>
              <a:t>Episodic:</a:t>
            </a:r>
            <a:endParaRPr lang="en-US" sz="1400" dirty="0"/>
          </a:p>
        </p:txBody>
      </p:sp>
      <p:sp>
        <p:nvSpPr>
          <p:cNvPr id="26" name="TextBox 25"/>
          <p:cNvSpPr txBox="1"/>
          <p:nvPr/>
        </p:nvSpPr>
        <p:spPr>
          <a:xfrm>
            <a:off x="6255916" y="3627522"/>
            <a:ext cx="1119922" cy="307777"/>
          </a:xfrm>
          <a:prstGeom prst="rect">
            <a:avLst/>
          </a:prstGeom>
          <a:noFill/>
        </p:spPr>
        <p:txBody>
          <a:bodyPr wrap="none" rtlCol="0">
            <a:spAutoFit/>
          </a:bodyPr>
          <a:lstStyle/>
          <a:p>
            <a:r>
              <a:rPr lang="en-US" sz="1400" dirty="0" smtClean="0"/>
              <a:t>Predictable:</a:t>
            </a:r>
            <a:endParaRPr lang="en-US" sz="1400" dirty="0"/>
          </a:p>
        </p:txBody>
      </p:sp>
      <p:sp>
        <p:nvSpPr>
          <p:cNvPr id="9" name="TextBox 8"/>
          <p:cNvSpPr txBox="1"/>
          <p:nvPr/>
        </p:nvSpPr>
        <p:spPr>
          <a:xfrm>
            <a:off x="2080857" y="1105674"/>
            <a:ext cx="2696636" cy="369332"/>
          </a:xfrm>
          <a:prstGeom prst="rect">
            <a:avLst/>
          </a:prstGeom>
          <a:noFill/>
        </p:spPr>
        <p:txBody>
          <a:bodyPr wrap="none" rtlCol="0">
            <a:spAutoFit/>
          </a:bodyPr>
          <a:lstStyle/>
          <a:p>
            <a:r>
              <a:rPr lang="en-US" smtClean="0"/>
              <a:t>OPPORTUNITY HISTORY</a:t>
            </a:r>
            <a:endParaRPr lang="en-US"/>
          </a:p>
        </p:txBody>
      </p:sp>
    </p:spTree>
    <p:extLst>
      <p:ext uri="{BB962C8B-B14F-4D97-AF65-F5344CB8AC3E}">
        <p14:creationId xmlns:p14="http://schemas.microsoft.com/office/powerpoint/2010/main" val="1156423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51873" y="1417251"/>
            <a:ext cx="8312727" cy="2011912"/>
            <a:chOff x="551873" y="1417251"/>
            <a:chExt cx="8312727" cy="2011912"/>
          </a:xfrm>
        </p:grpSpPr>
        <p:pic>
          <p:nvPicPr>
            <p:cNvPr id="8" name="Picture 7"/>
            <p:cNvPicPr>
              <a:picLocks noChangeAspect="1"/>
            </p:cNvPicPr>
            <p:nvPr/>
          </p:nvPicPr>
          <p:blipFill rotWithShape="1">
            <a:blip r:embed="rId2"/>
            <a:srcRect l="12727" t="40199" r="41818" b="39174"/>
            <a:stretch/>
          </p:blipFill>
          <p:spPr>
            <a:xfrm>
              <a:off x="551873" y="1417251"/>
              <a:ext cx="8312727" cy="2011912"/>
            </a:xfrm>
            <a:prstGeom prst="rect">
              <a:avLst/>
            </a:prstGeom>
          </p:spPr>
        </p:pic>
        <p:grpSp>
          <p:nvGrpSpPr>
            <p:cNvPr id="11" name="Group 10"/>
            <p:cNvGrpSpPr/>
            <p:nvPr/>
          </p:nvGrpSpPr>
          <p:grpSpPr>
            <a:xfrm>
              <a:off x="2965224" y="1868868"/>
              <a:ext cx="1151194" cy="1159349"/>
              <a:chOff x="2965224" y="1868868"/>
              <a:chExt cx="1151194" cy="1159349"/>
            </a:xfrm>
          </p:grpSpPr>
          <p:sp>
            <p:nvSpPr>
              <p:cNvPr id="9" name="Oval 8"/>
              <p:cNvSpPr/>
              <p:nvPr/>
            </p:nvSpPr>
            <p:spPr>
              <a:xfrm>
                <a:off x="2965224" y="1868868"/>
                <a:ext cx="1151194" cy="11593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3979" y="1931360"/>
                <a:ext cx="1013012" cy="1049694"/>
              </a:xfrm>
              <a:prstGeom prst="rect">
                <a:avLst/>
              </a:prstGeom>
            </p:spPr>
          </p:pic>
        </p:grpSp>
      </p:grpSp>
      <p:sp>
        <p:nvSpPr>
          <p:cNvPr id="3" name="Title 2"/>
          <p:cNvSpPr>
            <a:spLocks noGrp="1"/>
          </p:cNvSpPr>
          <p:nvPr>
            <p:ph type="ctrTitle"/>
          </p:nvPr>
        </p:nvSpPr>
        <p:spPr/>
        <p:txBody>
          <a:bodyPr>
            <a:normAutofit fontScale="90000"/>
          </a:bodyPr>
          <a:lstStyle/>
          <a:p>
            <a:pPr marL="0" indent="0" algn="ctr">
              <a:buFont typeface="Arial" pitchFamily="34" charset="0"/>
              <a:buNone/>
            </a:pPr>
            <a:r>
              <a:rPr lang="en-US" b="1" u="sng" dirty="0"/>
              <a:t>Con</a:t>
            </a:r>
            <a:r>
              <a:rPr lang="en-US" b="1" dirty="0"/>
              <a:t>sortium </a:t>
            </a:r>
            <a:r>
              <a:rPr lang="en-US" b="1" u="sng" dirty="0"/>
              <a:t>F</a:t>
            </a:r>
            <a:r>
              <a:rPr lang="en-US" b="1" dirty="0"/>
              <a:t>or </a:t>
            </a:r>
            <a:r>
              <a:rPr lang="en-US" b="1" u="sng" dirty="0"/>
              <a:t>E</a:t>
            </a:r>
            <a:r>
              <a:rPr lang="en-US" b="1" dirty="0"/>
              <a:t>xecution of </a:t>
            </a:r>
            <a:r>
              <a:rPr lang="en-US" b="1" u="sng" dirty="0"/>
              <a:t>R</a:t>
            </a:r>
            <a:r>
              <a:rPr lang="en-US" b="1" dirty="0"/>
              <a:t>endezvous and </a:t>
            </a:r>
            <a:r>
              <a:rPr lang="en-US" b="1" u="sng" dirty="0"/>
              <a:t>S</a:t>
            </a:r>
            <a:r>
              <a:rPr lang="en-US" b="1" dirty="0"/>
              <a:t>ervicing Operations (CONFERS)</a:t>
            </a:r>
          </a:p>
        </p:txBody>
      </p:sp>
      <p:sp>
        <p:nvSpPr>
          <p:cNvPr id="5" name="Slide Number Placeholder 4"/>
          <p:cNvSpPr>
            <a:spLocks noGrp="1"/>
          </p:cNvSpPr>
          <p:nvPr>
            <p:ph type="sldNum" sz="quarter" idx="15"/>
          </p:nvPr>
        </p:nvSpPr>
        <p:spPr/>
        <p:txBody>
          <a:bodyPr/>
          <a:lstStyle/>
          <a:p>
            <a:pPr>
              <a:defRPr/>
            </a:pPr>
            <a:fld id="{8312532C-0BFE-4FBF-9171-048AE1103928}" type="slidenum">
              <a:rPr lang="en-US" smtClean="0"/>
              <a:pPr>
                <a:defRPr/>
              </a:pPr>
              <a:t>22</a:t>
            </a:fld>
            <a:endParaRPr lang="en-US" dirty="0"/>
          </a:p>
        </p:txBody>
      </p:sp>
      <p:sp>
        <p:nvSpPr>
          <p:cNvPr id="6" name="TextBox 5"/>
          <p:cNvSpPr txBox="1"/>
          <p:nvPr/>
        </p:nvSpPr>
        <p:spPr>
          <a:xfrm>
            <a:off x="640205" y="3222931"/>
            <a:ext cx="1696598" cy="584775"/>
          </a:xfrm>
          <a:prstGeom prst="rect">
            <a:avLst/>
          </a:prstGeom>
          <a:noFill/>
        </p:spPr>
        <p:txBody>
          <a:bodyPr wrap="square" rtlCol="0">
            <a:spAutoFit/>
          </a:bodyPr>
          <a:lstStyle/>
          <a:p>
            <a:pPr algn="ctr" fontAlgn="base">
              <a:spcBef>
                <a:spcPct val="0"/>
              </a:spcBef>
              <a:spcAft>
                <a:spcPct val="0"/>
              </a:spcAft>
            </a:pPr>
            <a:r>
              <a:rPr lang="en-US" sz="1600" dirty="0" smtClean="0">
                <a:solidFill>
                  <a:prstClr val="white">
                    <a:lumMod val="50000"/>
                  </a:prstClr>
                </a:solidFill>
                <a:cs typeface="Arial" charset="0"/>
              </a:rPr>
              <a:t>U.S.</a:t>
            </a:r>
          </a:p>
          <a:p>
            <a:pPr algn="ctr" fontAlgn="base">
              <a:spcBef>
                <a:spcPct val="0"/>
              </a:spcBef>
              <a:spcAft>
                <a:spcPct val="0"/>
              </a:spcAft>
            </a:pPr>
            <a:r>
              <a:rPr lang="en-US" sz="1600" dirty="0" smtClean="0">
                <a:solidFill>
                  <a:prstClr val="white">
                    <a:lumMod val="50000"/>
                  </a:prstClr>
                </a:solidFill>
                <a:cs typeface="Arial" charset="0"/>
              </a:rPr>
              <a:t>GOVERNMENT</a:t>
            </a:r>
          </a:p>
        </p:txBody>
      </p:sp>
      <p:sp>
        <p:nvSpPr>
          <p:cNvPr id="13" name="TextBox 12"/>
          <p:cNvSpPr txBox="1"/>
          <p:nvPr/>
        </p:nvSpPr>
        <p:spPr>
          <a:xfrm>
            <a:off x="4797030" y="3222931"/>
            <a:ext cx="1696598" cy="584775"/>
          </a:xfrm>
          <a:prstGeom prst="rect">
            <a:avLst/>
          </a:prstGeom>
          <a:noFill/>
        </p:spPr>
        <p:txBody>
          <a:bodyPr wrap="square" rtlCol="0">
            <a:spAutoFit/>
          </a:bodyPr>
          <a:lstStyle/>
          <a:p>
            <a:pPr algn="ctr" fontAlgn="base">
              <a:spcBef>
                <a:spcPct val="0"/>
              </a:spcBef>
              <a:spcAft>
                <a:spcPct val="0"/>
              </a:spcAft>
            </a:pPr>
            <a:r>
              <a:rPr lang="en-US" sz="1600" dirty="0" smtClean="0">
                <a:solidFill>
                  <a:prstClr val="white">
                    <a:lumMod val="50000"/>
                  </a:prstClr>
                </a:solidFill>
                <a:cs typeface="Arial" charset="0"/>
              </a:rPr>
              <a:t>SERVICING ENTITIES</a:t>
            </a:r>
          </a:p>
        </p:txBody>
      </p:sp>
      <p:sp>
        <p:nvSpPr>
          <p:cNvPr id="14" name="TextBox 13"/>
          <p:cNvSpPr txBox="1"/>
          <p:nvPr/>
        </p:nvSpPr>
        <p:spPr>
          <a:xfrm>
            <a:off x="6819441" y="3222931"/>
            <a:ext cx="1943559" cy="584775"/>
          </a:xfrm>
          <a:prstGeom prst="rect">
            <a:avLst/>
          </a:prstGeom>
          <a:noFill/>
        </p:spPr>
        <p:txBody>
          <a:bodyPr wrap="square" rtlCol="0">
            <a:spAutoFit/>
          </a:bodyPr>
          <a:lstStyle/>
          <a:p>
            <a:pPr algn="ctr" fontAlgn="base">
              <a:spcBef>
                <a:spcPct val="0"/>
              </a:spcBef>
              <a:spcAft>
                <a:spcPct val="0"/>
              </a:spcAft>
            </a:pPr>
            <a:r>
              <a:rPr lang="en-US" sz="1600" dirty="0" smtClean="0">
                <a:solidFill>
                  <a:prstClr val="white">
                    <a:lumMod val="50000"/>
                  </a:prstClr>
                </a:solidFill>
                <a:cs typeface="Arial" charset="0"/>
              </a:rPr>
              <a:t>COMMUNICATIONS OPERATORS</a:t>
            </a:r>
          </a:p>
        </p:txBody>
      </p:sp>
      <p:sp>
        <p:nvSpPr>
          <p:cNvPr id="21" name="Content Placeholder 1"/>
          <p:cNvSpPr txBox="1">
            <a:spLocks/>
          </p:cNvSpPr>
          <p:nvPr/>
        </p:nvSpPr>
        <p:spPr bwMode="auto">
          <a:xfrm>
            <a:off x="155644" y="3479963"/>
            <a:ext cx="8852169" cy="309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8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ct val="20000"/>
              </a:spcBef>
              <a:spcAft>
                <a:spcPct val="0"/>
              </a:spcAft>
              <a:buFont typeface="Arial" pitchFamily="34" charset="0"/>
              <a:buChar char="•"/>
              <a:defRPr sz="16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pitchFamily="34" charset="0"/>
              <a:buChar char="•"/>
              <a:defRPr sz="1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pitchFamily="34" charset="0"/>
              <a:buChar char="•"/>
              <a:defRPr sz="13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itchFamily="34" charset="0"/>
              <a:buChar char="•"/>
              <a:defRPr sz="13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smtClean="0">
              <a:solidFill>
                <a:prstClr val="black"/>
              </a:solidFill>
            </a:endParaRPr>
          </a:p>
          <a:p>
            <a:r>
              <a:rPr lang="en-US" sz="2000" dirty="0" smtClean="0">
                <a:solidFill>
                  <a:prstClr val="black"/>
                </a:solidFill>
              </a:rPr>
              <a:t>CONFERS is a government / industry consortium: </a:t>
            </a:r>
          </a:p>
          <a:p>
            <a:pPr lvl="1"/>
            <a:r>
              <a:rPr lang="en-US" sz="1800" i="1" dirty="0">
                <a:solidFill>
                  <a:prstClr val="black"/>
                </a:solidFill>
              </a:rPr>
              <a:t>N</a:t>
            </a:r>
            <a:r>
              <a:rPr lang="en-US" sz="1800" i="1" dirty="0" smtClean="0">
                <a:solidFill>
                  <a:prstClr val="black"/>
                </a:solidFill>
              </a:rPr>
              <a:t>on-binding industry consensus safety standards </a:t>
            </a:r>
          </a:p>
          <a:p>
            <a:pPr lvl="1"/>
            <a:r>
              <a:rPr lang="en-US" sz="1800" dirty="0">
                <a:solidFill>
                  <a:prstClr val="black"/>
                </a:solidFill>
              </a:rPr>
              <a:t>F</a:t>
            </a:r>
            <a:r>
              <a:rPr lang="en-US" sz="1800" dirty="0" smtClean="0">
                <a:solidFill>
                  <a:prstClr val="black"/>
                </a:solidFill>
              </a:rPr>
              <a:t>orum for industry to engage the US Government in “one-stop shopping”</a:t>
            </a:r>
          </a:p>
          <a:p>
            <a:pPr lvl="1"/>
            <a:r>
              <a:rPr lang="en-US" sz="1800" dirty="0" smtClean="0">
                <a:solidFill>
                  <a:prstClr val="black"/>
                </a:solidFill>
              </a:rPr>
              <a:t>Future international participation </a:t>
            </a:r>
          </a:p>
          <a:p>
            <a:pPr lvl="1"/>
            <a:r>
              <a:rPr lang="en-US" sz="1800" dirty="0">
                <a:solidFill>
                  <a:prstClr val="black"/>
                </a:solidFill>
              </a:rPr>
              <a:t>D</a:t>
            </a:r>
            <a:r>
              <a:rPr lang="en-US" sz="1800" dirty="0" smtClean="0">
                <a:solidFill>
                  <a:prstClr val="black"/>
                </a:solidFill>
              </a:rPr>
              <a:t>iscuss on-orbit servicing-related plans and issues </a:t>
            </a:r>
          </a:p>
          <a:p>
            <a:pPr lvl="1"/>
            <a:r>
              <a:rPr lang="en-US" sz="1800" dirty="0" smtClean="0">
                <a:solidFill>
                  <a:prstClr val="black"/>
                </a:solidFill>
              </a:rPr>
              <a:t>Share data and experience among government and industry participants</a:t>
            </a:r>
          </a:p>
          <a:p>
            <a:pPr lvl="1"/>
            <a:r>
              <a:rPr lang="en-US" sz="1800" dirty="0">
                <a:solidFill>
                  <a:prstClr val="black"/>
                </a:solidFill>
              </a:rPr>
              <a:t>P</a:t>
            </a:r>
            <a:r>
              <a:rPr lang="en-US" sz="1800" dirty="0" smtClean="0">
                <a:solidFill>
                  <a:prstClr val="black"/>
                </a:solidFill>
              </a:rPr>
              <a:t>rotect commercial participants’ financial and/or strategic advantages </a:t>
            </a:r>
          </a:p>
          <a:p>
            <a:pPr lvl="1"/>
            <a:r>
              <a:rPr lang="en-US" sz="1800" dirty="0">
                <a:solidFill>
                  <a:prstClr val="black"/>
                </a:solidFill>
              </a:rPr>
              <a:t>P</a:t>
            </a:r>
            <a:r>
              <a:rPr lang="en-US" sz="1800" dirty="0" smtClean="0">
                <a:solidFill>
                  <a:prstClr val="black"/>
                </a:solidFill>
              </a:rPr>
              <a:t>roduce technical basis for licensing commercial servicing missions</a:t>
            </a:r>
            <a:endParaRPr lang="en-US" b="1" dirty="0" smtClean="0">
              <a:solidFill>
                <a:prstClr val="black"/>
              </a:solidFill>
            </a:endParaRPr>
          </a:p>
          <a:p>
            <a:pPr marL="0" indent="0" algn="ctr">
              <a:buFont typeface="Arial" pitchFamily="34" charset="0"/>
              <a:buNone/>
            </a:pPr>
            <a:endParaRPr lang="en-US" sz="1600" dirty="0">
              <a:solidFill>
                <a:prstClr val="black"/>
              </a:solidFill>
            </a:endParaRPr>
          </a:p>
        </p:txBody>
      </p:sp>
      <p:sp>
        <p:nvSpPr>
          <p:cNvPr id="12" name="TextBox 11"/>
          <p:cNvSpPr txBox="1"/>
          <p:nvPr/>
        </p:nvSpPr>
        <p:spPr>
          <a:xfrm>
            <a:off x="2692522" y="3222931"/>
            <a:ext cx="1696598" cy="584775"/>
          </a:xfrm>
          <a:prstGeom prst="rect">
            <a:avLst/>
          </a:prstGeom>
          <a:noFill/>
        </p:spPr>
        <p:txBody>
          <a:bodyPr wrap="square" rtlCol="0">
            <a:spAutoFit/>
          </a:bodyPr>
          <a:lstStyle/>
          <a:p>
            <a:pPr algn="ctr" fontAlgn="base">
              <a:spcBef>
                <a:spcPct val="0"/>
              </a:spcBef>
              <a:spcAft>
                <a:spcPct val="0"/>
              </a:spcAft>
            </a:pPr>
            <a:r>
              <a:rPr lang="en-US" sz="1600" dirty="0" smtClean="0">
                <a:solidFill>
                  <a:prstClr val="white">
                    <a:lumMod val="50000"/>
                  </a:prstClr>
                </a:solidFill>
                <a:cs typeface="Arial" charset="0"/>
              </a:rPr>
              <a:t>INSURANCE INDUSTRY</a:t>
            </a:r>
          </a:p>
        </p:txBody>
      </p:sp>
      <p:sp>
        <p:nvSpPr>
          <p:cNvPr id="22" name="Rectangle 21"/>
          <p:cNvSpPr/>
          <p:nvPr/>
        </p:nvSpPr>
        <p:spPr>
          <a:xfrm>
            <a:off x="155644" y="892123"/>
            <a:ext cx="8607356" cy="615553"/>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en-US" dirty="0">
                <a:solidFill>
                  <a:prstClr val="black"/>
                </a:solidFill>
                <a:cs typeface="Calibri" pitchFamily="34" charset="0"/>
              </a:rPr>
              <a:t>On-orbit servicing lacks </a:t>
            </a:r>
            <a:r>
              <a:rPr lang="en-US" b="1" i="1" dirty="0">
                <a:solidFill>
                  <a:prstClr val="black"/>
                </a:solidFill>
                <a:cs typeface="Calibri" pitchFamily="34" charset="0"/>
              </a:rPr>
              <a:t>common safety standards </a:t>
            </a:r>
            <a:endParaRPr lang="en-US" b="1" i="1" dirty="0" smtClean="0">
              <a:solidFill>
                <a:prstClr val="black"/>
              </a:solidFill>
              <a:cs typeface="Calibri" pitchFamily="34" charset="0"/>
            </a:endParaRPr>
          </a:p>
          <a:p>
            <a:pPr marL="742950" lvl="1" indent="-285750" fontAlgn="base">
              <a:spcBef>
                <a:spcPct val="0"/>
              </a:spcBef>
              <a:spcAft>
                <a:spcPct val="0"/>
              </a:spcAft>
              <a:buFont typeface="Arial" panose="020B0604020202020204" pitchFamily="34" charset="0"/>
              <a:buChar char="•"/>
            </a:pPr>
            <a:r>
              <a:rPr lang="en-US" sz="1600" dirty="0" smtClean="0">
                <a:solidFill>
                  <a:prstClr val="black"/>
                </a:solidFill>
                <a:cs typeface="Calibri" pitchFamily="34" charset="0"/>
              </a:rPr>
              <a:t>needed </a:t>
            </a:r>
            <a:r>
              <a:rPr lang="en-US" sz="1600" dirty="0">
                <a:solidFill>
                  <a:prstClr val="black"/>
                </a:solidFill>
                <a:cs typeface="Calibri" pitchFamily="34" charset="0"/>
              </a:rPr>
              <a:t>for governments, insurers, and investors to evaluate commercial operations</a:t>
            </a:r>
          </a:p>
        </p:txBody>
      </p:sp>
    </p:spTree>
    <p:extLst>
      <p:ext uri="{BB962C8B-B14F-4D97-AF65-F5344CB8AC3E}">
        <p14:creationId xmlns:p14="http://schemas.microsoft.com/office/powerpoint/2010/main" val="3279169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932141" y="6500110"/>
            <a:ext cx="1130583" cy="271789"/>
          </a:xfrm>
          <a:prstGeom prst="rect">
            <a:avLst/>
          </a:prstGeom>
        </p:spPr>
      </p:pic>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3</a:t>
            </a:fld>
            <a:endParaRPr lang="en-US"/>
          </a:p>
        </p:txBody>
      </p:sp>
      <p:sp>
        <p:nvSpPr>
          <p:cNvPr id="4" name="Title 3"/>
          <p:cNvSpPr>
            <a:spLocks noGrp="1"/>
          </p:cNvSpPr>
          <p:nvPr>
            <p:ph type="ctrTitle"/>
          </p:nvPr>
        </p:nvSpPr>
        <p:spPr/>
        <p:txBody>
          <a:bodyPr>
            <a:normAutofit fontScale="90000"/>
          </a:bodyPr>
          <a:lstStyle/>
          <a:p>
            <a:r>
              <a:rPr lang="en-US" b="1" dirty="0" smtClean="0"/>
              <a:t>Why DARPA chose GEO: </a:t>
            </a:r>
            <a:r>
              <a:rPr lang="en-US" dirty="0" smtClean="0"/>
              <a:t/>
            </a:r>
            <a:br>
              <a:rPr lang="en-US" dirty="0" smtClean="0"/>
            </a:br>
            <a:r>
              <a:rPr lang="en-US" dirty="0" smtClean="0"/>
              <a:t>  </a:t>
            </a:r>
            <a:r>
              <a:rPr lang="en-US" sz="2200" i="1" dirty="0" smtClean="0"/>
              <a:t> large concentration of serviceable, accessible assets</a:t>
            </a:r>
            <a:endParaRPr lang="en-US" sz="2200" i="1" dirty="0"/>
          </a:p>
        </p:txBody>
      </p:sp>
      <p:sp>
        <p:nvSpPr>
          <p:cNvPr id="6" name="TextBox 5"/>
          <p:cNvSpPr txBox="1"/>
          <p:nvPr/>
        </p:nvSpPr>
        <p:spPr>
          <a:xfrm>
            <a:off x="6820930" y="1536724"/>
            <a:ext cx="2174789" cy="2862322"/>
          </a:xfrm>
          <a:prstGeom prst="rect">
            <a:avLst/>
          </a:prstGeom>
          <a:solidFill>
            <a:schemeClr val="bg1"/>
          </a:solidFill>
        </p:spPr>
        <p:txBody>
          <a:bodyPr wrap="square" rtlCol="0">
            <a:spAutoFit/>
          </a:bodyPr>
          <a:lstStyle/>
          <a:p>
            <a:r>
              <a:rPr lang="en-US" sz="2000" dirty="0">
                <a:solidFill>
                  <a:prstClr val="black"/>
                </a:solidFill>
                <a:ea typeface="Tahoma" panose="020B0604030504040204" pitchFamily="34" charset="0"/>
                <a:cs typeface="Tahoma" panose="020B0604030504040204" pitchFamily="34" charset="0"/>
              </a:rPr>
              <a:t>~5:1 </a:t>
            </a:r>
            <a:r>
              <a:rPr lang="en-US" sz="2000" dirty="0" smtClean="0">
                <a:solidFill>
                  <a:prstClr val="black"/>
                </a:solidFill>
                <a:ea typeface="Tahoma" panose="020B0604030504040204" pitchFamily="34" charset="0"/>
                <a:cs typeface="Tahoma" panose="020B0604030504040204" pitchFamily="34" charset="0"/>
              </a:rPr>
              <a:t>commercial</a:t>
            </a:r>
          </a:p>
          <a:p>
            <a:r>
              <a:rPr lang="en-US" sz="2000" dirty="0" smtClean="0">
                <a:solidFill>
                  <a:prstClr val="black"/>
                </a:solidFill>
                <a:ea typeface="Tahoma" panose="020B0604030504040204" pitchFamily="34" charset="0"/>
                <a:cs typeface="Tahoma" panose="020B0604030504040204" pitchFamily="34" charset="0"/>
              </a:rPr>
              <a:t> </a:t>
            </a:r>
            <a:r>
              <a:rPr lang="en-US" sz="2000" dirty="0">
                <a:solidFill>
                  <a:prstClr val="black"/>
                </a:solidFill>
                <a:ea typeface="Tahoma" panose="020B0604030504040204" pitchFamily="34" charset="0"/>
                <a:cs typeface="Tahoma" panose="020B0604030504040204" pitchFamily="34" charset="0"/>
              </a:rPr>
              <a:t>to </a:t>
            </a:r>
            <a:r>
              <a:rPr lang="en-US" sz="2000" dirty="0" smtClean="0">
                <a:solidFill>
                  <a:prstClr val="black"/>
                </a:solidFill>
                <a:ea typeface="Tahoma" panose="020B0604030504040204" pitchFamily="34" charset="0"/>
                <a:cs typeface="Tahoma" panose="020B0604030504040204" pitchFamily="34" charset="0"/>
              </a:rPr>
              <a:t>government</a:t>
            </a:r>
          </a:p>
          <a:p>
            <a:endParaRPr lang="en-US" sz="2000" dirty="0">
              <a:solidFill>
                <a:prstClr val="black"/>
              </a:solidFill>
              <a:ea typeface="Tahoma" panose="020B0604030504040204" pitchFamily="34" charset="0"/>
              <a:cs typeface="Tahoma" panose="020B0604030504040204" pitchFamily="34" charset="0"/>
            </a:endParaRPr>
          </a:p>
          <a:p>
            <a:pPr marL="342900" indent="-342900">
              <a:buFont typeface="Wingdings" charset="2"/>
              <a:buChar char="à"/>
            </a:pPr>
            <a:r>
              <a:rPr lang="en-US" sz="2000" dirty="0" smtClean="0">
                <a:solidFill>
                  <a:prstClr val="black"/>
                </a:solidFill>
                <a:ea typeface="Tahoma" panose="020B0604030504040204" pitchFamily="34" charset="0"/>
                <a:cs typeface="Tahoma" panose="020B0604030504040204" pitchFamily="34" charset="0"/>
                <a:sym typeface="Wingdings"/>
              </a:rPr>
              <a:t>More data</a:t>
            </a:r>
          </a:p>
          <a:p>
            <a:pPr marL="342900" indent="-342900">
              <a:buFont typeface="Wingdings" charset="2"/>
              <a:buChar char="à"/>
            </a:pPr>
            <a:r>
              <a:rPr lang="en-US" sz="2000" dirty="0" smtClean="0">
                <a:solidFill>
                  <a:prstClr val="black"/>
                </a:solidFill>
                <a:ea typeface="Tahoma" panose="020B0604030504040204" pitchFamily="34" charset="0"/>
                <a:cs typeface="Tahoma" panose="020B0604030504040204" pitchFamily="34" charset="0"/>
                <a:sym typeface="Wingdings"/>
              </a:rPr>
              <a:t>Reduced cost</a:t>
            </a:r>
          </a:p>
          <a:p>
            <a:pPr marL="342900" indent="-342900">
              <a:buFont typeface="Wingdings" charset="2"/>
              <a:buChar char="à"/>
            </a:pPr>
            <a:r>
              <a:rPr lang="en-US" sz="2000" dirty="0" smtClean="0">
                <a:solidFill>
                  <a:prstClr val="black"/>
                </a:solidFill>
                <a:ea typeface="Tahoma" panose="020B0604030504040204" pitchFamily="34" charset="0"/>
                <a:cs typeface="Tahoma" panose="020B0604030504040204" pitchFamily="34" charset="0"/>
                <a:sym typeface="Wingdings"/>
              </a:rPr>
              <a:t>Available for government when needed</a:t>
            </a:r>
            <a:endParaRPr lang="en-US" sz="2000" dirty="0" smtClean="0">
              <a:solidFill>
                <a:prstClr val="black"/>
              </a:solidFill>
              <a:ea typeface="Tahoma" panose="020B0604030504040204" pitchFamily="34" charset="0"/>
              <a:cs typeface="Tahoma" panose="020B0604030504040204" pitchFamily="34" charset="0"/>
            </a:endParaRPr>
          </a:p>
          <a:p>
            <a:endParaRPr lang="en-US" sz="2000" dirty="0">
              <a:solidFill>
                <a:prstClr val="black"/>
              </a:solidFill>
              <a:ea typeface="Tahoma" panose="020B0604030504040204" pitchFamily="34" charset="0"/>
              <a:cs typeface="Tahoma" panose="020B0604030504040204" pitchFamily="34" charset="0"/>
            </a:endParaRPr>
          </a:p>
        </p:txBody>
      </p:sp>
      <p:grpSp>
        <p:nvGrpSpPr>
          <p:cNvPr id="9" name="Group 8"/>
          <p:cNvGrpSpPr/>
          <p:nvPr/>
        </p:nvGrpSpPr>
        <p:grpSpPr>
          <a:xfrm>
            <a:off x="399643" y="886525"/>
            <a:ext cx="6421287" cy="4476307"/>
            <a:chOff x="399643" y="886525"/>
            <a:chExt cx="7041681" cy="5065065"/>
          </a:xfrm>
        </p:grpSpPr>
        <p:pic>
          <p:nvPicPr>
            <p:cNvPr id="5" name="Picture 4" descr="http://www.geek.com/wp-content/uploads/2013/12/geo_belt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9643" y="886525"/>
              <a:ext cx="7041681" cy="506506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http://www.geek.com/wp-content/uploads/2013/12/geo_belt1.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86641" t="82828" b="2855"/>
            <a:stretch/>
          </p:blipFill>
          <p:spPr bwMode="auto">
            <a:xfrm>
              <a:off x="6500648" y="886525"/>
              <a:ext cx="940676" cy="725214"/>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 name="Picture 1"/>
          <p:cNvPicPr>
            <a:picLocks noChangeAspect="1"/>
          </p:cNvPicPr>
          <p:nvPr/>
        </p:nvPicPr>
        <p:blipFill>
          <a:blip r:embed="rId4"/>
          <a:stretch>
            <a:fillRect/>
          </a:stretch>
        </p:blipFill>
        <p:spPr>
          <a:xfrm>
            <a:off x="3034138" y="4659921"/>
            <a:ext cx="5348854" cy="1927547"/>
          </a:xfrm>
          <a:prstGeom prst="rect">
            <a:avLst/>
          </a:prstGeom>
        </p:spPr>
      </p:pic>
      <p:sp>
        <p:nvSpPr>
          <p:cNvPr id="10" name="TextBox 9"/>
          <p:cNvSpPr txBox="1"/>
          <p:nvPr/>
        </p:nvSpPr>
        <p:spPr>
          <a:xfrm>
            <a:off x="8302399" y="5026818"/>
            <a:ext cx="816890" cy="400110"/>
          </a:xfrm>
          <a:prstGeom prst="rect">
            <a:avLst/>
          </a:prstGeom>
          <a:solidFill>
            <a:schemeClr val="bg1"/>
          </a:solidFill>
        </p:spPr>
        <p:txBody>
          <a:bodyPr wrap="square" rtlCol="0">
            <a:spAutoFit/>
          </a:bodyPr>
          <a:lstStyle/>
          <a:p>
            <a:r>
              <a:rPr lang="en-US" sz="2000" dirty="0" smtClean="0">
                <a:solidFill>
                  <a:prstClr val="black"/>
                </a:solidFill>
                <a:ea typeface="Tahoma" panose="020B0604030504040204" pitchFamily="34" charset="0"/>
                <a:cs typeface="Tahoma" panose="020B0604030504040204" pitchFamily="34" charset="0"/>
              </a:rPr>
              <a:t>$B’s</a:t>
            </a:r>
            <a:endParaRPr lang="en-US" sz="2000" dirty="0">
              <a:solidFill>
                <a:prstClr val="black"/>
              </a:solidFill>
              <a:ea typeface="Tahoma" panose="020B0604030504040204" pitchFamily="34" charset="0"/>
              <a:cs typeface="Tahoma" panose="020B0604030504040204" pitchFamily="34" charset="0"/>
            </a:endParaRPr>
          </a:p>
        </p:txBody>
      </p:sp>
      <p:sp>
        <p:nvSpPr>
          <p:cNvPr id="12" name="TextBox 11"/>
          <p:cNvSpPr txBox="1"/>
          <p:nvPr/>
        </p:nvSpPr>
        <p:spPr>
          <a:xfrm>
            <a:off x="744131" y="5412748"/>
            <a:ext cx="2250301" cy="1323439"/>
          </a:xfrm>
          <a:prstGeom prst="rect">
            <a:avLst/>
          </a:prstGeom>
          <a:noFill/>
        </p:spPr>
        <p:txBody>
          <a:bodyPr wrap="square" rtlCol="0">
            <a:spAutoFit/>
          </a:bodyPr>
          <a:lstStyle/>
          <a:p>
            <a:pPr algn="r"/>
            <a:r>
              <a:rPr lang="en-US" sz="2000" dirty="0" smtClean="0">
                <a:solidFill>
                  <a:prstClr val="black"/>
                </a:solidFill>
                <a:ea typeface="Tahoma" panose="020B0604030504040204" pitchFamily="34" charset="0"/>
                <a:cs typeface="Tahoma" panose="020B0604030504040204" pitchFamily="34" charset="0"/>
              </a:rPr>
              <a:t>National security from robust </a:t>
            </a:r>
            <a:r>
              <a:rPr lang="en-US" sz="2000" smtClean="0">
                <a:solidFill>
                  <a:prstClr val="black"/>
                </a:solidFill>
                <a:ea typeface="Tahoma" panose="020B0604030504040204" pitchFamily="34" charset="0"/>
                <a:cs typeface="Tahoma" panose="020B0604030504040204" pitchFamily="34" charset="0"/>
              </a:rPr>
              <a:t>revenue stream</a:t>
            </a:r>
            <a:endParaRPr lang="en-US" sz="2000" dirty="0">
              <a:solidFill>
                <a:prstClr val="black"/>
              </a:solidFill>
              <a:ea typeface="Tahoma" panose="020B0604030504040204" pitchFamily="34" charset="0"/>
              <a:cs typeface="Tahoma" panose="020B0604030504040204" pitchFamily="34" charset="0"/>
            </a:endParaRPr>
          </a:p>
          <a:p>
            <a:pPr algn="r"/>
            <a:endParaRPr lang="en-US" sz="2000" dirty="0"/>
          </a:p>
        </p:txBody>
      </p:sp>
    </p:spTree>
    <p:extLst>
      <p:ext uri="{BB962C8B-B14F-4D97-AF65-F5344CB8AC3E}">
        <p14:creationId xmlns:p14="http://schemas.microsoft.com/office/powerpoint/2010/main" val="1669298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GEO satellites in the news, 2017</a:t>
            </a:r>
            <a:endParaRPr lang="en-US" dirty="0"/>
          </a:p>
        </p:txBody>
      </p:sp>
      <p:sp>
        <p:nvSpPr>
          <p:cNvPr id="4" name="Slide Number Placeholder 3"/>
          <p:cNvSpPr>
            <a:spLocks noGrp="1"/>
          </p:cNvSpPr>
          <p:nvPr>
            <p:ph type="sldNum" sz="quarter" idx="4294967295"/>
          </p:nvPr>
        </p:nvSpPr>
        <p:spPr>
          <a:xfrm>
            <a:off x="8382000" y="6553200"/>
            <a:ext cx="762000" cy="292100"/>
          </a:xfrm>
        </p:spPr>
        <p:txBody>
          <a:bodyPr/>
          <a:lstStyle/>
          <a:p>
            <a:fld id="{816F2B1D-DA82-499D-A92A-BC84C346D752}" type="slidenum">
              <a:rPr lang="en-US" smtClean="0"/>
              <a:t>4</a:t>
            </a:fld>
            <a:endParaRPr lang="en-US" dirty="0"/>
          </a:p>
        </p:txBody>
      </p:sp>
      <p:pic>
        <p:nvPicPr>
          <p:cNvPr id="2050" name="Picture 2" descr="AMC-9 SES GE-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599" y="888105"/>
            <a:ext cx="2983017" cy="1645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31599" y="2534025"/>
            <a:ext cx="3855720" cy="1169551"/>
          </a:xfrm>
          <a:prstGeom prst="rect">
            <a:avLst/>
          </a:prstGeom>
        </p:spPr>
        <p:txBody>
          <a:bodyPr wrap="square">
            <a:spAutoFit/>
          </a:bodyPr>
          <a:lstStyle/>
          <a:p>
            <a:r>
              <a:rPr lang="en-US" sz="1400" dirty="0" smtClean="0">
                <a:solidFill>
                  <a:srgbClr val="333332"/>
                </a:solidFill>
                <a:latin typeface="Tahoma" panose="020B0604030504040204" pitchFamily="34" charset="0"/>
                <a:ea typeface="Tahoma" panose="020B0604030504040204" pitchFamily="34" charset="0"/>
                <a:cs typeface="Tahoma" panose="020B0604030504040204" pitchFamily="34" charset="0"/>
              </a:rPr>
              <a:t>June 18, 2017, AMC-9</a:t>
            </a:r>
          </a:p>
          <a:p>
            <a:r>
              <a:rPr lang="en-US" sz="1400" dirty="0" smtClean="0">
                <a:solidFill>
                  <a:srgbClr val="333332"/>
                </a:solidFill>
                <a:latin typeface="Tahoma" panose="020B0604030504040204" pitchFamily="34" charset="0"/>
                <a:ea typeface="Tahoma" panose="020B0604030504040204" pitchFamily="34" charset="0"/>
                <a:cs typeface="Tahoma" panose="020B0604030504040204" pitchFamily="34" charset="0"/>
              </a:rPr>
              <a:t>“SES </a:t>
            </a:r>
            <a:r>
              <a:rPr lang="en-US" sz="1400" dirty="0">
                <a:solidFill>
                  <a:srgbClr val="333332"/>
                </a:solidFill>
                <a:latin typeface="Tahoma" panose="020B0604030504040204" pitchFamily="34" charset="0"/>
                <a:ea typeface="Tahoma" panose="020B0604030504040204" pitchFamily="34" charset="0"/>
                <a:cs typeface="Tahoma" panose="020B0604030504040204" pitchFamily="34" charset="0"/>
              </a:rPr>
              <a:t>says its 14-year-old satellite that malfunctioned and strayed from its </a:t>
            </a:r>
            <a:r>
              <a:rPr lang="en-US" sz="1400" dirty="0" smtClean="0">
                <a:solidFill>
                  <a:srgbClr val="333332"/>
                </a:solidFill>
                <a:latin typeface="Tahoma" panose="020B0604030504040204" pitchFamily="34" charset="0"/>
                <a:ea typeface="Tahoma" panose="020B0604030504040204" pitchFamily="34" charset="0"/>
                <a:cs typeface="Tahoma" panose="020B0604030504040204" pitchFamily="34" charset="0"/>
              </a:rPr>
              <a:t>orbit poses </a:t>
            </a:r>
            <a:r>
              <a:rPr lang="en-US" sz="1400" dirty="0">
                <a:solidFill>
                  <a:srgbClr val="333332"/>
                </a:solidFill>
                <a:latin typeface="Tahoma" panose="020B0604030504040204" pitchFamily="34" charset="0"/>
                <a:ea typeface="Tahoma" panose="020B0604030504040204" pitchFamily="34" charset="0"/>
                <a:cs typeface="Tahoma" panose="020B0604030504040204" pitchFamily="34" charset="0"/>
              </a:rPr>
              <a:t>no collision or interference danger to other satellites in the vicinity</a:t>
            </a:r>
            <a:r>
              <a:rPr lang="en-US" sz="1400" dirty="0" smtClean="0">
                <a:solidFill>
                  <a:srgbClr val="333332"/>
                </a:solidFill>
                <a:latin typeface="Tahoma" panose="020B0604030504040204" pitchFamily="34" charset="0"/>
                <a:ea typeface="Tahoma" panose="020B0604030504040204" pitchFamily="34" charset="0"/>
                <a:cs typeface="Tahoma" panose="020B0604030504040204" pitchFamily="34" charset="0"/>
              </a:rPr>
              <a:t>.”</a:t>
            </a:r>
            <a:endParaRPr lang="en-US" sz="1400" dirty="0">
              <a:latin typeface="Tahoma" panose="020B0604030504040204" pitchFamily="34" charset="0"/>
              <a:ea typeface="Tahoma" panose="020B0604030504040204" pitchFamily="34" charset="0"/>
              <a:cs typeface="Tahoma" panose="020B0604030504040204" pitchFamily="34" charset="0"/>
            </a:endParaRPr>
          </a:p>
        </p:txBody>
      </p:sp>
      <p:pic>
        <p:nvPicPr>
          <p:cNvPr id="2052" name="Picture 4" descr="AGI EchoStar-3 ComSpO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600" y="3778634"/>
            <a:ext cx="2983016" cy="16459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31599" y="5422935"/>
            <a:ext cx="4232781" cy="954107"/>
          </a:xfrm>
          <a:prstGeom prst="rect">
            <a:avLst/>
          </a:prstGeom>
        </p:spPr>
        <p:txBody>
          <a:bodyPr wrap="square">
            <a:spAutoFit/>
          </a:bodyPr>
          <a:lstStyle/>
          <a:p>
            <a:r>
              <a:rPr lang="en-US" sz="1400" dirty="0" smtClean="0">
                <a:solidFill>
                  <a:srgbClr val="333332"/>
                </a:solidFill>
                <a:latin typeface="Tahoma" panose="020B0604030504040204" pitchFamily="34" charset="0"/>
                <a:ea typeface="Tahoma" panose="020B0604030504040204" pitchFamily="34" charset="0"/>
                <a:cs typeface="Tahoma" panose="020B0604030504040204" pitchFamily="34" charset="0"/>
              </a:rPr>
              <a:t>August 2, 2017, Echostar-3</a:t>
            </a:r>
          </a:p>
          <a:p>
            <a:r>
              <a:rPr lang="en-US" sz="1400" dirty="0" smtClean="0">
                <a:solidFill>
                  <a:srgbClr val="333332"/>
                </a:solidFill>
                <a:latin typeface="Tahoma" panose="020B0604030504040204" pitchFamily="34" charset="0"/>
                <a:ea typeface="Tahoma" panose="020B0604030504040204" pitchFamily="34" charset="0"/>
                <a:cs typeface="Tahoma" panose="020B0604030504040204" pitchFamily="34" charset="0"/>
              </a:rPr>
              <a:t>“A </a:t>
            </a:r>
            <a:r>
              <a:rPr lang="en-US" sz="1400" dirty="0">
                <a:solidFill>
                  <a:srgbClr val="333332"/>
                </a:solidFill>
                <a:latin typeface="Tahoma" panose="020B0604030504040204" pitchFamily="34" charset="0"/>
                <a:ea typeface="Tahoma" panose="020B0604030504040204" pitchFamily="34" charset="0"/>
                <a:cs typeface="Tahoma" panose="020B0604030504040204" pitchFamily="34" charset="0"/>
              </a:rPr>
              <a:t>20-year old satellite </a:t>
            </a:r>
            <a:r>
              <a:rPr lang="en-US" sz="1400" dirty="0" smtClean="0">
                <a:solidFill>
                  <a:srgbClr val="333332"/>
                </a:solidFill>
                <a:latin typeface="Tahoma" panose="020B0604030504040204" pitchFamily="34" charset="0"/>
                <a:ea typeface="Tahoma" panose="020B0604030504040204" pitchFamily="34" charset="0"/>
                <a:cs typeface="Tahoma" panose="020B0604030504040204" pitchFamily="34" charset="0"/>
              </a:rPr>
              <a:t>is </a:t>
            </a:r>
            <a:r>
              <a:rPr lang="en-US" sz="1400" dirty="0">
                <a:solidFill>
                  <a:srgbClr val="333332"/>
                </a:solidFill>
                <a:latin typeface="Tahoma" panose="020B0604030504040204" pitchFamily="34" charset="0"/>
                <a:ea typeface="Tahoma" panose="020B0604030504040204" pitchFamily="34" charset="0"/>
                <a:cs typeface="Tahoma" panose="020B0604030504040204" pitchFamily="34" charset="0"/>
              </a:rPr>
              <a:t>drifting after an </a:t>
            </a:r>
            <a:r>
              <a:rPr lang="en-US" sz="1400" dirty="0" smtClean="0">
                <a:solidFill>
                  <a:srgbClr val="333332"/>
                </a:solidFill>
                <a:latin typeface="Tahoma" panose="020B0604030504040204" pitchFamily="34" charset="0"/>
                <a:ea typeface="Tahoma" panose="020B0604030504040204" pitchFamily="34" charset="0"/>
                <a:cs typeface="Tahoma" panose="020B0604030504040204" pitchFamily="34" charset="0"/>
              </a:rPr>
              <a:t>anomaly of </a:t>
            </a:r>
            <a:r>
              <a:rPr lang="en-US" sz="1400" dirty="0">
                <a:solidFill>
                  <a:srgbClr val="333332"/>
                </a:solidFill>
                <a:latin typeface="Tahoma" panose="020B0604030504040204" pitchFamily="34" charset="0"/>
                <a:ea typeface="Tahoma" panose="020B0604030504040204" pitchFamily="34" charset="0"/>
                <a:cs typeface="Tahoma" panose="020B0604030504040204" pitchFamily="34" charset="0"/>
              </a:rPr>
              <a:t>unknown </a:t>
            </a:r>
            <a:r>
              <a:rPr lang="en-US" sz="1400" dirty="0" smtClean="0">
                <a:solidFill>
                  <a:srgbClr val="333332"/>
                </a:solidFill>
                <a:latin typeface="Tahoma" panose="020B0604030504040204" pitchFamily="34" charset="0"/>
                <a:ea typeface="Tahoma" panose="020B0604030504040204" pitchFamily="34" charset="0"/>
                <a:cs typeface="Tahoma" panose="020B0604030504040204" pitchFamily="34" charset="0"/>
              </a:rPr>
              <a:t>origin </a:t>
            </a:r>
            <a:r>
              <a:rPr lang="en-US" sz="1400" dirty="0">
                <a:solidFill>
                  <a:srgbClr val="333332"/>
                </a:solidFill>
                <a:latin typeface="Tahoma" panose="020B0604030504040204" pitchFamily="34" charset="0"/>
                <a:ea typeface="Tahoma" panose="020B0604030504040204" pitchFamily="34" charset="0"/>
                <a:cs typeface="Tahoma" panose="020B0604030504040204" pitchFamily="34" charset="0"/>
              </a:rPr>
              <a:t>during a relocation maneuver </a:t>
            </a:r>
            <a:r>
              <a:rPr lang="en-US" sz="1400" dirty="0" smtClean="0">
                <a:solidFill>
                  <a:srgbClr val="333332"/>
                </a:solidFill>
                <a:latin typeface="Tahoma" panose="020B0604030504040204" pitchFamily="34" charset="0"/>
                <a:ea typeface="Tahoma" panose="020B0604030504040204" pitchFamily="34" charset="0"/>
                <a:cs typeface="Tahoma" panose="020B0604030504040204" pitchFamily="34" charset="0"/>
              </a:rPr>
              <a:t>- </a:t>
            </a:r>
            <a:r>
              <a:rPr lang="en-US" sz="1400" dirty="0">
                <a:solidFill>
                  <a:srgbClr val="333332"/>
                </a:solidFill>
                <a:latin typeface="Tahoma" panose="020B0604030504040204" pitchFamily="34" charset="0"/>
                <a:ea typeface="Tahoma" panose="020B0604030504040204" pitchFamily="34" charset="0"/>
                <a:cs typeface="Tahoma" panose="020B0604030504040204" pitchFamily="34" charset="0"/>
              </a:rPr>
              <a:t>caused communications </a:t>
            </a:r>
            <a:r>
              <a:rPr lang="en-US" sz="1400" dirty="0" smtClean="0">
                <a:solidFill>
                  <a:srgbClr val="333332"/>
                </a:solidFill>
                <a:latin typeface="Tahoma" panose="020B0604030504040204" pitchFamily="34" charset="0"/>
                <a:ea typeface="Tahoma" panose="020B0604030504040204" pitchFamily="34" charset="0"/>
                <a:cs typeface="Tahoma" panose="020B0604030504040204" pitchFamily="34" charset="0"/>
              </a:rPr>
              <a:t>to become intermittent. “</a:t>
            </a:r>
            <a:endParaRPr lang="en-US" sz="1400" b="0" i="0" dirty="0">
              <a:solidFill>
                <a:srgbClr val="333332"/>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rotWithShape="1">
          <a:blip r:embed="rId4"/>
          <a:srcRect l="1395" t="28863" r="40698" b="9742"/>
          <a:stretch/>
        </p:blipFill>
        <p:spPr>
          <a:xfrm>
            <a:off x="4644519" y="3777015"/>
            <a:ext cx="2759827" cy="1645920"/>
          </a:xfrm>
          <a:prstGeom prst="rect">
            <a:avLst/>
          </a:prstGeom>
        </p:spPr>
      </p:pic>
      <p:sp>
        <p:nvSpPr>
          <p:cNvPr id="8" name="Rectangle 7"/>
          <p:cNvSpPr/>
          <p:nvPr/>
        </p:nvSpPr>
        <p:spPr>
          <a:xfrm>
            <a:off x="4564380" y="5378362"/>
            <a:ext cx="4213860" cy="1169551"/>
          </a:xfrm>
          <a:prstGeom prst="rect">
            <a:avLst/>
          </a:prstGeom>
        </p:spPr>
        <p:txBody>
          <a:bodyPr wrap="square">
            <a:spAutoFit/>
          </a:bodyPr>
          <a:lstStyle/>
          <a:p>
            <a:r>
              <a:rPr lang="en-US" sz="1400" dirty="0" smtClean="0">
                <a:solidFill>
                  <a:srgbClr val="333332"/>
                </a:solidFill>
                <a:latin typeface="Tahoma" panose="020B0604030504040204" pitchFamily="34" charset="0"/>
                <a:ea typeface="Tahoma" panose="020B0604030504040204" pitchFamily="34" charset="0"/>
                <a:cs typeface="Tahoma" panose="020B0604030504040204" pitchFamily="34" charset="0"/>
              </a:rPr>
              <a:t>August 30, 2017, Telkom-1</a:t>
            </a:r>
          </a:p>
          <a:p>
            <a:r>
              <a:rPr lang="en-US" sz="1400" dirty="0" smtClean="0">
                <a:solidFill>
                  <a:srgbClr val="333332"/>
                </a:solidFill>
                <a:latin typeface="Tahoma" panose="020B0604030504040204" pitchFamily="34" charset="0"/>
                <a:ea typeface="Tahoma" panose="020B0604030504040204" pitchFamily="34" charset="0"/>
                <a:cs typeface="Tahoma" panose="020B0604030504040204" pitchFamily="34" charset="0"/>
              </a:rPr>
              <a:t>“Ground-based </a:t>
            </a:r>
            <a:r>
              <a:rPr lang="en-US" sz="1400" dirty="0">
                <a:solidFill>
                  <a:srgbClr val="333332"/>
                </a:solidFill>
                <a:latin typeface="Tahoma" panose="020B0604030504040204" pitchFamily="34" charset="0"/>
                <a:ea typeface="Tahoma" panose="020B0604030504040204" pitchFamily="34" charset="0"/>
                <a:cs typeface="Tahoma" panose="020B0604030504040204" pitchFamily="34" charset="0"/>
              </a:rPr>
              <a:t>observations of PT Telkom’s 18-year old Telkom-1 satellite show a large cloud of debris generated the night the satellite lost </a:t>
            </a:r>
            <a:r>
              <a:rPr lang="en-US" sz="1400" dirty="0" smtClean="0">
                <a:solidFill>
                  <a:srgbClr val="333332"/>
                </a:solidFill>
                <a:latin typeface="Tahoma" panose="020B0604030504040204" pitchFamily="34" charset="0"/>
                <a:ea typeface="Tahoma" panose="020B0604030504040204" pitchFamily="34" charset="0"/>
                <a:cs typeface="Tahoma" panose="020B0604030504040204" pitchFamily="34" charset="0"/>
              </a:rPr>
              <a:t>contact.”</a:t>
            </a:r>
            <a:endParaRPr lang="en-US" sz="1400" dirty="0">
              <a:latin typeface="Tahoma" panose="020B0604030504040204" pitchFamily="34" charset="0"/>
              <a:ea typeface="Tahoma" panose="020B0604030504040204" pitchFamily="34" charset="0"/>
              <a:cs typeface="Tahoma" panose="020B0604030504040204" pitchFamily="34" charset="0"/>
            </a:endParaRPr>
          </a:p>
        </p:txBody>
      </p:sp>
      <p:pic>
        <p:nvPicPr>
          <p:cNvPr id="2054" name="Picture 6" descr="NSS-806 SES Lockheed Mart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519" y="888105"/>
            <a:ext cx="2983017" cy="16459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564380" y="2520811"/>
            <a:ext cx="4152815" cy="954107"/>
          </a:xfrm>
          <a:prstGeom prst="rect">
            <a:avLst/>
          </a:prstGeom>
        </p:spPr>
        <p:txBody>
          <a:bodyPr wrap="square">
            <a:spAutoFit/>
          </a:bodyPr>
          <a:lstStyle/>
          <a:p>
            <a:r>
              <a:rPr lang="en-US" sz="1400" dirty="0" smtClean="0">
                <a:solidFill>
                  <a:srgbClr val="333332"/>
                </a:solidFill>
                <a:latin typeface="Tahoma" panose="020B0604030504040204" pitchFamily="34" charset="0"/>
                <a:ea typeface="Tahoma" panose="020B0604030504040204" pitchFamily="34" charset="0"/>
                <a:cs typeface="Tahoma" panose="020B0604030504040204" pitchFamily="34" charset="0"/>
              </a:rPr>
              <a:t>July 28, 2017, NSS-806 (SES)</a:t>
            </a:r>
          </a:p>
          <a:p>
            <a:r>
              <a:rPr lang="en-US" sz="1400" dirty="0" smtClean="0">
                <a:solidFill>
                  <a:srgbClr val="333332"/>
                </a:solidFill>
                <a:latin typeface="Tahoma" panose="020B0604030504040204" pitchFamily="34" charset="0"/>
                <a:ea typeface="Tahoma" panose="020B0604030504040204" pitchFamily="34" charset="0"/>
                <a:cs typeface="Tahoma" panose="020B0604030504040204" pitchFamily="34" charset="0"/>
              </a:rPr>
              <a:t>“A </a:t>
            </a:r>
            <a:r>
              <a:rPr lang="en-US" sz="1400" dirty="0">
                <a:solidFill>
                  <a:srgbClr val="333332"/>
                </a:solidFill>
                <a:latin typeface="Tahoma" panose="020B0604030504040204" pitchFamily="34" charset="0"/>
                <a:ea typeface="Tahoma" panose="020B0604030504040204" pitchFamily="34" charset="0"/>
                <a:cs typeface="Tahoma" panose="020B0604030504040204" pitchFamily="34" charset="0"/>
              </a:rPr>
              <a:t>19-year old SES satellite lost nearly a third of its transponders in an </a:t>
            </a:r>
            <a:r>
              <a:rPr lang="en-US" sz="1400" dirty="0" smtClean="0">
                <a:solidFill>
                  <a:srgbClr val="333332"/>
                </a:solidFill>
                <a:latin typeface="Tahoma" panose="020B0604030504040204" pitchFamily="34" charset="0"/>
                <a:ea typeface="Tahoma" panose="020B0604030504040204" pitchFamily="34" charset="0"/>
                <a:cs typeface="Tahoma" panose="020B0604030504040204" pitchFamily="34" charset="0"/>
              </a:rPr>
              <a:t>anomaly - 12 </a:t>
            </a:r>
            <a:r>
              <a:rPr lang="en-US" sz="1400" dirty="0">
                <a:solidFill>
                  <a:srgbClr val="333332"/>
                </a:solidFill>
                <a:latin typeface="Tahoma" panose="020B0604030504040204" pitchFamily="34" charset="0"/>
                <a:ea typeface="Tahoma" panose="020B0604030504040204" pitchFamily="34" charset="0"/>
                <a:cs typeface="Tahoma" panose="020B0604030504040204" pitchFamily="34" charset="0"/>
              </a:rPr>
              <a:t>transponders ceased </a:t>
            </a:r>
            <a:r>
              <a:rPr lang="en-US" sz="1400" dirty="0" smtClean="0">
                <a:solidFill>
                  <a:srgbClr val="333332"/>
                </a:solidFill>
                <a:latin typeface="Tahoma" panose="020B0604030504040204" pitchFamily="34" charset="0"/>
                <a:ea typeface="Tahoma" panose="020B0604030504040204" pitchFamily="34" charset="0"/>
                <a:cs typeface="Tahoma" panose="020B0604030504040204" pitchFamily="34" charset="0"/>
              </a:rPr>
              <a:t>functioning.”</a:t>
            </a:r>
            <a:endParaRPr lang="en-US" sz="1400" b="0" i="0" dirty="0">
              <a:solidFill>
                <a:srgbClr val="333332"/>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2" name="Footer Placeholder 6"/>
          <p:cNvSpPr>
            <a:spLocks noGrp="1"/>
          </p:cNvSpPr>
          <p:nvPr>
            <p:ph type="ftr" sz="quarter" idx="10"/>
          </p:nvPr>
        </p:nvSpPr>
        <p:spPr>
          <a:xfrm>
            <a:off x="1333500" y="6550026"/>
            <a:ext cx="6477000" cy="298450"/>
          </a:xfrm>
        </p:spPr>
        <p:txBody>
          <a:bodyPr/>
          <a:lstStyle/>
          <a:p>
            <a:pPr>
              <a:defRPr/>
            </a:pPr>
            <a:r>
              <a:rPr lang="en-US" dirty="0" smtClean="0"/>
              <a:t>Approved for Public Release; Distribution is Unlimited</a:t>
            </a:r>
            <a:endParaRPr lang="en-US" dirty="0"/>
          </a:p>
        </p:txBody>
      </p:sp>
      <p:sp>
        <p:nvSpPr>
          <p:cNvPr id="13" name="TextBox 14"/>
          <p:cNvSpPr txBox="1">
            <a:spLocks noChangeArrowheads="1"/>
          </p:cNvSpPr>
          <p:nvPr/>
        </p:nvSpPr>
        <p:spPr bwMode="auto">
          <a:xfrm>
            <a:off x="331599" y="6453029"/>
            <a:ext cx="2218087" cy="246221"/>
          </a:xfrm>
          <a:prstGeom prst="rect">
            <a:avLst/>
          </a:prstGeom>
          <a:noFill/>
          <a:ln>
            <a:noFill/>
          </a:ln>
          <a:extLst/>
        </p:spPr>
        <p:txBody>
          <a:bodyPr wrap="square">
            <a:spAutoFit/>
          </a:bodyPr>
          <a:lstStyle>
            <a:lvl1pPr eaLnBrk="0" hangingPunct="0">
              <a:defRPr sz="2400" baseline="-25000">
                <a:solidFill>
                  <a:schemeClr val="tx1"/>
                </a:solidFill>
                <a:latin typeface="Arial" charset="0"/>
                <a:ea typeface="ＭＳ Ｐゴシック" pitchFamily="34" charset="-128"/>
              </a:defRPr>
            </a:lvl1pPr>
            <a:lvl2pPr marL="742950" indent="-285750" eaLnBrk="0" hangingPunct="0">
              <a:defRPr sz="2400" baseline="-25000">
                <a:solidFill>
                  <a:schemeClr val="tx1"/>
                </a:solidFill>
                <a:latin typeface="Arial" charset="0"/>
                <a:ea typeface="ＭＳ Ｐゴシック" pitchFamily="34" charset="-128"/>
              </a:defRPr>
            </a:lvl2pPr>
            <a:lvl3pPr marL="1143000" indent="-228600" eaLnBrk="0" hangingPunct="0">
              <a:defRPr sz="2400" baseline="-25000">
                <a:solidFill>
                  <a:schemeClr val="tx1"/>
                </a:solidFill>
                <a:latin typeface="Arial" charset="0"/>
                <a:ea typeface="ＭＳ Ｐゴシック" pitchFamily="34" charset="-128"/>
              </a:defRPr>
            </a:lvl3pPr>
            <a:lvl4pPr marL="1600200" indent="-228600" eaLnBrk="0" hangingPunct="0">
              <a:defRPr sz="2400" baseline="-25000">
                <a:solidFill>
                  <a:schemeClr val="tx1"/>
                </a:solidFill>
                <a:latin typeface="Arial" charset="0"/>
                <a:ea typeface="ＭＳ Ｐゴシック" pitchFamily="34" charset="-128"/>
              </a:defRPr>
            </a:lvl4pPr>
            <a:lvl5pPr marL="2057400" indent="-228600" eaLnBrk="0" hangingPunct="0">
              <a:defRPr sz="2400"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9pPr>
          </a:lstStyle>
          <a:p>
            <a:pPr eaLnBrk="1" hangingPunct="1">
              <a:defRPr/>
            </a:pPr>
            <a:r>
              <a:rPr lang="en-US" sz="1000" baseline="0" dirty="0" smtClean="0">
                <a:solidFill>
                  <a:schemeClr val="bg1">
                    <a:lumMod val="50000"/>
                  </a:schemeClr>
                </a:solidFill>
                <a:latin typeface="Tahoma" pitchFamily="34" charset="0"/>
                <a:ea typeface="Tahoma" pitchFamily="34" charset="0"/>
                <a:cs typeface="Tahoma" pitchFamily="34" charset="0"/>
              </a:rPr>
              <a:t>SpaceNews.com Images</a:t>
            </a:r>
          </a:p>
        </p:txBody>
      </p:sp>
    </p:spTree>
    <p:extLst>
      <p:ext uri="{BB962C8B-B14F-4D97-AF65-F5344CB8AC3E}">
        <p14:creationId xmlns:p14="http://schemas.microsoft.com/office/powerpoint/2010/main" val="3610606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231CC523-8BC6-4921-807A-66BD262F34AB}" type="slidenum">
              <a:rPr lang="en-US" smtClean="0"/>
              <a:pPr>
                <a:defRPr/>
              </a:pPr>
              <a:t>5</a:t>
            </a:fld>
            <a:endParaRPr lang="en-US"/>
          </a:p>
        </p:txBody>
      </p:sp>
      <p:sp>
        <p:nvSpPr>
          <p:cNvPr id="4" name="Content Placeholder 3"/>
          <p:cNvSpPr>
            <a:spLocks noGrp="1"/>
          </p:cNvSpPr>
          <p:nvPr>
            <p:ph sz="quarter" idx="13"/>
          </p:nvPr>
        </p:nvSpPr>
        <p:spPr>
          <a:xfrm>
            <a:off x="419100" y="926028"/>
            <a:ext cx="3884886" cy="5334000"/>
          </a:xfrm>
        </p:spPr>
        <p:txBody>
          <a:bodyPr/>
          <a:lstStyle/>
          <a:p>
            <a:pPr marL="0" indent="0">
              <a:spcAft>
                <a:spcPts val="600"/>
              </a:spcAft>
              <a:buNone/>
            </a:pPr>
            <a:r>
              <a:rPr lang="en-US" sz="2000" b="1" dirty="0" smtClean="0"/>
              <a:t>GEO today</a:t>
            </a:r>
          </a:p>
          <a:p>
            <a:r>
              <a:rPr lang="en-US" b="1" i="1" dirty="0" smtClean="0"/>
              <a:t>Single fairing constraint</a:t>
            </a:r>
            <a:endParaRPr lang="en-US" b="1" i="1" dirty="0"/>
          </a:p>
          <a:p>
            <a:pPr marL="0" indent="0">
              <a:buNone/>
            </a:pPr>
            <a:endParaRPr lang="en-US" b="1" i="1" dirty="0"/>
          </a:p>
          <a:p>
            <a:endParaRPr lang="en-US" b="1" i="1" dirty="0" smtClean="0"/>
          </a:p>
          <a:p>
            <a:r>
              <a:rPr lang="en-US" b="1" i="1" dirty="0" smtClean="0"/>
              <a:t>No response to failures</a:t>
            </a:r>
          </a:p>
          <a:p>
            <a:endParaRPr lang="en-US" b="1" i="1" dirty="0"/>
          </a:p>
          <a:p>
            <a:endParaRPr lang="en-US" b="1" i="1" dirty="0" smtClean="0"/>
          </a:p>
          <a:p>
            <a:r>
              <a:rPr lang="en-US" b="1" i="1" dirty="0" smtClean="0"/>
              <a:t>Fixed capabilities</a:t>
            </a:r>
          </a:p>
          <a:p>
            <a:pPr lvl="1"/>
            <a:endParaRPr lang="en-US" dirty="0"/>
          </a:p>
        </p:txBody>
      </p:sp>
      <p:sp>
        <p:nvSpPr>
          <p:cNvPr id="3" name="Title 2"/>
          <p:cNvSpPr>
            <a:spLocks noGrp="1"/>
          </p:cNvSpPr>
          <p:nvPr>
            <p:ph type="ctrTitle"/>
          </p:nvPr>
        </p:nvSpPr>
        <p:spPr/>
        <p:txBody>
          <a:bodyPr/>
          <a:lstStyle/>
          <a:p>
            <a:r>
              <a:rPr lang="en-US" b="1" dirty="0" smtClean="0"/>
              <a:t>The potential of space robotics</a:t>
            </a:r>
            <a:endParaRPr lang="en-US" b="1" dirty="0"/>
          </a:p>
        </p:txBody>
      </p:sp>
      <p:sp>
        <p:nvSpPr>
          <p:cNvPr id="5" name="Content Placeholder 3"/>
          <p:cNvSpPr txBox="1">
            <a:spLocks/>
          </p:cNvSpPr>
          <p:nvPr/>
        </p:nvSpPr>
        <p:spPr bwMode="auto">
          <a:xfrm>
            <a:off x="4942490" y="926028"/>
            <a:ext cx="3785586"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3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3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2000" b="1" dirty="0" smtClean="0"/>
              <a:t>GEO future</a:t>
            </a:r>
          </a:p>
          <a:p>
            <a:r>
              <a:rPr lang="en-US" b="1" i="1" dirty="0" smtClean="0"/>
              <a:t>On-orbit assembly</a:t>
            </a:r>
            <a:endParaRPr lang="en-US" dirty="0"/>
          </a:p>
          <a:p>
            <a:endParaRPr lang="en-US" dirty="0" smtClean="0"/>
          </a:p>
          <a:p>
            <a:pPr marL="0" indent="0">
              <a:buNone/>
            </a:pPr>
            <a:endParaRPr lang="en-US" dirty="0" smtClean="0"/>
          </a:p>
          <a:p>
            <a:r>
              <a:rPr lang="en-US" b="1" i="1" dirty="0" smtClean="0"/>
              <a:t>On-orbit servicing</a:t>
            </a:r>
            <a:endParaRPr lang="en-US" b="1" i="1" dirty="0"/>
          </a:p>
          <a:p>
            <a:endParaRPr lang="en-US" b="1" i="1" dirty="0"/>
          </a:p>
          <a:p>
            <a:endParaRPr lang="en-US" dirty="0"/>
          </a:p>
          <a:p>
            <a:r>
              <a:rPr lang="en-US" b="1" i="1" dirty="0" smtClean="0"/>
              <a:t>On-orbit upgrades</a:t>
            </a:r>
            <a:endParaRPr lang="en-US" dirty="0"/>
          </a:p>
        </p:txBody>
      </p:sp>
      <p:grpSp>
        <p:nvGrpSpPr>
          <p:cNvPr id="6" name="Group 5"/>
          <p:cNvGrpSpPr/>
          <p:nvPr/>
        </p:nvGrpSpPr>
        <p:grpSpPr>
          <a:xfrm>
            <a:off x="1150643" y="3917092"/>
            <a:ext cx="1899589" cy="2009037"/>
            <a:chOff x="4942490" y="1853200"/>
            <a:chExt cx="1316421" cy="1403131"/>
          </a:xfrm>
        </p:grpSpPr>
        <p:pic>
          <p:nvPicPr>
            <p:cNvPr id="1026" name="Picture 2" descr="http://sslmda.com/images/pressrel/dragonfl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942490" y="1853200"/>
              <a:ext cx="1316421" cy="14031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265092" y="3017993"/>
              <a:ext cx="272389" cy="171963"/>
            </a:xfrm>
            <a:prstGeom prst="rect">
              <a:avLst/>
            </a:prstGeom>
            <a:noFill/>
          </p:spPr>
          <p:txBody>
            <a:bodyPr wrap="none" rtlCol="0">
              <a:spAutoFit/>
            </a:bodyPr>
            <a:lstStyle/>
            <a:p>
              <a:pPr algn="r"/>
              <a:r>
                <a:rPr lang="en-US" sz="1000" dirty="0" smtClean="0">
                  <a:solidFill>
                    <a:prstClr val="white">
                      <a:lumMod val="65000"/>
                    </a:prstClr>
                  </a:solidFill>
                  <a:ea typeface="Tahoma" panose="020B0604030504040204" pitchFamily="34" charset="0"/>
                  <a:cs typeface="Tahoma" panose="020B0604030504040204" pitchFamily="34" charset="0"/>
                </a:rPr>
                <a:t>SSL</a:t>
              </a:r>
              <a:endParaRPr lang="en-US" sz="1000" dirty="0">
                <a:solidFill>
                  <a:prstClr val="white">
                    <a:lumMod val="65000"/>
                  </a:prstClr>
                </a:solidFill>
                <a:ea typeface="Tahoma" panose="020B0604030504040204" pitchFamily="34" charset="0"/>
                <a:cs typeface="Tahoma" panose="020B0604030504040204" pitchFamily="34" charset="0"/>
              </a:endParaRPr>
            </a:p>
          </p:txBody>
        </p:sp>
      </p:grpSp>
      <p:grpSp>
        <p:nvGrpSpPr>
          <p:cNvPr id="7" name="Group 6"/>
          <p:cNvGrpSpPr/>
          <p:nvPr/>
        </p:nvGrpSpPr>
        <p:grpSpPr>
          <a:xfrm>
            <a:off x="5279505" y="4069881"/>
            <a:ext cx="2750557" cy="1828800"/>
            <a:chOff x="6836457" y="1853200"/>
            <a:chExt cx="2239443" cy="1403131"/>
          </a:xfrm>
        </p:grpSpPr>
        <p:pic>
          <p:nvPicPr>
            <p:cNvPr id="1028" name="Picture 4" descr="http://www.tethers.com/WebImages/SpiderFa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36457" y="1853200"/>
              <a:ext cx="2181420" cy="14031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890960" y="2762961"/>
              <a:ext cx="1184940" cy="246221"/>
            </a:xfrm>
            <a:prstGeom prst="rect">
              <a:avLst/>
            </a:prstGeom>
            <a:noFill/>
          </p:spPr>
          <p:txBody>
            <a:bodyPr wrap="none" rtlCol="0">
              <a:spAutoFit/>
            </a:bodyPr>
            <a:lstStyle/>
            <a:p>
              <a:pPr algn="r"/>
              <a:r>
                <a:rPr lang="en-US" sz="1000" dirty="0" smtClean="0">
                  <a:solidFill>
                    <a:prstClr val="white">
                      <a:lumMod val="65000"/>
                    </a:prstClr>
                  </a:solidFill>
                  <a:ea typeface="Tahoma" panose="020B0604030504040204" pitchFamily="34" charset="0"/>
                  <a:cs typeface="Tahoma" panose="020B0604030504040204" pitchFamily="34" charset="0"/>
                </a:rPr>
                <a:t>Tethers Unlimited</a:t>
              </a:r>
              <a:endParaRPr lang="en-US" sz="1000" dirty="0">
                <a:solidFill>
                  <a:prstClr val="white">
                    <a:lumMod val="65000"/>
                  </a:prstClr>
                </a:solidFill>
                <a:ea typeface="Tahoma" panose="020B0604030504040204" pitchFamily="34" charset="0"/>
                <a:cs typeface="Tahoma" panose="020B0604030504040204" pitchFamily="34" charset="0"/>
              </a:endParaRPr>
            </a:p>
          </p:txBody>
        </p:sp>
      </p:grpSp>
      <p:sp>
        <p:nvSpPr>
          <p:cNvPr id="13" name="Chevron 12"/>
          <p:cNvSpPr/>
          <p:nvPr/>
        </p:nvSpPr>
        <p:spPr>
          <a:xfrm>
            <a:off x="4146177" y="1186360"/>
            <a:ext cx="735355" cy="751001"/>
          </a:xfrm>
          <a:prstGeom prst="chevron">
            <a:avLst/>
          </a:prstGeom>
          <a:solidFill>
            <a:srgbClr val="7CFF25"/>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 name="Chevron 13"/>
          <p:cNvSpPr/>
          <p:nvPr/>
        </p:nvSpPr>
        <p:spPr>
          <a:xfrm>
            <a:off x="4146177" y="2172979"/>
            <a:ext cx="735355" cy="751001"/>
          </a:xfrm>
          <a:prstGeom prst="chevron">
            <a:avLst/>
          </a:prstGeom>
          <a:solidFill>
            <a:srgbClr val="7CFF25"/>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5" name="Chevron 14"/>
          <p:cNvSpPr/>
          <p:nvPr/>
        </p:nvSpPr>
        <p:spPr>
          <a:xfrm>
            <a:off x="4145176" y="3158651"/>
            <a:ext cx="735355" cy="751001"/>
          </a:xfrm>
          <a:prstGeom prst="chevron">
            <a:avLst/>
          </a:prstGeom>
          <a:solidFill>
            <a:srgbClr val="7CFF25"/>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0" y="6060642"/>
            <a:ext cx="9144000" cy="369332"/>
          </a:xfrm>
          <a:prstGeom prst="rect">
            <a:avLst/>
          </a:prstGeom>
          <a:solidFill>
            <a:srgbClr val="0070C0">
              <a:alpha val="18000"/>
            </a:srgbClr>
          </a:solidFill>
          <a:ln>
            <a:solidFill>
              <a:schemeClr val="accent1"/>
            </a:solidFill>
          </a:ln>
        </p:spPr>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R</a:t>
            </a:r>
            <a:r>
              <a:rPr lang="en-US" b="1" dirty="0" smtClean="0">
                <a:latin typeface="Tahoma" panose="020B0604030504040204" pitchFamily="34" charset="0"/>
                <a:ea typeface="Tahoma" panose="020B0604030504040204" pitchFamily="34" charset="0"/>
                <a:cs typeface="Tahoma" panose="020B0604030504040204" pitchFamily="34" charset="0"/>
              </a:rPr>
              <a:t>obotics enables a </a:t>
            </a:r>
            <a:r>
              <a:rPr lang="en-US" b="1" i="1" dirty="0" smtClean="0">
                <a:latin typeface="Tahoma" panose="020B0604030504040204" pitchFamily="34" charset="0"/>
                <a:ea typeface="Tahoma" panose="020B0604030504040204" pitchFamily="34" charset="0"/>
                <a:cs typeface="Tahoma" panose="020B0604030504040204" pitchFamily="34" charset="0"/>
              </a:rPr>
              <a:t>transformation of space </a:t>
            </a:r>
            <a:endParaRPr lang="en-US" b="1"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2135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The GEO opportunity space</a:t>
            </a:r>
            <a:endParaRPr lang="en-US" b="1" dirty="0"/>
          </a:p>
        </p:txBody>
      </p:sp>
      <p:sp>
        <p:nvSpPr>
          <p:cNvPr id="5" name="Slide Number Placeholder 4"/>
          <p:cNvSpPr>
            <a:spLocks noGrp="1"/>
          </p:cNvSpPr>
          <p:nvPr>
            <p:ph type="sldNum" sz="quarter" idx="4294967295"/>
          </p:nvPr>
        </p:nvSpPr>
        <p:spPr>
          <a:xfrm>
            <a:off x="8382000" y="6553200"/>
            <a:ext cx="762000" cy="292100"/>
          </a:xfrm>
        </p:spPr>
        <p:txBody>
          <a:bodyPr/>
          <a:lstStyle/>
          <a:p>
            <a:fld id="{816F2B1D-DA82-499D-A92A-BC84C346D752}" type="slidenum">
              <a:rPr lang="en-US" smtClean="0"/>
              <a:t>6</a:t>
            </a:fld>
            <a:endParaRPr lang="en-US" dirty="0"/>
          </a:p>
        </p:txBody>
      </p:sp>
      <p:cxnSp>
        <p:nvCxnSpPr>
          <p:cNvPr id="6" name="Straight Arrow Connector 5"/>
          <p:cNvCxnSpPr/>
          <p:nvPr/>
        </p:nvCxnSpPr>
        <p:spPr>
          <a:xfrm flipV="1">
            <a:off x="1799378" y="1390487"/>
            <a:ext cx="0" cy="4467070"/>
          </a:xfrm>
          <a:prstGeom prst="straightConnector1">
            <a:avLst/>
          </a:prstGeom>
          <a:ln w="50800" cmpd="sng">
            <a:solidFill>
              <a:schemeClr val="bg1">
                <a:lumMod val="50000"/>
              </a:schemeClr>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776457" y="5834777"/>
            <a:ext cx="5365360" cy="0"/>
          </a:xfrm>
          <a:prstGeom prst="straightConnector1">
            <a:avLst/>
          </a:prstGeom>
          <a:ln w="50800" cmpd="sng">
            <a:solidFill>
              <a:schemeClr val="bg1">
                <a:lumMod val="50000"/>
              </a:schemeClr>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88500" y="3065507"/>
            <a:ext cx="1636988" cy="707886"/>
          </a:xfrm>
          <a:prstGeom prst="rect">
            <a:avLst/>
          </a:prstGeom>
          <a:noFill/>
        </p:spPr>
        <p:txBody>
          <a:bodyPr wrap="non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Technical</a:t>
            </a:r>
          </a:p>
          <a:p>
            <a:pPr algn="ctr"/>
            <a:r>
              <a:rPr lang="en-US" sz="2000" b="1" dirty="0" smtClean="0">
                <a:latin typeface="Tahoma" panose="020B0604030504040204" pitchFamily="34" charset="0"/>
                <a:ea typeface="Tahoma" panose="020B0604030504040204" pitchFamily="34" charset="0"/>
                <a:cs typeface="Tahoma" panose="020B0604030504040204" pitchFamily="34" charset="0"/>
              </a:rPr>
              <a:t>Complexity</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3963636" y="5980950"/>
            <a:ext cx="904415" cy="400110"/>
          </a:xfrm>
          <a:prstGeom prst="rect">
            <a:avLst/>
          </a:prstGeom>
          <a:noFill/>
        </p:spPr>
        <p:txBody>
          <a:bodyPr wrap="non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Value</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rot="20184605">
            <a:off x="2873429" y="3564693"/>
            <a:ext cx="4441645" cy="390180"/>
          </a:xfrm>
          <a:prstGeom prst="ellipse">
            <a:avLst/>
          </a:prstGeo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lIns="0" tIns="0" rIns="0" bIns="0" rtlCol="0" anchor="ctr"/>
          <a:lstStyle/>
          <a:p>
            <a:pPr algn="r"/>
            <a:r>
              <a:rPr lang="en-US" sz="1600" dirty="0" smtClean="0">
                <a:latin typeface="Tahoma" panose="020B0604030504040204" pitchFamily="34" charset="0"/>
                <a:ea typeface="Tahoma" panose="020B0604030504040204" pitchFamily="34" charset="0"/>
                <a:cs typeface="Tahoma" panose="020B0604030504040204" pitchFamily="34" charset="0"/>
              </a:rPr>
              <a:t>Assemble</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3599529" y="1532976"/>
            <a:ext cx="1371600" cy="731520"/>
          </a:xfrm>
          <a:prstGeom prst="ellipse">
            <a:avLst/>
          </a:prstGeom>
          <a:solidFill>
            <a:schemeClr val="accent3">
              <a:lumMod val="60000"/>
              <a:lumOff val="40000"/>
            </a:schemeClr>
          </a:solidFill>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Replace</a:t>
            </a:r>
          </a:p>
          <a:p>
            <a:pPr algn="ctr"/>
            <a:r>
              <a:rPr lang="en-US" sz="1200" dirty="0" smtClean="0">
                <a:latin typeface="Tahoma" panose="020B0604030504040204" pitchFamily="34" charset="0"/>
                <a:ea typeface="Tahoma" panose="020B0604030504040204" pitchFamily="34" charset="0"/>
                <a:cs typeface="Tahoma" panose="020B0604030504040204" pitchFamily="34" charset="0"/>
              </a:rPr>
              <a:t>(legacy box)</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rot="19114894">
            <a:off x="2159497" y="3008303"/>
            <a:ext cx="4671522" cy="390180"/>
          </a:xfrm>
          <a:prstGeom prst="ellipse">
            <a:avLst/>
          </a:prstGeom>
          <a:solidFill>
            <a:schemeClr val="accent3">
              <a:lumMod val="60000"/>
              <a:lumOff val="40000"/>
            </a:schemeClr>
          </a:solidFill>
        </p:spPr>
        <p:style>
          <a:lnRef idx="1">
            <a:schemeClr val="dk1"/>
          </a:lnRef>
          <a:fillRef idx="2">
            <a:schemeClr val="dk1"/>
          </a:fillRef>
          <a:effectRef idx="1">
            <a:schemeClr val="dk1"/>
          </a:effectRef>
          <a:fontRef idx="minor">
            <a:schemeClr val="dk1"/>
          </a:fontRef>
        </p:style>
        <p:txBody>
          <a:bodyPr lIns="0" tIns="0" rIns="0" bIns="0" rtlCol="0" anchor="ctr"/>
          <a:lstStyle/>
          <a:p>
            <a:r>
              <a:rPr lang="en-US" sz="1600" dirty="0" smtClean="0">
                <a:latin typeface="Tahoma" panose="020B0604030504040204" pitchFamily="34" charset="0"/>
                <a:ea typeface="Tahoma" panose="020B0604030504040204" pitchFamily="34" charset="0"/>
                <a:cs typeface="Tahoma" panose="020B0604030504040204" pitchFamily="34" charset="0"/>
              </a:rPr>
              <a:t>Repair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3802089" y="4717057"/>
            <a:ext cx="1371600" cy="731520"/>
          </a:xfrm>
          <a:prstGeom prst="ellipse">
            <a:avLst/>
          </a:prstGeom>
          <a:solidFill>
            <a:schemeClr val="accent3">
              <a:lumMod val="75000"/>
            </a:schemeClr>
          </a:solidFill>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Relocate</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6" name="Oval 15"/>
          <p:cNvSpPr/>
          <p:nvPr/>
        </p:nvSpPr>
        <p:spPr>
          <a:xfrm>
            <a:off x="4160649" y="2589542"/>
            <a:ext cx="1371600" cy="731520"/>
          </a:xfrm>
          <a:prstGeom prst="ellipse">
            <a:avLst/>
          </a:prstGeom>
          <a:solidFill>
            <a:schemeClr val="accent3">
              <a:lumMod val="75000"/>
            </a:schemeClr>
          </a:solidFill>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Refuel</a:t>
            </a:r>
          </a:p>
          <a:p>
            <a:pPr algn="ctr"/>
            <a:r>
              <a:rPr lang="en-US" sz="1200" dirty="0" smtClean="0">
                <a:latin typeface="Tahoma" panose="020B0604030504040204" pitchFamily="34" charset="0"/>
                <a:ea typeface="Tahoma" panose="020B0604030504040204" pitchFamily="34" charset="0"/>
                <a:cs typeface="Tahoma" panose="020B0604030504040204" pitchFamily="34" charset="0"/>
              </a:rPr>
              <a:t>(legacy chemical)</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2059065" y="4965549"/>
            <a:ext cx="1371600" cy="731520"/>
          </a:xfrm>
          <a:prstGeom prst="ellipse">
            <a:avLst/>
          </a:prstGeom>
          <a:solidFill>
            <a:schemeClr val="accent3">
              <a:lumMod val="60000"/>
              <a:lumOff val="40000"/>
            </a:schemeClr>
          </a:solidFill>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Inspection</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5907875" y="4232524"/>
            <a:ext cx="1371600" cy="731520"/>
          </a:xfrm>
          <a:prstGeom prst="ellipse">
            <a:avLst/>
          </a:prstGeom>
          <a:solidFill>
            <a:schemeClr val="accent3">
              <a:lumMod val="20000"/>
              <a:lumOff val="80000"/>
            </a:schemeClr>
          </a:solidFill>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400" dirty="0" smtClean="0">
                <a:latin typeface="Tahoma" panose="020B0604030504040204" pitchFamily="34" charset="0"/>
                <a:ea typeface="Tahoma" panose="020B0604030504040204" pitchFamily="34" charset="0"/>
                <a:cs typeface="Tahoma" panose="020B0604030504040204" pitchFamily="34" charset="0"/>
              </a:rPr>
              <a:t>Deployment Assistance</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3863167" y="4255101"/>
            <a:ext cx="1436031" cy="731520"/>
          </a:xfrm>
          <a:prstGeom prst="ellipse">
            <a:avLst/>
          </a:prstGeom>
          <a:gradFill flip="none" rotWithShape="1">
            <a:gsLst>
              <a:gs pos="30000">
                <a:schemeClr val="accent3">
                  <a:lumMod val="75000"/>
                </a:schemeClr>
              </a:gs>
              <a:gs pos="78000">
                <a:schemeClr val="tx2">
                  <a:lumMod val="60000"/>
                  <a:lumOff val="40000"/>
                </a:schemeClr>
              </a:gs>
            </a:gsLst>
            <a:lin ang="0" scaled="1"/>
            <a:tileRect/>
          </a:gradFill>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Attach Upgrade</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12" name="Oval 11"/>
          <p:cNvSpPr/>
          <p:nvPr/>
        </p:nvSpPr>
        <p:spPr>
          <a:xfrm>
            <a:off x="3886335" y="3533097"/>
            <a:ext cx="1371600" cy="731520"/>
          </a:xfrm>
          <a:prstGeom prst="ellipse">
            <a:avLst/>
          </a:prstGeo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Replace</a:t>
            </a:r>
          </a:p>
          <a:p>
            <a:pPr algn="ctr"/>
            <a:r>
              <a:rPr lang="en-US" sz="1200" dirty="0" smtClean="0">
                <a:latin typeface="Tahoma" panose="020B0604030504040204" pitchFamily="34" charset="0"/>
                <a:ea typeface="Tahoma" panose="020B0604030504040204" pitchFamily="34" charset="0"/>
                <a:cs typeface="Tahoma" panose="020B0604030504040204" pitchFamily="34" charset="0"/>
              </a:rPr>
              <a:t>(by design)</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5324378" y="1469695"/>
            <a:ext cx="1371600" cy="731520"/>
          </a:xfrm>
          <a:prstGeom prst="ellipse">
            <a:avLst/>
          </a:prstGeom>
          <a:solidFill>
            <a:schemeClr val="accent3">
              <a:lumMod val="20000"/>
              <a:lumOff val="80000"/>
            </a:schemeClr>
          </a:solidFill>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Replenish</a:t>
            </a:r>
          </a:p>
          <a:p>
            <a:pPr algn="ctr"/>
            <a:r>
              <a:rPr lang="en-US" sz="1200" dirty="0" smtClean="0">
                <a:latin typeface="Tahoma" panose="020B0604030504040204" pitchFamily="34" charset="0"/>
                <a:ea typeface="Tahoma" panose="020B0604030504040204" pitchFamily="34" charset="0"/>
                <a:cs typeface="Tahoma" panose="020B0604030504040204" pitchFamily="34" charset="0"/>
              </a:rPr>
              <a:t>(legacy cryogen)</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23" name="Oval 22"/>
          <p:cNvSpPr/>
          <p:nvPr/>
        </p:nvSpPr>
        <p:spPr>
          <a:xfrm>
            <a:off x="7728781" y="4526624"/>
            <a:ext cx="1005840" cy="274320"/>
          </a:xfrm>
          <a:prstGeom prst="ellipse">
            <a:avLst/>
          </a:prstGeom>
          <a:solidFill>
            <a:schemeClr val="accent1"/>
          </a:solidFill>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Many</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24" name="Oval 23"/>
          <p:cNvSpPr/>
          <p:nvPr/>
        </p:nvSpPr>
        <p:spPr>
          <a:xfrm>
            <a:off x="7707014" y="3442642"/>
            <a:ext cx="1005840" cy="274320"/>
          </a:xfrm>
          <a:prstGeom prst="ellipse">
            <a:avLst/>
          </a:prstGeom>
          <a:solidFill>
            <a:schemeClr val="accent3">
              <a:lumMod val="20000"/>
              <a:lumOff val="80000"/>
            </a:schemeClr>
          </a:solidFill>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400" dirty="0" smtClean="0">
                <a:latin typeface="Tahoma" panose="020B0604030504040204" pitchFamily="34" charset="0"/>
                <a:ea typeface="Tahoma" panose="020B0604030504040204" pitchFamily="34" charset="0"/>
                <a:cs typeface="Tahoma" panose="020B0604030504040204" pitchFamily="34" charset="0"/>
              </a:rPr>
              <a:t>&lt; 1 / yr</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25" name="Oval 24"/>
          <p:cNvSpPr/>
          <p:nvPr/>
        </p:nvSpPr>
        <p:spPr>
          <a:xfrm>
            <a:off x="7707014" y="2503282"/>
            <a:ext cx="1005840" cy="274320"/>
          </a:xfrm>
          <a:prstGeom prst="ellipse">
            <a:avLst/>
          </a:prstGeom>
          <a:solidFill>
            <a:schemeClr val="accent3">
              <a:lumMod val="75000"/>
            </a:schemeClr>
          </a:solidFill>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400" dirty="0" smtClean="0">
                <a:latin typeface="Tahoma" panose="020B0604030504040204" pitchFamily="34" charset="0"/>
                <a:ea typeface="Tahoma" panose="020B0604030504040204" pitchFamily="34" charset="0"/>
                <a:cs typeface="Tahoma" panose="020B0604030504040204" pitchFamily="34" charset="0"/>
              </a:rPr>
              <a:t>10s / yr</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26" name="Oval 25"/>
          <p:cNvSpPr/>
          <p:nvPr/>
        </p:nvSpPr>
        <p:spPr>
          <a:xfrm>
            <a:off x="7707014" y="2972962"/>
            <a:ext cx="1005840" cy="274320"/>
          </a:xfrm>
          <a:prstGeom prst="ellipse">
            <a:avLst/>
          </a:prstGeom>
          <a:solidFill>
            <a:schemeClr val="accent3">
              <a:lumMod val="60000"/>
              <a:lumOff val="40000"/>
            </a:schemeClr>
          </a:solidFill>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400" dirty="0" smtClean="0">
                <a:latin typeface="Tahoma" panose="020B0604030504040204" pitchFamily="34" charset="0"/>
                <a:ea typeface="Tahoma" panose="020B0604030504040204" pitchFamily="34" charset="0"/>
                <a:cs typeface="Tahoma" panose="020B0604030504040204" pitchFamily="34" charset="0"/>
              </a:rPr>
              <a:t>&lt; 10 / yr</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7482227" y="4056944"/>
            <a:ext cx="1619802" cy="369332"/>
          </a:xfrm>
          <a:prstGeom prst="rect">
            <a:avLst/>
          </a:prstGeom>
        </p:spPr>
        <p:txBody>
          <a:bodyPr wrap="none">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Gen2 Services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7431899" y="2111167"/>
            <a:ext cx="1698542" cy="369332"/>
          </a:xfrm>
          <a:prstGeom prst="rect">
            <a:avLst/>
          </a:prstGeom>
        </p:spPr>
        <p:txBody>
          <a:bodyPr wrap="none">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Today’s Market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0" name="Oval 29"/>
          <p:cNvSpPr/>
          <p:nvPr/>
        </p:nvSpPr>
        <p:spPr>
          <a:xfrm>
            <a:off x="7728781" y="4931881"/>
            <a:ext cx="1005840" cy="274320"/>
          </a:xfrm>
          <a:prstGeom prst="ellipse">
            <a:avLst/>
          </a:prstGeom>
          <a:solidFill>
            <a:schemeClr val="accent1">
              <a:lumMod val="60000"/>
              <a:lumOff val="40000"/>
            </a:schemeClr>
          </a:solidFill>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Some</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29" name="Oval 28"/>
          <p:cNvSpPr/>
          <p:nvPr/>
        </p:nvSpPr>
        <p:spPr>
          <a:xfrm>
            <a:off x="4787485" y="3951923"/>
            <a:ext cx="1371600" cy="731520"/>
          </a:xfrm>
          <a:prstGeom prst="ellipse">
            <a:avLst/>
          </a:prstGeom>
          <a:solidFill>
            <a:schemeClr val="accent1"/>
          </a:solidFill>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Refuel</a:t>
            </a:r>
            <a:br>
              <a:rPr lang="en-US" sz="1600" dirty="0" smtClean="0">
                <a:latin typeface="Tahoma" panose="020B0604030504040204" pitchFamily="34" charset="0"/>
                <a:ea typeface="Tahoma" panose="020B0604030504040204" pitchFamily="34" charset="0"/>
                <a:cs typeface="Tahoma" panose="020B0604030504040204" pitchFamily="34" charset="0"/>
              </a:rPr>
            </a:br>
            <a:r>
              <a:rPr lang="en-US" sz="1200" dirty="0" smtClean="0">
                <a:latin typeface="Tahoma" panose="020B0604030504040204" pitchFamily="34" charset="0"/>
                <a:ea typeface="Tahoma" panose="020B0604030504040204" pitchFamily="34" charset="0"/>
                <a:cs typeface="Tahoma" panose="020B0604030504040204" pitchFamily="34" charset="0"/>
              </a:rPr>
              <a:t>(by design)</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5769534" y="3543445"/>
            <a:ext cx="1371600" cy="731520"/>
          </a:xfrm>
          <a:prstGeom prst="ellipse">
            <a:avLst/>
          </a:prstGeo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Replenish</a:t>
            </a:r>
          </a:p>
          <a:p>
            <a:pPr algn="ctr"/>
            <a:r>
              <a:rPr lang="en-US" sz="1200" dirty="0" smtClean="0">
                <a:latin typeface="Tahoma" panose="020B0604030504040204" pitchFamily="34" charset="0"/>
                <a:ea typeface="Tahoma" panose="020B0604030504040204" pitchFamily="34" charset="0"/>
                <a:cs typeface="Tahoma" panose="020B0604030504040204" pitchFamily="34" charset="0"/>
              </a:rPr>
              <a:t>(cryogen by design)</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7447609" y="1206278"/>
            <a:ext cx="1568184" cy="646331"/>
          </a:xfrm>
          <a:prstGeom prst="rect">
            <a:avLst/>
          </a:prstGeom>
        </p:spPr>
        <p:txBody>
          <a:bodyPr wrap="square">
            <a:spAutoFit/>
          </a:bodyPr>
          <a:lstStyle/>
          <a:p>
            <a:pPr algn="ctr"/>
            <a:r>
              <a:rPr lang="en-US" u="sng" dirty="0" smtClean="0">
                <a:latin typeface="Tahoma" panose="020B0604030504040204" pitchFamily="34" charset="0"/>
                <a:ea typeface="Tahoma" panose="020B0604030504040204" pitchFamily="34" charset="0"/>
                <a:cs typeface="Tahoma" panose="020B0604030504040204" pitchFamily="34" charset="0"/>
              </a:rPr>
              <a:t>Opportunities per year</a:t>
            </a:r>
            <a:endParaRPr lang="en-US" u="sng" dirty="0">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6125949" y="5999587"/>
            <a:ext cx="1140057" cy="261610"/>
          </a:xfrm>
          <a:prstGeom prst="rect">
            <a:avLst/>
          </a:prstGeom>
          <a:noFill/>
        </p:spPr>
        <p:txBody>
          <a:bodyPr wrap="none" rtlCol="0">
            <a:spAutoFit/>
          </a:bodyPr>
          <a:lstStyle/>
          <a:p>
            <a:pPr algn="r"/>
            <a:r>
              <a:rPr lang="en-US" sz="1100" dirty="0" smtClean="0">
                <a:solidFill>
                  <a:prstClr val="white">
                    <a:lumMod val="65000"/>
                  </a:prstClr>
                </a:solidFill>
                <a:ea typeface="Tahoma" panose="020B0604030504040204" pitchFamily="34" charset="0"/>
                <a:cs typeface="Tahoma" panose="020B0604030504040204" pitchFamily="34" charset="0"/>
              </a:rPr>
              <a:t>SATS LLC chart</a:t>
            </a:r>
            <a:endParaRPr lang="en-US" sz="1100" dirty="0">
              <a:solidFill>
                <a:prstClr val="white">
                  <a:lumMod val="65000"/>
                </a:prstClr>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54439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21181241">
            <a:off x="323381" y="1155109"/>
            <a:ext cx="4327456" cy="5200619"/>
          </a:xfrm>
          <a:prstGeom prst="rect">
            <a:avLst/>
          </a:prstGeom>
        </p:spPr>
      </p:pic>
      <p:sp>
        <p:nvSpPr>
          <p:cNvPr id="4" name="Title 3"/>
          <p:cNvSpPr>
            <a:spLocks noGrp="1"/>
          </p:cNvSpPr>
          <p:nvPr>
            <p:ph type="ctrTitle"/>
          </p:nvPr>
        </p:nvSpPr>
        <p:spPr/>
        <p:txBody>
          <a:bodyPr>
            <a:normAutofit/>
          </a:bodyPr>
          <a:lstStyle/>
          <a:p>
            <a:r>
              <a:rPr lang="en-US" b="1" dirty="0"/>
              <a:t>RSGS: </a:t>
            </a:r>
            <a:r>
              <a:rPr lang="en-US" b="1" dirty="0" smtClean="0"/>
              <a:t>Resilience </a:t>
            </a:r>
            <a:r>
              <a:rPr lang="en-US" b="1" dirty="0"/>
              <a:t>and transformation</a:t>
            </a:r>
          </a:p>
        </p:txBody>
      </p:sp>
      <p:sp>
        <p:nvSpPr>
          <p:cNvPr id="2" name="Content Placeholder 1"/>
          <p:cNvSpPr>
            <a:spLocks noGrp="1"/>
          </p:cNvSpPr>
          <p:nvPr>
            <p:ph sz="quarter" idx="4294967295"/>
          </p:nvPr>
        </p:nvSpPr>
        <p:spPr>
          <a:xfrm>
            <a:off x="3045551" y="1052062"/>
            <a:ext cx="5717449" cy="2046714"/>
          </a:xfrm>
        </p:spPr>
        <p:txBody>
          <a:bodyPr wrap="square">
            <a:spAutoFit/>
          </a:bodyPr>
          <a:lstStyle/>
          <a:p>
            <a:pPr marL="0" indent="0">
              <a:spcAft>
                <a:spcPts val="600"/>
              </a:spcAft>
              <a:buNone/>
            </a:pPr>
            <a:r>
              <a:rPr lang="en-US" dirty="0" smtClean="0"/>
              <a:t>Goals: </a:t>
            </a:r>
          </a:p>
          <a:p>
            <a:pPr>
              <a:spcAft>
                <a:spcPts val="600"/>
              </a:spcAft>
              <a:buFont typeface="Arial" charset="0"/>
              <a:buChar char="•"/>
            </a:pPr>
            <a:r>
              <a:rPr lang="en-US" dirty="0" smtClean="0"/>
              <a:t>dexterous robotic capability in GEO</a:t>
            </a:r>
          </a:p>
          <a:p>
            <a:pPr>
              <a:spcAft>
                <a:spcPts val="600"/>
              </a:spcAft>
              <a:buFont typeface="Arial" charset="0"/>
              <a:buChar char="•"/>
            </a:pPr>
            <a:r>
              <a:rPr lang="en-US" dirty="0" smtClean="0"/>
              <a:t>increased resilience for current</a:t>
            </a:r>
            <a:r>
              <a:rPr lang="en-US" dirty="0"/>
              <a:t> </a:t>
            </a:r>
            <a:r>
              <a:rPr lang="en-US" dirty="0" smtClean="0"/>
              <a:t>infrastructure</a:t>
            </a:r>
          </a:p>
          <a:p>
            <a:pPr>
              <a:spcAft>
                <a:spcPts val="600"/>
              </a:spcAft>
              <a:buFont typeface="Arial" charset="0"/>
              <a:buChar char="•"/>
            </a:pPr>
            <a:r>
              <a:rPr lang="en-US" dirty="0" smtClean="0"/>
              <a:t>transformed </a:t>
            </a:r>
            <a:r>
              <a:rPr lang="en-US" dirty="0"/>
              <a:t>space </a:t>
            </a:r>
            <a:r>
              <a:rPr lang="en-US" dirty="0" smtClean="0"/>
              <a:t>architecture, revolutionary</a:t>
            </a:r>
            <a:r>
              <a:rPr lang="en-US" dirty="0"/>
              <a:t> </a:t>
            </a:r>
            <a:r>
              <a:rPr lang="en-US" dirty="0" smtClean="0"/>
              <a:t>capabilities</a:t>
            </a:r>
          </a:p>
        </p:txBody>
      </p:sp>
      <p:sp>
        <p:nvSpPr>
          <p:cNvPr id="5" name="TextBox 4"/>
          <p:cNvSpPr txBox="1"/>
          <p:nvPr/>
        </p:nvSpPr>
        <p:spPr>
          <a:xfrm rot="21132404">
            <a:off x="1528663" y="6476266"/>
            <a:ext cx="1064715" cy="246221"/>
          </a:xfrm>
          <a:prstGeom prst="rect">
            <a:avLst/>
          </a:prstGeom>
          <a:noFill/>
        </p:spPr>
        <p:txBody>
          <a:bodyPr wrap="none" rtlCol="0">
            <a:spAutoFit/>
          </a:bodyPr>
          <a:lstStyle/>
          <a:p>
            <a:pPr algn="r"/>
            <a:r>
              <a:rPr lang="en-US" sz="1000" dirty="0" smtClean="0">
                <a:solidFill>
                  <a:prstClr val="white">
                    <a:lumMod val="65000"/>
                  </a:prstClr>
                </a:solidFill>
                <a:ea typeface="Tahoma" panose="020B0604030504040204" pitchFamily="34" charset="0"/>
                <a:cs typeface="Tahoma" panose="020B0604030504040204" pitchFamily="34" charset="0"/>
              </a:rPr>
              <a:t>Artist’s Concept</a:t>
            </a:r>
            <a:endParaRPr lang="en-US" sz="1000" dirty="0">
              <a:solidFill>
                <a:prstClr val="white">
                  <a:lumMod val="65000"/>
                </a:prstClr>
              </a:solidFill>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7</a:t>
            </a:fld>
            <a:endParaRPr lang="en-US"/>
          </a:p>
        </p:txBody>
      </p:sp>
      <p:sp>
        <p:nvSpPr>
          <p:cNvPr id="9" name="Content Placeholder 1"/>
          <p:cNvSpPr txBox="1">
            <a:spLocks/>
          </p:cNvSpPr>
          <p:nvPr/>
        </p:nvSpPr>
        <p:spPr bwMode="auto">
          <a:xfrm>
            <a:off x="5260255" y="3441680"/>
            <a:ext cx="3604175" cy="3277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pPr>
            <a:r>
              <a:rPr lang="en-US" dirty="0" smtClean="0"/>
              <a:t>Approach: </a:t>
            </a:r>
          </a:p>
          <a:p>
            <a:pPr>
              <a:spcAft>
                <a:spcPts val="600"/>
              </a:spcAft>
              <a:buFont typeface="Arial" charset="0"/>
              <a:buChar char="•"/>
            </a:pPr>
            <a:r>
              <a:rPr lang="en-US" dirty="0" smtClean="0"/>
              <a:t>Public-private-partnership</a:t>
            </a:r>
          </a:p>
          <a:p>
            <a:pPr>
              <a:spcAft>
                <a:spcPts val="600"/>
              </a:spcAft>
              <a:buFont typeface="Arial" charset="0"/>
              <a:buChar char="•"/>
            </a:pPr>
            <a:r>
              <a:rPr lang="en-US" dirty="0"/>
              <a:t>M</a:t>
            </a:r>
            <a:r>
              <a:rPr lang="en-US" dirty="0" smtClean="0"/>
              <a:t>ajor </a:t>
            </a:r>
            <a:r>
              <a:rPr lang="en-US" dirty="0"/>
              <a:t>investments by both the US government and private </a:t>
            </a:r>
            <a:r>
              <a:rPr lang="en-US" dirty="0" smtClean="0"/>
              <a:t>industry </a:t>
            </a:r>
          </a:p>
          <a:p>
            <a:pPr>
              <a:spcAft>
                <a:spcPts val="600"/>
              </a:spcAft>
              <a:buFont typeface="Arial" charset="0"/>
              <a:buChar char="•"/>
            </a:pPr>
            <a:r>
              <a:rPr lang="en-US" dirty="0"/>
              <a:t>Partner: SSL and its </a:t>
            </a:r>
            <a:r>
              <a:rPr lang="en-US" dirty="0" smtClean="0"/>
              <a:t>JV partner </a:t>
            </a:r>
            <a:r>
              <a:rPr lang="en-US" dirty="0"/>
              <a:t>Space Infrastructure Services (SIS</a:t>
            </a:r>
            <a:r>
              <a:rPr lang="en-US" dirty="0" smtClean="0"/>
              <a:t>)</a:t>
            </a:r>
          </a:p>
        </p:txBody>
      </p:sp>
    </p:spTree>
    <p:extLst>
      <p:ext uri="{BB962C8B-B14F-4D97-AF65-F5344CB8AC3E}">
        <p14:creationId xmlns:p14="http://schemas.microsoft.com/office/powerpoint/2010/main" val="186934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a:t>The </a:t>
            </a:r>
            <a:r>
              <a:rPr lang="en-US" b="1" dirty="0" smtClean="0"/>
              <a:t>RSGS </a:t>
            </a:r>
            <a:r>
              <a:rPr lang="en-US" b="1" dirty="0"/>
              <a:t>baseline mission set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8</a:t>
            </a:fld>
            <a:endParaRPr lang="en-US"/>
          </a:p>
        </p:txBody>
      </p:sp>
      <p:sp>
        <p:nvSpPr>
          <p:cNvPr id="20" name="TextBox 19"/>
          <p:cNvSpPr txBox="1"/>
          <p:nvPr/>
        </p:nvSpPr>
        <p:spPr>
          <a:xfrm>
            <a:off x="1986981" y="6150329"/>
            <a:ext cx="3179075" cy="400110"/>
          </a:xfrm>
          <a:prstGeom prst="rect">
            <a:avLst/>
          </a:prstGeom>
          <a:noFill/>
        </p:spPr>
        <p:txBody>
          <a:bodyPr wrap="none" rtlCol="0">
            <a:spAutoFit/>
          </a:bodyPr>
          <a:lstStyle/>
          <a:p>
            <a:r>
              <a:rPr lang="en-US" sz="2000" b="1" dirty="0" smtClean="0">
                <a:solidFill>
                  <a:prstClr val="black"/>
                </a:solidFill>
                <a:ea typeface="Tahoma" panose="020B0604030504040204" pitchFamily="34" charset="0"/>
                <a:cs typeface="Tahoma" panose="020B0604030504040204" pitchFamily="34" charset="0"/>
              </a:rPr>
              <a:t>Cooperative Relocation</a:t>
            </a:r>
            <a:endParaRPr lang="en-US" sz="2000" b="1" dirty="0">
              <a:solidFill>
                <a:prstClr val="black"/>
              </a:solidFill>
              <a:ea typeface="Tahoma" panose="020B0604030504040204" pitchFamily="34" charset="0"/>
              <a:cs typeface="Tahoma" panose="020B0604030504040204" pitchFamily="34" charset="0"/>
            </a:endParaRPr>
          </a:p>
        </p:txBody>
      </p:sp>
      <p:sp>
        <p:nvSpPr>
          <p:cNvPr id="18" name="TextBox 17"/>
          <p:cNvSpPr txBox="1"/>
          <p:nvPr/>
        </p:nvSpPr>
        <p:spPr>
          <a:xfrm>
            <a:off x="4283610" y="5990389"/>
            <a:ext cx="1064715" cy="246221"/>
          </a:xfrm>
          <a:prstGeom prst="rect">
            <a:avLst/>
          </a:prstGeom>
          <a:noFill/>
        </p:spPr>
        <p:txBody>
          <a:bodyPr wrap="none" rtlCol="0">
            <a:spAutoFit/>
          </a:bodyPr>
          <a:lstStyle/>
          <a:p>
            <a:pPr algn="r"/>
            <a:r>
              <a:rPr lang="en-US" sz="1000" dirty="0" smtClean="0">
                <a:solidFill>
                  <a:prstClr val="white">
                    <a:lumMod val="65000"/>
                  </a:prstClr>
                </a:solidFill>
                <a:ea typeface="Tahoma" panose="020B0604030504040204" pitchFamily="34" charset="0"/>
                <a:cs typeface="Tahoma" panose="020B0604030504040204" pitchFamily="34" charset="0"/>
              </a:rPr>
              <a:t>Artist’s Concept</a:t>
            </a:r>
            <a:endParaRPr lang="en-US" sz="1000" dirty="0">
              <a:solidFill>
                <a:prstClr val="white">
                  <a:lumMod val="65000"/>
                </a:prstClr>
              </a:solidFill>
              <a:ea typeface="Tahoma" panose="020B0604030504040204" pitchFamily="34" charset="0"/>
              <a:cs typeface="Tahoma" panose="020B0604030504040204" pitchFamily="34" charset="0"/>
            </a:endParaRPr>
          </a:p>
        </p:txBody>
      </p:sp>
      <p:sp>
        <p:nvSpPr>
          <p:cNvPr id="9" name="TextBox 8"/>
          <p:cNvSpPr txBox="1"/>
          <p:nvPr/>
        </p:nvSpPr>
        <p:spPr>
          <a:xfrm>
            <a:off x="4395807" y="3449272"/>
            <a:ext cx="2532180" cy="376333"/>
          </a:xfrm>
          <a:prstGeom prst="rect">
            <a:avLst/>
          </a:prstGeom>
          <a:noFill/>
        </p:spPr>
        <p:txBody>
          <a:bodyPr wrap="none" rtlCol="0">
            <a:spAutoFit/>
          </a:bodyPr>
          <a:lstStyle/>
          <a:p>
            <a:r>
              <a:rPr lang="en-US" sz="2000" b="1" dirty="0" smtClean="0">
                <a:solidFill>
                  <a:prstClr val="black"/>
                </a:solidFill>
                <a:ea typeface="Tahoma" panose="020B0604030504040204" pitchFamily="34" charset="0"/>
                <a:cs typeface="Tahoma" panose="020B0604030504040204" pitchFamily="34" charset="0"/>
              </a:rPr>
              <a:t>Anomaly Correction</a:t>
            </a:r>
            <a:endParaRPr lang="en-US" sz="2000" b="1" dirty="0">
              <a:solidFill>
                <a:prstClr val="black"/>
              </a:solidFill>
              <a:ea typeface="Tahoma" panose="020B0604030504040204" pitchFamily="34" charset="0"/>
              <a:cs typeface="Tahoma" panose="020B0604030504040204" pitchFamily="34" charset="0"/>
            </a:endParaRPr>
          </a:p>
        </p:txBody>
      </p:sp>
      <p:sp>
        <p:nvSpPr>
          <p:cNvPr id="29" name="TextBox 28"/>
          <p:cNvSpPr txBox="1"/>
          <p:nvPr/>
        </p:nvSpPr>
        <p:spPr>
          <a:xfrm>
            <a:off x="6291176" y="3152793"/>
            <a:ext cx="1064715" cy="246221"/>
          </a:xfrm>
          <a:prstGeom prst="rect">
            <a:avLst/>
          </a:prstGeom>
          <a:noFill/>
        </p:spPr>
        <p:txBody>
          <a:bodyPr wrap="none" rtlCol="0">
            <a:spAutoFit/>
          </a:bodyPr>
          <a:lstStyle/>
          <a:p>
            <a:pPr algn="r"/>
            <a:r>
              <a:rPr lang="en-US" sz="1000" dirty="0" smtClean="0">
                <a:solidFill>
                  <a:prstClr val="white">
                    <a:lumMod val="65000"/>
                  </a:prstClr>
                </a:solidFill>
                <a:ea typeface="Tahoma" panose="020B0604030504040204" pitchFamily="34" charset="0"/>
                <a:cs typeface="Tahoma" panose="020B0604030504040204" pitchFamily="34" charset="0"/>
              </a:rPr>
              <a:t>Artist’s Concept</a:t>
            </a:r>
            <a:endParaRPr lang="en-US" sz="1000" dirty="0">
              <a:solidFill>
                <a:prstClr val="white">
                  <a:lumMod val="65000"/>
                </a:prstClr>
              </a:solidFill>
              <a:ea typeface="Tahoma" panose="020B0604030504040204" pitchFamily="34" charset="0"/>
              <a:cs typeface="Tahoma" panose="020B0604030504040204" pitchFamily="34" charset="0"/>
            </a:endParaRPr>
          </a:p>
        </p:txBody>
      </p:sp>
      <p:sp>
        <p:nvSpPr>
          <p:cNvPr id="21" name="TextBox 20"/>
          <p:cNvSpPr txBox="1"/>
          <p:nvPr/>
        </p:nvSpPr>
        <p:spPr>
          <a:xfrm>
            <a:off x="5707676" y="6199757"/>
            <a:ext cx="3332964" cy="400110"/>
          </a:xfrm>
          <a:prstGeom prst="rect">
            <a:avLst/>
          </a:prstGeom>
          <a:noFill/>
        </p:spPr>
        <p:txBody>
          <a:bodyPr wrap="none" rtlCol="0">
            <a:spAutoFit/>
          </a:bodyPr>
          <a:lstStyle/>
          <a:p>
            <a:r>
              <a:rPr lang="en-US" sz="2000" b="1" dirty="0" smtClean="0">
                <a:solidFill>
                  <a:prstClr val="black"/>
                </a:solidFill>
                <a:ea typeface="Tahoma" panose="020B0604030504040204" pitchFamily="34" charset="0"/>
                <a:cs typeface="Tahoma" panose="020B0604030504040204" pitchFamily="34" charset="0"/>
              </a:rPr>
              <a:t>Install </a:t>
            </a:r>
            <a:r>
              <a:rPr lang="en-US" sz="2000" b="1" smtClean="0">
                <a:solidFill>
                  <a:prstClr val="black"/>
                </a:solidFill>
                <a:ea typeface="Tahoma" panose="020B0604030504040204" pitchFamily="34" charset="0"/>
                <a:cs typeface="Tahoma" panose="020B0604030504040204" pitchFamily="34" charset="0"/>
              </a:rPr>
              <a:t>Upgrade Modules</a:t>
            </a:r>
            <a:endParaRPr lang="en-US" sz="2000" b="1" dirty="0">
              <a:solidFill>
                <a:prstClr val="black"/>
              </a:solidFill>
              <a:ea typeface="Tahoma" panose="020B0604030504040204" pitchFamily="34" charset="0"/>
              <a:cs typeface="Tahoma" panose="020B0604030504040204" pitchFamily="34" charset="0"/>
            </a:endParaRPr>
          </a:p>
        </p:txBody>
      </p:sp>
      <p:sp>
        <p:nvSpPr>
          <p:cNvPr id="30" name="TextBox 29"/>
          <p:cNvSpPr txBox="1"/>
          <p:nvPr/>
        </p:nvSpPr>
        <p:spPr>
          <a:xfrm>
            <a:off x="7704990" y="6077612"/>
            <a:ext cx="1064715" cy="246221"/>
          </a:xfrm>
          <a:prstGeom prst="rect">
            <a:avLst/>
          </a:prstGeom>
          <a:noFill/>
        </p:spPr>
        <p:txBody>
          <a:bodyPr wrap="none" rtlCol="0">
            <a:spAutoFit/>
          </a:bodyPr>
          <a:lstStyle/>
          <a:p>
            <a:pPr algn="r"/>
            <a:r>
              <a:rPr lang="en-US" sz="1000" dirty="0" smtClean="0">
                <a:solidFill>
                  <a:prstClr val="white">
                    <a:lumMod val="65000"/>
                  </a:prstClr>
                </a:solidFill>
                <a:ea typeface="Tahoma" panose="020B0604030504040204" pitchFamily="34" charset="0"/>
                <a:cs typeface="Tahoma" panose="020B0604030504040204" pitchFamily="34" charset="0"/>
              </a:rPr>
              <a:t>Artist’s Concept</a:t>
            </a:r>
            <a:endParaRPr lang="en-US" sz="1000" dirty="0">
              <a:solidFill>
                <a:prstClr val="white">
                  <a:lumMod val="65000"/>
                </a:prstClr>
              </a:solidFill>
              <a:ea typeface="Tahoma" panose="020B0604030504040204" pitchFamily="34" charset="0"/>
              <a:cs typeface="Tahoma" panose="020B0604030504040204" pitchFamily="34" charset="0"/>
            </a:endParaRPr>
          </a:p>
        </p:txBody>
      </p:sp>
      <p:sp>
        <p:nvSpPr>
          <p:cNvPr id="19" name="TextBox 18"/>
          <p:cNvSpPr txBox="1"/>
          <p:nvPr/>
        </p:nvSpPr>
        <p:spPr>
          <a:xfrm>
            <a:off x="364329" y="3448627"/>
            <a:ext cx="2390799" cy="707886"/>
          </a:xfrm>
          <a:prstGeom prst="rect">
            <a:avLst/>
          </a:prstGeom>
          <a:noFill/>
        </p:spPr>
        <p:txBody>
          <a:bodyPr wrap="square" rtlCol="0">
            <a:spAutoFit/>
          </a:bodyPr>
          <a:lstStyle/>
          <a:p>
            <a:pPr algn="ctr"/>
            <a:r>
              <a:rPr lang="en-US" sz="2000" b="1" dirty="0" smtClean="0">
                <a:solidFill>
                  <a:prstClr val="black"/>
                </a:solidFill>
                <a:ea typeface="Tahoma" panose="020B0604030504040204" pitchFamily="34" charset="0"/>
                <a:cs typeface="Tahoma" panose="020B0604030504040204" pitchFamily="34" charset="0"/>
              </a:rPr>
              <a:t>High-Resolution Inspection</a:t>
            </a:r>
            <a:endParaRPr lang="en-US" sz="2000" b="1" dirty="0">
              <a:solidFill>
                <a:prstClr val="black"/>
              </a:solidFill>
              <a:ea typeface="Tahoma" panose="020B0604030504040204" pitchFamily="34" charset="0"/>
              <a:cs typeface="Tahoma" panose="020B0604030504040204" pitchFamily="34" charset="0"/>
            </a:endParaRPr>
          </a:p>
        </p:txBody>
      </p:sp>
      <p:sp>
        <p:nvSpPr>
          <p:cNvPr id="31" name="TextBox 30"/>
          <p:cNvSpPr txBox="1"/>
          <p:nvPr/>
        </p:nvSpPr>
        <p:spPr>
          <a:xfrm>
            <a:off x="2620665" y="3223362"/>
            <a:ext cx="1064715" cy="246221"/>
          </a:xfrm>
          <a:prstGeom prst="rect">
            <a:avLst/>
          </a:prstGeom>
          <a:noFill/>
        </p:spPr>
        <p:txBody>
          <a:bodyPr wrap="none" rtlCol="0">
            <a:spAutoFit/>
          </a:bodyPr>
          <a:lstStyle/>
          <a:p>
            <a:pPr algn="r"/>
            <a:r>
              <a:rPr lang="en-US" sz="1000" dirty="0" smtClean="0">
                <a:solidFill>
                  <a:prstClr val="white">
                    <a:lumMod val="65000"/>
                  </a:prstClr>
                </a:solidFill>
                <a:ea typeface="Tahoma" panose="020B0604030504040204" pitchFamily="34" charset="0"/>
                <a:cs typeface="Tahoma" panose="020B0604030504040204" pitchFamily="34" charset="0"/>
              </a:rPr>
              <a:t>Artist’s Concept</a:t>
            </a:r>
            <a:endParaRPr lang="en-US" sz="1000" dirty="0">
              <a:solidFill>
                <a:prstClr val="white">
                  <a:lumMod val="65000"/>
                </a:prstClr>
              </a:solidFill>
              <a:ea typeface="Tahoma" panose="020B0604030504040204" pitchFamily="34" charset="0"/>
              <a:cs typeface="Tahoma" panose="020B0604030504040204" pitchFamily="34" charset="0"/>
            </a:endParaRPr>
          </a:p>
        </p:txBody>
      </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53" y="903394"/>
            <a:ext cx="2612940" cy="2620199"/>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977" y="907297"/>
            <a:ext cx="2087598" cy="2611112"/>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4502" y="3564479"/>
            <a:ext cx="2615552" cy="2615552"/>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9688" y="3590825"/>
            <a:ext cx="1934638" cy="2554227"/>
          </a:xfrm>
          <a:prstGeom prst="rect">
            <a:avLst/>
          </a:prstGeom>
        </p:spPr>
      </p:pic>
    </p:spTree>
    <p:extLst>
      <p:ext uri="{BB962C8B-B14F-4D97-AF65-F5344CB8AC3E}">
        <p14:creationId xmlns:p14="http://schemas.microsoft.com/office/powerpoint/2010/main" val="4193605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No end in sight for GEO satellite anomalies </a:t>
            </a:r>
            <a:endParaRPr lang="en-US" b="1" dirty="0"/>
          </a:p>
        </p:txBody>
      </p:sp>
      <p:pic>
        <p:nvPicPr>
          <p:cNvPr id="5" name="Picture 2" descr="http://www.losangeles.af.mil/shared/media/ggallery/hires/AFG-070511-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80" y="1430697"/>
            <a:ext cx="4524020" cy="3226923"/>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92801" y="2194395"/>
            <a:ext cx="3291652" cy="4199848"/>
          </a:xfrm>
          <a:prstGeom prst="rect">
            <a:avLst/>
          </a:prstGeom>
        </p:spPr>
      </p:pic>
      <p:sp>
        <p:nvSpPr>
          <p:cNvPr id="7" name="Rectangle 6"/>
          <p:cNvSpPr/>
          <p:nvPr/>
        </p:nvSpPr>
        <p:spPr>
          <a:xfrm>
            <a:off x="7290311" y="6149671"/>
            <a:ext cx="1463862" cy="276999"/>
          </a:xfrm>
          <a:prstGeom prst="rect">
            <a:avLst/>
          </a:prstGeom>
        </p:spPr>
        <p:txBody>
          <a:bodyPr wrap="none">
            <a:spAutoFit/>
          </a:bodyPr>
          <a:lstStyle/>
          <a:p>
            <a:r>
              <a:rPr lang="en-US" sz="1200"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©arianespace.com</a:t>
            </a:r>
            <a:endParaRPr lang="en-US" sz="12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10380" y="4657620"/>
            <a:ext cx="938077" cy="369332"/>
          </a:xfrm>
          <a:prstGeom prst="rect">
            <a:avLst/>
          </a:prstGeom>
          <a:noFill/>
        </p:spPr>
        <p:txBody>
          <a:bodyPr wrap="none" rtlCol="0">
            <a:spAutoFit/>
          </a:bodyPr>
          <a:lstStyle/>
          <a:p>
            <a:r>
              <a:rPr lang="en-US" dirty="0" smtClean="0">
                <a:ln>
                  <a:solidFill>
                    <a:schemeClr val="tx1"/>
                  </a:solidFill>
                </a:ln>
                <a:latin typeface="Tahoma" panose="020B0604030504040204" pitchFamily="34" charset="0"/>
                <a:ea typeface="Tahoma" panose="020B0604030504040204" pitchFamily="34" charset="0"/>
                <a:cs typeface="Tahoma" panose="020B0604030504040204" pitchFamily="34" charset="0"/>
              </a:rPr>
              <a:t>AEHF-1</a:t>
            </a:r>
            <a:endParaRPr lang="en-US" dirty="0">
              <a:ln>
                <a:solidFill>
                  <a:schemeClr val="tx1"/>
                </a:solidFill>
              </a:ln>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7315959" y="1825063"/>
            <a:ext cx="1281569" cy="369332"/>
          </a:xfrm>
          <a:prstGeom prst="rect">
            <a:avLst/>
          </a:prstGeom>
          <a:noFill/>
        </p:spPr>
        <p:txBody>
          <a:bodyPr wrap="none" rtlCol="0">
            <a:spAutoFit/>
          </a:bodyPr>
          <a:lstStyle/>
          <a:p>
            <a:r>
              <a:rPr lang="en-US" dirty="0" smtClean="0">
                <a:ln>
                  <a:solidFill>
                    <a:schemeClr val="tx1"/>
                  </a:solidFill>
                </a:ln>
                <a:latin typeface="Tahoma" panose="020B0604030504040204" pitchFamily="34" charset="0"/>
                <a:ea typeface="Tahoma" panose="020B0604030504040204" pitchFamily="34" charset="0"/>
                <a:cs typeface="Tahoma" panose="020B0604030504040204" pitchFamily="34" charset="0"/>
              </a:rPr>
              <a:t>New Dawn</a:t>
            </a:r>
            <a:endParaRPr lang="en-US" dirty="0">
              <a:ln>
                <a:solidFill>
                  <a:schemeClr val="tx1"/>
                </a:solidFill>
              </a:ln>
              <a:latin typeface="Tahoma" panose="020B0604030504040204" pitchFamily="34" charset="0"/>
              <a:ea typeface="Tahoma" panose="020B0604030504040204" pitchFamily="34" charset="0"/>
              <a:cs typeface="Tahoma" panose="020B0604030504040204" pitchFamily="34" charset="0"/>
            </a:endParaRPr>
          </a:p>
        </p:txBody>
      </p:sp>
      <p:sp>
        <p:nvSpPr>
          <p:cNvPr id="11" name="Slide Number Placeholder 10"/>
          <p:cNvSpPr>
            <a:spLocks noGrp="1"/>
          </p:cNvSpPr>
          <p:nvPr>
            <p:ph type="sldNum" sz="quarter" idx="11"/>
          </p:nvPr>
        </p:nvSpPr>
        <p:spPr/>
        <p:txBody>
          <a:bodyPr/>
          <a:lstStyle/>
          <a:p>
            <a:pPr>
              <a:defRPr/>
            </a:pPr>
            <a:fld id="{231CC523-8BC6-4921-807A-66BD262F34AB}" type="slidenum">
              <a:rPr lang="en-US" smtClean="0"/>
              <a:pPr>
                <a:defRPr/>
              </a:pPr>
              <a:t>9</a:t>
            </a:fld>
            <a:endParaRPr lang="en-US"/>
          </a:p>
        </p:txBody>
      </p:sp>
    </p:spTree>
    <p:extLst>
      <p:ext uri="{BB962C8B-B14F-4D97-AF65-F5344CB8AC3E}">
        <p14:creationId xmlns:p14="http://schemas.microsoft.com/office/powerpoint/2010/main" val="295499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xmlns="">
              <a:noFill/>
            </a14:hiddenFill>
          </a:ext>
        </a:extLst>
      </a:spPr>
      <a:bodyPr/>
      <a:lstStyle/>
    </a:lnDef>
  </a:objectDefaults>
  <a:extraClrSchemeLst/>
  <a:extLst>
    <a:ext uri="{05A4C25C-085E-4340-85A3-A5531E510DB2}">
      <thm15:themeFamily xmlns:thm15="http://schemas.microsoft.com/office/thememl/2012/main" name="Presentation2" id="{2AC070A0-E907-40F9-BB72-0CD074CF5B41}" vid="{4B284452-9812-4476-9FE7-A45B8012311A}"/>
    </a:ext>
  </a:extLst>
</a:theme>
</file>

<file path=ppt/theme/theme2.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a:noFill/>
            </a14:hiddenFill>
          </a:ext>
        </a:extLst>
      </a:spPr>
      <a:bodyPr/>
      <a:lst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4420</TotalTime>
  <Words>1155</Words>
  <Application>Microsoft Office PowerPoint</Application>
  <PresentationFormat>On-screen Show (4:3)</PresentationFormat>
  <Paragraphs>310</Paragraphs>
  <Slides>22</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MS PGothic</vt:lpstr>
      <vt:lpstr>Arial</vt:lpstr>
      <vt:lpstr>Calibri</vt:lpstr>
      <vt:lpstr>Tahoma</vt:lpstr>
      <vt:lpstr>Times New Roman</vt:lpstr>
      <vt:lpstr>Wingdings</vt:lpstr>
      <vt:lpstr>blank</vt:lpstr>
      <vt:lpstr>1_blank</vt:lpstr>
      <vt:lpstr>Robotic Servicing of Geosynchronous Satellites: Adaptability, Affordability, Resilience</vt:lpstr>
      <vt:lpstr>Robotic servicing in GEO: improved reliability, new capabilities</vt:lpstr>
      <vt:lpstr>Why DARPA chose GEO:     large concentration of serviceable, accessible assets</vt:lpstr>
      <vt:lpstr>GEO satellites in the news, 2017</vt:lpstr>
      <vt:lpstr>The potential of space robotics</vt:lpstr>
      <vt:lpstr>The GEO opportunity space</vt:lpstr>
      <vt:lpstr>RSGS: Resilience and transformation</vt:lpstr>
      <vt:lpstr>The RSGS baseline mission set</vt:lpstr>
      <vt:lpstr>No end in sight for GEO satellite anomalies </vt:lpstr>
      <vt:lpstr>Technology: 15-year foundation for flight program</vt:lpstr>
      <vt:lpstr>Software: key to safety and efficiency</vt:lpstr>
      <vt:lpstr>Automated repair demonstration</vt:lpstr>
      <vt:lpstr>Delivery: the other half of Space Logistics</vt:lpstr>
      <vt:lpstr>RSGS + delivery = space logistics infrastructure</vt:lpstr>
      <vt:lpstr>SSL’s Dragonfly: robots on board!</vt:lpstr>
      <vt:lpstr>Dragonfly demo </vt:lpstr>
      <vt:lpstr>Payoffs</vt:lpstr>
      <vt:lpstr>Evolution: expanded capabilities, lower costs</vt:lpstr>
      <vt:lpstr>Preparing for the future</vt:lpstr>
      <vt:lpstr>PowerPoint Presentation</vt:lpstr>
      <vt:lpstr>Servicing opportunities</vt:lpstr>
      <vt:lpstr>Consortium For Execution of Rendezvous and Servicing Operations (CONFERS)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Robotic Servicing of GEO Spacecraft: Adding Resilience to Today’s US Assets</dc:title>
  <dc:creator>Renner, Michael (contr-tto)</dc:creator>
  <cp:lastModifiedBy>spacefsw</cp:lastModifiedBy>
  <cp:revision>243</cp:revision>
  <cp:lastPrinted>2017-09-20T14:53:53Z</cp:lastPrinted>
  <dcterms:created xsi:type="dcterms:W3CDTF">2015-06-03T13:56:17Z</dcterms:created>
  <dcterms:modified xsi:type="dcterms:W3CDTF">2017-12-05T17:49:07Z</dcterms:modified>
</cp:coreProperties>
</file>