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7" r:id="rId5"/>
    <p:sldId id="259" r:id="rId6"/>
    <p:sldId id="263" r:id="rId7"/>
    <p:sldId id="260" r:id="rId8"/>
    <p:sldId id="261" r:id="rId9"/>
    <p:sldId id="269" r:id="rId10"/>
    <p:sldId id="262" r:id="rId11"/>
    <p:sldId id="264" r:id="rId12"/>
    <p:sldId id="265" r:id="rId13"/>
    <p:sldId id="268" r:id="rId14"/>
    <p:sldId id="266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stin R. Morris" initials="JRM" lastIdx="7" clrIdx="0">
    <p:extLst>
      <p:ext uri="{19B8F6BF-5375-455C-9EA6-DF929625EA0E}">
        <p15:presenceInfo xmlns:p15="http://schemas.microsoft.com/office/powerpoint/2012/main" userId="Justin R. Morr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20"/>
    <a:srgbClr val="C71A26"/>
    <a:srgbClr val="293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C95D040-3F2A-43E9-8FB5-04DD91653A66}" type="datetimeFigureOut">
              <a:rPr lang="en-US"/>
              <a:pPr>
                <a:defRPr/>
              </a:pPr>
              <a:t>11/30/2017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F79759B-78D7-40D9-AA74-553216DD81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245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5A5DF-54D6-43B7-B4B0-E0EEE24E48DE}" type="datetime1">
              <a:rPr lang="en-US"/>
              <a:pPr>
                <a:defRPr/>
              </a:pPr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This is a non-ITAR presentation, for public release and reproduction from FSW website.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F3FC3-7A86-4B6D-9199-4691EDE532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289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1E4E0-5D7B-441A-B56B-61DE0136F9D8}" type="datetime1">
              <a:rPr lang="en-US"/>
              <a:pPr>
                <a:defRPr/>
              </a:pPr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This is a non-ITAR presentation, for public release and reproduction from FSW website.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30260-2185-416B-B517-40B457DFF5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69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28E8B-2FD1-4849-BE30-EBB3B3B07A3F}" type="datetime1">
              <a:rPr lang="en-US"/>
              <a:pPr>
                <a:defRPr/>
              </a:pPr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This is a non-ITAR presentation, for public release and reproduction from FSW website.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AA964-90A0-47E6-BFD4-597883E31C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52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52400" y="1066800"/>
            <a:ext cx="8839200" cy="556260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84238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422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5898D-C5D3-4D22-A73C-194A2C277D7A}" type="datetime1">
              <a:rPr lang="en-US"/>
              <a:pPr>
                <a:defRPr/>
              </a:pPr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This is a non-ITAR presentation, for public release and reproduction from FSW website.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4B9F1-8376-4720-92D5-0462E5ECAF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16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DE259-B62A-4188-8AF8-8AD7CBC68A81}" type="datetime1">
              <a:rPr lang="en-US"/>
              <a:pPr>
                <a:defRPr/>
              </a:pPr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This is a non-ITAR presentation, for public release and reproduction from FSW website.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70539-2FF4-4806-B852-C48FC48B22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97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06BCB-7BB1-46C4-B3C5-429DDA4223E7}" type="datetime1">
              <a:rPr lang="en-US"/>
              <a:pPr>
                <a:defRPr/>
              </a:pPr>
              <a:t>11/30/2017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This is a non-ITAR presentation, for public release and reproduction from FSW website.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0D1ED-3983-4D59-95A8-011517D477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156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F0D9C-474E-4A87-A1BC-D0E58CEBA6F5}" type="datetime1">
              <a:rPr lang="en-US"/>
              <a:pPr>
                <a:defRPr/>
              </a:pPr>
              <a:t>11/30/2017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This is a non-ITAR presentation, for public release and reproduction from FSW website.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2F5CF-D4FE-438C-BFB8-5DDD746DFF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44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7B44E-CDF2-4E9D-96BA-F825DB653174}" type="datetime1">
              <a:rPr lang="en-US"/>
              <a:pPr>
                <a:defRPr/>
              </a:pPr>
              <a:t>11/30/2017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This is a non-ITAR presentation, for public release and reproduction from FSW website.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97137-ADCC-4FB2-9C15-AF914EB87C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318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AC59B-A2C2-4F5B-B8A8-A75ED31FEF22}" type="datetime1">
              <a:rPr lang="en-US"/>
              <a:pPr>
                <a:defRPr/>
              </a:pPr>
              <a:t>11/30/2017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This is a non-ITAR presentation, for public release and reproduction from FSW website.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E9B7A-5710-4321-A32B-22E816950A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77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9FB8B-AA92-4EB3-BECB-2EE67C18A9D7}" type="datetime1">
              <a:rPr lang="en-US"/>
              <a:pPr>
                <a:defRPr/>
              </a:pPr>
              <a:t>11/30/2017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This is a non-ITAR presentation, for public release and reproduction from FSW website.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D60F8-07F8-437A-A8EE-4B64834D7A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801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978AC-63CE-49CA-A898-062E1EE639D9}" type="datetime1">
              <a:rPr lang="en-US"/>
              <a:pPr>
                <a:defRPr/>
              </a:pPr>
              <a:t>11/30/2017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This is a non-ITAR presentation, for public release and reproduction from FSW website.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EA9EE-7759-4D2F-923D-CBFB9F38C5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49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CD2B72-47E5-4B0C-8ACE-7E224D71241E}" type="datetime1">
              <a:rPr lang="en-US"/>
              <a:pPr>
                <a:defRPr/>
              </a:pPr>
              <a:t>11/30/2017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9057" y="6356350"/>
            <a:ext cx="5682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This is a non-ITAR presentation, for public release and reproduction from FSW website.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86AA06-7627-4C8B-B6AE-D634DA8A50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9" descr="MeatballSmall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53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934" y="81640"/>
            <a:ext cx="1369060" cy="628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7739742" y="6193919"/>
            <a:ext cx="599301" cy="6589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85800" y="1745018"/>
            <a:ext cx="7772400" cy="1470025"/>
          </a:xfrm>
        </p:spPr>
        <p:txBody>
          <a:bodyPr/>
          <a:lstStyle/>
          <a:p>
            <a:r>
              <a:rPr lang="en-US" sz="4800" dirty="0" smtClean="0"/>
              <a:t>G&amp;C</a:t>
            </a:r>
            <a:r>
              <a:rPr lang="en-US" sz="4800" dirty="0" smtClean="0"/>
              <a:t>, Glue, and 42</a:t>
            </a:r>
            <a:br>
              <a:rPr lang="en-US" sz="4800" dirty="0" smtClean="0"/>
            </a:br>
            <a:r>
              <a:rPr lang="en-US" sz="2800" dirty="0" smtClean="0"/>
              <a:t>Independent Dynamics for Independent Testing</a:t>
            </a:r>
            <a:endParaRPr lang="en-US" sz="4800" dirty="0" smtClean="0"/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2890837" y="4594226"/>
            <a:ext cx="36036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 smtClean="0"/>
              <a:t>Mark Suder</a:t>
            </a:r>
          </a:p>
          <a:p>
            <a:pPr algn="ctr"/>
            <a:r>
              <a:rPr lang="en-US" dirty="0" smtClean="0"/>
              <a:t>Systems Engineer</a:t>
            </a:r>
          </a:p>
          <a:p>
            <a:pPr algn="ctr"/>
            <a:r>
              <a:rPr lang="en-US" dirty="0" smtClean="0"/>
              <a:t>TMC Technologies</a:t>
            </a:r>
          </a:p>
          <a:p>
            <a:pPr algn="ctr"/>
            <a:r>
              <a:rPr lang="en-US" dirty="0" smtClean="0"/>
              <a:t>NASA’s IV&amp;V Program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800" y="6356350"/>
            <a:ext cx="64897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This is a non-ITAR presentation, for public release and reproduction from FSW website.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5B3DA-DDBD-47BC-85B9-1BEF1905254C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30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9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03102" y="5636871"/>
            <a:ext cx="2011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Image Credit:  NASA/JHU APL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Advantages/Disadvantages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Using PSP auto generated &amp; hand generated code</a:t>
            </a:r>
          </a:p>
          <a:p>
            <a:pPr lvl="1"/>
            <a:r>
              <a:rPr lang="en-US" dirty="0" smtClean="0"/>
              <a:t>42 makes it easy to call external flight software… just set/get data at appropriate rates for PSP G&amp;C</a:t>
            </a:r>
          </a:p>
          <a:p>
            <a:pPr lvl="1"/>
            <a:r>
              <a:rPr lang="en-US" dirty="0" smtClean="0"/>
              <a:t>Extensive CSV reporting of G&amp;C inputs, outputs, intermediate results, 42 truth data</a:t>
            </a:r>
          </a:p>
          <a:p>
            <a:pPr lvl="1"/>
            <a:r>
              <a:rPr lang="en-US" dirty="0" smtClean="0"/>
              <a:t>Independent truth model</a:t>
            </a:r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Took time / G&amp;C expertise to develop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is a non-ITAR presentation, for public release and reproduction from FSW website.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911" y="4153984"/>
            <a:ext cx="2510356" cy="147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4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IV&amp;V 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Testing</a:t>
            </a:r>
          </a:p>
          <a:p>
            <a:pPr lvl="1"/>
            <a:r>
              <a:rPr lang="en-US" dirty="0" smtClean="0"/>
              <a:t>Ability to independently test how the software will behave under adverse conditions</a:t>
            </a:r>
          </a:p>
          <a:p>
            <a:r>
              <a:rPr lang="en-US" dirty="0" smtClean="0"/>
              <a:t>Learning how the sensors/actuators          really work and interact</a:t>
            </a:r>
          </a:p>
          <a:p>
            <a:pPr lvl="1"/>
            <a:r>
              <a:rPr lang="en-US" dirty="0" smtClean="0"/>
              <a:t>A huge benefit not necessarily thought of at the beginning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is a non-ITAR presentation, for public release and reproduction from FSW website.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984" y="2730723"/>
            <a:ext cx="1395371" cy="139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Bottom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Bottom line – why this is important</a:t>
            </a:r>
          </a:p>
          <a:p>
            <a:pPr lvl="1"/>
            <a:r>
              <a:rPr lang="en-US" dirty="0" smtClean="0"/>
              <a:t>Provides independent testing capability based on IV&amp;V identified need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is a non-ITAR presentation, for public release and reproduction from FSW website.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Curved Left Arrow 5"/>
          <p:cNvSpPr/>
          <p:nvPr/>
        </p:nvSpPr>
        <p:spPr>
          <a:xfrm rot="10800000">
            <a:off x="2974098" y="3428216"/>
            <a:ext cx="823884" cy="2002767"/>
          </a:xfrm>
          <a:prstGeom prst="curvedLeftArrow">
            <a:avLst/>
          </a:prstGeom>
          <a:solidFill>
            <a:srgbClr val="C71A2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Left Arrow 6"/>
          <p:cNvSpPr/>
          <p:nvPr/>
        </p:nvSpPr>
        <p:spPr>
          <a:xfrm>
            <a:off x="4872181" y="3525194"/>
            <a:ext cx="823884" cy="2002767"/>
          </a:xfrm>
          <a:prstGeom prst="curvedLeftArrow">
            <a:avLst/>
          </a:prstGeom>
          <a:solidFill>
            <a:srgbClr val="FFD32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842331" y="3389746"/>
            <a:ext cx="978408" cy="484632"/>
          </a:xfrm>
          <a:prstGeom prst="rightArrow">
            <a:avLst/>
          </a:prstGeom>
          <a:solidFill>
            <a:srgbClr val="2938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10800000">
            <a:off x="3819240" y="5075382"/>
            <a:ext cx="978408" cy="484632"/>
          </a:xfrm>
          <a:prstGeom prst="rightArrow">
            <a:avLst/>
          </a:prstGeom>
          <a:solidFill>
            <a:srgbClr val="2938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89238" y="3980872"/>
            <a:ext cx="1394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42 – </a:t>
            </a:r>
          </a:p>
          <a:p>
            <a:r>
              <a:rPr lang="en-US" dirty="0" smtClean="0"/>
              <a:t>Independent</a:t>
            </a:r>
          </a:p>
          <a:p>
            <a:r>
              <a:rPr lang="en-US" dirty="0" smtClean="0"/>
              <a:t>Dynamics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29330" y="3994731"/>
            <a:ext cx="611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PSP</a:t>
            </a:r>
          </a:p>
          <a:p>
            <a:r>
              <a:rPr lang="en-US" dirty="0" smtClean="0"/>
              <a:t>G&amp;C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29838" y="344739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Glue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82238" y="514226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Glue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6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Future on PSP</a:t>
            </a:r>
          </a:p>
          <a:p>
            <a:pPr lvl="1"/>
            <a:r>
              <a:rPr lang="en-US" dirty="0" smtClean="0"/>
              <a:t>IV&amp;V analyst testing</a:t>
            </a:r>
          </a:p>
          <a:p>
            <a:r>
              <a:rPr lang="en-US" dirty="0" smtClean="0"/>
              <a:t>Future on other missions</a:t>
            </a:r>
          </a:p>
          <a:p>
            <a:pPr lvl="1"/>
            <a:r>
              <a:rPr lang="en-US" dirty="0" smtClean="0"/>
              <a:t>Pathfinder, shows it is possible</a:t>
            </a:r>
          </a:p>
          <a:p>
            <a:pPr lvl="1"/>
            <a:r>
              <a:rPr lang="en-US" dirty="0" smtClean="0"/>
              <a:t>We went closed loop!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is a non-ITAR presentation, for public release and reproduction from FSW website.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67" y="4313818"/>
            <a:ext cx="2049475" cy="180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4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is a non-ITAR presentation, for public release and reproduction from FSW website.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891" y="1565418"/>
            <a:ext cx="5786402" cy="445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6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BLUF – Why?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69900" y="1426782"/>
            <a:ext cx="8229600" cy="4525963"/>
          </a:xfrm>
        </p:spPr>
        <p:txBody>
          <a:bodyPr/>
          <a:lstStyle/>
          <a:p>
            <a:r>
              <a:rPr lang="en-US" dirty="0" smtClean="0"/>
              <a:t>NASA’s Independent Verification                    and Validation Program</a:t>
            </a:r>
          </a:p>
          <a:p>
            <a:pPr lvl="1"/>
            <a:r>
              <a:rPr lang="en-US" dirty="0" smtClean="0"/>
              <a:t>Key:  Independence</a:t>
            </a:r>
            <a:endParaRPr lang="en-US" dirty="0"/>
          </a:p>
          <a:p>
            <a:pPr lvl="2"/>
            <a:r>
              <a:rPr lang="en-US" dirty="0" smtClean="0"/>
              <a:t>Managerially, financially, technically</a:t>
            </a:r>
          </a:p>
          <a:p>
            <a:pPr lvl="1"/>
            <a:r>
              <a:rPr lang="en-US" dirty="0" smtClean="0"/>
              <a:t>Software within the system focus</a:t>
            </a:r>
          </a:p>
          <a:p>
            <a:r>
              <a:rPr lang="en-US" dirty="0" smtClean="0"/>
              <a:t>NASA IV&amp;V Engineer </a:t>
            </a:r>
            <a:r>
              <a:rPr lang="en-US" dirty="0" smtClean="0"/>
              <a:t>opportunity:</a:t>
            </a:r>
            <a:endParaRPr lang="en-US" dirty="0" smtClean="0"/>
          </a:p>
          <a:p>
            <a:pPr lvl="1"/>
            <a:r>
              <a:rPr lang="en-US" dirty="0" smtClean="0"/>
              <a:t>Single truth/FSW G&amp;C Matlab/Simulink model developed by the PSP project</a:t>
            </a:r>
          </a:p>
          <a:p>
            <a:pPr lvl="1"/>
            <a:r>
              <a:rPr lang="en-US" b="1" dirty="0" smtClean="0"/>
              <a:t>Can IV&amp;V have an independent truth source?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49400" y="6356350"/>
            <a:ext cx="60706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This is a non-ITAR presentation, for public release and reproduction from FSW website.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61F2F-5C65-45C3-885A-45E5D6F23589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82" y="1898013"/>
            <a:ext cx="3704684" cy="1169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Parker Solar Probe (PSP)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is a non-ITAR presentation, for public release and reproduction from FSW website.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1578"/>
            <a:ext cx="4039201" cy="28274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79" y="3338758"/>
            <a:ext cx="3923818" cy="26844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2330" y="19371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Swoop closer </a:t>
            </a:r>
            <a:r>
              <a:rPr lang="en-US" dirty="0"/>
              <a:t>to the Sun’s surface than any spacecraft before </a:t>
            </a:r>
            <a:r>
              <a:rPr lang="en-US" dirty="0" smtClean="0"/>
              <a:t>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Face </a:t>
            </a:r>
            <a:r>
              <a:rPr lang="en-US" dirty="0"/>
              <a:t>brutal heat and radiation conditions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4604478"/>
            <a:ext cx="4045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Protected by </a:t>
            </a:r>
            <a:r>
              <a:rPr lang="en-US" dirty="0"/>
              <a:t>a </a:t>
            </a:r>
            <a:r>
              <a:rPr lang="en-US" dirty="0" smtClean="0"/>
              <a:t>4.5-inch-thick </a:t>
            </a:r>
            <a:r>
              <a:rPr lang="en-US" dirty="0"/>
              <a:t>carbon-composite </a:t>
            </a:r>
            <a:r>
              <a:rPr lang="en-US" dirty="0" smtClean="0"/>
              <a:t>shield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Withstand </a:t>
            </a:r>
            <a:r>
              <a:rPr lang="en-US" dirty="0"/>
              <a:t>temperatures </a:t>
            </a:r>
            <a:r>
              <a:rPr lang="en-US" dirty="0" smtClean="0"/>
              <a:t>that </a:t>
            </a:r>
            <a:r>
              <a:rPr lang="en-US" dirty="0"/>
              <a:t>reach nearly 2,500 degrees </a:t>
            </a:r>
            <a:r>
              <a:rPr lang="en-US" dirty="0" smtClean="0"/>
              <a:t>Fahrenheit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G&amp;C pointing is </a:t>
            </a:r>
            <a:r>
              <a:rPr lang="en-US" b="1" u="sng" dirty="0" smtClean="0"/>
              <a:t>incredibly</a:t>
            </a:r>
            <a:r>
              <a:rPr lang="en-US" b="1" dirty="0" smtClean="0"/>
              <a:t> important!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7666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Sensors/Actuators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 Trackers</a:t>
            </a:r>
          </a:p>
          <a:p>
            <a:r>
              <a:rPr lang="en-US" dirty="0"/>
              <a:t>Reaction Wheel Motors/Tachometers</a:t>
            </a:r>
          </a:p>
          <a:p>
            <a:r>
              <a:rPr lang="en-US" dirty="0" smtClean="0"/>
              <a:t>Solar Limb Sensors</a:t>
            </a:r>
          </a:p>
          <a:p>
            <a:r>
              <a:rPr lang="en-US" dirty="0" smtClean="0"/>
              <a:t>Digital Sun Sensors</a:t>
            </a:r>
          </a:p>
          <a:p>
            <a:r>
              <a:rPr lang="en-US" dirty="0" smtClean="0"/>
              <a:t>IMU/Gyroscopes/Accelerometers</a:t>
            </a:r>
            <a:endParaRPr lang="en-US" dirty="0"/>
          </a:p>
          <a:p>
            <a:r>
              <a:rPr lang="en-US" dirty="0" smtClean="0"/>
              <a:t>Thrusters</a:t>
            </a:r>
          </a:p>
          <a:p>
            <a:r>
              <a:rPr lang="en-US" dirty="0" smtClean="0"/>
              <a:t>Solar Array Motors/Potentiometers</a:t>
            </a:r>
          </a:p>
          <a:p>
            <a:r>
              <a:rPr lang="en-US" dirty="0" smtClean="0"/>
              <a:t>High Gain Antenna Motor/Potentiometers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is a non-ITAR presentation, for public release and reproduction from FSW website.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549" y="2647406"/>
            <a:ext cx="1716981" cy="1270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882" y="2069555"/>
            <a:ext cx="1588659" cy="838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19" y="1233122"/>
            <a:ext cx="931039" cy="921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105" y="3537804"/>
            <a:ext cx="1457654" cy="1172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459" y="4938124"/>
            <a:ext cx="628571" cy="857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8794" y="5353616"/>
            <a:ext cx="571429" cy="7365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59" y="3603071"/>
            <a:ext cx="1273191" cy="121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3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37" y="3629976"/>
            <a:ext cx="4651717" cy="2809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42 – </a:t>
            </a:r>
            <a:br>
              <a:rPr lang="en-US" dirty="0" smtClean="0"/>
            </a:br>
            <a:r>
              <a:rPr lang="en-US" dirty="0" smtClean="0"/>
              <a:t>An Independent Dynamics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by Eric Stoneking, GSFC</a:t>
            </a:r>
          </a:p>
          <a:p>
            <a:r>
              <a:rPr lang="en-US" dirty="0" smtClean="0"/>
              <a:t>A simulation of spacecraft attitude and orbital dynamics and control</a:t>
            </a:r>
          </a:p>
          <a:p>
            <a:r>
              <a:rPr lang="en-US" dirty="0"/>
              <a:t>Intended for use from concept studies </a:t>
            </a:r>
            <a:r>
              <a:rPr lang="en-US" dirty="0" smtClean="0"/>
              <a:t>through ops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is a non-ITAR presentation, for public release and reproduction from FSW website.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7" y="3925457"/>
            <a:ext cx="2840592" cy="21382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1149" y="6339724"/>
            <a:ext cx="53848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Architecture Source: 42 Overview.pdf, “42, A General-Purpose Multi-body, Multi-spacecraft Simulation, Eric Stoneking, 2014”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877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IV&amp;V and JSTAR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IV&amp;V</a:t>
            </a:r>
          </a:p>
          <a:p>
            <a:pPr lvl="1"/>
            <a:r>
              <a:rPr lang="en-US" sz="2000" dirty="0" smtClean="0"/>
              <a:t>Perform analysis of software artifacts for a project</a:t>
            </a:r>
          </a:p>
          <a:p>
            <a:pPr lvl="1"/>
            <a:r>
              <a:rPr lang="en-US" sz="2000" dirty="0" smtClean="0"/>
              <a:t>Requirements, Design, Code, Test, etc.</a:t>
            </a:r>
          </a:p>
          <a:p>
            <a:r>
              <a:rPr lang="en-US" sz="2400" dirty="0" smtClean="0"/>
              <a:t>JSTAR developers</a:t>
            </a:r>
          </a:p>
          <a:p>
            <a:pPr lvl="1"/>
            <a:r>
              <a:rPr lang="en-US" sz="2000" dirty="0" smtClean="0"/>
              <a:t>Experts in simulations</a:t>
            </a:r>
          </a:p>
          <a:p>
            <a:pPr lvl="1"/>
            <a:r>
              <a:rPr lang="en-US" sz="2000" dirty="0" smtClean="0"/>
              <a:t>Build tools used by IV&amp;V analysts to do their job</a:t>
            </a:r>
          </a:p>
          <a:p>
            <a:r>
              <a:rPr lang="en-US" sz="2400" dirty="0" smtClean="0"/>
              <a:t>Sam Brown, IV&amp;V Analyst, started the PSP Testbed</a:t>
            </a:r>
          </a:p>
          <a:p>
            <a:r>
              <a:rPr lang="en-US" sz="2400" dirty="0" smtClean="0"/>
              <a:t>JSTAR developers:</a:t>
            </a:r>
          </a:p>
          <a:p>
            <a:pPr lvl="1"/>
            <a:r>
              <a:rPr lang="en-US" sz="2000" dirty="0" smtClean="0"/>
              <a:t>Re-architected and modularized environment</a:t>
            </a:r>
          </a:p>
          <a:p>
            <a:pPr lvl="2"/>
            <a:r>
              <a:rPr lang="en-US" sz="1600" dirty="0" smtClean="0"/>
              <a:t>Minimized </a:t>
            </a:r>
            <a:r>
              <a:rPr lang="en-US" sz="1600" dirty="0" smtClean="0"/>
              <a:t>PSP </a:t>
            </a:r>
            <a:r>
              <a:rPr lang="en-US" sz="1600" dirty="0" smtClean="0"/>
              <a:t>G&amp;C FSW changes</a:t>
            </a:r>
          </a:p>
          <a:p>
            <a:pPr lvl="2"/>
            <a:r>
              <a:rPr lang="en-US" sz="1600" dirty="0" smtClean="0"/>
              <a:t>Easier to upgrade </a:t>
            </a:r>
            <a:r>
              <a:rPr lang="en-US" sz="1600" dirty="0" smtClean="0"/>
              <a:t>PSP </a:t>
            </a:r>
            <a:r>
              <a:rPr lang="en-US" sz="1600" dirty="0" smtClean="0"/>
              <a:t>G&amp;C FSW</a:t>
            </a:r>
          </a:p>
          <a:p>
            <a:pPr lvl="1"/>
            <a:r>
              <a:rPr lang="en-US" sz="2000" dirty="0" smtClean="0"/>
              <a:t>Added sensor and actuator models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is a non-ITAR presentation, for public release and reproduction from FSW website.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95" y="2050868"/>
            <a:ext cx="333375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95" y="2203268"/>
            <a:ext cx="333375" cy="76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095" y="2355668"/>
            <a:ext cx="333375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95" y="2508068"/>
            <a:ext cx="333375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895" y="2660468"/>
            <a:ext cx="333375" cy="76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927" y="4556654"/>
            <a:ext cx="2134824" cy="134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7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PSP G&amp;C – cFS style application developed by PSP project that uses cFS software bus messages</a:t>
            </a:r>
          </a:p>
          <a:p>
            <a:pPr lvl="1"/>
            <a:r>
              <a:rPr lang="en-US" sz="2000" dirty="0" smtClean="0"/>
              <a:t>Sensor data in</a:t>
            </a:r>
          </a:p>
          <a:p>
            <a:pPr lvl="1"/>
            <a:r>
              <a:rPr lang="en-US" sz="2000" dirty="0" smtClean="0"/>
              <a:t>Actuator data out</a:t>
            </a:r>
          </a:p>
          <a:p>
            <a:r>
              <a:rPr lang="en-US" sz="2400" dirty="0" smtClean="0"/>
              <a:t>42 architecture:</a:t>
            </a:r>
          </a:p>
          <a:p>
            <a:pPr lvl="1"/>
            <a:r>
              <a:rPr lang="en-US" sz="2000" dirty="0" smtClean="0"/>
              <a:t>Allows call out to flight S/W each integration step</a:t>
            </a:r>
          </a:p>
          <a:p>
            <a:r>
              <a:rPr lang="en-US" sz="2400" dirty="0" smtClean="0"/>
              <a:t>JSTAR wrote the Glue </a:t>
            </a:r>
            <a:r>
              <a:rPr lang="en-US" sz="2400" dirty="0"/>
              <a:t>C</a:t>
            </a:r>
            <a:r>
              <a:rPr lang="en-US" sz="2400" dirty="0" smtClean="0"/>
              <a:t>ode</a:t>
            </a:r>
          </a:p>
          <a:p>
            <a:pPr lvl="1"/>
            <a:r>
              <a:rPr lang="en-US" sz="2000" dirty="0" smtClean="0"/>
              <a:t>42 dynamics data – position, velocity, acceleration, attitude, sun vector, wheel speeds, joint positions</a:t>
            </a:r>
          </a:p>
          <a:p>
            <a:pPr lvl="2"/>
            <a:r>
              <a:rPr lang="en-US" sz="1600" dirty="0" smtClean="0"/>
              <a:t>Convert to body/sensor frame and then to sensor signals</a:t>
            </a:r>
          </a:p>
          <a:p>
            <a:pPr lvl="2"/>
            <a:r>
              <a:rPr lang="en-US" sz="1600" dirty="0" smtClean="0"/>
              <a:t>Pass in to PSP G&amp;C as the software bus message data structures</a:t>
            </a:r>
          </a:p>
          <a:p>
            <a:pPr lvl="1"/>
            <a:r>
              <a:rPr lang="en-US" sz="2000" dirty="0" smtClean="0"/>
              <a:t>PSP G&amp;C actuator control messages</a:t>
            </a:r>
          </a:p>
          <a:p>
            <a:pPr lvl="2"/>
            <a:r>
              <a:rPr lang="en-US" sz="1600" dirty="0" smtClean="0"/>
              <a:t>Received by glue code and converted to 42 actuator commands</a:t>
            </a:r>
          </a:p>
          <a:p>
            <a:pPr lvl="2"/>
            <a:r>
              <a:rPr lang="en-US" sz="1600" dirty="0" smtClean="0"/>
              <a:t>Thruster firing, reaction wheel torques, motor movements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is a non-ITAR presentation, for public release and reproduction from FSW website.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701244" y="2664825"/>
            <a:ext cx="1458686" cy="914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PSP G&amp;C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685905" y="2023158"/>
            <a:ext cx="3362302" cy="2245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cFS Software Bus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6975567" y="2238103"/>
            <a:ext cx="209006" cy="5921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 rot="10800000">
            <a:off x="7637419" y="2229394"/>
            <a:ext cx="209006" cy="5921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17914" y="2354581"/>
            <a:ext cx="8707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Sensor Data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68187" y="2402477"/>
            <a:ext cx="9829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Actuator Data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669" y="4473645"/>
            <a:ext cx="768916" cy="7689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351" y="5446621"/>
            <a:ext cx="550471" cy="98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5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Inputs and Outputs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125452"/>
            <a:ext cx="4140201" cy="4525963"/>
          </a:xfrm>
        </p:spPr>
        <p:txBody>
          <a:bodyPr/>
          <a:lstStyle/>
          <a:p>
            <a:r>
              <a:rPr lang="en-US" sz="2400" dirty="0" smtClean="0"/>
              <a:t>Parameter Files</a:t>
            </a:r>
          </a:p>
          <a:p>
            <a:pPr lvl="1"/>
            <a:r>
              <a:rPr lang="en-US" sz="2000" dirty="0" smtClean="0"/>
              <a:t>Ephemeris, mass props, etc.</a:t>
            </a:r>
          </a:p>
          <a:p>
            <a:pPr lvl="1"/>
            <a:r>
              <a:rPr lang="en-US" sz="2000" dirty="0" smtClean="0"/>
              <a:t>Data from PSP G&amp;C parameters data and documents</a:t>
            </a:r>
          </a:p>
          <a:p>
            <a:r>
              <a:rPr lang="en-US" sz="2400" dirty="0" smtClean="0"/>
              <a:t>Command Files</a:t>
            </a:r>
          </a:p>
          <a:p>
            <a:pPr lvl="1"/>
            <a:r>
              <a:rPr lang="en-US" sz="2000" dirty="0" smtClean="0"/>
              <a:t>Load ephemeris, report parameters, set control parameters</a:t>
            </a:r>
          </a:p>
          <a:p>
            <a:r>
              <a:rPr lang="en-US" sz="2400" dirty="0" smtClean="0"/>
              <a:t>CSV Reports</a:t>
            </a:r>
          </a:p>
          <a:p>
            <a:pPr lvl="1"/>
            <a:r>
              <a:rPr lang="en-US" sz="2000" dirty="0" smtClean="0"/>
              <a:t>Easily plot inputs/outputs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This is a non-ITAR presentation, for public release and reproduction from FSW website.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4B9F1-8376-4720-92D5-0462E5ECAF9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3784166"/>
            <a:ext cx="3001818" cy="2593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710" y="1260644"/>
            <a:ext cx="4280291" cy="2365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82" y="5098400"/>
            <a:ext cx="3906981" cy="250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3" y="5416599"/>
            <a:ext cx="3779093" cy="90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2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Video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This is a non-ITAR presentation, for public release and reproduction from FSW website.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0D1ED-3983-4D59-95A8-011517D477C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PSP-GNC-Testb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207" y="1347200"/>
            <a:ext cx="7836593" cy="44080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9091" y="5829489"/>
            <a:ext cx="6833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Visualization can allow the analyst to “see” what the code is causing to happen.  Resulting output files can be analyzed to </a:t>
            </a:r>
            <a:r>
              <a:rPr lang="en-US" sz="1600" smtClean="0"/>
              <a:t>understand behavior.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563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790</Words>
  <Application>Microsoft Office PowerPoint</Application>
  <PresentationFormat>On-screen Show (4:3)</PresentationFormat>
  <Paragraphs>133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G&amp;C, Glue, and 42 Independent Dynamics for Independent Testing</vt:lpstr>
      <vt:lpstr>BLUF – Why?</vt:lpstr>
      <vt:lpstr>Parker Solar Probe (PSP)</vt:lpstr>
      <vt:lpstr>Sensors/Actuators</vt:lpstr>
      <vt:lpstr>42 –  An Independent Dynamics Source</vt:lpstr>
      <vt:lpstr>IV&amp;V and JSTAR</vt:lpstr>
      <vt:lpstr>Glue</vt:lpstr>
      <vt:lpstr>Inputs and Outputs</vt:lpstr>
      <vt:lpstr>Video</vt:lpstr>
      <vt:lpstr>Advantages/Disadvantages</vt:lpstr>
      <vt:lpstr>IV&amp;V Uses</vt:lpstr>
      <vt:lpstr>Bottom Line</vt:lpstr>
      <vt:lpstr>Future</vt:lpstr>
      <vt:lpstr>The End!</vt:lpstr>
    </vt:vector>
  </TitlesOfParts>
  <Company>NASA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Goddard SpW Protocol Stack</dc:title>
  <dc:creator>Carlos Ugarte</dc:creator>
  <cp:lastModifiedBy>Justin R. Morris</cp:lastModifiedBy>
  <cp:revision>119</cp:revision>
  <dcterms:created xsi:type="dcterms:W3CDTF">2015-06-15T12:13:22Z</dcterms:created>
  <dcterms:modified xsi:type="dcterms:W3CDTF">2017-11-30T20:46:31Z</dcterms:modified>
</cp:coreProperties>
</file>