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333" r:id="rId3"/>
    <p:sldId id="334" r:id="rId4"/>
    <p:sldId id="370" r:id="rId5"/>
    <p:sldId id="377" r:id="rId6"/>
    <p:sldId id="371" r:id="rId7"/>
    <p:sldId id="378" r:id="rId8"/>
    <p:sldId id="373" r:id="rId9"/>
    <p:sldId id="375" r:id="rId10"/>
    <p:sldId id="365" r:id="rId11"/>
    <p:sldId id="336" r:id="rId12"/>
    <p:sldId id="340" r:id="rId13"/>
    <p:sldId id="379" r:id="rId14"/>
    <p:sldId id="376" r:id="rId15"/>
    <p:sldId id="372" r:id="rId16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6000" autoAdjust="0"/>
  </p:normalViewPr>
  <p:slideViewPr>
    <p:cSldViewPr>
      <p:cViewPr varScale="1">
        <p:scale>
          <a:sx n="88" d="100"/>
          <a:sy n="88" d="100"/>
        </p:scale>
        <p:origin x="127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DA5F-1913-9446-82C7-73054FF9C9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3813"/>
            <a:ext cx="9155113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14288"/>
            <a:ext cx="9191625" cy="6872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3813"/>
            <a:ext cx="9155113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Workshop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dirty="0" smtClean="0"/>
              <a:t>Johns Hopkins APL</a:t>
            </a:r>
            <a:endParaRPr lang="en-US" sz="1800" dirty="0" smtClean="0"/>
          </a:p>
          <a:p>
            <a:r>
              <a:rPr lang="en-US" sz="1800" b="0" dirty="0" smtClean="0"/>
              <a:t>December </a:t>
            </a:r>
            <a:r>
              <a:rPr lang="en-US" b="0" dirty="0"/>
              <a:t>4</a:t>
            </a:r>
            <a:r>
              <a:rPr lang="en-US" sz="1800" b="0" dirty="0" smtClean="0"/>
              <a:t>, 2017</a:t>
            </a:r>
            <a:endParaRPr lang="en-US" sz="1800" b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47800" y="54864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5pPr>
            <a:lvl6pPr marL="22860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6pPr>
            <a:lvl7pPr marL="27432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7pPr>
            <a:lvl8pPr marL="32004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8pPr>
            <a:lvl9pPr marL="36576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9pPr>
          </a:lstStyle>
          <a:p>
            <a:r>
              <a:rPr lang="en-US" kern="0" dirty="0" smtClean="0"/>
              <a:t>David McComas – NASA Goddard Space Flight Center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8" y="1143000"/>
            <a:ext cx="8042276" cy="48768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Bring </a:t>
            </a:r>
            <a:r>
              <a:rPr lang="en-US" sz="2400" dirty="0" err="1" smtClean="0"/>
              <a:t>cFS</a:t>
            </a:r>
            <a:r>
              <a:rPr lang="en-US" sz="2400" dirty="0" smtClean="0"/>
              <a:t> user’s together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Communicate </a:t>
            </a:r>
            <a:r>
              <a:rPr lang="en-US" sz="2400" dirty="0" smtClean="0"/>
              <a:t>the current state of the community organization, products, and technologies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r>
              <a:rPr lang="en-US" sz="2400" dirty="0" smtClean="0"/>
              <a:t>Get feedback </a:t>
            </a:r>
            <a:r>
              <a:rPr lang="en-US" sz="2400" dirty="0" smtClean="0"/>
              <a:t>to </a:t>
            </a:r>
            <a:r>
              <a:rPr lang="en-US" sz="2400" dirty="0"/>
              <a:t>understand </a:t>
            </a:r>
            <a:r>
              <a:rPr lang="en-US" sz="2400" dirty="0" smtClean="0"/>
              <a:t>people’s </a:t>
            </a:r>
            <a:r>
              <a:rPr lang="en-US" sz="2400" dirty="0"/>
              <a:t>perspectives, needs, and goals</a:t>
            </a:r>
            <a:endParaRPr lang="en-US" sz="2400" dirty="0" smtClean="0"/>
          </a:p>
          <a:p>
            <a:endParaRPr lang="en-US" sz="2400" dirty="0"/>
          </a:p>
          <a:p>
            <a:pPr marL="342900" lvl="1" indent="-342900"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Connect people with </a:t>
            </a:r>
            <a:r>
              <a:rPr lang="en-US" sz="2400" dirty="0" smtClean="0"/>
              <a:t>ideas and </a:t>
            </a:r>
            <a:r>
              <a:rPr lang="en-US" sz="2200" dirty="0"/>
              <a:t>o</a:t>
            </a:r>
            <a:r>
              <a:rPr lang="en-US" sz="2200" dirty="0" smtClean="0"/>
              <a:t>rganize strategic paths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22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15059"/>
              </p:ext>
            </p:extLst>
          </p:nvPr>
        </p:nvGraphicFramePr>
        <p:xfrm>
          <a:off x="76199" y="1077065"/>
          <a:ext cx="8991601" cy="4409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203"/>
                <a:gridCol w="3891256"/>
                <a:gridCol w="1563757"/>
                <a:gridCol w="1896385"/>
                <a:gridCol w="762000"/>
              </a:tblGrid>
              <a:tr h="228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START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TITLE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SPEAKER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ORGANIZATION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Length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</a:tr>
              <a:tr h="210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8:30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Welcome &amp; Introduction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David McComas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0:15:00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</a:tr>
              <a:tr h="105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Session: </a:t>
                      </a:r>
                      <a:r>
                        <a:rPr lang="en-US" sz="1400" u="none" strike="noStrike" dirty="0" err="1">
                          <a:effectLst/>
                        </a:rPr>
                        <a:t>cFS</a:t>
                      </a:r>
                      <a:r>
                        <a:rPr lang="en-US" sz="1400" u="none" strike="noStrike" dirty="0">
                          <a:effectLst/>
                        </a:rPr>
                        <a:t>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8:45 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Product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David McComas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0:30:00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9:15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cFE Release 6.6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Joe Hickey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Glenn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0:15:00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469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9:30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cFS</a:t>
                      </a:r>
                      <a:r>
                        <a:rPr lang="en-US" sz="1400" u="none" strike="noStrike" dirty="0">
                          <a:effectLst/>
                        </a:rPr>
                        <a:t> Systems Technology Roadmap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Jonathan </a:t>
                      </a:r>
                      <a:r>
                        <a:rPr lang="en-US" sz="1400" u="none" strike="noStrike" dirty="0" smtClean="0">
                          <a:effectLst/>
                        </a:rPr>
                        <a:t>Wilmot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Joe </a:t>
                      </a:r>
                      <a:r>
                        <a:rPr lang="en-US" sz="1400" u="none" strike="noStrike" dirty="0" smtClean="0">
                          <a:effectLst/>
                        </a:rPr>
                        <a:t>Hickey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Glenn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0:45:00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10:15 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Advanced Exploration Systems </a:t>
                      </a:r>
                      <a:r>
                        <a:rPr lang="en-US" sz="1400" u="none" strike="noStrike" dirty="0" err="1">
                          <a:effectLst/>
                        </a:rPr>
                        <a:t>cFS</a:t>
                      </a:r>
                      <a:r>
                        <a:rPr lang="en-US" sz="1400" u="none" strike="noStrike" dirty="0">
                          <a:effectLst/>
                        </a:rPr>
                        <a:t> Summary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Lorraine Prokop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Johnson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0:15:00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10:30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BREAK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0:15:00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Session: Platforms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</a:tr>
              <a:tr h="469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10:45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Platform Technology Roadmap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Alan </a:t>
                      </a:r>
                      <a:r>
                        <a:rPr lang="en-US" sz="1400" u="none" strike="noStrike" dirty="0" smtClean="0">
                          <a:effectLst/>
                        </a:rPr>
                        <a:t>Cudmore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Joe </a:t>
                      </a:r>
                      <a:r>
                        <a:rPr lang="en-US" sz="1400" u="none" strike="noStrike" dirty="0" smtClean="0">
                          <a:effectLst/>
                        </a:rPr>
                        <a:t>Hickey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Glenn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0:30:00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316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11:15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 New OS for a Reliable, Secure </a:t>
                      </a:r>
                      <a:r>
                        <a:rPr lang="en-US" sz="1400" u="none" strike="noStrike" dirty="0" err="1">
                          <a:effectLst/>
                        </a:rPr>
                        <a:t>cFS</a:t>
                      </a:r>
                      <a:r>
                        <a:rPr lang="en-US" sz="1400" u="none" strike="noStrike" dirty="0">
                          <a:effectLst/>
                        </a:rPr>
                        <a:t>: </a:t>
                      </a:r>
                      <a:r>
                        <a:rPr lang="en-US" sz="1400" u="none" strike="noStrike" dirty="0" err="1">
                          <a:effectLst/>
                        </a:rPr>
                        <a:t>Cubesats</a:t>
                      </a:r>
                      <a:r>
                        <a:rPr lang="en-US" sz="1400" u="none" strike="noStrike" dirty="0">
                          <a:effectLst/>
                        </a:rPr>
                        <a:t> - Reliability &amp; </a:t>
                      </a:r>
                      <a:r>
                        <a:rPr lang="en-US" sz="1400" u="none" strike="noStrike" dirty="0" err="1">
                          <a:effectLst/>
                        </a:rPr>
                        <a:t>Securty</a:t>
                      </a:r>
                      <a:r>
                        <a:rPr lang="en-US" sz="1400" u="none" strike="noStrike" dirty="0">
                          <a:effectLst/>
                        </a:rPr>
                        <a:t> for </a:t>
                      </a:r>
                      <a:r>
                        <a:rPr lang="en-US" sz="1400" u="none" strike="noStrike" dirty="0" err="1">
                          <a:effectLst/>
                        </a:rPr>
                        <a:t>cubesats</a:t>
                      </a:r>
                      <a:r>
                        <a:rPr lang="en-US" sz="1400" u="none" strike="noStrike" dirty="0">
                          <a:effectLst/>
                        </a:rPr>
                        <a:t>, Composite micro-kernel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Gabriel Parmer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George Washington </a:t>
                      </a:r>
                      <a:r>
                        <a:rPr lang="en-US" sz="1400" u="none" strike="noStrike" dirty="0" smtClean="0">
                          <a:effectLst/>
                        </a:rPr>
                        <a:t>U.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0:20:00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11:35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 Flight RTEMS OSAL With Runtime Module Support and Other Enhancements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Allen Brown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Odyssey Space Research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0:20:00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11:55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CSP/RTEMS/CFS in preparation for upload to ISS experiment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David Akre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Lockheed Martin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0:15:00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12:10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LUNCH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1:05:00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1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53981"/>
              </p:ext>
            </p:extLst>
          </p:nvPr>
        </p:nvGraphicFramePr>
        <p:xfrm>
          <a:off x="228599" y="914392"/>
          <a:ext cx="8763000" cy="4758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1"/>
                <a:gridCol w="3702169"/>
                <a:gridCol w="1167104"/>
                <a:gridCol w="2293527"/>
                <a:gridCol w="838199"/>
              </a:tblGrid>
              <a:tr h="228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START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TITLE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SPEAKER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ORGANIZATION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Length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</a:tr>
              <a:tr h="105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Session: Tools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1:15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 Study of Management tools for Command and Telemetry Dictionaries [CFS-oriented]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Craig Pires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0:20:00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1:35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cFS Command Data Dictionary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Kevin </a:t>
                      </a:r>
                      <a:r>
                        <a:rPr lang="en-US" sz="1400" u="none" strike="noStrike" dirty="0" err="1">
                          <a:effectLst/>
                        </a:rPr>
                        <a:t>McCluney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Johnson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0:20:00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1:55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cMAKE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Joe Hickey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Glenn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0:20:00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2:15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Tool Summary &amp; Session Conclusion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David McComas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0:10:00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Session: Applications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>
                    <a:solidFill>
                      <a:srgbClr val="FFC000"/>
                    </a:solidFill>
                  </a:tcPr>
                </a:tc>
              </a:tr>
              <a:tr h="105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2:25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COSMOS CFDP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Edipo Crispim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Visiona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Tecnolgia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Espacial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0:20:00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2:45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Software Bus Network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Chris Knight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NASA Ames Research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0:30:00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469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3:15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Simulink Interface Layer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Pat </a:t>
                      </a:r>
                      <a:r>
                        <a:rPr lang="en-US" sz="1400" u="none" strike="noStrike" dirty="0" smtClean="0">
                          <a:effectLst/>
                        </a:rPr>
                        <a:t>Castle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Steve Lentine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Ames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0:20:00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210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3:35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Application Summary &amp; Session Conclusion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David McComas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0:10:00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Session: Community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FFC000"/>
                    </a:solidFill>
                  </a:tcPr>
                </a:tc>
              </a:tr>
              <a:tr h="384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3:45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Session Introduction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David McComas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NASA </a:t>
                      </a:r>
                      <a:r>
                        <a:rPr lang="en-US" sz="1400" u="none" strike="noStrike" dirty="0" smtClean="0">
                          <a:effectLst/>
                        </a:rPr>
                        <a:t>Goddard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0:10:00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/>
                </a:tc>
              </a:tr>
              <a:tr h="105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3:55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Posters, Demos, and Splinter Meetings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Everyone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1:30:00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2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 &amp; Posters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258850"/>
              </p:ext>
            </p:extLst>
          </p:nvPr>
        </p:nvGraphicFramePr>
        <p:xfrm>
          <a:off x="113505" y="990600"/>
          <a:ext cx="8915402" cy="533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218"/>
                <a:gridCol w="2368950"/>
                <a:gridCol w="4055234"/>
              </a:tblGrid>
              <a:tr h="553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Name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Organization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Title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Alan Cudmore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NASA Goddard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PiSat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36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Jeff D'Agostino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Hammers Co.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Running cFS with VirtualSat and Galaxy in a Multi-Satellite Configuration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12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Matt Grubb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John Lucas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NASA IVV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NASA Operational Simulation for Small Satellites (NOS3)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32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Joe Hickey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NASA Glenn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cFS</a:t>
                      </a:r>
                      <a:r>
                        <a:rPr lang="en-US" sz="2000" u="none" strike="noStrike" dirty="0">
                          <a:effectLst/>
                        </a:rPr>
                        <a:t> Electronic Data Sheet Tools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Chris Knight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NASA Ames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Software Bus Network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David McComas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NASA Goddard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OpenSatKit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12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Danilo Miranda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Viiona Tecnologia Espacial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COSMOS CFDP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Brendan O'Connor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Emergent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Cluster Ingest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6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Gary Smith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NASA Goddard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cFS</a:t>
                      </a:r>
                      <a:r>
                        <a:rPr lang="en-US" sz="2000" u="none" strike="noStrike" dirty="0">
                          <a:effectLst/>
                        </a:rPr>
                        <a:t> Website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2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FSW Workshop Presentations with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87544" cy="58674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Autonomy Requirements Tester (ART): Deploying a </a:t>
            </a:r>
            <a:r>
              <a:rPr lang="en-US" sz="1600" b="1" dirty="0" err="1" smtClean="0"/>
              <a:t>cFS</a:t>
            </a:r>
            <a:r>
              <a:rPr lang="en-US" sz="1600" b="1" dirty="0" smtClean="0"/>
              <a:t> App on a Robotic Operating System Architecture</a:t>
            </a:r>
            <a:r>
              <a:rPr lang="en-US" sz="1600" dirty="0" smtClean="0"/>
              <a:t>, Ayman (Alex) </a:t>
            </a:r>
            <a:r>
              <a:rPr lang="en-US" sz="1600" dirty="0" err="1" smtClean="0"/>
              <a:t>Quaddumi</a:t>
            </a:r>
            <a:r>
              <a:rPr lang="en-US" sz="1600" dirty="0" smtClean="0"/>
              <a:t>, S&amp;K Global Solutions, LLC</a:t>
            </a:r>
          </a:p>
          <a:p>
            <a:endParaRPr lang="en-US" sz="1600" dirty="0"/>
          </a:p>
          <a:p>
            <a:r>
              <a:rPr lang="en-US" sz="1600" b="1" dirty="0" smtClean="0"/>
              <a:t>Integrating Support for  Microkernel </a:t>
            </a:r>
            <a:r>
              <a:rPr lang="en-US" sz="1600" b="1" dirty="0"/>
              <a:t>S</a:t>
            </a:r>
            <a:r>
              <a:rPr lang="en-US" sz="1600" b="1" dirty="0" smtClean="0"/>
              <a:t>ecurity for </a:t>
            </a:r>
            <a:r>
              <a:rPr lang="en-US" sz="1600" b="1" dirty="0" err="1" smtClean="0"/>
              <a:t>CubeSats</a:t>
            </a:r>
            <a:r>
              <a:rPr lang="en-US" sz="1600" b="1" dirty="0" smtClean="0"/>
              <a:t> into </a:t>
            </a:r>
            <a:r>
              <a:rPr lang="en-US" sz="1600" b="1" dirty="0" err="1" smtClean="0"/>
              <a:t>cFS</a:t>
            </a:r>
            <a:r>
              <a:rPr lang="en-US" sz="1600" dirty="0" smtClean="0"/>
              <a:t>, Jeff Brandon, MIT LL</a:t>
            </a:r>
          </a:p>
          <a:p>
            <a:endParaRPr lang="en-US" sz="1600" dirty="0"/>
          </a:p>
          <a:p>
            <a:r>
              <a:rPr lang="en-US" sz="1600" b="1" dirty="0" smtClean="0"/>
              <a:t>Porting the </a:t>
            </a:r>
            <a:r>
              <a:rPr lang="en-US" sz="1600" b="1" dirty="0" err="1" smtClean="0"/>
              <a:t>cFS</a:t>
            </a:r>
            <a:r>
              <a:rPr lang="en-US" sz="1600" b="1" dirty="0" smtClean="0"/>
              <a:t> to the </a:t>
            </a:r>
            <a:r>
              <a:rPr lang="en-US" sz="1600" b="1" dirty="0" err="1" smtClean="0"/>
              <a:t>Dellingr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CubeSat</a:t>
            </a:r>
            <a:r>
              <a:rPr lang="en-US" sz="1600" dirty="0" smtClean="0"/>
              <a:t>, Alan Cudmore, Goddard Space Flight Center</a:t>
            </a:r>
          </a:p>
          <a:p>
            <a:endParaRPr lang="en-US" sz="1600" dirty="0"/>
          </a:p>
          <a:p>
            <a:r>
              <a:rPr lang="en-US" sz="1600" b="1" dirty="0" smtClean="0"/>
              <a:t>LM Planetary FSW Product Line and </a:t>
            </a:r>
            <a:r>
              <a:rPr lang="en-US" sz="1600" b="1" dirty="0" err="1" smtClean="0"/>
              <a:t>cFS</a:t>
            </a:r>
            <a:r>
              <a:rPr lang="en-US" sz="1600" b="1" dirty="0" smtClean="0"/>
              <a:t> for a Human Safe System at the Deep Space Gateway</a:t>
            </a:r>
            <a:r>
              <a:rPr lang="en-US" sz="1600" dirty="0" smtClean="0"/>
              <a:t>, Matt </a:t>
            </a:r>
            <a:r>
              <a:rPr lang="en-US" sz="1600" dirty="0" err="1" smtClean="0"/>
              <a:t>Goman</a:t>
            </a:r>
            <a:r>
              <a:rPr lang="en-US" sz="1600" dirty="0" smtClean="0"/>
              <a:t>, LMSCO </a:t>
            </a:r>
          </a:p>
          <a:p>
            <a:endParaRPr lang="en-US" sz="1600" dirty="0" smtClean="0"/>
          </a:p>
          <a:p>
            <a:r>
              <a:rPr lang="en-US" sz="1600" b="1" dirty="0" smtClean="0"/>
              <a:t>Porting the </a:t>
            </a:r>
            <a:r>
              <a:rPr lang="en-US" sz="1600" b="1" dirty="0" err="1" smtClean="0"/>
              <a:t>cFE</a:t>
            </a:r>
            <a:r>
              <a:rPr lang="en-US" sz="1600" b="1" dirty="0" smtClean="0"/>
              <a:t> to spacecraft onboard with </a:t>
            </a:r>
            <a:r>
              <a:rPr lang="en-US" sz="1600" b="1" dirty="0" err="1" smtClean="0"/>
              <a:t>Spacewire</a:t>
            </a:r>
            <a:r>
              <a:rPr lang="en-US" sz="1600" b="1" dirty="0" smtClean="0"/>
              <a:t> engine and RTOS based on ITRON specification</a:t>
            </a:r>
            <a:r>
              <a:rPr lang="en-US" sz="1600" dirty="0" smtClean="0"/>
              <a:t>, Takada </a:t>
            </a:r>
            <a:r>
              <a:rPr lang="en-US" sz="1600" dirty="0" err="1" smtClean="0"/>
              <a:t>Mitsutaka</a:t>
            </a:r>
            <a:r>
              <a:rPr lang="en-US" sz="1600" dirty="0" smtClean="0"/>
              <a:t>, Nagoya University</a:t>
            </a:r>
          </a:p>
          <a:p>
            <a:endParaRPr lang="en-US" sz="1600" dirty="0"/>
          </a:p>
          <a:p>
            <a:r>
              <a:rPr lang="en-US" sz="1600" b="1" dirty="0" smtClean="0"/>
              <a:t>Application of the </a:t>
            </a:r>
            <a:r>
              <a:rPr lang="en-US" sz="1600" b="1" dirty="0" err="1" smtClean="0"/>
              <a:t>cFS</a:t>
            </a:r>
            <a:r>
              <a:rPr lang="en-US" sz="1600" b="1" dirty="0" smtClean="0"/>
              <a:t> to a Lander Rover</a:t>
            </a:r>
            <a:r>
              <a:rPr lang="en-US" sz="1600" dirty="0" smtClean="0"/>
              <a:t>, Howard Cannon, NASA Ames Research Center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28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Host and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83431"/>
            <a:ext cx="8228013" cy="5922169"/>
          </a:xfrm>
        </p:spPr>
        <p:txBody>
          <a:bodyPr/>
          <a:lstStyle/>
          <a:p>
            <a:r>
              <a:rPr lang="en-US" b="1" dirty="0" smtClean="0"/>
              <a:t>Hosts </a:t>
            </a:r>
          </a:p>
          <a:p>
            <a:pPr lvl="1"/>
            <a:r>
              <a:rPr lang="en-US" dirty="0" smtClean="0"/>
              <a:t>Jet </a:t>
            </a:r>
            <a:r>
              <a:rPr lang="en-US" dirty="0"/>
              <a:t>Propulsion Laboratory, </a:t>
            </a:r>
            <a:r>
              <a:rPr lang="en-US" dirty="0" smtClean="0"/>
              <a:t>Aerospace Corporation, Johns </a:t>
            </a:r>
            <a:r>
              <a:rPr lang="en-US" dirty="0"/>
              <a:t>Hopkins University Applied Physics Laboratory</a:t>
            </a:r>
            <a:endParaRPr lang="en-US" dirty="0" smtClean="0"/>
          </a:p>
          <a:p>
            <a:r>
              <a:rPr lang="en-US" b="1" dirty="0" smtClean="0"/>
              <a:t>Sponsors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82850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996176"/>
            <a:ext cx="8042276" cy="5257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Consent &amp; Release forms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Restrooms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Meeting </a:t>
            </a:r>
            <a:r>
              <a:rPr lang="en-US" sz="2800" b="1" dirty="0" smtClean="0"/>
              <a:t>Areas: Cafeteria &amp; Lobby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Lunch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/>
              <a:t>Points of Contact Sheets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Demos </a:t>
            </a:r>
            <a:r>
              <a:rPr lang="en-US" sz="2800" b="1" dirty="0" smtClean="0"/>
              <a:t>&amp; Posters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Shuttle Bus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 smtClean="0"/>
              <a:t>Dinner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2400" b="1" dirty="0" smtClean="0"/>
              <a:t>Looney’s Pub reserved for 5:30/6:00pm dinner</a:t>
            </a:r>
          </a:p>
          <a:p>
            <a:endParaRPr lang="en-US" b="1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0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42276" cy="5715000"/>
          </a:xfrm>
        </p:spPr>
        <p:txBody>
          <a:bodyPr>
            <a:noAutofit/>
          </a:bodyPr>
          <a:lstStyle/>
          <a:p>
            <a:r>
              <a:rPr lang="en-US" b="1" dirty="0" smtClean="0"/>
              <a:t>&lt; 2007: Birth of core Flight Executive (</a:t>
            </a:r>
            <a:r>
              <a:rPr lang="en-US" b="1" dirty="0" err="1" smtClean="0"/>
              <a:t>cFE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NASA Goddard Space Flight Center</a:t>
            </a:r>
            <a:r>
              <a:rPr lang="en-US" dirty="0" smtClean="0"/>
              <a:t> performed an assessment </a:t>
            </a:r>
            <a:r>
              <a:rPr lang="en-US" dirty="0" smtClean="0"/>
              <a:t>of FSW reuse to date, heritage analysis, architectural trades</a:t>
            </a:r>
          </a:p>
          <a:p>
            <a:pPr lvl="1"/>
            <a:r>
              <a:rPr lang="en-US" dirty="0" smtClean="0"/>
              <a:t>Project independent funding kick started the effort</a:t>
            </a:r>
          </a:p>
          <a:p>
            <a:pPr lvl="1"/>
            <a:r>
              <a:rPr lang="en-US" dirty="0" smtClean="0"/>
              <a:t>Operating System Abstraction Layer (OSAL) released as open source</a:t>
            </a:r>
          </a:p>
          <a:p>
            <a:endParaRPr lang="en-US" b="1" dirty="0" smtClean="0"/>
          </a:p>
          <a:p>
            <a:r>
              <a:rPr lang="en-US" b="1" dirty="0" smtClean="0"/>
              <a:t>2007: </a:t>
            </a:r>
            <a:r>
              <a:rPr lang="en-US" b="1" dirty="0" err="1" smtClean="0"/>
              <a:t>cFE</a:t>
            </a:r>
            <a:r>
              <a:rPr lang="en-US" b="1" dirty="0" smtClean="0"/>
              <a:t> goes to the Moon</a:t>
            </a:r>
          </a:p>
          <a:p>
            <a:pPr lvl="1"/>
            <a:r>
              <a:rPr lang="en-US" dirty="0" smtClean="0"/>
              <a:t>Lunar Reconnaissance Orbiter (LRO) </a:t>
            </a:r>
            <a:r>
              <a:rPr lang="en-US" dirty="0" smtClean="0"/>
              <a:t>first to use </a:t>
            </a:r>
            <a:r>
              <a:rPr lang="en-US" dirty="0" smtClean="0"/>
              <a:t>OSAL </a:t>
            </a:r>
            <a:r>
              <a:rPr lang="en-US" dirty="0" smtClean="0"/>
              <a:t>&amp; </a:t>
            </a:r>
            <a:r>
              <a:rPr lang="en-US" dirty="0" err="1" smtClean="0"/>
              <a:t>cFE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2008 – 2014: Birth of core Flight System (</a:t>
            </a:r>
            <a:r>
              <a:rPr lang="en-US" b="1" dirty="0" err="1" smtClean="0"/>
              <a:t>cFS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Developed 12 </a:t>
            </a:r>
            <a:r>
              <a:rPr lang="en-US" dirty="0" err="1" smtClean="0"/>
              <a:t>cFS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Leveraged project funding </a:t>
            </a:r>
          </a:p>
          <a:p>
            <a:pPr lvl="1"/>
            <a:r>
              <a:rPr lang="en-US" dirty="0" smtClean="0"/>
              <a:t>JSC certified Class </a:t>
            </a:r>
            <a:r>
              <a:rPr lang="en-US" dirty="0"/>
              <a:t>A pedigree </a:t>
            </a:r>
            <a:r>
              <a:rPr lang="en-US" dirty="0" smtClean="0"/>
              <a:t>of </a:t>
            </a:r>
            <a:r>
              <a:rPr lang="en-US" dirty="0" err="1" smtClean="0"/>
              <a:t>cFS</a:t>
            </a:r>
            <a:r>
              <a:rPr lang="en-US" dirty="0" smtClean="0"/>
              <a:t> targeted to the </a:t>
            </a:r>
            <a:r>
              <a:rPr lang="en-US" dirty="0"/>
              <a:t>ARINC-653</a:t>
            </a:r>
          </a:p>
          <a:p>
            <a:pPr lvl="1"/>
            <a:endParaRPr lang="en-US" sz="12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1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Historical Context </a:t>
            </a:r>
            <a:r>
              <a:rPr lang="en-US" sz="18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Autofit/>
          </a:bodyPr>
          <a:lstStyle/>
          <a:p>
            <a:r>
              <a:rPr lang="en-US" b="1" dirty="0" smtClean="0"/>
              <a:t>2014: Birth of a Community</a:t>
            </a:r>
          </a:p>
          <a:p>
            <a:pPr lvl="1"/>
            <a:r>
              <a:rPr lang="en-US" dirty="0" err="1" smtClean="0"/>
              <a:t>cFS</a:t>
            </a:r>
            <a:r>
              <a:rPr lang="en-US" dirty="0" smtClean="0"/>
              <a:t> </a:t>
            </a:r>
            <a:r>
              <a:rPr lang="en-US" dirty="0" smtClean="0"/>
              <a:t>NASA Workshop </a:t>
            </a:r>
            <a:r>
              <a:rPr lang="en-US" dirty="0" smtClean="0"/>
              <a:t>(12/14 at GRC) established a NASA-wide repository managed by an inter-center Configuration Control Board (CCB)</a:t>
            </a:r>
          </a:p>
          <a:p>
            <a:r>
              <a:rPr lang="en-US" b="1" dirty="0" smtClean="0"/>
              <a:t>2015: Community Youth</a:t>
            </a:r>
          </a:p>
          <a:p>
            <a:pPr lvl="1"/>
            <a:r>
              <a:rPr lang="en-US" dirty="0" smtClean="0"/>
              <a:t>12 Goddard applications released as open source</a:t>
            </a:r>
          </a:p>
          <a:p>
            <a:pPr lvl="1"/>
            <a:r>
              <a:rPr lang="en-US" dirty="0" smtClean="0"/>
              <a:t>CCB successfully released </a:t>
            </a:r>
            <a:r>
              <a:rPr lang="en-US" dirty="0" err="1" smtClean="0"/>
              <a:t>cFE</a:t>
            </a:r>
            <a:r>
              <a:rPr lang="en-US" dirty="0" smtClean="0"/>
              <a:t> 6.4.2 </a:t>
            </a:r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unctional Application Programmer Interface (API) is unchanged since LRO </a:t>
            </a:r>
          </a:p>
          <a:p>
            <a:pPr lvl="1"/>
            <a:r>
              <a:rPr lang="en-US" dirty="0" smtClean="0"/>
              <a:t>Held first </a:t>
            </a:r>
            <a:r>
              <a:rPr lang="en-US" dirty="0" err="1" smtClean="0"/>
              <a:t>cFS</a:t>
            </a:r>
            <a:r>
              <a:rPr lang="en-US" dirty="0" smtClean="0"/>
              <a:t> Workshop at Johns Hopkins Applied Physics Lab</a:t>
            </a:r>
          </a:p>
          <a:p>
            <a:r>
              <a:rPr lang="en-US" b="1" dirty="0" smtClean="0"/>
              <a:t>2016-2017: </a:t>
            </a:r>
            <a:r>
              <a:rPr lang="en-US" b="1" dirty="0"/>
              <a:t>Community </a:t>
            </a:r>
            <a:r>
              <a:rPr lang="en-US" b="1" dirty="0" smtClean="0"/>
              <a:t>Adolescence</a:t>
            </a:r>
            <a:endParaRPr lang="en-US" b="1" dirty="0"/>
          </a:p>
          <a:p>
            <a:pPr lvl="1"/>
            <a:r>
              <a:rPr lang="en-US" dirty="0" smtClean="0"/>
              <a:t>CCB successfully released </a:t>
            </a:r>
            <a:r>
              <a:rPr lang="en-US" dirty="0" err="1" smtClean="0"/>
              <a:t>cFE</a:t>
            </a:r>
            <a:r>
              <a:rPr lang="en-US" dirty="0" smtClean="0"/>
              <a:t> 6.5</a:t>
            </a:r>
            <a:r>
              <a:rPr lang="en-US" dirty="0" smtClean="0"/>
              <a:t>.* and </a:t>
            </a:r>
            <a:r>
              <a:rPr lang="en-US" dirty="0" err="1" smtClean="0"/>
              <a:t>cFE</a:t>
            </a:r>
            <a:r>
              <a:rPr lang="en-US" dirty="0" smtClean="0"/>
              <a:t> 6.6</a:t>
            </a:r>
            <a:endParaRPr lang="en-US" dirty="0" smtClean="0"/>
          </a:p>
          <a:p>
            <a:pPr lvl="1"/>
            <a:r>
              <a:rPr lang="en-US" dirty="0" smtClean="0"/>
              <a:t>NASA Johnson </a:t>
            </a:r>
            <a:r>
              <a:rPr lang="en-US" dirty="0" smtClean="0"/>
              <a:t>contributes tools and apps</a:t>
            </a:r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&amp; third </a:t>
            </a:r>
            <a:r>
              <a:rPr lang="en-US" dirty="0" err="1" smtClean="0"/>
              <a:t>cFS</a:t>
            </a:r>
            <a:r>
              <a:rPr lang="en-US" dirty="0" smtClean="0"/>
              <a:t> Workshops</a:t>
            </a:r>
            <a:endParaRPr lang="en-US" sz="12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27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err="1" smtClean="0"/>
              <a:t>cFS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83" y="808463"/>
            <a:ext cx="8501218" cy="1629937"/>
          </a:xfrm>
        </p:spPr>
        <p:txBody>
          <a:bodyPr/>
          <a:lstStyle/>
          <a:p>
            <a:r>
              <a:rPr lang="en-US" dirty="0"/>
              <a:t>Neutron star Interior Composition Explorer </a:t>
            </a:r>
            <a:r>
              <a:rPr lang="en-US" dirty="0" smtClean="0"/>
              <a:t>(NICER)</a:t>
            </a:r>
          </a:p>
          <a:p>
            <a:pPr lvl="1"/>
            <a:r>
              <a:rPr lang="en-US" dirty="0" err="1" smtClean="0">
                <a:ea typeface="ＭＳ Ｐゴシック" pitchFamily="-112" charset="-128"/>
                <a:cs typeface="Arial"/>
              </a:rPr>
              <a:t>cFE</a:t>
            </a:r>
            <a:r>
              <a:rPr lang="en-US" dirty="0" smtClean="0">
                <a:ea typeface="ＭＳ Ｐゴシック" pitchFamily="-112" charset="-128"/>
                <a:cs typeface="Arial"/>
              </a:rPr>
              <a:t> 6.4, </a:t>
            </a:r>
            <a:r>
              <a:rPr lang="en-US" dirty="0" err="1" smtClean="0">
                <a:ea typeface="ＭＳ Ｐゴシック" pitchFamily="-112" charset="-128"/>
                <a:cs typeface="Arial"/>
              </a:rPr>
              <a:t>VxWorks</a:t>
            </a:r>
            <a:r>
              <a:rPr lang="en-US" dirty="0" smtClean="0">
                <a:ea typeface="ＭＳ Ｐゴシック" pitchFamily="-112" charset="-128"/>
                <a:cs typeface="Arial"/>
              </a:rPr>
              <a:t> 6.7, Broad </a:t>
            </a:r>
            <a:r>
              <a:rPr lang="en-US" dirty="0">
                <a:ea typeface="ＭＳ Ｐゴシック" pitchFamily="-112" charset="-128"/>
                <a:cs typeface="Arial"/>
              </a:rPr>
              <a:t>Reach </a:t>
            </a:r>
            <a:r>
              <a:rPr lang="en-US" dirty="0" smtClean="0">
                <a:ea typeface="ＭＳ Ｐゴシック" pitchFamily="-112" charset="-128"/>
                <a:cs typeface="Arial"/>
              </a:rPr>
              <a:t>Eng. Rad </a:t>
            </a:r>
            <a:r>
              <a:rPr lang="en-US" dirty="0">
                <a:ea typeface="ＭＳ Ｐゴシック" pitchFamily="-112" charset="-128"/>
                <a:cs typeface="Arial"/>
              </a:rPr>
              <a:t>Hardened BRE440 PowerPC</a:t>
            </a:r>
            <a:endParaRPr lang="en-US" dirty="0" smtClean="0"/>
          </a:p>
          <a:p>
            <a:pPr lvl="1"/>
            <a:r>
              <a:rPr lang="en-US" dirty="0" smtClean="0"/>
              <a:t>Simulink Interface Layer (SIL) used to generate Pointing Control App</a:t>
            </a:r>
          </a:p>
          <a:p>
            <a:pPr lvl="1"/>
            <a:r>
              <a:rPr lang="en-US" dirty="0" smtClean="0"/>
              <a:t>Robotic Installation on the International Space Station, </a:t>
            </a:r>
            <a:r>
              <a:rPr lang="en-US" dirty="0"/>
              <a:t>June 12-14, 2017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NICER Deployment-Pointing June 2017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2702716"/>
            <a:ext cx="6896105" cy="38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err="1" smtClean="0"/>
              <a:t>cFS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8" y="972015"/>
            <a:ext cx="8228013" cy="1178718"/>
          </a:xfrm>
        </p:spPr>
        <p:txBody>
          <a:bodyPr/>
          <a:lstStyle/>
          <a:p>
            <a:r>
              <a:rPr lang="en-US" dirty="0" smtClean="0"/>
              <a:t>Dellinger </a:t>
            </a:r>
            <a:r>
              <a:rPr lang="en-US" dirty="0" err="1" smtClean="0"/>
              <a:t>CubeSat</a:t>
            </a:r>
            <a:r>
              <a:rPr lang="en-US" dirty="0" smtClean="0"/>
              <a:t> deployed from ISS on 11/20/17</a:t>
            </a:r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6.4, </a:t>
            </a:r>
            <a:r>
              <a:rPr lang="en-US" dirty="0" err="1" smtClean="0"/>
              <a:t>FreeRTOS</a:t>
            </a:r>
            <a:r>
              <a:rPr lang="en-US" dirty="0" smtClean="0"/>
              <a:t> 8.x, </a:t>
            </a:r>
            <a:r>
              <a:rPr lang="en-US" dirty="0" err="1" smtClean="0"/>
              <a:t>Gomspace</a:t>
            </a:r>
            <a:r>
              <a:rPr lang="en-US" dirty="0" smtClean="0"/>
              <a:t> </a:t>
            </a:r>
            <a:r>
              <a:rPr lang="en-US" dirty="0" err="1"/>
              <a:t>Nanomind</a:t>
            </a:r>
            <a:r>
              <a:rPr lang="en-US" dirty="0"/>
              <a:t> A712</a:t>
            </a:r>
          </a:p>
        </p:txBody>
      </p:sp>
      <p:pic>
        <p:nvPicPr>
          <p:cNvPr id="1026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4" y="2209800"/>
            <a:ext cx="67865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 rot="19855765">
            <a:off x="3446966" y="4815289"/>
            <a:ext cx="757894" cy="27045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err="1" smtClean="0"/>
              <a:t>cFS</a:t>
            </a:r>
            <a:r>
              <a:rPr lang="en-US" dirty="0" smtClean="0"/>
              <a:t>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06" y="983166"/>
            <a:ext cx="8610600" cy="5493834"/>
          </a:xfrm>
        </p:spPr>
        <p:txBody>
          <a:bodyPr/>
          <a:lstStyle/>
          <a:p>
            <a:r>
              <a:rPr lang="en-US" sz="2400" dirty="0" err="1" smtClean="0"/>
              <a:t>CubeSats</a:t>
            </a:r>
            <a:endParaRPr lang="en-US" sz="2400" dirty="0" smtClean="0"/>
          </a:p>
          <a:p>
            <a:pPr lvl="1"/>
            <a:r>
              <a:rPr lang="en-US" sz="2000" dirty="0" err="1" smtClean="0"/>
              <a:t>BioSentinel</a:t>
            </a:r>
            <a:r>
              <a:rPr lang="en-US" sz="2000" dirty="0" smtClean="0"/>
              <a:t> (Ames), </a:t>
            </a:r>
            <a:r>
              <a:rPr lang="en-US" sz="2000" dirty="0" err="1" smtClean="0"/>
              <a:t>CeRes</a:t>
            </a:r>
            <a:r>
              <a:rPr lang="en-US" sz="2000" dirty="0" smtClean="0"/>
              <a:t> (Goddard), Lunar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(Morehead State), Cactus-1 (Capitol Tech), …</a:t>
            </a:r>
          </a:p>
          <a:p>
            <a:r>
              <a:rPr lang="en-US" sz="2400" dirty="0" smtClean="0"/>
              <a:t>Laboratory for Atmospheric and Space Physics (LASP) at Colorado University</a:t>
            </a:r>
            <a:r>
              <a:rPr lang="en-US" sz="2400" dirty="0"/>
              <a:t> </a:t>
            </a:r>
            <a:r>
              <a:rPr lang="en-US" sz="2400" dirty="0" smtClean="0"/>
              <a:t>using the CFS for a </a:t>
            </a:r>
            <a:r>
              <a:rPr lang="en-US" sz="2400" dirty="0"/>
              <a:t>deep space mission </a:t>
            </a:r>
            <a:endParaRPr lang="en-US" sz="2400" dirty="0" smtClean="0"/>
          </a:p>
          <a:p>
            <a:r>
              <a:rPr lang="en-US" sz="2400" dirty="0" smtClean="0"/>
              <a:t>Lunar </a:t>
            </a:r>
            <a:r>
              <a:rPr lang="en-US" sz="2400" dirty="0"/>
              <a:t>Cargo Transportation and Landing by Soft Touchdown (</a:t>
            </a:r>
            <a:r>
              <a:rPr lang="en-US" sz="2400" b="1" dirty="0"/>
              <a:t>Lunar CATALYST</a:t>
            </a:r>
            <a:r>
              <a:rPr lang="en-US" sz="2400" dirty="0"/>
              <a:t>) initiative </a:t>
            </a:r>
            <a:endParaRPr lang="en-US" sz="2400" dirty="0" smtClean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pur </a:t>
            </a:r>
            <a:r>
              <a:rPr lang="en-US" sz="2000" dirty="0"/>
              <a:t>commercial cargo transportation capabilities to the surface of the </a:t>
            </a:r>
            <a:r>
              <a:rPr lang="en-US" sz="2000" dirty="0" smtClean="0"/>
              <a:t>Moon.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three NASA commercial partners </a:t>
            </a:r>
            <a:r>
              <a:rPr lang="en-US" sz="2000" dirty="0" smtClean="0"/>
              <a:t>using the </a:t>
            </a:r>
            <a:r>
              <a:rPr lang="en-US" sz="2000" dirty="0" err="1" smtClean="0"/>
              <a:t>cFS</a:t>
            </a:r>
            <a:r>
              <a:rPr lang="en-US" sz="2000" dirty="0" smtClean="0"/>
              <a:t> </a:t>
            </a:r>
          </a:p>
          <a:p>
            <a:r>
              <a:rPr lang="en-US" sz="2400" dirty="0"/>
              <a:t>The Wide Field Infrared Survey </a:t>
            </a:r>
            <a:r>
              <a:rPr lang="en-US" sz="2400" dirty="0" smtClean="0"/>
              <a:t>Telescope (WFIRST) </a:t>
            </a:r>
          </a:p>
          <a:p>
            <a:pPr lvl="1"/>
            <a:r>
              <a:rPr lang="en-US" sz="2000" dirty="0" smtClean="0"/>
              <a:t>Next NASA Goddard flagship </a:t>
            </a:r>
            <a:r>
              <a:rPr lang="en-US" sz="2000" dirty="0"/>
              <a:t>mission</a:t>
            </a:r>
          </a:p>
          <a:p>
            <a:r>
              <a:rPr lang="en-US" sz="2400" dirty="0"/>
              <a:t>Orion </a:t>
            </a:r>
            <a:r>
              <a:rPr lang="en-US" sz="2400" dirty="0" smtClean="0"/>
              <a:t>backup computer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6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Could the </a:t>
            </a:r>
            <a:r>
              <a:rPr lang="en-US" dirty="0" err="1"/>
              <a:t>cFS</a:t>
            </a:r>
            <a:r>
              <a:rPr lang="en-US" dirty="0"/>
              <a:t> Go?</a:t>
            </a:r>
            <a:endParaRPr lang="en-US" alt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963996" cy="268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3370655"/>
            <a:ext cx="6117548" cy="34607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412" y="1198067"/>
            <a:ext cx="2623457" cy="9061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Nano</a:t>
            </a:r>
            <a:r>
              <a:rPr lang="en-US" b="1" dirty="0" smtClean="0"/>
              <a:t>/</a:t>
            </a:r>
            <a:r>
              <a:rPr lang="en-US" b="1" dirty="0" err="1" smtClean="0"/>
              <a:t>MicroSatellite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Launch Projections</a:t>
            </a:r>
          </a:p>
          <a:p>
            <a:pPr algn="ctr"/>
            <a:endParaRPr lang="en-US" b="1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604141" y="1968974"/>
            <a:ext cx="2145988" cy="2704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33568" y="4486893"/>
            <a:ext cx="2623457" cy="9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2pPr>
            <a:lvl3pPr marL="12001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3pPr>
            <a:lvl4pPr marL="16573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14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4pPr>
            <a:lvl5pPr marL="21145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kern="0" dirty="0" smtClean="0"/>
              <a:t>2017 NASA </a:t>
            </a:r>
            <a:r>
              <a:rPr lang="en-US" b="1" kern="0" dirty="0" err="1" smtClean="0"/>
              <a:t>CubeSat</a:t>
            </a:r>
            <a:endParaRPr lang="en-US" b="1" kern="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kern="0" dirty="0" smtClean="0"/>
              <a:t>Selections</a:t>
            </a:r>
          </a:p>
          <a:p>
            <a:pPr algn="ctr"/>
            <a:endParaRPr lang="en-US" b="1" kern="0" dirty="0"/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6248400" y="5257800"/>
            <a:ext cx="2145988" cy="2704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22018</TotalTime>
  <Words>966</Words>
  <Application>Microsoft Office PowerPoint</Application>
  <PresentationFormat>On-screen Show (4:3)</PresentationFormat>
  <Paragraphs>277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Courier New</vt:lpstr>
      <vt:lpstr>DejaVu Sans</vt:lpstr>
      <vt:lpstr>Times New Roman</vt:lpstr>
      <vt:lpstr>ヒラギノ角ゴ Pro W3</vt:lpstr>
      <vt:lpstr>Office Theme</vt:lpstr>
      <vt:lpstr>1_Office Theme</vt:lpstr>
      <vt:lpstr>cFS Workshop Introduction</vt:lpstr>
      <vt:lpstr>Thanks to Host and Sponsors</vt:lpstr>
      <vt:lpstr>Logistics</vt:lpstr>
      <vt:lpstr>cFS Historical Context</vt:lpstr>
      <vt:lpstr>cFS Historical Context (cont.)</vt:lpstr>
      <vt:lpstr>Where is the cFS?</vt:lpstr>
      <vt:lpstr>Where is the cFS?</vt:lpstr>
      <vt:lpstr>Where is the cFS going?</vt:lpstr>
      <vt:lpstr>Where Could the cFS Go?</vt:lpstr>
      <vt:lpstr>Workshop Goals</vt:lpstr>
      <vt:lpstr>Workshop Agenda</vt:lpstr>
      <vt:lpstr>Workshop Agenda</vt:lpstr>
      <vt:lpstr>Demos &amp; Posters</vt:lpstr>
      <vt:lpstr>FSW Workshop Presentations with cFS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Mccomas, David C. (GSFC-5820)</cp:lastModifiedBy>
  <cp:revision>375</cp:revision>
  <cp:lastPrinted>1601-01-01T00:00:00Z</cp:lastPrinted>
  <dcterms:created xsi:type="dcterms:W3CDTF">1601-01-01T00:00:00Z</dcterms:created>
  <dcterms:modified xsi:type="dcterms:W3CDTF">2017-12-03T23:12:23Z</dcterms:modified>
</cp:coreProperties>
</file>