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79" r:id="rId5"/>
    <p:sldMasterId id="2147483691" r:id="rId6"/>
  </p:sldMasterIdLst>
  <p:notesMasterIdLst>
    <p:notesMasterId r:id="rId13"/>
  </p:notesMasterIdLst>
  <p:handoutMasterIdLst>
    <p:handoutMasterId r:id="rId14"/>
  </p:handoutMasterIdLst>
  <p:sldIdLst>
    <p:sldId id="761" r:id="rId7"/>
    <p:sldId id="799" r:id="rId8"/>
    <p:sldId id="791" r:id="rId9"/>
    <p:sldId id="797" r:id="rId10"/>
    <p:sldId id="795" r:id="rId11"/>
    <p:sldId id="800" r:id="rId1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00CC00"/>
    <a:srgbClr val="FC9F16"/>
    <a:srgbClr val="0066FF"/>
    <a:srgbClr val="D1FFD1"/>
    <a:srgbClr val="00EA00"/>
    <a:srgbClr val="CC3300"/>
    <a:srgbClr val="008000"/>
    <a:srgbClr val="EA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56" autoAdjust="0"/>
    <p:restoredTop sz="94623" autoAdjust="0"/>
  </p:normalViewPr>
  <p:slideViewPr>
    <p:cSldViewPr snapToGrid="0">
      <p:cViewPr varScale="1">
        <p:scale>
          <a:sx n="88" d="100"/>
          <a:sy n="88" d="100"/>
        </p:scale>
        <p:origin x="648" y="96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62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622" cy="464185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794" y="0"/>
            <a:ext cx="3026622" cy="464185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C72C36-476D-4503-9D11-78B28F6BA48B}" type="datetime1">
              <a:rPr lang="en-US"/>
              <a:pPr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26"/>
            <a:ext cx="3026622" cy="464185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794" y="8817926"/>
            <a:ext cx="3026622" cy="464185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FD2813-9A34-4643-B94A-8025EAFFA1C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97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820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794" y="0"/>
            <a:ext cx="302820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algn="r" defTabSz="928621" eaLnBrk="0" hangingPunct="0">
              <a:defRPr sz="1200"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09758"/>
            <a:ext cx="5121488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515"/>
            <a:ext cx="302820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794" y="8819515"/>
            <a:ext cx="302820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3C709D17-949C-4D4A-84C5-79597803CC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54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553" y="1549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EE2FA-72B3-4C9B-B658-8D1EDDBD17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2190" y="2652823"/>
            <a:ext cx="3276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66B197E-E953-46B7-98AB-696671A85C9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9811495-CB42-4B9F-A2EC-433BB00AB0B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5708650" y="6553200"/>
            <a:ext cx="3435350" cy="3048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en-US" sz="1100" kern="120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76E6DF2-67EC-F445-804A-D61A238A05B4}" type="slidenum">
              <a:rPr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470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0F4E10E-137E-44D6-844E-F5162195EEF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753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DBE4A3A-0E57-4B7D-BC00-9D11D7F336A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256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2190" y="2652823"/>
            <a:ext cx="3276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C466403-40A1-4343-B2A1-34F27453C19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85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00250" cy="60769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800" y="228600"/>
            <a:ext cx="5848350" cy="607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AF51060-4F86-4FC8-88EE-87304CCF50F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68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55D9-255C-4EF3-BC9A-A9B9659F9F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066D-59B9-4713-9986-CE638A3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37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55D9-255C-4EF3-BC9A-A9B9659F9F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066D-59B9-4713-9986-CE638A3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44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55D9-255C-4EF3-BC9A-A9B9659F9F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066D-59B9-4713-9986-CE638A3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56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55D9-255C-4EF3-BC9A-A9B9659F9F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066D-59B9-4713-9986-CE638A3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1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460" y="191387"/>
            <a:ext cx="7352061" cy="5209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614160"/>
            <a:ext cx="352425" cy="218440"/>
          </a:xfrm>
          <a:ln/>
        </p:spPr>
        <p:txBody>
          <a:bodyPr/>
          <a:lstStyle>
            <a:lvl1pPr>
              <a:defRPr/>
            </a:lvl1pPr>
          </a:lstStyle>
          <a:p>
            <a:fld id="{9699C9D4-325F-4318-B710-B8C47C30CD7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55D9-255C-4EF3-BC9A-A9B9659F9F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066D-59B9-4713-9986-CE638A3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9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55D9-255C-4EF3-BC9A-A9B9659F9F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066D-59B9-4713-9986-CE638A3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50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55D9-255C-4EF3-BC9A-A9B9659F9F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066D-59B9-4713-9986-CE638A3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00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55D9-255C-4EF3-BC9A-A9B9659F9F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066D-59B9-4713-9986-CE638A3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058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55D9-255C-4EF3-BC9A-A9B9659F9F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066D-59B9-4713-9986-CE638A3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05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55D9-255C-4EF3-BC9A-A9B9659F9F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066D-59B9-4713-9986-CE638A3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311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55D9-255C-4EF3-BC9A-A9B9659F9F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066D-59B9-4713-9986-CE638A3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7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76D29D-0AA4-4D83-9904-72621882E6E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8955" y="191387"/>
            <a:ext cx="7352061" cy="52099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600200"/>
            <a:ext cx="8001000" cy="4705350"/>
          </a:xfrm>
          <a:prstGeom prst="rect">
            <a:avLst/>
          </a:prstGeom>
        </p:spPr>
        <p:txBody>
          <a:bodyPr/>
          <a:lstStyle>
            <a:lvl1pPr>
              <a:buSzPct val="75000"/>
              <a:defRPr sz="2400" b="0"/>
            </a:lvl1pPr>
            <a:lvl2pPr>
              <a:buSzPct val="125000"/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8955" y="191387"/>
            <a:ext cx="7352061" cy="5209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8075" y="6515100"/>
            <a:ext cx="3524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90630ACA-0EEE-4F08-A1B4-1A2E30E00B3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3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C6BFB12-A6B5-42BB-93F1-68E77B73D83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58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3B69CC-8170-4B2E-B654-7E5D723AD1A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2876106" y="0"/>
            <a:ext cx="3276600" cy="99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6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14BFC0E-95D7-4389-B227-9983CAE0B5F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99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2190" y="2652823"/>
            <a:ext cx="3276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800" y="1600200"/>
            <a:ext cx="39243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600200"/>
            <a:ext cx="3924300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BBF9C0C-14B5-4E25-B780-4346D29044C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2D80546-EF43-4C8D-BEA4-8EA5BC39511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2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8075" y="6515100"/>
            <a:ext cx="3524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90630ACA-0EEE-4F08-A1B4-1A2E30E00B36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27" name="Picture 40" descr="Bline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74727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1" descr="Meatbal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87313"/>
            <a:ext cx="7524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1478418" y="87313"/>
            <a:ext cx="638803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Text Box 44"/>
          <p:cNvSpPr txBox="1">
            <a:spLocks noChangeArrowheads="1"/>
          </p:cNvSpPr>
          <p:nvPr/>
        </p:nvSpPr>
        <p:spPr bwMode="auto">
          <a:xfrm>
            <a:off x="4708525" y="1360488"/>
            <a:ext cx="3884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dirty="0">
              <a:latin typeface="Arial" charset="0"/>
              <a:cs typeface="ＭＳ Ｐゴシック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294510" y="42641"/>
            <a:ext cx="666971" cy="6669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6" r:id="rId3"/>
    <p:sldLayoutId id="2147483663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charset="2"/>
        <a:buChar char="u"/>
        <a:defRPr sz="1400" b="1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1600200"/>
            <a:ext cx="80010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</a:t>
            </a:r>
            <a:r>
              <a:rPr lang="en-US" dirty="0" err="1" smtClean="0"/>
              <a:t>Leve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7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/>
            <a:fld id="{19811495-CB42-4B9F-A2EC-433BB00AB0B0}" type="slidenum">
              <a:rPr lang="en-US" sz="1800">
                <a:solidFill>
                  <a:prstClr val="black"/>
                </a:solidFill>
                <a:latin typeface="Arial" charset="0"/>
                <a:ea typeface="+mn-ea"/>
              </a:rPr>
              <a:pPr defTabSz="457200"/>
              <a:t>‹#›</a:t>
            </a:fld>
            <a:endParaRPr lang="en-US" sz="1800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88" name="Slide Number Placeholder 3"/>
          <p:cNvSpPr txBox="1">
            <a:spLocks/>
          </p:cNvSpPr>
          <p:nvPr userDrawn="1"/>
        </p:nvSpPr>
        <p:spPr>
          <a:xfrm>
            <a:off x="5708650" y="6553200"/>
            <a:ext cx="343535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en-US" sz="1100" kern="120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76E6DF2-67EC-F445-804A-D61A238A05B4}" type="slidenum">
              <a:rPr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38" name="Picture 40" descr="Bline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788988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41" descr="Meatbal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87313"/>
            <a:ext cx="7524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319088"/>
            <a:ext cx="7781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41" name="Picture 40" descr="AES_logo_final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274788" y="106680"/>
            <a:ext cx="610132" cy="6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1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j-lt"/>
          <a:ea typeface="ヒラギノ角ゴ Pro W3" pitchFamily="-107" charset="-128"/>
          <a:cs typeface="ヒラギノ角ゴ Pro W3" pitchFamily="-107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  <a:ea typeface="ヒラギノ角ゴ Pro W3" pitchFamily="-107" charset="-128"/>
          <a:cs typeface="ヒラギノ角ゴ Pro W3" pitchFamily="-107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  <a:ea typeface="ヒラギノ角ゴ Pro W3" pitchFamily="-107" charset="-128"/>
          <a:cs typeface="ヒラギノ角ゴ Pro W3" pitchFamily="-107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  <a:ea typeface="ヒラギノ角ゴ Pro W3" pitchFamily="-107" charset="-128"/>
          <a:cs typeface="ヒラギノ角ゴ Pro W3" pitchFamily="-107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  <a:ea typeface="ヒラギノ角ゴ Pro W3" pitchFamily="-107" charset="-128"/>
          <a:cs typeface="ヒラギノ角ゴ Pro W3" pitchFamily="-107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rgbClr val="000000"/>
          </a:solidFill>
          <a:latin typeface="+mn-lt"/>
          <a:ea typeface="ヒラギノ角ゴ Pro W3" pitchFamily="-107" charset="-128"/>
          <a:cs typeface="ヒラギノ角ゴ Pro W3" pitchFamily="-107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—"/>
        <a:defRPr sz="1600">
          <a:solidFill>
            <a:srgbClr val="000000"/>
          </a:solidFill>
          <a:latin typeface="+mn-lt"/>
          <a:ea typeface="ヒラギノ角ゴ Pro W3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400">
          <a:solidFill>
            <a:srgbClr val="000000"/>
          </a:solidFill>
          <a:latin typeface="+mn-lt"/>
          <a:ea typeface="ヒラギノ角ゴ Pro W3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i="1">
          <a:solidFill>
            <a:srgbClr val="000000"/>
          </a:solidFill>
          <a:latin typeface="+mn-lt"/>
          <a:ea typeface="ヒラギノ角ゴ Pro W3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200">
          <a:solidFill>
            <a:srgbClr val="000000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55D9-255C-4EF3-BC9A-A9B9659F9F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C066D-59B9-4713-9986-CE638A31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8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asa/CCDD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553" y="1549400"/>
            <a:ext cx="7725963" cy="2597298"/>
          </a:xfrm>
        </p:spPr>
        <p:txBody>
          <a:bodyPr/>
          <a:lstStyle/>
          <a:p>
            <a:pPr algn="ctr"/>
            <a:r>
              <a:rPr lang="en-US" sz="3600" cap="none" dirty="0" err="1" smtClean="0"/>
              <a:t>cFS</a:t>
            </a:r>
            <a:r>
              <a:rPr lang="en-US" sz="3600" cap="none" dirty="0" smtClean="0"/>
              <a:t> Community Day</a:t>
            </a: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 smtClean="0"/>
              <a:t>Core </a:t>
            </a:r>
            <a:r>
              <a:rPr lang="en-US" sz="2800" cap="none" dirty="0" smtClean="0"/>
              <a:t>Flight System</a:t>
            </a:r>
            <a:br>
              <a:rPr lang="en-US" sz="2800" cap="none" dirty="0" smtClean="0"/>
            </a:br>
            <a:r>
              <a:rPr lang="en-US" sz="2800" cap="none" dirty="0" smtClean="0"/>
              <a:t>Command and Data Dictionary Utility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cap="none" dirty="0" smtClean="0"/>
              <a:t>December 4, 2017</a:t>
            </a:r>
            <a:endParaRPr lang="en-US" sz="28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1488" y="5218286"/>
            <a:ext cx="3933346" cy="1123027"/>
          </a:xfrm>
        </p:spPr>
        <p:txBody>
          <a:bodyPr/>
          <a:lstStyle/>
          <a:p>
            <a:r>
              <a:rPr lang="en-US" i="1" dirty="0" smtClean="0"/>
              <a:t>NASA JSC/Kevin McCluney</a:t>
            </a:r>
          </a:p>
          <a:p>
            <a:r>
              <a:rPr lang="en-US" i="1" dirty="0" smtClean="0"/>
              <a:t>December 4, 2017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EE2FA-72B3-4C9B-B658-8D1EDDBD17DA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78" y="3927172"/>
            <a:ext cx="4761780" cy="1329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58800" y="1047283"/>
            <a:ext cx="8001000" cy="53992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 smtClean="0"/>
              <a:t>The </a:t>
            </a:r>
            <a:r>
              <a:rPr lang="en-US" sz="1800" dirty="0" err="1" smtClean="0"/>
              <a:t>cFS</a:t>
            </a:r>
            <a:r>
              <a:rPr lang="en-US" sz="1800" dirty="0" smtClean="0"/>
              <a:t> </a:t>
            </a:r>
            <a:r>
              <a:rPr lang="en-US" sz="1800" dirty="0" smtClean="0"/>
              <a:t>Command and Data Dictionary utility, </a:t>
            </a:r>
            <a:r>
              <a:rPr lang="en-US" sz="1800" b="1" dirty="0" smtClean="0"/>
              <a:t>CCDD</a:t>
            </a:r>
            <a:r>
              <a:rPr lang="en-US" sz="1800" dirty="0" smtClean="0"/>
              <a:t>, </a:t>
            </a:r>
            <a:r>
              <a:rPr lang="en-US" sz="1800" dirty="0" smtClean="0"/>
              <a:t>is a generic utility for creating, storing, maintaining, and manipulating the command and telemetry data for a </a:t>
            </a:r>
            <a:r>
              <a:rPr lang="en-US" sz="1800" dirty="0" err="1" smtClean="0"/>
              <a:t>cFS</a:t>
            </a:r>
            <a:r>
              <a:rPr lang="en-US" sz="1800" dirty="0" smtClean="0"/>
              <a:t> project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Designed to be the authoritative source for a project's command and telemetry data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Written </a:t>
            </a:r>
            <a:r>
              <a:rPr lang="en-US" sz="1800" dirty="0"/>
              <a:t>in Java™, with data stored in a </a:t>
            </a:r>
            <a:r>
              <a:rPr lang="en-US" sz="1800" dirty="0" smtClean="0"/>
              <a:t>PostgreSQL </a:t>
            </a:r>
            <a:r>
              <a:rPr lang="en-US" sz="1800" dirty="0"/>
              <a:t>database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Provides cross-platform operation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Released as </a:t>
            </a:r>
            <a:r>
              <a:rPr lang="en-US" sz="1800" dirty="0"/>
              <a:t>open </a:t>
            </a:r>
            <a:r>
              <a:rPr lang="en-US" sz="1800" dirty="0" smtClean="0"/>
              <a:t>source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Available </a:t>
            </a:r>
            <a:r>
              <a:rPr lang="en-US" sz="1600" dirty="0"/>
              <a:t>on GitHub</a:t>
            </a:r>
            <a:r>
              <a:rPr lang="en-US" sz="1600" dirty="0" smtClean="0"/>
              <a:t>: 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github.com/nasa/CCDD</a:t>
            </a: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800" dirty="0" smtClean="0"/>
              <a:t>Extensive documentation</a:t>
            </a:r>
          </a:p>
          <a:p>
            <a:pPr lvl="1"/>
            <a:r>
              <a:rPr lang="en-US" sz="1600" dirty="0" smtClean="0"/>
              <a:t>User’s guide</a:t>
            </a:r>
          </a:p>
          <a:p>
            <a:pPr lvl="1"/>
            <a:r>
              <a:rPr lang="en-US" sz="1600" dirty="0" smtClean="0"/>
              <a:t>Tutorial</a:t>
            </a:r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70520" y="6446520"/>
            <a:ext cx="1905000" cy="457200"/>
          </a:xfrm>
        </p:spPr>
        <p:txBody>
          <a:bodyPr/>
          <a:lstStyle/>
          <a:p>
            <a:fld id="{9699C9D4-325F-4318-B710-B8C47C30CD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29070" y="0"/>
            <a:ext cx="6677246" cy="76581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CCDD Overview</a:t>
            </a:r>
            <a:endParaRPr lang="en-US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8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70520" y="6446520"/>
            <a:ext cx="1905000" cy="457200"/>
          </a:xfrm>
        </p:spPr>
        <p:txBody>
          <a:bodyPr/>
          <a:lstStyle/>
          <a:p>
            <a:fld id="{9699C9D4-325F-4318-B710-B8C47C30CD7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65860" y="0"/>
            <a:ext cx="6954756" cy="75438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Interface</a:t>
            </a:r>
            <a:endParaRPr lang="en-US" dirty="0">
              <a:latin typeface="Calibri Light" panose="020F0302020204030204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3940629" y="2773157"/>
            <a:ext cx="4982391" cy="312390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8800" y="1055914"/>
            <a:ext cx="8001000" cy="524963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/>
              <a:t>Information is handled via tables (similar to spreadsheet worksheets)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Each table represents telemetry, command, or other user-definable data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Table content is user-definable (i.e., columns may be added as needed)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Tables can be grouped to represent spacecraft systems, or in any organization scheme defined by the </a:t>
            </a:r>
            <a:r>
              <a:rPr lang="en-US" sz="1600" dirty="0" smtClean="0"/>
              <a:t>user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58800" y="2612570"/>
            <a:ext cx="3108343" cy="36352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Char char="u"/>
              <a:defRPr sz="2400" b="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Times" charset="0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Features</a:t>
            </a:r>
          </a:p>
          <a:p>
            <a:pPr lvl="1"/>
            <a:r>
              <a:rPr lang="en-US" sz="1600" dirty="0"/>
              <a:t>Inconsistencies and errors are automatically prevented where possible</a:t>
            </a:r>
          </a:p>
          <a:p>
            <a:pPr lvl="1"/>
            <a:r>
              <a:rPr lang="en-US" sz="1600" kern="0" dirty="0" smtClean="0"/>
              <a:t>Configurable data types</a:t>
            </a:r>
          </a:p>
          <a:p>
            <a:pPr lvl="1"/>
            <a:r>
              <a:rPr lang="en-US" sz="1600" kern="0" dirty="0" smtClean="0"/>
              <a:t>Macro values</a:t>
            </a:r>
          </a:p>
          <a:p>
            <a:pPr lvl="1"/>
            <a:r>
              <a:rPr lang="en-US" sz="1600" kern="0" dirty="0" smtClean="0"/>
              <a:t>Message ID assignment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0582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1" y="2397637"/>
            <a:ext cx="7571428" cy="412380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7225" y="1047042"/>
            <a:ext cx="8001000" cy="47053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600" dirty="0" smtClean="0"/>
              <a:t>Data is accessible to external </a:t>
            </a:r>
            <a:r>
              <a:rPr lang="en-US" sz="1600" dirty="0" smtClean="0"/>
              <a:t>applications directly from the application via: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Scripting languages:  Products such as </a:t>
            </a:r>
            <a:r>
              <a:rPr lang="en-US" sz="1600" dirty="0"/>
              <a:t>C header files, </a:t>
            </a:r>
            <a:r>
              <a:rPr lang="en-US" sz="1600" dirty="0" err="1" smtClean="0"/>
              <a:t>cFS</a:t>
            </a:r>
            <a:r>
              <a:rPr lang="en-US" sz="1600" dirty="0" smtClean="0"/>
              <a:t> tables</a:t>
            </a:r>
            <a:r>
              <a:rPr lang="en-US" sz="1600" dirty="0"/>
              <a:t>, displays, etc</a:t>
            </a:r>
            <a:r>
              <a:rPr lang="en-US" sz="1600" dirty="0" smtClean="0"/>
              <a:t>. can be built from the stored data 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Web-based </a:t>
            </a:r>
            <a:r>
              <a:rPr lang="en-US" sz="1600" dirty="0" smtClean="0"/>
              <a:t>applications:  Access to stored data in JSON format</a:t>
            </a:r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Data Access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630ACA-0EEE-4F08-A1B4-1A2E30E00B3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757058" y="3603167"/>
            <a:ext cx="1937656" cy="2309710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85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429" y="2266104"/>
            <a:ext cx="7571428" cy="412380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654" y="1047042"/>
            <a:ext cx="8001000" cy="47053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 smtClean="0"/>
              <a:t>Data </a:t>
            </a:r>
            <a:r>
              <a:rPr lang="en-US" sz="1800" dirty="0"/>
              <a:t>can be </a:t>
            </a:r>
            <a:r>
              <a:rPr lang="en-US" sz="1800" dirty="0" smtClean="0"/>
              <a:t>imported into and </a:t>
            </a:r>
            <a:r>
              <a:rPr lang="en-US" sz="1800" dirty="0" smtClean="0"/>
              <a:t>exported in CSV</a:t>
            </a:r>
            <a:r>
              <a:rPr lang="en-US" sz="1600" dirty="0" smtClean="0"/>
              <a:t> </a:t>
            </a:r>
            <a:r>
              <a:rPr lang="en-US" sz="1600" dirty="0"/>
              <a:t>(comma-separated </a:t>
            </a:r>
            <a:r>
              <a:rPr lang="en-US" sz="1600" dirty="0" smtClean="0"/>
              <a:t>values, such as spreadsheet) </a:t>
            </a:r>
            <a:r>
              <a:rPr lang="en-US" sz="1600" dirty="0"/>
              <a:t>files, </a:t>
            </a:r>
            <a:r>
              <a:rPr lang="en-US" sz="1600" dirty="0" smtClean="0"/>
              <a:t>operating system clipboard (“cut  &amp; paste”), </a:t>
            </a:r>
            <a:r>
              <a:rPr lang="en-US" sz="1600" dirty="0"/>
              <a:t>XTCE (XML Telemetric and Command Exchange</a:t>
            </a:r>
            <a:r>
              <a:rPr lang="en-US" sz="1600" dirty="0" smtClean="0"/>
              <a:t>), </a:t>
            </a:r>
            <a:r>
              <a:rPr lang="en-US" sz="1600" dirty="0"/>
              <a:t>and EDS (Electronic Data Sheet) XML (Extensible Markup Language</a:t>
            </a:r>
            <a:r>
              <a:rPr lang="en-US" sz="1600" dirty="0" smtClean="0"/>
              <a:t>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Data Import &amp; Export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630ACA-0EEE-4F08-A1B4-1A2E30E00B3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211287" y="2253338"/>
            <a:ext cx="5166346" cy="1230085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11288" y="5769422"/>
            <a:ext cx="3396342" cy="696687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565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58800" y="1047283"/>
            <a:ext cx="8001000" cy="5399237"/>
          </a:xfrm>
        </p:spPr>
        <p:txBody>
          <a:bodyPr/>
          <a:lstStyle/>
          <a:p>
            <a:r>
              <a:rPr lang="en-US" sz="1800" dirty="0" smtClean="0"/>
              <a:t>Stand-alone</a:t>
            </a:r>
          </a:p>
          <a:p>
            <a:pPr lvl="1"/>
            <a:r>
              <a:rPr lang="en-US" sz="1600" dirty="0" smtClean="0"/>
              <a:t>CCDD is used to enter, access, and output the </a:t>
            </a:r>
            <a:r>
              <a:rPr lang="en-US" sz="1600" dirty="0"/>
              <a:t>command and telemetry </a:t>
            </a:r>
            <a:r>
              <a:rPr lang="en-US" sz="1600" dirty="0" smtClean="0"/>
              <a:t>information</a:t>
            </a:r>
          </a:p>
          <a:p>
            <a:pPr lvl="1"/>
            <a:r>
              <a:rPr lang="en-US" sz="1600" i="1" dirty="0"/>
              <a:t>CCDD → scripts → </a:t>
            </a:r>
            <a:r>
              <a:rPr lang="en-US" sz="1600" i="1" dirty="0" smtClean="0"/>
              <a:t>products</a:t>
            </a:r>
          </a:p>
          <a:p>
            <a:r>
              <a:rPr lang="en-US" sz="1800" dirty="0" smtClean="0"/>
              <a:t>Data Supplier</a:t>
            </a:r>
          </a:p>
          <a:p>
            <a:pPr lvl="1"/>
            <a:r>
              <a:rPr lang="en-US" sz="1600" dirty="0"/>
              <a:t>CCDD </a:t>
            </a:r>
            <a:r>
              <a:rPr lang="en-US" sz="1600" dirty="0" smtClean="0"/>
              <a:t>supplies </a:t>
            </a:r>
            <a:r>
              <a:rPr lang="en-US" sz="1600" dirty="0"/>
              <a:t>the command and telemetry information to another tool</a:t>
            </a:r>
          </a:p>
          <a:p>
            <a:pPr lvl="1"/>
            <a:r>
              <a:rPr lang="en-US" sz="1600" i="1" dirty="0" smtClean="0"/>
              <a:t>CCDD </a:t>
            </a:r>
            <a:r>
              <a:rPr lang="en-US" sz="1600" i="1" dirty="0"/>
              <a:t>→ tool(s) → products</a:t>
            </a:r>
          </a:p>
          <a:p>
            <a:pPr lvl="2"/>
            <a:r>
              <a:rPr lang="en-US" sz="1400" dirty="0" smtClean="0"/>
              <a:t>Example: Export and incorporate the data into an existing EDS, which can then be used with other tools to generate the output products</a:t>
            </a:r>
          </a:p>
          <a:p>
            <a:r>
              <a:rPr lang="en-US" sz="1800" dirty="0" smtClean="0"/>
              <a:t>Data Interface</a:t>
            </a:r>
          </a:p>
          <a:p>
            <a:pPr lvl="1"/>
            <a:r>
              <a:rPr lang="en-US" sz="1600" dirty="0" smtClean="0"/>
              <a:t>CCDD ingests the command and telemetry information from another source in order to build a database, then uses the scripting interface to generate output products from the database</a:t>
            </a:r>
          </a:p>
          <a:p>
            <a:pPr lvl="1"/>
            <a:r>
              <a:rPr lang="en-US" sz="1600" i="1" dirty="0" smtClean="0"/>
              <a:t>Other source → </a:t>
            </a:r>
            <a:r>
              <a:rPr lang="en-US" sz="1600" i="1" dirty="0"/>
              <a:t>CCDD → scripts → </a:t>
            </a:r>
            <a:r>
              <a:rPr lang="en-US" sz="1600" i="1" dirty="0" smtClean="0"/>
              <a:t>products</a:t>
            </a:r>
          </a:p>
          <a:p>
            <a:pPr lvl="2"/>
            <a:r>
              <a:rPr lang="en-US" sz="1400" dirty="0"/>
              <a:t>Example: </a:t>
            </a:r>
            <a:r>
              <a:rPr lang="en-US" sz="1400" dirty="0" smtClean="0"/>
              <a:t>Import the </a:t>
            </a:r>
            <a:r>
              <a:rPr lang="en-US" sz="1400" dirty="0"/>
              <a:t>data </a:t>
            </a:r>
            <a:r>
              <a:rPr lang="en-US" sz="1400" dirty="0" smtClean="0"/>
              <a:t>from an </a:t>
            </a:r>
            <a:r>
              <a:rPr lang="en-US" sz="1400" dirty="0"/>
              <a:t>existing EDS, </a:t>
            </a:r>
            <a:r>
              <a:rPr lang="en-US" sz="1400" dirty="0" smtClean="0"/>
              <a:t>then generate the output products via the scripting interface</a:t>
            </a:r>
          </a:p>
          <a:p>
            <a:pPr lvl="1"/>
            <a:r>
              <a:rPr lang="en-US" sz="1600" dirty="0" smtClean="0"/>
              <a:t>In this instance CCDD is essentially just a conversion tool that makes the command and telemetry data readily available to scripts</a:t>
            </a:r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70520" y="6446520"/>
            <a:ext cx="1905000" cy="457200"/>
          </a:xfrm>
        </p:spPr>
        <p:txBody>
          <a:bodyPr/>
          <a:lstStyle/>
          <a:p>
            <a:fld id="{9699C9D4-325F-4318-B710-B8C47C30CD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29070" y="0"/>
            <a:ext cx="6677246" cy="76581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Use Cases</a:t>
            </a:r>
            <a:endParaRPr lang="en-US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0675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D13168CE22894E8168BC5D2E7EDC03" ma:contentTypeVersion="" ma:contentTypeDescription="Create a new document." ma:contentTypeScope="" ma:versionID="37e5fe97341a64a36dece68e1c304f9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96A691-66E6-4AF8-A3B7-3150A5EB68EF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FAB59AF-F9D7-4F44-92E9-ECE5BE80F8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9CAB03-6FB5-482F-9ABE-2523C78A64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58135</TotalTime>
  <Words>411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Monotype Sorts</vt:lpstr>
      <vt:lpstr>Times</vt:lpstr>
      <vt:lpstr>Times New Roman</vt:lpstr>
      <vt:lpstr>Wingdings</vt:lpstr>
      <vt:lpstr>ヒラギノ角ゴ Pro W3</vt:lpstr>
      <vt:lpstr>Blank Presentation</vt:lpstr>
      <vt:lpstr>1_Default Design</vt:lpstr>
      <vt:lpstr>Custom Design</vt:lpstr>
      <vt:lpstr>cFS Community Day  Core Flight System Command and Data Dictionary Utility    December 4, 2017</vt:lpstr>
      <vt:lpstr>CCDD Overview</vt:lpstr>
      <vt:lpstr>Interface</vt:lpstr>
      <vt:lpstr>Data Access</vt:lpstr>
      <vt:lpstr>Data Import &amp; Export</vt:lpstr>
      <vt:lpstr>Use Cases</vt:lpstr>
    </vt:vector>
  </TitlesOfParts>
  <Company>NASA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Epstein, Barry (HQ-BJ000)</dc:creator>
  <cp:lastModifiedBy>McCluney, R. Kevin (JSC-ER611)</cp:lastModifiedBy>
  <cp:revision>3236</cp:revision>
  <dcterms:created xsi:type="dcterms:W3CDTF">2011-10-21T19:25:32Z</dcterms:created>
  <dcterms:modified xsi:type="dcterms:W3CDTF">2017-12-04T14:17:10Z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0x010100D8D13168CE22894E8168BC5D2E7EDC03</vt:lpwstr>
  </property>
</Properties>
</file>