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12" r:id="rId3"/>
    <p:sldId id="272" r:id="rId4"/>
    <p:sldId id="270" r:id="rId5"/>
    <p:sldId id="314" r:id="rId6"/>
    <p:sldId id="326" r:id="rId7"/>
    <p:sldId id="328" r:id="rId8"/>
    <p:sldId id="319" r:id="rId9"/>
    <p:sldId id="321" r:id="rId10"/>
    <p:sldId id="322" r:id="rId11"/>
    <p:sldId id="327" r:id="rId12"/>
    <p:sldId id="323" r:id="rId13"/>
    <p:sldId id="320" r:id="rId14"/>
    <p:sldId id="324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 snapToGrid="0">
      <p:cViewPr varScale="1">
        <p:scale>
          <a:sx n="90" d="100"/>
          <a:sy n="90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122E3-7D26-4743-80D3-866EF45E834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EE1C-BF47-4043-A97A-50B8D61D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Moon, Mars, satellite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6141B-4803-BA49-809C-6BC432FEE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6141B-4803-BA49-809C-6BC432FEE4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Continuous: &lt; 10 m for LLO, &lt; 100 m for halo</a:t>
            </a:r>
          </a:p>
          <a:p>
            <a:r>
              <a:rPr lang="en-US" dirty="0"/>
              <a:t>2hr/day: &lt;20 m for LLO, &lt;100 m for halo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EEE1C-BF47-4043-A97A-50B8D61DC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Demonstrated in LEO for &gt;300 km with less than 1%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EEE1C-BF47-4043-A97A-50B8D61DC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on one flight computer is comparable to performance on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EEE1C-BF47-4043-A97A-50B8D61DC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A9E6-2ADC-4E8C-8E4E-B2859D3C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6B4CC-408F-4010-8702-65E420D67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3A52-5361-4119-96AE-74EA6C37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3E635-9E1F-4728-9ADD-1C58F9C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991E-EF5D-4994-9F2E-832F03FE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0477-A045-4401-BCDE-5238F57A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5C5F3-29DF-4456-9642-DC02AC55A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579E-406E-42AC-83E0-5846B07F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CCC03-5940-4F2C-AFAA-F4ADB670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A349-089C-42E1-9884-F8666A8B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7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BA523-36BB-4308-95FD-DC9E8DA04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28D84-11AC-4DE5-A1DD-6D4BA2224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D0BB-00DC-4773-9145-E0F09E6E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889C-3026-4E94-A34F-0F6AC297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50935-DC60-47DF-909A-6F1813E0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BE104-41CC-E744-9C33-A7B6DB3D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E124B0-DE8E-5643-8F66-06B16D30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344" y="4430653"/>
            <a:ext cx="5177837" cy="1287907"/>
          </a:xfrm>
        </p:spPr>
        <p:txBody>
          <a:bodyPr>
            <a:normAutofit/>
          </a:bodyPr>
          <a:lstStyle/>
          <a:p>
            <a:pPr algn="ctr"/>
            <a:r>
              <a:rPr lang="en-US" sz="4951" b="1" dirty="0">
                <a:latin typeface="Lato" charset="0"/>
              </a:rPr>
              <a:t>Click to edit Master title style</a:t>
            </a:r>
            <a:endParaRPr lang="en-US" sz="4951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FF42E-B24A-374A-91C2-0DEC065C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7" y="657702"/>
            <a:ext cx="4445883" cy="42277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Lato" charset="0"/>
              </a:rPr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5B36A-2F96-455F-86A8-C2421246D89D}"/>
              </a:ext>
            </a:extLst>
          </p:cNvPr>
          <p:cNvSpPr/>
          <p:nvPr userDrawn="1"/>
        </p:nvSpPr>
        <p:spPr>
          <a:xfrm>
            <a:off x="103517" y="6547448"/>
            <a:ext cx="1475117" cy="232913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E124B0-DE8E-5643-8F66-06B16D30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344" y="4430653"/>
            <a:ext cx="5177837" cy="1287907"/>
          </a:xfrm>
        </p:spPr>
        <p:txBody>
          <a:bodyPr>
            <a:normAutofit/>
          </a:bodyPr>
          <a:lstStyle/>
          <a:p>
            <a:pPr algn="ctr"/>
            <a:r>
              <a:rPr lang="en-US" sz="4951" b="1" dirty="0">
                <a:latin typeface="Lato" charset="0"/>
              </a:rPr>
              <a:t>Click to edit Master title style</a:t>
            </a:r>
            <a:endParaRPr lang="en-US" sz="4951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FF42E-B24A-374A-91C2-0DEC065C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7" y="657702"/>
            <a:ext cx="4445883" cy="42277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Lato" charset="0"/>
              </a:rPr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86F3C-3486-4234-9F1E-5CC772CA63A1}"/>
              </a:ext>
            </a:extLst>
          </p:cNvPr>
          <p:cNvSpPr/>
          <p:nvPr userDrawn="1"/>
        </p:nvSpPr>
        <p:spPr>
          <a:xfrm>
            <a:off x="103517" y="6547448"/>
            <a:ext cx="1475117" cy="232913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F0AF-DB5E-EC47-975E-1CD38C40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AFA-1D13-B14C-B123-AB632EE01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latin typeface="Lato"/>
              </a:defRPr>
            </a:lvl1pPr>
            <a:lvl2pPr>
              <a:defRPr>
                <a:latin typeface="Lato"/>
              </a:defRPr>
            </a:lvl2pPr>
            <a:lvl3pPr>
              <a:defRPr>
                <a:latin typeface="Lato"/>
              </a:defRPr>
            </a:lvl3pPr>
            <a:lvl4pPr>
              <a:defRPr>
                <a:latin typeface="Lato"/>
              </a:defRPr>
            </a:lvl4pPr>
            <a:lvl5pPr>
              <a:defRPr>
                <a:latin typeface="Lato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81F8B-DC6F-0348-8683-4FAABE983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latin typeface="Lato"/>
              </a:defRPr>
            </a:lvl1pPr>
            <a:lvl2pPr>
              <a:defRPr>
                <a:latin typeface="Lato"/>
              </a:defRPr>
            </a:lvl2pPr>
            <a:lvl3pPr>
              <a:defRPr>
                <a:latin typeface="Lato"/>
              </a:defRPr>
            </a:lvl3pPr>
            <a:lvl4pPr>
              <a:defRPr>
                <a:latin typeface="Lato"/>
              </a:defRPr>
            </a:lvl4pPr>
            <a:lvl5pPr>
              <a:defRPr>
                <a:latin typeface="Lato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B1F096-9D45-4D35-B996-4ED4999742E5}"/>
              </a:ext>
            </a:extLst>
          </p:cNvPr>
          <p:cNvSpPr/>
          <p:nvPr userDrawn="1"/>
        </p:nvSpPr>
        <p:spPr>
          <a:xfrm>
            <a:off x="103517" y="6547449"/>
            <a:ext cx="1475117" cy="215660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76706E8-1847-4A80-A270-F2583B57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6374" y="6492875"/>
            <a:ext cx="267562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0DBB80-57FE-4CD6-93DB-E527EEE075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91CE-D814-BF40-8A4E-B15C0945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DC48-B735-6B40-AFC5-C27D9F65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CD1BB-96BD-9E4B-BD6D-37616605B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ADAD-42C1-B549-A002-D946F6BB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C8FC3-0CEF-7A43-8B0A-E912A9F50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AC68F-649E-4A60-AF6D-ADE8F0AB32AB}"/>
              </a:ext>
            </a:extLst>
          </p:cNvPr>
          <p:cNvSpPr/>
          <p:nvPr userDrawn="1"/>
        </p:nvSpPr>
        <p:spPr>
          <a:xfrm>
            <a:off x="103517" y="6547448"/>
            <a:ext cx="1475117" cy="174027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E5DDAA0-00DC-4208-8699-01698D76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6374" y="6492875"/>
            <a:ext cx="267562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57D757-6510-4934-ADC9-0C7E73DE06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3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FAA-3839-2C46-A8DB-CF6E42C0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6207-1375-3F4D-905C-7727D8FD2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4CC13-3932-422F-88DC-F2DA0707D275}"/>
              </a:ext>
            </a:extLst>
          </p:cNvPr>
          <p:cNvSpPr/>
          <p:nvPr userDrawn="1"/>
        </p:nvSpPr>
        <p:spPr>
          <a:xfrm>
            <a:off x="103517" y="6547449"/>
            <a:ext cx="1475117" cy="207034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E4E11A-0CB7-4004-BA71-08AD59B2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6374" y="6492875"/>
            <a:ext cx="267562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0DBB80-57FE-4CD6-93DB-E527EEE075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4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36D7-C66D-F34D-9B27-A09DA2CD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604058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5E27F-D324-9F46-9D76-EB97C8AFA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604058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CCD9E-AB23-494F-B759-7BA5466E225D}"/>
              </a:ext>
            </a:extLst>
          </p:cNvPr>
          <p:cNvSpPr/>
          <p:nvPr userDrawn="1"/>
        </p:nvSpPr>
        <p:spPr>
          <a:xfrm>
            <a:off x="103517" y="6547449"/>
            <a:ext cx="1475117" cy="250166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CB3CA7-6281-44C7-ACC5-74A35BC4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6374" y="6492875"/>
            <a:ext cx="2675626" cy="365125"/>
          </a:xfrm>
        </p:spPr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33D8-289F-4942-8D94-1C64E01C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73215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3804C-A970-ED42-9FB2-0DB176393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73215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16EDC-802A-B046-88F1-042B8DFF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E7E66-FB87-40BD-8875-CFD4ECB19EF0}"/>
              </a:ext>
            </a:extLst>
          </p:cNvPr>
          <p:cNvSpPr/>
          <p:nvPr userDrawn="1"/>
        </p:nvSpPr>
        <p:spPr>
          <a:xfrm>
            <a:off x="103517" y="6547449"/>
            <a:ext cx="1475117" cy="241540"/>
          </a:xfrm>
          <a:prstGeom prst="rect">
            <a:avLst/>
          </a:prstGeom>
          <a:solidFill>
            <a:srgbClr val="26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1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D12EB-22EF-564E-B0CB-D0E23DF0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9B08F-A0D3-4336-B74A-767DC83A07F8}"/>
              </a:ext>
            </a:extLst>
          </p:cNvPr>
          <p:cNvSpPr/>
          <p:nvPr userDrawn="1"/>
        </p:nvSpPr>
        <p:spPr>
          <a:xfrm>
            <a:off x="0" y="6478438"/>
            <a:ext cx="1621766" cy="24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76EB-6635-447A-BB38-C43BCDEB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C821-D790-4EB5-9EAF-7D501FCDB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8D2C-14CC-477B-8E52-7EA4BD13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92600-EEB3-4B4B-8134-1DB6FB1E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3E94-6AB7-4B67-8E9F-C556EBEB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39AADE-73B3-7F41-9A79-CD3FB0D9E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2" y="-27877"/>
            <a:ext cx="12290963" cy="69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6429-ED87-4352-9024-A1D313E1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5F538-5C72-49AE-B749-0B8A5C926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2EE1-FDA5-48C3-91A2-CAEE08E9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DE1-D37A-47E2-9F56-2D41E627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F9FD5-A157-4476-844B-70281928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EFA1-181A-4A3A-90FE-672F13EC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2DCA-22D2-43F5-8434-3B4D3D8CB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A4748-2FC9-4F34-A8C1-830A172A8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9F5B1-3D14-4BEF-BB2C-09352357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B1F28-4AC8-493F-A8E7-70594E04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88F26-85DD-4160-A792-9D0A9EC7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78E1-A316-4680-8752-76F015C2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74CC3-58B2-4D2C-BA14-7E9D1536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5E2D7-D4C1-4C61-9123-DFD3B7B9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8A179-C957-42BA-937F-EE13F1EF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D6D40-198B-4E7F-AA0C-1172ED75A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6FAFE-83DD-4706-9424-712B1689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60A90-BAC0-493E-AF7A-B71DD339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6F46D-5482-4953-A76B-F469F5BD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D427-51D8-4069-9DC4-4BCBF53F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FE262-448F-4456-BC3C-2D8B949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6DB35-4553-4FB1-80FF-A4B80A9C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C3C1-F651-4464-B21D-F3282D34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B8E85-548E-4BFE-A343-4202F402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14CB1-C9DC-418B-89FC-07C4F285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AE82E-1650-4CA8-ACA4-19CC8D4E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0D4B-B8E7-4C13-9113-4964EB05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D409-D870-4FB9-92CF-0B02A8DB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B6E68-7C93-4ABB-B5AA-369309FC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3AC37-8E4C-41BE-913C-37B92BB0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99870-E233-4C53-99B6-64524225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CF8E0-68B0-44AE-8CA6-6C036AF3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4547-8557-4BAE-A213-5C210A8E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39E90-5292-4715-B43E-4DB0F750E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7F24E-403B-4F77-81E5-F5C7F46D4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AC96E-047D-43C1-83DB-BF39088A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A7381-520A-479D-A871-562DCC2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0F954-862C-4F33-AA72-B8D0B5F5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77CBA-7515-433B-8803-EEA9ED5F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BEB2-C711-4DF1-9663-EE0EC248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FDF80-EBE9-49C6-ACF6-73A4933DA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23EB-79F5-4DA1-9991-0F6E45680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0198-4795-47D3-9220-C13EFAAE7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BB80-57FE-4CD6-93DB-E527EEE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1B07-8CBC-A149-9EA4-A772D3DF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8E0FA-3853-964B-AA21-900C1E39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23AB-2159-EF45-83C5-A85116BDF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E1E5-6001-4945-97FB-060E3E229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77854-143D-1A41-BF2D-4452E1192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CCF7-A3A0-48DD-B0C8-5957C4F96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C37FA-DA76-487C-82E3-25FCBB77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619" y="4430653"/>
            <a:ext cx="8526726" cy="128790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latin typeface="Lato"/>
              </a:rPr>
              <a:t>Autonomous Operations in 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F780B-A410-467A-8241-35A98F97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8" y="657702"/>
            <a:ext cx="4788336" cy="4227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ato"/>
              </a:rPr>
              <a:t>11</a:t>
            </a:r>
            <a:r>
              <a:rPr lang="en-US" baseline="30000" dirty="0">
                <a:latin typeface="Lato"/>
              </a:rPr>
              <a:t>th</a:t>
            </a:r>
            <a:r>
              <a:rPr lang="en-US" dirty="0">
                <a:latin typeface="Lato"/>
              </a:rPr>
              <a:t> Annual FSW Conference</a:t>
            </a:r>
          </a:p>
          <a:p>
            <a:pPr marL="0" indent="0">
              <a:buNone/>
            </a:pPr>
            <a:r>
              <a:rPr lang="en-US" dirty="0">
                <a:latin typeface="Lato"/>
              </a:rPr>
              <a:t>December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9BE9E-35BF-4DBE-94C1-94C4C11DA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40" y="922512"/>
            <a:ext cx="2488816" cy="32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58"/>
          </a:xfrm>
        </p:spPr>
        <p:txBody>
          <a:bodyPr/>
          <a:lstStyle/>
          <a:p>
            <a:r>
              <a:rPr lang="en-US" dirty="0"/>
              <a:t>DSM – Preliminary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0A439-FF9D-4D83-B10D-02F0A1E0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91"/>
            <a:ext cx="5988050" cy="4791473"/>
          </a:xfrm>
        </p:spPr>
        <p:txBody>
          <a:bodyPr>
            <a:normAutofit/>
          </a:bodyPr>
          <a:lstStyle/>
          <a:p>
            <a:r>
              <a:rPr lang="en-US" sz="1800" dirty="0"/>
              <a:t>Demonstration of algorithm as a </a:t>
            </a:r>
            <a:r>
              <a:rPr lang="en-US" sz="1800" dirty="0" err="1"/>
              <a:t>cFS</a:t>
            </a:r>
            <a:r>
              <a:rPr lang="en-US" sz="1800" dirty="0"/>
              <a:t> application</a:t>
            </a:r>
          </a:p>
          <a:p>
            <a:r>
              <a:rPr lang="en-US" sz="1800" dirty="0"/>
              <a:t>Implementation of a </a:t>
            </a:r>
            <a:r>
              <a:rPr lang="en-US" sz="1800" dirty="0" err="1"/>
              <a:t>cFS</a:t>
            </a:r>
            <a:r>
              <a:rPr lang="en-US" sz="1800" dirty="0"/>
              <a:t> linear algebra library</a:t>
            </a:r>
          </a:p>
          <a:p>
            <a:r>
              <a:rPr lang="en-US" sz="1800" dirty="0"/>
              <a:t>Successfully demonstrated using more than 1400 automated test cases</a:t>
            </a:r>
          </a:p>
        </p:txBody>
      </p:sp>
      <p:pic>
        <p:nvPicPr>
          <p:cNvPr id="3074" name="Picture 2" descr="https://lh6.googleusercontent.com/jMVmt5Hhtl-UPM96KkQf4NbMxdWDbr4gzJcJdRKQnXoBEUQD_0bxsksJuVCoCY2PiyD1kz9DoNxS42inwjqpc1cdMHuW6nAodV-Pnl9hoLN10-WpEWyFP0GY6rzPJTh_Ftp3Nmnx">
            <a:extLst>
              <a:ext uri="{FF2B5EF4-FFF2-40B4-BE49-F238E27FC236}">
                <a16:creationId xmlns:a16="http://schemas.microsoft.com/office/drawing/2014/main" id="{1DB12B5C-2B7C-4C78-B5BE-1CD1B7B60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319"/>
          <a:stretch/>
        </p:blipFill>
        <p:spPr bwMode="auto">
          <a:xfrm>
            <a:off x="7010400" y="1048608"/>
            <a:ext cx="43434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l0-5DITrJtGjXFZFJK1eBTqVn9ok56l4IfCs_Emac_WYYsXynLvyGoU5Fz4nUUK6dbRcOM6xDBRfMhr-r-0uGTdT7RbqbNWXvqfHdu9E5h-juB0J0jxHPRh7NVpQRohhz7lknoR4">
            <a:extLst>
              <a:ext uri="{FF2B5EF4-FFF2-40B4-BE49-F238E27FC236}">
                <a16:creationId xmlns:a16="http://schemas.microsoft.com/office/drawing/2014/main" id="{FFFF6201-180C-4D60-A904-6560C2712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4914"/>
          <a:stretch/>
        </p:blipFill>
        <p:spPr bwMode="auto">
          <a:xfrm>
            <a:off x="1343025" y="2879501"/>
            <a:ext cx="4978400" cy="27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4.googleusercontent.com/duq62M332HLWqQsN5eRPh6liwTNuxTLlxoQT4Q0wcI9tkYjbgIiML22F-ULNnm4ZtiIf03J67iTcD9cCmKXdSeuu3CikNU1VVKnDl0045Hssj9ZcLKq0HyzWh-veZGvP6DJz_kHt">
            <a:extLst>
              <a:ext uri="{FF2B5EF4-FFF2-40B4-BE49-F238E27FC236}">
                <a16:creationId xmlns:a16="http://schemas.microsoft.com/office/drawing/2014/main" id="{63D9B0A7-20B5-4891-BF09-6A5473CFD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6650"/>
          <a:stretch/>
        </p:blipFill>
        <p:spPr bwMode="auto">
          <a:xfrm>
            <a:off x="7010400" y="3429000"/>
            <a:ext cx="4343400" cy="26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13FDA5-E23F-4DB3-B763-23E8A17A190E}"/>
              </a:ext>
            </a:extLst>
          </p:cNvPr>
          <p:cNvSpPr txBox="1">
            <a:spLocks/>
          </p:cNvSpPr>
          <p:nvPr/>
        </p:nvSpPr>
        <p:spPr>
          <a:xfrm>
            <a:off x="9448800" y="6493933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SLALOM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10815-0889-4156-82DD-8A74F29377F4}"/>
              </a:ext>
            </a:extLst>
          </p:cNvPr>
          <p:cNvSpPr txBox="1"/>
          <p:nvPr/>
        </p:nvSpPr>
        <p:spPr>
          <a:xfrm>
            <a:off x="1111250" y="3169053"/>
            <a:ext cx="9969500" cy="4385816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Objective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a system that can sustain a low lunar orbit of ~10km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algorithms to fuse several navigation sources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heuristics for efficient and effective maneuver planning and execution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Providing an innovation for: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Close proximity navigation solutions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Fundamental change to deep-space mission planning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Enabling new realms of science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E7DA3-AF14-48E3-A5AC-2D84C74778A8}"/>
              </a:ext>
            </a:extLst>
          </p:cNvPr>
          <p:cNvSpPr txBox="1"/>
          <p:nvPr/>
        </p:nvSpPr>
        <p:spPr>
          <a:xfrm>
            <a:off x="765175" y="1496039"/>
            <a:ext cx="10661650" cy="170816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a new orbit management system that combines several autonomous capabilities to push the envelope of current GNC limitations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System must be enable the spacecraft to detect and avoid surface features on the Moon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 the spacecraft with navigation data where Earth based tracking stations cannot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A449EB-CEB0-47E1-9AB6-B2F72C4E1F9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983D5-CE87-4328-9932-91E91598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FSW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57D8D-A770-4BEF-ADAB-D40F9BF2BCF4}"/>
              </a:ext>
            </a:extLst>
          </p:cNvPr>
          <p:cNvSpPr txBox="1"/>
          <p:nvPr/>
        </p:nvSpPr>
        <p:spPr>
          <a:xfrm>
            <a:off x="200025" y="1521439"/>
            <a:ext cx="55244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CAPS and DSM would deploy same FSW algorithms across many different spacecraft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Need to ensure the integrity of the products across many different environments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Recognize the need/value for standardized, customizable software </a:t>
            </a:r>
            <a:r>
              <a:rPr lang="en-US" dirty="0">
                <a:sym typeface="Wingdings" panose="05000000000000000000" pitchFamily="2" charset="2"/>
              </a:rPr>
              <a:t> Core Flight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Currently developing CAPS and DSM in </a:t>
            </a:r>
            <a:r>
              <a:rPr lang="en-US" dirty="0" err="1">
                <a:sym typeface="Wingdings" panose="05000000000000000000" pitchFamily="2" charset="2"/>
              </a:rPr>
              <a:t>cFS</a:t>
            </a:r>
            <a:r>
              <a:rPr lang="en-US" dirty="0">
                <a:sym typeface="Wingdings" panose="05000000000000000000" pitchFamily="2" charset="2"/>
              </a:rPr>
              <a:t> and planned development for SLALOM in </a:t>
            </a:r>
            <a:r>
              <a:rPr lang="en-US" dirty="0" err="1">
                <a:sym typeface="Wingdings" panose="05000000000000000000" pitchFamily="2" charset="2"/>
              </a:rPr>
              <a:t>cFS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Isolate our software from the core spacecraft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2" descr="https://lh6.googleusercontent.com/vN-Nf14iUdvZOMf9c5rKlJkd8sgEPCqS-qHSv8aDMNSxriUvRCHh5V1oa2ggjeDdxH2Y4ybAKDtegm0XGONtlzqm2bRbANbakthDrlg1_7XmB-vsJImRqHBA3zMwHJ-xQXx0D4VT">
            <a:extLst>
              <a:ext uri="{FF2B5EF4-FFF2-40B4-BE49-F238E27FC236}">
                <a16:creationId xmlns:a16="http://schemas.microsoft.com/office/drawing/2014/main" id="{B50F11C1-C0D7-42D0-83BF-21D0A133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8" y="1976582"/>
            <a:ext cx="6591337" cy="29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290E-3FAD-4782-999B-5F3F281682D6}"/>
              </a:ext>
            </a:extLst>
          </p:cNvPr>
          <p:cNvSpPr txBox="1">
            <a:spLocks/>
          </p:cNvSpPr>
          <p:nvPr/>
        </p:nvSpPr>
        <p:spPr>
          <a:xfrm>
            <a:off x="9488055" y="6493933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983D5-CE87-4328-9932-91E91598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Testbed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57D8D-A770-4BEF-ADAB-D40F9BF2BCF4}"/>
              </a:ext>
            </a:extLst>
          </p:cNvPr>
          <p:cNvSpPr txBox="1"/>
          <p:nvPr/>
        </p:nvSpPr>
        <p:spPr>
          <a:xfrm>
            <a:off x="838200" y="1521439"/>
            <a:ext cx="107251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Advanced Space is using its astrodynamics expertise to integrate a system of tools for full spacecraft simulation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Johnson’s Copernicus, Goddard’s GMAT, JPL’s Monte, CU’s Basilisk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 addition to internally specialized tools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Scheduling optimization, inter-spacecraft communication, cloud deployment, etc.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Centralized around </a:t>
            </a:r>
            <a:r>
              <a:rPr lang="en-US" dirty="0" err="1"/>
              <a:t>cFS</a:t>
            </a:r>
            <a:r>
              <a:rPr lang="en-US" dirty="0"/>
              <a:t> such that any custom spacecraft application can be fully tested on any platform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Demonstrated use of: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Redefined </a:t>
            </a:r>
            <a:r>
              <a:rPr lang="en-US" dirty="0" err="1"/>
              <a:t>cFS</a:t>
            </a:r>
            <a:r>
              <a:rPr lang="en-US" dirty="0"/>
              <a:t> ground system to allow for facilitated integration and use with </a:t>
            </a:r>
            <a:r>
              <a:rPr lang="en-US" dirty="0" err="1"/>
              <a:t>cFS</a:t>
            </a:r>
            <a:r>
              <a:rPr lang="en-US" dirty="0"/>
              <a:t> and developed applications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Google’s </a:t>
            </a:r>
            <a:r>
              <a:rPr lang="en-US" dirty="0" err="1"/>
              <a:t>Protobufs</a:t>
            </a:r>
            <a:r>
              <a:rPr lang="en-US" dirty="0"/>
              <a:t> for inter-processor communication between simulated spacecraft and </a:t>
            </a:r>
            <a:r>
              <a:rPr lang="en-US" dirty="0" err="1"/>
              <a:t>cFS</a:t>
            </a:r>
            <a:r>
              <a:rPr lang="en-US" dirty="0"/>
              <a:t> instances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Interfacing of Rust with </a:t>
            </a:r>
            <a:r>
              <a:rPr lang="en-US" dirty="0" err="1"/>
              <a:t>cFS</a:t>
            </a:r>
            <a:r>
              <a:rPr lang="en-US" dirty="0"/>
              <a:t>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F3A6-786C-4949-A858-A2B4DE77AD9F}"/>
              </a:ext>
            </a:extLst>
          </p:cNvPr>
          <p:cNvSpPr txBox="1">
            <a:spLocks/>
          </p:cNvSpPr>
          <p:nvPr/>
        </p:nvSpPr>
        <p:spPr>
          <a:xfrm>
            <a:off x="9448800" y="6493933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AE0369-AEFA-4330-BC13-6DB2FB43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0" y="2726727"/>
            <a:ext cx="5434568" cy="12879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ato"/>
              </a:rPr>
              <a:t>Alec Forsman</a:t>
            </a:r>
            <a:br>
              <a:rPr lang="en-US" dirty="0">
                <a:latin typeface="Lato"/>
              </a:rPr>
            </a:br>
            <a:r>
              <a:rPr lang="en-US" sz="2933" dirty="0">
                <a:latin typeface="Lato"/>
              </a:rPr>
              <a:t>612-581-2860</a:t>
            </a:r>
            <a:br>
              <a:rPr lang="en-US" sz="2933" dirty="0">
                <a:latin typeface="Lato"/>
              </a:rPr>
            </a:br>
            <a:r>
              <a:rPr lang="en-US" sz="2933" dirty="0">
                <a:latin typeface="Lato"/>
              </a:rPr>
              <a:t>alec.forsman@advancedspace.com</a:t>
            </a:r>
            <a:endParaRPr lang="en-US" dirty="0">
              <a:latin typeface="Lato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FFFC65-8C35-4921-9156-288D37A0C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92" y="1257190"/>
            <a:ext cx="3268571" cy="4226983"/>
          </a:xfr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B38354B-F316-4432-A4DD-1025F799498C}"/>
              </a:ext>
            </a:extLst>
          </p:cNvPr>
          <p:cNvSpPr txBox="1">
            <a:spLocks/>
          </p:cNvSpPr>
          <p:nvPr/>
        </p:nvSpPr>
        <p:spPr>
          <a:xfrm>
            <a:off x="236130" y="59440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688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39231" y="1332263"/>
            <a:ext cx="5501048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Aft>
                <a:spcPts val="800"/>
              </a:spcAft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Mission systems and enabling technology (Moon)</a:t>
            </a:r>
          </a:p>
          <a:p>
            <a:pPr marL="380990" indent="-380990">
              <a:spcAft>
                <a:spcPts val="800"/>
              </a:spcAft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Robust and resilient orbital transfers (Security)</a:t>
            </a:r>
          </a:p>
          <a:p>
            <a:pPr marL="380990" indent="-380990">
              <a:spcAft>
                <a:spcPts val="800"/>
              </a:spcAft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Interplanetary mission design (Mars)</a:t>
            </a:r>
          </a:p>
          <a:p>
            <a:pPr marL="380990" indent="-380990"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Earth orbit and highly challenging </a:t>
            </a:r>
            <a:b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</a:b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spacecraft navigation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Trajectory optimization (chemical &amp; electric) </a:t>
            </a:r>
          </a:p>
          <a:p>
            <a:pPr marL="380990" indent="-380990"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Satellite constellation planning, design, and engineering </a:t>
            </a:r>
          </a:p>
          <a:p>
            <a:pPr marL="380990" indent="-380990">
              <a:spcBef>
                <a:spcPts val="800"/>
              </a:spcBef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Spacecraft guidance and avionics </a:t>
            </a:r>
          </a:p>
          <a:p>
            <a:pPr marL="380990" indent="-380990">
              <a:spcBef>
                <a:spcPts val="800"/>
              </a:spcBef>
              <a:buClr>
                <a:srgbClr val="1674BA"/>
              </a:buClr>
              <a:buBlip>
                <a:blip r:embed="rId3"/>
              </a:buBlip>
            </a:pPr>
            <a:r>
              <a:rPr lang="en-US" sz="2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Spacecraft autonomy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457F9-6668-4D3A-A1BD-262C4B837C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767"/>
            <a:ext cx="2743200" cy="364067"/>
          </a:xfrm>
        </p:spPr>
        <p:txBody>
          <a:bodyPr/>
          <a:lstStyle/>
          <a:p>
            <a:fld id="{E3DFCCF7-A3A0-48DD-B0C8-5957C4F969E1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6339231" y="692150"/>
            <a:ext cx="4309719" cy="530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Projects</a:t>
            </a:r>
          </a:p>
          <a:p>
            <a:pPr marL="0" indent="0" algn="ctr">
              <a:buNone/>
            </a:pPr>
            <a:endParaRPr lang="en-US" b="1" dirty="0">
              <a:latin typeface="Lato"/>
              <a:ea typeface="Corbel" charset="0"/>
              <a:cs typeface="Corbel" charset="0"/>
            </a:endParaRPr>
          </a:p>
          <a:p>
            <a:pPr marL="0" indent="0" algn="ctr">
              <a:buNone/>
            </a:pP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2"/>
          <a:stretch/>
        </p:blipFill>
        <p:spPr>
          <a:xfrm>
            <a:off x="0" y="0"/>
            <a:ext cx="597507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F7BCD1-41A7-4960-956C-F0320D9B8972}"/>
              </a:ext>
            </a:extLst>
          </p:cNvPr>
          <p:cNvSpPr/>
          <p:nvPr/>
        </p:nvSpPr>
        <p:spPr>
          <a:xfrm>
            <a:off x="1" y="431800"/>
            <a:ext cx="5975071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Lato"/>
                <a:ea typeface="Corbel" charset="0"/>
                <a:cs typeface="Corbel" charset="0"/>
              </a:rPr>
              <a:t>Advanced Space exists to support the sustainable exploration, development, and settlement of space.</a:t>
            </a:r>
          </a:p>
        </p:txBody>
      </p:sp>
    </p:spTree>
    <p:extLst>
      <p:ext uri="{BB962C8B-B14F-4D97-AF65-F5344CB8AC3E}">
        <p14:creationId xmlns:p14="http://schemas.microsoft.com/office/powerpoint/2010/main" val="175218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9923-5408-49C8-BBD2-C3B3C841D9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767"/>
            <a:ext cx="2743200" cy="364067"/>
          </a:xfrm>
        </p:spPr>
        <p:txBody>
          <a:bodyPr/>
          <a:lstStyle/>
          <a:p>
            <a:fld id="{E3DFCCF7-A3A0-48DD-B0C8-5957C4F969E1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1" y="359366"/>
            <a:ext cx="5663879" cy="33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en-US" sz="2133" b="1" strike="sngStrike" dirty="0">
              <a:solidFill>
                <a:srgbClr val="3C4F59"/>
              </a:solidFill>
              <a:latin typeface="Lato"/>
              <a:ea typeface="Corbel" charset="0"/>
              <a:cs typeface="Corbel" charset="0"/>
            </a:endParaRPr>
          </a:p>
          <a:p>
            <a:endParaRPr lang="en-US" sz="1867" dirty="0">
              <a:solidFill>
                <a:srgbClr val="3C4F59"/>
              </a:solidFill>
              <a:latin typeface="Lato"/>
              <a:ea typeface="Corbel" charset="0"/>
              <a:cs typeface="Corbel" charset="0"/>
            </a:endParaRPr>
          </a:p>
          <a:p>
            <a:pPr>
              <a:spcAft>
                <a:spcPts val="800"/>
              </a:spcAft>
            </a:pPr>
            <a:r>
              <a:rPr lang="en-US" sz="2133" b="1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Outline</a:t>
            </a:r>
          </a:p>
          <a:p>
            <a:pPr marL="838158" lvl="1" indent="-380981">
              <a:buBlip>
                <a:blip r:embed="rId3"/>
              </a:buBlip>
            </a:pPr>
            <a:r>
              <a:rPr lang="en-US" sz="1867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Cislunar Autonomous Position System (CAPS)</a:t>
            </a:r>
          </a:p>
          <a:p>
            <a:pPr marL="838158" lvl="1" indent="-380981">
              <a:buBlip>
                <a:blip r:embed="rId3"/>
              </a:buBlip>
            </a:pPr>
            <a:r>
              <a:rPr lang="en-US" sz="1867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Linearized Lambert Solver (LLS) for Distributed Spacecraft Missions (DSM)</a:t>
            </a:r>
          </a:p>
          <a:p>
            <a:pPr marL="838158" lvl="1" indent="-380981">
              <a:buBlip>
                <a:blip r:embed="rId3"/>
              </a:buBlip>
            </a:pPr>
            <a:r>
              <a:rPr lang="en-US" sz="1867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Sustained Low Altitude Lunar Orbital Missions (SLALOM)</a:t>
            </a:r>
            <a:endParaRPr lang="en-US" sz="2400" dirty="0">
              <a:solidFill>
                <a:srgbClr val="3C4F59"/>
              </a:solidFill>
              <a:latin typeface="Lato"/>
              <a:ea typeface="Corbel" charset="0"/>
              <a:cs typeface="Corbel" charset="0"/>
            </a:endParaRPr>
          </a:p>
          <a:p>
            <a:pPr marL="838158" lvl="1" indent="-380981">
              <a:buBlip>
                <a:blip r:embed="rId3"/>
              </a:buBlip>
            </a:pPr>
            <a:r>
              <a:rPr lang="en-US" sz="1867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96320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506413"/>
            <a:ext cx="5230627" cy="812800"/>
          </a:xfrm>
        </p:spPr>
        <p:txBody>
          <a:bodyPr/>
          <a:lstStyle/>
          <a:p>
            <a:r>
              <a:rPr lang="en-US" dirty="0">
                <a:solidFill>
                  <a:srgbClr val="3C4F59"/>
                </a:solidFill>
                <a:latin typeface="Lato"/>
                <a:ea typeface="Corbel" charset="0"/>
                <a:cs typeface="Corbel" charset="0"/>
              </a:rPr>
              <a:t>CAPS - Overview</a:t>
            </a:r>
            <a:endParaRPr lang="en-US" b="1" dirty="0">
              <a:solidFill>
                <a:srgbClr val="3C4F59"/>
              </a:solidFill>
              <a:latin typeface="Lato"/>
              <a:ea typeface="Corbel" charset="0"/>
              <a:cs typeface="Corbe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08589-A185-43FF-8EEC-CB6699CD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45767"/>
            <a:ext cx="2743200" cy="364067"/>
          </a:xfrm>
        </p:spPr>
        <p:txBody>
          <a:bodyPr/>
          <a:lstStyle/>
          <a:p>
            <a:pPr defTabSz="914377"/>
            <a:fld id="{E3DFCCF7-A3A0-48DD-B0C8-5957C4F969E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010AC-0058-4059-A34F-386B6386A0F1}"/>
              </a:ext>
            </a:extLst>
          </p:cNvPr>
          <p:cNvSpPr txBox="1"/>
          <p:nvPr/>
        </p:nvSpPr>
        <p:spPr>
          <a:xfrm>
            <a:off x="765175" y="3306064"/>
            <a:ext cx="10661650" cy="3416320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Objectives: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a self-sustaining, scalable constellation able to maintain navigation solutions of all participants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Implement over a decade of algorithmic research in a flight system environment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Providing an innovation to: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 new way of performing cislunar navigation.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Vastly reducing ground network congestion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Redefined mission operations in cislunar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3003A-15B2-45E8-8029-535BBA3E5F6B}"/>
              </a:ext>
            </a:extLst>
          </p:cNvPr>
          <p:cNvSpPr txBox="1"/>
          <p:nvPr/>
        </p:nvSpPr>
        <p:spPr>
          <a:xfrm>
            <a:off x="765175" y="1496039"/>
            <a:ext cx="10661650" cy="178510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CAPS is a peer-to-peer, autonomous navigation system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Generates onboard navigation solutions independent of Earth-based tracking systems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Potential to provide navigation solutions for orbiting spacecraft, landers, and rovers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Will be integrated as an application into existing </a:t>
            </a:r>
            <a:r>
              <a:rPr lang="en-US" dirty="0" err="1"/>
              <a:t>cFS</a:t>
            </a:r>
            <a:r>
              <a:rPr lang="en-US" dirty="0"/>
              <a:t> FSW architectures.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Easily integrated into other FSW architectures</a:t>
            </a:r>
          </a:p>
        </p:txBody>
      </p:sp>
    </p:spTree>
    <p:extLst>
      <p:ext uri="{BB962C8B-B14F-4D97-AF65-F5344CB8AC3E}">
        <p14:creationId xmlns:p14="http://schemas.microsoft.com/office/powerpoint/2010/main" val="40296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jCMaOKO19jXGnPNB-jkMC3wemy9yGRNdJPX7IS6BCm0DT4e8myQz7BZjlnTA8iRnAaY5VIA1zSPppXm3dqOw0SwqAQSMIybWDtXFbGohd4RLp6J39BoWZzZpIQSRpp1qBC1YGPT">
            <a:extLst>
              <a:ext uri="{FF2B5EF4-FFF2-40B4-BE49-F238E27FC236}">
                <a16:creationId xmlns:a16="http://schemas.microsoft.com/office/drawing/2014/main" id="{B69F16B8-A40A-4DB2-95E7-D0D96575C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0" y="0"/>
            <a:ext cx="10109199" cy="1238250"/>
          </a:xfrm>
        </p:spPr>
        <p:txBody>
          <a:bodyPr/>
          <a:lstStyle/>
          <a:p>
            <a:r>
              <a:rPr lang="en-US" dirty="0"/>
              <a:t>CAPS – Preliminary Results</a:t>
            </a:r>
          </a:p>
        </p:txBody>
      </p:sp>
      <p:pic>
        <p:nvPicPr>
          <p:cNvPr id="4098" name="Picture 2" descr="https://lh3.googleusercontent.com/z0MnwiEakUxT3QA8zAy4eA2HhGBD9LZuuGn9yPCDxnAZoYGSspvBOwLp1jjrAnUsfSTYREOUKFJ9uUFMXB5Jlli7WdwK-6u1cMYmjMzSTi6jSkD05CV_HbiIjKOo1i1PRPEvwXIm">
            <a:extLst>
              <a:ext uri="{FF2B5EF4-FFF2-40B4-BE49-F238E27FC236}">
                <a16:creationId xmlns:a16="http://schemas.microsoft.com/office/drawing/2014/main" id="{2C5E5049-FE0D-48B7-B615-A064573113C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2" y="928178"/>
            <a:ext cx="3904961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HEdFCkFO2tIC169q3I_uTdrfq5K99nto4udIkr1cB0Bp1Qo1us47phssuLuND_R69ZLsKl4V4wURSvH0mCoSPh4sT0jzQdSXiNxG7dxA0xYd8FeEzHeYqzVnTOgw_5WIvKb4s4_W">
            <a:extLst>
              <a:ext uri="{FF2B5EF4-FFF2-40B4-BE49-F238E27FC236}">
                <a16:creationId xmlns:a16="http://schemas.microsoft.com/office/drawing/2014/main" id="{5D2A2C51-D9B2-4DDF-BABB-A2195B73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04" y="928178"/>
            <a:ext cx="3904961" cy="29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5.googleusercontent.com/WaP_5XgK5a72fp5BW0SsnBcstyEGthbbf8JOdUUVyAv15ytWnY5SuoCGJp5a51cxHNKMIMnB9ncSSbAi5TAexFvyhoqbnL6IYjOLxBlvvCQTweOGRJiv-pOwcQoyrYc_xjDkudB6">
            <a:extLst>
              <a:ext uri="{FF2B5EF4-FFF2-40B4-BE49-F238E27FC236}">
                <a16:creationId xmlns:a16="http://schemas.microsoft.com/office/drawing/2014/main" id="{54DFEF90-4CED-4B7E-A5CC-FD1695FB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04" y="3855528"/>
            <a:ext cx="3904960" cy="29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oogleusercontent.com/_CcJW8aufNh2ChISpDQuelTtYtT3tEaCDNRVE3gezVWRdtCS3G-4igY-_nRKNankE1WbxGzug1uu7pDQbicSxvNXEohFrZ7pYsuViuQdhlaXqMIMaA1E5deGA1faZ0XOBVdwwt4q">
            <a:extLst>
              <a:ext uri="{FF2B5EF4-FFF2-40B4-BE49-F238E27FC236}">
                <a16:creationId xmlns:a16="http://schemas.microsoft.com/office/drawing/2014/main" id="{7CEB2DB5-AF6D-40AE-9D6B-8A4E59B5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2" y="3855528"/>
            <a:ext cx="3904961" cy="29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D4E32-7E98-4CEF-B512-01037C1F7442}"/>
              </a:ext>
            </a:extLst>
          </p:cNvPr>
          <p:cNvSpPr txBox="1"/>
          <p:nvPr/>
        </p:nvSpPr>
        <p:spPr>
          <a:xfrm>
            <a:off x="166255" y="2210324"/>
            <a:ext cx="21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Tracking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25D2E-04BA-4ED8-A55A-8E3460AE0377}"/>
              </a:ext>
            </a:extLst>
          </p:cNvPr>
          <p:cNvSpPr txBox="1"/>
          <p:nvPr/>
        </p:nvSpPr>
        <p:spPr>
          <a:xfrm>
            <a:off x="332509" y="5134120"/>
            <a:ext cx="21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2hr/day Tracking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68D116-431D-4E42-B7B4-D8E5EFF71668}"/>
              </a:ext>
            </a:extLst>
          </p:cNvPr>
          <p:cNvSpPr txBox="1">
            <a:spLocks/>
          </p:cNvSpPr>
          <p:nvPr/>
        </p:nvSpPr>
        <p:spPr>
          <a:xfrm>
            <a:off x="9448800" y="6476432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- Overview</a:t>
            </a:r>
          </a:p>
        </p:txBody>
      </p:sp>
      <p:pic>
        <p:nvPicPr>
          <p:cNvPr id="1029" name="Picture 5" descr="https://lh3.googleusercontent.com/RRYjExYJUjtgMjNQt-Sf8ai4U2WtisT9SV6fFISXODajCg0e_BGkaq82mHRUMYOj5upYMw6pKB7qYL_ZniIZH1CYCoOhdmd7Uy8kLKWrFXg0-_PDCXNifdkvpysuPY3tW--l7wMYCwo">
            <a:extLst>
              <a:ext uri="{FF2B5EF4-FFF2-40B4-BE49-F238E27FC236}">
                <a16:creationId xmlns:a16="http://schemas.microsoft.com/office/drawing/2014/main" id="{EDD4F505-BBE6-44C2-8393-978962AE6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90688"/>
            <a:ext cx="2330127" cy="2062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4.googleusercontent.com/NLTGlmovEcGCNaGLDNMOW2t9h1ynPJWRq0WEDD30xtDERiQqhAtYnDzwPZThNnU1J-WLLqoCp3ASfJv8iEmb1KwI-dQb57epYCQjJKMfFTlP0ElGMupenCacXwV6d0Tbyzv5f29n110">
            <a:extLst>
              <a:ext uri="{FF2B5EF4-FFF2-40B4-BE49-F238E27FC236}">
                <a16:creationId xmlns:a16="http://schemas.microsoft.com/office/drawing/2014/main" id="{91BDBB4B-AF41-4010-AC4F-7152EDE1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6" y="3886685"/>
            <a:ext cx="2458841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B10815-0889-4156-82DD-8A74F29377F4}"/>
              </a:ext>
            </a:extLst>
          </p:cNvPr>
          <p:cNvSpPr txBox="1"/>
          <p:nvPr/>
        </p:nvSpPr>
        <p:spPr>
          <a:xfrm>
            <a:off x="838200" y="1521439"/>
            <a:ext cx="5867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Leveraging a novel solution to Lambert’s Problem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Determine an initial Lambert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4C6A7D-CE90-47E8-A014-DB62E005FFD9}"/>
              </a:ext>
            </a:extLst>
          </p:cNvPr>
          <p:cNvSpPr txBox="1">
            <a:spLocks/>
          </p:cNvSpPr>
          <p:nvPr/>
        </p:nvSpPr>
        <p:spPr>
          <a:xfrm>
            <a:off x="9448800" y="6493933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- Overview</a:t>
            </a:r>
          </a:p>
        </p:txBody>
      </p:sp>
      <p:pic>
        <p:nvPicPr>
          <p:cNvPr id="1029" name="Picture 5" descr="https://lh3.googleusercontent.com/RRYjExYJUjtgMjNQt-Sf8ai4U2WtisT9SV6fFISXODajCg0e_BGkaq82mHRUMYOj5upYMw6pKB7qYL_ZniIZH1CYCoOhdmd7Uy8kLKWrFXg0-_PDCXNifdkvpysuPY3tW--l7wMYCwo">
            <a:extLst>
              <a:ext uri="{FF2B5EF4-FFF2-40B4-BE49-F238E27FC236}">
                <a16:creationId xmlns:a16="http://schemas.microsoft.com/office/drawing/2014/main" id="{EDD4F505-BBE6-44C2-8393-978962AE6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90688"/>
            <a:ext cx="233012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4.googleusercontent.com/NLTGlmovEcGCNaGLDNMOW2t9h1ynPJWRq0WEDD30xtDERiQqhAtYnDzwPZThNnU1J-WLLqoCp3ASfJv8iEmb1KwI-dQb57epYCQjJKMfFTlP0ElGMupenCacXwV6d0Tbyzv5f29n110">
            <a:extLst>
              <a:ext uri="{FF2B5EF4-FFF2-40B4-BE49-F238E27FC236}">
                <a16:creationId xmlns:a16="http://schemas.microsoft.com/office/drawing/2014/main" id="{91BDBB4B-AF41-4010-AC4F-7152EDE1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6" y="3886685"/>
            <a:ext cx="2458841" cy="2062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B10815-0889-4156-82DD-8A74F29377F4}"/>
              </a:ext>
            </a:extLst>
          </p:cNvPr>
          <p:cNvSpPr txBox="1"/>
          <p:nvPr/>
        </p:nvSpPr>
        <p:spPr>
          <a:xfrm>
            <a:off x="838200" y="1521439"/>
            <a:ext cx="5867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Leveraging a novel solution to Lambert’s Problem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Determine an initial Lambert solution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Compute relative position between manager spacecraft and all others in mission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 linearized solutions can be determined at 0.1% of usual onboard computational cost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Developed as a </a:t>
            </a:r>
            <a:r>
              <a:rPr lang="en-US" dirty="0" err="1"/>
              <a:t>cFS</a:t>
            </a:r>
            <a:r>
              <a:rPr lang="en-US" dirty="0"/>
              <a:t> application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CB583B-4583-414B-B991-0F66019FDA1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7B50-07AE-415F-929F-8CA5C0D5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58"/>
          </a:xfrm>
        </p:spPr>
        <p:txBody>
          <a:bodyPr/>
          <a:lstStyle/>
          <a:p>
            <a:r>
              <a:rPr lang="en-US" dirty="0"/>
              <a:t>DSM -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10815-0889-4156-82DD-8A74F29377F4}"/>
              </a:ext>
            </a:extLst>
          </p:cNvPr>
          <p:cNvSpPr txBox="1"/>
          <p:nvPr/>
        </p:nvSpPr>
        <p:spPr>
          <a:xfrm>
            <a:off x="838200" y="1062835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Leveraging a novel solution to Lambert’s Problem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Determine an initial Lambert solution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Compute relative position between manager spacecraft and all others in mission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 linearized solutions can be determined at 0.1% of usual onboard computational cost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Developed as a CFS application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/>
              <a:t>Providing a solution for: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Simplified constellation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Automated maneuver planning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Onboard orbit determination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Expansion of scientific and programmatic DSM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2050" name="Picture 2" descr="Earth to On-Board Transition 3-01.png">
            <a:extLst>
              <a:ext uri="{FF2B5EF4-FFF2-40B4-BE49-F238E27FC236}">
                <a16:creationId xmlns:a16="http://schemas.microsoft.com/office/drawing/2014/main" id="{1067A2DC-A63B-49C3-99CB-E4831612F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"/>
          <a:stretch/>
        </p:blipFill>
        <p:spPr bwMode="auto">
          <a:xfrm>
            <a:off x="6661150" y="2478484"/>
            <a:ext cx="54419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722993-5DC0-490E-AA72-07F563BC06F4}"/>
              </a:ext>
            </a:extLst>
          </p:cNvPr>
          <p:cNvSpPr txBox="1">
            <a:spLocks/>
          </p:cNvSpPr>
          <p:nvPr/>
        </p:nvSpPr>
        <p:spPr>
          <a:xfrm>
            <a:off x="9448800" y="6493933"/>
            <a:ext cx="27432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FCCF7-A3A0-48DD-B0C8-5957C4F969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vanced Space Moder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9E1E176-48F6-7946-B267-DACF127F0C1D}" vid="{E66185B6-C81B-CD43-9A86-E16693259A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689</Words>
  <Application>Microsoft Office PowerPoint</Application>
  <PresentationFormat>Widescreen</PresentationFormat>
  <Paragraphs>129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Lato</vt:lpstr>
      <vt:lpstr>Wingdings</vt:lpstr>
      <vt:lpstr>Office Theme</vt:lpstr>
      <vt:lpstr>Advanced Space Modern Template</vt:lpstr>
      <vt:lpstr>Autonomous Operations in Space</vt:lpstr>
      <vt:lpstr>PowerPoint Presentation</vt:lpstr>
      <vt:lpstr>PowerPoint Presentation</vt:lpstr>
      <vt:lpstr>CAPS - Overview</vt:lpstr>
      <vt:lpstr>PowerPoint Presentation</vt:lpstr>
      <vt:lpstr>CAPS – Preliminary Results</vt:lpstr>
      <vt:lpstr>DSM - Overview</vt:lpstr>
      <vt:lpstr>DSM - Overview</vt:lpstr>
      <vt:lpstr>DSM - Overview</vt:lpstr>
      <vt:lpstr>DSM – Preliminary Results</vt:lpstr>
      <vt:lpstr>SLALOM</vt:lpstr>
      <vt:lpstr>Standardized FSW Approach</vt:lpstr>
      <vt:lpstr>Standardized Testbed</vt:lpstr>
      <vt:lpstr>Alec Forsman 612-581-2860 alec.forsman@advancedspace.com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Operations in Space</dc:title>
  <dc:creator>Alec Forsman</dc:creator>
  <cp:lastModifiedBy>Alec Forsman</cp:lastModifiedBy>
  <cp:revision>59</cp:revision>
  <dcterms:created xsi:type="dcterms:W3CDTF">2018-11-03T16:52:30Z</dcterms:created>
  <dcterms:modified xsi:type="dcterms:W3CDTF">2018-11-16T19:06:15Z</dcterms:modified>
</cp:coreProperties>
</file>