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32" r:id="rId2"/>
    <p:sldId id="333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34" r:id="rId12"/>
    <p:sldId id="354" r:id="rId13"/>
    <p:sldId id="335" r:id="rId14"/>
    <p:sldId id="35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5">
          <p15:clr>
            <a:srgbClr val="A4A3A4"/>
          </p15:clr>
        </p15:guide>
        <p15:guide id="2" orient="horz" pos="142">
          <p15:clr>
            <a:srgbClr val="A4A3A4"/>
          </p15:clr>
        </p15:guide>
        <p15:guide id="3" orient="horz" pos="2061">
          <p15:clr>
            <a:srgbClr val="A4A3A4"/>
          </p15:clr>
        </p15:guide>
        <p15:guide id="4" orient="horz" pos="4248">
          <p15:clr>
            <a:srgbClr val="A4A3A4"/>
          </p15:clr>
        </p15:guide>
        <p15:guide id="5" orient="horz" pos="1163">
          <p15:clr>
            <a:srgbClr val="A4A3A4"/>
          </p15:clr>
        </p15:guide>
        <p15:guide id="6" pos="2880">
          <p15:clr>
            <a:srgbClr val="A4A3A4"/>
          </p15:clr>
        </p15:guide>
        <p15:guide id="7" pos="5681">
          <p15:clr>
            <a:srgbClr val="A4A3A4"/>
          </p15:clr>
        </p15:guide>
        <p15:guide id="8" pos="2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6BA"/>
    <a:srgbClr val="055CBB"/>
    <a:srgbClr val="1946BB"/>
    <a:srgbClr val="79B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601" autoAdjust="0"/>
  </p:normalViewPr>
  <p:slideViewPr>
    <p:cSldViewPr snapToGrid="0" showGuides="1">
      <p:cViewPr varScale="1">
        <p:scale>
          <a:sx n="86" d="100"/>
          <a:sy n="86" d="100"/>
        </p:scale>
        <p:origin x="557" y="62"/>
      </p:cViewPr>
      <p:guideLst>
        <p:guide orient="horz" pos="4115"/>
        <p:guide orient="horz" pos="142"/>
        <p:guide orient="horz" pos="2061"/>
        <p:guide orient="horz" pos="4248"/>
        <p:guide orient="horz" pos="1163"/>
        <p:guide pos="2880"/>
        <p:guide pos="5681"/>
        <p:guide pos="2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2" d="100"/>
        <a:sy n="122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8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9292E-8E4F-4BF3-8652-746C41F3F2CC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5482B-E8C4-4515-957A-05DBD119D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2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1722D-20BB-409F-8B0B-E44C5CB55357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2036B-E434-4D9D-AE07-17067B549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3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829340" y="1550920"/>
            <a:ext cx="7485320" cy="1905000"/>
          </a:xfrm>
        </p:spPr>
        <p:txBody>
          <a:bodyPr>
            <a:normAutofit/>
          </a:bodyPr>
          <a:lstStyle>
            <a:lvl1pPr algn="ctr">
              <a:lnSpc>
                <a:spcPts val="5000"/>
              </a:lnSpc>
              <a:defRPr sz="4800">
                <a:solidFill>
                  <a:srgbClr val="1946BA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85800" y="4415508"/>
            <a:ext cx="7772400" cy="886528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or Date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1437"/>
            <a:ext cx="419100" cy="365125"/>
          </a:xfrm>
        </p:spPr>
        <p:txBody>
          <a:bodyPr/>
          <a:lstStyle/>
          <a:p>
            <a:fld id="{511E60E2-5F03-4AD1-8874-AA9ACC93B38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75" y="3613035"/>
            <a:ext cx="4534451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3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and 3-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946BA"/>
                </a:solidFill>
              </a:defRPr>
            </a:lvl1pPr>
          </a:lstStyle>
          <a:p>
            <a:r>
              <a:rPr lang="en-US" dirty="0"/>
              <a:t>Click to Edit Master Title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2438" y="4647365"/>
            <a:ext cx="8234362" cy="1465567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/>
              <a:t>Click to Edit Main Text</a:t>
            </a:r>
          </a:p>
          <a:p>
            <a:pPr lvl="1"/>
            <a:r>
              <a:rPr lang="en-US" dirty="0"/>
              <a:t>Click to add sub bullet</a:t>
            </a:r>
          </a:p>
          <a:p>
            <a:pPr lvl="1"/>
            <a:r>
              <a:rPr lang="en-US" dirty="0"/>
              <a:t>Click to add sub bullet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702030" y="6348609"/>
            <a:ext cx="409545" cy="365125"/>
          </a:xfrm>
        </p:spPr>
        <p:txBody>
          <a:bodyPr/>
          <a:lstStyle/>
          <a:p>
            <a:fld id="{511E60E2-5F03-4AD1-8874-AA9ACC93B3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2438" y="1489245"/>
            <a:ext cx="3890962" cy="3094395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/>
              <a:t>Click to Edit Main Text</a:t>
            </a:r>
          </a:p>
          <a:p>
            <a:pPr lvl="1"/>
            <a:r>
              <a:rPr lang="en-US" dirty="0"/>
              <a:t>Click to add sub bullet</a:t>
            </a:r>
          </a:p>
          <a:p>
            <a:pPr lvl="1"/>
            <a:r>
              <a:rPr lang="en-US" dirty="0"/>
              <a:t>Click to add sub bullet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462462" y="1489245"/>
            <a:ext cx="4224337" cy="3094395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/>
              <a:t>Click to add image or figure</a:t>
            </a:r>
          </a:p>
        </p:txBody>
      </p:sp>
    </p:spTree>
    <p:extLst>
      <p:ext uri="{BB962C8B-B14F-4D97-AF65-F5344CB8AC3E}">
        <p14:creationId xmlns:p14="http://schemas.microsoft.com/office/powerpoint/2010/main" val="206219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799" y="6348609"/>
            <a:ext cx="415723" cy="365125"/>
          </a:xfrm>
        </p:spPr>
        <p:txBody>
          <a:bodyPr/>
          <a:lstStyle/>
          <a:p>
            <a:fld id="{511E60E2-5F03-4AD1-8874-AA9ACC93B3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96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71138" y="6348609"/>
            <a:ext cx="440437" cy="365125"/>
          </a:xfrm>
        </p:spPr>
        <p:txBody>
          <a:bodyPr/>
          <a:lstStyle/>
          <a:p>
            <a:fld id="{511E60E2-5F03-4AD1-8874-AA9ACC93B3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048000"/>
            <a:ext cx="77724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Blank Slide</a:t>
            </a:r>
          </a:p>
        </p:txBody>
      </p:sp>
    </p:spTree>
    <p:extLst>
      <p:ext uri="{BB962C8B-B14F-4D97-AF65-F5344CB8AC3E}">
        <p14:creationId xmlns:p14="http://schemas.microsoft.com/office/powerpoint/2010/main" val="398880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5220" y="6348609"/>
            <a:ext cx="426356" cy="365125"/>
          </a:xfrm>
        </p:spPr>
        <p:txBody>
          <a:bodyPr/>
          <a:lstStyle/>
          <a:p>
            <a:fld id="{511E60E2-5F03-4AD1-8874-AA9ACC93B3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829340" y="1550920"/>
            <a:ext cx="7485320" cy="1905000"/>
          </a:xfrm>
        </p:spPr>
        <p:txBody>
          <a:bodyPr>
            <a:normAutofit/>
          </a:bodyPr>
          <a:lstStyle>
            <a:lvl1pPr algn="ctr">
              <a:lnSpc>
                <a:spcPts val="5000"/>
              </a:lnSpc>
              <a:defRPr sz="4800">
                <a:solidFill>
                  <a:srgbClr val="1946BA"/>
                </a:solidFill>
                <a:effectLst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25668"/>
            <a:ext cx="7772400" cy="886528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98880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43802" y="27159"/>
            <a:ext cx="8686800" cy="751442"/>
          </a:xfrm>
        </p:spPr>
        <p:txBody>
          <a:bodyPr/>
          <a:lstStyle>
            <a:lvl1pPr>
              <a:defRPr>
                <a:solidFill>
                  <a:srgbClr val="1946BA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2438" y="982304"/>
            <a:ext cx="8234362" cy="5140029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/>
              <a:t>Click to Edit Main Text</a:t>
            </a:r>
          </a:p>
          <a:p>
            <a:pPr lvl="1"/>
            <a:r>
              <a:rPr lang="en-US" dirty="0"/>
              <a:t>Click to add sub bullet</a:t>
            </a:r>
          </a:p>
          <a:p>
            <a:pPr lvl="1"/>
            <a:r>
              <a:rPr lang="en-US" dirty="0"/>
              <a:t>Click to add sub bullet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683496" y="6348609"/>
            <a:ext cx="428080" cy="365125"/>
          </a:xfrm>
        </p:spPr>
        <p:txBody>
          <a:bodyPr/>
          <a:lstStyle>
            <a:lvl1pPr>
              <a:defRPr sz="1200"/>
            </a:lvl1pPr>
          </a:lstStyle>
          <a:p>
            <a:fld id="{511E60E2-5F03-4AD1-8874-AA9ACC93B3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18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 Line Title &amp;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3802" y="27432"/>
            <a:ext cx="8686800" cy="74980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2438" y="982304"/>
            <a:ext cx="4038600" cy="5140029"/>
          </a:xfrm>
        </p:spPr>
        <p:txBody>
          <a:bodyPr/>
          <a:lstStyle>
            <a:lvl1pPr>
              <a:lnSpc>
                <a:spcPts val="3000"/>
              </a:lnSpc>
              <a:defRPr sz="2400" baseline="0"/>
            </a:lvl1pPr>
            <a:lvl2pPr>
              <a:defRPr sz="2200"/>
            </a:lvl2pPr>
            <a:lvl3pPr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Main</a:t>
            </a:r>
            <a:br>
              <a:rPr lang="en-US" dirty="0"/>
            </a:br>
            <a:r>
              <a:rPr lang="en-US" dirty="0"/>
              <a:t>2 Column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52963" y="982304"/>
            <a:ext cx="4038600" cy="5140029"/>
          </a:xfrm>
        </p:spPr>
        <p:txBody>
          <a:bodyPr/>
          <a:lstStyle>
            <a:lvl1pPr>
              <a:lnSpc>
                <a:spcPts val="3000"/>
              </a:lnSpc>
              <a:defRPr sz="2400" baseline="0"/>
            </a:lvl1pPr>
            <a:lvl2pPr>
              <a:defRPr sz="2200"/>
            </a:lvl2pPr>
            <a:lvl3pPr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Main</a:t>
            </a:r>
            <a:br>
              <a:rPr lang="en-US" dirty="0"/>
            </a:br>
            <a:r>
              <a:rPr lang="en-US" dirty="0"/>
              <a:t>2 Column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52604" y="6348609"/>
            <a:ext cx="458972" cy="365125"/>
          </a:xfrm>
        </p:spPr>
        <p:txBody>
          <a:bodyPr/>
          <a:lstStyle/>
          <a:p>
            <a:fld id="{511E60E2-5F03-4AD1-8874-AA9ACC93B3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38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and 3-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43802" y="27159"/>
            <a:ext cx="8686800" cy="751442"/>
          </a:xfrm>
        </p:spPr>
        <p:txBody>
          <a:bodyPr/>
          <a:lstStyle>
            <a:lvl1pPr>
              <a:defRPr>
                <a:solidFill>
                  <a:srgbClr val="1946BA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2438" y="982305"/>
            <a:ext cx="8234362" cy="1970446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/>
              <a:t>Click to Edit Main Text</a:t>
            </a:r>
          </a:p>
          <a:p>
            <a:pPr lvl="1"/>
            <a:r>
              <a:rPr lang="en-US" dirty="0"/>
              <a:t>Click to add sub bullet</a:t>
            </a:r>
          </a:p>
          <a:p>
            <a:pPr lvl="1"/>
            <a:r>
              <a:rPr lang="en-US" dirty="0"/>
              <a:t>Click to add sub bullet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683496" y="6348609"/>
            <a:ext cx="428080" cy="365125"/>
          </a:xfrm>
        </p:spPr>
        <p:txBody>
          <a:bodyPr/>
          <a:lstStyle>
            <a:lvl1pPr>
              <a:defRPr sz="1200"/>
            </a:lvl1pPr>
          </a:lstStyle>
          <a:p>
            <a:fld id="{511E60E2-5F03-4AD1-8874-AA9ACC93B3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2438" y="3030179"/>
            <a:ext cx="3890962" cy="3094395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/>
              <a:t>Click to Edit Main Text</a:t>
            </a:r>
          </a:p>
          <a:p>
            <a:pPr lvl="1"/>
            <a:r>
              <a:rPr lang="en-US" dirty="0"/>
              <a:t>Click to add sub bullet</a:t>
            </a:r>
          </a:p>
          <a:p>
            <a:pPr lvl="1"/>
            <a:r>
              <a:rPr lang="en-US" dirty="0"/>
              <a:t>Click to add sub bullet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462462" y="3030179"/>
            <a:ext cx="4224337" cy="3094395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/>
              <a:t>Click to add image or figure</a:t>
            </a:r>
          </a:p>
        </p:txBody>
      </p:sp>
    </p:spTree>
    <p:extLst>
      <p:ext uri="{BB962C8B-B14F-4D97-AF65-F5344CB8AC3E}">
        <p14:creationId xmlns:p14="http://schemas.microsoft.com/office/powerpoint/2010/main" val="684183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and 3-Area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43802" y="27159"/>
            <a:ext cx="8686800" cy="751442"/>
          </a:xfrm>
        </p:spPr>
        <p:txBody>
          <a:bodyPr/>
          <a:lstStyle>
            <a:lvl1pPr>
              <a:defRPr>
                <a:solidFill>
                  <a:srgbClr val="1946BA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2438" y="4148838"/>
            <a:ext cx="8234362" cy="1970446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/>
              <a:t>Click to Edit Main Text</a:t>
            </a:r>
          </a:p>
          <a:p>
            <a:pPr lvl="1"/>
            <a:r>
              <a:rPr lang="en-US" dirty="0"/>
              <a:t>Click to add sub bullet</a:t>
            </a:r>
          </a:p>
          <a:p>
            <a:pPr lvl="1"/>
            <a:r>
              <a:rPr lang="en-US" dirty="0"/>
              <a:t>Click to add sub bullet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683496" y="6348609"/>
            <a:ext cx="428080" cy="365125"/>
          </a:xfrm>
        </p:spPr>
        <p:txBody>
          <a:bodyPr/>
          <a:lstStyle>
            <a:lvl1pPr>
              <a:defRPr sz="1200"/>
            </a:lvl1pPr>
          </a:lstStyle>
          <a:p>
            <a:fld id="{511E60E2-5F03-4AD1-8874-AA9ACC93B3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2438" y="990292"/>
            <a:ext cx="3890962" cy="3094395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/>
              <a:t>Click to Edit Main Text</a:t>
            </a:r>
          </a:p>
          <a:p>
            <a:pPr lvl="1"/>
            <a:r>
              <a:rPr lang="en-US" dirty="0"/>
              <a:t>Click to add sub bullet</a:t>
            </a:r>
          </a:p>
          <a:p>
            <a:pPr lvl="1"/>
            <a:r>
              <a:rPr lang="en-US" dirty="0"/>
              <a:t>Click to add sub bullet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462462" y="990292"/>
            <a:ext cx="4224337" cy="3094395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/>
              <a:t>Click to add image or figure</a:t>
            </a:r>
          </a:p>
        </p:txBody>
      </p:sp>
    </p:spTree>
    <p:extLst>
      <p:ext uri="{BB962C8B-B14F-4D97-AF65-F5344CB8AC3E}">
        <p14:creationId xmlns:p14="http://schemas.microsoft.com/office/powerpoint/2010/main" val="68418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946BA"/>
                </a:solidFill>
              </a:defRPr>
            </a:lvl1pPr>
          </a:lstStyle>
          <a:p>
            <a:r>
              <a:rPr lang="en-US" dirty="0"/>
              <a:t>Click to Edit Master Title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2438" y="1489300"/>
            <a:ext cx="8234362" cy="4567468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/>
              <a:t>Click to Edit Main Text</a:t>
            </a:r>
          </a:p>
          <a:p>
            <a:pPr lvl="1"/>
            <a:r>
              <a:rPr lang="en-US" dirty="0"/>
              <a:t>Click to add sub bullet</a:t>
            </a:r>
          </a:p>
          <a:p>
            <a:pPr lvl="1"/>
            <a:r>
              <a:rPr lang="en-US" dirty="0"/>
              <a:t>Click to add sub bullet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702030" y="6348609"/>
            <a:ext cx="409545" cy="365125"/>
          </a:xfrm>
        </p:spPr>
        <p:txBody>
          <a:bodyPr/>
          <a:lstStyle/>
          <a:p>
            <a:fld id="{511E60E2-5F03-4AD1-8874-AA9ACC93B3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90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Line Title &amp;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2438" y="1492036"/>
            <a:ext cx="4038600" cy="4688445"/>
          </a:xfrm>
        </p:spPr>
        <p:txBody>
          <a:bodyPr/>
          <a:lstStyle>
            <a:lvl1pPr>
              <a:lnSpc>
                <a:spcPts val="3000"/>
              </a:lnSpc>
              <a:defRPr sz="2400" baseline="0"/>
            </a:lvl1pPr>
            <a:lvl2pPr>
              <a:defRPr sz="2200"/>
            </a:lvl2pPr>
            <a:lvl3pPr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Main</a:t>
            </a:r>
            <a:br>
              <a:rPr lang="en-US" dirty="0"/>
            </a:br>
            <a:r>
              <a:rPr lang="en-US" dirty="0"/>
              <a:t>2 Column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52963" y="1492036"/>
            <a:ext cx="4038600" cy="4688445"/>
          </a:xfrm>
        </p:spPr>
        <p:txBody>
          <a:bodyPr/>
          <a:lstStyle>
            <a:lvl1pPr>
              <a:lnSpc>
                <a:spcPts val="3000"/>
              </a:lnSpc>
              <a:defRPr sz="2400" baseline="0"/>
            </a:lvl1pPr>
            <a:lvl2pPr>
              <a:defRPr sz="2200"/>
            </a:lvl2pPr>
            <a:lvl3pPr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Main</a:t>
            </a:r>
            <a:br>
              <a:rPr lang="en-US" dirty="0"/>
            </a:br>
            <a:r>
              <a:rPr lang="en-US" dirty="0"/>
              <a:t>2 Column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71138" y="6348609"/>
            <a:ext cx="440437" cy="365125"/>
          </a:xfrm>
        </p:spPr>
        <p:txBody>
          <a:bodyPr/>
          <a:lstStyle/>
          <a:p>
            <a:fld id="{511E60E2-5F03-4AD1-8874-AA9ACC93B3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33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and 3-Area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946BA"/>
                </a:solidFill>
              </a:defRPr>
            </a:lvl1pPr>
          </a:lstStyle>
          <a:p>
            <a:r>
              <a:rPr lang="en-US" dirty="0"/>
              <a:t>Click to Edit Master Title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2438" y="1489300"/>
            <a:ext cx="8234362" cy="1465567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/>
              <a:t>Click to Edit Main Text</a:t>
            </a:r>
          </a:p>
          <a:p>
            <a:pPr lvl="1"/>
            <a:r>
              <a:rPr lang="en-US" dirty="0"/>
              <a:t>Click to add sub bullet</a:t>
            </a:r>
          </a:p>
          <a:p>
            <a:pPr lvl="1"/>
            <a:r>
              <a:rPr lang="en-US" dirty="0"/>
              <a:t>Click to add sub bullet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702030" y="6348609"/>
            <a:ext cx="409545" cy="365125"/>
          </a:xfrm>
        </p:spPr>
        <p:txBody>
          <a:bodyPr/>
          <a:lstStyle/>
          <a:p>
            <a:fld id="{511E60E2-5F03-4AD1-8874-AA9ACC93B3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2438" y="3030179"/>
            <a:ext cx="3890962" cy="3094395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/>
              <a:t>Click to Edit Main Text</a:t>
            </a:r>
          </a:p>
          <a:p>
            <a:pPr lvl="1"/>
            <a:r>
              <a:rPr lang="en-US" dirty="0"/>
              <a:t>Click to add sub bullet</a:t>
            </a:r>
          </a:p>
          <a:p>
            <a:pPr lvl="1"/>
            <a:r>
              <a:rPr lang="en-US" dirty="0"/>
              <a:t>Click to add sub bullet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462462" y="3030179"/>
            <a:ext cx="4224337" cy="3094395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/>
              <a:t>Click to add image or figure</a:t>
            </a:r>
          </a:p>
        </p:txBody>
      </p:sp>
    </p:spTree>
    <p:extLst>
      <p:ext uri="{BB962C8B-B14F-4D97-AF65-F5344CB8AC3E}">
        <p14:creationId xmlns:p14="http://schemas.microsoft.com/office/powerpoint/2010/main" val="2062190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" y="0"/>
            <a:ext cx="914185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3802" y="81477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438" y="1427206"/>
            <a:ext cx="8234362" cy="4698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Main Text</a:t>
            </a:r>
          </a:p>
          <a:p>
            <a:pPr lvl="1"/>
            <a:r>
              <a:rPr lang="en-US" dirty="0"/>
              <a:t>Click to add sub bullet</a:t>
            </a:r>
          </a:p>
          <a:p>
            <a:pPr lvl="1"/>
            <a:r>
              <a:rPr lang="en-US" dirty="0"/>
              <a:t>Click to add sub bullet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799" y="6348609"/>
            <a:ext cx="4157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946BA"/>
                </a:solidFill>
                <a:latin typeface="Gill Sans Std" pitchFamily="34" charset="0"/>
              </a:defRPr>
            </a:lvl1pPr>
          </a:lstStyle>
          <a:p>
            <a:fld id="{511E60E2-5F03-4AD1-8874-AA9ACC93B3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2" r:id="rId4"/>
    <p:sldLayoutId id="2147483662" r:id="rId5"/>
    <p:sldLayoutId id="2147483663" r:id="rId6"/>
    <p:sldLayoutId id="2147483656" r:id="rId7"/>
    <p:sldLayoutId id="2147483657" r:id="rId8"/>
    <p:sldLayoutId id="2147483664" r:id="rId9"/>
    <p:sldLayoutId id="2147483665" r:id="rId10"/>
    <p:sldLayoutId id="2147483654" r:id="rId11"/>
    <p:sldLayoutId id="2147483655" r:id="rId12"/>
  </p:sldLayoutIdLst>
  <p:hf hd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3600" b="1" i="0" kern="1200" baseline="0">
          <a:solidFill>
            <a:srgbClr val="1946BA"/>
          </a:solidFill>
          <a:effectLst/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ct val="20000"/>
        </a:spcBef>
        <a:buFont typeface="Wingdings" panose="05000000000000000000" pitchFamily="2" charset="2"/>
        <a:buChar char="§"/>
        <a:defRPr sz="2400" b="0" kern="1200" baseline="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2200" kern="1200" baseline="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082675" indent="-168275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Deep Neural Networks for Onboard Intelligence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Daniel Davila</a:t>
            </a:r>
          </a:p>
          <a:p>
            <a:r>
              <a:rPr lang="en-US" dirty="0"/>
              <a:t>daniel.davila@swri.org</a:t>
            </a:r>
          </a:p>
          <a:p>
            <a:r>
              <a:rPr lang="en-US" dirty="0"/>
              <a:t>Southwest Research Institute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B9FA6F-4C94-4F2D-BA29-A30FD214BBCB}"/>
              </a:ext>
            </a:extLst>
          </p:cNvPr>
          <p:cNvSpPr txBox="1"/>
          <p:nvPr/>
        </p:nvSpPr>
        <p:spPr>
          <a:xfrm>
            <a:off x="2415247" y="5992205"/>
            <a:ext cx="430874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This is a non-ITAR presentation, for public release</a:t>
            </a:r>
          </a:p>
          <a:p>
            <a:pPr algn="ctr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and reproduction from FSW website. </a:t>
            </a:r>
          </a:p>
          <a:p>
            <a:endParaRPr lang="en-US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FC4A8E51-308C-4E10-ADDE-2BB3F2955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9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5420B-6847-46DD-92ED-0A083C965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Network Compression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BD227-0ED3-4BFE-A1D7-141E54345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Goal: Minimize memory usage</a:t>
            </a:r>
          </a:p>
          <a:p>
            <a:pPr lvl="1"/>
            <a:r>
              <a:rPr lang="en-US" sz="2800" dirty="0"/>
              <a:t>Determined by size of weights and intermediate layer outputs</a:t>
            </a:r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sz="3200" dirty="0"/>
              <a:t>Goal: Minimize hardware footprint</a:t>
            </a:r>
          </a:p>
          <a:p>
            <a:pPr lvl="1"/>
            <a:r>
              <a:rPr lang="en-US" sz="2800" dirty="0"/>
              <a:t>Determined by width and depth of network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6C882C-D500-4B11-BCBE-A0780F4B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64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Introduction of Fire Modules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2438" y="982304"/>
            <a:ext cx="4265866" cy="5140029"/>
          </a:xfrm>
        </p:spPr>
        <p:txBody>
          <a:bodyPr/>
          <a:lstStyle/>
          <a:p>
            <a:r>
              <a:rPr lang="en-US" sz="2800" dirty="0"/>
              <a:t>Reduces footprint of conv layers by implementing squeeze mechanism</a:t>
            </a:r>
          </a:p>
          <a:p>
            <a:r>
              <a:rPr lang="en-US" sz="2800" dirty="0" err="1"/>
              <a:t>7x</a:t>
            </a:r>
            <a:r>
              <a:rPr lang="en-US" sz="2800" dirty="0"/>
              <a:t> reduction in model size with same performance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01915D-DFF3-4BF6-AC41-8B86196B4D5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365" y="1138150"/>
            <a:ext cx="3417509" cy="2136196"/>
          </a:xfrm>
          <a:prstGeom prst="rect">
            <a:avLst/>
          </a:prstGeom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2FFBBAC-94C0-44DF-81FA-BFECF42733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0031771"/>
              </p:ext>
            </p:extLst>
          </p:nvPr>
        </p:nvGraphicFramePr>
        <p:xfrm>
          <a:off x="1091092" y="4131120"/>
          <a:ext cx="7192219" cy="1312121"/>
        </p:xfrm>
        <a:graphic>
          <a:graphicData uri="http://schemas.openxmlformats.org/drawingml/2006/table">
            <a:tbl>
              <a:tblPr firstRow="1" firstCol="1" bandRow="1"/>
              <a:tblGrid>
                <a:gridCol w="3208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3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0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60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Model Architecture</a:t>
                      </a:r>
                      <a:endParaRPr lang="en-US" sz="18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Number of Weight Parameters</a:t>
                      </a:r>
                      <a:endParaRPr lang="en-US" sz="1800" b="1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Model File Size</a:t>
                      </a:r>
                      <a:endParaRPr lang="en-US" sz="18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03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Fully Convolutional Network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616,386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1.5 Mb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03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b="1" dirty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Fully Convolutional Squeeze-net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264,786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236 Kb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BD48C-37F0-44EB-A8BF-F8451158C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802" y="48179"/>
            <a:ext cx="8686800" cy="751442"/>
          </a:xfrm>
        </p:spPr>
        <p:txBody>
          <a:bodyPr/>
          <a:lstStyle/>
          <a:p>
            <a:r>
              <a:rPr lang="en-US" dirty="0"/>
              <a:t>Peak Compression Strategy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93085E-E7BE-415A-8DBF-586262442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E6BE976-D6F0-4C8E-8286-2414DC506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19" y="1207008"/>
            <a:ext cx="8234362" cy="4443984"/>
          </a:xfrm>
        </p:spPr>
        <p:txBody>
          <a:bodyPr/>
          <a:lstStyle/>
          <a:p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Need to define data field that can store information required to reconstruct peak locations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3600" dirty="0"/>
          </a:p>
          <a:p>
            <a:r>
              <a:rPr lang="en-US" sz="2800" dirty="0"/>
              <a:t>size = 2+ [extracted peak data] + [2 * </a:t>
            </a:r>
            <a:r>
              <a:rPr lang="en-US" sz="2800" dirty="0" err="1"/>
              <a:t>n_peaks</a:t>
            </a:r>
            <a:r>
              <a:rPr lang="en-US" sz="2800" dirty="0"/>
              <a:t>]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5862F0-2B89-4001-A0E0-F82569F3A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796" y="2761430"/>
            <a:ext cx="5078408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81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3802" y="27431"/>
            <a:ext cx="8686800" cy="1188783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Results: </a:t>
            </a:r>
            <a:r>
              <a:rPr lang="en-US" dirty="0" err="1">
                <a:latin typeface="Gill Sans" charset="0"/>
                <a:ea typeface="Gill Sans" charset="0"/>
                <a:cs typeface="Gill Sans" charset="0"/>
              </a:rPr>
              <a:t>10x</a:t>
            </a: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 Reduction in Data with 95% Information Retention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D06DB7-B438-475B-ABF7-E756749CD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19" y="1457944"/>
            <a:ext cx="7560057" cy="404768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D5B30-1332-4845-859D-4A1454BF3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What’s Next?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20028-16E4-4AB5-A9D7-78A44B495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38" y="982305"/>
            <a:ext cx="8234362" cy="2629576"/>
          </a:xfrm>
        </p:spPr>
        <p:txBody>
          <a:bodyPr/>
          <a:lstStyle/>
          <a:p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Explore anomaly detection for new observations</a:t>
            </a:r>
          </a:p>
          <a:p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Explore higher dimensional data, such as </a:t>
            </a:r>
            <a:r>
              <a:rPr lang="en-US" sz="2800" dirty="0" err="1">
                <a:latin typeface="Gill Sans" charset="0"/>
                <a:ea typeface="Gill Sans" charset="0"/>
                <a:cs typeface="Gill Sans" charset="0"/>
              </a:rPr>
              <a:t>2D</a:t>
            </a:r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 EO/IR imaging and video</a:t>
            </a:r>
          </a:p>
          <a:p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Compare speed and scalability vs GPU</a:t>
            </a:r>
          </a:p>
          <a:p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Improve parallelization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DA4D3-4929-4FDE-99BF-731D91AF0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A948514-734A-4309-B223-330A8B00C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758070"/>
              </p:ext>
            </p:extLst>
          </p:nvPr>
        </p:nvGraphicFramePr>
        <p:xfrm>
          <a:off x="1633521" y="3815585"/>
          <a:ext cx="5876958" cy="1806280"/>
        </p:xfrm>
        <a:graphic>
          <a:graphicData uri="http://schemas.openxmlformats.org/drawingml/2006/table">
            <a:tbl>
              <a:tblPr firstRow="1" firstCol="1" bandRow="1"/>
              <a:tblGrid>
                <a:gridCol w="1847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0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7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ill Sans"/>
                          <a:ea typeface="Times New Roman" charset="0"/>
                        </a:rPr>
                        <a:t>Technique</a:t>
                      </a:r>
                      <a:endParaRPr lang="en-US" sz="1800" dirty="0">
                        <a:effectLst/>
                        <a:latin typeface="Gill Sans"/>
                        <a:ea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Gill Sans"/>
                          <a:ea typeface="Times New Roman" charset="0"/>
                        </a:rPr>
                        <a:t>Ratio</a:t>
                      </a:r>
                      <a:endParaRPr lang="en-US" sz="1800">
                        <a:effectLst/>
                        <a:latin typeface="Gill Sans"/>
                        <a:ea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Gill Sans"/>
                          <a:ea typeface="Times New Roman" charset="0"/>
                        </a:rPr>
                        <a:t>Science Information Preserved</a:t>
                      </a:r>
                      <a:endParaRPr lang="en-US" sz="1800" dirty="0">
                        <a:effectLst/>
                        <a:latin typeface="Gill Sans"/>
                        <a:ea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9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"/>
                          <a:ea typeface="Times New Roman" charset="0"/>
                        </a:rPr>
                        <a:t>Rice Compression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"/>
                          <a:ea typeface="Times New Roman" charset="0"/>
                        </a:rPr>
                        <a:t>2.1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"/>
                          <a:ea typeface="Times New Roman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5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"/>
                          <a:ea typeface="Times New Roman" charset="0"/>
                        </a:rPr>
                        <a:t>FLAC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"/>
                          <a:ea typeface="Times New Roman" charset="0"/>
                        </a:rPr>
                        <a:t>1.9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"/>
                          <a:ea typeface="Times New Roman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6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"/>
                          <a:ea typeface="Times New Roman" charset="0"/>
                        </a:rPr>
                        <a:t>Neural Net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Gill Sans"/>
                          <a:ea typeface="Times New Roman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"/>
                          <a:ea typeface="Times New Roman" charset="0"/>
                        </a:rPr>
                        <a:t>90%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6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"/>
                          <a:ea typeface="Times New Roman" charset="0"/>
                        </a:rPr>
                        <a:t>Co-addition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"/>
                          <a:ea typeface="Times New Roman" charset="0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ill Sans"/>
                          <a:ea typeface="Times New Roman" charset="0"/>
                        </a:rPr>
                        <a:t>(100/n)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749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4048" y="31530"/>
            <a:ext cx="8074152" cy="771023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How Do We Handle All This data?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F71C0BD-E05E-432A-8A4A-8FAA92B51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857" y="1261872"/>
            <a:ext cx="4423953" cy="4661422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200" dirty="0">
                <a:latin typeface="Gill Sans" charset="0"/>
                <a:ea typeface="Gill Sans" charset="0"/>
                <a:cs typeface="Gill Sans" charset="0"/>
              </a:rPr>
              <a:t>Modern hardware capable of pushing out very high volume, high veracity data</a:t>
            </a:r>
          </a:p>
          <a:p>
            <a:pPr algn="l"/>
            <a:endParaRPr lang="en-US" sz="3200" dirty="0">
              <a:latin typeface="Gill Sans" charset="0"/>
              <a:ea typeface="Gill Sans" charset="0"/>
              <a:cs typeface="Gill Sans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200" dirty="0">
                <a:latin typeface="Gill Sans" charset="0"/>
                <a:ea typeface="Gill Sans" charset="0"/>
                <a:cs typeface="Gill Sans" charset="0"/>
              </a:rPr>
              <a:t>Need to prioritize observation opportunities before they are lost</a:t>
            </a:r>
          </a:p>
          <a:p>
            <a:pPr marL="457200" lvl="1" indent="0" algn="l">
              <a:buNone/>
            </a:pPr>
            <a:endParaRPr lang="en-US" sz="32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D9315A0-9F46-4AFF-B747-76EE5B32E4BF}"/>
              </a:ext>
            </a:extLst>
          </p:cNvPr>
          <p:cNvGrpSpPr/>
          <p:nvPr/>
        </p:nvGrpSpPr>
        <p:grpSpPr>
          <a:xfrm>
            <a:off x="5140469" y="1322061"/>
            <a:ext cx="3454400" cy="2454469"/>
            <a:chOff x="5231909" y="1504941"/>
            <a:chExt cx="3454400" cy="245446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FBE530-09B4-4E25-9027-589A6C79D156}"/>
                </a:ext>
              </a:extLst>
            </p:cNvPr>
            <p:cNvSpPr/>
            <p:nvPr/>
          </p:nvSpPr>
          <p:spPr>
            <a:xfrm>
              <a:off x="5231909" y="1504941"/>
              <a:ext cx="3454400" cy="2454469"/>
            </a:xfrm>
            <a:prstGeom prst="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50708EB-F15C-4821-9418-792A67D587C1}"/>
                </a:ext>
              </a:extLst>
            </p:cNvPr>
            <p:cNvGrpSpPr/>
            <p:nvPr/>
          </p:nvGrpSpPr>
          <p:grpSpPr>
            <a:xfrm>
              <a:off x="5361240" y="1596233"/>
              <a:ext cx="3289300" cy="2363177"/>
              <a:chOff x="5397500" y="1258288"/>
              <a:chExt cx="3289300" cy="2363177"/>
            </a:xfrm>
          </p:grpSpPr>
          <p:pic>
            <p:nvPicPr>
              <p:cNvPr id="11" name="Picture 2" descr="mage result for lsst">
                <a:extLst>
                  <a:ext uri="{FF2B5EF4-FFF2-40B4-BE49-F238E27FC236}">
                    <a16:creationId xmlns:a16="http://schemas.microsoft.com/office/drawing/2014/main" id="{8A41D015-A177-41CD-AEB1-FDA3161BBF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00"/>
              <a:stretch/>
            </p:blipFill>
            <p:spPr bwMode="auto">
              <a:xfrm>
                <a:off x="5988666" y="1258288"/>
                <a:ext cx="2106969" cy="19497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9751DA-0A8B-47F6-984C-B01D65E73A4A}"/>
                  </a:ext>
                </a:extLst>
              </p:cNvPr>
              <p:cNvSpPr txBox="1"/>
              <p:nvPr/>
            </p:nvSpPr>
            <p:spPr>
              <a:xfrm>
                <a:off x="5397500" y="3159800"/>
                <a:ext cx="3289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Gill Sans" charset="0"/>
                    <a:ea typeface="Gill Sans" charset="0"/>
                    <a:cs typeface="Gill Sans" charset="0"/>
                  </a:rPr>
                  <a:t>LSST – 20 TB / day</a:t>
                </a: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F3BB65-8E0C-4CFA-A6AF-15B6863D30EC}"/>
              </a:ext>
            </a:extLst>
          </p:cNvPr>
          <p:cNvGrpSpPr/>
          <p:nvPr/>
        </p:nvGrpSpPr>
        <p:grpSpPr>
          <a:xfrm>
            <a:off x="4777386" y="4227838"/>
            <a:ext cx="4049757" cy="1724376"/>
            <a:chOff x="4841394" y="4227838"/>
            <a:chExt cx="4049757" cy="172437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367B946-E0D6-4190-9113-C89183883E70}"/>
                </a:ext>
              </a:extLst>
            </p:cNvPr>
            <p:cNvGrpSpPr/>
            <p:nvPr/>
          </p:nvGrpSpPr>
          <p:grpSpPr>
            <a:xfrm>
              <a:off x="4966653" y="4350062"/>
              <a:ext cx="3924498" cy="1602152"/>
              <a:chOff x="5079901" y="4222748"/>
              <a:chExt cx="3924498" cy="1602152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4447897-51B6-4CA3-9E0C-C50E4F8085A7}"/>
                  </a:ext>
                </a:extLst>
              </p:cNvPr>
              <p:cNvSpPr txBox="1"/>
              <p:nvPr/>
            </p:nvSpPr>
            <p:spPr>
              <a:xfrm>
                <a:off x="5092798" y="5363235"/>
                <a:ext cx="39116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Gill Sans" charset="0"/>
                    <a:ea typeface="Gill Sans" charset="0"/>
                    <a:cs typeface="Gill Sans" charset="0"/>
                  </a:rPr>
                  <a:t>MASPEX – 2.5 GB / </a:t>
                </a:r>
                <a:r>
                  <a:rPr lang="en-US" sz="2400" b="1" dirty="0" err="1">
                    <a:latin typeface="Gill Sans" charset="0"/>
                    <a:ea typeface="Gill Sans" charset="0"/>
                    <a:cs typeface="Gill Sans" charset="0"/>
                  </a:rPr>
                  <a:t>hr</a:t>
                </a:r>
                <a:endParaRPr lang="en-US" sz="2400" b="1" dirty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pic>
            <p:nvPicPr>
              <p:cNvPr id="17" name="Picture 16" descr="MB-TOF III no background.png">
                <a:extLst>
                  <a:ext uri="{FF2B5EF4-FFF2-40B4-BE49-F238E27FC236}">
                    <a16:creationId xmlns:a16="http://schemas.microsoft.com/office/drawing/2014/main" id="{D892E0B8-2C5C-43EC-8480-78CE0B5550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9901" y="4222748"/>
                <a:ext cx="3689449" cy="1022194"/>
              </a:xfrm>
              <a:prstGeom prst="rect">
                <a:avLst/>
              </a:prstGeom>
            </p:spPr>
          </p:pic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6A410C1-7A6E-4757-8105-75F313910AAA}"/>
                </a:ext>
              </a:extLst>
            </p:cNvPr>
            <p:cNvSpPr/>
            <p:nvPr/>
          </p:nvSpPr>
          <p:spPr>
            <a:xfrm>
              <a:off x="4841394" y="4227838"/>
              <a:ext cx="3844915" cy="1695456"/>
            </a:xfrm>
            <a:prstGeom prst="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D8314-452A-4DDC-95DD-B1796EC88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Convolutional Neural Network SparkNotes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0F349-9E40-4913-B4E4-5482329EE2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A deep learning architecture</a:t>
            </a:r>
          </a:p>
          <a:p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Come in many shapes and sizes</a:t>
            </a:r>
          </a:p>
          <a:p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Applications include image recognition, object detection, and signal processing</a:t>
            </a:r>
          </a:p>
          <a:p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Primary operation is convolution on matrices</a:t>
            </a:r>
          </a:p>
          <a:p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29A54A-CF7C-4917-9266-71ED92863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E95B41-1F06-4B82-AEB6-1141FAB59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970" y="1042379"/>
            <a:ext cx="2237703" cy="21593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D35B1A-3F98-4BBA-93CB-6348DBAC4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3522846"/>
            <a:ext cx="3581400" cy="244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222A0-CB6B-4DDA-BF73-55D8D8884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Machine Learning on FPGA?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8DF5-2989-4B78-B2D4-C768138EE2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Massive parallel computing power = Faster processing of data</a:t>
            </a:r>
          </a:p>
          <a:p>
            <a:endParaRPr lang="en-US" sz="2800" dirty="0"/>
          </a:p>
          <a:p>
            <a:r>
              <a:rPr lang="en-US" sz="2800" dirty="0"/>
              <a:t>Low power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Onboard processing</a:t>
            </a:r>
          </a:p>
          <a:p>
            <a:pPr lvl="1"/>
            <a:endParaRPr lang="en-US" sz="2800" dirty="0"/>
          </a:p>
          <a:p>
            <a:r>
              <a:rPr lang="en-US" sz="2800" dirty="0"/>
              <a:t>FPGAs commonly used in space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BAA46-C7CC-4155-9A3E-374289B0E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665ADE-8554-43B2-A202-506BE2A53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889" y="1107232"/>
            <a:ext cx="3837814" cy="37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9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9CD94-B018-4314-85A5-B5B07CF81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Gill Sans" charset="0"/>
                <a:ea typeface="Gill Sans" charset="0"/>
                <a:cs typeface="Gill Sans" charset="0"/>
              </a:rPr>
              <a:t>Insitu</a:t>
            </a: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 Intelligence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A2A7E-FABB-4CE4-8503-E491F587F0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2438" y="982304"/>
            <a:ext cx="4677346" cy="5140029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Combines:</a:t>
            </a:r>
          </a:p>
          <a:p>
            <a:pPr lvl="1"/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Best practices in compact  AI algorithm design </a:t>
            </a:r>
          </a:p>
          <a:p>
            <a:pPr marL="457200" lvl="1" indent="0">
              <a:buNone/>
            </a:pPr>
            <a:endParaRPr lang="en-US" sz="2800" dirty="0">
              <a:latin typeface="Gill Sans" charset="0"/>
              <a:ea typeface="Gill Sans" charset="0"/>
              <a:cs typeface="Gill Sans" charset="0"/>
            </a:endParaRPr>
          </a:p>
          <a:p>
            <a:pPr lvl="1"/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Modern flight FPGA densities</a:t>
            </a:r>
          </a:p>
          <a:p>
            <a:pPr marL="457200" lvl="1" indent="0">
              <a:buNone/>
            </a:pPr>
            <a:endParaRPr lang="en-US" sz="2800" dirty="0">
              <a:latin typeface="Gill Sans" charset="0"/>
              <a:ea typeface="Gill Sans" charset="0"/>
              <a:cs typeface="Gill Sans" charset="0"/>
            </a:endParaRPr>
          </a:p>
          <a:p>
            <a:pPr lvl="1"/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Access to ample ground data for training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C4850-AC3A-4BBE-8F93-B8C59525D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6" descr="mage result for neural network">
            <a:extLst>
              <a:ext uri="{FF2B5EF4-FFF2-40B4-BE49-F238E27FC236}">
                <a16:creationId xmlns:a16="http://schemas.microsoft.com/office/drawing/2014/main" id="{54A451F9-BF8F-4E4B-8F64-20DA682A8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037" y="1097598"/>
            <a:ext cx="2064326" cy="2482352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mage result for zynq ultrascale+">
            <a:extLst>
              <a:ext uri="{FF2B5EF4-FFF2-40B4-BE49-F238E27FC236}">
                <a16:creationId xmlns:a16="http://schemas.microsoft.com/office/drawing/2014/main" id="{8DF9A080-43D0-43AB-BEDA-1D6C2F46B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031524"/>
            <a:ext cx="3251200" cy="1828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268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DD056-4433-499E-8520-118BEBDE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802" y="69319"/>
            <a:ext cx="8686800" cy="1240117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Model: Mass Spectrometer for Planetary Exploration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D89D3-05FE-47D8-8BF7-1A790BF470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2438" y="1455948"/>
            <a:ext cx="4038600" cy="4092616"/>
          </a:xfrm>
        </p:spPr>
        <p:txBody>
          <a:bodyPr/>
          <a:lstStyle/>
          <a:p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Targeted at planetary science missions</a:t>
            </a:r>
          </a:p>
          <a:p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Majority of data collected by instrument is noise </a:t>
            </a:r>
          </a:p>
          <a:p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Can neural network be used to automatically select relevant signal for transmission?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775584-4DE5-4177-9B86-EF2AF0409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4" descr="mbtof_3_angle_1">
            <a:extLst>
              <a:ext uri="{FF2B5EF4-FFF2-40B4-BE49-F238E27FC236}">
                <a16:creationId xmlns:a16="http://schemas.microsoft.com/office/drawing/2014/main" id="{73229A75-A082-4F8D-9642-539891DF5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618962">
            <a:off x="5627413" y="1664369"/>
            <a:ext cx="2934324" cy="1067109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C9411B-8A05-4B56-930F-EE82329AB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7488" y="3344606"/>
            <a:ext cx="3644074" cy="255085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35063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C8927-8769-4187-ABD7-0B27CF233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Challenge: Spaceflight Hardware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443B0F-2A18-47B1-AFDD-23C3BB000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1F8F26-44B9-449C-B854-D210C0A3BD5A}"/>
              </a:ext>
            </a:extLst>
          </p:cNvPr>
          <p:cNvSpPr txBox="1"/>
          <p:nvPr/>
        </p:nvSpPr>
        <p:spPr>
          <a:xfrm>
            <a:off x="838176" y="1962992"/>
            <a:ext cx="3394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Typical ground hardware:</a:t>
            </a:r>
          </a:p>
        </p:txBody>
      </p:sp>
      <p:pic>
        <p:nvPicPr>
          <p:cNvPr id="7" name="Picture 8" descr="elated image">
            <a:extLst>
              <a:ext uri="{FF2B5EF4-FFF2-40B4-BE49-F238E27FC236}">
                <a16:creationId xmlns:a16="http://schemas.microsoft.com/office/drawing/2014/main" id="{3148111D-4462-4104-93A2-9EBF0DD00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89" y="2614945"/>
            <a:ext cx="4163139" cy="2789303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FB5414-D3B2-4A08-AC9E-93BA5D7747E9}"/>
              </a:ext>
            </a:extLst>
          </p:cNvPr>
          <p:cNvSpPr txBox="1"/>
          <p:nvPr/>
        </p:nvSpPr>
        <p:spPr>
          <a:xfrm>
            <a:off x="5236069" y="1962991"/>
            <a:ext cx="3394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Typical space hardware:</a:t>
            </a:r>
          </a:p>
        </p:txBody>
      </p:sp>
      <p:pic>
        <p:nvPicPr>
          <p:cNvPr id="9" name="Picture 12" descr="mage result for flip phone">
            <a:extLst>
              <a:ext uri="{FF2B5EF4-FFF2-40B4-BE49-F238E27FC236}">
                <a16:creationId xmlns:a16="http://schemas.microsoft.com/office/drawing/2014/main" id="{AB0666C4-A875-4DA6-BB1A-5E630F5E9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550" y="2769614"/>
            <a:ext cx="3719946" cy="247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774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72C0E-F334-422C-A861-C4E19B057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802" y="81477"/>
            <a:ext cx="8686800" cy="814635"/>
          </a:xfrm>
        </p:spPr>
        <p:txBody>
          <a:bodyPr/>
          <a:lstStyle/>
          <a:p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Dataset Description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1183E-C24E-400A-97EF-745EC7082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38" y="1123540"/>
            <a:ext cx="8234362" cy="1025299"/>
          </a:xfrm>
        </p:spPr>
        <p:txBody>
          <a:bodyPr>
            <a:noAutofit/>
          </a:bodyPr>
          <a:lstStyle/>
          <a:p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Information sparsity</a:t>
            </a:r>
          </a:p>
          <a:p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Shifting baselines, noisy peaks, low SNR peaks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647B9-C0BE-40DC-9177-BCE152B81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C76E95-46E5-424E-B889-720AF20782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600358"/>
            <a:ext cx="3948545" cy="29718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8886A7-C55B-4961-A25D-28B0E6087B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569" y="2600358"/>
            <a:ext cx="4035065" cy="317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59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97E64-D503-4B97-982D-A7882579F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802" y="81477"/>
            <a:ext cx="8686800" cy="823779"/>
          </a:xfrm>
        </p:spPr>
        <p:txBody>
          <a:bodyPr/>
          <a:lstStyle/>
          <a:p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Model Architecture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28601-6006-40B0-98CA-9B331F9DA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668" y="1145266"/>
            <a:ext cx="8234362" cy="4567468"/>
          </a:xfrm>
        </p:spPr>
        <p:txBody>
          <a:bodyPr/>
          <a:lstStyle/>
          <a:p>
            <a:r>
              <a:rPr lang="en-US" sz="2800" dirty="0" err="1">
                <a:latin typeface="Gill Sans" charset="0"/>
                <a:ea typeface="Gill Sans" charset="0"/>
                <a:cs typeface="Gill Sans" charset="0"/>
              </a:rPr>
              <a:t>1D</a:t>
            </a:r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 Conv Net Architecture</a:t>
            </a:r>
          </a:p>
          <a:p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Ingests segments of length 120 as input</a:t>
            </a:r>
          </a:p>
          <a:p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Iterates continuously over time series signal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3D79F-DA04-4A9F-884B-EF70C68D0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EFC0F3-21B4-4980-ADBF-3104529DAD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546" y="3690546"/>
            <a:ext cx="7606145" cy="190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58277"/>
      </p:ext>
    </p:extLst>
  </p:cSld>
  <p:clrMapOvr>
    <a:masterClrMapping/>
  </p:clrMapOvr>
</p:sld>
</file>

<file path=ppt/theme/theme1.xml><?xml version="1.0" encoding="utf-8"?>
<a:theme xmlns:a="http://schemas.openxmlformats.org/drawingml/2006/main" name="Alternate V1 - DR_Slides">
  <a:themeElements>
    <a:clrScheme name="SwRI Corporate Pallet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Alternate V1 - DR_Slides</Template>
  <TotalTime>182</TotalTime>
  <Words>417</Words>
  <Application>Microsoft Office PowerPoint</Application>
  <PresentationFormat>On-screen Show (4:3)</PresentationFormat>
  <Paragraphs>107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Gill Sans</vt:lpstr>
      <vt:lpstr>Gill Sans MT</vt:lpstr>
      <vt:lpstr>Gill Sans Std</vt:lpstr>
      <vt:lpstr>Times New Roman</vt:lpstr>
      <vt:lpstr>Wingdings</vt:lpstr>
      <vt:lpstr>Alternate V1 - DR_Slides</vt:lpstr>
      <vt:lpstr>Deep Neural Networks for Onboard Intelligence</vt:lpstr>
      <vt:lpstr>How Do We Handle All This data?</vt:lpstr>
      <vt:lpstr>Convolutional Neural Network SparkNotes</vt:lpstr>
      <vt:lpstr>Why Machine Learning on FPGA?</vt:lpstr>
      <vt:lpstr>Insitu Intelligence</vt:lpstr>
      <vt:lpstr>Model: Mass Spectrometer for Planetary Exploration</vt:lpstr>
      <vt:lpstr>Challenge: Spaceflight Hardware</vt:lpstr>
      <vt:lpstr>Dataset Description</vt:lpstr>
      <vt:lpstr>Model Architecture</vt:lpstr>
      <vt:lpstr>Network Compression</vt:lpstr>
      <vt:lpstr>Introduction of Fire Modules</vt:lpstr>
      <vt:lpstr>Peak Compression Strategy</vt:lpstr>
      <vt:lpstr>Results: 10x Reduction in Data with 95% Information Retention</vt:lpstr>
      <vt:lpstr>What’s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SwRI Corporate PPT Template v1</dc:title>
  <dc:creator>Frank Tapia, Jessica Vidal Tim Martin</dc:creator>
  <cp:lastModifiedBy>Downing, Karen F.</cp:lastModifiedBy>
  <cp:revision>22</cp:revision>
  <dcterms:created xsi:type="dcterms:W3CDTF">2015-08-25T13:48:16Z</dcterms:created>
  <dcterms:modified xsi:type="dcterms:W3CDTF">2018-11-14T16:45:16Z</dcterms:modified>
</cp:coreProperties>
</file>