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3" r:id="rId3"/>
    <p:sldMasterId id="2147483654" r:id="rId4"/>
  </p:sldMasterIdLst>
  <p:notesMasterIdLst>
    <p:notesMasterId r:id="rId36"/>
  </p:notesMasterIdLst>
  <p:handoutMasterIdLst>
    <p:handoutMasterId r:id="rId37"/>
  </p:handoutMasterIdLst>
  <p:sldIdLst>
    <p:sldId id="256" r:id="rId5"/>
    <p:sldId id="381" r:id="rId6"/>
    <p:sldId id="306" r:id="rId7"/>
    <p:sldId id="353" r:id="rId8"/>
    <p:sldId id="379" r:id="rId9"/>
    <p:sldId id="326" r:id="rId10"/>
    <p:sldId id="401" r:id="rId11"/>
    <p:sldId id="402" r:id="rId12"/>
    <p:sldId id="403" r:id="rId13"/>
    <p:sldId id="393" r:id="rId14"/>
    <p:sldId id="339" r:id="rId15"/>
    <p:sldId id="340" r:id="rId16"/>
    <p:sldId id="341" r:id="rId17"/>
    <p:sldId id="325" r:id="rId18"/>
    <p:sldId id="366" r:id="rId19"/>
    <p:sldId id="397" r:id="rId20"/>
    <p:sldId id="396" r:id="rId21"/>
    <p:sldId id="394" r:id="rId22"/>
    <p:sldId id="384" r:id="rId23"/>
    <p:sldId id="385" r:id="rId24"/>
    <p:sldId id="389" r:id="rId25"/>
    <p:sldId id="390" r:id="rId26"/>
    <p:sldId id="398" r:id="rId27"/>
    <p:sldId id="399" r:id="rId28"/>
    <p:sldId id="400" r:id="rId29"/>
    <p:sldId id="404" r:id="rId30"/>
    <p:sldId id="386" r:id="rId31"/>
    <p:sldId id="395" r:id="rId32"/>
    <p:sldId id="373" r:id="rId33"/>
    <p:sldId id="392" r:id="rId34"/>
    <p:sldId id="265" r:id="rId35"/>
  </p:sldIdLst>
  <p:sldSz cx="9144000" cy="6858000" type="screen4x3"/>
  <p:notesSz cx="7099300" cy="10234613"/>
  <p:defaultTextStyle>
    <a:defPPr>
      <a:defRPr lang="de-AT"/>
    </a:defPPr>
    <a:lvl1pPr algn="l" rtl="0" fontAlgn="base">
      <a:spcBef>
        <a:spcPct val="0"/>
      </a:spcBef>
      <a:spcAft>
        <a:spcPct val="0"/>
      </a:spcAft>
      <a:defRPr sz="4300" kern="1200">
        <a:solidFill>
          <a:srgbClr val="0093D0"/>
        </a:solidFill>
        <a:latin typeface="Arial" charset="0"/>
        <a:ea typeface="+mn-ea"/>
        <a:cs typeface="+mn-cs"/>
      </a:defRPr>
    </a:lvl1pPr>
    <a:lvl2pPr marL="457200" algn="l" rtl="0" fontAlgn="base">
      <a:spcBef>
        <a:spcPct val="0"/>
      </a:spcBef>
      <a:spcAft>
        <a:spcPct val="0"/>
      </a:spcAft>
      <a:defRPr sz="4300" kern="1200">
        <a:solidFill>
          <a:srgbClr val="0093D0"/>
        </a:solidFill>
        <a:latin typeface="Arial" charset="0"/>
        <a:ea typeface="+mn-ea"/>
        <a:cs typeface="+mn-cs"/>
      </a:defRPr>
    </a:lvl2pPr>
    <a:lvl3pPr marL="914400" algn="l" rtl="0" fontAlgn="base">
      <a:spcBef>
        <a:spcPct val="0"/>
      </a:spcBef>
      <a:spcAft>
        <a:spcPct val="0"/>
      </a:spcAft>
      <a:defRPr sz="4300" kern="1200">
        <a:solidFill>
          <a:srgbClr val="0093D0"/>
        </a:solidFill>
        <a:latin typeface="Arial" charset="0"/>
        <a:ea typeface="+mn-ea"/>
        <a:cs typeface="+mn-cs"/>
      </a:defRPr>
    </a:lvl3pPr>
    <a:lvl4pPr marL="1371600" algn="l" rtl="0" fontAlgn="base">
      <a:spcBef>
        <a:spcPct val="0"/>
      </a:spcBef>
      <a:spcAft>
        <a:spcPct val="0"/>
      </a:spcAft>
      <a:defRPr sz="4300" kern="1200">
        <a:solidFill>
          <a:srgbClr val="0093D0"/>
        </a:solidFill>
        <a:latin typeface="Arial" charset="0"/>
        <a:ea typeface="+mn-ea"/>
        <a:cs typeface="+mn-cs"/>
      </a:defRPr>
    </a:lvl4pPr>
    <a:lvl5pPr marL="1828800" algn="l" rtl="0" fontAlgn="base">
      <a:spcBef>
        <a:spcPct val="0"/>
      </a:spcBef>
      <a:spcAft>
        <a:spcPct val="0"/>
      </a:spcAft>
      <a:defRPr sz="4300" kern="1200">
        <a:solidFill>
          <a:srgbClr val="0093D0"/>
        </a:solidFill>
        <a:latin typeface="Arial" charset="0"/>
        <a:ea typeface="+mn-ea"/>
        <a:cs typeface="+mn-cs"/>
      </a:defRPr>
    </a:lvl5pPr>
    <a:lvl6pPr marL="2286000" algn="l" defTabSz="914400" rtl="0" eaLnBrk="1" latinLnBrk="0" hangingPunct="1">
      <a:defRPr sz="4300" kern="1200">
        <a:solidFill>
          <a:srgbClr val="0093D0"/>
        </a:solidFill>
        <a:latin typeface="Arial" charset="0"/>
        <a:ea typeface="+mn-ea"/>
        <a:cs typeface="+mn-cs"/>
      </a:defRPr>
    </a:lvl6pPr>
    <a:lvl7pPr marL="2743200" algn="l" defTabSz="914400" rtl="0" eaLnBrk="1" latinLnBrk="0" hangingPunct="1">
      <a:defRPr sz="4300" kern="1200">
        <a:solidFill>
          <a:srgbClr val="0093D0"/>
        </a:solidFill>
        <a:latin typeface="Arial" charset="0"/>
        <a:ea typeface="+mn-ea"/>
        <a:cs typeface="+mn-cs"/>
      </a:defRPr>
    </a:lvl7pPr>
    <a:lvl8pPr marL="3200400" algn="l" defTabSz="914400" rtl="0" eaLnBrk="1" latinLnBrk="0" hangingPunct="1">
      <a:defRPr sz="4300" kern="1200">
        <a:solidFill>
          <a:srgbClr val="0093D0"/>
        </a:solidFill>
        <a:latin typeface="Arial" charset="0"/>
        <a:ea typeface="+mn-ea"/>
        <a:cs typeface="+mn-cs"/>
      </a:defRPr>
    </a:lvl8pPr>
    <a:lvl9pPr marL="3657600" algn="l" defTabSz="914400" rtl="0" eaLnBrk="1" latinLnBrk="0" hangingPunct="1">
      <a:defRPr sz="4300" kern="1200">
        <a:solidFill>
          <a:srgbClr val="0093D0"/>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ias Mäke-Kail" initials="MM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3D0"/>
    <a:srgbClr val="E0E0E0"/>
    <a:srgbClr val="A3A3A3"/>
    <a:srgbClr val="333333"/>
    <a:srgbClr val="7DDB7F"/>
    <a:srgbClr val="9FD0EB"/>
    <a:srgbClr val="414141"/>
    <a:srgbClr val="FAA7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7" autoAdjust="0"/>
    <p:restoredTop sz="94237" autoAdjust="0"/>
  </p:normalViewPr>
  <p:slideViewPr>
    <p:cSldViewPr>
      <p:cViewPr>
        <p:scale>
          <a:sx n="90" d="100"/>
          <a:sy n="90" d="100"/>
        </p:scale>
        <p:origin x="-1446" y="126"/>
      </p:cViewPr>
      <p:guideLst>
        <p:guide orient="horz" pos="323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emf"/><Relationship Id="rId1" Type="http://schemas.openxmlformats.org/officeDocument/2006/relationships/image" Target="../media/image65.emf"/><Relationship Id="rId6" Type="http://schemas.openxmlformats.org/officeDocument/2006/relationships/image" Target="../media/image70.emf"/><Relationship Id="rId5" Type="http://schemas.openxmlformats.org/officeDocument/2006/relationships/image" Target="../media/image6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solidFill>
                  <a:schemeClr val="tx1"/>
                </a:solidFill>
              </a:defRPr>
            </a:lvl1pPr>
          </a:lstStyle>
          <a:p>
            <a:pPr>
              <a:defRPr/>
            </a:pPr>
            <a:endParaRPr lang="de-AT"/>
          </a:p>
        </p:txBody>
      </p:sp>
      <p:sp>
        <p:nvSpPr>
          <p:cNvPr id="1229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solidFill>
                  <a:schemeClr val="tx1"/>
                </a:solidFill>
              </a:defRPr>
            </a:lvl1pPr>
          </a:lstStyle>
          <a:p>
            <a:pPr>
              <a:defRPr/>
            </a:pPr>
            <a:endParaRPr lang="de-AT"/>
          </a:p>
        </p:txBody>
      </p:sp>
      <p:sp>
        <p:nvSpPr>
          <p:cNvPr id="1229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solidFill>
                  <a:schemeClr val="tx1"/>
                </a:solidFill>
              </a:defRPr>
            </a:lvl1pPr>
          </a:lstStyle>
          <a:p>
            <a:pPr>
              <a:defRPr/>
            </a:pPr>
            <a:endParaRPr lang="de-AT"/>
          </a:p>
        </p:txBody>
      </p:sp>
      <p:sp>
        <p:nvSpPr>
          <p:cNvPr id="1229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solidFill>
                  <a:schemeClr val="tx1"/>
                </a:solidFill>
              </a:defRPr>
            </a:lvl1pPr>
          </a:lstStyle>
          <a:p>
            <a:pPr>
              <a:defRPr/>
            </a:pPr>
            <a:fld id="{E8FC92C6-A757-4BB3-8354-D00FF7CF6BD0}" type="slidenum">
              <a:rPr lang="de-AT"/>
              <a:pPr>
                <a:defRPr/>
              </a:pPr>
              <a:t>‹#›</a:t>
            </a:fld>
            <a:endParaRPr lang="de-AT"/>
          </a:p>
        </p:txBody>
      </p:sp>
    </p:spTree>
    <p:extLst>
      <p:ext uri="{BB962C8B-B14F-4D97-AF65-F5344CB8AC3E}">
        <p14:creationId xmlns:p14="http://schemas.microsoft.com/office/powerpoint/2010/main" val="225613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solidFill>
                  <a:schemeClr val="tx1"/>
                </a:solidFill>
              </a:defRPr>
            </a:lvl1pPr>
          </a:lstStyle>
          <a:p>
            <a:pPr>
              <a:defRPr/>
            </a:pPr>
            <a:endParaRPr lang="de-AT"/>
          </a:p>
        </p:txBody>
      </p:sp>
      <p:sp>
        <p:nvSpPr>
          <p:cNvPr id="1361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solidFill>
                  <a:schemeClr val="tx1"/>
                </a:solidFill>
              </a:defRPr>
            </a:lvl1pPr>
          </a:lstStyle>
          <a:p>
            <a:pPr>
              <a:defRPr/>
            </a:pPr>
            <a:endParaRPr lang="de-AT"/>
          </a:p>
        </p:txBody>
      </p:sp>
      <p:sp>
        <p:nvSpPr>
          <p:cNvPr id="307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AT" noProof="0" smtClean="0"/>
              <a:t>Click to edit Master text styles</a:t>
            </a:r>
          </a:p>
          <a:p>
            <a:pPr lvl="1"/>
            <a:r>
              <a:rPr lang="de-AT" noProof="0" smtClean="0"/>
              <a:t>Second level</a:t>
            </a:r>
          </a:p>
          <a:p>
            <a:pPr lvl="2"/>
            <a:r>
              <a:rPr lang="de-AT" noProof="0" smtClean="0"/>
              <a:t>Third level</a:t>
            </a:r>
          </a:p>
          <a:p>
            <a:pPr lvl="3"/>
            <a:r>
              <a:rPr lang="de-AT" noProof="0" smtClean="0"/>
              <a:t>Fourth level</a:t>
            </a:r>
          </a:p>
          <a:p>
            <a:pPr lvl="4"/>
            <a:r>
              <a:rPr lang="de-AT" noProof="0" smtClean="0"/>
              <a:t>Fifth level</a:t>
            </a:r>
          </a:p>
        </p:txBody>
      </p:sp>
      <p:sp>
        <p:nvSpPr>
          <p:cNvPr id="1361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solidFill>
                  <a:schemeClr val="tx1"/>
                </a:solidFill>
              </a:defRPr>
            </a:lvl1pPr>
          </a:lstStyle>
          <a:p>
            <a:pPr>
              <a:defRPr/>
            </a:pPr>
            <a:endParaRPr lang="de-AT"/>
          </a:p>
        </p:txBody>
      </p:sp>
      <p:sp>
        <p:nvSpPr>
          <p:cNvPr id="1361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solidFill>
                  <a:schemeClr val="tx1"/>
                </a:solidFill>
              </a:defRPr>
            </a:lvl1pPr>
          </a:lstStyle>
          <a:p>
            <a:pPr>
              <a:defRPr/>
            </a:pPr>
            <a:fld id="{5EC2D5BC-665D-4A3D-99F1-D9E89852F803}" type="slidenum">
              <a:rPr lang="de-AT"/>
              <a:pPr>
                <a:defRPr/>
              </a:pPr>
              <a:t>‹#›</a:t>
            </a:fld>
            <a:endParaRPr lang="de-AT"/>
          </a:p>
        </p:txBody>
      </p:sp>
    </p:spTree>
    <p:extLst>
      <p:ext uri="{BB962C8B-B14F-4D97-AF65-F5344CB8AC3E}">
        <p14:creationId xmlns:p14="http://schemas.microsoft.com/office/powerpoint/2010/main" val="4209659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fld id="{16E7D035-5879-47FB-AB88-B9F2148059D7}" type="slidenum">
              <a:rPr lang="de-AT" sz="1300" smtClean="0">
                <a:solidFill>
                  <a:schemeClr val="tx1"/>
                </a:solidFill>
              </a:rPr>
              <a:pPr eaLnBrk="1" hangingPunct="1"/>
              <a:t>1</a:t>
            </a:fld>
            <a:endParaRPr lang="de-AT" sz="1300" smtClean="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4067AFB1-BE06-436A-998C-89C09C871761}" type="slidenum">
              <a:rPr lang="de-AT" sz="1300" smtClean="0">
                <a:solidFill>
                  <a:schemeClr val="tx1"/>
                </a:solidFill>
              </a:rPr>
              <a:pPr eaLnBrk="1" hangingPunct="1"/>
              <a:t>14</a:t>
            </a:fld>
            <a:endParaRPr lang="de-AT" sz="1300" smtClean="0">
              <a:solidFill>
                <a:schemeClr val="tx1"/>
              </a:solidFill>
            </a:endParaRPr>
          </a:p>
        </p:txBody>
      </p:sp>
      <p:sp>
        <p:nvSpPr>
          <p:cNvPr id="81923"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a:fld id="{015DBE0F-1BA5-438A-A0C4-539E80014C01}" type="slidenum">
              <a:rPr lang="en-US" sz="1300">
                <a:solidFill>
                  <a:schemeClr val="tx1"/>
                </a:solidFill>
                <a:latin typeface="Times New Roman" pitchFamily="18" charset="0"/>
              </a:rPr>
              <a:pPr algn="r"/>
              <a:t>14</a:t>
            </a:fld>
            <a:endParaRPr lang="en-US" sz="1300">
              <a:solidFill>
                <a:schemeClr val="tx1"/>
              </a:solidFill>
              <a:latin typeface="Times New Roman" pitchFamily="18" charset="0"/>
            </a:endParaRPr>
          </a:p>
        </p:txBody>
      </p:sp>
      <p:sp>
        <p:nvSpPr>
          <p:cNvPr id="81924" name="Rectangle 2"/>
          <p:cNvSpPr>
            <a:spLocks noGrp="1" noRot="1" noChangeAspect="1" noChangeArrowheads="1" noTextEdit="1"/>
          </p:cNvSpPr>
          <p:nvPr>
            <p:ph type="sldImg"/>
          </p:nvPr>
        </p:nvSpPr>
        <p:spPr>
          <a:xfrm>
            <a:off x="993775" y="768350"/>
            <a:ext cx="5113338" cy="3836988"/>
          </a:xfrm>
          <a:ln/>
        </p:spPr>
      </p:sp>
      <p:sp>
        <p:nvSpPr>
          <p:cNvPr id="81925" name="Rectangle 3"/>
          <p:cNvSpPr>
            <a:spLocks noGrp="1" noChangeArrowheads="1"/>
          </p:cNvSpPr>
          <p:nvPr>
            <p:ph type="body" idx="1"/>
          </p:nvPr>
        </p:nvSpPr>
        <p:spPr>
          <a:xfrm>
            <a:off x="947738" y="4860925"/>
            <a:ext cx="5203825" cy="4605338"/>
          </a:xfrm>
          <a:noFill/>
        </p:spPr>
        <p:txBody>
          <a:bodyPr/>
          <a:lstStyle/>
          <a:p>
            <a:pPr eaLnBrk="1" hangingPunct="1">
              <a:spcAft>
                <a:spcPts val="613"/>
              </a:spcAft>
            </a:pPr>
            <a:r>
              <a:rPr lang="en-US" smtClean="0"/>
              <a:t>architecture is coupled together through Virtual Backplane</a:t>
            </a:r>
            <a:r>
              <a:rPr lang="en-US" smtClean="0">
                <a:sym typeface="Symbol" pitchFamily="18" charset="2"/>
              </a:rPr>
              <a:t></a:t>
            </a:r>
          </a:p>
          <a:p>
            <a:pPr eaLnBrk="1" hangingPunct="1">
              <a:spcAft>
                <a:spcPts val="613"/>
              </a:spcAft>
            </a:pPr>
            <a:endParaRPr lang="en-US" smtClean="0"/>
          </a:p>
          <a:p>
            <a:pPr eaLnBrk="1" hangingPunct="1">
              <a:spcAft>
                <a:spcPts val="613"/>
              </a:spcAft>
            </a:pPr>
            <a:r>
              <a:rPr lang="en-US" smtClean="0"/>
              <a:t>The Integrated Systems  </a:t>
            </a:r>
            <a:r>
              <a:rPr lang="en-US" smtClean="0">
                <a:solidFill>
                  <a:schemeClr val="hlink"/>
                </a:solidFill>
              </a:rPr>
              <a:t>ideal</a:t>
            </a:r>
            <a:r>
              <a:rPr lang="en-US" smtClean="0"/>
              <a:t> for system of systems</a:t>
            </a:r>
          </a:p>
          <a:p>
            <a:pPr eaLnBrk="1" hangingPunct="1">
              <a:spcAft>
                <a:spcPts val="613"/>
              </a:spcAft>
            </a:pPr>
            <a:r>
              <a:rPr lang="en-US" smtClean="0"/>
              <a:t>individual systems come together  &gt; coupled through fusion of Virtual Backplane</a:t>
            </a:r>
            <a:r>
              <a:rPr lang="en-US" smtClean="0">
                <a:sym typeface="Symbol" pitchFamily="18" charset="2"/>
              </a:rPr>
              <a:t></a:t>
            </a:r>
            <a:r>
              <a:rPr lang="en-US" smtClean="0"/>
              <a:t> </a:t>
            </a:r>
          </a:p>
          <a:p>
            <a:pPr eaLnBrk="1" hangingPunct="1">
              <a:spcAft>
                <a:spcPts val="613"/>
              </a:spcAft>
            </a:pPr>
            <a:r>
              <a:rPr lang="en-US" smtClean="0"/>
              <a:t>predetermined, yet dynamic, re-configuration of the individual computing element’s configuration tables</a:t>
            </a:r>
          </a:p>
          <a:p>
            <a:pPr eaLnBrk="1" hangingPunct="1">
              <a:spcAft>
                <a:spcPts val="613"/>
              </a:spcAft>
            </a:pPr>
            <a:r>
              <a:rPr lang="en-US" smtClean="0"/>
              <a:t>enables the several free-flying elements</a:t>
            </a:r>
          </a:p>
          <a:p>
            <a:pPr lvl="1" eaLnBrk="1" hangingPunct="1">
              <a:spcAft>
                <a:spcPts val="613"/>
              </a:spcAft>
            </a:pPr>
            <a:r>
              <a:rPr lang="en-US" smtClean="0"/>
              <a:t>start a mission with individual state vectors, to fuse into a combined configuration that share a new, common set of state vectors.</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387BEE23-2A79-4598-92CC-0303B67E4069}" type="slidenum">
              <a:rPr lang="de-AT" altLang="en-US" sz="1300" smtClean="0">
                <a:solidFill>
                  <a:schemeClr val="tx1"/>
                </a:solidFill>
              </a:rPr>
              <a:pPr eaLnBrk="1" hangingPunct="1"/>
              <a:t>16</a:t>
            </a:fld>
            <a:endParaRPr lang="de-AT" altLang="en-US" sz="1300" smtClean="0">
              <a:solidFill>
                <a:schemeClr val="tx1"/>
              </a:solidFill>
            </a:endParaRPr>
          </a:p>
        </p:txBody>
      </p:sp>
      <p:sp>
        <p:nvSpPr>
          <p:cNvPr id="91139" name="Rectangle 2"/>
          <p:cNvSpPr>
            <a:spLocks noChangeArrowheads="1" noTextEdit="1"/>
          </p:cNvSpPr>
          <p:nvPr>
            <p:ph type="sldImg"/>
          </p:nvPr>
        </p:nvSpPr>
        <p:spPr>
          <a:xfrm>
            <a:off x="992188" y="768350"/>
            <a:ext cx="5114925" cy="3836988"/>
          </a:xfrm>
          <a:ln/>
        </p:spPr>
      </p:sp>
      <p:sp>
        <p:nvSpPr>
          <p:cNvPr id="91140" name="Text Box 3"/>
          <p:cNvSpPr>
            <a:spLocks noChangeArrowheads="1"/>
          </p:cNvSpPr>
          <p:nvPr>
            <p:ph type="body" idx="1"/>
          </p:nvPr>
        </p:nvSpPr>
        <p:spPr>
          <a:xfrm>
            <a:off x="709613" y="4862513"/>
            <a:ext cx="5745162" cy="4603750"/>
          </a:xfrm>
          <a:noFill/>
          <a:extLst>
            <a:ext uri="{91240B29-F687-4F45-9708-019B960494DF}">
              <a14:hiddenLine xmlns:a14="http://schemas.microsoft.com/office/drawing/2010/main" w="9525">
                <a:solidFill>
                  <a:srgbClr val="000000"/>
                </a:solidFill>
                <a:round/>
                <a:headEnd/>
                <a:tailEnd/>
              </a14:hiddenLine>
            </a:ext>
          </a:extLst>
        </p:spPr>
        <p:txBody>
          <a:bodyPr lIns="89991" tIns="46795" rIns="89991" bIns="46795"/>
          <a:lstStyle/>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VxWorks653 is partitioned OS designed for hosting function of different criticality levels on one processor. So this is useful for saving weigth and space in A&amp;D systems and represents the basic technology behind IMA paradigm.</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On the left side we see two computing modules relying on time/space partitioning OS. All partitions on one module are synchronized to local time with scheduled start and end point. It is natural that the common notion of time is available on one processor, so the scheduling is easy. </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However different computing modules with partitioned OS are not synchronized to each other, so the timing of their operation drifts. </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This drift adds latency and jitter and imposes constraints for middleware and application software design. Basically this requires additional activity at higher layers, requires more computing resources and reduces hard RT capabilities of a distributed systems.</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altLang="en-US" sz="1000" smtClean="0">
                <a:cs typeface="Arial" charset="0"/>
              </a:rPr>
              <a:t>On the right side we see the time/space partitioning concept extended by TDMA network bandwidth partitioning. With TTEthernet synchronization capability, all partitions in the systems can be synchronized to the communication schedule of the most critical data streams in the system.</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000" smtClean="0">
              <a:cs typeface="Arial" charset="0"/>
            </a:endParaRP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When integrated, both technologies support efficent time/space/bandwidth partitioning in a distributed system. The networked system, in this case, works as a large distributed computer with  a number of aligned (or synchronized) partitions. </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This allows hosting of distributed functions of different criticality in one networked systems. Distributed mixed criticality systems equals to Distributed IMA architecture.</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RTCA DO-297 outlines guidance for building IMA systems based around standards such as DO-254, DO-178B and ARINC 653, and it is used for key commercial aviation programs. DO-297 provides examples of architectures such as Centralize d and Distributed IMA. Distributed IMA relies on TDMA network partitioning.</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smtClean="0">
                <a:cs typeface="Arial" charset="0"/>
              </a:rPr>
              <a:t>VxWorks653 and TTEthenret integration create a Distributed IMA platform based on COTS technology.</a:t>
            </a: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altLang="en-US" sz="1000" smtClean="0">
              <a:cs typeface="Arial" charset="0"/>
            </a:endParaRPr>
          </a:p>
          <a:p>
            <a:pPr defTabSz="457200"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altLang="en-US" sz="1000" smtClean="0">
              <a:cs typeface="Arial" charset="0"/>
            </a:endParaRPr>
          </a:p>
        </p:txBody>
      </p:sp>
      <p:pic>
        <p:nvPicPr>
          <p:cNvPr id="911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50"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0"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4503738"/>
            <a:ext cx="322263"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3"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4503738"/>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365274-89BD-4F36-B1F3-A26C28732D51}" type="slidenum">
              <a:rPr lang="de-AT" smtClean="0"/>
              <a:pPr>
                <a:defRPr/>
              </a:pPr>
              <a:t>18</a:t>
            </a:fld>
            <a:endParaRPr lang="de-AT"/>
          </a:p>
        </p:txBody>
      </p:sp>
    </p:spTree>
    <p:extLst>
      <p:ext uri="{BB962C8B-B14F-4D97-AF65-F5344CB8AC3E}">
        <p14:creationId xmlns:p14="http://schemas.microsoft.com/office/powerpoint/2010/main" val="94458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800" b="1">
                <a:solidFill>
                  <a:schemeClr val="tx1"/>
                </a:solidFill>
                <a:latin typeface="Arial" charset="0"/>
                <a:cs typeface="Arial" charset="0"/>
              </a:defRPr>
            </a:lvl1pPr>
            <a:lvl2pPr marL="742950" indent="-285750" defTabSz="965200" eaLnBrk="0" hangingPunct="0">
              <a:defRPr sz="2800" b="1">
                <a:solidFill>
                  <a:schemeClr val="tx1"/>
                </a:solidFill>
                <a:latin typeface="Arial" charset="0"/>
                <a:cs typeface="Arial" charset="0"/>
              </a:defRPr>
            </a:lvl2pPr>
            <a:lvl3pPr marL="1143000" indent="-228600" defTabSz="965200" eaLnBrk="0" hangingPunct="0">
              <a:defRPr sz="2800" b="1">
                <a:solidFill>
                  <a:schemeClr val="tx1"/>
                </a:solidFill>
                <a:latin typeface="Arial" charset="0"/>
                <a:cs typeface="Arial" charset="0"/>
              </a:defRPr>
            </a:lvl3pPr>
            <a:lvl4pPr marL="1600200" indent="-228600" defTabSz="965200" eaLnBrk="0" hangingPunct="0">
              <a:defRPr sz="2800" b="1">
                <a:solidFill>
                  <a:schemeClr val="tx1"/>
                </a:solidFill>
                <a:latin typeface="Arial" charset="0"/>
                <a:cs typeface="Arial" charset="0"/>
              </a:defRPr>
            </a:lvl4pPr>
            <a:lvl5pPr marL="2057400" indent="-228600" defTabSz="965200" eaLnBrk="0" hangingPunct="0">
              <a:defRPr sz="2800" b="1">
                <a:solidFill>
                  <a:schemeClr val="tx1"/>
                </a:solidFill>
                <a:latin typeface="Arial" charset="0"/>
                <a:cs typeface="Arial" charset="0"/>
              </a:defRPr>
            </a:lvl5pPr>
            <a:lvl6pPr marL="2514600" indent="-228600" defTabSz="965200" eaLnBrk="0" fontAlgn="base" hangingPunct="0">
              <a:spcBef>
                <a:spcPct val="0"/>
              </a:spcBef>
              <a:spcAft>
                <a:spcPct val="0"/>
              </a:spcAft>
              <a:defRPr sz="2800" b="1">
                <a:solidFill>
                  <a:schemeClr val="tx1"/>
                </a:solidFill>
                <a:latin typeface="Arial" charset="0"/>
                <a:cs typeface="Arial" charset="0"/>
              </a:defRPr>
            </a:lvl6pPr>
            <a:lvl7pPr marL="2971800" indent="-228600" defTabSz="965200" eaLnBrk="0" fontAlgn="base" hangingPunct="0">
              <a:spcBef>
                <a:spcPct val="0"/>
              </a:spcBef>
              <a:spcAft>
                <a:spcPct val="0"/>
              </a:spcAft>
              <a:defRPr sz="2800" b="1">
                <a:solidFill>
                  <a:schemeClr val="tx1"/>
                </a:solidFill>
                <a:latin typeface="Arial" charset="0"/>
                <a:cs typeface="Arial" charset="0"/>
              </a:defRPr>
            </a:lvl7pPr>
            <a:lvl8pPr marL="3429000" indent="-228600" defTabSz="965200" eaLnBrk="0" fontAlgn="base" hangingPunct="0">
              <a:spcBef>
                <a:spcPct val="0"/>
              </a:spcBef>
              <a:spcAft>
                <a:spcPct val="0"/>
              </a:spcAft>
              <a:defRPr sz="2800" b="1">
                <a:solidFill>
                  <a:schemeClr val="tx1"/>
                </a:solidFill>
                <a:latin typeface="Arial" charset="0"/>
                <a:cs typeface="Arial" charset="0"/>
              </a:defRPr>
            </a:lvl8pPr>
            <a:lvl9pPr marL="3886200" indent="-228600" defTabSz="9652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de-DE" sz="900" b="0" smtClean="0"/>
              <a:t>Page </a:t>
            </a:r>
            <a:fld id="{DCA9494F-8BB5-48A6-BD8B-B6A93F767A16}" type="slidenum">
              <a:rPr lang="de-DE" sz="900" b="0" smtClean="0"/>
              <a:pPr eaLnBrk="1" hangingPunct="1"/>
              <a:t>19</a:t>
            </a:fld>
            <a:endParaRPr lang="de-DE" sz="900" b="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2D70CB4E-D1AF-4CD6-8FA8-1FB581F52B67}" type="slidenum">
              <a:rPr lang="de-AT" altLang="en-US" sz="1300" smtClean="0">
                <a:solidFill>
                  <a:schemeClr val="tx1"/>
                </a:solidFill>
              </a:rPr>
              <a:pPr eaLnBrk="1" hangingPunct="1"/>
              <a:t>23</a:t>
            </a:fld>
            <a:endParaRPr lang="de-AT" altLang="en-US" sz="1300" smtClean="0">
              <a:solidFill>
                <a:schemeClr val="tx1"/>
              </a:solidFill>
            </a:endParaRPr>
          </a:p>
        </p:txBody>
      </p:sp>
      <p:sp>
        <p:nvSpPr>
          <p:cNvPr id="94211" name="Rectangle 2"/>
          <p:cNvSpPr>
            <a:spLocks noChangeArrowheads="1" noTextEdit="1"/>
          </p:cNvSpPr>
          <p:nvPr>
            <p:ph type="sldImg"/>
          </p:nvPr>
        </p:nvSpPr>
        <p:spPr>
          <a:xfrm>
            <a:off x="992188" y="768350"/>
            <a:ext cx="5114925" cy="3836988"/>
          </a:xfrm>
          <a:ln/>
        </p:spPr>
      </p:sp>
      <p:sp>
        <p:nvSpPr>
          <p:cNvPr id="94212" name="Rectangle 3"/>
          <p:cNvSpPr>
            <a:spLocks noChangeArrowheads="1"/>
          </p:cNvSpPr>
          <p:nvPr>
            <p:ph type="body" idx="1"/>
          </p:nvPr>
        </p:nvSpPr>
        <p:spPr>
          <a:xfrm>
            <a:off x="709613" y="4862513"/>
            <a:ext cx="5745162" cy="460692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F1D8FD12-F8B3-4812-9995-6BA567F30C48}" type="slidenum">
              <a:rPr lang="de-AT" altLang="en-US" sz="1300" smtClean="0">
                <a:solidFill>
                  <a:schemeClr val="tx1"/>
                </a:solidFill>
              </a:rPr>
              <a:pPr eaLnBrk="1" hangingPunct="1"/>
              <a:t>24</a:t>
            </a:fld>
            <a:endParaRPr lang="de-AT" altLang="en-US" sz="1300" smtClean="0">
              <a:solidFill>
                <a:schemeClr val="tx1"/>
              </a:solidFill>
            </a:endParaRPr>
          </a:p>
        </p:txBody>
      </p:sp>
      <p:sp>
        <p:nvSpPr>
          <p:cNvPr id="95235" name="Rectangle 2"/>
          <p:cNvSpPr>
            <a:spLocks noChangeArrowheads="1" noTextEdit="1"/>
          </p:cNvSpPr>
          <p:nvPr>
            <p:ph type="sldImg"/>
          </p:nvPr>
        </p:nvSpPr>
        <p:spPr>
          <a:xfrm>
            <a:off x="992188" y="768350"/>
            <a:ext cx="5114925" cy="3836988"/>
          </a:xfrm>
          <a:ln/>
        </p:spPr>
      </p:sp>
      <p:sp>
        <p:nvSpPr>
          <p:cNvPr id="95236" name="Rectangle 3"/>
          <p:cNvSpPr>
            <a:spLocks noChangeArrowheads="1"/>
          </p:cNvSpPr>
          <p:nvPr>
            <p:ph type="body" idx="1"/>
          </p:nvPr>
        </p:nvSpPr>
        <p:spPr>
          <a:xfrm>
            <a:off x="709613" y="4862513"/>
            <a:ext cx="5745162" cy="460692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53270D5B-C6DC-494A-B539-2F42936323B4}" type="slidenum">
              <a:rPr lang="de-AT" altLang="en-US" sz="1300" smtClean="0">
                <a:solidFill>
                  <a:schemeClr val="tx1"/>
                </a:solidFill>
              </a:rPr>
              <a:pPr eaLnBrk="1" hangingPunct="1"/>
              <a:t>25</a:t>
            </a:fld>
            <a:endParaRPr lang="de-AT" altLang="en-US" sz="1300" smtClean="0">
              <a:solidFill>
                <a:schemeClr val="tx1"/>
              </a:solidFill>
            </a:endParaRPr>
          </a:p>
        </p:txBody>
      </p:sp>
      <p:sp>
        <p:nvSpPr>
          <p:cNvPr id="96259" name="Rectangle 2"/>
          <p:cNvSpPr>
            <a:spLocks noRot="1" noChangeArrowheads="1" noTextEdit="1"/>
          </p:cNvSpPr>
          <p:nvPr>
            <p:ph type="sldImg"/>
          </p:nvPr>
        </p:nvSpPr>
        <p:spPr>
          <a:xfrm>
            <a:off x="992188" y="768350"/>
            <a:ext cx="5114925" cy="3836988"/>
          </a:xfrm>
          <a:ln/>
        </p:spPr>
      </p:sp>
      <p:sp>
        <p:nvSpPr>
          <p:cNvPr id="96260" name="Rectangle 3"/>
          <p:cNvSpPr>
            <a:spLocks noGrp="1" noChangeArrowheads="1"/>
          </p:cNvSpPr>
          <p:nvPr>
            <p:ph type="body" idx="1"/>
          </p:nvPr>
        </p:nvSpPr>
        <p:spPr>
          <a:xfrm>
            <a:off x="709613" y="4862513"/>
            <a:ext cx="5745162" cy="4603750"/>
          </a:xfrm>
          <a:noFill/>
        </p:spPr>
        <p:txBody>
          <a:bodyPr/>
          <a:lstStyle/>
          <a:p>
            <a:r>
              <a:rPr lang="de-AT" altLang="en-US" smtClean="0"/>
              <a:t>This simplifes interaction among functions.</a:t>
            </a:r>
          </a:p>
          <a:p>
            <a:pPr lvl="1"/>
            <a:r>
              <a:rPr lang="de-AT" altLang="en-US" smtClean="0"/>
              <a:t>We know about behavior of all data exchange in the system</a:t>
            </a:r>
          </a:p>
          <a:p>
            <a:pPr lvl="2"/>
            <a:r>
              <a:rPr lang="de-AT" altLang="en-US" smtClean="0"/>
              <a:t>Jitter, delay and order of messages through different paths well defined</a:t>
            </a:r>
          </a:p>
          <a:p>
            <a:pPr lvl="2"/>
            <a:r>
              <a:rPr lang="de-AT" altLang="en-US" smtClean="0"/>
              <a:t>Strictly deterministic communication for selected critical functions</a:t>
            </a:r>
          </a:p>
          <a:p>
            <a:pPr lvl="1"/>
            <a:r>
              <a:rPr lang="de-AT" altLang="en-US" smtClean="0"/>
              <a:t>System behavior is well-understood</a:t>
            </a:r>
          </a:p>
          <a:p>
            <a:pPr lvl="1"/>
            <a:r>
              <a:rPr lang="de-AT" altLang="en-US" smtClean="0"/>
              <a:t>No impact by less critical or non-critical functions</a:t>
            </a:r>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30690D37-0FAF-4793-82B5-F203F865B0D4}" type="slidenum">
              <a:rPr lang="de-AT" altLang="en-US" sz="1300" smtClean="0">
                <a:solidFill>
                  <a:schemeClr val="tx1"/>
                </a:solidFill>
              </a:rPr>
              <a:pPr eaLnBrk="1" hangingPunct="1"/>
              <a:t>26</a:t>
            </a:fld>
            <a:endParaRPr lang="de-AT" altLang="en-US" sz="1300" smtClean="0">
              <a:solidFill>
                <a:schemeClr val="tx1"/>
              </a:solidFill>
            </a:endParaRPr>
          </a:p>
        </p:txBody>
      </p:sp>
      <p:sp>
        <p:nvSpPr>
          <p:cNvPr id="97283" name="Rectangle 2"/>
          <p:cNvSpPr>
            <a:spLocks noChangeArrowheads="1" noTextEdit="1"/>
          </p:cNvSpPr>
          <p:nvPr>
            <p:ph type="sldImg"/>
          </p:nvPr>
        </p:nvSpPr>
        <p:spPr>
          <a:xfrm>
            <a:off x="992188" y="768350"/>
            <a:ext cx="5114925" cy="3836988"/>
          </a:xfrm>
          <a:ln/>
        </p:spPr>
      </p:sp>
      <p:sp>
        <p:nvSpPr>
          <p:cNvPr id="97284" name="Rectangle 3"/>
          <p:cNvSpPr>
            <a:spLocks noChangeArrowheads="1"/>
          </p:cNvSpPr>
          <p:nvPr>
            <p:ph type="body" idx="1"/>
          </p:nvPr>
        </p:nvSpPr>
        <p:spPr>
          <a:xfrm>
            <a:off x="709613" y="4862513"/>
            <a:ext cx="5745162" cy="460692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365274-89BD-4F36-B1F3-A26C28732D51}" type="slidenum">
              <a:rPr lang="de-AT" smtClean="0"/>
              <a:pPr>
                <a:defRPr/>
              </a:pPr>
              <a:t>27</a:t>
            </a:fld>
            <a:endParaRPr lang="de-AT"/>
          </a:p>
        </p:txBody>
      </p:sp>
    </p:spTree>
    <p:extLst>
      <p:ext uri="{BB962C8B-B14F-4D97-AF65-F5344CB8AC3E}">
        <p14:creationId xmlns:p14="http://schemas.microsoft.com/office/powerpoint/2010/main" val="163580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365274-89BD-4F36-B1F3-A26C28732D51}" type="slidenum">
              <a:rPr lang="de-AT" smtClean="0"/>
              <a:pPr>
                <a:defRPr/>
              </a:pPr>
              <a:t>28</a:t>
            </a:fld>
            <a:endParaRPr lang="de-AT"/>
          </a:p>
        </p:txBody>
      </p:sp>
    </p:spTree>
    <p:extLst>
      <p:ext uri="{BB962C8B-B14F-4D97-AF65-F5344CB8AC3E}">
        <p14:creationId xmlns:p14="http://schemas.microsoft.com/office/powerpoint/2010/main" val="16358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22E7F731-8E9F-4D3A-939E-A44BD20B677F}" type="slidenum">
              <a:rPr lang="de-AT" sz="1300">
                <a:solidFill>
                  <a:schemeClr val="tx1"/>
                </a:solidFill>
              </a:rPr>
              <a:pPr eaLnBrk="1" hangingPunct="1"/>
              <a:t>2</a:t>
            </a:fld>
            <a:endParaRPr lang="de-AT" sz="1300">
              <a:solidFill>
                <a:schemeClr val="tx1"/>
              </a:solidFill>
            </a:endParaRPr>
          </a:p>
        </p:txBody>
      </p:sp>
      <p:sp>
        <p:nvSpPr>
          <p:cNvPr id="122883" name="Rectangle 2"/>
          <p:cNvSpPr>
            <a:spLocks noGrp="1" noRot="1" noChangeAspect="1" noChangeArrowheads="1" noTextEdit="1"/>
          </p:cNvSpPr>
          <p:nvPr>
            <p:ph type="sldImg"/>
          </p:nvPr>
        </p:nvSpPr>
        <p:spPr>
          <a:xfrm>
            <a:off x="993775" y="768350"/>
            <a:ext cx="5113338" cy="3835400"/>
          </a:xfrm>
          <a:ln/>
        </p:spPr>
      </p:sp>
      <p:sp>
        <p:nvSpPr>
          <p:cNvPr id="122884" name="Rectangle 3"/>
          <p:cNvSpPr>
            <a:spLocks noGrp="1" noChangeArrowheads="1"/>
          </p:cNvSpPr>
          <p:nvPr>
            <p:ph type="body" idx="1"/>
          </p:nvPr>
        </p:nvSpPr>
        <p:spPr>
          <a:xfrm>
            <a:off x="709613" y="4860925"/>
            <a:ext cx="5745162" cy="4608513"/>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fld id="{F781DB97-01C2-4136-994F-71BE7737D663}" type="slidenum">
              <a:rPr lang="de-AT" sz="1300" smtClean="0">
                <a:solidFill>
                  <a:schemeClr val="tx1"/>
                </a:solidFill>
              </a:rPr>
              <a:pPr eaLnBrk="1" hangingPunct="1"/>
              <a:t>31</a:t>
            </a:fld>
            <a:endParaRPr lang="de-AT" sz="1300" smtClean="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fld id="{DFD2AF72-6DE0-49E2-A7D7-CC7DDBC403C5}" type="slidenum">
              <a:rPr lang="de-AT" sz="1300" smtClean="0">
                <a:solidFill>
                  <a:schemeClr val="tx1"/>
                </a:solidFill>
              </a:rPr>
              <a:pPr eaLnBrk="1" hangingPunct="1"/>
              <a:t>3</a:t>
            </a:fld>
            <a:endParaRPr lang="de-AT" sz="1300" smtClean="0">
              <a:solidFill>
                <a:schemeClr val="tx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de-DE"/>
              <a:t>Page </a:t>
            </a:r>
            <a:fld id="{B32A131C-3D20-4CD0-8557-4E2C1E82FDD2}" type="slidenum">
              <a:rPr lang="de-DE"/>
              <a:pPr/>
              <a:t>5</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365274-89BD-4F36-B1F3-A26C28732D51}" type="slidenum">
              <a:rPr lang="de-AT" smtClean="0"/>
              <a:pPr>
                <a:defRPr/>
              </a:pPr>
              <a:t>7</a:t>
            </a:fld>
            <a:endParaRPr lang="de-AT"/>
          </a:p>
        </p:txBody>
      </p:sp>
    </p:spTree>
    <p:extLst>
      <p:ext uri="{BB962C8B-B14F-4D97-AF65-F5344CB8AC3E}">
        <p14:creationId xmlns:p14="http://schemas.microsoft.com/office/powerpoint/2010/main" val="183865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365274-89BD-4F36-B1F3-A26C28732D51}" type="slidenum">
              <a:rPr lang="de-AT" smtClean="0"/>
              <a:pPr>
                <a:defRPr/>
              </a:pPr>
              <a:t>10</a:t>
            </a:fld>
            <a:endParaRPr lang="de-AT"/>
          </a:p>
        </p:txBody>
      </p:sp>
    </p:spTree>
    <p:extLst>
      <p:ext uri="{BB962C8B-B14F-4D97-AF65-F5344CB8AC3E}">
        <p14:creationId xmlns:p14="http://schemas.microsoft.com/office/powerpoint/2010/main" val="183865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7A10E336-AB30-4DB4-88B8-32ED6D7BB4F8}" type="slidenum">
              <a:rPr lang="de-AT" sz="1300" smtClean="0">
                <a:solidFill>
                  <a:schemeClr val="tx1"/>
                </a:solidFill>
              </a:rPr>
              <a:pPr eaLnBrk="1" hangingPunct="1"/>
              <a:t>11</a:t>
            </a:fld>
            <a:endParaRPr lang="de-AT" sz="1300" smtClean="0">
              <a:solidFill>
                <a:schemeClr val="tx1"/>
              </a:solidFill>
            </a:endParaRPr>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xfrm>
            <a:off x="709613" y="4860925"/>
            <a:ext cx="5746750" cy="4608513"/>
          </a:xfrm>
          <a:noFill/>
        </p:spPr>
        <p:txBody>
          <a:bodyPr/>
          <a:lstStyle/>
          <a:p>
            <a:pPr eaLnBrk="1" hangingPunct="1"/>
            <a:r>
              <a:rPr lang="en-US" smtClean="0"/>
              <a:t>…but sender and receiver still only do “I’ll transmit M at…” and “I’ll expect M at…” – the added complexity is in the network, not in the nodes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396291F1-57C7-4566-9F3F-A27B3030FE00}" type="slidenum">
              <a:rPr lang="de-AT" sz="1300" smtClean="0">
                <a:solidFill>
                  <a:schemeClr val="tx1"/>
                </a:solidFill>
              </a:rPr>
              <a:pPr eaLnBrk="1" hangingPunct="1"/>
              <a:t>12</a:t>
            </a:fld>
            <a:endParaRPr lang="de-AT" sz="1300" smtClean="0">
              <a:solidFill>
                <a:schemeClr val="tx1"/>
              </a:solidFill>
            </a:endParaRPr>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xfrm>
            <a:off x="709613" y="4862513"/>
            <a:ext cx="5745162" cy="460692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90600" eaLnBrk="0" hangingPunct="0">
              <a:defRPr sz="4300">
                <a:solidFill>
                  <a:srgbClr val="0093D0"/>
                </a:solidFill>
                <a:latin typeface="Arial" charset="0"/>
              </a:defRPr>
            </a:lvl1pPr>
            <a:lvl2pPr marL="742950" indent="-285750" defTabSz="990600" eaLnBrk="0" hangingPunct="0">
              <a:defRPr sz="4300">
                <a:solidFill>
                  <a:srgbClr val="0093D0"/>
                </a:solidFill>
                <a:latin typeface="Arial" charset="0"/>
              </a:defRPr>
            </a:lvl2pPr>
            <a:lvl3pPr marL="1143000" indent="-228600" defTabSz="990600" eaLnBrk="0" hangingPunct="0">
              <a:defRPr sz="4300">
                <a:solidFill>
                  <a:srgbClr val="0093D0"/>
                </a:solidFill>
                <a:latin typeface="Arial" charset="0"/>
              </a:defRPr>
            </a:lvl3pPr>
            <a:lvl4pPr marL="1600200" indent="-228600" defTabSz="990600" eaLnBrk="0" hangingPunct="0">
              <a:defRPr sz="4300">
                <a:solidFill>
                  <a:srgbClr val="0093D0"/>
                </a:solidFill>
                <a:latin typeface="Arial" charset="0"/>
              </a:defRPr>
            </a:lvl4pPr>
            <a:lvl5pPr marL="2057400" indent="-228600" defTabSz="990600" eaLnBrk="0" hangingPunct="0">
              <a:defRPr sz="4300">
                <a:solidFill>
                  <a:srgbClr val="0093D0"/>
                </a:solidFill>
                <a:latin typeface="Arial" charset="0"/>
              </a:defRPr>
            </a:lvl5pPr>
            <a:lvl6pPr marL="2514600" indent="-228600" defTabSz="990600" eaLnBrk="0" fontAlgn="base" hangingPunct="0">
              <a:spcBef>
                <a:spcPct val="0"/>
              </a:spcBef>
              <a:spcAft>
                <a:spcPct val="0"/>
              </a:spcAft>
              <a:defRPr sz="4300">
                <a:solidFill>
                  <a:srgbClr val="0093D0"/>
                </a:solidFill>
                <a:latin typeface="Arial" charset="0"/>
              </a:defRPr>
            </a:lvl6pPr>
            <a:lvl7pPr marL="2971800" indent="-228600" defTabSz="990600" eaLnBrk="0" fontAlgn="base" hangingPunct="0">
              <a:spcBef>
                <a:spcPct val="0"/>
              </a:spcBef>
              <a:spcAft>
                <a:spcPct val="0"/>
              </a:spcAft>
              <a:defRPr sz="4300">
                <a:solidFill>
                  <a:srgbClr val="0093D0"/>
                </a:solidFill>
                <a:latin typeface="Arial" charset="0"/>
              </a:defRPr>
            </a:lvl7pPr>
            <a:lvl8pPr marL="3429000" indent="-228600" defTabSz="990600" eaLnBrk="0" fontAlgn="base" hangingPunct="0">
              <a:spcBef>
                <a:spcPct val="0"/>
              </a:spcBef>
              <a:spcAft>
                <a:spcPct val="0"/>
              </a:spcAft>
              <a:defRPr sz="4300">
                <a:solidFill>
                  <a:srgbClr val="0093D0"/>
                </a:solidFill>
                <a:latin typeface="Arial" charset="0"/>
              </a:defRPr>
            </a:lvl8pPr>
            <a:lvl9pPr marL="3886200" indent="-228600" defTabSz="990600" eaLnBrk="0" fontAlgn="base" hangingPunct="0">
              <a:spcBef>
                <a:spcPct val="0"/>
              </a:spcBef>
              <a:spcAft>
                <a:spcPct val="0"/>
              </a:spcAft>
              <a:defRPr sz="4300">
                <a:solidFill>
                  <a:srgbClr val="0093D0"/>
                </a:solidFill>
                <a:latin typeface="Arial" charset="0"/>
              </a:defRPr>
            </a:lvl9pPr>
          </a:lstStyle>
          <a:p>
            <a:pPr eaLnBrk="1" hangingPunct="1"/>
            <a:fld id="{A9DCA6C2-AAFE-4D60-B9DC-6493C46A3FF6}" type="slidenum">
              <a:rPr lang="de-AT" sz="1300" smtClean="0">
                <a:solidFill>
                  <a:schemeClr val="tx1"/>
                </a:solidFill>
              </a:rPr>
              <a:pPr eaLnBrk="1" hangingPunct="1"/>
              <a:t>13</a:t>
            </a:fld>
            <a:endParaRPr lang="de-AT" sz="1300" smtClean="0">
              <a:solidFill>
                <a:schemeClr val="tx1"/>
              </a:solidFill>
            </a:endParaRPr>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Text Box 3"/>
          <p:cNvSpPr>
            <a:spLocks noGrp="1" noChangeArrowheads="1"/>
          </p:cNvSpPr>
          <p:nvPr>
            <p:ph type="body" idx="1"/>
          </p:nvPr>
        </p:nvSpPr>
        <p:spPr>
          <a:xfrm>
            <a:off x="709613" y="4862513"/>
            <a:ext cx="5745162" cy="4603750"/>
          </a:xfrm>
          <a:noFill/>
          <a:extLst>
            <a:ext uri="{91240B29-F687-4F45-9708-019B960494DF}">
              <a14:hiddenLine xmlns:a14="http://schemas.microsoft.com/office/drawing/2010/main" w="9525">
                <a:solidFill>
                  <a:srgbClr val="000000"/>
                </a:solidFill>
                <a:round/>
                <a:headEnd/>
                <a:tailEnd/>
              </a14:hiddenLine>
            </a:ext>
          </a:extLst>
        </p:spPr>
        <p:txBody>
          <a:bodyPr lIns="91431" tIns="45715" rIns="91431" bIns="45715"/>
          <a:lstStyle/>
          <a:p>
            <a:pPr defTabSz="457200"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smtClean="0">
              <a:cs typeface="Arial" charset="0"/>
            </a:endParaRPr>
          </a:p>
          <a:p>
            <a:pPr defTabSz="457200"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smtClean="0">
                <a:cs typeface="Arial" charset="0"/>
              </a:rPr>
              <a:t>TTEthernet provides a set of time-triggered services implemented on top of standard IEEE 802.3 Ethernet. These services are designed to enable design of synchronous, highly dependable embedded computing and networking systems, capable of tolerating multiple faults. </a:t>
            </a:r>
          </a:p>
          <a:p>
            <a:pPr defTabSz="457200"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smtClean="0">
              <a:solidFill>
                <a:srgbClr val="FF0000"/>
              </a:solidFill>
              <a:cs typeface="Arial" charset="0"/>
            </a:endParaRPr>
          </a:p>
          <a:p>
            <a:pPr defTabSz="457200"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smtClean="0">
                <a:cs typeface="Arial" charset="0"/>
              </a:rPr>
              <a:t>With TTEthernet, robustly partitioned multimedia data streams, critical control data and standard LAN messages can </a:t>
            </a:r>
            <a:r>
              <a:rPr lang="en-US" sz="1400" u="sng" smtClean="0">
                <a:cs typeface="Arial" charset="0"/>
              </a:rPr>
              <a:t>operate</a:t>
            </a:r>
            <a:r>
              <a:rPr lang="en-US" sz="1400" smtClean="0">
                <a:cs typeface="Arial" charset="0"/>
              </a:rPr>
              <a:t> in one network without congestion or unintended interactions. </a:t>
            </a:r>
          </a:p>
          <a:p>
            <a:pPr defTabSz="457200"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1400" smtClean="0">
                <a:cs typeface="Arial" charset="0"/>
              </a:rPr>
              <a:t> </a:t>
            </a:r>
          </a:p>
          <a:p>
            <a:pPr defTabSz="457200"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1400" smtClean="0">
                <a:cs typeface="Arial" charset="0"/>
              </a:rPr>
              <a:t>On this slide, four synchronous time-triggered Ethernet streams are shown in red. They are robustly separated from other asynchronous priority-based or rate-constrained datastreams such as IEEE DCB or AVB, and other lower-priority standard Ethernet traffic.</a:t>
            </a:r>
          </a:p>
        </p:txBody>
      </p:sp>
      <p:pic>
        <p:nvPicPr>
          <p:cNvPr id="798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5099050"/>
            <a:ext cx="32385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6327775"/>
            <a:ext cx="225425" cy="325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7648575"/>
            <a:ext cx="325438" cy="327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6" descr="Waves_PPT"/>
          <p:cNvPicPr>
            <a:picLocks noChangeAspect="1" noChangeArrowheads="1"/>
          </p:cNvPicPr>
          <p:nvPr/>
        </p:nvPicPr>
        <p:blipFill>
          <a:blip r:embed="rId2" cstate="print">
            <a:extLst>
              <a:ext uri="{28A0092B-C50C-407E-A947-70E740481C1C}">
                <a14:useLocalDpi xmlns:a14="http://schemas.microsoft.com/office/drawing/2010/main" val="0"/>
              </a:ext>
            </a:extLst>
          </a:blip>
          <a:srcRect l="16791" t="21465" r="41806" b="59686"/>
          <a:stretch>
            <a:fillRect/>
          </a:stretch>
        </p:blipFill>
        <p:spPr bwMode="auto">
          <a:xfrm>
            <a:off x="0" y="4581525"/>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10"/>
          <p:cNvSpPr txBox="1">
            <a:spLocks noChangeArrowheads="1"/>
          </p:cNvSpPr>
          <p:nvPr/>
        </p:nvSpPr>
        <p:spPr bwMode="auto">
          <a:xfrm>
            <a:off x="358775" y="647700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defRPr/>
            </a:pPr>
            <a:r>
              <a:rPr lang="en-US" sz="1200" smtClean="0"/>
              <a:t>www.tttech.com</a:t>
            </a:r>
          </a:p>
        </p:txBody>
      </p:sp>
      <p:grpSp>
        <p:nvGrpSpPr>
          <p:cNvPr id="6" name="Group 474"/>
          <p:cNvGrpSpPr>
            <a:grpSpLocks/>
          </p:cNvGrpSpPr>
          <p:nvPr/>
        </p:nvGrpSpPr>
        <p:grpSpPr bwMode="auto">
          <a:xfrm>
            <a:off x="5883275" y="647700"/>
            <a:ext cx="2970213" cy="400050"/>
            <a:chOff x="3706" y="408"/>
            <a:chExt cx="1871" cy="252"/>
          </a:xfrm>
        </p:grpSpPr>
        <p:sp>
          <p:nvSpPr>
            <p:cNvPr id="7" name="Text Box 464"/>
            <p:cNvSpPr txBox="1">
              <a:spLocks noChangeArrowheads="1"/>
            </p:cNvSpPr>
            <p:nvPr/>
          </p:nvSpPr>
          <p:spPr bwMode="auto">
            <a:xfrm>
              <a:off x="3706" y="525"/>
              <a:ext cx="9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eaLnBrk="1" hangingPunct="1">
                <a:spcBef>
                  <a:spcPct val="50000"/>
                </a:spcBef>
                <a:defRPr/>
              </a:pPr>
              <a:r>
                <a:rPr lang="en-US" sz="800" smtClean="0"/>
                <a:t>Ensuring Reliable Networks</a:t>
              </a:r>
            </a:p>
          </p:txBody>
        </p:sp>
        <p:grpSp>
          <p:nvGrpSpPr>
            <p:cNvPr id="8" name="Group 467"/>
            <p:cNvGrpSpPr>
              <a:grpSpLocks noChangeAspect="1"/>
            </p:cNvGrpSpPr>
            <p:nvPr userDrawn="1"/>
          </p:nvGrpSpPr>
          <p:grpSpPr bwMode="auto">
            <a:xfrm>
              <a:off x="4670" y="408"/>
              <a:ext cx="907" cy="215"/>
              <a:chOff x="4670" y="408"/>
              <a:chExt cx="907" cy="215"/>
            </a:xfrm>
          </p:grpSpPr>
          <p:sp>
            <p:nvSpPr>
              <p:cNvPr id="9" name="AutoShape 466"/>
              <p:cNvSpPr>
                <a:spLocks noChangeAspect="1" noChangeArrowheads="1" noTextEdit="1"/>
              </p:cNvSpPr>
              <p:nvPr userDrawn="1"/>
            </p:nvSpPr>
            <p:spPr bwMode="auto">
              <a:xfrm>
                <a:off x="4670" y="408"/>
                <a:ext cx="90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468"/>
              <p:cNvSpPr>
                <a:spLocks/>
              </p:cNvSpPr>
              <p:nvPr userDrawn="1"/>
            </p:nvSpPr>
            <p:spPr bwMode="auto">
              <a:xfrm>
                <a:off x="4670" y="410"/>
                <a:ext cx="188" cy="210"/>
              </a:xfrm>
              <a:custGeom>
                <a:avLst/>
                <a:gdLst>
                  <a:gd name="T0" fmla="*/ 178 w 188"/>
                  <a:gd name="T1" fmla="*/ 47 h 210"/>
                  <a:gd name="T2" fmla="*/ 116 w 188"/>
                  <a:gd name="T3" fmla="*/ 47 h 210"/>
                  <a:gd name="T4" fmla="*/ 83 w 188"/>
                  <a:gd name="T5" fmla="*/ 210 h 210"/>
                  <a:gd name="T6" fmla="*/ 27 w 188"/>
                  <a:gd name="T7" fmla="*/ 210 h 210"/>
                  <a:gd name="T8" fmla="*/ 62 w 188"/>
                  <a:gd name="T9" fmla="*/ 47 h 210"/>
                  <a:gd name="T10" fmla="*/ 0 w 188"/>
                  <a:gd name="T11" fmla="*/ 47 h 210"/>
                  <a:gd name="T12" fmla="*/ 10 w 188"/>
                  <a:gd name="T13" fmla="*/ 0 h 210"/>
                  <a:gd name="T14" fmla="*/ 188 w 188"/>
                  <a:gd name="T15" fmla="*/ 0 h 210"/>
                  <a:gd name="T16" fmla="*/ 178 w 188"/>
                  <a:gd name="T17" fmla="*/ 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10">
                    <a:moveTo>
                      <a:pt x="178" y="47"/>
                    </a:moveTo>
                    <a:lnTo>
                      <a:pt x="116" y="47"/>
                    </a:lnTo>
                    <a:lnTo>
                      <a:pt x="83" y="210"/>
                    </a:lnTo>
                    <a:lnTo>
                      <a:pt x="27" y="210"/>
                    </a:lnTo>
                    <a:lnTo>
                      <a:pt x="62" y="47"/>
                    </a:lnTo>
                    <a:lnTo>
                      <a:pt x="0" y="47"/>
                    </a:lnTo>
                    <a:lnTo>
                      <a:pt x="10" y="0"/>
                    </a:lnTo>
                    <a:lnTo>
                      <a:pt x="188" y="0"/>
                    </a:lnTo>
                    <a:lnTo>
                      <a:pt x="178" y="47"/>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469"/>
              <p:cNvSpPr>
                <a:spLocks/>
              </p:cNvSpPr>
              <p:nvPr userDrawn="1"/>
            </p:nvSpPr>
            <p:spPr bwMode="auto">
              <a:xfrm>
                <a:off x="4829" y="410"/>
                <a:ext cx="161" cy="210"/>
              </a:xfrm>
              <a:custGeom>
                <a:avLst/>
                <a:gdLst>
                  <a:gd name="T0" fmla="*/ 0 w 161"/>
                  <a:gd name="T1" fmla="*/ 210 h 210"/>
                  <a:gd name="T2" fmla="*/ 56 w 161"/>
                  <a:gd name="T3" fmla="*/ 210 h 210"/>
                  <a:gd name="T4" fmla="*/ 89 w 161"/>
                  <a:gd name="T5" fmla="*/ 47 h 210"/>
                  <a:gd name="T6" fmla="*/ 151 w 161"/>
                  <a:gd name="T7" fmla="*/ 47 h 210"/>
                  <a:gd name="T8" fmla="*/ 161 w 161"/>
                  <a:gd name="T9" fmla="*/ 0 h 210"/>
                  <a:gd name="T10" fmla="*/ 46 w 161"/>
                  <a:gd name="T11" fmla="*/ 0 h 210"/>
                  <a:gd name="T12" fmla="*/ 0 w 161"/>
                  <a:gd name="T13" fmla="*/ 21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0" y="210"/>
                    </a:moveTo>
                    <a:lnTo>
                      <a:pt x="56" y="210"/>
                    </a:lnTo>
                    <a:lnTo>
                      <a:pt x="89" y="47"/>
                    </a:lnTo>
                    <a:lnTo>
                      <a:pt x="151" y="47"/>
                    </a:lnTo>
                    <a:lnTo>
                      <a:pt x="161" y="0"/>
                    </a:lnTo>
                    <a:lnTo>
                      <a:pt x="46" y="0"/>
                    </a:lnTo>
                    <a:lnTo>
                      <a:pt x="0" y="21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70"/>
              <p:cNvSpPr>
                <a:spLocks/>
              </p:cNvSpPr>
              <p:nvPr userDrawn="1"/>
            </p:nvSpPr>
            <p:spPr bwMode="auto">
              <a:xfrm>
                <a:off x="4963" y="410"/>
                <a:ext cx="161" cy="210"/>
              </a:xfrm>
              <a:custGeom>
                <a:avLst/>
                <a:gdLst>
                  <a:gd name="T0" fmla="*/ 44 w 161"/>
                  <a:gd name="T1" fmla="*/ 0 h 210"/>
                  <a:gd name="T2" fmla="*/ 0 w 161"/>
                  <a:gd name="T3" fmla="*/ 210 h 210"/>
                  <a:gd name="T4" fmla="*/ 54 w 161"/>
                  <a:gd name="T5" fmla="*/ 210 h 210"/>
                  <a:gd name="T6" fmla="*/ 89 w 161"/>
                  <a:gd name="T7" fmla="*/ 47 h 210"/>
                  <a:gd name="T8" fmla="*/ 151 w 161"/>
                  <a:gd name="T9" fmla="*/ 47 h 210"/>
                  <a:gd name="T10" fmla="*/ 161 w 161"/>
                  <a:gd name="T11" fmla="*/ 0 h 210"/>
                  <a:gd name="T12" fmla="*/ 44 w 161"/>
                  <a:gd name="T13" fmla="*/ 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44" y="0"/>
                    </a:moveTo>
                    <a:lnTo>
                      <a:pt x="0" y="210"/>
                    </a:lnTo>
                    <a:lnTo>
                      <a:pt x="54" y="210"/>
                    </a:lnTo>
                    <a:lnTo>
                      <a:pt x="89" y="47"/>
                    </a:lnTo>
                    <a:lnTo>
                      <a:pt x="151" y="47"/>
                    </a:lnTo>
                    <a:lnTo>
                      <a:pt x="161" y="0"/>
                    </a:lnTo>
                    <a:lnTo>
                      <a:pt x="44"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471"/>
              <p:cNvSpPr>
                <a:spLocks noEditPoints="1"/>
              </p:cNvSpPr>
              <p:nvPr userDrawn="1"/>
            </p:nvSpPr>
            <p:spPr bwMode="auto">
              <a:xfrm>
                <a:off x="5076" y="462"/>
                <a:ext cx="160" cy="163"/>
              </a:xfrm>
              <a:custGeom>
                <a:avLst/>
                <a:gdLst>
                  <a:gd name="T0" fmla="*/ 3007 w 101"/>
                  <a:gd name="T1" fmla="*/ 6400 h 102"/>
                  <a:gd name="T2" fmla="*/ 3007 w 101"/>
                  <a:gd name="T3" fmla="*/ 7043 h 102"/>
                  <a:gd name="T4" fmla="*/ 4627 w 101"/>
                  <a:gd name="T5" fmla="*/ 8727 h 102"/>
                  <a:gd name="T6" fmla="*/ 6467 w 101"/>
                  <a:gd name="T7" fmla="*/ 7610 h 102"/>
                  <a:gd name="T8" fmla="*/ 9562 w 101"/>
                  <a:gd name="T9" fmla="*/ 7610 h 102"/>
                  <a:gd name="T10" fmla="*/ 4596 w 101"/>
                  <a:gd name="T11" fmla="*/ 11047 h 102"/>
                  <a:gd name="T12" fmla="*/ 0 w 101"/>
                  <a:gd name="T13" fmla="*/ 6522 h 102"/>
                  <a:gd name="T14" fmla="*/ 5684 w 101"/>
                  <a:gd name="T15" fmla="*/ 0 h 102"/>
                  <a:gd name="T16" fmla="*/ 10039 w 101"/>
                  <a:gd name="T17" fmla="*/ 4546 h 102"/>
                  <a:gd name="T18" fmla="*/ 9868 w 101"/>
                  <a:gd name="T19" fmla="*/ 6400 h 102"/>
                  <a:gd name="T20" fmla="*/ 3007 w 101"/>
                  <a:gd name="T21" fmla="*/ 6400 h 102"/>
                  <a:gd name="T22" fmla="*/ 6985 w 101"/>
                  <a:gd name="T23" fmla="*/ 4462 h 102"/>
                  <a:gd name="T24" fmla="*/ 5581 w 101"/>
                  <a:gd name="T25" fmla="*/ 2280 h 102"/>
                  <a:gd name="T26" fmla="*/ 3248 w 101"/>
                  <a:gd name="T27" fmla="*/ 4462 h 102"/>
                  <a:gd name="T28" fmla="*/ 6985 w 101"/>
                  <a:gd name="T29" fmla="*/ 446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02">
                    <a:moveTo>
                      <a:pt x="30" y="59"/>
                    </a:moveTo>
                    <a:cubicBezTo>
                      <a:pt x="30" y="60"/>
                      <a:pt x="30" y="62"/>
                      <a:pt x="30" y="65"/>
                    </a:cubicBezTo>
                    <a:cubicBezTo>
                      <a:pt x="31" y="75"/>
                      <a:pt x="37" y="80"/>
                      <a:pt x="47" y="80"/>
                    </a:cubicBezTo>
                    <a:cubicBezTo>
                      <a:pt x="58" y="80"/>
                      <a:pt x="63" y="76"/>
                      <a:pt x="65" y="70"/>
                    </a:cubicBezTo>
                    <a:cubicBezTo>
                      <a:pt x="96" y="70"/>
                      <a:pt x="96" y="70"/>
                      <a:pt x="96" y="70"/>
                    </a:cubicBezTo>
                    <a:cubicBezTo>
                      <a:pt x="88" y="93"/>
                      <a:pt x="69" y="102"/>
                      <a:pt x="46" y="102"/>
                    </a:cubicBezTo>
                    <a:cubicBezTo>
                      <a:pt x="19" y="102"/>
                      <a:pt x="0" y="88"/>
                      <a:pt x="0" y="60"/>
                    </a:cubicBezTo>
                    <a:cubicBezTo>
                      <a:pt x="0" y="26"/>
                      <a:pt x="22" y="0"/>
                      <a:pt x="57" y="0"/>
                    </a:cubicBezTo>
                    <a:cubicBezTo>
                      <a:pt x="81" y="0"/>
                      <a:pt x="101" y="14"/>
                      <a:pt x="101" y="42"/>
                    </a:cubicBezTo>
                    <a:cubicBezTo>
                      <a:pt x="101" y="48"/>
                      <a:pt x="100" y="53"/>
                      <a:pt x="99" y="59"/>
                    </a:cubicBezTo>
                    <a:lnTo>
                      <a:pt x="30" y="59"/>
                    </a:lnTo>
                    <a:close/>
                    <a:moveTo>
                      <a:pt x="70" y="41"/>
                    </a:moveTo>
                    <a:cubicBezTo>
                      <a:pt x="71" y="30"/>
                      <a:pt x="66" y="21"/>
                      <a:pt x="56" y="21"/>
                    </a:cubicBezTo>
                    <a:cubicBezTo>
                      <a:pt x="43" y="21"/>
                      <a:pt x="36" y="29"/>
                      <a:pt x="33" y="41"/>
                    </a:cubicBezTo>
                    <a:lnTo>
                      <a:pt x="70" y="41"/>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472"/>
              <p:cNvSpPr>
                <a:spLocks/>
              </p:cNvSpPr>
              <p:nvPr userDrawn="1"/>
            </p:nvSpPr>
            <p:spPr bwMode="auto">
              <a:xfrm>
                <a:off x="5246" y="462"/>
                <a:ext cx="159" cy="163"/>
              </a:xfrm>
              <a:custGeom>
                <a:avLst/>
                <a:gdLst>
                  <a:gd name="T0" fmla="*/ 7195 w 100"/>
                  <a:gd name="T1" fmla="*/ 4129 h 102"/>
                  <a:gd name="T2" fmla="*/ 6839 w 100"/>
                  <a:gd name="T3" fmla="*/ 2929 h 102"/>
                  <a:gd name="T4" fmla="*/ 5805 w 100"/>
                  <a:gd name="T5" fmla="*/ 2506 h 102"/>
                  <a:gd name="T6" fmla="*/ 3312 w 100"/>
                  <a:gd name="T7" fmla="*/ 6183 h 102"/>
                  <a:gd name="T8" fmla="*/ 4927 w 100"/>
                  <a:gd name="T9" fmla="*/ 8542 h 102"/>
                  <a:gd name="T10" fmla="*/ 6839 w 100"/>
                  <a:gd name="T11" fmla="*/ 6709 h 102"/>
                  <a:gd name="T12" fmla="*/ 9920 w 100"/>
                  <a:gd name="T13" fmla="*/ 6709 h 102"/>
                  <a:gd name="T14" fmla="*/ 4735 w 100"/>
                  <a:gd name="T15" fmla="*/ 11047 h 102"/>
                  <a:gd name="T16" fmla="*/ 0 w 100"/>
                  <a:gd name="T17" fmla="*/ 6522 h 102"/>
                  <a:gd name="T18" fmla="*/ 5935 w 100"/>
                  <a:gd name="T19" fmla="*/ 0 h 102"/>
                  <a:gd name="T20" fmla="*/ 10322 w 100"/>
                  <a:gd name="T21" fmla="*/ 4129 h 102"/>
                  <a:gd name="T22" fmla="*/ 7195 w 100"/>
                  <a:gd name="T23" fmla="*/ 4129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02">
                    <a:moveTo>
                      <a:pt x="70" y="38"/>
                    </a:moveTo>
                    <a:cubicBezTo>
                      <a:pt x="70" y="33"/>
                      <a:pt x="69" y="30"/>
                      <a:pt x="66" y="27"/>
                    </a:cubicBezTo>
                    <a:cubicBezTo>
                      <a:pt x="64" y="25"/>
                      <a:pt x="60" y="24"/>
                      <a:pt x="56" y="23"/>
                    </a:cubicBezTo>
                    <a:cubicBezTo>
                      <a:pt x="38" y="23"/>
                      <a:pt x="32" y="42"/>
                      <a:pt x="32" y="57"/>
                    </a:cubicBezTo>
                    <a:cubicBezTo>
                      <a:pt x="32" y="70"/>
                      <a:pt x="37" y="79"/>
                      <a:pt x="48" y="79"/>
                    </a:cubicBezTo>
                    <a:cubicBezTo>
                      <a:pt x="58" y="79"/>
                      <a:pt x="64" y="72"/>
                      <a:pt x="66" y="62"/>
                    </a:cubicBezTo>
                    <a:cubicBezTo>
                      <a:pt x="96" y="62"/>
                      <a:pt x="96" y="62"/>
                      <a:pt x="96" y="62"/>
                    </a:cubicBezTo>
                    <a:cubicBezTo>
                      <a:pt x="91" y="90"/>
                      <a:pt x="72" y="102"/>
                      <a:pt x="46" y="102"/>
                    </a:cubicBezTo>
                    <a:cubicBezTo>
                      <a:pt x="20" y="102"/>
                      <a:pt x="0" y="88"/>
                      <a:pt x="0" y="60"/>
                    </a:cubicBezTo>
                    <a:cubicBezTo>
                      <a:pt x="0" y="26"/>
                      <a:pt x="23" y="0"/>
                      <a:pt x="57" y="0"/>
                    </a:cubicBezTo>
                    <a:cubicBezTo>
                      <a:pt x="82" y="0"/>
                      <a:pt x="100" y="12"/>
                      <a:pt x="100" y="38"/>
                    </a:cubicBezTo>
                    <a:lnTo>
                      <a:pt x="70" y="38"/>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473"/>
              <p:cNvSpPr>
                <a:spLocks/>
              </p:cNvSpPr>
              <p:nvPr userDrawn="1"/>
            </p:nvSpPr>
            <p:spPr bwMode="auto">
              <a:xfrm>
                <a:off x="5402" y="410"/>
                <a:ext cx="173" cy="210"/>
              </a:xfrm>
              <a:custGeom>
                <a:avLst/>
                <a:gdLst>
                  <a:gd name="T0" fmla="*/ 2811 w 109"/>
                  <a:gd name="T1" fmla="*/ 0 h 132"/>
                  <a:gd name="T2" fmla="*/ 5990 w 109"/>
                  <a:gd name="T3" fmla="*/ 0 h 132"/>
                  <a:gd name="T4" fmla="*/ 5006 w 109"/>
                  <a:gd name="T5" fmla="*/ 4879 h 132"/>
                  <a:gd name="T6" fmla="*/ 5006 w 109"/>
                  <a:gd name="T7" fmla="*/ 4973 h 132"/>
                  <a:gd name="T8" fmla="*/ 8301 w 109"/>
                  <a:gd name="T9" fmla="*/ 3455 h 132"/>
                  <a:gd name="T10" fmla="*/ 11059 w 109"/>
                  <a:gd name="T11" fmla="*/ 6193 h 132"/>
                  <a:gd name="T12" fmla="*/ 10755 w 109"/>
                  <a:gd name="T13" fmla="*/ 8416 h 132"/>
                  <a:gd name="T14" fmla="*/ 9671 w 109"/>
                  <a:gd name="T15" fmla="*/ 13695 h 132"/>
                  <a:gd name="T16" fmla="*/ 6396 w 109"/>
                  <a:gd name="T17" fmla="*/ 13695 h 132"/>
                  <a:gd name="T18" fmla="*/ 7482 w 109"/>
                  <a:gd name="T19" fmla="*/ 8416 h 132"/>
                  <a:gd name="T20" fmla="*/ 7736 w 109"/>
                  <a:gd name="T21" fmla="*/ 7162 h 132"/>
                  <a:gd name="T22" fmla="*/ 6569 w 109"/>
                  <a:gd name="T23" fmla="*/ 5963 h 132"/>
                  <a:gd name="T24" fmla="*/ 4030 w 109"/>
                  <a:gd name="T25" fmla="*/ 9487 h 132"/>
                  <a:gd name="T26" fmla="*/ 3154 w 109"/>
                  <a:gd name="T27" fmla="*/ 13695 h 132"/>
                  <a:gd name="T28" fmla="*/ 0 w 109"/>
                  <a:gd name="T29" fmla="*/ 13695 h 132"/>
                  <a:gd name="T30" fmla="*/ 2811 w 109"/>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132">
                    <a:moveTo>
                      <a:pt x="28" y="0"/>
                    </a:moveTo>
                    <a:cubicBezTo>
                      <a:pt x="59" y="0"/>
                      <a:pt x="59" y="0"/>
                      <a:pt x="59" y="0"/>
                    </a:cubicBezTo>
                    <a:cubicBezTo>
                      <a:pt x="49" y="47"/>
                      <a:pt x="49" y="47"/>
                      <a:pt x="49" y="47"/>
                    </a:cubicBezTo>
                    <a:cubicBezTo>
                      <a:pt x="49" y="48"/>
                      <a:pt x="49" y="48"/>
                      <a:pt x="49" y="48"/>
                    </a:cubicBezTo>
                    <a:cubicBezTo>
                      <a:pt x="54" y="41"/>
                      <a:pt x="65" y="33"/>
                      <a:pt x="82" y="33"/>
                    </a:cubicBezTo>
                    <a:cubicBezTo>
                      <a:pt x="99" y="33"/>
                      <a:pt x="109" y="44"/>
                      <a:pt x="109" y="60"/>
                    </a:cubicBezTo>
                    <a:cubicBezTo>
                      <a:pt x="109" y="66"/>
                      <a:pt x="107" y="76"/>
                      <a:pt x="106" y="81"/>
                    </a:cubicBezTo>
                    <a:cubicBezTo>
                      <a:pt x="95" y="132"/>
                      <a:pt x="95" y="132"/>
                      <a:pt x="95" y="132"/>
                    </a:cubicBezTo>
                    <a:cubicBezTo>
                      <a:pt x="63" y="132"/>
                      <a:pt x="63" y="132"/>
                      <a:pt x="63" y="132"/>
                    </a:cubicBezTo>
                    <a:cubicBezTo>
                      <a:pt x="74" y="81"/>
                      <a:pt x="74" y="81"/>
                      <a:pt x="74" y="81"/>
                    </a:cubicBezTo>
                    <a:cubicBezTo>
                      <a:pt x="75" y="77"/>
                      <a:pt x="76" y="73"/>
                      <a:pt x="76" y="69"/>
                    </a:cubicBezTo>
                    <a:cubicBezTo>
                      <a:pt x="76" y="61"/>
                      <a:pt x="71" y="57"/>
                      <a:pt x="65" y="57"/>
                    </a:cubicBezTo>
                    <a:cubicBezTo>
                      <a:pt x="45" y="57"/>
                      <a:pt x="43" y="76"/>
                      <a:pt x="40" y="91"/>
                    </a:cubicBezTo>
                    <a:cubicBezTo>
                      <a:pt x="31" y="132"/>
                      <a:pt x="31" y="132"/>
                      <a:pt x="31" y="132"/>
                    </a:cubicBezTo>
                    <a:cubicBezTo>
                      <a:pt x="0" y="132"/>
                      <a:pt x="0" y="132"/>
                      <a:pt x="0" y="132"/>
                    </a:cubicBezTo>
                    <a:lnTo>
                      <a:pt x="28"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6" name="Text Box 475"/>
          <p:cNvSpPr txBox="1">
            <a:spLocks noChangeArrowheads="1"/>
          </p:cNvSpPr>
          <p:nvPr/>
        </p:nvSpPr>
        <p:spPr bwMode="auto">
          <a:xfrm>
            <a:off x="2230438" y="6477000"/>
            <a:ext cx="46783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defRPr/>
            </a:pPr>
            <a:r>
              <a:rPr lang="en-US" sz="1200" smtClean="0"/>
              <a:t>Copyright © TTTech Computertechnik AG. All rights reserved.</a:t>
            </a:r>
          </a:p>
        </p:txBody>
      </p:sp>
      <p:sp>
        <p:nvSpPr>
          <p:cNvPr id="135170" name="Rectangle 2"/>
          <p:cNvSpPr>
            <a:spLocks noGrp="1" noChangeArrowheads="1"/>
          </p:cNvSpPr>
          <p:nvPr>
            <p:ph type="ctrTitle"/>
          </p:nvPr>
        </p:nvSpPr>
        <p:spPr>
          <a:xfrm>
            <a:off x="358775" y="1258888"/>
            <a:ext cx="5578475" cy="1800225"/>
          </a:xfrm>
        </p:spPr>
        <p:txBody>
          <a:bodyPr/>
          <a:lstStyle>
            <a:lvl1pPr>
              <a:defRPr sz="3900"/>
            </a:lvl1pPr>
          </a:lstStyle>
          <a:p>
            <a:pPr lvl="0"/>
            <a:r>
              <a:rPr lang="en-US" noProof="0" smtClean="0"/>
              <a:t>Place for title</a:t>
            </a:r>
          </a:p>
        </p:txBody>
      </p:sp>
      <p:sp>
        <p:nvSpPr>
          <p:cNvPr id="135205" name="Rectangle 37"/>
          <p:cNvSpPr>
            <a:spLocks noGrp="1" noChangeArrowheads="1"/>
          </p:cNvSpPr>
          <p:nvPr>
            <p:ph type="subTitle" idx="1"/>
          </p:nvPr>
        </p:nvSpPr>
        <p:spPr>
          <a:xfrm>
            <a:off x="358775" y="3022600"/>
            <a:ext cx="5578475" cy="1079500"/>
          </a:xfrm>
        </p:spPr>
        <p:txBody>
          <a:bodyPr/>
          <a:lstStyle>
            <a:lvl1pPr marL="0" indent="0">
              <a:defRPr sz="2400"/>
            </a:lvl1pPr>
          </a:lstStyle>
          <a:p>
            <a:pPr lvl="0"/>
            <a:r>
              <a:rPr lang="en-US" noProof="0" smtClean="0"/>
              <a:t>Place for subtitle</a:t>
            </a:r>
            <a:br>
              <a:rPr lang="en-US" noProof="0" smtClean="0"/>
            </a:br>
            <a:r>
              <a:rPr lang="en-US" noProof="0" smtClean="0"/>
              <a:t>Max. 2 lines (Arial, 24pt, 65/65/65)</a:t>
            </a:r>
          </a:p>
        </p:txBody>
      </p:sp>
    </p:spTree>
    <p:extLst>
      <p:ext uri="{BB962C8B-B14F-4D97-AF65-F5344CB8AC3E}">
        <p14:creationId xmlns:p14="http://schemas.microsoft.com/office/powerpoint/2010/main" val="305716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77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85725"/>
            <a:ext cx="2105025" cy="605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85725"/>
            <a:ext cx="6164263" cy="605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19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85725"/>
            <a:ext cx="5399088" cy="10080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8775" y="1619250"/>
            <a:ext cx="8421688" cy="4525963"/>
          </a:xfrm>
        </p:spPr>
        <p:txBody>
          <a:bodyPr/>
          <a:lstStyle/>
          <a:p>
            <a:pPr lvl="0"/>
            <a:endParaRPr lang="en-US" noProof="0" smtClean="0"/>
          </a:p>
        </p:txBody>
      </p:sp>
    </p:spTree>
    <p:extLst>
      <p:ext uri="{BB962C8B-B14F-4D97-AF65-F5344CB8AC3E}">
        <p14:creationId xmlns:p14="http://schemas.microsoft.com/office/powerpoint/2010/main" val="225917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28588"/>
            <a:ext cx="5399088" cy="1008062"/>
          </a:xfrm>
        </p:spPr>
        <p:txBody>
          <a:bodyPr/>
          <a:lstStyle/>
          <a:p>
            <a:r>
              <a:rPr lang="en-US" smtClean="0"/>
              <a:t>Click to edit Master title style</a:t>
            </a:r>
            <a:endParaRPr lang="de-AT"/>
          </a:p>
        </p:txBody>
      </p:sp>
      <p:sp>
        <p:nvSpPr>
          <p:cNvPr id="3" name="Text Placeholder 2"/>
          <p:cNvSpPr>
            <a:spLocks noGrp="1"/>
          </p:cNvSpPr>
          <p:nvPr>
            <p:ph type="body" sz="half" idx="1"/>
          </p:nvPr>
        </p:nvSpPr>
        <p:spPr>
          <a:xfrm>
            <a:off x="358775" y="1619250"/>
            <a:ext cx="41338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5025" y="1619250"/>
            <a:ext cx="413543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48"/>
          <p:cNvSpPr>
            <a:spLocks noGrp="1" noChangeArrowheads="1"/>
          </p:cNvSpPr>
          <p:nvPr>
            <p:ph type="ftr" sz="quarter" idx="10"/>
          </p:nvPr>
        </p:nvSpPr>
        <p:spPr>
          <a:xfrm>
            <a:off x="2230438" y="6477000"/>
            <a:ext cx="4678362" cy="323850"/>
          </a:xfrm>
          <a:prstGeom prst="rect">
            <a:avLst/>
          </a:prstGeom>
        </p:spPr>
        <p:txBody>
          <a:bodyPr/>
          <a:lstStyle>
            <a:lvl1pPr>
              <a:defRPr/>
            </a:lvl1pPr>
          </a:lstStyle>
          <a:p>
            <a:pPr>
              <a:defRPr/>
            </a:pPr>
            <a:r>
              <a:rPr lang="en-US"/>
              <a:t>Copyright © TTTech Computertechnik AG. All rights reserved.</a:t>
            </a:r>
          </a:p>
        </p:txBody>
      </p:sp>
      <p:sp>
        <p:nvSpPr>
          <p:cNvPr id="6" name="Rectangle 55"/>
          <p:cNvSpPr>
            <a:spLocks noGrp="1" noChangeArrowheads="1"/>
          </p:cNvSpPr>
          <p:nvPr>
            <p:ph type="dt" sz="half" idx="11"/>
          </p:nvPr>
        </p:nvSpPr>
        <p:spPr>
          <a:xfrm>
            <a:off x="6837363" y="6477000"/>
            <a:ext cx="2159000" cy="323850"/>
          </a:xfrm>
          <a:prstGeom prst="rect">
            <a:avLst/>
          </a:prstGeom>
        </p:spPr>
        <p:txBody>
          <a:bodyPr/>
          <a:lstStyle>
            <a:lvl1pPr>
              <a:defRPr/>
            </a:lvl1pPr>
          </a:lstStyle>
          <a:p>
            <a:pPr>
              <a:defRPr/>
            </a:pPr>
            <a:r>
              <a:rPr lang="en-US"/>
              <a:t>Page </a:t>
            </a:r>
            <a:fld id="{DC55F1EB-148F-4F3D-ACDD-74B2422724B6}" type="slidenum">
              <a:rPr lang="en-US"/>
              <a:pPr>
                <a:defRPr/>
              </a:pPr>
              <a:t>‹#›</a:t>
            </a:fld>
            <a:endParaRPr lang="en-US"/>
          </a:p>
          <a:p>
            <a:pPr>
              <a:defRPr/>
            </a:pPr>
            <a:endParaRPr lang="en-US"/>
          </a:p>
        </p:txBody>
      </p:sp>
    </p:spTree>
    <p:extLst>
      <p:ext uri="{BB962C8B-B14F-4D97-AF65-F5344CB8AC3E}">
        <p14:creationId xmlns:p14="http://schemas.microsoft.com/office/powerpoint/2010/main" val="300670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8775" y="128588"/>
            <a:ext cx="5399088" cy="10080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58775" y="1619250"/>
            <a:ext cx="41338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19250"/>
            <a:ext cx="4135438"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8775" y="3957638"/>
            <a:ext cx="41338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3957638"/>
            <a:ext cx="4135438"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8"/>
          <p:cNvSpPr>
            <a:spLocks noGrp="1" noChangeArrowheads="1"/>
          </p:cNvSpPr>
          <p:nvPr>
            <p:ph type="ftr" sz="quarter" idx="10"/>
          </p:nvPr>
        </p:nvSpPr>
        <p:spPr>
          <a:xfrm>
            <a:off x="2230438" y="6477000"/>
            <a:ext cx="4678362" cy="323850"/>
          </a:xfrm>
          <a:prstGeom prst="rect">
            <a:avLst/>
          </a:prstGeom>
          <a:ln/>
        </p:spPr>
        <p:txBody>
          <a:bodyPr/>
          <a:lstStyle>
            <a:lvl1pPr>
              <a:defRPr/>
            </a:lvl1pPr>
          </a:lstStyle>
          <a:p>
            <a:pPr>
              <a:defRPr/>
            </a:pPr>
            <a:r>
              <a:rPr lang="en-US"/>
              <a:t>Copyright © TTTech Computertechnik AG. All rights reserved.</a:t>
            </a:r>
          </a:p>
        </p:txBody>
      </p:sp>
      <p:sp>
        <p:nvSpPr>
          <p:cNvPr id="8" name="Rectangle 55"/>
          <p:cNvSpPr>
            <a:spLocks noGrp="1" noChangeArrowheads="1"/>
          </p:cNvSpPr>
          <p:nvPr>
            <p:ph type="dt" sz="half" idx="11"/>
          </p:nvPr>
        </p:nvSpPr>
        <p:spPr>
          <a:xfrm>
            <a:off x="6837363" y="6477000"/>
            <a:ext cx="2159000" cy="323850"/>
          </a:xfrm>
          <a:prstGeom prst="rect">
            <a:avLst/>
          </a:prstGeom>
          <a:ln/>
        </p:spPr>
        <p:txBody>
          <a:bodyPr/>
          <a:lstStyle>
            <a:lvl1pPr>
              <a:defRPr/>
            </a:lvl1pPr>
          </a:lstStyle>
          <a:p>
            <a:pPr>
              <a:defRPr/>
            </a:pPr>
            <a:r>
              <a:rPr lang="en-US"/>
              <a:t>Page </a:t>
            </a:r>
            <a:fld id="{9495EE6D-656C-42EC-8ECA-C1A784921977}" type="slidenum">
              <a:rPr lang="en-US"/>
              <a:pPr>
                <a:defRPr/>
              </a:pPr>
              <a:t>‹#›</a:t>
            </a:fld>
            <a:endParaRPr lang="en-US"/>
          </a:p>
          <a:p>
            <a:pPr>
              <a:defRPr/>
            </a:pPr>
            <a:endParaRPr lang="en-US"/>
          </a:p>
        </p:txBody>
      </p:sp>
    </p:spTree>
    <p:extLst>
      <p:ext uri="{BB962C8B-B14F-4D97-AF65-F5344CB8AC3E}">
        <p14:creationId xmlns:p14="http://schemas.microsoft.com/office/powerpoint/2010/main" val="18933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885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102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5552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3022600"/>
            <a:ext cx="2713038"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24213" y="3022600"/>
            <a:ext cx="2713037"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012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3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3400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5811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9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9551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7642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392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43425" y="1258888"/>
            <a:ext cx="1393825" cy="28432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258888"/>
            <a:ext cx="4032250" cy="284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353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1689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0294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167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945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558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892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8488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613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17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0930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499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73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ves_PPT"/>
          <p:cNvPicPr>
            <a:picLocks noChangeAspect="1" noChangeArrowheads="1"/>
          </p:cNvPicPr>
          <p:nvPr/>
        </p:nvPicPr>
        <p:blipFill>
          <a:blip r:embed="rId2" cstate="print">
            <a:extLst>
              <a:ext uri="{28A0092B-C50C-407E-A947-70E740481C1C}">
                <a14:useLocalDpi xmlns:a14="http://schemas.microsoft.com/office/drawing/2010/main" val="0"/>
              </a:ext>
            </a:extLst>
          </a:blip>
          <a:srcRect l="16791" t="21465" r="41806" b="59686"/>
          <a:stretch>
            <a:fillRect/>
          </a:stretch>
        </p:blipFill>
        <p:spPr bwMode="auto">
          <a:xfrm>
            <a:off x="0" y="4581525"/>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358775" y="647700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defRPr/>
            </a:pPr>
            <a:r>
              <a:rPr lang="en-US" sz="1200" smtClean="0">
                <a:cs typeface="Arial" charset="0"/>
              </a:rPr>
              <a:t>www.tttech.com</a:t>
            </a:r>
          </a:p>
        </p:txBody>
      </p:sp>
      <p:grpSp>
        <p:nvGrpSpPr>
          <p:cNvPr id="6" name="Group 7"/>
          <p:cNvGrpSpPr>
            <a:grpSpLocks/>
          </p:cNvGrpSpPr>
          <p:nvPr/>
        </p:nvGrpSpPr>
        <p:grpSpPr bwMode="auto">
          <a:xfrm>
            <a:off x="5883275" y="647700"/>
            <a:ext cx="2970213" cy="400050"/>
            <a:chOff x="3706" y="408"/>
            <a:chExt cx="1871" cy="252"/>
          </a:xfrm>
        </p:grpSpPr>
        <p:sp>
          <p:nvSpPr>
            <p:cNvPr id="7" name="Text Box 8"/>
            <p:cNvSpPr txBox="1">
              <a:spLocks noChangeArrowheads="1"/>
            </p:cNvSpPr>
            <p:nvPr/>
          </p:nvSpPr>
          <p:spPr bwMode="auto">
            <a:xfrm>
              <a:off x="3706" y="525"/>
              <a:ext cx="9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eaLnBrk="1" hangingPunct="1">
                <a:spcBef>
                  <a:spcPct val="50000"/>
                </a:spcBef>
                <a:defRPr/>
              </a:pPr>
              <a:r>
                <a:rPr lang="en-US" sz="800" smtClean="0">
                  <a:cs typeface="Arial" charset="0"/>
                </a:rPr>
                <a:t>Ensuring Reliable Networks</a:t>
              </a:r>
            </a:p>
          </p:txBody>
        </p:sp>
        <p:grpSp>
          <p:nvGrpSpPr>
            <p:cNvPr id="8" name="Group 9"/>
            <p:cNvGrpSpPr>
              <a:grpSpLocks noChangeAspect="1"/>
            </p:cNvGrpSpPr>
            <p:nvPr userDrawn="1"/>
          </p:nvGrpSpPr>
          <p:grpSpPr bwMode="auto">
            <a:xfrm>
              <a:off x="4670" y="408"/>
              <a:ext cx="907" cy="215"/>
              <a:chOff x="4670" y="408"/>
              <a:chExt cx="907" cy="215"/>
            </a:xfrm>
          </p:grpSpPr>
          <p:sp>
            <p:nvSpPr>
              <p:cNvPr id="9" name="AutoShape 10"/>
              <p:cNvSpPr>
                <a:spLocks noChangeAspect="1" noChangeArrowheads="1" noTextEdit="1"/>
              </p:cNvSpPr>
              <p:nvPr userDrawn="1"/>
            </p:nvSpPr>
            <p:spPr bwMode="auto">
              <a:xfrm>
                <a:off x="4670" y="408"/>
                <a:ext cx="90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11"/>
              <p:cNvSpPr>
                <a:spLocks/>
              </p:cNvSpPr>
              <p:nvPr userDrawn="1"/>
            </p:nvSpPr>
            <p:spPr bwMode="auto">
              <a:xfrm>
                <a:off x="4670" y="410"/>
                <a:ext cx="188" cy="210"/>
              </a:xfrm>
              <a:custGeom>
                <a:avLst/>
                <a:gdLst>
                  <a:gd name="T0" fmla="*/ 178 w 188"/>
                  <a:gd name="T1" fmla="*/ 47 h 210"/>
                  <a:gd name="T2" fmla="*/ 116 w 188"/>
                  <a:gd name="T3" fmla="*/ 47 h 210"/>
                  <a:gd name="T4" fmla="*/ 83 w 188"/>
                  <a:gd name="T5" fmla="*/ 210 h 210"/>
                  <a:gd name="T6" fmla="*/ 27 w 188"/>
                  <a:gd name="T7" fmla="*/ 210 h 210"/>
                  <a:gd name="T8" fmla="*/ 62 w 188"/>
                  <a:gd name="T9" fmla="*/ 47 h 210"/>
                  <a:gd name="T10" fmla="*/ 0 w 188"/>
                  <a:gd name="T11" fmla="*/ 47 h 210"/>
                  <a:gd name="T12" fmla="*/ 10 w 188"/>
                  <a:gd name="T13" fmla="*/ 0 h 210"/>
                  <a:gd name="T14" fmla="*/ 188 w 188"/>
                  <a:gd name="T15" fmla="*/ 0 h 210"/>
                  <a:gd name="T16" fmla="*/ 178 w 188"/>
                  <a:gd name="T17" fmla="*/ 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10">
                    <a:moveTo>
                      <a:pt x="178" y="47"/>
                    </a:moveTo>
                    <a:lnTo>
                      <a:pt x="116" y="47"/>
                    </a:lnTo>
                    <a:lnTo>
                      <a:pt x="83" y="210"/>
                    </a:lnTo>
                    <a:lnTo>
                      <a:pt x="27" y="210"/>
                    </a:lnTo>
                    <a:lnTo>
                      <a:pt x="62" y="47"/>
                    </a:lnTo>
                    <a:lnTo>
                      <a:pt x="0" y="47"/>
                    </a:lnTo>
                    <a:lnTo>
                      <a:pt x="10" y="0"/>
                    </a:lnTo>
                    <a:lnTo>
                      <a:pt x="188" y="0"/>
                    </a:lnTo>
                    <a:lnTo>
                      <a:pt x="178" y="47"/>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2"/>
              <p:cNvSpPr>
                <a:spLocks/>
              </p:cNvSpPr>
              <p:nvPr userDrawn="1"/>
            </p:nvSpPr>
            <p:spPr bwMode="auto">
              <a:xfrm>
                <a:off x="4829" y="410"/>
                <a:ext cx="161" cy="210"/>
              </a:xfrm>
              <a:custGeom>
                <a:avLst/>
                <a:gdLst>
                  <a:gd name="T0" fmla="*/ 0 w 161"/>
                  <a:gd name="T1" fmla="*/ 210 h 210"/>
                  <a:gd name="T2" fmla="*/ 56 w 161"/>
                  <a:gd name="T3" fmla="*/ 210 h 210"/>
                  <a:gd name="T4" fmla="*/ 89 w 161"/>
                  <a:gd name="T5" fmla="*/ 47 h 210"/>
                  <a:gd name="T6" fmla="*/ 151 w 161"/>
                  <a:gd name="T7" fmla="*/ 47 h 210"/>
                  <a:gd name="T8" fmla="*/ 161 w 161"/>
                  <a:gd name="T9" fmla="*/ 0 h 210"/>
                  <a:gd name="T10" fmla="*/ 46 w 161"/>
                  <a:gd name="T11" fmla="*/ 0 h 210"/>
                  <a:gd name="T12" fmla="*/ 0 w 161"/>
                  <a:gd name="T13" fmla="*/ 21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0" y="210"/>
                    </a:moveTo>
                    <a:lnTo>
                      <a:pt x="56" y="210"/>
                    </a:lnTo>
                    <a:lnTo>
                      <a:pt x="89" y="47"/>
                    </a:lnTo>
                    <a:lnTo>
                      <a:pt x="151" y="47"/>
                    </a:lnTo>
                    <a:lnTo>
                      <a:pt x="161" y="0"/>
                    </a:lnTo>
                    <a:lnTo>
                      <a:pt x="46" y="0"/>
                    </a:lnTo>
                    <a:lnTo>
                      <a:pt x="0" y="21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p:cNvSpPr>
                <a:spLocks/>
              </p:cNvSpPr>
              <p:nvPr userDrawn="1"/>
            </p:nvSpPr>
            <p:spPr bwMode="auto">
              <a:xfrm>
                <a:off x="4963" y="410"/>
                <a:ext cx="161" cy="210"/>
              </a:xfrm>
              <a:custGeom>
                <a:avLst/>
                <a:gdLst>
                  <a:gd name="T0" fmla="*/ 44 w 161"/>
                  <a:gd name="T1" fmla="*/ 0 h 210"/>
                  <a:gd name="T2" fmla="*/ 0 w 161"/>
                  <a:gd name="T3" fmla="*/ 210 h 210"/>
                  <a:gd name="T4" fmla="*/ 54 w 161"/>
                  <a:gd name="T5" fmla="*/ 210 h 210"/>
                  <a:gd name="T6" fmla="*/ 89 w 161"/>
                  <a:gd name="T7" fmla="*/ 47 h 210"/>
                  <a:gd name="T8" fmla="*/ 151 w 161"/>
                  <a:gd name="T9" fmla="*/ 47 h 210"/>
                  <a:gd name="T10" fmla="*/ 161 w 161"/>
                  <a:gd name="T11" fmla="*/ 0 h 210"/>
                  <a:gd name="T12" fmla="*/ 44 w 161"/>
                  <a:gd name="T13" fmla="*/ 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44" y="0"/>
                    </a:moveTo>
                    <a:lnTo>
                      <a:pt x="0" y="210"/>
                    </a:lnTo>
                    <a:lnTo>
                      <a:pt x="54" y="210"/>
                    </a:lnTo>
                    <a:lnTo>
                      <a:pt x="89" y="47"/>
                    </a:lnTo>
                    <a:lnTo>
                      <a:pt x="151" y="47"/>
                    </a:lnTo>
                    <a:lnTo>
                      <a:pt x="161" y="0"/>
                    </a:lnTo>
                    <a:lnTo>
                      <a:pt x="44"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4"/>
              <p:cNvSpPr>
                <a:spLocks noEditPoints="1"/>
              </p:cNvSpPr>
              <p:nvPr userDrawn="1"/>
            </p:nvSpPr>
            <p:spPr bwMode="auto">
              <a:xfrm>
                <a:off x="5076" y="462"/>
                <a:ext cx="160" cy="163"/>
              </a:xfrm>
              <a:custGeom>
                <a:avLst/>
                <a:gdLst>
                  <a:gd name="T0" fmla="*/ 3007 w 101"/>
                  <a:gd name="T1" fmla="*/ 6400 h 102"/>
                  <a:gd name="T2" fmla="*/ 3007 w 101"/>
                  <a:gd name="T3" fmla="*/ 7043 h 102"/>
                  <a:gd name="T4" fmla="*/ 4627 w 101"/>
                  <a:gd name="T5" fmla="*/ 8727 h 102"/>
                  <a:gd name="T6" fmla="*/ 6467 w 101"/>
                  <a:gd name="T7" fmla="*/ 7610 h 102"/>
                  <a:gd name="T8" fmla="*/ 9562 w 101"/>
                  <a:gd name="T9" fmla="*/ 7610 h 102"/>
                  <a:gd name="T10" fmla="*/ 4596 w 101"/>
                  <a:gd name="T11" fmla="*/ 11047 h 102"/>
                  <a:gd name="T12" fmla="*/ 0 w 101"/>
                  <a:gd name="T13" fmla="*/ 6522 h 102"/>
                  <a:gd name="T14" fmla="*/ 5684 w 101"/>
                  <a:gd name="T15" fmla="*/ 0 h 102"/>
                  <a:gd name="T16" fmla="*/ 10039 w 101"/>
                  <a:gd name="T17" fmla="*/ 4546 h 102"/>
                  <a:gd name="T18" fmla="*/ 9868 w 101"/>
                  <a:gd name="T19" fmla="*/ 6400 h 102"/>
                  <a:gd name="T20" fmla="*/ 3007 w 101"/>
                  <a:gd name="T21" fmla="*/ 6400 h 102"/>
                  <a:gd name="T22" fmla="*/ 6985 w 101"/>
                  <a:gd name="T23" fmla="*/ 4462 h 102"/>
                  <a:gd name="T24" fmla="*/ 5581 w 101"/>
                  <a:gd name="T25" fmla="*/ 2280 h 102"/>
                  <a:gd name="T26" fmla="*/ 3248 w 101"/>
                  <a:gd name="T27" fmla="*/ 4462 h 102"/>
                  <a:gd name="T28" fmla="*/ 6985 w 101"/>
                  <a:gd name="T29" fmla="*/ 446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02">
                    <a:moveTo>
                      <a:pt x="30" y="59"/>
                    </a:moveTo>
                    <a:cubicBezTo>
                      <a:pt x="30" y="60"/>
                      <a:pt x="30" y="62"/>
                      <a:pt x="30" y="65"/>
                    </a:cubicBezTo>
                    <a:cubicBezTo>
                      <a:pt x="31" y="75"/>
                      <a:pt x="37" y="80"/>
                      <a:pt x="47" y="80"/>
                    </a:cubicBezTo>
                    <a:cubicBezTo>
                      <a:pt x="58" y="80"/>
                      <a:pt x="63" y="76"/>
                      <a:pt x="65" y="70"/>
                    </a:cubicBezTo>
                    <a:cubicBezTo>
                      <a:pt x="96" y="70"/>
                      <a:pt x="96" y="70"/>
                      <a:pt x="96" y="70"/>
                    </a:cubicBezTo>
                    <a:cubicBezTo>
                      <a:pt x="88" y="93"/>
                      <a:pt x="69" y="102"/>
                      <a:pt x="46" y="102"/>
                    </a:cubicBezTo>
                    <a:cubicBezTo>
                      <a:pt x="19" y="102"/>
                      <a:pt x="0" y="88"/>
                      <a:pt x="0" y="60"/>
                    </a:cubicBezTo>
                    <a:cubicBezTo>
                      <a:pt x="0" y="26"/>
                      <a:pt x="22" y="0"/>
                      <a:pt x="57" y="0"/>
                    </a:cubicBezTo>
                    <a:cubicBezTo>
                      <a:pt x="81" y="0"/>
                      <a:pt x="101" y="14"/>
                      <a:pt x="101" y="42"/>
                    </a:cubicBezTo>
                    <a:cubicBezTo>
                      <a:pt x="101" y="48"/>
                      <a:pt x="100" y="53"/>
                      <a:pt x="99" y="59"/>
                    </a:cubicBezTo>
                    <a:lnTo>
                      <a:pt x="30" y="59"/>
                    </a:lnTo>
                    <a:close/>
                    <a:moveTo>
                      <a:pt x="70" y="41"/>
                    </a:moveTo>
                    <a:cubicBezTo>
                      <a:pt x="71" y="30"/>
                      <a:pt x="66" y="21"/>
                      <a:pt x="56" y="21"/>
                    </a:cubicBezTo>
                    <a:cubicBezTo>
                      <a:pt x="43" y="21"/>
                      <a:pt x="36" y="29"/>
                      <a:pt x="33" y="41"/>
                    </a:cubicBezTo>
                    <a:lnTo>
                      <a:pt x="70" y="41"/>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5"/>
              <p:cNvSpPr>
                <a:spLocks/>
              </p:cNvSpPr>
              <p:nvPr userDrawn="1"/>
            </p:nvSpPr>
            <p:spPr bwMode="auto">
              <a:xfrm>
                <a:off x="5246" y="462"/>
                <a:ext cx="159" cy="163"/>
              </a:xfrm>
              <a:custGeom>
                <a:avLst/>
                <a:gdLst>
                  <a:gd name="T0" fmla="*/ 7195 w 100"/>
                  <a:gd name="T1" fmla="*/ 4129 h 102"/>
                  <a:gd name="T2" fmla="*/ 6839 w 100"/>
                  <a:gd name="T3" fmla="*/ 2929 h 102"/>
                  <a:gd name="T4" fmla="*/ 5805 w 100"/>
                  <a:gd name="T5" fmla="*/ 2506 h 102"/>
                  <a:gd name="T6" fmla="*/ 3312 w 100"/>
                  <a:gd name="T7" fmla="*/ 6183 h 102"/>
                  <a:gd name="T8" fmla="*/ 4927 w 100"/>
                  <a:gd name="T9" fmla="*/ 8542 h 102"/>
                  <a:gd name="T10" fmla="*/ 6839 w 100"/>
                  <a:gd name="T11" fmla="*/ 6709 h 102"/>
                  <a:gd name="T12" fmla="*/ 9920 w 100"/>
                  <a:gd name="T13" fmla="*/ 6709 h 102"/>
                  <a:gd name="T14" fmla="*/ 4735 w 100"/>
                  <a:gd name="T15" fmla="*/ 11047 h 102"/>
                  <a:gd name="T16" fmla="*/ 0 w 100"/>
                  <a:gd name="T17" fmla="*/ 6522 h 102"/>
                  <a:gd name="T18" fmla="*/ 5935 w 100"/>
                  <a:gd name="T19" fmla="*/ 0 h 102"/>
                  <a:gd name="T20" fmla="*/ 10322 w 100"/>
                  <a:gd name="T21" fmla="*/ 4129 h 102"/>
                  <a:gd name="T22" fmla="*/ 7195 w 100"/>
                  <a:gd name="T23" fmla="*/ 4129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02">
                    <a:moveTo>
                      <a:pt x="70" y="38"/>
                    </a:moveTo>
                    <a:cubicBezTo>
                      <a:pt x="70" y="33"/>
                      <a:pt x="69" y="30"/>
                      <a:pt x="66" y="27"/>
                    </a:cubicBezTo>
                    <a:cubicBezTo>
                      <a:pt x="64" y="25"/>
                      <a:pt x="60" y="24"/>
                      <a:pt x="56" y="23"/>
                    </a:cubicBezTo>
                    <a:cubicBezTo>
                      <a:pt x="38" y="23"/>
                      <a:pt x="32" y="42"/>
                      <a:pt x="32" y="57"/>
                    </a:cubicBezTo>
                    <a:cubicBezTo>
                      <a:pt x="32" y="70"/>
                      <a:pt x="37" y="79"/>
                      <a:pt x="48" y="79"/>
                    </a:cubicBezTo>
                    <a:cubicBezTo>
                      <a:pt x="58" y="79"/>
                      <a:pt x="64" y="72"/>
                      <a:pt x="66" y="62"/>
                    </a:cubicBezTo>
                    <a:cubicBezTo>
                      <a:pt x="96" y="62"/>
                      <a:pt x="96" y="62"/>
                      <a:pt x="96" y="62"/>
                    </a:cubicBezTo>
                    <a:cubicBezTo>
                      <a:pt x="91" y="90"/>
                      <a:pt x="72" y="102"/>
                      <a:pt x="46" y="102"/>
                    </a:cubicBezTo>
                    <a:cubicBezTo>
                      <a:pt x="20" y="102"/>
                      <a:pt x="0" y="88"/>
                      <a:pt x="0" y="60"/>
                    </a:cubicBezTo>
                    <a:cubicBezTo>
                      <a:pt x="0" y="26"/>
                      <a:pt x="23" y="0"/>
                      <a:pt x="57" y="0"/>
                    </a:cubicBezTo>
                    <a:cubicBezTo>
                      <a:pt x="82" y="0"/>
                      <a:pt x="100" y="12"/>
                      <a:pt x="100" y="38"/>
                    </a:cubicBezTo>
                    <a:lnTo>
                      <a:pt x="70" y="38"/>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6"/>
              <p:cNvSpPr>
                <a:spLocks/>
              </p:cNvSpPr>
              <p:nvPr userDrawn="1"/>
            </p:nvSpPr>
            <p:spPr bwMode="auto">
              <a:xfrm>
                <a:off x="5402" y="410"/>
                <a:ext cx="173" cy="210"/>
              </a:xfrm>
              <a:custGeom>
                <a:avLst/>
                <a:gdLst>
                  <a:gd name="T0" fmla="*/ 2811 w 109"/>
                  <a:gd name="T1" fmla="*/ 0 h 132"/>
                  <a:gd name="T2" fmla="*/ 5990 w 109"/>
                  <a:gd name="T3" fmla="*/ 0 h 132"/>
                  <a:gd name="T4" fmla="*/ 5006 w 109"/>
                  <a:gd name="T5" fmla="*/ 4879 h 132"/>
                  <a:gd name="T6" fmla="*/ 5006 w 109"/>
                  <a:gd name="T7" fmla="*/ 4973 h 132"/>
                  <a:gd name="T8" fmla="*/ 8301 w 109"/>
                  <a:gd name="T9" fmla="*/ 3455 h 132"/>
                  <a:gd name="T10" fmla="*/ 11059 w 109"/>
                  <a:gd name="T11" fmla="*/ 6193 h 132"/>
                  <a:gd name="T12" fmla="*/ 10755 w 109"/>
                  <a:gd name="T13" fmla="*/ 8416 h 132"/>
                  <a:gd name="T14" fmla="*/ 9671 w 109"/>
                  <a:gd name="T15" fmla="*/ 13695 h 132"/>
                  <a:gd name="T16" fmla="*/ 6396 w 109"/>
                  <a:gd name="T17" fmla="*/ 13695 h 132"/>
                  <a:gd name="T18" fmla="*/ 7482 w 109"/>
                  <a:gd name="T19" fmla="*/ 8416 h 132"/>
                  <a:gd name="T20" fmla="*/ 7736 w 109"/>
                  <a:gd name="T21" fmla="*/ 7162 h 132"/>
                  <a:gd name="T22" fmla="*/ 6569 w 109"/>
                  <a:gd name="T23" fmla="*/ 5963 h 132"/>
                  <a:gd name="T24" fmla="*/ 4030 w 109"/>
                  <a:gd name="T25" fmla="*/ 9487 h 132"/>
                  <a:gd name="T26" fmla="*/ 3154 w 109"/>
                  <a:gd name="T27" fmla="*/ 13695 h 132"/>
                  <a:gd name="T28" fmla="*/ 0 w 109"/>
                  <a:gd name="T29" fmla="*/ 13695 h 132"/>
                  <a:gd name="T30" fmla="*/ 2811 w 109"/>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132">
                    <a:moveTo>
                      <a:pt x="28" y="0"/>
                    </a:moveTo>
                    <a:cubicBezTo>
                      <a:pt x="59" y="0"/>
                      <a:pt x="59" y="0"/>
                      <a:pt x="59" y="0"/>
                    </a:cubicBezTo>
                    <a:cubicBezTo>
                      <a:pt x="49" y="47"/>
                      <a:pt x="49" y="47"/>
                      <a:pt x="49" y="47"/>
                    </a:cubicBezTo>
                    <a:cubicBezTo>
                      <a:pt x="49" y="48"/>
                      <a:pt x="49" y="48"/>
                      <a:pt x="49" y="48"/>
                    </a:cubicBezTo>
                    <a:cubicBezTo>
                      <a:pt x="54" y="41"/>
                      <a:pt x="65" y="33"/>
                      <a:pt x="82" y="33"/>
                    </a:cubicBezTo>
                    <a:cubicBezTo>
                      <a:pt x="99" y="33"/>
                      <a:pt x="109" y="44"/>
                      <a:pt x="109" y="60"/>
                    </a:cubicBezTo>
                    <a:cubicBezTo>
                      <a:pt x="109" y="66"/>
                      <a:pt x="107" y="76"/>
                      <a:pt x="106" y="81"/>
                    </a:cubicBezTo>
                    <a:cubicBezTo>
                      <a:pt x="95" y="132"/>
                      <a:pt x="95" y="132"/>
                      <a:pt x="95" y="132"/>
                    </a:cubicBezTo>
                    <a:cubicBezTo>
                      <a:pt x="63" y="132"/>
                      <a:pt x="63" y="132"/>
                      <a:pt x="63" y="132"/>
                    </a:cubicBezTo>
                    <a:cubicBezTo>
                      <a:pt x="74" y="81"/>
                      <a:pt x="74" y="81"/>
                      <a:pt x="74" y="81"/>
                    </a:cubicBezTo>
                    <a:cubicBezTo>
                      <a:pt x="75" y="77"/>
                      <a:pt x="76" y="73"/>
                      <a:pt x="76" y="69"/>
                    </a:cubicBezTo>
                    <a:cubicBezTo>
                      <a:pt x="76" y="61"/>
                      <a:pt x="71" y="57"/>
                      <a:pt x="65" y="57"/>
                    </a:cubicBezTo>
                    <a:cubicBezTo>
                      <a:pt x="45" y="57"/>
                      <a:pt x="43" y="76"/>
                      <a:pt x="40" y="91"/>
                    </a:cubicBezTo>
                    <a:cubicBezTo>
                      <a:pt x="31" y="132"/>
                      <a:pt x="31" y="132"/>
                      <a:pt x="31" y="132"/>
                    </a:cubicBezTo>
                    <a:cubicBezTo>
                      <a:pt x="0" y="132"/>
                      <a:pt x="0" y="132"/>
                      <a:pt x="0" y="132"/>
                    </a:cubicBezTo>
                    <a:lnTo>
                      <a:pt x="28"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46467" name="Rectangle 3"/>
          <p:cNvSpPr>
            <a:spLocks noGrp="1" noChangeArrowheads="1"/>
          </p:cNvSpPr>
          <p:nvPr>
            <p:ph type="ctrTitle"/>
          </p:nvPr>
        </p:nvSpPr>
        <p:spPr>
          <a:xfrm>
            <a:off x="358775" y="1258888"/>
            <a:ext cx="5578475" cy="1800225"/>
          </a:xfrm>
        </p:spPr>
        <p:txBody>
          <a:bodyPr/>
          <a:lstStyle>
            <a:lvl1pPr>
              <a:defRPr sz="3900"/>
            </a:lvl1pPr>
          </a:lstStyle>
          <a:p>
            <a:pPr lvl="0"/>
            <a:r>
              <a:rPr lang="en-US" noProof="0" smtClean="0"/>
              <a:t>Place for title</a:t>
            </a:r>
          </a:p>
        </p:txBody>
      </p:sp>
      <p:sp>
        <p:nvSpPr>
          <p:cNvPr id="446469" name="Rectangle 5"/>
          <p:cNvSpPr>
            <a:spLocks noGrp="1" noChangeArrowheads="1"/>
          </p:cNvSpPr>
          <p:nvPr>
            <p:ph type="subTitle" idx="1"/>
          </p:nvPr>
        </p:nvSpPr>
        <p:spPr>
          <a:xfrm>
            <a:off x="358775" y="3022600"/>
            <a:ext cx="5578475" cy="1079500"/>
          </a:xfrm>
        </p:spPr>
        <p:txBody>
          <a:bodyPr/>
          <a:lstStyle>
            <a:lvl1pPr>
              <a:defRPr sz="2400"/>
            </a:lvl1pPr>
          </a:lstStyle>
          <a:p>
            <a:pPr lvl="0"/>
            <a:r>
              <a:rPr lang="en-US" noProof="0" smtClean="0"/>
              <a:t>Place for subtitle</a:t>
            </a:r>
            <a:br>
              <a:rPr lang="en-US" noProof="0" smtClean="0"/>
            </a:br>
            <a:r>
              <a:rPr lang="en-US" noProof="0" smtClean="0"/>
              <a:t>Max. 2 lines (Arial, 24pt, 65/65/65)</a:t>
            </a:r>
          </a:p>
        </p:txBody>
      </p:sp>
      <p:sp>
        <p:nvSpPr>
          <p:cNvPr id="16" name="Rectangle 4"/>
          <p:cNvSpPr>
            <a:spLocks noGrp="1" noChangeArrowheads="1"/>
          </p:cNvSpPr>
          <p:nvPr>
            <p:ph type="ftr" sz="quarter" idx="10"/>
          </p:nvPr>
        </p:nvSpPr>
        <p:spPr/>
        <p:txBody>
          <a:bodyPr/>
          <a:lstStyle>
            <a:lvl1pPr>
              <a:defRPr/>
            </a:lvl1pPr>
          </a:lstStyle>
          <a:p>
            <a:pPr>
              <a:defRPr/>
            </a:pPr>
            <a:r>
              <a:rPr lang="en-US"/>
              <a:t>Copyright © TTTech Computertechnik AG. All rights reserved.</a:t>
            </a:r>
            <a:endParaRPr lang="de-AT"/>
          </a:p>
        </p:txBody>
      </p:sp>
    </p:spTree>
    <p:extLst>
      <p:ext uri="{BB962C8B-B14F-4D97-AF65-F5344CB8AC3E}">
        <p14:creationId xmlns:p14="http://schemas.microsoft.com/office/powerpoint/2010/main" val="2447790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5" name="Rectangle 6"/>
          <p:cNvSpPr>
            <a:spLocks noGrp="1" noChangeArrowheads="1"/>
          </p:cNvSpPr>
          <p:nvPr>
            <p:ph type="dt" sz="half" idx="11"/>
          </p:nvPr>
        </p:nvSpPr>
        <p:spPr>
          <a:ln/>
        </p:spPr>
        <p:txBody>
          <a:bodyPr/>
          <a:lstStyle>
            <a:lvl1pPr>
              <a:defRPr/>
            </a:lvl1pPr>
          </a:lstStyle>
          <a:p>
            <a:pPr>
              <a:defRPr/>
            </a:pPr>
            <a:r>
              <a:rPr lang="en-US"/>
              <a:t>Page </a:t>
            </a:r>
            <a:fld id="{7F8583AD-3023-462C-9DE3-60FCFF835155}" type="slidenum">
              <a:rPr lang="en-US"/>
              <a:pPr>
                <a:defRPr/>
              </a:pPr>
              <a:t>‹#›</a:t>
            </a:fld>
            <a:endParaRPr lang="en-US"/>
          </a:p>
          <a:p>
            <a:pPr>
              <a:defRPr/>
            </a:pPr>
            <a:endParaRPr lang="en-US"/>
          </a:p>
        </p:txBody>
      </p:sp>
    </p:spTree>
    <p:extLst>
      <p:ext uri="{BB962C8B-B14F-4D97-AF65-F5344CB8AC3E}">
        <p14:creationId xmlns:p14="http://schemas.microsoft.com/office/powerpoint/2010/main" val="2558371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5" name="Rectangle 6"/>
          <p:cNvSpPr>
            <a:spLocks noGrp="1" noChangeArrowheads="1"/>
          </p:cNvSpPr>
          <p:nvPr>
            <p:ph type="dt" sz="half" idx="11"/>
          </p:nvPr>
        </p:nvSpPr>
        <p:spPr>
          <a:ln/>
        </p:spPr>
        <p:txBody>
          <a:bodyPr/>
          <a:lstStyle>
            <a:lvl1pPr>
              <a:defRPr/>
            </a:lvl1pPr>
          </a:lstStyle>
          <a:p>
            <a:pPr>
              <a:defRPr/>
            </a:pPr>
            <a:r>
              <a:rPr lang="en-US"/>
              <a:t>Page </a:t>
            </a:r>
            <a:fld id="{C40D5BEC-1B40-48F5-BB05-19E274F5148A}" type="slidenum">
              <a:rPr lang="en-US"/>
              <a:pPr>
                <a:defRPr/>
              </a:pPr>
              <a:t>‹#›</a:t>
            </a:fld>
            <a:endParaRPr lang="en-US"/>
          </a:p>
          <a:p>
            <a:pPr>
              <a:defRPr/>
            </a:pPr>
            <a:endParaRPr lang="en-US"/>
          </a:p>
        </p:txBody>
      </p:sp>
    </p:spTree>
    <p:extLst>
      <p:ext uri="{BB962C8B-B14F-4D97-AF65-F5344CB8AC3E}">
        <p14:creationId xmlns:p14="http://schemas.microsoft.com/office/powerpoint/2010/main" val="351035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619250"/>
            <a:ext cx="41338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19250"/>
            <a:ext cx="41354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5699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619250"/>
            <a:ext cx="41338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19250"/>
            <a:ext cx="41354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6" name="Rectangle 6"/>
          <p:cNvSpPr>
            <a:spLocks noGrp="1" noChangeArrowheads="1"/>
          </p:cNvSpPr>
          <p:nvPr>
            <p:ph type="dt" sz="half" idx="11"/>
          </p:nvPr>
        </p:nvSpPr>
        <p:spPr>
          <a:ln/>
        </p:spPr>
        <p:txBody>
          <a:bodyPr/>
          <a:lstStyle>
            <a:lvl1pPr>
              <a:defRPr/>
            </a:lvl1pPr>
          </a:lstStyle>
          <a:p>
            <a:pPr>
              <a:defRPr/>
            </a:pPr>
            <a:r>
              <a:rPr lang="en-US"/>
              <a:t>Page </a:t>
            </a:r>
            <a:fld id="{9ECE09F1-B612-4F00-B41D-9C1B854700AF}" type="slidenum">
              <a:rPr lang="en-US"/>
              <a:pPr>
                <a:defRPr/>
              </a:pPr>
              <a:t>‹#›</a:t>
            </a:fld>
            <a:endParaRPr lang="en-US"/>
          </a:p>
          <a:p>
            <a:pPr>
              <a:defRPr/>
            </a:pPr>
            <a:endParaRPr lang="en-US"/>
          </a:p>
        </p:txBody>
      </p:sp>
    </p:spTree>
    <p:extLst>
      <p:ext uri="{BB962C8B-B14F-4D97-AF65-F5344CB8AC3E}">
        <p14:creationId xmlns:p14="http://schemas.microsoft.com/office/powerpoint/2010/main" val="2808999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8" name="Rectangle 6"/>
          <p:cNvSpPr>
            <a:spLocks noGrp="1" noChangeArrowheads="1"/>
          </p:cNvSpPr>
          <p:nvPr>
            <p:ph type="dt" sz="half" idx="11"/>
          </p:nvPr>
        </p:nvSpPr>
        <p:spPr>
          <a:ln/>
        </p:spPr>
        <p:txBody>
          <a:bodyPr/>
          <a:lstStyle>
            <a:lvl1pPr>
              <a:defRPr/>
            </a:lvl1pPr>
          </a:lstStyle>
          <a:p>
            <a:pPr>
              <a:defRPr/>
            </a:pPr>
            <a:r>
              <a:rPr lang="en-US"/>
              <a:t>Page </a:t>
            </a:r>
            <a:fld id="{ACBF7657-EBC9-4E1A-AF48-8245F831C256}" type="slidenum">
              <a:rPr lang="en-US"/>
              <a:pPr>
                <a:defRPr/>
              </a:pPr>
              <a:t>‹#›</a:t>
            </a:fld>
            <a:endParaRPr lang="en-US"/>
          </a:p>
          <a:p>
            <a:pPr>
              <a:defRPr/>
            </a:pPr>
            <a:endParaRPr lang="en-US"/>
          </a:p>
        </p:txBody>
      </p:sp>
    </p:spTree>
    <p:extLst>
      <p:ext uri="{BB962C8B-B14F-4D97-AF65-F5344CB8AC3E}">
        <p14:creationId xmlns:p14="http://schemas.microsoft.com/office/powerpoint/2010/main" val="251451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4" name="Rectangle 6"/>
          <p:cNvSpPr>
            <a:spLocks noGrp="1" noChangeArrowheads="1"/>
          </p:cNvSpPr>
          <p:nvPr>
            <p:ph type="dt" sz="half" idx="11"/>
          </p:nvPr>
        </p:nvSpPr>
        <p:spPr>
          <a:ln/>
        </p:spPr>
        <p:txBody>
          <a:bodyPr/>
          <a:lstStyle>
            <a:lvl1pPr>
              <a:defRPr/>
            </a:lvl1pPr>
          </a:lstStyle>
          <a:p>
            <a:pPr>
              <a:defRPr/>
            </a:pPr>
            <a:r>
              <a:rPr lang="en-US"/>
              <a:t>Page </a:t>
            </a:r>
            <a:fld id="{E4FC8F62-5F4E-426A-9547-6CA43135617F}" type="slidenum">
              <a:rPr lang="en-US"/>
              <a:pPr>
                <a:defRPr/>
              </a:pPr>
              <a:t>‹#›</a:t>
            </a:fld>
            <a:endParaRPr lang="en-US"/>
          </a:p>
          <a:p>
            <a:pPr>
              <a:defRPr/>
            </a:pPr>
            <a:endParaRPr lang="en-US"/>
          </a:p>
        </p:txBody>
      </p:sp>
    </p:spTree>
    <p:extLst>
      <p:ext uri="{BB962C8B-B14F-4D97-AF65-F5344CB8AC3E}">
        <p14:creationId xmlns:p14="http://schemas.microsoft.com/office/powerpoint/2010/main" val="130259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3" name="Rectangle 6"/>
          <p:cNvSpPr>
            <a:spLocks noGrp="1" noChangeArrowheads="1"/>
          </p:cNvSpPr>
          <p:nvPr>
            <p:ph type="dt" sz="half" idx="11"/>
          </p:nvPr>
        </p:nvSpPr>
        <p:spPr>
          <a:ln/>
        </p:spPr>
        <p:txBody>
          <a:bodyPr/>
          <a:lstStyle>
            <a:lvl1pPr>
              <a:defRPr/>
            </a:lvl1pPr>
          </a:lstStyle>
          <a:p>
            <a:pPr>
              <a:defRPr/>
            </a:pPr>
            <a:r>
              <a:rPr lang="en-US"/>
              <a:t>Page </a:t>
            </a:r>
            <a:fld id="{97757C10-09E2-43E4-BBD0-729C222E002F}" type="slidenum">
              <a:rPr lang="en-US"/>
              <a:pPr>
                <a:defRPr/>
              </a:pPr>
              <a:t>‹#›</a:t>
            </a:fld>
            <a:endParaRPr lang="en-US"/>
          </a:p>
          <a:p>
            <a:pPr>
              <a:defRPr/>
            </a:pPr>
            <a:endParaRPr lang="en-US"/>
          </a:p>
        </p:txBody>
      </p:sp>
    </p:spTree>
    <p:extLst>
      <p:ext uri="{BB962C8B-B14F-4D97-AF65-F5344CB8AC3E}">
        <p14:creationId xmlns:p14="http://schemas.microsoft.com/office/powerpoint/2010/main" val="2698759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6" name="Rectangle 6"/>
          <p:cNvSpPr>
            <a:spLocks noGrp="1" noChangeArrowheads="1"/>
          </p:cNvSpPr>
          <p:nvPr>
            <p:ph type="dt" sz="half" idx="11"/>
          </p:nvPr>
        </p:nvSpPr>
        <p:spPr>
          <a:ln/>
        </p:spPr>
        <p:txBody>
          <a:bodyPr/>
          <a:lstStyle>
            <a:lvl1pPr>
              <a:defRPr/>
            </a:lvl1pPr>
          </a:lstStyle>
          <a:p>
            <a:pPr>
              <a:defRPr/>
            </a:pPr>
            <a:r>
              <a:rPr lang="en-US"/>
              <a:t>Page </a:t>
            </a:r>
            <a:fld id="{8588F0D7-4D53-4173-BCC7-C7506A8BE9E7}" type="slidenum">
              <a:rPr lang="en-US"/>
              <a:pPr>
                <a:defRPr/>
              </a:pPr>
              <a:t>‹#›</a:t>
            </a:fld>
            <a:endParaRPr lang="en-US"/>
          </a:p>
          <a:p>
            <a:pPr>
              <a:defRPr/>
            </a:pPr>
            <a:endParaRPr lang="en-US"/>
          </a:p>
        </p:txBody>
      </p:sp>
    </p:spTree>
    <p:extLst>
      <p:ext uri="{BB962C8B-B14F-4D97-AF65-F5344CB8AC3E}">
        <p14:creationId xmlns:p14="http://schemas.microsoft.com/office/powerpoint/2010/main" val="421391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6" name="Rectangle 6"/>
          <p:cNvSpPr>
            <a:spLocks noGrp="1" noChangeArrowheads="1"/>
          </p:cNvSpPr>
          <p:nvPr>
            <p:ph type="dt" sz="half" idx="11"/>
          </p:nvPr>
        </p:nvSpPr>
        <p:spPr>
          <a:ln/>
        </p:spPr>
        <p:txBody>
          <a:bodyPr/>
          <a:lstStyle>
            <a:lvl1pPr>
              <a:defRPr/>
            </a:lvl1pPr>
          </a:lstStyle>
          <a:p>
            <a:pPr>
              <a:defRPr/>
            </a:pPr>
            <a:r>
              <a:rPr lang="en-US"/>
              <a:t>Page </a:t>
            </a:r>
            <a:fld id="{27892B8C-D57E-4053-AEC9-972B88F87BEE}" type="slidenum">
              <a:rPr lang="en-US"/>
              <a:pPr>
                <a:defRPr/>
              </a:pPr>
              <a:t>‹#›</a:t>
            </a:fld>
            <a:endParaRPr lang="en-US"/>
          </a:p>
          <a:p>
            <a:pPr>
              <a:defRPr/>
            </a:pPr>
            <a:endParaRPr lang="en-US"/>
          </a:p>
        </p:txBody>
      </p:sp>
    </p:spTree>
    <p:extLst>
      <p:ext uri="{BB962C8B-B14F-4D97-AF65-F5344CB8AC3E}">
        <p14:creationId xmlns:p14="http://schemas.microsoft.com/office/powerpoint/2010/main" val="3406806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5" name="Rectangle 6"/>
          <p:cNvSpPr>
            <a:spLocks noGrp="1" noChangeArrowheads="1"/>
          </p:cNvSpPr>
          <p:nvPr>
            <p:ph type="dt" sz="half" idx="11"/>
          </p:nvPr>
        </p:nvSpPr>
        <p:spPr>
          <a:ln/>
        </p:spPr>
        <p:txBody>
          <a:bodyPr/>
          <a:lstStyle>
            <a:lvl1pPr>
              <a:defRPr/>
            </a:lvl1pPr>
          </a:lstStyle>
          <a:p>
            <a:pPr>
              <a:defRPr/>
            </a:pPr>
            <a:r>
              <a:rPr lang="en-US"/>
              <a:t>Page </a:t>
            </a:r>
            <a:fld id="{015BE754-5C7B-4627-BF31-43ECFFA218C1}" type="slidenum">
              <a:rPr lang="en-US"/>
              <a:pPr>
                <a:defRPr/>
              </a:pPr>
              <a:t>‹#›</a:t>
            </a:fld>
            <a:endParaRPr lang="en-US"/>
          </a:p>
          <a:p>
            <a:pPr>
              <a:defRPr/>
            </a:pPr>
            <a:endParaRPr lang="en-US"/>
          </a:p>
        </p:txBody>
      </p:sp>
    </p:spTree>
    <p:extLst>
      <p:ext uri="{BB962C8B-B14F-4D97-AF65-F5344CB8AC3E}">
        <p14:creationId xmlns:p14="http://schemas.microsoft.com/office/powerpoint/2010/main" val="4183143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85725"/>
            <a:ext cx="2105025" cy="605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85725"/>
            <a:ext cx="6164263" cy="605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Copyright © TTTech Computertechnik AG. All rights reserved.</a:t>
            </a:r>
          </a:p>
        </p:txBody>
      </p:sp>
      <p:sp>
        <p:nvSpPr>
          <p:cNvPr id="5" name="Rectangle 6"/>
          <p:cNvSpPr>
            <a:spLocks noGrp="1" noChangeArrowheads="1"/>
          </p:cNvSpPr>
          <p:nvPr>
            <p:ph type="dt" sz="half" idx="11"/>
          </p:nvPr>
        </p:nvSpPr>
        <p:spPr>
          <a:ln/>
        </p:spPr>
        <p:txBody>
          <a:bodyPr/>
          <a:lstStyle>
            <a:lvl1pPr>
              <a:defRPr/>
            </a:lvl1pPr>
          </a:lstStyle>
          <a:p>
            <a:pPr>
              <a:defRPr/>
            </a:pPr>
            <a:r>
              <a:rPr lang="en-US"/>
              <a:t>Page </a:t>
            </a:r>
            <a:fld id="{F7B7D1D9-56B3-4AD0-94AD-F29B1C9FAD3A}" type="slidenum">
              <a:rPr lang="en-US"/>
              <a:pPr>
                <a:defRPr/>
              </a:pPr>
              <a:t>‹#›</a:t>
            </a:fld>
            <a:endParaRPr lang="en-US"/>
          </a:p>
          <a:p>
            <a:pPr>
              <a:defRPr/>
            </a:pPr>
            <a:endParaRPr lang="en-US"/>
          </a:p>
        </p:txBody>
      </p:sp>
    </p:spTree>
    <p:extLst>
      <p:ext uri="{BB962C8B-B14F-4D97-AF65-F5344CB8AC3E}">
        <p14:creationId xmlns:p14="http://schemas.microsoft.com/office/powerpoint/2010/main" val="52573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952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655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33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251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051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9"/>
          <p:cNvSpPr>
            <a:spLocks noGrp="1" noChangeArrowheads="1"/>
          </p:cNvSpPr>
          <p:nvPr>
            <p:ph type="title"/>
          </p:nvPr>
        </p:nvSpPr>
        <p:spPr bwMode="auto">
          <a:xfrm>
            <a:off x="358775" y="85725"/>
            <a:ext cx="53990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50"/>
          <p:cNvSpPr>
            <a:spLocks noGrp="1" noChangeArrowheads="1"/>
          </p:cNvSpPr>
          <p:nvPr>
            <p:ph type="body" idx="1"/>
          </p:nvPr>
        </p:nvSpPr>
        <p:spPr bwMode="auto">
          <a:xfrm>
            <a:off x="358775" y="1619250"/>
            <a:ext cx="84216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 (Arial, 25pt, rgb 65/65/65</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51"/>
          <p:cNvSpPr txBox="1">
            <a:spLocks noChangeArrowheads="1"/>
          </p:cNvSpPr>
          <p:nvPr/>
        </p:nvSpPr>
        <p:spPr bwMode="auto">
          <a:xfrm>
            <a:off x="358775" y="647700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defRPr/>
            </a:pPr>
            <a:r>
              <a:rPr lang="en-US" sz="1200" smtClean="0"/>
              <a:t>www.tttech.com</a:t>
            </a:r>
          </a:p>
        </p:txBody>
      </p:sp>
      <p:grpSp>
        <p:nvGrpSpPr>
          <p:cNvPr id="1029" name="Group 102"/>
          <p:cNvGrpSpPr>
            <a:grpSpLocks/>
          </p:cNvGrpSpPr>
          <p:nvPr/>
        </p:nvGrpSpPr>
        <p:grpSpPr bwMode="auto">
          <a:xfrm>
            <a:off x="5883275" y="647700"/>
            <a:ext cx="2970213" cy="400050"/>
            <a:chOff x="3706" y="408"/>
            <a:chExt cx="1871" cy="252"/>
          </a:xfrm>
        </p:grpSpPr>
        <p:sp>
          <p:nvSpPr>
            <p:cNvPr id="1032" name="Text Box 103"/>
            <p:cNvSpPr txBox="1">
              <a:spLocks noChangeArrowheads="1"/>
            </p:cNvSpPr>
            <p:nvPr/>
          </p:nvSpPr>
          <p:spPr bwMode="auto">
            <a:xfrm>
              <a:off x="3706" y="525"/>
              <a:ext cx="9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eaLnBrk="1" hangingPunct="1">
                <a:spcBef>
                  <a:spcPct val="50000"/>
                </a:spcBef>
                <a:defRPr/>
              </a:pPr>
              <a:r>
                <a:rPr lang="en-US" sz="800" smtClean="0"/>
                <a:t>Ensuring Reliable Networks</a:t>
              </a:r>
            </a:p>
          </p:txBody>
        </p:sp>
        <p:grpSp>
          <p:nvGrpSpPr>
            <p:cNvPr id="1033" name="Group 104"/>
            <p:cNvGrpSpPr>
              <a:grpSpLocks noChangeAspect="1"/>
            </p:cNvGrpSpPr>
            <p:nvPr userDrawn="1"/>
          </p:nvGrpSpPr>
          <p:grpSpPr bwMode="auto">
            <a:xfrm>
              <a:off x="4670" y="408"/>
              <a:ext cx="907" cy="215"/>
              <a:chOff x="4670" y="408"/>
              <a:chExt cx="907" cy="215"/>
            </a:xfrm>
          </p:grpSpPr>
          <p:sp>
            <p:nvSpPr>
              <p:cNvPr id="1034" name="AutoShape 105"/>
              <p:cNvSpPr>
                <a:spLocks noChangeAspect="1" noChangeArrowheads="1" noTextEdit="1"/>
              </p:cNvSpPr>
              <p:nvPr userDrawn="1"/>
            </p:nvSpPr>
            <p:spPr bwMode="auto">
              <a:xfrm>
                <a:off x="4670" y="408"/>
                <a:ext cx="90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Freeform 106"/>
              <p:cNvSpPr>
                <a:spLocks/>
              </p:cNvSpPr>
              <p:nvPr userDrawn="1"/>
            </p:nvSpPr>
            <p:spPr bwMode="auto">
              <a:xfrm>
                <a:off x="4670" y="410"/>
                <a:ext cx="188" cy="210"/>
              </a:xfrm>
              <a:custGeom>
                <a:avLst/>
                <a:gdLst>
                  <a:gd name="T0" fmla="*/ 178 w 188"/>
                  <a:gd name="T1" fmla="*/ 47 h 210"/>
                  <a:gd name="T2" fmla="*/ 116 w 188"/>
                  <a:gd name="T3" fmla="*/ 47 h 210"/>
                  <a:gd name="T4" fmla="*/ 83 w 188"/>
                  <a:gd name="T5" fmla="*/ 210 h 210"/>
                  <a:gd name="T6" fmla="*/ 27 w 188"/>
                  <a:gd name="T7" fmla="*/ 210 h 210"/>
                  <a:gd name="T8" fmla="*/ 62 w 188"/>
                  <a:gd name="T9" fmla="*/ 47 h 210"/>
                  <a:gd name="T10" fmla="*/ 0 w 188"/>
                  <a:gd name="T11" fmla="*/ 47 h 210"/>
                  <a:gd name="T12" fmla="*/ 10 w 188"/>
                  <a:gd name="T13" fmla="*/ 0 h 210"/>
                  <a:gd name="T14" fmla="*/ 188 w 188"/>
                  <a:gd name="T15" fmla="*/ 0 h 210"/>
                  <a:gd name="T16" fmla="*/ 178 w 188"/>
                  <a:gd name="T17" fmla="*/ 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10">
                    <a:moveTo>
                      <a:pt x="178" y="47"/>
                    </a:moveTo>
                    <a:lnTo>
                      <a:pt x="116" y="47"/>
                    </a:lnTo>
                    <a:lnTo>
                      <a:pt x="83" y="210"/>
                    </a:lnTo>
                    <a:lnTo>
                      <a:pt x="27" y="210"/>
                    </a:lnTo>
                    <a:lnTo>
                      <a:pt x="62" y="47"/>
                    </a:lnTo>
                    <a:lnTo>
                      <a:pt x="0" y="47"/>
                    </a:lnTo>
                    <a:lnTo>
                      <a:pt x="10" y="0"/>
                    </a:lnTo>
                    <a:lnTo>
                      <a:pt x="188" y="0"/>
                    </a:lnTo>
                    <a:lnTo>
                      <a:pt x="178" y="47"/>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07"/>
              <p:cNvSpPr>
                <a:spLocks/>
              </p:cNvSpPr>
              <p:nvPr userDrawn="1"/>
            </p:nvSpPr>
            <p:spPr bwMode="auto">
              <a:xfrm>
                <a:off x="4829" y="410"/>
                <a:ext cx="161" cy="210"/>
              </a:xfrm>
              <a:custGeom>
                <a:avLst/>
                <a:gdLst>
                  <a:gd name="T0" fmla="*/ 0 w 161"/>
                  <a:gd name="T1" fmla="*/ 210 h 210"/>
                  <a:gd name="T2" fmla="*/ 56 w 161"/>
                  <a:gd name="T3" fmla="*/ 210 h 210"/>
                  <a:gd name="T4" fmla="*/ 89 w 161"/>
                  <a:gd name="T5" fmla="*/ 47 h 210"/>
                  <a:gd name="T6" fmla="*/ 151 w 161"/>
                  <a:gd name="T7" fmla="*/ 47 h 210"/>
                  <a:gd name="T8" fmla="*/ 161 w 161"/>
                  <a:gd name="T9" fmla="*/ 0 h 210"/>
                  <a:gd name="T10" fmla="*/ 46 w 161"/>
                  <a:gd name="T11" fmla="*/ 0 h 210"/>
                  <a:gd name="T12" fmla="*/ 0 w 161"/>
                  <a:gd name="T13" fmla="*/ 21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0" y="210"/>
                    </a:moveTo>
                    <a:lnTo>
                      <a:pt x="56" y="210"/>
                    </a:lnTo>
                    <a:lnTo>
                      <a:pt x="89" y="47"/>
                    </a:lnTo>
                    <a:lnTo>
                      <a:pt x="151" y="47"/>
                    </a:lnTo>
                    <a:lnTo>
                      <a:pt x="161" y="0"/>
                    </a:lnTo>
                    <a:lnTo>
                      <a:pt x="46" y="0"/>
                    </a:lnTo>
                    <a:lnTo>
                      <a:pt x="0" y="21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08"/>
              <p:cNvSpPr>
                <a:spLocks/>
              </p:cNvSpPr>
              <p:nvPr userDrawn="1"/>
            </p:nvSpPr>
            <p:spPr bwMode="auto">
              <a:xfrm>
                <a:off x="4963" y="410"/>
                <a:ext cx="161" cy="210"/>
              </a:xfrm>
              <a:custGeom>
                <a:avLst/>
                <a:gdLst>
                  <a:gd name="T0" fmla="*/ 44 w 161"/>
                  <a:gd name="T1" fmla="*/ 0 h 210"/>
                  <a:gd name="T2" fmla="*/ 0 w 161"/>
                  <a:gd name="T3" fmla="*/ 210 h 210"/>
                  <a:gd name="T4" fmla="*/ 54 w 161"/>
                  <a:gd name="T5" fmla="*/ 210 h 210"/>
                  <a:gd name="T6" fmla="*/ 89 w 161"/>
                  <a:gd name="T7" fmla="*/ 47 h 210"/>
                  <a:gd name="T8" fmla="*/ 151 w 161"/>
                  <a:gd name="T9" fmla="*/ 47 h 210"/>
                  <a:gd name="T10" fmla="*/ 161 w 161"/>
                  <a:gd name="T11" fmla="*/ 0 h 210"/>
                  <a:gd name="T12" fmla="*/ 44 w 161"/>
                  <a:gd name="T13" fmla="*/ 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44" y="0"/>
                    </a:moveTo>
                    <a:lnTo>
                      <a:pt x="0" y="210"/>
                    </a:lnTo>
                    <a:lnTo>
                      <a:pt x="54" y="210"/>
                    </a:lnTo>
                    <a:lnTo>
                      <a:pt x="89" y="47"/>
                    </a:lnTo>
                    <a:lnTo>
                      <a:pt x="151" y="47"/>
                    </a:lnTo>
                    <a:lnTo>
                      <a:pt x="161" y="0"/>
                    </a:lnTo>
                    <a:lnTo>
                      <a:pt x="44"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09"/>
              <p:cNvSpPr>
                <a:spLocks noEditPoints="1"/>
              </p:cNvSpPr>
              <p:nvPr userDrawn="1"/>
            </p:nvSpPr>
            <p:spPr bwMode="auto">
              <a:xfrm>
                <a:off x="5076" y="462"/>
                <a:ext cx="160" cy="163"/>
              </a:xfrm>
              <a:custGeom>
                <a:avLst/>
                <a:gdLst>
                  <a:gd name="T0" fmla="*/ 3007 w 101"/>
                  <a:gd name="T1" fmla="*/ 6400 h 102"/>
                  <a:gd name="T2" fmla="*/ 3007 w 101"/>
                  <a:gd name="T3" fmla="*/ 7043 h 102"/>
                  <a:gd name="T4" fmla="*/ 4627 w 101"/>
                  <a:gd name="T5" fmla="*/ 8727 h 102"/>
                  <a:gd name="T6" fmla="*/ 6467 w 101"/>
                  <a:gd name="T7" fmla="*/ 7610 h 102"/>
                  <a:gd name="T8" fmla="*/ 9562 w 101"/>
                  <a:gd name="T9" fmla="*/ 7610 h 102"/>
                  <a:gd name="T10" fmla="*/ 4596 w 101"/>
                  <a:gd name="T11" fmla="*/ 11047 h 102"/>
                  <a:gd name="T12" fmla="*/ 0 w 101"/>
                  <a:gd name="T13" fmla="*/ 6522 h 102"/>
                  <a:gd name="T14" fmla="*/ 5684 w 101"/>
                  <a:gd name="T15" fmla="*/ 0 h 102"/>
                  <a:gd name="T16" fmla="*/ 10039 w 101"/>
                  <a:gd name="T17" fmla="*/ 4546 h 102"/>
                  <a:gd name="T18" fmla="*/ 9868 w 101"/>
                  <a:gd name="T19" fmla="*/ 6400 h 102"/>
                  <a:gd name="T20" fmla="*/ 3007 w 101"/>
                  <a:gd name="T21" fmla="*/ 6400 h 102"/>
                  <a:gd name="T22" fmla="*/ 6985 w 101"/>
                  <a:gd name="T23" fmla="*/ 4462 h 102"/>
                  <a:gd name="T24" fmla="*/ 5581 w 101"/>
                  <a:gd name="T25" fmla="*/ 2280 h 102"/>
                  <a:gd name="T26" fmla="*/ 3248 w 101"/>
                  <a:gd name="T27" fmla="*/ 4462 h 102"/>
                  <a:gd name="T28" fmla="*/ 6985 w 101"/>
                  <a:gd name="T29" fmla="*/ 446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02">
                    <a:moveTo>
                      <a:pt x="30" y="59"/>
                    </a:moveTo>
                    <a:cubicBezTo>
                      <a:pt x="30" y="60"/>
                      <a:pt x="30" y="62"/>
                      <a:pt x="30" y="65"/>
                    </a:cubicBezTo>
                    <a:cubicBezTo>
                      <a:pt x="31" y="75"/>
                      <a:pt x="37" y="80"/>
                      <a:pt x="47" y="80"/>
                    </a:cubicBezTo>
                    <a:cubicBezTo>
                      <a:pt x="58" y="80"/>
                      <a:pt x="63" y="76"/>
                      <a:pt x="65" y="70"/>
                    </a:cubicBezTo>
                    <a:cubicBezTo>
                      <a:pt x="96" y="70"/>
                      <a:pt x="96" y="70"/>
                      <a:pt x="96" y="70"/>
                    </a:cubicBezTo>
                    <a:cubicBezTo>
                      <a:pt x="88" y="93"/>
                      <a:pt x="69" y="102"/>
                      <a:pt x="46" y="102"/>
                    </a:cubicBezTo>
                    <a:cubicBezTo>
                      <a:pt x="19" y="102"/>
                      <a:pt x="0" y="88"/>
                      <a:pt x="0" y="60"/>
                    </a:cubicBezTo>
                    <a:cubicBezTo>
                      <a:pt x="0" y="26"/>
                      <a:pt x="22" y="0"/>
                      <a:pt x="57" y="0"/>
                    </a:cubicBezTo>
                    <a:cubicBezTo>
                      <a:pt x="81" y="0"/>
                      <a:pt x="101" y="14"/>
                      <a:pt x="101" y="42"/>
                    </a:cubicBezTo>
                    <a:cubicBezTo>
                      <a:pt x="101" y="48"/>
                      <a:pt x="100" y="53"/>
                      <a:pt x="99" y="59"/>
                    </a:cubicBezTo>
                    <a:lnTo>
                      <a:pt x="30" y="59"/>
                    </a:lnTo>
                    <a:close/>
                    <a:moveTo>
                      <a:pt x="70" y="41"/>
                    </a:moveTo>
                    <a:cubicBezTo>
                      <a:pt x="71" y="30"/>
                      <a:pt x="66" y="21"/>
                      <a:pt x="56" y="21"/>
                    </a:cubicBezTo>
                    <a:cubicBezTo>
                      <a:pt x="43" y="21"/>
                      <a:pt x="36" y="29"/>
                      <a:pt x="33" y="41"/>
                    </a:cubicBezTo>
                    <a:lnTo>
                      <a:pt x="70" y="41"/>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10"/>
              <p:cNvSpPr>
                <a:spLocks/>
              </p:cNvSpPr>
              <p:nvPr userDrawn="1"/>
            </p:nvSpPr>
            <p:spPr bwMode="auto">
              <a:xfrm>
                <a:off x="5246" y="462"/>
                <a:ext cx="159" cy="163"/>
              </a:xfrm>
              <a:custGeom>
                <a:avLst/>
                <a:gdLst>
                  <a:gd name="T0" fmla="*/ 7195 w 100"/>
                  <a:gd name="T1" fmla="*/ 4129 h 102"/>
                  <a:gd name="T2" fmla="*/ 6839 w 100"/>
                  <a:gd name="T3" fmla="*/ 2929 h 102"/>
                  <a:gd name="T4" fmla="*/ 5805 w 100"/>
                  <a:gd name="T5" fmla="*/ 2506 h 102"/>
                  <a:gd name="T6" fmla="*/ 3312 w 100"/>
                  <a:gd name="T7" fmla="*/ 6183 h 102"/>
                  <a:gd name="T8" fmla="*/ 4927 w 100"/>
                  <a:gd name="T9" fmla="*/ 8542 h 102"/>
                  <a:gd name="T10" fmla="*/ 6839 w 100"/>
                  <a:gd name="T11" fmla="*/ 6709 h 102"/>
                  <a:gd name="T12" fmla="*/ 9920 w 100"/>
                  <a:gd name="T13" fmla="*/ 6709 h 102"/>
                  <a:gd name="T14" fmla="*/ 4735 w 100"/>
                  <a:gd name="T15" fmla="*/ 11047 h 102"/>
                  <a:gd name="T16" fmla="*/ 0 w 100"/>
                  <a:gd name="T17" fmla="*/ 6522 h 102"/>
                  <a:gd name="T18" fmla="*/ 5935 w 100"/>
                  <a:gd name="T19" fmla="*/ 0 h 102"/>
                  <a:gd name="T20" fmla="*/ 10322 w 100"/>
                  <a:gd name="T21" fmla="*/ 4129 h 102"/>
                  <a:gd name="T22" fmla="*/ 7195 w 100"/>
                  <a:gd name="T23" fmla="*/ 4129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02">
                    <a:moveTo>
                      <a:pt x="70" y="38"/>
                    </a:moveTo>
                    <a:cubicBezTo>
                      <a:pt x="70" y="33"/>
                      <a:pt x="69" y="30"/>
                      <a:pt x="66" y="27"/>
                    </a:cubicBezTo>
                    <a:cubicBezTo>
                      <a:pt x="64" y="25"/>
                      <a:pt x="60" y="24"/>
                      <a:pt x="56" y="23"/>
                    </a:cubicBezTo>
                    <a:cubicBezTo>
                      <a:pt x="38" y="23"/>
                      <a:pt x="32" y="42"/>
                      <a:pt x="32" y="57"/>
                    </a:cubicBezTo>
                    <a:cubicBezTo>
                      <a:pt x="32" y="70"/>
                      <a:pt x="37" y="79"/>
                      <a:pt x="48" y="79"/>
                    </a:cubicBezTo>
                    <a:cubicBezTo>
                      <a:pt x="58" y="79"/>
                      <a:pt x="64" y="72"/>
                      <a:pt x="66" y="62"/>
                    </a:cubicBezTo>
                    <a:cubicBezTo>
                      <a:pt x="96" y="62"/>
                      <a:pt x="96" y="62"/>
                      <a:pt x="96" y="62"/>
                    </a:cubicBezTo>
                    <a:cubicBezTo>
                      <a:pt x="91" y="90"/>
                      <a:pt x="72" y="102"/>
                      <a:pt x="46" y="102"/>
                    </a:cubicBezTo>
                    <a:cubicBezTo>
                      <a:pt x="20" y="102"/>
                      <a:pt x="0" y="88"/>
                      <a:pt x="0" y="60"/>
                    </a:cubicBezTo>
                    <a:cubicBezTo>
                      <a:pt x="0" y="26"/>
                      <a:pt x="23" y="0"/>
                      <a:pt x="57" y="0"/>
                    </a:cubicBezTo>
                    <a:cubicBezTo>
                      <a:pt x="82" y="0"/>
                      <a:pt x="100" y="12"/>
                      <a:pt x="100" y="38"/>
                    </a:cubicBezTo>
                    <a:lnTo>
                      <a:pt x="70" y="38"/>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1"/>
              <p:cNvSpPr>
                <a:spLocks/>
              </p:cNvSpPr>
              <p:nvPr userDrawn="1"/>
            </p:nvSpPr>
            <p:spPr bwMode="auto">
              <a:xfrm>
                <a:off x="5402" y="410"/>
                <a:ext cx="173" cy="210"/>
              </a:xfrm>
              <a:custGeom>
                <a:avLst/>
                <a:gdLst>
                  <a:gd name="T0" fmla="*/ 2811 w 109"/>
                  <a:gd name="T1" fmla="*/ 0 h 132"/>
                  <a:gd name="T2" fmla="*/ 5990 w 109"/>
                  <a:gd name="T3" fmla="*/ 0 h 132"/>
                  <a:gd name="T4" fmla="*/ 5006 w 109"/>
                  <a:gd name="T5" fmla="*/ 4879 h 132"/>
                  <a:gd name="T6" fmla="*/ 5006 w 109"/>
                  <a:gd name="T7" fmla="*/ 4973 h 132"/>
                  <a:gd name="T8" fmla="*/ 8301 w 109"/>
                  <a:gd name="T9" fmla="*/ 3455 h 132"/>
                  <a:gd name="T10" fmla="*/ 11059 w 109"/>
                  <a:gd name="T11" fmla="*/ 6193 h 132"/>
                  <a:gd name="T12" fmla="*/ 10755 w 109"/>
                  <a:gd name="T13" fmla="*/ 8416 h 132"/>
                  <a:gd name="T14" fmla="*/ 9671 w 109"/>
                  <a:gd name="T15" fmla="*/ 13695 h 132"/>
                  <a:gd name="T16" fmla="*/ 6396 w 109"/>
                  <a:gd name="T17" fmla="*/ 13695 h 132"/>
                  <a:gd name="T18" fmla="*/ 7482 w 109"/>
                  <a:gd name="T19" fmla="*/ 8416 h 132"/>
                  <a:gd name="T20" fmla="*/ 7736 w 109"/>
                  <a:gd name="T21" fmla="*/ 7162 h 132"/>
                  <a:gd name="T22" fmla="*/ 6569 w 109"/>
                  <a:gd name="T23" fmla="*/ 5963 h 132"/>
                  <a:gd name="T24" fmla="*/ 4030 w 109"/>
                  <a:gd name="T25" fmla="*/ 9487 h 132"/>
                  <a:gd name="T26" fmla="*/ 3154 w 109"/>
                  <a:gd name="T27" fmla="*/ 13695 h 132"/>
                  <a:gd name="T28" fmla="*/ 0 w 109"/>
                  <a:gd name="T29" fmla="*/ 13695 h 132"/>
                  <a:gd name="T30" fmla="*/ 2811 w 109"/>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132">
                    <a:moveTo>
                      <a:pt x="28" y="0"/>
                    </a:moveTo>
                    <a:cubicBezTo>
                      <a:pt x="59" y="0"/>
                      <a:pt x="59" y="0"/>
                      <a:pt x="59" y="0"/>
                    </a:cubicBezTo>
                    <a:cubicBezTo>
                      <a:pt x="49" y="47"/>
                      <a:pt x="49" y="47"/>
                      <a:pt x="49" y="47"/>
                    </a:cubicBezTo>
                    <a:cubicBezTo>
                      <a:pt x="49" y="48"/>
                      <a:pt x="49" y="48"/>
                      <a:pt x="49" y="48"/>
                    </a:cubicBezTo>
                    <a:cubicBezTo>
                      <a:pt x="54" y="41"/>
                      <a:pt x="65" y="33"/>
                      <a:pt x="82" y="33"/>
                    </a:cubicBezTo>
                    <a:cubicBezTo>
                      <a:pt x="99" y="33"/>
                      <a:pt x="109" y="44"/>
                      <a:pt x="109" y="60"/>
                    </a:cubicBezTo>
                    <a:cubicBezTo>
                      <a:pt x="109" y="66"/>
                      <a:pt x="107" y="76"/>
                      <a:pt x="106" y="81"/>
                    </a:cubicBezTo>
                    <a:cubicBezTo>
                      <a:pt x="95" y="132"/>
                      <a:pt x="95" y="132"/>
                      <a:pt x="95" y="132"/>
                    </a:cubicBezTo>
                    <a:cubicBezTo>
                      <a:pt x="63" y="132"/>
                      <a:pt x="63" y="132"/>
                      <a:pt x="63" y="132"/>
                    </a:cubicBezTo>
                    <a:cubicBezTo>
                      <a:pt x="74" y="81"/>
                      <a:pt x="74" y="81"/>
                      <a:pt x="74" y="81"/>
                    </a:cubicBezTo>
                    <a:cubicBezTo>
                      <a:pt x="75" y="77"/>
                      <a:pt x="76" y="73"/>
                      <a:pt x="76" y="69"/>
                    </a:cubicBezTo>
                    <a:cubicBezTo>
                      <a:pt x="76" y="61"/>
                      <a:pt x="71" y="57"/>
                      <a:pt x="65" y="57"/>
                    </a:cubicBezTo>
                    <a:cubicBezTo>
                      <a:pt x="45" y="57"/>
                      <a:pt x="43" y="76"/>
                      <a:pt x="40" y="91"/>
                    </a:cubicBezTo>
                    <a:cubicBezTo>
                      <a:pt x="31" y="132"/>
                      <a:pt x="31" y="132"/>
                      <a:pt x="31" y="132"/>
                    </a:cubicBezTo>
                    <a:cubicBezTo>
                      <a:pt x="0" y="132"/>
                      <a:pt x="0" y="132"/>
                      <a:pt x="0" y="132"/>
                    </a:cubicBezTo>
                    <a:lnTo>
                      <a:pt x="28"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0" name="Text Box 112"/>
          <p:cNvSpPr txBox="1">
            <a:spLocks noChangeArrowheads="1"/>
          </p:cNvSpPr>
          <p:nvPr/>
        </p:nvSpPr>
        <p:spPr bwMode="auto">
          <a:xfrm>
            <a:off x="2230438" y="6477000"/>
            <a:ext cx="46783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defRPr/>
            </a:pPr>
            <a:r>
              <a:rPr lang="en-US" sz="1200" smtClean="0"/>
              <a:t>Copyright © TTTech Computertechnik AG. All rights reserved.</a:t>
            </a:r>
          </a:p>
        </p:txBody>
      </p:sp>
      <p:sp>
        <p:nvSpPr>
          <p:cNvPr id="1031" name="Text Box 113"/>
          <p:cNvSpPr txBox="1">
            <a:spLocks noChangeArrowheads="1"/>
          </p:cNvSpPr>
          <p:nvPr/>
        </p:nvSpPr>
        <p:spPr bwMode="auto">
          <a:xfrm>
            <a:off x="6837363" y="6477000"/>
            <a:ext cx="2159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eaLnBrk="1" hangingPunct="1">
              <a:defRPr/>
            </a:pPr>
            <a:r>
              <a:rPr lang="en-US" sz="1200" smtClean="0"/>
              <a:t>Page </a:t>
            </a:r>
            <a:fld id="{A160AAEB-697A-4952-B778-652D21688EE0}" type="slidenum">
              <a:rPr lang="en-US" sz="1200" smtClean="0"/>
              <a:pPr algn="r" eaLnBrk="1" hangingPunct="1">
                <a:defRPr/>
              </a:pPr>
              <a:t>‹#›</a:t>
            </a:fld>
            <a:endParaRPr lang="en-US" sz="1200" smtClean="0"/>
          </a:p>
        </p:txBody>
      </p:sp>
    </p:spTree>
  </p:cSld>
  <p:clrMap bg1="lt1" tx1="dk1" bg2="lt2" tx2="dk2" accent1="accent1" accent2="accent2" accent3="accent3" accent4="accent4" accent5="accent5" accent6="accent6" hlink="hlink" folHlink="folHlink"/>
  <p:sldLayoutIdLst>
    <p:sldLayoutId id="2147484206"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207" r:id="rId13"/>
    <p:sldLayoutId id="2147484210" r:id="rId14"/>
  </p:sldLayoutIdLst>
  <p:txStyles>
    <p:titleStyle>
      <a:lvl1pPr algn="l" rtl="0" eaLnBrk="0" fontAlgn="base" hangingPunct="0">
        <a:spcBef>
          <a:spcPct val="0"/>
        </a:spcBef>
        <a:spcAft>
          <a:spcPct val="0"/>
        </a:spcAft>
        <a:defRPr sz="2600">
          <a:solidFill>
            <a:srgbClr val="0093D0"/>
          </a:solidFill>
          <a:latin typeface="+mj-lt"/>
          <a:ea typeface="+mj-ea"/>
          <a:cs typeface="+mj-cs"/>
        </a:defRPr>
      </a:lvl1pPr>
      <a:lvl2pPr algn="l" rtl="0" eaLnBrk="0" fontAlgn="base" hangingPunct="0">
        <a:spcBef>
          <a:spcPct val="0"/>
        </a:spcBef>
        <a:spcAft>
          <a:spcPct val="0"/>
        </a:spcAft>
        <a:defRPr sz="2600">
          <a:solidFill>
            <a:srgbClr val="0093D0"/>
          </a:solidFill>
          <a:latin typeface="Arial" charset="0"/>
        </a:defRPr>
      </a:lvl2pPr>
      <a:lvl3pPr algn="l" rtl="0" eaLnBrk="0" fontAlgn="base" hangingPunct="0">
        <a:spcBef>
          <a:spcPct val="0"/>
        </a:spcBef>
        <a:spcAft>
          <a:spcPct val="0"/>
        </a:spcAft>
        <a:defRPr sz="2600">
          <a:solidFill>
            <a:srgbClr val="0093D0"/>
          </a:solidFill>
          <a:latin typeface="Arial" charset="0"/>
        </a:defRPr>
      </a:lvl3pPr>
      <a:lvl4pPr algn="l" rtl="0" eaLnBrk="0" fontAlgn="base" hangingPunct="0">
        <a:spcBef>
          <a:spcPct val="0"/>
        </a:spcBef>
        <a:spcAft>
          <a:spcPct val="0"/>
        </a:spcAft>
        <a:defRPr sz="2600">
          <a:solidFill>
            <a:srgbClr val="0093D0"/>
          </a:solidFill>
          <a:latin typeface="Arial" charset="0"/>
        </a:defRPr>
      </a:lvl4pPr>
      <a:lvl5pPr algn="l" rtl="0" eaLnBrk="0" fontAlgn="base" hangingPunct="0">
        <a:spcBef>
          <a:spcPct val="0"/>
        </a:spcBef>
        <a:spcAft>
          <a:spcPct val="0"/>
        </a:spcAft>
        <a:defRPr sz="2600">
          <a:solidFill>
            <a:srgbClr val="0093D0"/>
          </a:solidFill>
          <a:latin typeface="Arial" charset="0"/>
        </a:defRPr>
      </a:lvl5pPr>
      <a:lvl6pPr marL="457200" algn="l" rtl="0" fontAlgn="base">
        <a:spcBef>
          <a:spcPct val="0"/>
        </a:spcBef>
        <a:spcAft>
          <a:spcPct val="0"/>
        </a:spcAft>
        <a:defRPr sz="2600">
          <a:solidFill>
            <a:srgbClr val="0093D0"/>
          </a:solidFill>
          <a:latin typeface="Arial" charset="0"/>
        </a:defRPr>
      </a:lvl6pPr>
      <a:lvl7pPr marL="914400" algn="l" rtl="0" fontAlgn="base">
        <a:spcBef>
          <a:spcPct val="0"/>
        </a:spcBef>
        <a:spcAft>
          <a:spcPct val="0"/>
        </a:spcAft>
        <a:defRPr sz="2600">
          <a:solidFill>
            <a:srgbClr val="0093D0"/>
          </a:solidFill>
          <a:latin typeface="Arial" charset="0"/>
        </a:defRPr>
      </a:lvl7pPr>
      <a:lvl8pPr marL="1371600" algn="l" rtl="0" fontAlgn="base">
        <a:spcBef>
          <a:spcPct val="0"/>
        </a:spcBef>
        <a:spcAft>
          <a:spcPct val="0"/>
        </a:spcAft>
        <a:defRPr sz="2600">
          <a:solidFill>
            <a:srgbClr val="0093D0"/>
          </a:solidFill>
          <a:latin typeface="Arial" charset="0"/>
        </a:defRPr>
      </a:lvl8pPr>
      <a:lvl9pPr marL="1828800" algn="l" rtl="0" fontAlgn="base">
        <a:spcBef>
          <a:spcPct val="0"/>
        </a:spcBef>
        <a:spcAft>
          <a:spcPct val="0"/>
        </a:spcAft>
        <a:defRPr sz="2600">
          <a:solidFill>
            <a:srgbClr val="0093D0"/>
          </a:solidFill>
          <a:latin typeface="Arial" charset="0"/>
        </a:defRPr>
      </a:lvl9pPr>
    </p:titleStyle>
    <p:bodyStyle>
      <a:lvl1pPr marL="176213" indent="-176213" algn="l" rtl="0" eaLnBrk="0" fontAlgn="base" hangingPunct="0">
        <a:lnSpc>
          <a:spcPct val="120000"/>
        </a:lnSpc>
        <a:spcBef>
          <a:spcPct val="20000"/>
        </a:spcBef>
        <a:spcAft>
          <a:spcPct val="0"/>
        </a:spcAft>
        <a:defRPr sz="2500">
          <a:solidFill>
            <a:srgbClr val="414141"/>
          </a:solidFill>
          <a:latin typeface="+mn-lt"/>
          <a:ea typeface="+mn-ea"/>
          <a:cs typeface="+mn-cs"/>
        </a:defRPr>
      </a:lvl1pPr>
      <a:lvl2pPr marL="533400" indent="-177800" algn="l" rtl="0" eaLnBrk="0" fontAlgn="base" hangingPunct="0">
        <a:lnSpc>
          <a:spcPct val="120000"/>
        </a:lnSpc>
        <a:spcBef>
          <a:spcPct val="20000"/>
        </a:spcBef>
        <a:spcAft>
          <a:spcPct val="0"/>
        </a:spcAft>
        <a:buChar char="•"/>
        <a:defRPr sz="2300">
          <a:solidFill>
            <a:srgbClr val="414141"/>
          </a:solidFill>
          <a:latin typeface="+mn-lt"/>
        </a:defRPr>
      </a:lvl2pPr>
      <a:lvl3pPr marL="885825" indent="-173038" algn="l" rtl="0" eaLnBrk="0" fontAlgn="base" hangingPunct="0">
        <a:lnSpc>
          <a:spcPct val="110000"/>
        </a:lnSpc>
        <a:spcBef>
          <a:spcPct val="20000"/>
        </a:spcBef>
        <a:spcAft>
          <a:spcPct val="0"/>
        </a:spcAft>
        <a:buChar char="•"/>
        <a:defRPr sz="2000">
          <a:solidFill>
            <a:srgbClr val="414141"/>
          </a:solidFill>
          <a:latin typeface="+mn-lt"/>
        </a:defRPr>
      </a:lvl3pPr>
      <a:lvl4pPr marL="1249363" indent="-184150" algn="l" rtl="0" eaLnBrk="0" fontAlgn="base" hangingPunct="0">
        <a:lnSpc>
          <a:spcPct val="110000"/>
        </a:lnSpc>
        <a:spcBef>
          <a:spcPct val="20000"/>
        </a:spcBef>
        <a:spcAft>
          <a:spcPct val="0"/>
        </a:spcAft>
        <a:buChar char="•"/>
        <a:defRPr sz="1700">
          <a:solidFill>
            <a:srgbClr val="414141"/>
          </a:solidFill>
          <a:latin typeface="+mn-lt"/>
        </a:defRPr>
      </a:lvl4pPr>
      <a:lvl5pPr marL="1611313" indent="-182563" algn="l" rtl="0" eaLnBrk="0" fontAlgn="base" hangingPunct="0">
        <a:lnSpc>
          <a:spcPct val="110000"/>
        </a:lnSpc>
        <a:spcBef>
          <a:spcPct val="20000"/>
        </a:spcBef>
        <a:spcAft>
          <a:spcPct val="0"/>
        </a:spcAft>
        <a:buChar char="•"/>
        <a:defRPr sz="1500">
          <a:solidFill>
            <a:srgbClr val="414141"/>
          </a:solidFill>
          <a:latin typeface="+mn-lt"/>
        </a:defRPr>
      </a:lvl5pPr>
      <a:lvl6pPr marL="2068513" indent="-182563" algn="l" rtl="0" fontAlgn="base">
        <a:lnSpc>
          <a:spcPct val="110000"/>
        </a:lnSpc>
        <a:spcBef>
          <a:spcPct val="20000"/>
        </a:spcBef>
        <a:spcAft>
          <a:spcPct val="0"/>
        </a:spcAft>
        <a:buChar char="•"/>
        <a:defRPr sz="1500">
          <a:solidFill>
            <a:srgbClr val="414141"/>
          </a:solidFill>
          <a:latin typeface="+mn-lt"/>
        </a:defRPr>
      </a:lvl6pPr>
      <a:lvl7pPr marL="2525713" indent="-182563" algn="l" rtl="0" fontAlgn="base">
        <a:lnSpc>
          <a:spcPct val="110000"/>
        </a:lnSpc>
        <a:spcBef>
          <a:spcPct val="20000"/>
        </a:spcBef>
        <a:spcAft>
          <a:spcPct val="0"/>
        </a:spcAft>
        <a:buChar char="•"/>
        <a:defRPr sz="1500">
          <a:solidFill>
            <a:srgbClr val="414141"/>
          </a:solidFill>
          <a:latin typeface="+mn-lt"/>
        </a:defRPr>
      </a:lvl7pPr>
      <a:lvl8pPr marL="2982913" indent="-182563" algn="l" rtl="0" fontAlgn="base">
        <a:lnSpc>
          <a:spcPct val="110000"/>
        </a:lnSpc>
        <a:spcBef>
          <a:spcPct val="20000"/>
        </a:spcBef>
        <a:spcAft>
          <a:spcPct val="0"/>
        </a:spcAft>
        <a:buChar char="•"/>
        <a:defRPr sz="1500">
          <a:solidFill>
            <a:srgbClr val="414141"/>
          </a:solidFill>
          <a:latin typeface="+mn-lt"/>
        </a:defRPr>
      </a:lvl8pPr>
      <a:lvl9pPr marL="3440113" indent="-182563" algn="l" rtl="0" fontAlgn="base">
        <a:lnSpc>
          <a:spcPct val="110000"/>
        </a:lnSpc>
        <a:spcBef>
          <a:spcPct val="20000"/>
        </a:spcBef>
        <a:spcAft>
          <a:spcPct val="0"/>
        </a:spcAft>
        <a:buChar char="•"/>
        <a:defRPr sz="1500">
          <a:solidFill>
            <a:srgbClr val="4141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4" descr="Waves_PPT"/>
          <p:cNvPicPr>
            <a:picLocks noChangeAspect="1" noChangeArrowheads="1"/>
          </p:cNvPicPr>
          <p:nvPr/>
        </p:nvPicPr>
        <p:blipFill>
          <a:blip r:embed="rId13" cstate="print">
            <a:extLst>
              <a:ext uri="{28A0092B-C50C-407E-A947-70E740481C1C}">
                <a14:useLocalDpi xmlns:a14="http://schemas.microsoft.com/office/drawing/2010/main" val="0"/>
              </a:ext>
            </a:extLst>
          </a:blip>
          <a:srcRect l="16791" t="21465" r="41806" b="59686"/>
          <a:stretch>
            <a:fillRect/>
          </a:stretch>
        </p:blipFill>
        <p:spPr bwMode="auto">
          <a:xfrm>
            <a:off x="0" y="4581525"/>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8"/>
          <p:cNvSpPr>
            <a:spLocks noGrp="1" noChangeArrowheads="1"/>
          </p:cNvSpPr>
          <p:nvPr>
            <p:ph type="title"/>
          </p:nvPr>
        </p:nvSpPr>
        <p:spPr bwMode="auto">
          <a:xfrm>
            <a:off x="358775" y="1258888"/>
            <a:ext cx="5578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109"/>
          <p:cNvSpPr>
            <a:spLocks noGrp="1" noChangeArrowheads="1"/>
          </p:cNvSpPr>
          <p:nvPr>
            <p:ph type="body" idx="1"/>
          </p:nvPr>
        </p:nvSpPr>
        <p:spPr bwMode="auto">
          <a:xfrm>
            <a:off x="358775" y="3022600"/>
            <a:ext cx="55784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053" name="Text Box 110"/>
          <p:cNvSpPr txBox="1">
            <a:spLocks noChangeArrowheads="1"/>
          </p:cNvSpPr>
          <p:nvPr/>
        </p:nvSpPr>
        <p:spPr bwMode="auto">
          <a:xfrm>
            <a:off x="358775" y="647700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defRPr/>
            </a:pPr>
            <a:r>
              <a:rPr lang="en-US" sz="1200" smtClean="0"/>
              <a:t>www.tttech.com</a:t>
            </a:r>
          </a:p>
        </p:txBody>
      </p:sp>
      <p:grpSp>
        <p:nvGrpSpPr>
          <p:cNvPr id="2054" name="Group 163"/>
          <p:cNvGrpSpPr>
            <a:grpSpLocks/>
          </p:cNvGrpSpPr>
          <p:nvPr/>
        </p:nvGrpSpPr>
        <p:grpSpPr bwMode="auto">
          <a:xfrm>
            <a:off x="5883275" y="647700"/>
            <a:ext cx="2970213" cy="400050"/>
            <a:chOff x="3706" y="408"/>
            <a:chExt cx="1871" cy="252"/>
          </a:xfrm>
        </p:grpSpPr>
        <p:sp>
          <p:nvSpPr>
            <p:cNvPr id="2056" name="Text Box 164"/>
            <p:cNvSpPr txBox="1">
              <a:spLocks noChangeArrowheads="1"/>
            </p:cNvSpPr>
            <p:nvPr/>
          </p:nvSpPr>
          <p:spPr bwMode="auto">
            <a:xfrm>
              <a:off x="3706" y="525"/>
              <a:ext cx="9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eaLnBrk="1" hangingPunct="1">
                <a:spcBef>
                  <a:spcPct val="50000"/>
                </a:spcBef>
                <a:defRPr/>
              </a:pPr>
              <a:r>
                <a:rPr lang="en-US" sz="800" smtClean="0"/>
                <a:t>Ensuring Reliable Networks</a:t>
              </a:r>
            </a:p>
          </p:txBody>
        </p:sp>
        <p:grpSp>
          <p:nvGrpSpPr>
            <p:cNvPr id="2057" name="Group 165"/>
            <p:cNvGrpSpPr>
              <a:grpSpLocks noChangeAspect="1"/>
            </p:cNvGrpSpPr>
            <p:nvPr userDrawn="1"/>
          </p:nvGrpSpPr>
          <p:grpSpPr bwMode="auto">
            <a:xfrm>
              <a:off x="4670" y="408"/>
              <a:ext cx="907" cy="215"/>
              <a:chOff x="4670" y="408"/>
              <a:chExt cx="907" cy="215"/>
            </a:xfrm>
          </p:grpSpPr>
          <p:sp>
            <p:nvSpPr>
              <p:cNvPr id="2058" name="AutoShape 166"/>
              <p:cNvSpPr>
                <a:spLocks noChangeAspect="1" noChangeArrowheads="1" noTextEdit="1"/>
              </p:cNvSpPr>
              <p:nvPr userDrawn="1"/>
            </p:nvSpPr>
            <p:spPr bwMode="auto">
              <a:xfrm>
                <a:off x="4670" y="408"/>
                <a:ext cx="90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9" name="Freeform 167"/>
              <p:cNvSpPr>
                <a:spLocks/>
              </p:cNvSpPr>
              <p:nvPr userDrawn="1"/>
            </p:nvSpPr>
            <p:spPr bwMode="auto">
              <a:xfrm>
                <a:off x="4670" y="410"/>
                <a:ext cx="188" cy="210"/>
              </a:xfrm>
              <a:custGeom>
                <a:avLst/>
                <a:gdLst>
                  <a:gd name="T0" fmla="*/ 178 w 188"/>
                  <a:gd name="T1" fmla="*/ 47 h 210"/>
                  <a:gd name="T2" fmla="*/ 116 w 188"/>
                  <a:gd name="T3" fmla="*/ 47 h 210"/>
                  <a:gd name="T4" fmla="*/ 83 w 188"/>
                  <a:gd name="T5" fmla="*/ 210 h 210"/>
                  <a:gd name="T6" fmla="*/ 27 w 188"/>
                  <a:gd name="T7" fmla="*/ 210 h 210"/>
                  <a:gd name="T8" fmla="*/ 62 w 188"/>
                  <a:gd name="T9" fmla="*/ 47 h 210"/>
                  <a:gd name="T10" fmla="*/ 0 w 188"/>
                  <a:gd name="T11" fmla="*/ 47 h 210"/>
                  <a:gd name="T12" fmla="*/ 10 w 188"/>
                  <a:gd name="T13" fmla="*/ 0 h 210"/>
                  <a:gd name="T14" fmla="*/ 188 w 188"/>
                  <a:gd name="T15" fmla="*/ 0 h 210"/>
                  <a:gd name="T16" fmla="*/ 178 w 188"/>
                  <a:gd name="T17" fmla="*/ 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10">
                    <a:moveTo>
                      <a:pt x="178" y="47"/>
                    </a:moveTo>
                    <a:lnTo>
                      <a:pt x="116" y="47"/>
                    </a:lnTo>
                    <a:lnTo>
                      <a:pt x="83" y="210"/>
                    </a:lnTo>
                    <a:lnTo>
                      <a:pt x="27" y="210"/>
                    </a:lnTo>
                    <a:lnTo>
                      <a:pt x="62" y="47"/>
                    </a:lnTo>
                    <a:lnTo>
                      <a:pt x="0" y="47"/>
                    </a:lnTo>
                    <a:lnTo>
                      <a:pt x="10" y="0"/>
                    </a:lnTo>
                    <a:lnTo>
                      <a:pt x="188" y="0"/>
                    </a:lnTo>
                    <a:lnTo>
                      <a:pt x="178" y="47"/>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168"/>
              <p:cNvSpPr>
                <a:spLocks/>
              </p:cNvSpPr>
              <p:nvPr userDrawn="1"/>
            </p:nvSpPr>
            <p:spPr bwMode="auto">
              <a:xfrm>
                <a:off x="4829" y="410"/>
                <a:ext cx="161" cy="210"/>
              </a:xfrm>
              <a:custGeom>
                <a:avLst/>
                <a:gdLst>
                  <a:gd name="T0" fmla="*/ 0 w 161"/>
                  <a:gd name="T1" fmla="*/ 210 h 210"/>
                  <a:gd name="T2" fmla="*/ 56 w 161"/>
                  <a:gd name="T3" fmla="*/ 210 h 210"/>
                  <a:gd name="T4" fmla="*/ 89 w 161"/>
                  <a:gd name="T5" fmla="*/ 47 h 210"/>
                  <a:gd name="T6" fmla="*/ 151 w 161"/>
                  <a:gd name="T7" fmla="*/ 47 h 210"/>
                  <a:gd name="T8" fmla="*/ 161 w 161"/>
                  <a:gd name="T9" fmla="*/ 0 h 210"/>
                  <a:gd name="T10" fmla="*/ 46 w 161"/>
                  <a:gd name="T11" fmla="*/ 0 h 210"/>
                  <a:gd name="T12" fmla="*/ 0 w 161"/>
                  <a:gd name="T13" fmla="*/ 21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0" y="210"/>
                    </a:moveTo>
                    <a:lnTo>
                      <a:pt x="56" y="210"/>
                    </a:lnTo>
                    <a:lnTo>
                      <a:pt x="89" y="47"/>
                    </a:lnTo>
                    <a:lnTo>
                      <a:pt x="151" y="47"/>
                    </a:lnTo>
                    <a:lnTo>
                      <a:pt x="161" y="0"/>
                    </a:lnTo>
                    <a:lnTo>
                      <a:pt x="46" y="0"/>
                    </a:lnTo>
                    <a:lnTo>
                      <a:pt x="0" y="21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169"/>
              <p:cNvSpPr>
                <a:spLocks/>
              </p:cNvSpPr>
              <p:nvPr userDrawn="1"/>
            </p:nvSpPr>
            <p:spPr bwMode="auto">
              <a:xfrm>
                <a:off x="4963" y="410"/>
                <a:ext cx="161" cy="210"/>
              </a:xfrm>
              <a:custGeom>
                <a:avLst/>
                <a:gdLst>
                  <a:gd name="T0" fmla="*/ 44 w 161"/>
                  <a:gd name="T1" fmla="*/ 0 h 210"/>
                  <a:gd name="T2" fmla="*/ 0 w 161"/>
                  <a:gd name="T3" fmla="*/ 210 h 210"/>
                  <a:gd name="T4" fmla="*/ 54 w 161"/>
                  <a:gd name="T5" fmla="*/ 210 h 210"/>
                  <a:gd name="T6" fmla="*/ 89 w 161"/>
                  <a:gd name="T7" fmla="*/ 47 h 210"/>
                  <a:gd name="T8" fmla="*/ 151 w 161"/>
                  <a:gd name="T9" fmla="*/ 47 h 210"/>
                  <a:gd name="T10" fmla="*/ 161 w 161"/>
                  <a:gd name="T11" fmla="*/ 0 h 210"/>
                  <a:gd name="T12" fmla="*/ 44 w 161"/>
                  <a:gd name="T13" fmla="*/ 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44" y="0"/>
                    </a:moveTo>
                    <a:lnTo>
                      <a:pt x="0" y="210"/>
                    </a:lnTo>
                    <a:lnTo>
                      <a:pt x="54" y="210"/>
                    </a:lnTo>
                    <a:lnTo>
                      <a:pt x="89" y="47"/>
                    </a:lnTo>
                    <a:lnTo>
                      <a:pt x="151" y="47"/>
                    </a:lnTo>
                    <a:lnTo>
                      <a:pt x="161" y="0"/>
                    </a:lnTo>
                    <a:lnTo>
                      <a:pt x="44"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170"/>
              <p:cNvSpPr>
                <a:spLocks noEditPoints="1"/>
              </p:cNvSpPr>
              <p:nvPr userDrawn="1"/>
            </p:nvSpPr>
            <p:spPr bwMode="auto">
              <a:xfrm>
                <a:off x="5076" y="462"/>
                <a:ext cx="160" cy="163"/>
              </a:xfrm>
              <a:custGeom>
                <a:avLst/>
                <a:gdLst>
                  <a:gd name="T0" fmla="*/ 3007 w 101"/>
                  <a:gd name="T1" fmla="*/ 6400 h 102"/>
                  <a:gd name="T2" fmla="*/ 3007 w 101"/>
                  <a:gd name="T3" fmla="*/ 7043 h 102"/>
                  <a:gd name="T4" fmla="*/ 4627 w 101"/>
                  <a:gd name="T5" fmla="*/ 8727 h 102"/>
                  <a:gd name="T6" fmla="*/ 6467 w 101"/>
                  <a:gd name="T7" fmla="*/ 7610 h 102"/>
                  <a:gd name="T8" fmla="*/ 9562 w 101"/>
                  <a:gd name="T9" fmla="*/ 7610 h 102"/>
                  <a:gd name="T10" fmla="*/ 4596 w 101"/>
                  <a:gd name="T11" fmla="*/ 11047 h 102"/>
                  <a:gd name="T12" fmla="*/ 0 w 101"/>
                  <a:gd name="T13" fmla="*/ 6522 h 102"/>
                  <a:gd name="T14" fmla="*/ 5684 w 101"/>
                  <a:gd name="T15" fmla="*/ 0 h 102"/>
                  <a:gd name="T16" fmla="*/ 10039 w 101"/>
                  <a:gd name="T17" fmla="*/ 4546 h 102"/>
                  <a:gd name="T18" fmla="*/ 9868 w 101"/>
                  <a:gd name="T19" fmla="*/ 6400 h 102"/>
                  <a:gd name="T20" fmla="*/ 3007 w 101"/>
                  <a:gd name="T21" fmla="*/ 6400 h 102"/>
                  <a:gd name="T22" fmla="*/ 6985 w 101"/>
                  <a:gd name="T23" fmla="*/ 4462 h 102"/>
                  <a:gd name="T24" fmla="*/ 5581 w 101"/>
                  <a:gd name="T25" fmla="*/ 2280 h 102"/>
                  <a:gd name="T26" fmla="*/ 3248 w 101"/>
                  <a:gd name="T27" fmla="*/ 4462 h 102"/>
                  <a:gd name="T28" fmla="*/ 6985 w 101"/>
                  <a:gd name="T29" fmla="*/ 446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02">
                    <a:moveTo>
                      <a:pt x="30" y="59"/>
                    </a:moveTo>
                    <a:cubicBezTo>
                      <a:pt x="30" y="60"/>
                      <a:pt x="30" y="62"/>
                      <a:pt x="30" y="65"/>
                    </a:cubicBezTo>
                    <a:cubicBezTo>
                      <a:pt x="31" y="75"/>
                      <a:pt x="37" y="80"/>
                      <a:pt x="47" y="80"/>
                    </a:cubicBezTo>
                    <a:cubicBezTo>
                      <a:pt x="58" y="80"/>
                      <a:pt x="63" y="76"/>
                      <a:pt x="65" y="70"/>
                    </a:cubicBezTo>
                    <a:cubicBezTo>
                      <a:pt x="96" y="70"/>
                      <a:pt x="96" y="70"/>
                      <a:pt x="96" y="70"/>
                    </a:cubicBezTo>
                    <a:cubicBezTo>
                      <a:pt x="88" y="93"/>
                      <a:pt x="69" y="102"/>
                      <a:pt x="46" y="102"/>
                    </a:cubicBezTo>
                    <a:cubicBezTo>
                      <a:pt x="19" y="102"/>
                      <a:pt x="0" y="88"/>
                      <a:pt x="0" y="60"/>
                    </a:cubicBezTo>
                    <a:cubicBezTo>
                      <a:pt x="0" y="26"/>
                      <a:pt x="22" y="0"/>
                      <a:pt x="57" y="0"/>
                    </a:cubicBezTo>
                    <a:cubicBezTo>
                      <a:pt x="81" y="0"/>
                      <a:pt x="101" y="14"/>
                      <a:pt x="101" y="42"/>
                    </a:cubicBezTo>
                    <a:cubicBezTo>
                      <a:pt x="101" y="48"/>
                      <a:pt x="100" y="53"/>
                      <a:pt x="99" y="59"/>
                    </a:cubicBezTo>
                    <a:lnTo>
                      <a:pt x="30" y="59"/>
                    </a:lnTo>
                    <a:close/>
                    <a:moveTo>
                      <a:pt x="70" y="41"/>
                    </a:moveTo>
                    <a:cubicBezTo>
                      <a:pt x="71" y="30"/>
                      <a:pt x="66" y="21"/>
                      <a:pt x="56" y="21"/>
                    </a:cubicBezTo>
                    <a:cubicBezTo>
                      <a:pt x="43" y="21"/>
                      <a:pt x="36" y="29"/>
                      <a:pt x="33" y="41"/>
                    </a:cubicBezTo>
                    <a:lnTo>
                      <a:pt x="70" y="41"/>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71"/>
              <p:cNvSpPr>
                <a:spLocks/>
              </p:cNvSpPr>
              <p:nvPr userDrawn="1"/>
            </p:nvSpPr>
            <p:spPr bwMode="auto">
              <a:xfrm>
                <a:off x="5246" y="462"/>
                <a:ext cx="159" cy="163"/>
              </a:xfrm>
              <a:custGeom>
                <a:avLst/>
                <a:gdLst>
                  <a:gd name="T0" fmla="*/ 7195 w 100"/>
                  <a:gd name="T1" fmla="*/ 4129 h 102"/>
                  <a:gd name="T2" fmla="*/ 6839 w 100"/>
                  <a:gd name="T3" fmla="*/ 2929 h 102"/>
                  <a:gd name="T4" fmla="*/ 5805 w 100"/>
                  <a:gd name="T5" fmla="*/ 2506 h 102"/>
                  <a:gd name="T6" fmla="*/ 3312 w 100"/>
                  <a:gd name="T7" fmla="*/ 6183 h 102"/>
                  <a:gd name="T8" fmla="*/ 4927 w 100"/>
                  <a:gd name="T9" fmla="*/ 8542 h 102"/>
                  <a:gd name="T10" fmla="*/ 6839 w 100"/>
                  <a:gd name="T11" fmla="*/ 6709 h 102"/>
                  <a:gd name="T12" fmla="*/ 9920 w 100"/>
                  <a:gd name="T13" fmla="*/ 6709 h 102"/>
                  <a:gd name="T14" fmla="*/ 4735 w 100"/>
                  <a:gd name="T15" fmla="*/ 11047 h 102"/>
                  <a:gd name="T16" fmla="*/ 0 w 100"/>
                  <a:gd name="T17" fmla="*/ 6522 h 102"/>
                  <a:gd name="T18" fmla="*/ 5935 w 100"/>
                  <a:gd name="T19" fmla="*/ 0 h 102"/>
                  <a:gd name="T20" fmla="*/ 10322 w 100"/>
                  <a:gd name="T21" fmla="*/ 4129 h 102"/>
                  <a:gd name="T22" fmla="*/ 7195 w 100"/>
                  <a:gd name="T23" fmla="*/ 4129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02">
                    <a:moveTo>
                      <a:pt x="70" y="38"/>
                    </a:moveTo>
                    <a:cubicBezTo>
                      <a:pt x="70" y="33"/>
                      <a:pt x="69" y="30"/>
                      <a:pt x="66" y="27"/>
                    </a:cubicBezTo>
                    <a:cubicBezTo>
                      <a:pt x="64" y="25"/>
                      <a:pt x="60" y="24"/>
                      <a:pt x="56" y="23"/>
                    </a:cubicBezTo>
                    <a:cubicBezTo>
                      <a:pt x="38" y="23"/>
                      <a:pt x="32" y="42"/>
                      <a:pt x="32" y="57"/>
                    </a:cubicBezTo>
                    <a:cubicBezTo>
                      <a:pt x="32" y="70"/>
                      <a:pt x="37" y="79"/>
                      <a:pt x="48" y="79"/>
                    </a:cubicBezTo>
                    <a:cubicBezTo>
                      <a:pt x="58" y="79"/>
                      <a:pt x="64" y="72"/>
                      <a:pt x="66" y="62"/>
                    </a:cubicBezTo>
                    <a:cubicBezTo>
                      <a:pt x="96" y="62"/>
                      <a:pt x="96" y="62"/>
                      <a:pt x="96" y="62"/>
                    </a:cubicBezTo>
                    <a:cubicBezTo>
                      <a:pt x="91" y="90"/>
                      <a:pt x="72" y="102"/>
                      <a:pt x="46" y="102"/>
                    </a:cubicBezTo>
                    <a:cubicBezTo>
                      <a:pt x="20" y="102"/>
                      <a:pt x="0" y="88"/>
                      <a:pt x="0" y="60"/>
                    </a:cubicBezTo>
                    <a:cubicBezTo>
                      <a:pt x="0" y="26"/>
                      <a:pt x="23" y="0"/>
                      <a:pt x="57" y="0"/>
                    </a:cubicBezTo>
                    <a:cubicBezTo>
                      <a:pt x="82" y="0"/>
                      <a:pt x="100" y="12"/>
                      <a:pt x="100" y="38"/>
                    </a:cubicBezTo>
                    <a:lnTo>
                      <a:pt x="70" y="38"/>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72"/>
              <p:cNvSpPr>
                <a:spLocks/>
              </p:cNvSpPr>
              <p:nvPr userDrawn="1"/>
            </p:nvSpPr>
            <p:spPr bwMode="auto">
              <a:xfrm>
                <a:off x="5402" y="410"/>
                <a:ext cx="173" cy="210"/>
              </a:xfrm>
              <a:custGeom>
                <a:avLst/>
                <a:gdLst>
                  <a:gd name="T0" fmla="*/ 2811 w 109"/>
                  <a:gd name="T1" fmla="*/ 0 h 132"/>
                  <a:gd name="T2" fmla="*/ 5990 w 109"/>
                  <a:gd name="T3" fmla="*/ 0 h 132"/>
                  <a:gd name="T4" fmla="*/ 5006 w 109"/>
                  <a:gd name="T5" fmla="*/ 4879 h 132"/>
                  <a:gd name="T6" fmla="*/ 5006 w 109"/>
                  <a:gd name="T7" fmla="*/ 4973 h 132"/>
                  <a:gd name="T8" fmla="*/ 8301 w 109"/>
                  <a:gd name="T9" fmla="*/ 3455 h 132"/>
                  <a:gd name="T10" fmla="*/ 11059 w 109"/>
                  <a:gd name="T11" fmla="*/ 6193 h 132"/>
                  <a:gd name="T12" fmla="*/ 10755 w 109"/>
                  <a:gd name="T13" fmla="*/ 8416 h 132"/>
                  <a:gd name="T14" fmla="*/ 9671 w 109"/>
                  <a:gd name="T15" fmla="*/ 13695 h 132"/>
                  <a:gd name="T16" fmla="*/ 6396 w 109"/>
                  <a:gd name="T17" fmla="*/ 13695 h 132"/>
                  <a:gd name="T18" fmla="*/ 7482 w 109"/>
                  <a:gd name="T19" fmla="*/ 8416 h 132"/>
                  <a:gd name="T20" fmla="*/ 7736 w 109"/>
                  <a:gd name="T21" fmla="*/ 7162 h 132"/>
                  <a:gd name="T22" fmla="*/ 6569 w 109"/>
                  <a:gd name="T23" fmla="*/ 5963 h 132"/>
                  <a:gd name="T24" fmla="*/ 4030 w 109"/>
                  <a:gd name="T25" fmla="*/ 9487 h 132"/>
                  <a:gd name="T26" fmla="*/ 3154 w 109"/>
                  <a:gd name="T27" fmla="*/ 13695 h 132"/>
                  <a:gd name="T28" fmla="*/ 0 w 109"/>
                  <a:gd name="T29" fmla="*/ 13695 h 132"/>
                  <a:gd name="T30" fmla="*/ 2811 w 109"/>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132">
                    <a:moveTo>
                      <a:pt x="28" y="0"/>
                    </a:moveTo>
                    <a:cubicBezTo>
                      <a:pt x="59" y="0"/>
                      <a:pt x="59" y="0"/>
                      <a:pt x="59" y="0"/>
                    </a:cubicBezTo>
                    <a:cubicBezTo>
                      <a:pt x="49" y="47"/>
                      <a:pt x="49" y="47"/>
                      <a:pt x="49" y="47"/>
                    </a:cubicBezTo>
                    <a:cubicBezTo>
                      <a:pt x="49" y="48"/>
                      <a:pt x="49" y="48"/>
                      <a:pt x="49" y="48"/>
                    </a:cubicBezTo>
                    <a:cubicBezTo>
                      <a:pt x="54" y="41"/>
                      <a:pt x="65" y="33"/>
                      <a:pt x="82" y="33"/>
                    </a:cubicBezTo>
                    <a:cubicBezTo>
                      <a:pt x="99" y="33"/>
                      <a:pt x="109" y="44"/>
                      <a:pt x="109" y="60"/>
                    </a:cubicBezTo>
                    <a:cubicBezTo>
                      <a:pt x="109" y="66"/>
                      <a:pt x="107" y="76"/>
                      <a:pt x="106" y="81"/>
                    </a:cubicBezTo>
                    <a:cubicBezTo>
                      <a:pt x="95" y="132"/>
                      <a:pt x="95" y="132"/>
                      <a:pt x="95" y="132"/>
                    </a:cubicBezTo>
                    <a:cubicBezTo>
                      <a:pt x="63" y="132"/>
                      <a:pt x="63" y="132"/>
                      <a:pt x="63" y="132"/>
                    </a:cubicBezTo>
                    <a:cubicBezTo>
                      <a:pt x="74" y="81"/>
                      <a:pt x="74" y="81"/>
                      <a:pt x="74" y="81"/>
                    </a:cubicBezTo>
                    <a:cubicBezTo>
                      <a:pt x="75" y="77"/>
                      <a:pt x="76" y="73"/>
                      <a:pt x="76" y="69"/>
                    </a:cubicBezTo>
                    <a:cubicBezTo>
                      <a:pt x="76" y="61"/>
                      <a:pt x="71" y="57"/>
                      <a:pt x="65" y="57"/>
                    </a:cubicBezTo>
                    <a:cubicBezTo>
                      <a:pt x="45" y="57"/>
                      <a:pt x="43" y="76"/>
                      <a:pt x="40" y="91"/>
                    </a:cubicBezTo>
                    <a:cubicBezTo>
                      <a:pt x="31" y="132"/>
                      <a:pt x="31" y="132"/>
                      <a:pt x="31" y="132"/>
                    </a:cubicBezTo>
                    <a:cubicBezTo>
                      <a:pt x="0" y="132"/>
                      <a:pt x="0" y="132"/>
                      <a:pt x="0" y="132"/>
                    </a:cubicBezTo>
                    <a:lnTo>
                      <a:pt x="28"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55" name="Text Box 173"/>
          <p:cNvSpPr txBox="1">
            <a:spLocks noChangeArrowheads="1"/>
          </p:cNvSpPr>
          <p:nvPr/>
        </p:nvSpPr>
        <p:spPr bwMode="auto">
          <a:xfrm>
            <a:off x="2230438" y="6477000"/>
            <a:ext cx="46783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defRPr/>
            </a:pPr>
            <a:r>
              <a:rPr lang="en-US" sz="1200" smtClean="0"/>
              <a:t>Copyright © TTTech Computertechnik AG. All rights reserved.</a:t>
            </a:r>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rtl="0" eaLnBrk="0" fontAlgn="base" hangingPunct="0">
        <a:spcBef>
          <a:spcPct val="0"/>
        </a:spcBef>
        <a:spcAft>
          <a:spcPct val="0"/>
        </a:spcAft>
        <a:defRPr sz="4300">
          <a:solidFill>
            <a:srgbClr val="0093D0"/>
          </a:solidFill>
          <a:latin typeface="+mj-lt"/>
          <a:ea typeface="+mj-ea"/>
          <a:cs typeface="+mj-cs"/>
        </a:defRPr>
      </a:lvl1pPr>
      <a:lvl2pPr algn="l" rtl="0" eaLnBrk="0" fontAlgn="base" hangingPunct="0">
        <a:spcBef>
          <a:spcPct val="0"/>
        </a:spcBef>
        <a:spcAft>
          <a:spcPct val="0"/>
        </a:spcAft>
        <a:defRPr sz="4300">
          <a:solidFill>
            <a:srgbClr val="0093D0"/>
          </a:solidFill>
          <a:latin typeface="Arial" charset="0"/>
        </a:defRPr>
      </a:lvl2pPr>
      <a:lvl3pPr algn="l" rtl="0" eaLnBrk="0" fontAlgn="base" hangingPunct="0">
        <a:spcBef>
          <a:spcPct val="0"/>
        </a:spcBef>
        <a:spcAft>
          <a:spcPct val="0"/>
        </a:spcAft>
        <a:defRPr sz="4300">
          <a:solidFill>
            <a:srgbClr val="0093D0"/>
          </a:solidFill>
          <a:latin typeface="Arial" charset="0"/>
        </a:defRPr>
      </a:lvl3pPr>
      <a:lvl4pPr algn="l" rtl="0" eaLnBrk="0" fontAlgn="base" hangingPunct="0">
        <a:spcBef>
          <a:spcPct val="0"/>
        </a:spcBef>
        <a:spcAft>
          <a:spcPct val="0"/>
        </a:spcAft>
        <a:defRPr sz="4300">
          <a:solidFill>
            <a:srgbClr val="0093D0"/>
          </a:solidFill>
          <a:latin typeface="Arial" charset="0"/>
        </a:defRPr>
      </a:lvl4pPr>
      <a:lvl5pPr algn="l" rtl="0" eaLnBrk="0" fontAlgn="base" hangingPunct="0">
        <a:spcBef>
          <a:spcPct val="0"/>
        </a:spcBef>
        <a:spcAft>
          <a:spcPct val="0"/>
        </a:spcAft>
        <a:defRPr sz="4300">
          <a:solidFill>
            <a:srgbClr val="0093D0"/>
          </a:solidFill>
          <a:latin typeface="Arial" charset="0"/>
        </a:defRPr>
      </a:lvl5pPr>
      <a:lvl6pPr marL="457200" algn="l" rtl="0" fontAlgn="base">
        <a:spcBef>
          <a:spcPct val="0"/>
        </a:spcBef>
        <a:spcAft>
          <a:spcPct val="0"/>
        </a:spcAft>
        <a:defRPr sz="4300">
          <a:solidFill>
            <a:srgbClr val="0093D0"/>
          </a:solidFill>
          <a:latin typeface="Arial" charset="0"/>
        </a:defRPr>
      </a:lvl6pPr>
      <a:lvl7pPr marL="914400" algn="l" rtl="0" fontAlgn="base">
        <a:spcBef>
          <a:spcPct val="0"/>
        </a:spcBef>
        <a:spcAft>
          <a:spcPct val="0"/>
        </a:spcAft>
        <a:defRPr sz="4300">
          <a:solidFill>
            <a:srgbClr val="0093D0"/>
          </a:solidFill>
          <a:latin typeface="Arial" charset="0"/>
        </a:defRPr>
      </a:lvl7pPr>
      <a:lvl8pPr marL="1371600" algn="l" rtl="0" fontAlgn="base">
        <a:spcBef>
          <a:spcPct val="0"/>
        </a:spcBef>
        <a:spcAft>
          <a:spcPct val="0"/>
        </a:spcAft>
        <a:defRPr sz="4300">
          <a:solidFill>
            <a:srgbClr val="0093D0"/>
          </a:solidFill>
          <a:latin typeface="Arial" charset="0"/>
        </a:defRPr>
      </a:lvl8pPr>
      <a:lvl9pPr marL="1828800" algn="l" rtl="0" fontAlgn="base">
        <a:spcBef>
          <a:spcPct val="0"/>
        </a:spcBef>
        <a:spcAft>
          <a:spcPct val="0"/>
        </a:spcAft>
        <a:defRPr sz="4300">
          <a:solidFill>
            <a:srgbClr val="0093D0"/>
          </a:solidFill>
          <a:latin typeface="Arial" charset="0"/>
        </a:defRPr>
      </a:lvl9pPr>
    </p:titleStyle>
    <p:bodyStyle>
      <a:lvl1pPr marL="342900" indent="-342900" algn="l" rtl="0" eaLnBrk="0" fontAlgn="base" hangingPunct="0">
        <a:spcBef>
          <a:spcPct val="20000"/>
        </a:spcBef>
        <a:spcAft>
          <a:spcPct val="0"/>
        </a:spcAft>
        <a:defRPr sz="2400">
          <a:solidFill>
            <a:srgbClr val="414141"/>
          </a:solidFill>
          <a:latin typeface="+mn-lt"/>
          <a:ea typeface="+mn-ea"/>
          <a:cs typeface="+mn-cs"/>
        </a:defRPr>
      </a:lvl1pPr>
      <a:lvl2pPr marL="742950" indent="-285750" algn="l" rtl="0" eaLnBrk="0" fontAlgn="base" hangingPunct="0">
        <a:spcBef>
          <a:spcPct val="20000"/>
        </a:spcBef>
        <a:spcAft>
          <a:spcPct val="0"/>
        </a:spcAft>
        <a:defRPr sz="2400">
          <a:solidFill>
            <a:srgbClr val="414141"/>
          </a:solidFill>
          <a:latin typeface="+mn-lt"/>
        </a:defRPr>
      </a:lvl2pPr>
      <a:lvl3pPr marL="1143000" indent="-228600" algn="l" rtl="0" eaLnBrk="0" fontAlgn="base" hangingPunct="0">
        <a:spcBef>
          <a:spcPct val="20000"/>
        </a:spcBef>
        <a:spcAft>
          <a:spcPct val="0"/>
        </a:spcAft>
        <a:defRPr sz="2400">
          <a:solidFill>
            <a:srgbClr val="414141"/>
          </a:solidFill>
          <a:latin typeface="+mn-lt"/>
        </a:defRPr>
      </a:lvl3pPr>
      <a:lvl4pPr marL="1600200" indent="-228600" algn="l" rtl="0" eaLnBrk="0" fontAlgn="base" hangingPunct="0">
        <a:spcBef>
          <a:spcPct val="20000"/>
        </a:spcBef>
        <a:spcAft>
          <a:spcPct val="0"/>
        </a:spcAft>
        <a:defRPr sz="2400">
          <a:solidFill>
            <a:srgbClr val="414141"/>
          </a:solidFill>
          <a:latin typeface="+mn-lt"/>
        </a:defRPr>
      </a:lvl4pPr>
      <a:lvl5pPr marL="2057400" indent="-228600" algn="l" rtl="0" eaLnBrk="0" fontAlgn="base" hangingPunct="0">
        <a:spcBef>
          <a:spcPct val="20000"/>
        </a:spcBef>
        <a:spcAft>
          <a:spcPct val="0"/>
        </a:spcAft>
        <a:defRPr sz="2400">
          <a:solidFill>
            <a:srgbClr val="414141"/>
          </a:solidFill>
          <a:latin typeface="+mn-lt"/>
        </a:defRPr>
      </a:lvl5pPr>
      <a:lvl6pPr marL="2514600" indent="-228600" algn="l" rtl="0" fontAlgn="base">
        <a:spcBef>
          <a:spcPct val="20000"/>
        </a:spcBef>
        <a:spcAft>
          <a:spcPct val="0"/>
        </a:spcAft>
        <a:defRPr sz="2400">
          <a:solidFill>
            <a:srgbClr val="414141"/>
          </a:solidFill>
          <a:latin typeface="+mn-lt"/>
        </a:defRPr>
      </a:lvl6pPr>
      <a:lvl7pPr marL="2971800" indent="-228600" algn="l" rtl="0" fontAlgn="base">
        <a:spcBef>
          <a:spcPct val="20000"/>
        </a:spcBef>
        <a:spcAft>
          <a:spcPct val="0"/>
        </a:spcAft>
        <a:defRPr sz="2400">
          <a:solidFill>
            <a:srgbClr val="414141"/>
          </a:solidFill>
          <a:latin typeface="+mn-lt"/>
        </a:defRPr>
      </a:lvl7pPr>
      <a:lvl8pPr marL="3429000" indent="-228600" algn="l" rtl="0" fontAlgn="base">
        <a:spcBef>
          <a:spcPct val="20000"/>
        </a:spcBef>
        <a:spcAft>
          <a:spcPct val="0"/>
        </a:spcAft>
        <a:defRPr sz="2400">
          <a:solidFill>
            <a:srgbClr val="414141"/>
          </a:solidFill>
          <a:latin typeface="+mn-lt"/>
        </a:defRPr>
      </a:lvl8pPr>
      <a:lvl9pPr marL="3886200" indent="-228600" algn="l" rtl="0" fontAlgn="base">
        <a:spcBef>
          <a:spcPct val="20000"/>
        </a:spcBef>
        <a:spcAft>
          <a:spcPct val="0"/>
        </a:spcAft>
        <a:defRPr sz="2400">
          <a:solidFill>
            <a:srgbClr val="4141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92"/>
          <p:cNvGrpSpPr>
            <a:grpSpLocks noChangeAspect="1"/>
          </p:cNvGrpSpPr>
          <p:nvPr/>
        </p:nvGrpSpPr>
        <p:grpSpPr bwMode="auto">
          <a:xfrm>
            <a:off x="2949575" y="2132013"/>
            <a:ext cx="3238500" cy="1647825"/>
            <a:chOff x="2562" y="2567"/>
            <a:chExt cx="2040" cy="1038"/>
          </a:xfrm>
        </p:grpSpPr>
        <p:sp>
          <p:nvSpPr>
            <p:cNvPr id="3080" name="AutoShape 91"/>
            <p:cNvSpPr>
              <a:spLocks noChangeAspect="1" noChangeArrowheads="1" noTextEdit="1"/>
            </p:cNvSpPr>
            <p:nvPr userDrawn="1"/>
          </p:nvSpPr>
          <p:spPr bwMode="auto">
            <a:xfrm>
              <a:off x="2562" y="2568"/>
              <a:ext cx="2040"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1" name="Freeform 93"/>
            <p:cNvSpPr>
              <a:spLocks/>
            </p:cNvSpPr>
            <p:nvPr userDrawn="1"/>
          </p:nvSpPr>
          <p:spPr bwMode="auto">
            <a:xfrm>
              <a:off x="2569" y="2567"/>
              <a:ext cx="419" cy="469"/>
            </a:xfrm>
            <a:custGeom>
              <a:avLst/>
              <a:gdLst>
                <a:gd name="T0" fmla="*/ 399 w 419"/>
                <a:gd name="T1" fmla="*/ 105 h 469"/>
                <a:gd name="T2" fmla="*/ 260 w 419"/>
                <a:gd name="T3" fmla="*/ 105 h 469"/>
                <a:gd name="T4" fmla="*/ 183 w 419"/>
                <a:gd name="T5" fmla="*/ 469 h 469"/>
                <a:gd name="T6" fmla="*/ 61 w 419"/>
                <a:gd name="T7" fmla="*/ 469 h 469"/>
                <a:gd name="T8" fmla="*/ 138 w 419"/>
                <a:gd name="T9" fmla="*/ 105 h 469"/>
                <a:gd name="T10" fmla="*/ 0 w 419"/>
                <a:gd name="T11" fmla="*/ 105 h 469"/>
                <a:gd name="T12" fmla="*/ 22 w 419"/>
                <a:gd name="T13" fmla="*/ 0 h 469"/>
                <a:gd name="T14" fmla="*/ 419 w 419"/>
                <a:gd name="T15" fmla="*/ 0 h 469"/>
                <a:gd name="T16" fmla="*/ 399 w 419"/>
                <a:gd name="T17" fmla="*/ 105 h 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 h="469">
                  <a:moveTo>
                    <a:pt x="399" y="105"/>
                  </a:moveTo>
                  <a:lnTo>
                    <a:pt x="260" y="105"/>
                  </a:lnTo>
                  <a:lnTo>
                    <a:pt x="183" y="469"/>
                  </a:lnTo>
                  <a:lnTo>
                    <a:pt x="61" y="469"/>
                  </a:lnTo>
                  <a:lnTo>
                    <a:pt x="138" y="105"/>
                  </a:lnTo>
                  <a:lnTo>
                    <a:pt x="0" y="105"/>
                  </a:lnTo>
                  <a:lnTo>
                    <a:pt x="22" y="0"/>
                  </a:lnTo>
                  <a:lnTo>
                    <a:pt x="419" y="0"/>
                  </a:lnTo>
                  <a:lnTo>
                    <a:pt x="399" y="105"/>
                  </a:lnTo>
                  <a:close/>
                </a:path>
              </a:pathLst>
            </a:custGeom>
            <a:solidFill>
              <a:srgbClr val="009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94"/>
            <p:cNvSpPr>
              <a:spLocks/>
            </p:cNvSpPr>
            <p:nvPr userDrawn="1"/>
          </p:nvSpPr>
          <p:spPr bwMode="auto">
            <a:xfrm>
              <a:off x="2926" y="2567"/>
              <a:ext cx="357" cy="469"/>
            </a:xfrm>
            <a:custGeom>
              <a:avLst/>
              <a:gdLst>
                <a:gd name="T0" fmla="*/ 0 w 357"/>
                <a:gd name="T1" fmla="*/ 469 h 469"/>
                <a:gd name="T2" fmla="*/ 121 w 357"/>
                <a:gd name="T3" fmla="*/ 469 h 469"/>
                <a:gd name="T4" fmla="*/ 198 w 357"/>
                <a:gd name="T5" fmla="*/ 105 h 469"/>
                <a:gd name="T6" fmla="*/ 336 w 357"/>
                <a:gd name="T7" fmla="*/ 105 h 469"/>
                <a:gd name="T8" fmla="*/ 357 w 357"/>
                <a:gd name="T9" fmla="*/ 0 h 469"/>
                <a:gd name="T10" fmla="*/ 101 w 357"/>
                <a:gd name="T11" fmla="*/ 0 h 469"/>
                <a:gd name="T12" fmla="*/ 0 w 357"/>
                <a:gd name="T13" fmla="*/ 469 h 4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469">
                  <a:moveTo>
                    <a:pt x="0" y="469"/>
                  </a:moveTo>
                  <a:lnTo>
                    <a:pt x="121" y="469"/>
                  </a:lnTo>
                  <a:lnTo>
                    <a:pt x="198" y="105"/>
                  </a:lnTo>
                  <a:lnTo>
                    <a:pt x="336" y="105"/>
                  </a:lnTo>
                  <a:lnTo>
                    <a:pt x="357" y="0"/>
                  </a:lnTo>
                  <a:lnTo>
                    <a:pt x="101" y="0"/>
                  </a:lnTo>
                  <a:lnTo>
                    <a:pt x="0" y="469"/>
                  </a:lnTo>
                  <a:close/>
                </a:path>
              </a:pathLst>
            </a:custGeom>
            <a:solidFill>
              <a:srgbClr val="009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 name="Freeform 95"/>
            <p:cNvSpPr>
              <a:spLocks/>
            </p:cNvSpPr>
            <p:nvPr userDrawn="1"/>
          </p:nvSpPr>
          <p:spPr bwMode="auto">
            <a:xfrm>
              <a:off x="3223" y="2567"/>
              <a:ext cx="358" cy="469"/>
            </a:xfrm>
            <a:custGeom>
              <a:avLst/>
              <a:gdLst>
                <a:gd name="T0" fmla="*/ 99 w 358"/>
                <a:gd name="T1" fmla="*/ 0 h 469"/>
                <a:gd name="T2" fmla="*/ 0 w 358"/>
                <a:gd name="T3" fmla="*/ 469 h 469"/>
                <a:gd name="T4" fmla="*/ 122 w 358"/>
                <a:gd name="T5" fmla="*/ 469 h 469"/>
                <a:gd name="T6" fmla="*/ 199 w 358"/>
                <a:gd name="T7" fmla="*/ 105 h 469"/>
                <a:gd name="T8" fmla="*/ 337 w 358"/>
                <a:gd name="T9" fmla="*/ 105 h 469"/>
                <a:gd name="T10" fmla="*/ 358 w 358"/>
                <a:gd name="T11" fmla="*/ 0 h 469"/>
                <a:gd name="T12" fmla="*/ 99 w 358"/>
                <a:gd name="T13" fmla="*/ 0 h 4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 h="469">
                  <a:moveTo>
                    <a:pt x="99" y="0"/>
                  </a:moveTo>
                  <a:lnTo>
                    <a:pt x="0" y="469"/>
                  </a:lnTo>
                  <a:lnTo>
                    <a:pt x="122" y="469"/>
                  </a:lnTo>
                  <a:lnTo>
                    <a:pt x="199" y="105"/>
                  </a:lnTo>
                  <a:lnTo>
                    <a:pt x="337" y="105"/>
                  </a:lnTo>
                  <a:lnTo>
                    <a:pt x="358" y="0"/>
                  </a:lnTo>
                  <a:lnTo>
                    <a:pt x="99" y="0"/>
                  </a:lnTo>
                  <a:close/>
                </a:path>
              </a:pathLst>
            </a:custGeom>
            <a:solidFill>
              <a:srgbClr val="009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 name="Freeform 96"/>
            <p:cNvSpPr>
              <a:spLocks noEditPoints="1"/>
            </p:cNvSpPr>
            <p:nvPr userDrawn="1"/>
          </p:nvSpPr>
          <p:spPr bwMode="auto">
            <a:xfrm>
              <a:off x="3474" y="2685"/>
              <a:ext cx="359" cy="361"/>
            </a:xfrm>
            <a:custGeom>
              <a:avLst/>
              <a:gdLst>
                <a:gd name="T0" fmla="*/ 6 w 503"/>
                <a:gd name="T1" fmla="*/ 10 h 506"/>
                <a:gd name="T2" fmla="*/ 5 w 503"/>
                <a:gd name="T3" fmla="*/ 11 h 506"/>
                <a:gd name="T4" fmla="*/ 8 w 503"/>
                <a:gd name="T5" fmla="*/ 14 h 506"/>
                <a:gd name="T6" fmla="*/ 11 w 503"/>
                <a:gd name="T7" fmla="*/ 12 h 506"/>
                <a:gd name="T8" fmla="*/ 17 w 503"/>
                <a:gd name="T9" fmla="*/ 12 h 506"/>
                <a:gd name="T10" fmla="*/ 8 w 503"/>
                <a:gd name="T11" fmla="*/ 17 h 506"/>
                <a:gd name="T12" fmla="*/ 0 w 503"/>
                <a:gd name="T13" fmla="*/ 10 h 506"/>
                <a:gd name="T14" fmla="*/ 10 w 503"/>
                <a:gd name="T15" fmla="*/ 0 h 506"/>
                <a:gd name="T16" fmla="*/ 17 w 503"/>
                <a:gd name="T17" fmla="*/ 7 h 506"/>
                <a:gd name="T18" fmla="*/ 17 w 503"/>
                <a:gd name="T19" fmla="*/ 10 h 506"/>
                <a:gd name="T20" fmla="*/ 6 w 503"/>
                <a:gd name="T21" fmla="*/ 10 h 506"/>
                <a:gd name="T22" fmla="*/ 12 w 503"/>
                <a:gd name="T23" fmla="*/ 7 h 506"/>
                <a:gd name="T24" fmla="*/ 10 w 503"/>
                <a:gd name="T25" fmla="*/ 4 h 506"/>
                <a:gd name="T26" fmla="*/ 6 w 503"/>
                <a:gd name="T27" fmla="*/ 7 h 506"/>
                <a:gd name="T28" fmla="*/ 12 w 503"/>
                <a:gd name="T29" fmla="*/ 7 h 5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3" h="506">
                  <a:moveTo>
                    <a:pt x="153" y="291"/>
                  </a:moveTo>
                  <a:cubicBezTo>
                    <a:pt x="152" y="301"/>
                    <a:pt x="151" y="308"/>
                    <a:pt x="151" y="324"/>
                  </a:cubicBezTo>
                  <a:cubicBezTo>
                    <a:pt x="156" y="373"/>
                    <a:pt x="184" y="400"/>
                    <a:pt x="236" y="400"/>
                  </a:cubicBezTo>
                  <a:cubicBezTo>
                    <a:pt x="289" y="400"/>
                    <a:pt x="315" y="380"/>
                    <a:pt x="327" y="348"/>
                  </a:cubicBezTo>
                  <a:cubicBezTo>
                    <a:pt x="480" y="348"/>
                    <a:pt x="480" y="348"/>
                    <a:pt x="480" y="348"/>
                  </a:cubicBezTo>
                  <a:cubicBezTo>
                    <a:pt x="442" y="462"/>
                    <a:pt x="345" y="506"/>
                    <a:pt x="229" y="506"/>
                  </a:cubicBezTo>
                  <a:cubicBezTo>
                    <a:pt x="97" y="506"/>
                    <a:pt x="0" y="439"/>
                    <a:pt x="0" y="298"/>
                  </a:cubicBezTo>
                  <a:cubicBezTo>
                    <a:pt x="0" y="128"/>
                    <a:pt x="111" y="0"/>
                    <a:pt x="285" y="0"/>
                  </a:cubicBezTo>
                  <a:cubicBezTo>
                    <a:pt x="408" y="0"/>
                    <a:pt x="503" y="71"/>
                    <a:pt x="503" y="209"/>
                  </a:cubicBezTo>
                  <a:cubicBezTo>
                    <a:pt x="503" y="238"/>
                    <a:pt x="501" y="265"/>
                    <a:pt x="497" y="291"/>
                  </a:cubicBezTo>
                  <a:lnTo>
                    <a:pt x="153" y="291"/>
                  </a:lnTo>
                  <a:close/>
                  <a:moveTo>
                    <a:pt x="352" y="204"/>
                  </a:moveTo>
                  <a:cubicBezTo>
                    <a:pt x="356" y="150"/>
                    <a:pt x="332" y="106"/>
                    <a:pt x="279" y="106"/>
                  </a:cubicBezTo>
                  <a:cubicBezTo>
                    <a:pt x="215" y="106"/>
                    <a:pt x="181" y="144"/>
                    <a:pt x="164" y="204"/>
                  </a:cubicBezTo>
                  <a:lnTo>
                    <a:pt x="352" y="204"/>
                  </a:lnTo>
                  <a:close/>
                </a:path>
              </a:pathLst>
            </a:custGeom>
            <a:solidFill>
              <a:srgbClr val="009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97"/>
            <p:cNvSpPr>
              <a:spLocks/>
            </p:cNvSpPr>
            <p:nvPr userDrawn="1"/>
          </p:nvSpPr>
          <p:spPr bwMode="auto">
            <a:xfrm>
              <a:off x="3857" y="2685"/>
              <a:ext cx="356" cy="361"/>
            </a:xfrm>
            <a:custGeom>
              <a:avLst/>
              <a:gdLst>
                <a:gd name="T0" fmla="*/ 12 w 499"/>
                <a:gd name="T1" fmla="*/ 6 h 506"/>
                <a:gd name="T2" fmla="*/ 11 w 499"/>
                <a:gd name="T3" fmla="*/ 4 h 506"/>
                <a:gd name="T4" fmla="*/ 10 w 499"/>
                <a:gd name="T5" fmla="*/ 4 h 506"/>
                <a:gd name="T6" fmla="*/ 6 w 499"/>
                <a:gd name="T7" fmla="*/ 10 h 506"/>
                <a:gd name="T8" fmla="*/ 8 w 499"/>
                <a:gd name="T9" fmla="*/ 14 h 506"/>
                <a:gd name="T10" fmla="*/ 11 w 499"/>
                <a:gd name="T11" fmla="*/ 11 h 506"/>
                <a:gd name="T12" fmla="*/ 16 w 499"/>
                <a:gd name="T13" fmla="*/ 11 h 506"/>
                <a:gd name="T14" fmla="*/ 8 w 499"/>
                <a:gd name="T15" fmla="*/ 17 h 506"/>
                <a:gd name="T16" fmla="*/ 0 w 499"/>
                <a:gd name="T17" fmla="*/ 10 h 506"/>
                <a:gd name="T18" fmla="*/ 10 w 499"/>
                <a:gd name="T19" fmla="*/ 0 h 506"/>
                <a:gd name="T20" fmla="*/ 17 w 499"/>
                <a:gd name="T21" fmla="*/ 6 h 506"/>
                <a:gd name="T22" fmla="*/ 12 w 499"/>
                <a:gd name="T23" fmla="*/ 6 h 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9" h="506">
                  <a:moveTo>
                    <a:pt x="347" y="188"/>
                  </a:moveTo>
                  <a:cubicBezTo>
                    <a:pt x="348" y="165"/>
                    <a:pt x="341" y="147"/>
                    <a:pt x="328" y="134"/>
                  </a:cubicBezTo>
                  <a:cubicBezTo>
                    <a:pt x="316" y="122"/>
                    <a:pt x="300" y="116"/>
                    <a:pt x="277" y="115"/>
                  </a:cubicBezTo>
                  <a:cubicBezTo>
                    <a:pt x="185" y="112"/>
                    <a:pt x="157" y="208"/>
                    <a:pt x="157" y="281"/>
                  </a:cubicBezTo>
                  <a:cubicBezTo>
                    <a:pt x="157" y="350"/>
                    <a:pt x="183" y="391"/>
                    <a:pt x="236" y="391"/>
                  </a:cubicBezTo>
                  <a:cubicBezTo>
                    <a:pt x="286" y="391"/>
                    <a:pt x="315" y="359"/>
                    <a:pt x="327" y="310"/>
                  </a:cubicBezTo>
                  <a:cubicBezTo>
                    <a:pt x="479" y="310"/>
                    <a:pt x="479" y="310"/>
                    <a:pt x="479" y="310"/>
                  </a:cubicBezTo>
                  <a:cubicBezTo>
                    <a:pt x="451" y="446"/>
                    <a:pt x="356" y="506"/>
                    <a:pt x="229" y="506"/>
                  </a:cubicBezTo>
                  <a:cubicBezTo>
                    <a:pt x="97" y="506"/>
                    <a:pt x="0" y="439"/>
                    <a:pt x="0" y="298"/>
                  </a:cubicBezTo>
                  <a:cubicBezTo>
                    <a:pt x="0" y="128"/>
                    <a:pt x="112" y="0"/>
                    <a:pt x="285" y="0"/>
                  </a:cubicBezTo>
                  <a:cubicBezTo>
                    <a:pt x="405" y="0"/>
                    <a:pt x="498" y="60"/>
                    <a:pt x="499" y="188"/>
                  </a:cubicBezTo>
                  <a:lnTo>
                    <a:pt x="347" y="188"/>
                  </a:lnTo>
                  <a:close/>
                </a:path>
              </a:pathLst>
            </a:custGeom>
            <a:solidFill>
              <a:srgbClr val="009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98"/>
            <p:cNvSpPr>
              <a:spLocks/>
            </p:cNvSpPr>
            <p:nvPr userDrawn="1"/>
          </p:nvSpPr>
          <p:spPr bwMode="auto">
            <a:xfrm>
              <a:off x="4204" y="2567"/>
              <a:ext cx="389" cy="469"/>
            </a:xfrm>
            <a:custGeom>
              <a:avLst/>
              <a:gdLst>
                <a:gd name="T0" fmla="*/ 4 w 547"/>
                <a:gd name="T1" fmla="*/ 0 h 657"/>
                <a:gd name="T2" fmla="*/ 10 w 547"/>
                <a:gd name="T3" fmla="*/ 0 h 657"/>
                <a:gd name="T4" fmla="*/ 8 w 547"/>
                <a:gd name="T5" fmla="*/ 8 h 657"/>
                <a:gd name="T6" fmla="*/ 8 w 547"/>
                <a:gd name="T7" fmla="*/ 8 h 657"/>
                <a:gd name="T8" fmla="*/ 14 w 547"/>
                <a:gd name="T9" fmla="*/ 6 h 657"/>
                <a:gd name="T10" fmla="*/ 18 w 547"/>
                <a:gd name="T11" fmla="*/ 11 h 657"/>
                <a:gd name="T12" fmla="*/ 18 w 547"/>
                <a:gd name="T13" fmla="*/ 14 h 657"/>
                <a:gd name="T14" fmla="*/ 16 w 547"/>
                <a:gd name="T15" fmla="*/ 22 h 657"/>
                <a:gd name="T16" fmla="*/ 11 w 547"/>
                <a:gd name="T17" fmla="*/ 22 h 657"/>
                <a:gd name="T18" fmla="*/ 12 w 547"/>
                <a:gd name="T19" fmla="*/ 14 h 657"/>
                <a:gd name="T20" fmla="*/ 13 w 547"/>
                <a:gd name="T21" fmla="*/ 12 h 657"/>
                <a:gd name="T22" fmla="*/ 11 w 547"/>
                <a:gd name="T23" fmla="*/ 10 h 657"/>
                <a:gd name="T24" fmla="*/ 6 w 547"/>
                <a:gd name="T25" fmla="*/ 16 h 657"/>
                <a:gd name="T26" fmla="*/ 5 w 547"/>
                <a:gd name="T27" fmla="*/ 22 h 657"/>
                <a:gd name="T28" fmla="*/ 0 w 547"/>
                <a:gd name="T29" fmla="*/ 22 h 657"/>
                <a:gd name="T30" fmla="*/ 4 w 547"/>
                <a:gd name="T31" fmla="*/ 0 h 6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7" h="657">
                  <a:moveTo>
                    <a:pt x="139" y="0"/>
                  </a:moveTo>
                  <a:cubicBezTo>
                    <a:pt x="295" y="0"/>
                    <a:pt x="295" y="0"/>
                    <a:pt x="295" y="0"/>
                  </a:cubicBezTo>
                  <a:cubicBezTo>
                    <a:pt x="245" y="235"/>
                    <a:pt x="245" y="235"/>
                    <a:pt x="245" y="235"/>
                  </a:cubicBezTo>
                  <a:cubicBezTo>
                    <a:pt x="247" y="237"/>
                    <a:pt x="247" y="237"/>
                    <a:pt x="247" y="237"/>
                  </a:cubicBezTo>
                  <a:cubicBezTo>
                    <a:pt x="268" y="205"/>
                    <a:pt x="326" y="165"/>
                    <a:pt x="410" y="165"/>
                  </a:cubicBezTo>
                  <a:cubicBezTo>
                    <a:pt x="495" y="165"/>
                    <a:pt x="547" y="218"/>
                    <a:pt x="547" y="300"/>
                  </a:cubicBezTo>
                  <a:cubicBezTo>
                    <a:pt x="547" y="331"/>
                    <a:pt x="536" y="379"/>
                    <a:pt x="530" y="403"/>
                  </a:cubicBezTo>
                  <a:cubicBezTo>
                    <a:pt x="473" y="657"/>
                    <a:pt x="473" y="657"/>
                    <a:pt x="473" y="657"/>
                  </a:cubicBezTo>
                  <a:cubicBezTo>
                    <a:pt x="317" y="657"/>
                    <a:pt x="317" y="657"/>
                    <a:pt x="317" y="657"/>
                  </a:cubicBezTo>
                  <a:cubicBezTo>
                    <a:pt x="371" y="404"/>
                    <a:pt x="371" y="404"/>
                    <a:pt x="371" y="404"/>
                  </a:cubicBezTo>
                  <a:cubicBezTo>
                    <a:pt x="375" y="382"/>
                    <a:pt x="380" y="361"/>
                    <a:pt x="380" y="343"/>
                  </a:cubicBezTo>
                  <a:cubicBezTo>
                    <a:pt x="380" y="305"/>
                    <a:pt x="356" y="285"/>
                    <a:pt x="323" y="285"/>
                  </a:cubicBezTo>
                  <a:cubicBezTo>
                    <a:pt x="226" y="285"/>
                    <a:pt x="215" y="376"/>
                    <a:pt x="199" y="455"/>
                  </a:cubicBezTo>
                  <a:cubicBezTo>
                    <a:pt x="156" y="657"/>
                    <a:pt x="156" y="657"/>
                    <a:pt x="156" y="657"/>
                  </a:cubicBezTo>
                  <a:cubicBezTo>
                    <a:pt x="0" y="657"/>
                    <a:pt x="0" y="657"/>
                    <a:pt x="0" y="657"/>
                  </a:cubicBezTo>
                  <a:lnTo>
                    <a:pt x="139" y="0"/>
                  </a:lnTo>
                  <a:close/>
                </a:path>
              </a:pathLst>
            </a:custGeom>
            <a:solidFill>
              <a:srgbClr val="009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Rectangle 99"/>
            <p:cNvSpPr>
              <a:spLocks noChangeArrowheads="1"/>
            </p:cNvSpPr>
            <p:nvPr userDrawn="1"/>
          </p:nvSpPr>
          <p:spPr bwMode="auto">
            <a:xfrm>
              <a:off x="2562" y="3126"/>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E</a:t>
              </a:r>
              <a:endParaRPr lang="en-US"/>
            </a:p>
          </p:txBody>
        </p:sp>
        <p:sp>
          <p:nvSpPr>
            <p:cNvPr id="3088" name="Rectangle 100"/>
            <p:cNvSpPr>
              <a:spLocks noChangeArrowheads="1"/>
            </p:cNvSpPr>
            <p:nvPr userDrawn="1"/>
          </p:nvSpPr>
          <p:spPr bwMode="auto">
            <a:xfrm>
              <a:off x="2672"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n</a:t>
              </a:r>
              <a:endParaRPr lang="en-US"/>
            </a:p>
          </p:txBody>
        </p:sp>
        <p:sp>
          <p:nvSpPr>
            <p:cNvPr id="3089" name="Rectangle 101"/>
            <p:cNvSpPr>
              <a:spLocks noChangeArrowheads="1"/>
            </p:cNvSpPr>
            <p:nvPr userDrawn="1"/>
          </p:nvSpPr>
          <p:spPr bwMode="auto">
            <a:xfrm>
              <a:off x="2765" y="3126"/>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s</a:t>
              </a:r>
              <a:endParaRPr lang="en-US"/>
            </a:p>
          </p:txBody>
        </p:sp>
        <p:sp>
          <p:nvSpPr>
            <p:cNvPr id="3090" name="Rectangle 102"/>
            <p:cNvSpPr>
              <a:spLocks noChangeArrowheads="1"/>
            </p:cNvSpPr>
            <p:nvPr userDrawn="1"/>
          </p:nvSpPr>
          <p:spPr bwMode="auto">
            <a:xfrm>
              <a:off x="2848"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u</a:t>
              </a:r>
              <a:endParaRPr lang="en-US"/>
            </a:p>
          </p:txBody>
        </p:sp>
        <p:sp>
          <p:nvSpPr>
            <p:cNvPr id="3091" name="Rectangle 103"/>
            <p:cNvSpPr>
              <a:spLocks noChangeArrowheads="1"/>
            </p:cNvSpPr>
            <p:nvPr userDrawn="1"/>
          </p:nvSpPr>
          <p:spPr bwMode="auto">
            <a:xfrm>
              <a:off x="2940" y="3126"/>
              <a:ext cx="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r</a:t>
              </a:r>
              <a:endParaRPr lang="en-US"/>
            </a:p>
          </p:txBody>
        </p:sp>
        <p:sp>
          <p:nvSpPr>
            <p:cNvPr id="3092" name="Rectangle 104"/>
            <p:cNvSpPr>
              <a:spLocks noChangeArrowheads="1"/>
            </p:cNvSpPr>
            <p:nvPr userDrawn="1"/>
          </p:nvSpPr>
          <p:spPr bwMode="auto">
            <a:xfrm>
              <a:off x="2995" y="3126"/>
              <a:ext cx="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i</a:t>
              </a:r>
              <a:endParaRPr lang="en-US"/>
            </a:p>
          </p:txBody>
        </p:sp>
        <p:sp>
          <p:nvSpPr>
            <p:cNvPr id="3093" name="Rectangle 105"/>
            <p:cNvSpPr>
              <a:spLocks noChangeArrowheads="1"/>
            </p:cNvSpPr>
            <p:nvPr userDrawn="1"/>
          </p:nvSpPr>
          <p:spPr bwMode="auto">
            <a:xfrm>
              <a:off x="3032"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n</a:t>
              </a:r>
              <a:endParaRPr lang="en-US"/>
            </a:p>
          </p:txBody>
        </p:sp>
        <p:sp>
          <p:nvSpPr>
            <p:cNvPr id="3094" name="Rectangle 106"/>
            <p:cNvSpPr>
              <a:spLocks noChangeArrowheads="1"/>
            </p:cNvSpPr>
            <p:nvPr userDrawn="1"/>
          </p:nvSpPr>
          <p:spPr bwMode="auto">
            <a:xfrm>
              <a:off x="3125"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g</a:t>
              </a:r>
              <a:endParaRPr lang="en-US"/>
            </a:p>
          </p:txBody>
        </p:sp>
        <p:sp>
          <p:nvSpPr>
            <p:cNvPr id="3095" name="Rectangle 107"/>
            <p:cNvSpPr>
              <a:spLocks noChangeArrowheads="1"/>
            </p:cNvSpPr>
            <p:nvPr userDrawn="1"/>
          </p:nvSpPr>
          <p:spPr bwMode="auto">
            <a:xfrm>
              <a:off x="3263" y="3126"/>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R</a:t>
              </a:r>
              <a:endParaRPr lang="en-US"/>
            </a:p>
          </p:txBody>
        </p:sp>
        <p:sp>
          <p:nvSpPr>
            <p:cNvPr id="3096" name="Rectangle 108"/>
            <p:cNvSpPr>
              <a:spLocks noChangeArrowheads="1"/>
            </p:cNvSpPr>
            <p:nvPr userDrawn="1"/>
          </p:nvSpPr>
          <p:spPr bwMode="auto">
            <a:xfrm>
              <a:off x="3383"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e</a:t>
              </a:r>
              <a:endParaRPr lang="en-US"/>
            </a:p>
          </p:txBody>
        </p:sp>
        <p:sp>
          <p:nvSpPr>
            <p:cNvPr id="3097" name="Rectangle 109"/>
            <p:cNvSpPr>
              <a:spLocks noChangeArrowheads="1"/>
            </p:cNvSpPr>
            <p:nvPr userDrawn="1"/>
          </p:nvSpPr>
          <p:spPr bwMode="auto">
            <a:xfrm>
              <a:off x="3475" y="3126"/>
              <a:ext cx="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l</a:t>
              </a:r>
              <a:endParaRPr lang="en-US"/>
            </a:p>
          </p:txBody>
        </p:sp>
        <p:sp>
          <p:nvSpPr>
            <p:cNvPr id="3098" name="Rectangle 110"/>
            <p:cNvSpPr>
              <a:spLocks noChangeArrowheads="1"/>
            </p:cNvSpPr>
            <p:nvPr userDrawn="1"/>
          </p:nvSpPr>
          <p:spPr bwMode="auto">
            <a:xfrm>
              <a:off x="3512" y="3126"/>
              <a:ext cx="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i</a:t>
              </a:r>
              <a:endParaRPr lang="en-US"/>
            </a:p>
          </p:txBody>
        </p:sp>
        <p:sp>
          <p:nvSpPr>
            <p:cNvPr id="3099" name="Rectangle 111"/>
            <p:cNvSpPr>
              <a:spLocks noChangeArrowheads="1"/>
            </p:cNvSpPr>
            <p:nvPr userDrawn="1"/>
          </p:nvSpPr>
          <p:spPr bwMode="auto">
            <a:xfrm>
              <a:off x="3549"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a</a:t>
              </a:r>
              <a:endParaRPr lang="en-US"/>
            </a:p>
          </p:txBody>
        </p:sp>
        <p:sp>
          <p:nvSpPr>
            <p:cNvPr id="3100" name="Rectangle 112"/>
            <p:cNvSpPr>
              <a:spLocks noChangeArrowheads="1"/>
            </p:cNvSpPr>
            <p:nvPr userDrawn="1"/>
          </p:nvSpPr>
          <p:spPr bwMode="auto">
            <a:xfrm>
              <a:off x="3641"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b</a:t>
              </a:r>
              <a:endParaRPr lang="en-US"/>
            </a:p>
          </p:txBody>
        </p:sp>
        <p:sp>
          <p:nvSpPr>
            <p:cNvPr id="3101" name="Rectangle 113"/>
            <p:cNvSpPr>
              <a:spLocks noChangeArrowheads="1"/>
            </p:cNvSpPr>
            <p:nvPr userDrawn="1"/>
          </p:nvSpPr>
          <p:spPr bwMode="auto">
            <a:xfrm>
              <a:off x="3734" y="3126"/>
              <a:ext cx="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l</a:t>
              </a:r>
              <a:endParaRPr lang="en-US"/>
            </a:p>
          </p:txBody>
        </p:sp>
        <p:sp>
          <p:nvSpPr>
            <p:cNvPr id="3102" name="Rectangle 114"/>
            <p:cNvSpPr>
              <a:spLocks noChangeArrowheads="1"/>
            </p:cNvSpPr>
            <p:nvPr userDrawn="1"/>
          </p:nvSpPr>
          <p:spPr bwMode="auto">
            <a:xfrm>
              <a:off x="3771"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e</a:t>
              </a:r>
              <a:endParaRPr lang="en-US"/>
            </a:p>
          </p:txBody>
        </p:sp>
        <p:sp>
          <p:nvSpPr>
            <p:cNvPr id="3103" name="Rectangle 115"/>
            <p:cNvSpPr>
              <a:spLocks noChangeArrowheads="1"/>
            </p:cNvSpPr>
            <p:nvPr userDrawn="1"/>
          </p:nvSpPr>
          <p:spPr bwMode="auto">
            <a:xfrm>
              <a:off x="3909" y="3126"/>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N</a:t>
              </a:r>
              <a:endParaRPr lang="en-US"/>
            </a:p>
          </p:txBody>
        </p:sp>
        <p:sp>
          <p:nvSpPr>
            <p:cNvPr id="3104" name="Rectangle 116"/>
            <p:cNvSpPr>
              <a:spLocks noChangeArrowheads="1"/>
            </p:cNvSpPr>
            <p:nvPr userDrawn="1"/>
          </p:nvSpPr>
          <p:spPr bwMode="auto">
            <a:xfrm>
              <a:off x="4029"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e</a:t>
              </a:r>
              <a:endParaRPr lang="en-US"/>
            </a:p>
          </p:txBody>
        </p:sp>
        <p:sp>
          <p:nvSpPr>
            <p:cNvPr id="3105" name="Rectangle 117"/>
            <p:cNvSpPr>
              <a:spLocks noChangeArrowheads="1"/>
            </p:cNvSpPr>
            <p:nvPr userDrawn="1"/>
          </p:nvSpPr>
          <p:spPr bwMode="auto">
            <a:xfrm>
              <a:off x="4121" y="3126"/>
              <a:ext cx="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t</a:t>
              </a:r>
              <a:endParaRPr lang="en-US"/>
            </a:p>
          </p:txBody>
        </p:sp>
        <p:sp>
          <p:nvSpPr>
            <p:cNvPr id="3106" name="Rectangle 118"/>
            <p:cNvSpPr>
              <a:spLocks noChangeArrowheads="1"/>
            </p:cNvSpPr>
            <p:nvPr userDrawn="1"/>
          </p:nvSpPr>
          <p:spPr bwMode="auto">
            <a:xfrm>
              <a:off x="4167" y="3126"/>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w</a:t>
              </a:r>
              <a:endParaRPr lang="en-US"/>
            </a:p>
          </p:txBody>
        </p:sp>
        <p:sp>
          <p:nvSpPr>
            <p:cNvPr id="3107" name="Rectangle 119"/>
            <p:cNvSpPr>
              <a:spLocks noChangeArrowheads="1"/>
            </p:cNvSpPr>
            <p:nvPr userDrawn="1"/>
          </p:nvSpPr>
          <p:spPr bwMode="auto">
            <a:xfrm>
              <a:off x="4287" y="312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o</a:t>
              </a:r>
              <a:endParaRPr lang="en-US"/>
            </a:p>
          </p:txBody>
        </p:sp>
        <p:sp>
          <p:nvSpPr>
            <p:cNvPr id="3108" name="Rectangle 120"/>
            <p:cNvSpPr>
              <a:spLocks noChangeArrowheads="1"/>
            </p:cNvSpPr>
            <p:nvPr userDrawn="1"/>
          </p:nvSpPr>
          <p:spPr bwMode="auto">
            <a:xfrm>
              <a:off x="4380" y="3126"/>
              <a:ext cx="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r</a:t>
              </a:r>
              <a:endParaRPr lang="en-US"/>
            </a:p>
          </p:txBody>
        </p:sp>
        <p:sp>
          <p:nvSpPr>
            <p:cNvPr id="3109" name="Rectangle 121"/>
            <p:cNvSpPr>
              <a:spLocks noChangeArrowheads="1"/>
            </p:cNvSpPr>
            <p:nvPr userDrawn="1"/>
          </p:nvSpPr>
          <p:spPr bwMode="auto">
            <a:xfrm>
              <a:off x="4435" y="3126"/>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k</a:t>
              </a:r>
              <a:endParaRPr lang="en-US"/>
            </a:p>
          </p:txBody>
        </p:sp>
        <p:sp>
          <p:nvSpPr>
            <p:cNvPr id="3110" name="Rectangle 122"/>
            <p:cNvSpPr>
              <a:spLocks noChangeArrowheads="1"/>
            </p:cNvSpPr>
            <p:nvPr userDrawn="1"/>
          </p:nvSpPr>
          <p:spPr bwMode="auto">
            <a:xfrm>
              <a:off x="4518" y="3126"/>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t>s</a:t>
              </a:r>
              <a:endParaRPr lang="en-US"/>
            </a:p>
          </p:txBody>
        </p:sp>
        <p:sp>
          <p:nvSpPr>
            <p:cNvPr id="3111" name="Rectangle 123"/>
            <p:cNvSpPr>
              <a:spLocks noChangeArrowheads="1"/>
            </p:cNvSpPr>
            <p:nvPr userDrawn="1"/>
          </p:nvSpPr>
          <p:spPr bwMode="auto">
            <a:xfrm>
              <a:off x="3132" y="345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w</a:t>
              </a:r>
              <a:endParaRPr lang="en-US"/>
            </a:p>
          </p:txBody>
        </p:sp>
        <p:sp>
          <p:nvSpPr>
            <p:cNvPr id="3112" name="Rectangle 124"/>
            <p:cNvSpPr>
              <a:spLocks noChangeArrowheads="1"/>
            </p:cNvSpPr>
            <p:nvPr userDrawn="1"/>
          </p:nvSpPr>
          <p:spPr bwMode="auto">
            <a:xfrm>
              <a:off x="3225" y="345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w</a:t>
              </a:r>
              <a:endParaRPr lang="en-US"/>
            </a:p>
          </p:txBody>
        </p:sp>
        <p:sp>
          <p:nvSpPr>
            <p:cNvPr id="3113" name="Rectangle 125"/>
            <p:cNvSpPr>
              <a:spLocks noChangeArrowheads="1"/>
            </p:cNvSpPr>
            <p:nvPr userDrawn="1"/>
          </p:nvSpPr>
          <p:spPr bwMode="auto">
            <a:xfrm>
              <a:off x="3317" y="345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w</a:t>
              </a:r>
              <a:endParaRPr lang="en-US"/>
            </a:p>
          </p:txBody>
        </p:sp>
        <p:sp>
          <p:nvSpPr>
            <p:cNvPr id="3114" name="Rectangle 126"/>
            <p:cNvSpPr>
              <a:spLocks noChangeArrowheads="1"/>
            </p:cNvSpPr>
            <p:nvPr userDrawn="1"/>
          </p:nvSpPr>
          <p:spPr bwMode="auto">
            <a:xfrm>
              <a:off x="3403" y="345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a:t>
              </a:r>
              <a:endParaRPr lang="en-US"/>
            </a:p>
          </p:txBody>
        </p:sp>
        <p:sp>
          <p:nvSpPr>
            <p:cNvPr id="3115" name="Rectangle 127"/>
            <p:cNvSpPr>
              <a:spLocks noChangeArrowheads="1"/>
            </p:cNvSpPr>
            <p:nvPr userDrawn="1"/>
          </p:nvSpPr>
          <p:spPr bwMode="auto">
            <a:xfrm>
              <a:off x="3439" y="345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t</a:t>
              </a:r>
              <a:endParaRPr lang="en-US"/>
            </a:p>
          </p:txBody>
        </p:sp>
        <p:sp>
          <p:nvSpPr>
            <p:cNvPr id="3116" name="Rectangle 128"/>
            <p:cNvSpPr>
              <a:spLocks noChangeArrowheads="1"/>
            </p:cNvSpPr>
            <p:nvPr userDrawn="1"/>
          </p:nvSpPr>
          <p:spPr bwMode="auto">
            <a:xfrm>
              <a:off x="3474" y="345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t</a:t>
              </a:r>
              <a:endParaRPr lang="en-US"/>
            </a:p>
          </p:txBody>
        </p:sp>
        <p:sp>
          <p:nvSpPr>
            <p:cNvPr id="3117" name="Rectangle 129"/>
            <p:cNvSpPr>
              <a:spLocks noChangeArrowheads="1"/>
            </p:cNvSpPr>
            <p:nvPr userDrawn="1"/>
          </p:nvSpPr>
          <p:spPr bwMode="auto">
            <a:xfrm>
              <a:off x="3510" y="345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t</a:t>
              </a:r>
              <a:endParaRPr lang="en-US"/>
            </a:p>
          </p:txBody>
        </p:sp>
        <p:sp>
          <p:nvSpPr>
            <p:cNvPr id="3118" name="Rectangle 130"/>
            <p:cNvSpPr>
              <a:spLocks noChangeArrowheads="1"/>
            </p:cNvSpPr>
            <p:nvPr userDrawn="1"/>
          </p:nvSpPr>
          <p:spPr bwMode="auto">
            <a:xfrm>
              <a:off x="3546" y="345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e</a:t>
              </a:r>
              <a:endParaRPr lang="en-US"/>
            </a:p>
          </p:txBody>
        </p:sp>
        <p:sp>
          <p:nvSpPr>
            <p:cNvPr id="3119" name="Rectangle 131"/>
            <p:cNvSpPr>
              <a:spLocks noChangeArrowheads="1"/>
            </p:cNvSpPr>
            <p:nvPr userDrawn="1"/>
          </p:nvSpPr>
          <p:spPr bwMode="auto">
            <a:xfrm>
              <a:off x="3617" y="3450"/>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c</a:t>
              </a:r>
              <a:endParaRPr lang="en-US"/>
            </a:p>
          </p:txBody>
        </p:sp>
        <p:sp>
          <p:nvSpPr>
            <p:cNvPr id="3120" name="Rectangle 132"/>
            <p:cNvSpPr>
              <a:spLocks noChangeArrowheads="1"/>
            </p:cNvSpPr>
            <p:nvPr userDrawn="1"/>
          </p:nvSpPr>
          <p:spPr bwMode="auto">
            <a:xfrm>
              <a:off x="3681" y="345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h</a:t>
              </a:r>
              <a:endParaRPr lang="en-US"/>
            </a:p>
          </p:txBody>
        </p:sp>
        <p:sp>
          <p:nvSpPr>
            <p:cNvPr id="3121" name="Rectangle 133"/>
            <p:cNvSpPr>
              <a:spLocks noChangeArrowheads="1"/>
            </p:cNvSpPr>
            <p:nvPr userDrawn="1"/>
          </p:nvSpPr>
          <p:spPr bwMode="auto">
            <a:xfrm>
              <a:off x="3753" y="345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a:t>
              </a:r>
              <a:endParaRPr lang="en-US"/>
            </a:p>
          </p:txBody>
        </p:sp>
        <p:sp>
          <p:nvSpPr>
            <p:cNvPr id="3122" name="Rectangle 134"/>
            <p:cNvSpPr>
              <a:spLocks noChangeArrowheads="1"/>
            </p:cNvSpPr>
            <p:nvPr userDrawn="1"/>
          </p:nvSpPr>
          <p:spPr bwMode="auto">
            <a:xfrm>
              <a:off x="3788" y="3450"/>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c</a:t>
              </a:r>
              <a:endParaRPr lang="en-US"/>
            </a:p>
          </p:txBody>
        </p:sp>
        <p:sp>
          <p:nvSpPr>
            <p:cNvPr id="3123" name="Rectangle 135"/>
            <p:cNvSpPr>
              <a:spLocks noChangeArrowheads="1"/>
            </p:cNvSpPr>
            <p:nvPr userDrawn="1"/>
          </p:nvSpPr>
          <p:spPr bwMode="auto">
            <a:xfrm>
              <a:off x="3852" y="345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o</a:t>
              </a:r>
              <a:endParaRPr lang="en-US"/>
            </a:p>
          </p:txBody>
        </p:sp>
        <p:sp>
          <p:nvSpPr>
            <p:cNvPr id="3124" name="Rectangle 136"/>
            <p:cNvSpPr>
              <a:spLocks noChangeArrowheads="1"/>
            </p:cNvSpPr>
            <p:nvPr userDrawn="1"/>
          </p:nvSpPr>
          <p:spPr bwMode="auto">
            <a:xfrm>
              <a:off x="3924" y="3450"/>
              <a:ext cx="1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t>m</a:t>
              </a:r>
              <a:endParaRPr lang="en-US"/>
            </a:p>
          </p:txBody>
        </p:sp>
      </p:grpSp>
      <p:pic>
        <p:nvPicPr>
          <p:cNvPr id="3075" name="Picture 2" descr="Waves_PPT"/>
          <p:cNvPicPr>
            <a:picLocks noChangeAspect="1" noChangeArrowheads="1"/>
          </p:cNvPicPr>
          <p:nvPr/>
        </p:nvPicPr>
        <p:blipFill>
          <a:blip r:embed="rId13" cstate="print">
            <a:extLst>
              <a:ext uri="{28A0092B-C50C-407E-A947-70E740481C1C}">
                <a14:useLocalDpi xmlns:a14="http://schemas.microsoft.com/office/drawing/2010/main" val="0"/>
              </a:ext>
            </a:extLst>
          </a:blip>
          <a:srcRect l="16791" t="21465" r="41806" b="59686"/>
          <a:stretch>
            <a:fillRect/>
          </a:stretch>
        </p:blipFill>
        <p:spPr bwMode="auto">
          <a:xfrm>
            <a:off x="0" y="4581525"/>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38"/>
          <p:cNvSpPr txBox="1">
            <a:spLocks noChangeArrowheads="1"/>
          </p:cNvSpPr>
          <p:nvPr/>
        </p:nvSpPr>
        <p:spPr bwMode="auto">
          <a:xfrm>
            <a:off x="358775" y="647700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defRPr/>
            </a:pPr>
            <a:r>
              <a:rPr lang="en-US" sz="1200" smtClean="0"/>
              <a:t>www.tttech.com</a:t>
            </a:r>
          </a:p>
        </p:txBody>
      </p:sp>
      <p:sp>
        <p:nvSpPr>
          <p:cNvPr id="3077" name="Rectangle 8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89"/>
          <p:cNvSpPr>
            <a:spLocks noGrp="1" noChangeArrowheads="1"/>
          </p:cNvSpPr>
          <p:nvPr>
            <p:ph type="body" idx="1"/>
          </p:nvPr>
        </p:nvSpPr>
        <p:spPr bwMode="auto">
          <a:xfrm>
            <a:off x="457200" y="1600200"/>
            <a:ext cx="8229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Text Box 137"/>
          <p:cNvSpPr txBox="1">
            <a:spLocks noChangeArrowheads="1"/>
          </p:cNvSpPr>
          <p:nvPr/>
        </p:nvSpPr>
        <p:spPr bwMode="auto">
          <a:xfrm>
            <a:off x="2230438" y="6477000"/>
            <a:ext cx="46783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defRPr/>
            </a:pPr>
            <a:r>
              <a:rPr lang="en-US" sz="1200" smtClean="0"/>
              <a:t>Copyright © TTTech Computertechnik AG. All rights reserved.</a:t>
            </a: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rtl="0" eaLnBrk="0" fontAlgn="base" hangingPunct="0">
        <a:spcBef>
          <a:spcPct val="0"/>
        </a:spcBef>
        <a:spcAft>
          <a:spcPct val="0"/>
        </a:spcAft>
        <a:defRPr sz="4300">
          <a:solidFill>
            <a:srgbClr val="0093D0"/>
          </a:solidFill>
          <a:latin typeface="+mj-lt"/>
          <a:ea typeface="+mj-ea"/>
          <a:cs typeface="+mj-cs"/>
        </a:defRPr>
      </a:lvl1pPr>
      <a:lvl2pPr algn="l" rtl="0" eaLnBrk="0" fontAlgn="base" hangingPunct="0">
        <a:spcBef>
          <a:spcPct val="0"/>
        </a:spcBef>
        <a:spcAft>
          <a:spcPct val="0"/>
        </a:spcAft>
        <a:defRPr sz="4300">
          <a:solidFill>
            <a:srgbClr val="0093D0"/>
          </a:solidFill>
          <a:latin typeface="Arial" charset="0"/>
        </a:defRPr>
      </a:lvl2pPr>
      <a:lvl3pPr algn="l" rtl="0" eaLnBrk="0" fontAlgn="base" hangingPunct="0">
        <a:spcBef>
          <a:spcPct val="0"/>
        </a:spcBef>
        <a:spcAft>
          <a:spcPct val="0"/>
        </a:spcAft>
        <a:defRPr sz="4300">
          <a:solidFill>
            <a:srgbClr val="0093D0"/>
          </a:solidFill>
          <a:latin typeface="Arial" charset="0"/>
        </a:defRPr>
      </a:lvl3pPr>
      <a:lvl4pPr algn="l" rtl="0" eaLnBrk="0" fontAlgn="base" hangingPunct="0">
        <a:spcBef>
          <a:spcPct val="0"/>
        </a:spcBef>
        <a:spcAft>
          <a:spcPct val="0"/>
        </a:spcAft>
        <a:defRPr sz="4300">
          <a:solidFill>
            <a:srgbClr val="0093D0"/>
          </a:solidFill>
          <a:latin typeface="Arial" charset="0"/>
        </a:defRPr>
      </a:lvl4pPr>
      <a:lvl5pPr algn="l" rtl="0" eaLnBrk="0" fontAlgn="base" hangingPunct="0">
        <a:spcBef>
          <a:spcPct val="0"/>
        </a:spcBef>
        <a:spcAft>
          <a:spcPct val="0"/>
        </a:spcAft>
        <a:defRPr sz="4300">
          <a:solidFill>
            <a:srgbClr val="0093D0"/>
          </a:solidFill>
          <a:latin typeface="Arial" charset="0"/>
        </a:defRPr>
      </a:lvl5pPr>
      <a:lvl6pPr marL="457200" algn="l" rtl="0" fontAlgn="base">
        <a:spcBef>
          <a:spcPct val="0"/>
        </a:spcBef>
        <a:spcAft>
          <a:spcPct val="0"/>
        </a:spcAft>
        <a:defRPr sz="4300">
          <a:solidFill>
            <a:srgbClr val="0093D0"/>
          </a:solidFill>
          <a:latin typeface="Arial" charset="0"/>
        </a:defRPr>
      </a:lvl6pPr>
      <a:lvl7pPr marL="914400" algn="l" rtl="0" fontAlgn="base">
        <a:spcBef>
          <a:spcPct val="0"/>
        </a:spcBef>
        <a:spcAft>
          <a:spcPct val="0"/>
        </a:spcAft>
        <a:defRPr sz="4300">
          <a:solidFill>
            <a:srgbClr val="0093D0"/>
          </a:solidFill>
          <a:latin typeface="Arial" charset="0"/>
        </a:defRPr>
      </a:lvl7pPr>
      <a:lvl8pPr marL="1371600" algn="l" rtl="0" fontAlgn="base">
        <a:spcBef>
          <a:spcPct val="0"/>
        </a:spcBef>
        <a:spcAft>
          <a:spcPct val="0"/>
        </a:spcAft>
        <a:defRPr sz="4300">
          <a:solidFill>
            <a:srgbClr val="0093D0"/>
          </a:solidFill>
          <a:latin typeface="Arial" charset="0"/>
        </a:defRPr>
      </a:lvl8pPr>
      <a:lvl9pPr marL="1828800" algn="l" rtl="0" fontAlgn="base">
        <a:spcBef>
          <a:spcPct val="0"/>
        </a:spcBef>
        <a:spcAft>
          <a:spcPct val="0"/>
        </a:spcAft>
        <a:defRPr sz="4300">
          <a:solidFill>
            <a:srgbClr val="0093D0"/>
          </a:solidFill>
          <a:latin typeface="Arial" charset="0"/>
        </a:defRPr>
      </a:lvl9pPr>
    </p:titleStyle>
    <p:bodyStyle>
      <a:lvl1pPr marL="342900" indent="-342900" algn="l" rtl="0" eaLnBrk="0" fontAlgn="base" hangingPunct="0">
        <a:spcBef>
          <a:spcPct val="20000"/>
        </a:spcBef>
        <a:spcAft>
          <a:spcPct val="0"/>
        </a:spcAft>
        <a:defRPr sz="2400">
          <a:solidFill>
            <a:srgbClr val="414141"/>
          </a:solidFill>
          <a:latin typeface="+mn-lt"/>
          <a:ea typeface="+mn-ea"/>
          <a:cs typeface="+mn-cs"/>
        </a:defRPr>
      </a:lvl1pPr>
      <a:lvl2pPr marL="742950" indent="-285750" algn="l" rtl="0" eaLnBrk="0" fontAlgn="base" hangingPunct="0">
        <a:spcBef>
          <a:spcPct val="20000"/>
        </a:spcBef>
        <a:spcAft>
          <a:spcPct val="0"/>
        </a:spcAft>
        <a:defRPr sz="2400">
          <a:solidFill>
            <a:srgbClr val="414141"/>
          </a:solidFill>
          <a:latin typeface="+mn-lt"/>
        </a:defRPr>
      </a:lvl2pPr>
      <a:lvl3pPr marL="1143000" indent="-228600" algn="l" rtl="0" eaLnBrk="0" fontAlgn="base" hangingPunct="0">
        <a:spcBef>
          <a:spcPct val="20000"/>
        </a:spcBef>
        <a:spcAft>
          <a:spcPct val="0"/>
        </a:spcAft>
        <a:defRPr sz="2400">
          <a:solidFill>
            <a:srgbClr val="414141"/>
          </a:solidFill>
          <a:latin typeface="+mn-lt"/>
        </a:defRPr>
      </a:lvl3pPr>
      <a:lvl4pPr marL="1600200" indent="-228600" algn="l" rtl="0" eaLnBrk="0" fontAlgn="base" hangingPunct="0">
        <a:spcBef>
          <a:spcPct val="20000"/>
        </a:spcBef>
        <a:spcAft>
          <a:spcPct val="0"/>
        </a:spcAft>
        <a:defRPr sz="2400">
          <a:solidFill>
            <a:srgbClr val="414141"/>
          </a:solidFill>
          <a:latin typeface="+mn-lt"/>
        </a:defRPr>
      </a:lvl4pPr>
      <a:lvl5pPr marL="2057400" indent="-228600" algn="l" rtl="0" eaLnBrk="0" fontAlgn="base" hangingPunct="0">
        <a:spcBef>
          <a:spcPct val="20000"/>
        </a:spcBef>
        <a:spcAft>
          <a:spcPct val="0"/>
        </a:spcAft>
        <a:defRPr sz="2400">
          <a:solidFill>
            <a:srgbClr val="414141"/>
          </a:solidFill>
          <a:latin typeface="+mn-lt"/>
        </a:defRPr>
      </a:lvl5pPr>
      <a:lvl6pPr marL="2514600" indent="-228600" algn="l" rtl="0" fontAlgn="base">
        <a:spcBef>
          <a:spcPct val="20000"/>
        </a:spcBef>
        <a:spcAft>
          <a:spcPct val="0"/>
        </a:spcAft>
        <a:defRPr sz="2400">
          <a:solidFill>
            <a:srgbClr val="414141"/>
          </a:solidFill>
          <a:latin typeface="+mn-lt"/>
        </a:defRPr>
      </a:lvl6pPr>
      <a:lvl7pPr marL="2971800" indent="-228600" algn="l" rtl="0" fontAlgn="base">
        <a:spcBef>
          <a:spcPct val="20000"/>
        </a:spcBef>
        <a:spcAft>
          <a:spcPct val="0"/>
        </a:spcAft>
        <a:defRPr sz="2400">
          <a:solidFill>
            <a:srgbClr val="414141"/>
          </a:solidFill>
          <a:latin typeface="+mn-lt"/>
        </a:defRPr>
      </a:lvl7pPr>
      <a:lvl8pPr marL="3429000" indent="-228600" algn="l" rtl="0" fontAlgn="base">
        <a:spcBef>
          <a:spcPct val="20000"/>
        </a:spcBef>
        <a:spcAft>
          <a:spcPct val="0"/>
        </a:spcAft>
        <a:defRPr sz="2400">
          <a:solidFill>
            <a:srgbClr val="414141"/>
          </a:solidFill>
          <a:latin typeface="+mn-lt"/>
        </a:defRPr>
      </a:lvl8pPr>
      <a:lvl9pPr marL="3886200" indent="-228600" algn="l" rtl="0" fontAlgn="base">
        <a:spcBef>
          <a:spcPct val="20000"/>
        </a:spcBef>
        <a:spcAft>
          <a:spcPct val="0"/>
        </a:spcAft>
        <a:defRPr sz="2400">
          <a:solidFill>
            <a:srgbClr val="4141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ftr" sz="quarter" idx="3"/>
          </p:nvPr>
        </p:nvSpPr>
        <p:spPr bwMode="auto">
          <a:xfrm>
            <a:off x="2230438" y="6477000"/>
            <a:ext cx="46783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r>
              <a:rPr lang="en-US"/>
              <a:t>Copyright © TTTech Computertechnik AG. All rights reserved.</a:t>
            </a:r>
          </a:p>
        </p:txBody>
      </p:sp>
      <p:sp>
        <p:nvSpPr>
          <p:cNvPr id="4099" name="Rectangle 3"/>
          <p:cNvSpPr>
            <a:spLocks noGrp="1" noChangeArrowheads="1"/>
          </p:cNvSpPr>
          <p:nvPr>
            <p:ph type="title"/>
          </p:nvPr>
        </p:nvSpPr>
        <p:spPr bwMode="auto">
          <a:xfrm>
            <a:off x="358775" y="85725"/>
            <a:ext cx="53990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358775" y="1619250"/>
            <a:ext cx="84216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 (Arial, 25pt, rgb 65/65/65</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Text Box 5"/>
          <p:cNvSpPr txBox="1">
            <a:spLocks noChangeArrowheads="1"/>
          </p:cNvSpPr>
          <p:nvPr/>
        </p:nvSpPr>
        <p:spPr bwMode="auto">
          <a:xfrm>
            <a:off x="358775" y="647700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defRPr/>
            </a:pPr>
            <a:r>
              <a:rPr lang="en-US" sz="1200" smtClean="0">
                <a:cs typeface="Arial" charset="0"/>
              </a:rPr>
              <a:t>www.tttech.com</a:t>
            </a:r>
          </a:p>
        </p:txBody>
      </p:sp>
      <p:sp>
        <p:nvSpPr>
          <p:cNvPr id="445446" name="Rectangle 6"/>
          <p:cNvSpPr>
            <a:spLocks noGrp="1" noChangeArrowheads="1"/>
          </p:cNvSpPr>
          <p:nvPr>
            <p:ph type="dt" sz="half" idx="2"/>
          </p:nvPr>
        </p:nvSpPr>
        <p:spPr bwMode="auto">
          <a:xfrm>
            <a:off x="6837363" y="6477000"/>
            <a:ext cx="2159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r>
              <a:rPr lang="en-US"/>
              <a:t>Page </a:t>
            </a:r>
            <a:fld id="{8BBC9807-B028-4E76-A2F8-3CB0F5255646}" type="slidenum">
              <a:rPr lang="en-US"/>
              <a:pPr>
                <a:defRPr/>
              </a:pPr>
              <a:t>‹#›</a:t>
            </a:fld>
            <a:endParaRPr lang="en-US"/>
          </a:p>
          <a:p>
            <a:pPr>
              <a:defRPr/>
            </a:pPr>
            <a:endParaRPr lang="en-US"/>
          </a:p>
        </p:txBody>
      </p:sp>
      <p:grpSp>
        <p:nvGrpSpPr>
          <p:cNvPr id="4103" name="Group 7"/>
          <p:cNvGrpSpPr>
            <a:grpSpLocks/>
          </p:cNvGrpSpPr>
          <p:nvPr/>
        </p:nvGrpSpPr>
        <p:grpSpPr bwMode="auto">
          <a:xfrm>
            <a:off x="5883275" y="647700"/>
            <a:ext cx="2970213" cy="400050"/>
            <a:chOff x="3706" y="408"/>
            <a:chExt cx="1871" cy="252"/>
          </a:xfrm>
        </p:grpSpPr>
        <p:sp>
          <p:nvSpPr>
            <p:cNvPr id="4104" name="Text Box 8"/>
            <p:cNvSpPr txBox="1">
              <a:spLocks noChangeArrowheads="1"/>
            </p:cNvSpPr>
            <p:nvPr/>
          </p:nvSpPr>
          <p:spPr bwMode="auto">
            <a:xfrm>
              <a:off x="3706" y="525"/>
              <a:ext cx="9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r" eaLnBrk="1" hangingPunct="1">
                <a:spcBef>
                  <a:spcPct val="50000"/>
                </a:spcBef>
                <a:defRPr/>
              </a:pPr>
              <a:r>
                <a:rPr lang="en-US" sz="800" smtClean="0">
                  <a:cs typeface="Arial" charset="0"/>
                </a:rPr>
                <a:t>Ensuring Reliable Networks</a:t>
              </a:r>
            </a:p>
          </p:txBody>
        </p:sp>
        <p:grpSp>
          <p:nvGrpSpPr>
            <p:cNvPr id="4105" name="Group 9"/>
            <p:cNvGrpSpPr>
              <a:grpSpLocks noChangeAspect="1"/>
            </p:cNvGrpSpPr>
            <p:nvPr userDrawn="1"/>
          </p:nvGrpSpPr>
          <p:grpSpPr bwMode="auto">
            <a:xfrm>
              <a:off x="4670" y="408"/>
              <a:ext cx="907" cy="215"/>
              <a:chOff x="4670" y="408"/>
              <a:chExt cx="907" cy="215"/>
            </a:xfrm>
          </p:grpSpPr>
          <p:sp>
            <p:nvSpPr>
              <p:cNvPr id="4106" name="AutoShape 10"/>
              <p:cNvSpPr>
                <a:spLocks noChangeAspect="1" noChangeArrowheads="1" noTextEdit="1"/>
              </p:cNvSpPr>
              <p:nvPr userDrawn="1"/>
            </p:nvSpPr>
            <p:spPr bwMode="auto">
              <a:xfrm>
                <a:off x="4670" y="408"/>
                <a:ext cx="90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7" name="Freeform 11"/>
              <p:cNvSpPr>
                <a:spLocks/>
              </p:cNvSpPr>
              <p:nvPr userDrawn="1"/>
            </p:nvSpPr>
            <p:spPr bwMode="auto">
              <a:xfrm>
                <a:off x="4670" y="410"/>
                <a:ext cx="188" cy="210"/>
              </a:xfrm>
              <a:custGeom>
                <a:avLst/>
                <a:gdLst>
                  <a:gd name="T0" fmla="*/ 178 w 188"/>
                  <a:gd name="T1" fmla="*/ 47 h 210"/>
                  <a:gd name="T2" fmla="*/ 116 w 188"/>
                  <a:gd name="T3" fmla="*/ 47 h 210"/>
                  <a:gd name="T4" fmla="*/ 83 w 188"/>
                  <a:gd name="T5" fmla="*/ 210 h 210"/>
                  <a:gd name="T6" fmla="*/ 27 w 188"/>
                  <a:gd name="T7" fmla="*/ 210 h 210"/>
                  <a:gd name="T8" fmla="*/ 62 w 188"/>
                  <a:gd name="T9" fmla="*/ 47 h 210"/>
                  <a:gd name="T10" fmla="*/ 0 w 188"/>
                  <a:gd name="T11" fmla="*/ 47 h 210"/>
                  <a:gd name="T12" fmla="*/ 10 w 188"/>
                  <a:gd name="T13" fmla="*/ 0 h 210"/>
                  <a:gd name="T14" fmla="*/ 188 w 188"/>
                  <a:gd name="T15" fmla="*/ 0 h 210"/>
                  <a:gd name="T16" fmla="*/ 178 w 188"/>
                  <a:gd name="T17" fmla="*/ 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10">
                    <a:moveTo>
                      <a:pt x="178" y="47"/>
                    </a:moveTo>
                    <a:lnTo>
                      <a:pt x="116" y="47"/>
                    </a:lnTo>
                    <a:lnTo>
                      <a:pt x="83" y="210"/>
                    </a:lnTo>
                    <a:lnTo>
                      <a:pt x="27" y="210"/>
                    </a:lnTo>
                    <a:lnTo>
                      <a:pt x="62" y="47"/>
                    </a:lnTo>
                    <a:lnTo>
                      <a:pt x="0" y="47"/>
                    </a:lnTo>
                    <a:lnTo>
                      <a:pt x="10" y="0"/>
                    </a:lnTo>
                    <a:lnTo>
                      <a:pt x="188" y="0"/>
                    </a:lnTo>
                    <a:lnTo>
                      <a:pt x="178" y="47"/>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userDrawn="1"/>
            </p:nvSpPr>
            <p:spPr bwMode="auto">
              <a:xfrm>
                <a:off x="4829" y="410"/>
                <a:ext cx="161" cy="210"/>
              </a:xfrm>
              <a:custGeom>
                <a:avLst/>
                <a:gdLst>
                  <a:gd name="T0" fmla="*/ 0 w 161"/>
                  <a:gd name="T1" fmla="*/ 210 h 210"/>
                  <a:gd name="T2" fmla="*/ 56 w 161"/>
                  <a:gd name="T3" fmla="*/ 210 h 210"/>
                  <a:gd name="T4" fmla="*/ 89 w 161"/>
                  <a:gd name="T5" fmla="*/ 47 h 210"/>
                  <a:gd name="T6" fmla="*/ 151 w 161"/>
                  <a:gd name="T7" fmla="*/ 47 h 210"/>
                  <a:gd name="T8" fmla="*/ 161 w 161"/>
                  <a:gd name="T9" fmla="*/ 0 h 210"/>
                  <a:gd name="T10" fmla="*/ 46 w 161"/>
                  <a:gd name="T11" fmla="*/ 0 h 210"/>
                  <a:gd name="T12" fmla="*/ 0 w 161"/>
                  <a:gd name="T13" fmla="*/ 21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0" y="210"/>
                    </a:moveTo>
                    <a:lnTo>
                      <a:pt x="56" y="210"/>
                    </a:lnTo>
                    <a:lnTo>
                      <a:pt x="89" y="47"/>
                    </a:lnTo>
                    <a:lnTo>
                      <a:pt x="151" y="47"/>
                    </a:lnTo>
                    <a:lnTo>
                      <a:pt x="161" y="0"/>
                    </a:lnTo>
                    <a:lnTo>
                      <a:pt x="46" y="0"/>
                    </a:lnTo>
                    <a:lnTo>
                      <a:pt x="0" y="21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13"/>
              <p:cNvSpPr>
                <a:spLocks/>
              </p:cNvSpPr>
              <p:nvPr userDrawn="1"/>
            </p:nvSpPr>
            <p:spPr bwMode="auto">
              <a:xfrm>
                <a:off x="4963" y="410"/>
                <a:ext cx="161" cy="210"/>
              </a:xfrm>
              <a:custGeom>
                <a:avLst/>
                <a:gdLst>
                  <a:gd name="T0" fmla="*/ 44 w 161"/>
                  <a:gd name="T1" fmla="*/ 0 h 210"/>
                  <a:gd name="T2" fmla="*/ 0 w 161"/>
                  <a:gd name="T3" fmla="*/ 210 h 210"/>
                  <a:gd name="T4" fmla="*/ 54 w 161"/>
                  <a:gd name="T5" fmla="*/ 210 h 210"/>
                  <a:gd name="T6" fmla="*/ 89 w 161"/>
                  <a:gd name="T7" fmla="*/ 47 h 210"/>
                  <a:gd name="T8" fmla="*/ 151 w 161"/>
                  <a:gd name="T9" fmla="*/ 47 h 210"/>
                  <a:gd name="T10" fmla="*/ 161 w 161"/>
                  <a:gd name="T11" fmla="*/ 0 h 210"/>
                  <a:gd name="T12" fmla="*/ 44 w 161"/>
                  <a:gd name="T13" fmla="*/ 0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10">
                    <a:moveTo>
                      <a:pt x="44" y="0"/>
                    </a:moveTo>
                    <a:lnTo>
                      <a:pt x="0" y="210"/>
                    </a:lnTo>
                    <a:lnTo>
                      <a:pt x="54" y="210"/>
                    </a:lnTo>
                    <a:lnTo>
                      <a:pt x="89" y="47"/>
                    </a:lnTo>
                    <a:lnTo>
                      <a:pt x="151" y="47"/>
                    </a:lnTo>
                    <a:lnTo>
                      <a:pt x="161" y="0"/>
                    </a:lnTo>
                    <a:lnTo>
                      <a:pt x="44"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p:cNvSpPr>
                <a:spLocks noEditPoints="1"/>
              </p:cNvSpPr>
              <p:nvPr userDrawn="1"/>
            </p:nvSpPr>
            <p:spPr bwMode="auto">
              <a:xfrm>
                <a:off x="5076" y="462"/>
                <a:ext cx="160" cy="163"/>
              </a:xfrm>
              <a:custGeom>
                <a:avLst/>
                <a:gdLst>
                  <a:gd name="T0" fmla="*/ 3007 w 101"/>
                  <a:gd name="T1" fmla="*/ 6400 h 102"/>
                  <a:gd name="T2" fmla="*/ 3007 w 101"/>
                  <a:gd name="T3" fmla="*/ 7043 h 102"/>
                  <a:gd name="T4" fmla="*/ 4627 w 101"/>
                  <a:gd name="T5" fmla="*/ 8727 h 102"/>
                  <a:gd name="T6" fmla="*/ 6467 w 101"/>
                  <a:gd name="T7" fmla="*/ 7610 h 102"/>
                  <a:gd name="T8" fmla="*/ 9562 w 101"/>
                  <a:gd name="T9" fmla="*/ 7610 h 102"/>
                  <a:gd name="T10" fmla="*/ 4596 w 101"/>
                  <a:gd name="T11" fmla="*/ 11047 h 102"/>
                  <a:gd name="T12" fmla="*/ 0 w 101"/>
                  <a:gd name="T13" fmla="*/ 6522 h 102"/>
                  <a:gd name="T14" fmla="*/ 5684 w 101"/>
                  <a:gd name="T15" fmla="*/ 0 h 102"/>
                  <a:gd name="T16" fmla="*/ 10039 w 101"/>
                  <a:gd name="T17" fmla="*/ 4546 h 102"/>
                  <a:gd name="T18" fmla="*/ 9868 w 101"/>
                  <a:gd name="T19" fmla="*/ 6400 h 102"/>
                  <a:gd name="T20" fmla="*/ 3007 w 101"/>
                  <a:gd name="T21" fmla="*/ 6400 h 102"/>
                  <a:gd name="T22" fmla="*/ 6985 w 101"/>
                  <a:gd name="T23" fmla="*/ 4462 h 102"/>
                  <a:gd name="T24" fmla="*/ 5581 w 101"/>
                  <a:gd name="T25" fmla="*/ 2280 h 102"/>
                  <a:gd name="T26" fmla="*/ 3248 w 101"/>
                  <a:gd name="T27" fmla="*/ 4462 h 102"/>
                  <a:gd name="T28" fmla="*/ 6985 w 101"/>
                  <a:gd name="T29" fmla="*/ 4462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02">
                    <a:moveTo>
                      <a:pt x="30" y="59"/>
                    </a:moveTo>
                    <a:cubicBezTo>
                      <a:pt x="30" y="60"/>
                      <a:pt x="30" y="62"/>
                      <a:pt x="30" y="65"/>
                    </a:cubicBezTo>
                    <a:cubicBezTo>
                      <a:pt x="31" y="75"/>
                      <a:pt x="37" y="80"/>
                      <a:pt x="47" y="80"/>
                    </a:cubicBezTo>
                    <a:cubicBezTo>
                      <a:pt x="58" y="80"/>
                      <a:pt x="63" y="76"/>
                      <a:pt x="65" y="70"/>
                    </a:cubicBezTo>
                    <a:cubicBezTo>
                      <a:pt x="96" y="70"/>
                      <a:pt x="96" y="70"/>
                      <a:pt x="96" y="70"/>
                    </a:cubicBezTo>
                    <a:cubicBezTo>
                      <a:pt x="88" y="93"/>
                      <a:pt x="69" y="102"/>
                      <a:pt x="46" y="102"/>
                    </a:cubicBezTo>
                    <a:cubicBezTo>
                      <a:pt x="19" y="102"/>
                      <a:pt x="0" y="88"/>
                      <a:pt x="0" y="60"/>
                    </a:cubicBezTo>
                    <a:cubicBezTo>
                      <a:pt x="0" y="26"/>
                      <a:pt x="22" y="0"/>
                      <a:pt x="57" y="0"/>
                    </a:cubicBezTo>
                    <a:cubicBezTo>
                      <a:pt x="81" y="0"/>
                      <a:pt x="101" y="14"/>
                      <a:pt x="101" y="42"/>
                    </a:cubicBezTo>
                    <a:cubicBezTo>
                      <a:pt x="101" y="48"/>
                      <a:pt x="100" y="53"/>
                      <a:pt x="99" y="59"/>
                    </a:cubicBezTo>
                    <a:lnTo>
                      <a:pt x="30" y="59"/>
                    </a:lnTo>
                    <a:close/>
                    <a:moveTo>
                      <a:pt x="70" y="41"/>
                    </a:moveTo>
                    <a:cubicBezTo>
                      <a:pt x="71" y="30"/>
                      <a:pt x="66" y="21"/>
                      <a:pt x="56" y="21"/>
                    </a:cubicBezTo>
                    <a:cubicBezTo>
                      <a:pt x="43" y="21"/>
                      <a:pt x="36" y="29"/>
                      <a:pt x="33" y="41"/>
                    </a:cubicBezTo>
                    <a:lnTo>
                      <a:pt x="70" y="41"/>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15"/>
              <p:cNvSpPr>
                <a:spLocks/>
              </p:cNvSpPr>
              <p:nvPr userDrawn="1"/>
            </p:nvSpPr>
            <p:spPr bwMode="auto">
              <a:xfrm>
                <a:off x="5246" y="462"/>
                <a:ext cx="159" cy="163"/>
              </a:xfrm>
              <a:custGeom>
                <a:avLst/>
                <a:gdLst>
                  <a:gd name="T0" fmla="*/ 7195 w 100"/>
                  <a:gd name="T1" fmla="*/ 4129 h 102"/>
                  <a:gd name="T2" fmla="*/ 6839 w 100"/>
                  <a:gd name="T3" fmla="*/ 2929 h 102"/>
                  <a:gd name="T4" fmla="*/ 5805 w 100"/>
                  <a:gd name="T5" fmla="*/ 2506 h 102"/>
                  <a:gd name="T6" fmla="*/ 3312 w 100"/>
                  <a:gd name="T7" fmla="*/ 6183 h 102"/>
                  <a:gd name="T8" fmla="*/ 4927 w 100"/>
                  <a:gd name="T9" fmla="*/ 8542 h 102"/>
                  <a:gd name="T10" fmla="*/ 6839 w 100"/>
                  <a:gd name="T11" fmla="*/ 6709 h 102"/>
                  <a:gd name="T12" fmla="*/ 9920 w 100"/>
                  <a:gd name="T13" fmla="*/ 6709 h 102"/>
                  <a:gd name="T14" fmla="*/ 4735 w 100"/>
                  <a:gd name="T15" fmla="*/ 11047 h 102"/>
                  <a:gd name="T16" fmla="*/ 0 w 100"/>
                  <a:gd name="T17" fmla="*/ 6522 h 102"/>
                  <a:gd name="T18" fmla="*/ 5935 w 100"/>
                  <a:gd name="T19" fmla="*/ 0 h 102"/>
                  <a:gd name="T20" fmla="*/ 10322 w 100"/>
                  <a:gd name="T21" fmla="*/ 4129 h 102"/>
                  <a:gd name="T22" fmla="*/ 7195 w 100"/>
                  <a:gd name="T23" fmla="*/ 4129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02">
                    <a:moveTo>
                      <a:pt x="70" y="38"/>
                    </a:moveTo>
                    <a:cubicBezTo>
                      <a:pt x="70" y="33"/>
                      <a:pt x="69" y="30"/>
                      <a:pt x="66" y="27"/>
                    </a:cubicBezTo>
                    <a:cubicBezTo>
                      <a:pt x="64" y="25"/>
                      <a:pt x="60" y="24"/>
                      <a:pt x="56" y="23"/>
                    </a:cubicBezTo>
                    <a:cubicBezTo>
                      <a:pt x="38" y="23"/>
                      <a:pt x="32" y="42"/>
                      <a:pt x="32" y="57"/>
                    </a:cubicBezTo>
                    <a:cubicBezTo>
                      <a:pt x="32" y="70"/>
                      <a:pt x="37" y="79"/>
                      <a:pt x="48" y="79"/>
                    </a:cubicBezTo>
                    <a:cubicBezTo>
                      <a:pt x="58" y="79"/>
                      <a:pt x="64" y="72"/>
                      <a:pt x="66" y="62"/>
                    </a:cubicBezTo>
                    <a:cubicBezTo>
                      <a:pt x="96" y="62"/>
                      <a:pt x="96" y="62"/>
                      <a:pt x="96" y="62"/>
                    </a:cubicBezTo>
                    <a:cubicBezTo>
                      <a:pt x="91" y="90"/>
                      <a:pt x="72" y="102"/>
                      <a:pt x="46" y="102"/>
                    </a:cubicBezTo>
                    <a:cubicBezTo>
                      <a:pt x="20" y="102"/>
                      <a:pt x="0" y="88"/>
                      <a:pt x="0" y="60"/>
                    </a:cubicBezTo>
                    <a:cubicBezTo>
                      <a:pt x="0" y="26"/>
                      <a:pt x="23" y="0"/>
                      <a:pt x="57" y="0"/>
                    </a:cubicBezTo>
                    <a:cubicBezTo>
                      <a:pt x="82" y="0"/>
                      <a:pt x="100" y="12"/>
                      <a:pt x="100" y="38"/>
                    </a:cubicBezTo>
                    <a:lnTo>
                      <a:pt x="70" y="38"/>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6"/>
              <p:cNvSpPr>
                <a:spLocks/>
              </p:cNvSpPr>
              <p:nvPr userDrawn="1"/>
            </p:nvSpPr>
            <p:spPr bwMode="auto">
              <a:xfrm>
                <a:off x="5402" y="410"/>
                <a:ext cx="173" cy="210"/>
              </a:xfrm>
              <a:custGeom>
                <a:avLst/>
                <a:gdLst>
                  <a:gd name="T0" fmla="*/ 2811 w 109"/>
                  <a:gd name="T1" fmla="*/ 0 h 132"/>
                  <a:gd name="T2" fmla="*/ 5990 w 109"/>
                  <a:gd name="T3" fmla="*/ 0 h 132"/>
                  <a:gd name="T4" fmla="*/ 5006 w 109"/>
                  <a:gd name="T5" fmla="*/ 4879 h 132"/>
                  <a:gd name="T6" fmla="*/ 5006 w 109"/>
                  <a:gd name="T7" fmla="*/ 4973 h 132"/>
                  <a:gd name="T8" fmla="*/ 8301 w 109"/>
                  <a:gd name="T9" fmla="*/ 3455 h 132"/>
                  <a:gd name="T10" fmla="*/ 11059 w 109"/>
                  <a:gd name="T11" fmla="*/ 6193 h 132"/>
                  <a:gd name="T12" fmla="*/ 10755 w 109"/>
                  <a:gd name="T13" fmla="*/ 8416 h 132"/>
                  <a:gd name="T14" fmla="*/ 9671 w 109"/>
                  <a:gd name="T15" fmla="*/ 13695 h 132"/>
                  <a:gd name="T16" fmla="*/ 6396 w 109"/>
                  <a:gd name="T17" fmla="*/ 13695 h 132"/>
                  <a:gd name="T18" fmla="*/ 7482 w 109"/>
                  <a:gd name="T19" fmla="*/ 8416 h 132"/>
                  <a:gd name="T20" fmla="*/ 7736 w 109"/>
                  <a:gd name="T21" fmla="*/ 7162 h 132"/>
                  <a:gd name="T22" fmla="*/ 6569 w 109"/>
                  <a:gd name="T23" fmla="*/ 5963 h 132"/>
                  <a:gd name="T24" fmla="*/ 4030 w 109"/>
                  <a:gd name="T25" fmla="*/ 9487 h 132"/>
                  <a:gd name="T26" fmla="*/ 3154 w 109"/>
                  <a:gd name="T27" fmla="*/ 13695 h 132"/>
                  <a:gd name="T28" fmla="*/ 0 w 109"/>
                  <a:gd name="T29" fmla="*/ 13695 h 132"/>
                  <a:gd name="T30" fmla="*/ 2811 w 109"/>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132">
                    <a:moveTo>
                      <a:pt x="28" y="0"/>
                    </a:moveTo>
                    <a:cubicBezTo>
                      <a:pt x="59" y="0"/>
                      <a:pt x="59" y="0"/>
                      <a:pt x="59" y="0"/>
                    </a:cubicBezTo>
                    <a:cubicBezTo>
                      <a:pt x="49" y="47"/>
                      <a:pt x="49" y="47"/>
                      <a:pt x="49" y="47"/>
                    </a:cubicBezTo>
                    <a:cubicBezTo>
                      <a:pt x="49" y="48"/>
                      <a:pt x="49" y="48"/>
                      <a:pt x="49" y="48"/>
                    </a:cubicBezTo>
                    <a:cubicBezTo>
                      <a:pt x="54" y="41"/>
                      <a:pt x="65" y="33"/>
                      <a:pt x="82" y="33"/>
                    </a:cubicBezTo>
                    <a:cubicBezTo>
                      <a:pt x="99" y="33"/>
                      <a:pt x="109" y="44"/>
                      <a:pt x="109" y="60"/>
                    </a:cubicBezTo>
                    <a:cubicBezTo>
                      <a:pt x="109" y="66"/>
                      <a:pt x="107" y="76"/>
                      <a:pt x="106" y="81"/>
                    </a:cubicBezTo>
                    <a:cubicBezTo>
                      <a:pt x="95" y="132"/>
                      <a:pt x="95" y="132"/>
                      <a:pt x="95" y="132"/>
                    </a:cubicBezTo>
                    <a:cubicBezTo>
                      <a:pt x="63" y="132"/>
                      <a:pt x="63" y="132"/>
                      <a:pt x="63" y="132"/>
                    </a:cubicBezTo>
                    <a:cubicBezTo>
                      <a:pt x="74" y="81"/>
                      <a:pt x="74" y="81"/>
                      <a:pt x="74" y="81"/>
                    </a:cubicBezTo>
                    <a:cubicBezTo>
                      <a:pt x="75" y="77"/>
                      <a:pt x="76" y="73"/>
                      <a:pt x="76" y="69"/>
                    </a:cubicBezTo>
                    <a:cubicBezTo>
                      <a:pt x="76" y="61"/>
                      <a:pt x="71" y="57"/>
                      <a:pt x="65" y="57"/>
                    </a:cubicBezTo>
                    <a:cubicBezTo>
                      <a:pt x="45" y="57"/>
                      <a:pt x="43" y="76"/>
                      <a:pt x="40" y="91"/>
                    </a:cubicBezTo>
                    <a:cubicBezTo>
                      <a:pt x="31" y="132"/>
                      <a:pt x="31" y="132"/>
                      <a:pt x="31" y="132"/>
                    </a:cubicBezTo>
                    <a:cubicBezTo>
                      <a:pt x="0" y="132"/>
                      <a:pt x="0" y="132"/>
                      <a:pt x="0" y="132"/>
                    </a:cubicBezTo>
                    <a:lnTo>
                      <a:pt x="28" y="0"/>
                    </a:lnTo>
                    <a:close/>
                  </a:path>
                </a:pathLst>
              </a:custGeom>
              <a:solidFill>
                <a:srgbClr val="0092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 bg1="lt1" tx1="dk1" bg2="lt2" tx2="dk2" accent1="accent1" accent2="accent2" accent3="accent3" accent4="accent4" accent5="accent5" accent6="accent6" hlink="hlink" folHlink="folHlink"/>
  <p:sldLayoutIdLst>
    <p:sldLayoutId id="2147484209"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sldNum="0" hdr="0"/>
  <p:txStyles>
    <p:titleStyle>
      <a:lvl1pPr algn="l" rtl="0" eaLnBrk="0" fontAlgn="base" hangingPunct="0">
        <a:spcBef>
          <a:spcPct val="0"/>
        </a:spcBef>
        <a:spcAft>
          <a:spcPct val="0"/>
        </a:spcAft>
        <a:defRPr sz="2600">
          <a:solidFill>
            <a:srgbClr val="0093D0"/>
          </a:solidFill>
          <a:latin typeface="+mj-lt"/>
          <a:ea typeface="+mj-ea"/>
          <a:cs typeface="+mj-cs"/>
        </a:defRPr>
      </a:lvl1pPr>
      <a:lvl2pPr algn="l" rtl="0" eaLnBrk="0" fontAlgn="base" hangingPunct="0">
        <a:spcBef>
          <a:spcPct val="0"/>
        </a:spcBef>
        <a:spcAft>
          <a:spcPct val="0"/>
        </a:spcAft>
        <a:defRPr sz="2600">
          <a:solidFill>
            <a:srgbClr val="0093D0"/>
          </a:solidFill>
          <a:latin typeface="Arial" charset="0"/>
        </a:defRPr>
      </a:lvl2pPr>
      <a:lvl3pPr algn="l" rtl="0" eaLnBrk="0" fontAlgn="base" hangingPunct="0">
        <a:spcBef>
          <a:spcPct val="0"/>
        </a:spcBef>
        <a:spcAft>
          <a:spcPct val="0"/>
        </a:spcAft>
        <a:defRPr sz="2600">
          <a:solidFill>
            <a:srgbClr val="0093D0"/>
          </a:solidFill>
          <a:latin typeface="Arial" charset="0"/>
        </a:defRPr>
      </a:lvl3pPr>
      <a:lvl4pPr algn="l" rtl="0" eaLnBrk="0" fontAlgn="base" hangingPunct="0">
        <a:spcBef>
          <a:spcPct val="0"/>
        </a:spcBef>
        <a:spcAft>
          <a:spcPct val="0"/>
        </a:spcAft>
        <a:defRPr sz="2600">
          <a:solidFill>
            <a:srgbClr val="0093D0"/>
          </a:solidFill>
          <a:latin typeface="Arial" charset="0"/>
        </a:defRPr>
      </a:lvl4pPr>
      <a:lvl5pPr algn="l" rtl="0" eaLnBrk="0" fontAlgn="base" hangingPunct="0">
        <a:spcBef>
          <a:spcPct val="0"/>
        </a:spcBef>
        <a:spcAft>
          <a:spcPct val="0"/>
        </a:spcAft>
        <a:defRPr sz="2600">
          <a:solidFill>
            <a:srgbClr val="0093D0"/>
          </a:solidFill>
          <a:latin typeface="Arial" charset="0"/>
        </a:defRPr>
      </a:lvl5pPr>
      <a:lvl6pPr marL="457200" algn="l" rtl="0" fontAlgn="base">
        <a:spcBef>
          <a:spcPct val="0"/>
        </a:spcBef>
        <a:spcAft>
          <a:spcPct val="0"/>
        </a:spcAft>
        <a:defRPr sz="2600">
          <a:solidFill>
            <a:srgbClr val="0093D0"/>
          </a:solidFill>
          <a:latin typeface="Arial" charset="0"/>
        </a:defRPr>
      </a:lvl6pPr>
      <a:lvl7pPr marL="914400" algn="l" rtl="0" fontAlgn="base">
        <a:spcBef>
          <a:spcPct val="0"/>
        </a:spcBef>
        <a:spcAft>
          <a:spcPct val="0"/>
        </a:spcAft>
        <a:defRPr sz="2600">
          <a:solidFill>
            <a:srgbClr val="0093D0"/>
          </a:solidFill>
          <a:latin typeface="Arial" charset="0"/>
        </a:defRPr>
      </a:lvl7pPr>
      <a:lvl8pPr marL="1371600" algn="l" rtl="0" fontAlgn="base">
        <a:spcBef>
          <a:spcPct val="0"/>
        </a:spcBef>
        <a:spcAft>
          <a:spcPct val="0"/>
        </a:spcAft>
        <a:defRPr sz="2600">
          <a:solidFill>
            <a:srgbClr val="0093D0"/>
          </a:solidFill>
          <a:latin typeface="Arial" charset="0"/>
        </a:defRPr>
      </a:lvl8pPr>
      <a:lvl9pPr marL="1828800" algn="l" rtl="0" fontAlgn="base">
        <a:spcBef>
          <a:spcPct val="0"/>
        </a:spcBef>
        <a:spcAft>
          <a:spcPct val="0"/>
        </a:spcAft>
        <a:defRPr sz="2600">
          <a:solidFill>
            <a:srgbClr val="0093D0"/>
          </a:solidFill>
          <a:latin typeface="Arial" charset="0"/>
        </a:defRPr>
      </a:lvl9pPr>
    </p:titleStyle>
    <p:bodyStyle>
      <a:lvl1pPr marL="176213" indent="-176213" algn="l" rtl="0" eaLnBrk="0" fontAlgn="base" hangingPunct="0">
        <a:spcBef>
          <a:spcPct val="20000"/>
        </a:spcBef>
        <a:spcAft>
          <a:spcPct val="0"/>
        </a:spcAft>
        <a:buChar char="•"/>
        <a:defRPr sz="2500">
          <a:solidFill>
            <a:srgbClr val="414141"/>
          </a:solidFill>
          <a:latin typeface="+mn-lt"/>
          <a:ea typeface="+mn-ea"/>
          <a:cs typeface="+mn-cs"/>
        </a:defRPr>
      </a:lvl1pPr>
      <a:lvl2pPr marL="533400" indent="-177800" algn="l" rtl="0" eaLnBrk="0" fontAlgn="base" hangingPunct="0">
        <a:spcBef>
          <a:spcPct val="20000"/>
        </a:spcBef>
        <a:spcAft>
          <a:spcPct val="0"/>
        </a:spcAft>
        <a:buChar char="•"/>
        <a:defRPr sz="2200">
          <a:solidFill>
            <a:srgbClr val="414141"/>
          </a:solidFill>
          <a:latin typeface="+mn-lt"/>
        </a:defRPr>
      </a:lvl2pPr>
      <a:lvl3pPr marL="885825" indent="-173038" algn="l" rtl="0" eaLnBrk="0" fontAlgn="base" hangingPunct="0">
        <a:spcBef>
          <a:spcPct val="20000"/>
        </a:spcBef>
        <a:spcAft>
          <a:spcPct val="0"/>
        </a:spcAft>
        <a:buChar char="•"/>
        <a:defRPr sz="2000">
          <a:solidFill>
            <a:srgbClr val="414141"/>
          </a:solidFill>
          <a:latin typeface="+mn-lt"/>
        </a:defRPr>
      </a:lvl3pPr>
      <a:lvl4pPr marL="1249363" indent="-184150" algn="l" rtl="0" eaLnBrk="0" fontAlgn="base" hangingPunct="0">
        <a:spcBef>
          <a:spcPct val="20000"/>
        </a:spcBef>
        <a:spcAft>
          <a:spcPct val="0"/>
        </a:spcAft>
        <a:buChar char="•"/>
        <a:defRPr sz="1700">
          <a:solidFill>
            <a:srgbClr val="414141"/>
          </a:solidFill>
          <a:latin typeface="+mn-lt"/>
        </a:defRPr>
      </a:lvl4pPr>
      <a:lvl5pPr marL="1611313" indent="-182563" algn="l" rtl="0" eaLnBrk="0" fontAlgn="base" hangingPunct="0">
        <a:spcBef>
          <a:spcPct val="20000"/>
        </a:spcBef>
        <a:spcAft>
          <a:spcPct val="0"/>
        </a:spcAft>
        <a:buChar char="•"/>
        <a:defRPr sz="1500">
          <a:solidFill>
            <a:srgbClr val="414141"/>
          </a:solidFill>
          <a:latin typeface="+mn-lt"/>
        </a:defRPr>
      </a:lvl5pPr>
      <a:lvl6pPr marL="2068513" indent="-182563" algn="l" rtl="0" fontAlgn="base">
        <a:spcBef>
          <a:spcPct val="20000"/>
        </a:spcBef>
        <a:spcAft>
          <a:spcPct val="0"/>
        </a:spcAft>
        <a:buChar char="•"/>
        <a:defRPr sz="1500">
          <a:solidFill>
            <a:srgbClr val="414141"/>
          </a:solidFill>
          <a:latin typeface="+mn-lt"/>
        </a:defRPr>
      </a:lvl6pPr>
      <a:lvl7pPr marL="2525713" indent="-182563" algn="l" rtl="0" fontAlgn="base">
        <a:spcBef>
          <a:spcPct val="20000"/>
        </a:spcBef>
        <a:spcAft>
          <a:spcPct val="0"/>
        </a:spcAft>
        <a:buChar char="•"/>
        <a:defRPr sz="1500">
          <a:solidFill>
            <a:srgbClr val="414141"/>
          </a:solidFill>
          <a:latin typeface="+mn-lt"/>
        </a:defRPr>
      </a:lvl7pPr>
      <a:lvl8pPr marL="2982913" indent="-182563" algn="l" rtl="0" fontAlgn="base">
        <a:spcBef>
          <a:spcPct val="20000"/>
        </a:spcBef>
        <a:spcAft>
          <a:spcPct val="0"/>
        </a:spcAft>
        <a:buChar char="•"/>
        <a:defRPr sz="1500">
          <a:solidFill>
            <a:srgbClr val="414141"/>
          </a:solidFill>
          <a:latin typeface="+mn-lt"/>
        </a:defRPr>
      </a:lvl8pPr>
      <a:lvl9pPr marL="3440113" indent="-182563" algn="l" rtl="0" fontAlgn="base">
        <a:spcBef>
          <a:spcPct val="20000"/>
        </a:spcBef>
        <a:spcAft>
          <a:spcPct val="0"/>
        </a:spcAft>
        <a:buChar char="•"/>
        <a:defRPr sz="1500">
          <a:solidFill>
            <a:srgbClr val="4141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an.Fidi@TTTe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7.xml"/><Relationship Id="rId7"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43.bin"/><Relationship Id="rId4" Type="http://schemas.openxmlformats.org/officeDocument/2006/relationships/image" Target="../media/image25.png"/><Relationship Id="rId9" Type="http://schemas.openxmlformats.org/officeDocument/2006/relationships/oleObject" Target="../embeddings/oleObject46.bin"/></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oleObject" Target="../embeddings/oleObject47.bin"/></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3.emf"/><Relationship Id="rId4"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4.emf"/><Relationship Id="rId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9.emf"/><Relationship Id="rId18" Type="http://schemas.openxmlformats.org/officeDocument/2006/relationships/oleObject" Target="../embeddings/oleObject58.bin"/><Relationship Id="rId3" Type="http://schemas.openxmlformats.org/officeDocument/2006/relationships/notesSlide" Target="../notesSlides/notesSlide16.xml"/><Relationship Id="rId21" Type="http://schemas.openxmlformats.org/officeDocument/2006/relationships/oleObject" Target="../embeddings/oleObject60.bin"/><Relationship Id="rId7" Type="http://schemas.openxmlformats.org/officeDocument/2006/relationships/image" Target="../media/image66.emf"/><Relationship Id="rId12" Type="http://schemas.openxmlformats.org/officeDocument/2006/relationships/oleObject" Target="../embeddings/oleObject55.bin"/><Relationship Id="rId17" Type="http://schemas.openxmlformats.org/officeDocument/2006/relationships/image" Target="../media/image71.e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image" Target="../media/image72.emf"/><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image" Target="../media/image68.emf"/><Relationship Id="rId24" Type="http://schemas.openxmlformats.org/officeDocument/2006/relationships/image" Target="../media/image74.emf"/><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oleObject" Target="../embeddings/oleObject61.bin"/><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67.emf"/><Relationship Id="rId14" Type="http://schemas.openxmlformats.org/officeDocument/2006/relationships/oleObject" Target="../embeddings/oleObject56.bin"/><Relationship Id="rId22" Type="http://schemas.openxmlformats.org/officeDocument/2006/relationships/image" Target="../media/image73.emf"/></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slideLayout" Target="../slideLayouts/slideLayout7.xml"/><Relationship Id="rId7" Type="http://schemas.openxmlformats.org/officeDocument/2006/relationships/image" Target="../media/image86.jpeg"/><Relationship Id="rId12" Type="http://schemas.openxmlformats.org/officeDocument/2006/relationships/image" Target="../media/image91.jpeg"/><Relationship Id="rId2" Type="http://schemas.openxmlformats.org/officeDocument/2006/relationships/tags" Target="../tags/tag1.xml"/><Relationship Id="rId1" Type="http://schemas.openxmlformats.org/officeDocument/2006/relationships/vmlDrawing" Target="../drawings/vmlDrawing9.vml"/><Relationship Id="rId6" Type="http://schemas.openxmlformats.org/officeDocument/2006/relationships/image" Target="../media/image84.emf"/><Relationship Id="rId11" Type="http://schemas.openxmlformats.org/officeDocument/2006/relationships/image" Target="../media/image90.gif"/><Relationship Id="rId5" Type="http://schemas.openxmlformats.org/officeDocument/2006/relationships/oleObject" Target="../embeddings/oleObject62.bin"/><Relationship Id="rId10" Type="http://schemas.openxmlformats.org/officeDocument/2006/relationships/image" Target="../media/image89.jpeg"/><Relationship Id="rId4" Type="http://schemas.openxmlformats.org/officeDocument/2006/relationships/image" Target="../media/image85.jpeg"/><Relationship Id="rId9" Type="http://schemas.openxmlformats.org/officeDocument/2006/relationships/image" Target="../media/image88.jpeg"/><Relationship Id="rId14" Type="http://schemas.openxmlformats.org/officeDocument/2006/relationships/image" Target="../media/image9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emf"/><Relationship Id="rId17" Type="http://schemas.openxmlformats.org/officeDocument/2006/relationships/oleObject" Target="../embeddings/oleObject10.bin"/><Relationship Id="rId2" Type="http://schemas.openxmlformats.org/officeDocument/2006/relationships/slideLayout" Target="../slideLayouts/slideLayout14.xml"/><Relationship Id="rId16" Type="http://schemas.openxmlformats.org/officeDocument/2006/relationships/image" Target="../media/image14.emf"/><Relationship Id="rId20"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oleObject" Target="../embeddings/oleObject9.bin"/><Relationship Id="rId10" Type="http://schemas.openxmlformats.org/officeDocument/2006/relationships/oleObject" Target="../embeddings/oleObject5.bin"/><Relationship Id="rId19" Type="http://schemas.openxmlformats.org/officeDocument/2006/relationships/oleObject" Target="../embeddings/oleObject11.bin"/><Relationship Id="rId4" Type="http://schemas.openxmlformats.org/officeDocument/2006/relationships/image" Target="../media/image10.emf"/><Relationship Id="rId9" Type="http://schemas.openxmlformats.org/officeDocument/2006/relationships/image" Target="../media/image12.emf"/><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8.bin"/><Relationship Id="rId18" Type="http://schemas.openxmlformats.org/officeDocument/2006/relationships/oleObject" Target="../embeddings/oleObject23.bin"/><Relationship Id="rId26" Type="http://schemas.openxmlformats.org/officeDocument/2006/relationships/oleObject" Target="../embeddings/oleObject31.bin"/><Relationship Id="rId3" Type="http://schemas.openxmlformats.org/officeDocument/2006/relationships/notesSlide" Target="../notesSlides/notesSlide5.xml"/><Relationship Id="rId21" Type="http://schemas.openxmlformats.org/officeDocument/2006/relationships/oleObject" Target="../embeddings/oleObject26.bin"/><Relationship Id="rId34" Type="http://schemas.openxmlformats.org/officeDocument/2006/relationships/oleObject" Target="../embeddings/oleObject38.bin"/><Relationship Id="rId7" Type="http://schemas.openxmlformats.org/officeDocument/2006/relationships/image" Target="../media/image18.emf"/><Relationship Id="rId12" Type="http://schemas.openxmlformats.org/officeDocument/2006/relationships/oleObject" Target="../embeddings/oleObject17.bin"/><Relationship Id="rId17" Type="http://schemas.openxmlformats.org/officeDocument/2006/relationships/oleObject" Target="../embeddings/oleObject22.bin"/><Relationship Id="rId25" Type="http://schemas.openxmlformats.org/officeDocument/2006/relationships/oleObject" Target="../embeddings/oleObject30.bin"/><Relationship Id="rId33" Type="http://schemas.openxmlformats.org/officeDocument/2006/relationships/image" Target="../media/image20.emf"/><Relationship Id="rId38"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oleObject" Target="../embeddings/oleObject21.bin"/><Relationship Id="rId20" Type="http://schemas.openxmlformats.org/officeDocument/2006/relationships/oleObject" Target="../embeddings/oleObject25.bin"/><Relationship Id="rId29" Type="http://schemas.openxmlformats.org/officeDocument/2006/relationships/oleObject" Target="../embeddings/oleObject34.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oleObject" Target="../embeddings/oleObject16.bin"/><Relationship Id="rId24" Type="http://schemas.openxmlformats.org/officeDocument/2006/relationships/oleObject" Target="../embeddings/oleObject29.bin"/><Relationship Id="rId32" Type="http://schemas.openxmlformats.org/officeDocument/2006/relationships/oleObject" Target="../embeddings/oleObject37.bin"/><Relationship Id="rId37" Type="http://schemas.openxmlformats.org/officeDocument/2006/relationships/oleObject" Target="../embeddings/oleObject41.bin"/><Relationship Id="rId5" Type="http://schemas.openxmlformats.org/officeDocument/2006/relationships/image" Target="../media/image17.emf"/><Relationship Id="rId15" Type="http://schemas.openxmlformats.org/officeDocument/2006/relationships/oleObject" Target="../embeddings/oleObject20.bin"/><Relationship Id="rId23" Type="http://schemas.openxmlformats.org/officeDocument/2006/relationships/oleObject" Target="../embeddings/oleObject28.bin"/><Relationship Id="rId28" Type="http://schemas.openxmlformats.org/officeDocument/2006/relationships/oleObject" Target="../embeddings/oleObject33.bin"/><Relationship Id="rId36" Type="http://schemas.openxmlformats.org/officeDocument/2006/relationships/oleObject" Target="../embeddings/oleObject40.bin"/><Relationship Id="rId10" Type="http://schemas.openxmlformats.org/officeDocument/2006/relationships/oleObject" Target="../embeddings/oleObject15.bin"/><Relationship Id="rId19" Type="http://schemas.openxmlformats.org/officeDocument/2006/relationships/oleObject" Target="../embeddings/oleObject24.bin"/><Relationship Id="rId31" Type="http://schemas.openxmlformats.org/officeDocument/2006/relationships/oleObject" Target="../embeddings/oleObject36.bin"/><Relationship Id="rId4" Type="http://schemas.openxmlformats.org/officeDocument/2006/relationships/oleObject" Target="../embeddings/oleObject12.bin"/><Relationship Id="rId9" Type="http://schemas.openxmlformats.org/officeDocument/2006/relationships/image" Target="../media/image19.emf"/><Relationship Id="rId14" Type="http://schemas.openxmlformats.org/officeDocument/2006/relationships/oleObject" Target="../embeddings/oleObject19.bin"/><Relationship Id="rId22" Type="http://schemas.openxmlformats.org/officeDocument/2006/relationships/oleObject" Target="../embeddings/oleObject27.bin"/><Relationship Id="rId27" Type="http://schemas.openxmlformats.org/officeDocument/2006/relationships/oleObject" Target="../embeddings/oleObject32.bin"/><Relationship Id="rId30" Type="http://schemas.openxmlformats.org/officeDocument/2006/relationships/oleObject" Target="../embeddings/oleObject35.bin"/><Relationship Id="rId35"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58775" y="1258888"/>
            <a:ext cx="6518275" cy="1800225"/>
          </a:xfrm>
        </p:spPr>
        <p:txBody>
          <a:bodyPr/>
          <a:lstStyle/>
          <a:p>
            <a:pPr eaLnBrk="1" hangingPunct="1"/>
            <a:r>
              <a:rPr lang="en-US" dirty="0" smtClean="0"/>
              <a:t>Advantages of Deterministic Ethernet for Space Applications</a:t>
            </a:r>
            <a:endParaRPr lang="en-US" dirty="0" smtClean="0"/>
          </a:p>
        </p:txBody>
      </p:sp>
      <p:sp>
        <p:nvSpPr>
          <p:cNvPr id="9219" name="Rectangle 3"/>
          <p:cNvSpPr>
            <a:spLocks noGrp="1" noChangeArrowheads="1"/>
          </p:cNvSpPr>
          <p:nvPr>
            <p:ph type="subTitle" idx="1"/>
          </p:nvPr>
        </p:nvSpPr>
        <p:spPr/>
        <p:txBody>
          <a:bodyPr/>
          <a:lstStyle/>
          <a:p>
            <a:pPr eaLnBrk="1" hangingPunct="1"/>
            <a:r>
              <a:rPr lang="de-AT" dirty="0" smtClean="0"/>
              <a:t>Space Flight Software Workshop 2013</a:t>
            </a:r>
            <a:endParaRPr lang="en-US" b="1" dirty="0" smtClean="0">
              <a:solidFill>
                <a:srgbClr val="FF0000"/>
              </a:solidFill>
            </a:endParaRPr>
          </a:p>
        </p:txBody>
      </p:sp>
      <p:sp>
        <p:nvSpPr>
          <p:cNvPr id="9220" name="Text Box 7"/>
          <p:cNvSpPr txBox="1">
            <a:spLocks noChangeArrowheads="1"/>
          </p:cNvSpPr>
          <p:nvPr/>
        </p:nvSpPr>
        <p:spPr bwMode="auto">
          <a:xfrm>
            <a:off x="358774" y="4365625"/>
            <a:ext cx="62294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de-AT" sz="1800" dirty="0">
                <a:solidFill>
                  <a:srgbClr val="414141"/>
                </a:solidFill>
              </a:rPr>
              <a:t>Christian Fidi, </a:t>
            </a:r>
            <a:r>
              <a:rPr lang="de-AT" sz="1800" dirty="0" err="1" smtClean="0">
                <a:solidFill>
                  <a:srgbClr val="414141"/>
                </a:solidFill>
              </a:rPr>
              <a:t>Product</a:t>
            </a:r>
            <a:r>
              <a:rPr lang="de-AT" sz="1800" dirty="0" smtClean="0">
                <a:solidFill>
                  <a:srgbClr val="414141"/>
                </a:solidFill>
              </a:rPr>
              <a:t> </a:t>
            </a:r>
            <a:r>
              <a:rPr lang="de-AT" sz="1800" dirty="0" smtClean="0">
                <a:solidFill>
                  <a:srgbClr val="414141"/>
                </a:solidFill>
              </a:rPr>
              <a:t>Manager Space Products</a:t>
            </a:r>
          </a:p>
          <a:p>
            <a:pPr eaLnBrk="1" hangingPunct="1"/>
            <a:r>
              <a:rPr lang="de-AT" sz="1800" dirty="0" smtClean="0">
                <a:solidFill>
                  <a:srgbClr val="414141"/>
                </a:solidFill>
                <a:hlinkClick r:id="rId3"/>
              </a:rPr>
              <a:t>Christian.Fidi@TTTech.com</a:t>
            </a:r>
            <a:endParaRPr lang="de-AT" sz="1800" dirty="0" smtClean="0">
              <a:solidFill>
                <a:srgbClr val="414141"/>
              </a:solidFill>
            </a:endParaRPr>
          </a:p>
          <a:p>
            <a:pPr eaLnBrk="1" hangingPunct="1"/>
            <a:r>
              <a:rPr lang="de-AT" sz="1800" dirty="0" smtClean="0">
                <a:solidFill>
                  <a:srgbClr val="414141"/>
                </a:solidFill>
              </a:rPr>
              <a:t> </a:t>
            </a:r>
            <a:endParaRPr lang="en-US" sz="1800" dirty="0">
              <a:solidFill>
                <a:srgbClr val="414141"/>
              </a:solidFill>
            </a:endParaRPr>
          </a:p>
          <a:p>
            <a:pPr eaLnBrk="1" hangingPunct="1"/>
            <a:r>
              <a:rPr lang="en-US" sz="1800" dirty="0" smtClean="0">
                <a:solidFill>
                  <a:srgbClr val="414141"/>
                </a:solidFill>
              </a:rPr>
              <a:t>December 11</a:t>
            </a:r>
            <a:r>
              <a:rPr lang="en-US" sz="1800" baseline="30000" dirty="0" smtClean="0">
                <a:solidFill>
                  <a:srgbClr val="414141"/>
                </a:solidFill>
              </a:rPr>
              <a:t>th</a:t>
            </a:r>
            <a:r>
              <a:rPr lang="en-US" sz="1800" dirty="0" smtClean="0">
                <a:solidFill>
                  <a:srgbClr val="414141"/>
                </a:solidFill>
              </a:rPr>
              <a:t>, </a:t>
            </a:r>
            <a:r>
              <a:rPr lang="en-US" sz="1800" dirty="0">
                <a:solidFill>
                  <a:srgbClr val="414141"/>
                </a:solidFill>
              </a:rPr>
              <a:t>2013</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644" y="1628800"/>
            <a:ext cx="5964588" cy="417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29" name="Title 1"/>
          <p:cNvSpPr>
            <a:spLocks noGrp="1"/>
          </p:cNvSpPr>
          <p:nvPr>
            <p:ph type="title"/>
          </p:nvPr>
        </p:nvSpPr>
        <p:spPr/>
        <p:txBody>
          <a:bodyPr/>
          <a:lstStyle/>
          <a:p>
            <a:pPr eaLnBrk="1" hangingPunct="1"/>
            <a:r>
              <a:rPr lang="en-US" dirty="0" smtClean="0"/>
              <a:t>Mixed-Criticality  Architecture</a:t>
            </a:r>
          </a:p>
        </p:txBody>
      </p:sp>
      <p:sp>
        <p:nvSpPr>
          <p:cNvPr id="6" name="AutoShape 9"/>
          <p:cNvSpPr>
            <a:spLocks noChangeArrowheads="1"/>
          </p:cNvSpPr>
          <p:nvPr/>
        </p:nvSpPr>
        <p:spPr bwMode="auto">
          <a:xfrm>
            <a:off x="7180943" y="4378396"/>
            <a:ext cx="1711537" cy="313232"/>
          </a:xfrm>
          <a:prstGeom prst="wedgeRectCallout">
            <a:avLst>
              <a:gd name="adj1" fmla="val -66012"/>
              <a:gd name="adj2" fmla="val 125380"/>
            </a:avLst>
          </a:prstGeom>
          <a:solidFill>
            <a:schemeClr val="bg1"/>
          </a:solidFill>
          <a:ln w="9525" algn="ctr">
            <a:solidFill>
              <a:srgbClr val="0093D0"/>
            </a:solidFill>
            <a:miter lim="800000"/>
            <a:headEnd/>
            <a:tailEnd/>
          </a:ln>
          <a:effectLst>
            <a:glow rad="63500">
              <a:schemeClr val="accent1">
                <a:satMod val="175000"/>
                <a:alpha val="40000"/>
              </a:schemeClr>
            </a:glow>
            <a:outerShdw dist="35921" dir="2700000" algn="ctr" rotWithShape="0">
              <a:schemeClr val="bg2"/>
            </a:outerShdw>
          </a:effectLst>
          <a:extLst/>
        </p:spPr>
        <p:txBody>
          <a:bodyPr/>
          <a:lstStyle/>
          <a:p>
            <a:pPr>
              <a:defRPr/>
            </a:pPr>
            <a:r>
              <a:rPr lang="de-AT" sz="1400" dirty="0"/>
              <a:t>Standard </a:t>
            </a:r>
            <a:r>
              <a:rPr lang="de-AT" sz="1400" dirty="0" smtClean="0"/>
              <a:t>Ethernet</a:t>
            </a:r>
            <a:endParaRPr lang="de-AT" sz="1200" dirty="0">
              <a:solidFill>
                <a:schemeClr val="tx1"/>
              </a:solidFill>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l="28465" r="45055" b="58478"/>
          <a:stretch>
            <a:fillRect/>
          </a:stretch>
        </p:blipFill>
        <p:spPr bwMode="auto">
          <a:xfrm rot="1309843">
            <a:off x="693669" y="1989556"/>
            <a:ext cx="981364" cy="104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5"/>
          <p:cNvSpPr>
            <a:spLocks noChangeArrowheads="1"/>
          </p:cNvSpPr>
          <p:nvPr/>
        </p:nvSpPr>
        <p:spPr bwMode="auto">
          <a:xfrm rot="3004089">
            <a:off x="1438910" y="2806010"/>
            <a:ext cx="574675" cy="360362"/>
          </a:xfrm>
          <a:custGeom>
            <a:avLst/>
            <a:gdLst>
              <a:gd name="T0" fmla="*/ 2147483647 w 21600"/>
              <a:gd name="T1" fmla="*/ 0 h 21600"/>
              <a:gd name="T2" fmla="*/ 0 w 21600"/>
              <a:gd name="T3" fmla="*/ 836690143 h 21600"/>
              <a:gd name="T4" fmla="*/ 2147483647 w 21600"/>
              <a:gd name="T5" fmla="*/ 1673380570 h 21600"/>
              <a:gd name="T6" fmla="*/ 2147483647 w 21600"/>
              <a:gd name="T7" fmla="*/ 83669014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9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9"/>
          <p:cNvSpPr>
            <a:spLocks noChangeArrowheads="1"/>
          </p:cNvSpPr>
          <p:nvPr/>
        </p:nvSpPr>
        <p:spPr bwMode="auto">
          <a:xfrm>
            <a:off x="613314" y="4691628"/>
            <a:ext cx="1221263" cy="521240"/>
          </a:xfrm>
          <a:prstGeom prst="wedgeRectCallout">
            <a:avLst>
              <a:gd name="adj1" fmla="val 84285"/>
              <a:gd name="adj2" fmla="val -27987"/>
            </a:avLst>
          </a:prstGeom>
          <a:solidFill>
            <a:schemeClr val="bg1"/>
          </a:solidFill>
          <a:ln w="9525" algn="ctr">
            <a:solidFill>
              <a:srgbClr val="0093D0"/>
            </a:solidFill>
            <a:miter lim="800000"/>
            <a:headEnd/>
            <a:tailEnd/>
          </a:ln>
          <a:effectLst>
            <a:glow rad="63500">
              <a:schemeClr val="accent1">
                <a:satMod val="175000"/>
                <a:alpha val="40000"/>
              </a:schemeClr>
            </a:glow>
            <a:outerShdw dist="35921" dir="2700000" algn="ctr" rotWithShape="0">
              <a:schemeClr val="bg2"/>
            </a:outerShdw>
          </a:effectLst>
          <a:extLst/>
        </p:spPr>
        <p:txBody>
          <a:bodyPr/>
          <a:lstStyle/>
          <a:p>
            <a:pPr>
              <a:defRPr/>
            </a:pPr>
            <a:r>
              <a:rPr lang="de-AT" sz="1400" dirty="0" err="1" smtClean="0"/>
              <a:t>SpaceWire</a:t>
            </a:r>
            <a:r>
              <a:rPr lang="de-AT" sz="1400" dirty="0" smtClean="0"/>
              <a:t> / </a:t>
            </a:r>
            <a:r>
              <a:rPr lang="de-AT" sz="1400" dirty="0" err="1" smtClean="0"/>
              <a:t>SpaceFiber</a:t>
            </a:r>
            <a:r>
              <a:rPr lang="de-AT" sz="1400" dirty="0" smtClean="0"/>
              <a:t> </a:t>
            </a:r>
            <a:endParaRPr lang="de-AT" sz="1400" dirty="0"/>
          </a:p>
          <a:p>
            <a:pPr marL="88900" indent="-88900">
              <a:defRPr/>
            </a:pPr>
            <a:endParaRPr lang="de-AT" sz="1200" dirty="0">
              <a:solidFill>
                <a:schemeClr val="tx1"/>
              </a:solidFill>
            </a:endParaRPr>
          </a:p>
        </p:txBody>
      </p:sp>
      <p:sp>
        <p:nvSpPr>
          <p:cNvPr id="12" name="AutoShape 9"/>
          <p:cNvSpPr>
            <a:spLocks noChangeArrowheads="1"/>
          </p:cNvSpPr>
          <p:nvPr/>
        </p:nvSpPr>
        <p:spPr bwMode="auto">
          <a:xfrm>
            <a:off x="4139952" y="2920193"/>
            <a:ext cx="936103" cy="306075"/>
          </a:xfrm>
          <a:prstGeom prst="wedgeRectCallout">
            <a:avLst>
              <a:gd name="adj1" fmla="val -40277"/>
              <a:gd name="adj2" fmla="val 139435"/>
            </a:avLst>
          </a:prstGeom>
          <a:solidFill>
            <a:schemeClr val="bg1"/>
          </a:solidFill>
          <a:ln w="9525" algn="ctr">
            <a:solidFill>
              <a:srgbClr val="0093D0"/>
            </a:solidFill>
            <a:miter lim="800000"/>
            <a:headEnd/>
            <a:tailEnd/>
          </a:ln>
          <a:effectLst>
            <a:glow rad="63500">
              <a:schemeClr val="accent1">
                <a:satMod val="175000"/>
                <a:alpha val="40000"/>
              </a:schemeClr>
            </a:glow>
            <a:outerShdw dist="35921" dir="2700000" algn="ctr" rotWithShape="0">
              <a:schemeClr val="bg2"/>
            </a:outerShdw>
          </a:effectLst>
          <a:extLst/>
        </p:spPr>
        <p:txBody>
          <a:bodyPr/>
          <a:lstStyle/>
          <a:p>
            <a:pPr>
              <a:defRPr/>
            </a:pPr>
            <a:r>
              <a:rPr lang="de-AT" sz="1400" dirty="0" smtClean="0"/>
              <a:t>Gateway</a:t>
            </a:r>
            <a:endParaRPr lang="de-AT" sz="1400" dirty="0"/>
          </a:p>
          <a:p>
            <a:pPr marL="88900" indent="-88900">
              <a:defRPr/>
            </a:pPr>
            <a:endParaRPr lang="de-AT" sz="1200" dirty="0">
              <a:solidFill>
                <a:schemeClr val="tx1"/>
              </a:solidFill>
            </a:endParaRPr>
          </a:p>
        </p:txBody>
      </p:sp>
      <p:sp>
        <p:nvSpPr>
          <p:cNvPr id="13" name="AutoShape 9"/>
          <p:cNvSpPr>
            <a:spLocks noChangeArrowheads="1"/>
          </p:cNvSpPr>
          <p:nvPr/>
        </p:nvSpPr>
        <p:spPr bwMode="auto">
          <a:xfrm>
            <a:off x="534314" y="3270456"/>
            <a:ext cx="994897" cy="531876"/>
          </a:xfrm>
          <a:prstGeom prst="wedgeRectCallout">
            <a:avLst>
              <a:gd name="adj1" fmla="val 84285"/>
              <a:gd name="adj2" fmla="val -27987"/>
            </a:avLst>
          </a:prstGeom>
          <a:solidFill>
            <a:schemeClr val="bg1"/>
          </a:solidFill>
          <a:ln w="9525" algn="ctr">
            <a:solidFill>
              <a:srgbClr val="0093D0"/>
            </a:solidFill>
            <a:miter lim="800000"/>
            <a:headEnd/>
            <a:tailEnd/>
          </a:ln>
          <a:effectLst>
            <a:glow rad="63500">
              <a:schemeClr val="accent1">
                <a:satMod val="175000"/>
                <a:alpha val="40000"/>
              </a:schemeClr>
            </a:glow>
            <a:outerShdw dist="35921" dir="2700000" algn="ctr" rotWithShape="0">
              <a:schemeClr val="bg2"/>
            </a:outerShdw>
          </a:effectLst>
          <a:extLst/>
        </p:spPr>
        <p:txBody>
          <a:bodyPr/>
          <a:lstStyle/>
          <a:p>
            <a:pPr marL="88900" indent="-88900" algn="ctr">
              <a:defRPr/>
            </a:pPr>
            <a:r>
              <a:rPr lang="de-AT" sz="1400" dirty="0"/>
              <a:t>GPS </a:t>
            </a:r>
          </a:p>
          <a:p>
            <a:pPr marL="88900" indent="-88900" algn="ctr">
              <a:defRPr/>
            </a:pPr>
            <a:r>
              <a:rPr lang="de-AT" sz="1400" dirty="0"/>
              <a:t>IEEE1588</a:t>
            </a:r>
          </a:p>
        </p:txBody>
      </p:sp>
    </p:spTree>
    <p:extLst>
      <p:ext uri="{BB962C8B-B14F-4D97-AF65-F5344CB8AC3E}">
        <p14:creationId xmlns:p14="http://schemas.microsoft.com/office/powerpoint/2010/main" val="1087987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58775" y="128588"/>
            <a:ext cx="6070600" cy="765175"/>
          </a:xfrm>
        </p:spPr>
        <p:txBody>
          <a:bodyPr/>
          <a:lstStyle/>
          <a:p>
            <a:pPr eaLnBrk="1" hangingPunct="1">
              <a:lnSpc>
                <a:spcPct val="120000"/>
              </a:lnSpc>
            </a:pPr>
            <a:r>
              <a:rPr lang="en-US" dirty="0" smtClean="0"/>
              <a:t>Time-triggered Traffic Timing</a:t>
            </a:r>
          </a:p>
        </p:txBody>
      </p:sp>
      <p:sp>
        <p:nvSpPr>
          <p:cNvPr id="25605" name="Rectangle 3"/>
          <p:cNvSpPr>
            <a:spLocks noGrp="1" noChangeArrowheads="1"/>
          </p:cNvSpPr>
          <p:nvPr>
            <p:ph type="body" sz="half" idx="1"/>
          </p:nvPr>
        </p:nvSpPr>
        <p:spPr>
          <a:xfrm>
            <a:off x="358775" y="1196752"/>
            <a:ext cx="8248650" cy="4525963"/>
          </a:xfrm>
        </p:spPr>
        <p:txBody>
          <a:bodyPr/>
          <a:lstStyle/>
          <a:p>
            <a:pPr marL="0" indent="0" eaLnBrk="1" hangingPunct="1">
              <a:lnSpc>
                <a:spcPct val="100000"/>
              </a:lnSpc>
              <a:spcBef>
                <a:spcPts val="1000"/>
              </a:spcBef>
            </a:pPr>
            <a:r>
              <a:rPr lang="de-AT" sz="2100" dirty="0" err="1" smtClean="0"/>
              <a:t>Full</a:t>
            </a:r>
            <a:r>
              <a:rPr lang="de-AT" sz="2100" dirty="0" smtClean="0"/>
              <a:t> </a:t>
            </a:r>
            <a:r>
              <a:rPr lang="de-AT" sz="2100" dirty="0" err="1" smtClean="0"/>
              <a:t>control</a:t>
            </a:r>
            <a:r>
              <a:rPr lang="de-AT" sz="2100" dirty="0" smtClean="0"/>
              <a:t> </a:t>
            </a:r>
            <a:r>
              <a:rPr lang="de-AT" sz="2100" dirty="0" err="1" smtClean="0"/>
              <a:t>of</a:t>
            </a:r>
            <a:r>
              <a:rPr lang="de-AT" sz="2100" dirty="0" smtClean="0"/>
              <a:t> </a:t>
            </a:r>
            <a:r>
              <a:rPr lang="de-AT" sz="2100" dirty="0" err="1" smtClean="0"/>
              <a:t>timings</a:t>
            </a:r>
            <a:r>
              <a:rPr lang="de-AT" sz="2100" dirty="0" smtClean="0"/>
              <a:t> in </a:t>
            </a:r>
            <a:r>
              <a:rPr lang="de-AT" sz="2100" dirty="0" err="1" smtClean="0"/>
              <a:t>the</a:t>
            </a:r>
            <a:r>
              <a:rPr lang="de-AT" sz="2100" dirty="0" smtClean="0"/>
              <a:t> </a:t>
            </a:r>
            <a:r>
              <a:rPr lang="de-AT" sz="2100" dirty="0" err="1" smtClean="0"/>
              <a:t>system</a:t>
            </a:r>
            <a:r>
              <a:rPr lang="de-AT" sz="2100" dirty="0" smtClean="0"/>
              <a:t>. </a:t>
            </a:r>
          </a:p>
          <a:p>
            <a:pPr marL="0" indent="0" eaLnBrk="1" hangingPunct="1">
              <a:lnSpc>
                <a:spcPct val="100000"/>
              </a:lnSpc>
              <a:spcBef>
                <a:spcPts val="1000"/>
              </a:spcBef>
            </a:pPr>
            <a:r>
              <a:rPr lang="de-AT" sz="2100" dirty="0" err="1" smtClean="0"/>
              <a:t>Defined</a:t>
            </a:r>
            <a:r>
              <a:rPr lang="de-AT" sz="2100" dirty="0" smtClean="0"/>
              <a:t> </a:t>
            </a:r>
            <a:r>
              <a:rPr lang="de-AT" sz="2100" dirty="0" err="1" smtClean="0"/>
              <a:t>latency</a:t>
            </a:r>
            <a:r>
              <a:rPr lang="de-AT" sz="2100" dirty="0" smtClean="0"/>
              <a:t> </a:t>
            </a:r>
            <a:r>
              <a:rPr lang="de-AT" sz="2100" dirty="0" err="1" smtClean="0"/>
              <a:t>and</a:t>
            </a:r>
            <a:r>
              <a:rPr lang="de-AT" sz="2100" dirty="0" smtClean="0"/>
              <a:t> sub-</a:t>
            </a:r>
            <a:r>
              <a:rPr lang="de-AT" sz="2100" dirty="0" err="1" smtClean="0"/>
              <a:t>microsecond</a:t>
            </a:r>
            <a:r>
              <a:rPr lang="de-AT" sz="2100" dirty="0" smtClean="0"/>
              <a:t> </a:t>
            </a:r>
            <a:r>
              <a:rPr lang="de-AT" sz="2100" dirty="0" err="1" smtClean="0"/>
              <a:t>jitter</a:t>
            </a:r>
            <a:endParaRPr lang="de-AT" sz="2100" dirty="0" smtClean="0"/>
          </a:p>
          <a:p>
            <a:pPr marL="0" indent="0" eaLnBrk="1" hangingPunct="1">
              <a:spcBef>
                <a:spcPts val="1000"/>
              </a:spcBef>
            </a:pPr>
            <a:r>
              <a:rPr lang="de-AT" sz="2100" dirty="0" smtClean="0"/>
              <a:t>      </a:t>
            </a:r>
            <a:endParaRPr lang="en-US" sz="2100" dirty="0" smtClean="0"/>
          </a:p>
        </p:txBody>
      </p:sp>
      <p:grpSp>
        <p:nvGrpSpPr>
          <p:cNvPr id="25606" name="Group 4"/>
          <p:cNvGrpSpPr>
            <a:grpSpLocks/>
          </p:cNvGrpSpPr>
          <p:nvPr/>
        </p:nvGrpSpPr>
        <p:grpSpPr bwMode="auto">
          <a:xfrm>
            <a:off x="2843213" y="4005263"/>
            <a:ext cx="863600" cy="431800"/>
            <a:chOff x="975" y="2296"/>
            <a:chExt cx="544" cy="272"/>
          </a:xfrm>
        </p:grpSpPr>
        <p:sp>
          <p:nvSpPr>
            <p:cNvPr id="25658" name="Rectangle 5"/>
            <p:cNvSpPr>
              <a:spLocks noChangeArrowheads="1"/>
            </p:cNvSpPr>
            <p:nvPr/>
          </p:nvSpPr>
          <p:spPr bwMode="auto">
            <a:xfrm>
              <a:off x="975" y="2296"/>
              <a:ext cx="544"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accent1"/>
                </a:solidFill>
                <a:cs typeface="Arial" charset="0"/>
              </a:endParaRPr>
            </a:p>
          </p:txBody>
        </p:sp>
        <p:sp>
          <p:nvSpPr>
            <p:cNvPr id="25659" name="Rectangle 6"/>
            <p:cNvSpPr>
              <a:spLocks noChangeArrowheads="1"/>
            </p:cNvSpPr>
            <p:nvPr/>
          </p:nvSpPr>
          <p:spPr bwMode="auto">
            <a:xfrm>
              <a:off x="1003" y="2502"/>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0" name="Rectangle 7"/>
            <p:cNvSpPr>
              <a:spLocks noChangeArrowheads="1"/>
            </p:cNvSpPr>
            <p:nvPr/>
          </p:nvSpPr>
          <p:spPr bwMode="auto">
            <a:xfrm>
              <a:off x="1066" y="2501"/>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1" name="Rectangle 8"/>
            <p:cNvSpPr>
              <a:spLocks noChangeArrowheads="1"/>
            </p:cNvSpPr>
            <p:nvPr/>
          </p:nvSpPr>
          <p:spPr bwMode="auto">
            <a:xfrm>
              <a:off x="1129" y="2500"/>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2" name="Rectangle 9"/>
            <p:cNvSpPr>
              <a:spLocks noChangeArrowheads="1"/>
            </p:cNvSpPr>
            <p:nvPr/>
          </p:nvSpPr>
          <p:spPr bwMode="auto">
            <a:xfrm>
              <a:off x="1192" y="2499"/>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3" name="Rectangle 10"/>
            <p:cNvSpPr>
              <a:spLocks noChangeArrowheads="1"/>
            </p:cNvSpPr>
            <p:nvPr/>
          </p:nvSpPr>
          <p:spPr bwMode="auto">
            <a:xfrm>
              <a:off x="1255" y="2498"/>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4" name="Rectangle 11"/>
            <p:cNvSpPr>
              <a:spLocks noChangeArrowheads="1"/>
            </p:cNvSpPr>
            <p:nvPr/>
          </p:nvSpPr>
          <p:spPr bwMode="auto">
            <a:xfrm>
              <a:off x="1318" y="2497"/>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5" name="Rectangle 12"/>
            <p:cNvSpPr>
              <a:spLocks noChangeArrowheads="1"/>
            </p:cNvSpPr>
            <p:nvPr/>
          </p:nvSpPr>
          <p:spPr bwMode="auto">
            <a:xfrm>
              <a:off x="1381" y="2496"/>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6" name="Rectangle 13"/>
            <p:cNvSpPr>
              <a:spLocks noChangeArrowheads="1"/>
            </p:cNvSpPr>
            <p:nvPr/>
          </p:nvSpPr>
          <p:spPr bwMode="auto">
            <a:xfrm>
              <a:off x="1444" y="2495"/>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07" name="Rectangle 14"/>
          <p:cNvSpPr>
            <a:spLocks noChangeArrowheads="1"/>
          </p:cNvSpPr>
          <p:nvPr/>
        </p:nvSpPr>
        <p:spPr bwMode="auto">
          <a:xfrm>
            <a:off x="971550" y="4508500"/>
            <a:ext cx="647700" cy="649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accent1"/>
              </a:solidFill>
              <a:cs typeface="Arial" charset="0"/>
            </a:endParaRPr>
          </a:p>
        </p:txBody>
      </p:sp>
      <p:sp>
        <p:nvSpPr>
          <p:cNvPr id="25608" name="Line 15"/>
          <p:cNvSpPr>
            <a:spLocks noChangeShapeType="1"/>
          </p:cNvSpPr>
          <p:nvPr/>
        </p:nvSpPr>
        <p:spPr bwMode="auto">
          <a:xfrm flipV="1">
            <a:off x="1619250" y="4365625"/>
            <a:ext cx="1223963"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9" name="Picture 16" descr="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789363"/>
            <a:ext cx="5159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7" descr="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365625"/>
            <a:ext cx="5159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1" name="Group 18"/>
          <p:cNvGrpSpPr>
            <a:grpSpLocks/>
          </p:cNvGrpSpPr>
          <p:nvPr/>
        </p:nvGrpSpPr>
        <p:grpSpPr bwMode="auto">
          <a:xfrm>
            <a:off x="4859338" y="4652963"/>
            <a:ext cx="863600" cy="431800"/>
            <a:chOff x="975" y="2296"/>
            <a:chExt cx="544" cy="272"/>
          </a:xfrm>
        </p:grpSpPr>
        <p:sp>
          <p:nvSpPr>
            <p:cNvPr id="25649" name="Rectangle 19"/>
            <p:cNvSpPr>
              <a:spLocks noChangeArrowheads="1"/>
            </p:cNvSpPr>
            <p:nvPr/>
          </p:nvSpPr>
          <p:spPr bwMode="auto">
            <a:xfrm>
              <a:off x="975" y="2296"/>
              <a:ext cx="544"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accent1"/>
                </a:solidFill>
                <a:cs typeface="Arial" charset="0"/>
              </a:endParaRPr>
            </a:p>
          </p:txBody>
        </p:sp>
        <p:sp>
          <p:nvSpPr>
            <p:cNvPr id="25650" name="Rectangle 20"/>
            <p:cNvSpPr>
              <a:spLocks noChangeArrowheads="1"/>
            </p:cNvSpPr>
            <p:nvPr/>
          </p:nvSpPr>
          <p:spPr bwMode="auto">
            <a:xfrm>
              <a:off x="1003" y="2502"/>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1" name="Rectangle 21"/>
            <p:cNvSpPr>
              <a:spLocks noChangeArrowheads="1"/>
            </p:cNvSpPr>
            <p:nvPr/>
          </p:nvSpPr>
          <p:spPr bwMode="auto">
            <a:xfrm>
              <a:off x="1066" y="2501"/>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2" name="Rectangle 22"/>
            <p:cNvSpPr>
              <a:spLocks noChangeArrowheads="1"/>
            </p:cNvSpPr>
            <p:nvPr/>
          </p:nvSpPr>
          <p:spPr bwMode="auto">
            <a:xfrm>
              <a:off x="1129" y="2500"/>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3" name="Rectangle 23"/>
            <p:cNvSpPr>
              <a:spLocks noChangeArrowheads="1"/>
            </p:cNvSpPr>
            <p:nvPr/>
          </p:nvSpPr>
          <p:spPr bwMode="auto">
            <a:xfrm>
              <a:off x="1192" y="2499"/>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4" name="Rectangle 24"/>
            <p:cNvSpPr>
              <a:spLocks noChangeArrowheads="1"/>
            </p:cNvSpPr>
            <p:nvPr/>
          </p:nvSpPr>
          <p:spPr bwMode="auto">
            <a:xfrm>
              <a:off x="1255" y="2498"/>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5" name="Rectangle 25"/>
            <p:cNvSpPr>
              <a:spLocks noChangeArrowheads="1"/>
            </p:cNvSpPr>
            <p:nvPr/>
          </p:nvSpPr>
          <p:spPr bwMode="auto">
            <a:xfrm>
              <a:off x="1318" y="2497"/>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6" name="Rectangle 26"/>
            <p:cNvSpPr>
              <a:spLocks noChangeArrowheads="1"/>
            </p:cNvSpPr>
            <p:nvPr/>
          </p:nvSpPr>
          <p:spPr bwMode="auto">
            <a:xfrm>
              <a:off x="1381" y="2496"/>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7" name="Rectangle 27"/>
            <p:cNvSpPr>
              <a:spLocks noChangeArrowheads="1"/>
            </p:cNvSpPr>
            <p:nvPr/>
          </p:nvSpPr>
          <p:spPr bwMode="auto">
            <a:xfrm>
              <a:off x="1444" y="2495"/>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5612" name="Picture 28" descr="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437063"/>
            <a:ext cx="5159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29"/>
          <p:cNvSpPr>
            <a:spLocks noChangeArrowheads="1"/>
          </p:cNvSpPr>
          <p:nvPr/>
        </p:nvSpPr>
        <p:spPr bwMode="auto">
          <a:xfrm>
            <a:off x="7667625" y="4797425"/>
            <a:ext cx="647700" cy="64928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accent1"/>
              </a:solidFill>
              <a:cs typeface="Arial" charset="0"/>
            </a:endParaRPr>
          </a:p>
        </p:txBody>
      </p:sp>
      <p:sp>
        <p:nvSpPr>
          <p:cNvPr id="25614" name="Line 30"/>
          <p:cNvSpPr>
            <a:spLocks noChangeShapeType="1"/>
          </p:cNvSpPr>
          <p:nvPr/>
        </p:nvSpPr>
        <p:spPr bwMode="auto">
          <a:xfrm>
            <a:off x="3635375" y="4365625"/>
            <a:ext cx="1368425" cy="647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31"/>
          <p:cNvSpPr>
            <a:spLocks noChangeShapeType="1"/>
          </p:cNvSpPr>
          <p:nvPr/>
        </p:nvSpPr>
        <p:spPr bwMode="auto">
          <a:xfrm flipV="1">
            <a:off x="5364163" y="4149725"/>
            <a:ext cx="1871662" cy="863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632" name="AutoShape 32"/>
          <p:cNvSpPr>
            <a:spLocks noChangeArrowheads="1"/>
          </p:cNvSpPr>
          <p:nvPr/>
        </p:nvSpPr>
        <p:spPr bwMode="auto">
          <a:xfrm>
            <a:off x="323850" y="5373688"/>
            <a:ext cx="2089150" cy="792162"/>
          </a:xfrm>
          <a:prstGeom prst="cloudCallout">
            <a:avLst>
              <a:gd name="adj1" fmla="val 8741"/>
              <a:gd name="adj2" fmla="val -12775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solidFill>
                  <a:schemeClr val="tx1"/>
                </a:solidFill>
                <a:cs typeface="Arial" charset="0"/>
              </a:rPr>
              <a:t>I’ll transmit M at 10:45</a:t>
            </a:r>
          </a:p>
        </p:txBody>
      </p:sp>
      <p:sp>
        <p:nvSpPr>
          <p:cNvPr id="537633" name="AutoShape 33"/>
          <p:cNvSpPr>
            <a:spLocks noChangeArrowheads="1"/>
          </p:cNvSpPr>
          <p:nvPr/>
        </p:nvSpPr>
        <p:spPr bwMode="auto">
          <a:xfrm>
            <a:off x="947738" y="2376488"/>
            <a:ext cx="3168650" cy="865187"/>
          </a:xfrm>
          <a:prstGeom prst="cloudCallout">
            <a:avLst>
              <a:gd name="adj1" fmla="val 12074"/>
              <a:gd name="adj2" fmla="val 16651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en-US" sz="1400">
                <a:solidFill>
                  <a:schemeClr val="tx1"/>
                </a:solidFill>
                <a:cs typeface="Arial" charset="0"/>
              </a:rPr>
              <a:t>I’ll accept M only between 10:40 and 10:50</a:t>
            </a:r>
          </a:p>
        </p:txBody>
      </p:sp>
      <p:sp>
        <p:nvSpPr>
          <p:cNvPr id="537634" name="AutoShape 34"/>
          <p:cNvSpPr>
            <a:spLocks noChangeArrowheads="1"/>
          </p:cNvSpPr>
          <p:nvPr/>
        </p:nvSpPr>
        <p:spPr bwMode="auto">
          <a:xfrm>
            <a:off x="2627313" y="4941888"/>
            <a:ext cx="1944687" cy="719137"/>
          </a:xfrm>
          <a:prstGeom prst="cloudCallout">
            <a:avLst>
              <a:gd name="adj1" fmla="val 1102"/>
              <a:gd name="adj2" fmla="val -12836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solidFill>
                  <a:schemeClr val="tx1"/>
                </a:solidFill>
                <a:cs typeface="Arial" charset="0"/>
              </a:rPr>
              <a:t>I’ll forward M at 11:00</a:t>
            </a:r>
          </a:p>
        </p:txBody>
      </p:sp>
      <p:sp>
        <p:nvSpPr>
          <p:cNvPr id="537635" name="AutoShape 35"/>
          <p:cNvSpPr>
            <a:spLocks noChangeArrowheads="1"/>
          </p:cNvSpPr>
          <p:nvPr/>
        </p:nvSpPr>
        <p:spPr bwMode="auto">
          <a:xfrm>
            <a:off x="4067175" y="2852738"/>
            <a:ext cx="1871663" cy="1296987"/>
          </a:xfrm>
          <a:prstGeom prst="cloudCallout">
            <a:avLst>
              <a:gd name="adj1" fmla="val -2588"/>
              <a:gd name="adj2" fmla="val 10924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en-US" sz="1400">
                <a:solidFill>
                  <a:schemeClr val="tx1"/>
                </a:solidFill>
                <a:cs typeface="Arial" charset="0"/>
              </a:rPr>
              <a:t>I’ll accept M only between 10:55 and 11:05</a:t>
            </a:r>
          </a:p>
        </p:txBody>
      </p:sp>
      <p:sp>
        <p:nvSpPr>
          <p:cNvPr id="537636" name="AutoShape 36"/>
          <p:cNvSpPr>
            <a:spLocks noChangeArrowheads="1"/>
          </p:cNvSpPr>
          <p:nvPr/>
        </p:nvSpPr>
        <p:spPr bwMode="auto">
          <a:xfrm>
            <a:off x="5076825" y="5445125"/>
            <a:ext cx="1800225" cy="792163"/>
          </a:xfrm>
          <a:prstGeom prst="cloudCallout">
            <a:avLst>
              <a:gd name="adj1" fmla="val -32185"/>
              <a:gd name="adj2" fmla="val -10370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solidFill>
                  <a:schemeClr val="tx1"/>
                </a:solidFill>
                <a:cs typeface="Arial" charset="0"/>
              </a:rPr>
              <a:t>I’ll forward M at 11:10</a:t>
            </a:r>
          </a:p>
        </p:txBody>
      </p:sp>
      <p:sp>
        <p:nvSpPr>
          <p:cNvPr id="537637" name="AutoShape 37"/>
          <p:cNvSpPr>
            <a:spLocks noChangeArrowheads="1"/>
          </p:cNvSpPr>
          <p:nvPr/>
        </p:nvSpPr>
        <p:spPr bwMode="auto">
          <a:xfrm>
            <a:off x="7164388" y="5670550"/>
            <a:ext cx="1800225" cy="720725"/>
          </a:xfrm>
          <a:prstGeom prst="cloudCallout">
            <a:avLst>
              <a:gd name="adj1" fmla="val -2556"/>
              <a:gd name="adj2" fmla="val -9206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en-US" sz="1400">
                <a:solidFill>
                  <a:schemeClr val="tx1"/>
                </a:solidFill>
                <a:cs typeface="Arial" charset="0"/>
              </a:rPr>
              <a:t>Let’s see if I can receive M</a:t>
            </a:r>
          </a:p>
        </p:txBody>
      </p:sp>
      <p:sp>
        <p:nvSpPr>
          <p:cNvPr id="25622" name="Rectangle 38"/>
          <p:cNvSpPr>
            <a:spLocks noChangeArrowheads="1"/>
          </p:cNvSpPr>
          <p:nvPr/>
        </p:nvSpPr>
        <p:spPr bwMode="auto">
          <a:xfrm>
            <a:off x="7235825" y="3787775"/>
            <a:ext cx="647700" cy="649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accent1"/>
              </a:solidFill>
              <a:cs typeface="Arial" charset="0"/>
            </a:endParaRPr>
          </a:p>
        </p:txBody>
      </p:sp>
      <p:pic>
        <p:nvPicPr>
          <p:cNvPr id="25623" name="Picture 39" descr="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573463"/>
            <a:ext cx="5159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Line 40"/>
          <p:cNvSpPr>
            <a:spLocks noChangeShapeType="1"/>
          </p:cNvSpPr>
          <p:nvPr/>
        </p:nvSpPr>
        <p:spPr bwMode="auto">
          <a:xfrm>
            <a:off x="5508625" y="5013325"/>
            <a:ext cx="2159000" cy="215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5" name="Text Box 41"/>
          <p:cNvSpPr txBox="1">
            <a:spLocks noChangeArrowheads="1"/>
          </p:cNvSpPr>
          <p:nvPr/>
        </p:nvSpPr>
        <p:spPr bwMode="auto">
          <a:xfrm>
            <a:off x="2987675" y="6076950"/>
            <a:ext cx="100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sz="1400">
                <a:solidFill>
                  <a:schemeClr val="tx1"/>
                </a:solidFill>
                <a:cs typeface="Arial" charset="0"/>
              </a:rPr>
              <a:t>…a switch</a:t>
            </a:r>
          </a:p>
        </p:txBody>
      </p:sp>
      <p:grpSp>
        <p:nvGrpSpPr>
          <p:cNvPr id="25626" name="Group 42"/>
          <p:cNvGrpSpPr>
            <a:grpSpLocks/>
          </p:cNvGrpSpPr>
          <p:nvPr/>
        </p:nvGrpSpPr>
        <p:grpSpPr bwMode="auto">
          <a:xfrm>
            <a:off x="2484438" y="6092825"/>
            <a:ext cx="576262" cy="215900"/>
            <a:chOff x="975" y="2296"/>
            <a:chExt cx="544" cy="272"/>
          </a:xfrm>
        </p:grpSpPr>
        <p:sp>
          <p:nvSpPr>
            <p:cNvPr id="25640" name="Rectangle 43"/>
            <p:cNvSpPr>
              <a:spLocks noChangeArrowheads="1"/>
            </p:cNvSpPr>
            <p:nvPr/>
          </p:nvSpPr>
          <p:spPr bwMode="auto">
            <a:xfrm>
              <a:off x="975" y="2296"/>
              <a:ext cx="544"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accent1"/>
                </a:solidFill>
                <a:cs typeface="Arial" charset="0"/>
              </a:endParaRPr>
            </a:p>
          </p:txBody>
        </p:sp>
        <p:sp>
          <p:nvSpPr>
            <p:cNvPr id="25641" name="Rectangle 44"/>
            <p:cNvSpPr>
              <a:spLocks noChangeArrowheads="1"/>
            </p:cNvSpPr>
            <p:nvPr/>
          </p:nvSpPr>
          <p:spPr bwMode="auto">
            <a:xfrm>
              <a:off x="1003" y="2502"/>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2" name="Rectangle 45"/>
            <p:cNvSpPr>
              <a:spLocks noChangeArrowheads="1"/>
            </p:cNvSpPr>
            <p:nvPr/>
          </p:nvSpPr>
          <p:spPr bwMode="auto">
            <a:xfrm>
              <a:off x="1066" y="2501"/>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3" name="Rectangle 46"/>
            <p:cNvSpPr>
              <a:spLocks noChangeArrowheads="1"/>
            </p:cNvSpPr>
            <p:nvPr/>
          </p:nvSpPr>
          <p:spPr bwMode="auto">
            <a:xfrm>
              <a:off x="1129" y="2500"/>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4" name="Rectangle 47"/>
            <p:cNvSpPr>
              <a:spLocks noChangeArrowheads="1"/>
            </p:cNvSpPr>
            <p:nvPr/>
          </p:nvSpPr>
          <p:spPr bwMode="auto">
            <a:xfrm>
              <a:off x="1192" y="2499"/>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5" name="Rectangle 48"/>
            <p:cNvSpPr>
              <a:spLocks noChangeArrowheads="1"/>
            </p:cNvSpPr>
            <p:nvPr/>
          </p:nvSpPr>
          <p:spPr bwMode="auto">
            <a:xfrm>
              <a:off x="1255" y="2498"/>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Rectangle 49"/>
            <p:cNvSpPr>
              <a:spLocks noChangeArrowheads="1"/>
            </p:cNvSpPr>
            <p:nvPr/>
          </p:nvSpPr>
          <p:spPr bwMode="auto">
            <a:xfrm>
              <a:off x="1318" y="2497"/>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7" name="Rectangle 50"/>
            <p:cNvSpPr>
              <a:spLocks noChangeArrowheads="1"/>
            </p:cNvSpPr>
            <p:nvPr/>
          </p:nvSpPr>
          <p:spPr bwMode="auto">
            <a:xfrm>
              <a:off x="1381" y="2496"/>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8" name="Rectangle 51"/>
            <p:cNvSpPr>
              <a:spLocks noChangeArrowheads="1"/>
            </p:cNvSpPr>
            <p:nvPr/>
          </p:nvSpPr>
          <p:spPr bwMode="auto">
            <a:xfrm>
              <a:off x="1444" y="2495"/>
              <a:ext cx="45" cy="45"/>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7652" name="AutoShape 52"/>
          <p:cNvSpPr>
            <a:spLocks noChangeArrowheads="1"/>
          </p:cNvSpPr>
          <p:nvPr/>
        </p:nvSpPr>
        <p:spPr bwMode="auto">
          <a:xfrm>
            <a:off x="6180138" y="2276475"/>
            <a:ext cx="1873250" cy="1008063"/>
          </a:xfrm>
          <a:prstGeom prst="cloudCallout">
            <a:avLst>
              <a:gd name="adj1" fmla="val 7458"/>
              <a:gd name="adj2" fmla="val 11015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en-US" sz="1400">
                <a:solidFill>
                  <a:schemeClr val="tx1"/>
                </a:solidFill>
                <a:cs typeface="Arial" charset="0"/>
              </a:rPr>
              <a:t>I’ll expect M between 11:05 and 11:15</a:t>
            </a:r>
          </a:p>
        </p:txBody>
      </p:sp>
      <p:grpSp>
        <p:nvGrpSpPr>
          <p:cNvPr id="537653" name="Group 53"/>
          <p:cNvGrpSpPr>
            <a:grpSpLocks/>
          </p:cNvGrpSpPr>
          <p:nvPr/>
        </p:nvGrpSpPr>
        <p:grpSpPr bwMode="auto">
          <a:xfrm>
            <a:off x="1504950" y="4679950"/>
            <a:ext cx="406400" cy="328613"/>
            <a:chOff x="1040" y="3028"/>
            <a:chExt cx="256" cy="207"/>
          </a:xfrm>
        </p:grpSpPr>
        <p:graphicFrame>
          <p:nvGraphicFramePr>
            <p:cNvPr id="25638" name="Object 54"/>
            <p:cNvGraphicFramePr>
              <a:graphicFrameLocks noChangeAspect="1"/>
            </p:cNvGraphicFramePr>
            <p:nvPr/>
          </p:nvGraphicFramePr>
          <p:xfrm>
            <a:off x="1040" y="3028"/>
            <a:ext cx="256" cy="176"/>
          </p:xfrm>
          <a:graphic>
            <a:graphicData uri="http://schemas.openxmlformats.org/presentationml/2006/ole">
              <mc:AlternateContent xmlns:mc="http://schemas.openxmlformats.org/markup-compatibility/2006">
                <mc:Choice xmlns:v="urn:schemas-microsoft-com:vml" Requires="v">
                  <p:oleObj spid="_x0000_s72886" name="Visio" r:id="rId5" imgW="574780" imgH="394839" progId="Visio.Drawing.11">
                    <p:embed/>
                  </p:oleObj>
                </mc:Choice>
                <mc:Fallback>
                  <p:oleObj name="Visio" r:id="rId5" imgW="574780" imgH="39483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1040" y="3028"/>
                          <a:ext cx="25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39" name="Text Box 55"/>
            <p:cNvSpPr txBox="1">
              <a:spLocks noChangeArrowheads="1"/>
            </p:cNvSpPr>
            <p:nvPr/>
          </p:nvSpPr>
          <p:spPr bwMode="auto">
            <a:xfrm>
              <a:off x="1078" y="3062"/>
              <a:ext cx="2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sz="1200" b="1">
                  <a:solidFill>
                    <a:schemeClr val="bg1"/>
                  </a:solidFill>
                </a:rPr>
                <a:t>M</a:t>
              </a:r>
            </a:p>
          </p:txBody>
        </p:sp>
      </p:grpSp>
      <p:grpSp>
        <p:nvGrpSpPr>
          <p:cNvPr id="537656" name="Group 56"/>
          <p:cNvGrpSpPr>
            <a:grpSpLocks/>
          </p:cNvGrpSpPr>
          <p:nvPr/>
        </p:nvGrpSpPr>
        <p:grpSpPr bwMode="auto">
          <a:xfrm>
            <a:off x="3683000" y="4152900"/>
            <a:ext cx="406400" cy="328613"/>
            <a:chOff x="1040" y="3028"/>
            <a:chExt cx="256" cy="207"/>
          </a:xfrm>
        </p:grpSpPr>
        <p:graphicFrame>
          <p:nvGraphicFramePr>
            <p:cNvPr id="25636" name="Object 57"/>
            <p:cNvGraphicFramePr>
              <a:graphicFrameLocks noChangeAspect="1"/>
            </p:cNvGraphicFramePr>
            <p:nvPr/>
          </p:nvGraphicFramePr>
          <p:xfrm>
            <a:off x="1040" y="3028"/>
            <a:ext cx="256" cy="176"/>
          </p:xfrm>
          <a:graphic>
            <a:graphicData uri="http://schemas.openxmlformats.org/presentationml/2006/ole">
              <mc:AlternateContent xmlns:mc="http://schemas.openxmlformats.org/markup-compatibility/2006">
                <mc:Choice xmlns:v="urn:schemas-microsoft-com:vml" Requires="v">
                  <p:oleObj spid="_x0000_s72887" name="Visio" r:id="rId7" imgW="574780" imgH="394839" progId="Visio.Drawing.11">
                    <p:embed/>
                  </p:oleObj>
                </mc:Choice>
                <mc:Fallback>
                  <p:oleObj name="Visio" r:id="rId7" imgW="574780" imgH="39483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1040" y="3028"/>
                          <a:ext cx="25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37" name="Text Box 58"/>
            <p:cNvSpPr txBox="1">
              <a:spLocks noChangeArrowheads="1"/>
            </p:cNvSpPr>
            <p:nvPr/>
          </p:nvSpPr>
          <p:spPr bwMode="auto">
            <a:xfrm>
              <a:off x="1078" y="3062"/>
              <a:ext cx="2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sz="1200" b="1">
                  <a:solidFill>
                    <a:schemeClr val="bg1"/>
                  </a:solidFill>
                </a:rPr>
                <a:t>M</a:t>
              </a:r>
            </a:p>
          </p:txBody>
        </p:sp>
      </p:grpSp>
      <p:grpSp>
        <p:nvGrpSpPr>
          <p:cNvPr id="537659" name="Group 59"/>
          <p:cNvGrpSpPr>
            <a:grpSpLocks/>
          </p:cNvGrpSpPr>
          <p:nvPr/>
        </p:nvGrpSpPr>
        <p:grpSpPr bwMode="auto">
          <a:xfrm>
            <a:off x="5716588" y="4640263"/>
            <a:ext cx="406400" cy="328612"/>
            <a:chOff x="1040" y="3028"/>
            <a:chExt cx="256" cy="207"/>
          </a:xfrm>
        </p:grpSpPr>
        <p:graphicFrame>
          <p:nvGraphicFramePr>
            <p:cNvPr id="25634" name="Object 60"/>
            <p:cNvGraphicFramePr>
              <a:graphicFrameLocks noChangeAspect="1"/>
            </p:cNvGraphicFramePr>
            <p:nvPr/>
          </p:nvGraphicFramePr>
          <p:xfrm>
            <a:off x="1040" y="3028"/>
            <a:ext cx="256" cy="176"/>
          </p:xfrm>
          <a:graphic>
            <a:graphicData uri="http://schemas.openxmlformats.org/presentationml/2006/ole">
              <mc:AlternateContent xmlns:mc="http://schemas.openxmlformats.org/markup-compatibility/2006">
                <mc:Choice xmlns:v="urn:schemas-microsoft-com:vml" Requires="v">
                  <p:oleObj spid="_x0000_s72888" name="Visio" r:id="rId8" imgW="574780" imgH="394839" progId="Visio.Drawing.11">
                    <p:embed/>
                  </p:oleObj>
                </mc:Choice>
                <mc:Fallback>
                  <p:oleObj name="Visio" r:id="rId8" imgW="574780" imgH="39483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1040" y="3028"/>
                          <a:ext cx="25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35" name="Text Box 61"/>
            <p:cNvSpPr txBox="1">
              <a:spLocks noChangeArrowheads="1"/>
            </p:cNvSpPr>
            <p:nvPr/>
          </p:nvSpPr>
          <p:spPr bwMode="auto">
            <a:xfrm>
              <a:off x="1078" y="3062"/>
              <a:ext cx="2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sz="1200" b="1">
                  <a:solidFill>
                    <a:schemeClr val="bg1"/>
                  </a:solidFill>
                </a:rPr>
                <a:t>M</a:t>
              </a:r>
            </a:p>
          </p:txBody>
        </p:sp>
      </p:grpSp>
      <p:grpSp>
        <p:nvGrpSpPr>
          <p:cNvPr id="537662" name="Group 62"/>
          <p:cNvGrpSpPr>
            <a:grpSpLocks/>
          </p:cNvGrpSpPr>
          <p:nvPr/>
        </p:nvGrpSpPr>
        <p:grpSpPr bwMode="auto">
          <a:xfrm>
            <a:off x="5716588" y="4960938"/>
            <a:ext cx="406400" cy="328612"/>
            <a:chOff x="1040" y="3028"/>
            <a:chExt cx="256" cy="207"/>
          </a:xfrm>
        </p:grpSpPr>
        <p:graphicFrame>
          <p:nvGraphicFramePr>
            <p:cNvPr id="25632" name="Object 63"/>
            <p:cNvGraphicFramePr>
              <a:graphicFrameLocks noChangeAspect="1"/>
            </p:cNvGraphicFramePr>
            <p:nvPr/>
          </p:nvGraphicFramePr>
          <p:xfrm>
            <a:off x="1040" y="3028"/>
            <a:ext cx="256" cy="176"/>
          </p:xfrm>
          <a:graphic>
            <a:graphicData uri="http://schemas.openxmlformats.org/presentationml/2006/ole">
              <mc:AlternateContent xmlns:mc="http://schemas.openxmlformats.org/markup-compatibility/2006">
                <mc:Choice xmlns:v="urn:schemas-microsoft-com:vml" Requires="v">
                  <p:oleObj spid="_x0000_s72889" name="Visio" r:id="rId9" imgW="574780" imgH="394839" progId="Visio.Drawing.11">
                    <p:embed/>
                  </p:oleObj>
                </mc:Choice>
                <mc:Fallback>
                  <p:oleObj name="Visio" r:id="rId9" imgW="574780" imgH="39483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1040" y="3028"/>
                          <a:ext cx="25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33" name="Text Box 64"/>
            <p:cNvSpPr txBox="1">
              <a:spLocks noChangeArrowheads="1"/>
            </p:cNvSpPr>
            <p:nvPr/>
          </p:nvSpPr>
          <p:spPr bwMode="auto">
            <a:xfrm>
              <a:off x="1078" y="3062"/>
              <a:ext cx="2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sz="1200" b="1">
                  <a:solidFill>
                    <a:schemeClr val="bg1"/>
                  </a:solidFill>
                </a:rPr>
                <a:t>M</a:t>
              </a:r>
            </a:p>
          </p:txBody>
        </p:sp>
      </p:grpSp>
    </p:spTree>
    <p:extLst>
      <p:ext uri="{BB962C8B-B14F-4D97-AF65-F5344CB8AC3E}">
        <p14:creationId xmlns:p14="http://schemas.microsoft.com/office/powerpoint/2010/main" val="16249443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7632"/>
                                        </p:tgtEl>
                                        <p:attrNameLst>
                                          <p:attrName>style.visibility</p:attrName>
                                        </p:attrNameLst>
                                      </p:cBhvr>
                                      <p:to>
                                        <p:strVal val="visible"/>
                                      </p:to>
                                    </p:set>
                                    <p:animEffect transition="in" filter="blinds(horizontal)">
                                      <p:cBhvr>
                                        <p:cTn id="7" dur="500"/>
                                        <p:tgtEl>
                                          <p:spTgt spid="537632"/>
                                        </p:tgtEl>
                                      </p:cBhvr>
                                    </p:animEffect>
                                  </p:childTnLst>
                                </p:cTn>
                              </p:par>
                              <p:par>
                                <p:cTn id="8" presetID="3" presetClass="entr" presetSubtype="10" fill="hold" nodeType="withEffect">
                                  <p:stCondLst>
                                    <p:cond delay="0"/>
                                  </p:stCondLst>
                                  <p:childTnLst>
                                    <p:set>
                                      <p:cBhvr>
                                        <p:cTn id="9" dur="1" fill="hold">
                                          <p:stCondLst>
                                            <p:cond delay="0"/>
                                          </p:stCondLst>
                                        </p:cTn>
                                        <p:tgtEl>
                                          <p:spTgt spid="537653"/>
                                        </p:tgtEl>
                                        <p:attrNameLst>
                                          <p:attrName>style.visibility</p:attrName>
                                        </p:attrNameLst>
                                      </p:cBhvr>
                                      <p:to>
                                        <p:strVal val="visible"/>
                                      </p:to>
                                    </p:set>
                                    <p:animEffect transition="in" filter="blinds(horizontal)">
                                      <p:cBhvr>
                                        <p:cTn id="10" dur="500"/>
                                        <p:tgtEl>
                                          <p:spTgt spid="5376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path" presetSubtype="0" accel="50000" decel="50000" fill="hold" nodeType="clickEffect">
                                  <p:stCondLst>
                                    <p:cond delay="0"/>
                                  </p:stCondLst>
                                  <p:childTnLst>
                                    <p:animMotion origin="layout" path="M 4.44444E-6 0 L 0.12986 -0.05532 " pathEditMode="relative" rAng="0" ptsTypes="AA">
                                      <p:cBhvr>
                                        <p:cTn id="14" dur="2000" fill="hold"/>
                                        <p:tgtEl>
                                          <p:spTgt spid="537653"/>
                                        </p:tgtEl>
                                        <p:attrNameLst>
                                          <p:attrName>ppt_x</p:attrName>
                                          <p:attrName>ppt_y</p:attrName>
                                        </p:attrNameLst>
                                      </p:cBhvr>
                                      <p:rCtr x="6493" y="-277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37633"/>
                                        </p:tgtEl>
                                        <p:attrNameLst>
                                          <p:attrName>style.visibility</p:attrName>
                                        </p:attrNameLst>
                                      </p:cBhvr>
                                      <p:to>
                                        <p:strVal val="visible"/>
                                      </p:to>
                                    </p:set>
                                    <p:animEffect transition="in" filter="blinds(horizontal)">
                                      <p:cBhvr>
                                        <p:cTn id="19" dur="500"/>
                                        <p:tgtEl>
                                          <p:spTgt spid="5376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37634"/>
                                        </p:tgtEl>
                                        <p:attrNameLst>
                                          <p:attrName>style.visibility</p:attrName>
                                        </p:attrNameLst>
                                      </p:cBhvr>
                                      <p:to>
                                        <p:strVal val="visible"/>
                                      </p:to>
                                    </p:set>
                                    <p:animEffect transition="in" filter="blinds(horizontal)">
                                      <p:cBhvr>
                                        <p:cTn id="24" dur="500"/>
                                        <p:tgtEl>
                                          <p:spTgt spid="537634"/>
                                        </p:tgtEl>
                                      </p:cBhvr>
                                    </p:animEffect>
                                  </p:childTnLst>
                                </p:cTn>
                              </p:par>
                              <p:par>
                                <p:cTn id="25" presetID="3" presetClass="exit" presetSubtype="10" fill="hold" nodeType="withEffect">
                                  <p:stCondLst>
                                    <p:cond delay="0"/>
                                  </p:stCondLst>
                                  <p:childTnLst>
                                    <p:animEffect transition="out" filter="blinds(horizontal)">
                                      <p:cBhvr>
                                        <p:cTn id="26" dur="500"/>
                                        <p:tgtEl>
                                          <p:spTgt spid="537653"/>
                                        </p:tgtEl>
                                      </p:cBhvr>
                                    </p:animEffect>
                                    <p:set>
                                      <p:cBhvr>
                                        <p:cTn id="27" dur="1" fill="hold">
                                          <p:stCondLst>
                                            <p:cond delay="499"/>
                                          </p:stCondLst>
                                        </p:cTn>
                                        <p:tgtEl>
                                          <p:spTgt spid="537653"/>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537656"/>
                                        </p:tgtEl>
                                        <p:attrNameLst>
                                          <p:attrName>style.visibility</p:attrName>
                                        </p:attrNameLst>
                                      </p:cBhvr>
                                      <p:to>
                                        <p:strVal val="visible"/>
                                      </p:to>
                                    </p:set>
                                    <p:animEffect transition="in" filter="blinds(horizontal)">
                                      <p:cBhvr>
                                        <p:cTn id="30" dur="500"/>
                                        <p:tgtEl>
                                          <p:spTgt spid="5376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path" presetSubtype="0" accel="50000" decel="50000" fill="hold" nodeType="clickEffect">
                                  <p:stCondLst>
                                    <p:cond delay="0"/>
                                  </p:stCondLst>
                                  <p:childTnLst>
                                    <p:animMotion origin="layout" path="M 5.55112E-17 1.85185E-6 L 0.09045 0.0625 " pathEditMode="relative" rAng="0" ptsTypes="AA">
                                      <p:cBhvr>
                                        <p:cTn id="34" dur="2000" fill="hold"/>
                                        <p:tgtEl>
                                          <p:spTgt spid="537656"/>
                                        </p:tgtEl>
                                        <p:attrNameLst>
                                          <p:attrName>ppt_x</p:attrName>
                                          <p:attrName>ppt_y</p:attrName>
                                        </p:attrNameLst>
                                      </p:cBhvr>
                                      <p:rCtr x="4514" y="3125"/>
                                    </p:animMotion>
                                  </p:childTnLst>
                                </p:cTn>
                              </p:par>
                              <p:par>
                                <p:cTn id="35" presetID="3" presetClass="entr" presetSubtype="10" fill="hold" grpId="0" nodeType="withEffect">
                                  <p:stCondLst>
                                    <p:cond delay="0"/>
                                  </p:stCondLst>
                                  <p:childTnLst>
                                    <p:set>
                                      <p:cBhvr>
                                        <p:cTn id="36" dur="1" fill="hold">
                                          <p:stCondLst>
                                            <p:cond delay="0"/>
                                          </p:stCondLst>
                                        </p:cTn>
                                        <p:tgtEl>
                                          <p:spTgt spid="537635"/>
                                        </p:tgtEl>
                                        <p:attrNameLst>
                                          <p:attrName>style.visibility</p:attrName>
                                        </p:attrNameLst>
                                      </p:cBhvr>
                                      <p:to>
                                        <p:strVal val="visible"/>
                                      </p:to>
                                    </p:set>
                                    <p:animEffect transition="in" filter="blinds(horizontal)">
                                      <p:cBhvr>
                                        <p:cTn id="37" dur="500"/>
                                        <p:tgtEl>
                                          <p:spTgt spid="537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37636"/>
                                        </p:tgtEl>
                                        <p:attrNameLst>
                                          <p:attrName>style.visibility</p:attrName>
                                        </p:attrNameLst>
                                      </p:cBhvr>
                                      <p:to>
                                        <p:strVal val="visible"/>
                                      </p:to>
                                    </p:set>
                                    <p:animEffect transition="in" filter="blinds(horizontal)">
                                      <p:cBhvr>
                                        <p:cTn id="42" dur="500"/>
                                        <p:tgtEl>
                                          <p:spTgt spid="537636"/>
                                        </p:tgtEl>
                                      </p:cBhvr>
                                    </p:animEffect>
                                  </p:childTnLst>
                                </p:cTn>
                              </p:par>
                              <p:par>
                                <p:cTn id="43" presetID="3" presetClass="exit" presetSubtype="10" fill="hold" nodeType="withEffect">
                                  <p:stCondLst>
                                    <p:cond delay="0"/>
                                  </p:stCondLst>
                                  <p:childTnLst>
                                    <p:animEffect transition="out" filter="blinds(horizontal)">
                                      <p:cBhvr>
                                        <p:cTn id="44" dur="500"/>
                                        <p:tgtEl>
                                          <p:spTgt spid="537656"/>
                                        </p:tgtEl>
                                      </p:cBhvr>
                                    </p:animEffect>
                                    <p:set>
                                      <p:cBhvr>
                                        <p:cTn id="45" dur="1" fill="hold">
                                          <p:stCondLst>
                                            <p:cond delay="499"/>
                                          </p:stCondLst>
                                        </p:cTn>
                                        <p:tgtEl>
                                          <p:spTgt spid="537656"/>
                                        </p:tgtEl>
                                        <p:attrNameLst>
                                          <p:attrName>style.visibility</p:attrName>
                                        </p:attrNameLst>
                                      </p:cBhvr>
                                      <p:to>
                                        <p:strVal val="hidden"/>
                                      </p:to>
                                    </p:set>
                                  </p:childTnLst>
                                </p:cTn>
                              </p:par>
                              <p:par>
                                <p:cTn id="46" presetID="3" presetClass="entr" presetSubtype="10" fill="hold" nodeType="withEffect">
                                  <p:stCondLst>
                                    <p:cond delay="0"/>
                                  </p:stCondLst>
                                  <p:childTnLst>
                                    <p:set>
                                      <p:cBhvr>
                                        <p:cTn id="47" dur="1" fill="hold">
                                          <p:stCondLst>
                                            <p:cond delay="0"/>
                                          </p:stCondLst>
                                        </p:cTn>
                                        <p:tgtEl>
                                          <p:spTgt spid="537659"/>
                                        </p:tgtEl>
                                        <p:attrNameLst>
                                          <p:attrName>style.visibility</p:attrName>
                                        </p:attrNameLst>
                                      </p:cBhvr>
                                      <p:to>
                                        <p:strVal val="visible"/>
                                      </p:to>
                                    </p:set>
                                    <p:animEffect transition="in" filter="blinds(horizontal)">
                                      <p:cBhvr>
                                        <p:cTn id="48" dur="500"/>
                                        <p:tgtEl>
                                          <p:spTgt spid="537659"/>
                                        </p:tgtEl>
                                      </p:cBhvr>
                                    </p:animEffect>
                                  </p:childTnLst>
                                </p:cTn>
                              </p:par>
                              <p:par>
                                <p:cTn id="49" presetID="3" presetClass="entr" presetSubtype="10" fill="hold" nodeType="withEffect">
                                  <p:stCondLst>
                                    <p:cond delay="0"/>
                                  </p:stCondLst>
                                  <p:childTnLst>
                                    <p:set>
                                      <p:cBhvr>
                                        <p:cTn id="50" dur="1" fill="hold">
                                          <p:stCondLst>
                                            <p:cond delay="0"/>
                                          </p:stCondLst>
                                        </p:cTn>
                                        <p:tgtEl>
                                          <p:spTgt spid="537662"/>
                                        </p:tgtEl>
                                        <p:attrNameLst>
                                          <p:attrName>style.visibility</p:attrName>
                                        </p:attrNameLst>
                                      </p:cBhvr>
                                      <p:to>
                                        <p:strVal val="visible"/>
                                      </p:to>
                                    </p:set>
                                    <p:animEffect transition="in" filter="blinds(horizontal)">
                                      <p:cBhvr>
                                        <p:cTn id="51" dur="500"/>
                                        <p:tgtEl>
                                          <p:spTgt spid="53766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3" presetClass="path" presetSubtype="0" accel="50000" decel="50000" fill="hold" nodeType="clickEffect">
                                  <p:stCondLst>
                                    <p:cond delay="0"/>
                                  </p:stCondLst>
                                  <p:childTnLst>
                                    <p:animMotion origin="layout" path="M 4.16667E-6 -2.22222E-6 L 0.18402 0.0044 " pathEditMode="relative" rAng="0" ptsTypes="AA">
                                      <p:cBhvr>
                                        <p:cTn id="55" dur="2000" fill="hold"/>
                                        <p:tgtEl>
                                          <p:spTgt spid="537662"/>
                                        </p:tgtEl>
                                        <p:attrNameLst>
                                          <p:attrName>ppt_x</p:attrName>
                                          <p:attrName>ppt_y</p:attrName>
                                        </p:attrNameLst>
                                      </p:cBhvr>
                                      <p:rCtr x="9201" y="208"/>
                                    </p:animMotion>
                                  </p:childTnLst>
                                </p:cTn>
                              </p:par>
                              <p:par>
                                <p:cTn id="56" presetID="63" presetClass="path" presetSubtype="0" accel="50000" decel="50000" fill="hold" nodeType="withEffect">
                                  <p:stCondLst>
                                    <p:cond delay="0"/>
                                  </p:stCondLst>
                                  <p:childTnLst>
                                    <p:animMotion origin="layout" path="M 4.16667E-6 -2.96296E-6 L 0.13628 -0.08518 " pathEditMode="relative" rAng="0" ptsTypes="AA">
                                      <p:cBhvr>
                                        <p:cTn id="57" dur="2000" fill="hold"/>
                                        <p:tgtEl>
                                          <p:spTgt spid="537659"/>
                                        </p:tgtEl>
                                        <p:attrNameLst>
                                          <p:attrName>ppt_x</p:attrName>
                                          <p:attrName>ppt_y</p:attrName>
                                        </p:attrNameLst>
                                      </p:cBhvr>
                                      <p:rCtr x="6806" y="-4259"/>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37652"/>
                                        </p:tgtEl>
                                        <p:attrNameLst>
                                          <p:attrName>style.visibility</p:attrName>
                                        </p:attrNameLst>
                                      </p:cBhvr>
                                      <p:to>
                                        <p:strVal val="visible"/>
                                      </p:to>
                                    </p:set>
                                    <p:animEffect transition="in" filter="blinds(horizontal)">
                                      <p:cBhvr>
                                        <p:cTn id="62" dur="500"/>
                                        <p:tgtEl>
                                          <p:spTgt spid="53765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37637"/>
                                        </p:tgtEl>
                                        <p:attrNameLst>
                                          <p:attrName>style.visibility</p:attrName>
                                        </p:attrNameLst>
                                      </p:cBhvr>
                                      <p:to>
                                        <p:strVal val="visible"/>
                                      </p:to>
                                    </p:set>
                                    <p:animEffect transition="in" filter="blinds(horizontal)">
                                      <p:cBhvr>
                                        <p:cTn id="67" dur="500"/>
                                        <p:tgtEl>
                                          <p:spTgt spid="53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32" grpId="0" animBg="1"/>
      <p:bldP spid="537633" grpId="0" animBg="1"/>
      <p:bldP spid="537634" grpId="0" animBg="1"/>
      <p:bldP spid="537635" grpId="0" animBg="1"/>
      <p:bldP spid="537636" grpId="0" animBg="1"/>
      <p:bldP spid="537637" grpId="0" animBg="1"/>
      <p:bldP spid="5376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7068"/>
          <a:stretch>
            <a:fillRect/>
          </a:stretch>
        </p:blipFill>
        <p:spPr bwMode="auto">
          <a:xfrm>
            <a:off x="3744913" y="1700213"/>
            <a:ext cx="5075237" cy="3898900"/>
          </a:xfrm>
          <a:prstGeom prst="rect">
            <a:avLst/>
          </a:prstGeom>
          <a:noFill/>
          <a:ln>
            <a:noFill/>
          </a:ln>
          <a:effectLst/>
          <a:extLst>
            <a:ext uri="{909E8E84-426E-40DD-AFC4-6F175D3DCCD1}">
              <a14:hiddenFill xmlns:a14="http://schemas.microsoft.com/office/drawing/2010/main">
                <a:blipFill dpi="0" rotWithShape="0">
                  <a:blip/>
                  <a:srcRect r="170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3"/>
          <p:cNvSpPr>
            <a:spLocks noGrp="1" noChangeArrowheads="1"/>
          </p:cNvSpPr>
          <p:nvPr>
            <p:ph type="body" idx="1"/>
          </p:nvPr>
        </p:nvSpPr>
        <p:spPr>
          <a:xfrm>
            <a:off x="469900" y="1617663"/>
            <a:ext cx="4389438" cy="4303712"/>
          </a:xfrm>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indent="0" defTabSz="457200" eaLnBrk="1" hangingPunct="1">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sz="2400" smtClean="0"/>
              <a:t>Time-triggered extensions for standard switched Gigabit-Ethernet</a:t>
            </a:r>
          </a:p>
          <a:p>
            <a:pPr marL="536575" lvl="1" indent="-176213" defTabSz="457200" eaLnBrk="1" hangingPunct="1">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de-AT" sz="2400" smtClean="0"/>
              <a:t>Startup</a:t>
            </a:r>
          </a:p>
          <a:p>
            <a:pPr marL="536575" lvl="1" indent="-176213" defTabSz="457200" eaLnBrk="1" hangingPunct="1">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de-AT" sz="2400" smtClean="0"/>
              <a:t>Recovery</a:t>
            </a:r>
          </a:p>
          <a:p>
            <a:pPr marL="536575" lvl="1" indent="-176213" defTabSz="457200" eaLnBrk="1" hangingPunct="1">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de-AT" sz="2400" smtClean="0"/>
              <a:t>Robust fault-tolerant                                                           distributed clock</a:t>
            </a:r>
          </a:p>
        </p:txBody>
      </p:sp>
      <p:sp>
        <p:nvSpPr>
          <p:cNvPr id="26628" name="Rectangle 4"/>
          <p:cNvSpPr>
            <a:spLocks noGrp="1" noChangeArrowheads="1"/>
          </p:cNvSpPr>
          <p:nvPr>
            <p:ph type="title"/>
          </p:nvPr>
        </p:nvSpPr>
        <p:spPr>
          <a:xfrm>
            <a:off x="358775" y="128588"/>
            <a:ext cx="5400675" cy="1011237"/>
          </a:xfrm>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err="1" smtClean="0"/>
              <a:t>Extensions</a:t>
            </a:r>
            <a:r>
              <a:rPr lang="de-AT" dirty="0" smtClean="0"/>
              <a:t> &amp; Standard Ethernet</a:t>
            </a:r>
          </a:p>
        </p:txBody>
      </p:sp>
      <p:sp>
        <p:nvSpPr>
          <p:cNvPr id="539653" name="Text Box 5"/>
          <p:cNvSpPr txBox="1">
            <a:spLocks noChangeArrowheads="1"/>
          </p:cNvSpPr>
          <p:nvPr/>
        </p:nvSpPr>
        <p:spPr bwMode="auto">
          <a:xfrm>
            <a:off x="900113" y="5805488"/>
            <a:ext cx="7570787" cy="444216"/>
          </a:xfrm>
          <a:prstGeom prst="rect">
            <a:avLst/>
          </a:prstGeom>
          <a:solidFill>
            <a:srgbClr val="0093D0"/>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82800" rIns="162000" bIns="8280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a:spcBef>
                <a:spcPts val="1200"/>
              </a:spcBef>
              <a:buSzPct val="100000"/>
            </a:pPr>
            <a:r>
              <a:rPr lang="de-AT" sz="1800" b="1" dirty="0" err="1">
                <a:solidFill>
                  <a:schemeClr val="bg1"/>
                </a:solidFill>
                <a:cs typeface="Arial" charset="0"/>
              </a:rPr>
              <a:t>Makes</a:t>
            </a:r>
            <a:r>
              <a:rPr lang="de-AT" sz="1800" b="1" dirty="0">
                <a:solidFill>
                  <a:schemeClr val="bg1"/>
                </a:solidFill>
                <a:cs typeface="Arial" charset="0"/>
              </a:rPr>
              <a:t> Ethernet </a:t>
            </a:r>
            <a:r>
              <a:rPr lang="de-AT" sz="1800" b="1" dirty="0" err="1">
                <a:solidFill>
                  <a:schemeClr val="bg1"/>
                </a:solidFill>
                <a:cs typeface="Arial" charset="0"/>
              </a:rPr>
              <a:t>viable</a:t>
            </a:r>
            <a:r>
              <a:rPr lang="de-AT" sz="1800" b="1" dirty="0">
                <a:solidFill>
                  <a:schemeClr val="bg1"/>
                </a:solidFill>
                <a:cs typeface="Arial" charset="0"/>
              </a:rPr>
              <a:t> </a:t>
            </a:r>
            <a:r>
              <a:rPr lang="de-AT" sz="1800" b="1" dirty="0" err="1">
                <a:solidFill>
                  <a:schemeClr val="bg1"/>
                </a:solidFill>
                <a:cs typeface="Arial" charset="0"/>
              </a:rPr>
              <a:t>for</a:t>
            </a:r>
            <a:r>
              <a:rPr lang="de-AT" sz="1800" b="1" dirty="0">
                <a:solidFill>
                  <a:schemeClr val="bg1"/>
                </a:solidFill>
                <a:cs typeface="Arial" charset="0"/>
              </a:rPr>
              <a:t> </a:t>
            </a:r>
            <a:r>
              <a:rPr lang="de-AT" sz="1800" b="1" dirty="0" err="1" smtClean="0">
                <a:solidFill>
                  <a:schemeClr val="bg1"/>
                </a:solidFill>
                <a:cs typeface="Arial" charset="0"/>
              </a:rPr>
              <a:t>safety-critical</a:t>
            </a:r>
            <a:r>
              <a:rPr lang="de-AT" sz="1800" b="1" dirty="0" smtClean="0">
                <a:solidFill>
                  <a:schemeClr val="bg1"/>
                </a:solidFill>
                <a:cs typeface="Arial" charset="0"/>
              </a:rPr>
              <a:t> </a:t>
            </a:r>
            <a:r>
              <a:rPr lang="de-AT" sz="1800" b="1" dirty="0" err="1">
                <a:solidFill>
                  <a:schemeClr val="bg1"/>
                </a:solidFill>
                <a:cs typeface="Arial" charset="0"/>
              </a:rPr>
              <a:t>distributed</a:t>
            </a:r>
            <a:r>
              <a:rPr lang="de-AT" sz="1800" b="1" dirty="0">
                <a:solidFill>
                  <a:schemeClr val="bg1"/>
                </a:solidFill>
                <a:cs typeface="Arial" charset="0"/>
              </a:rPr>
              <a:t> </a:t>
            </a:r>
            <a:r>
              <a:rPr lang="de-AT" sz="1800" b="1" dirty="0" err="1" smtClean="0">
                <a:solidFill>
                  <a:schemeClr val="bg1"/>
                </a:solidFill>
                <a:cs typeface="Arial" charset="0"/>
              </a:rPr>
              <a:t>applications</a:t>
            </a:r>
            <a:r>
              <a:rPr lang="de-AT" sz="1800" b="1" dirty="0">
                <a:solidFill>
                  <a:schemeClr val="bg1"/>
                </a:solidFill>
                <a:cs typeface="Arial" charset="0"/>
              </a:rPr>
              <a:t>!</a:t>
            </a:r>
          </a:p>
        </p:txBody>
      </p:sp>
    </p:spTree>
    <p:extLst>
      <p:ext uri="{BB962C8B-B14F-4D97-AF65-F5344CB8AC3E}">
        <p14:creationId xmlns:p14="http://schemas.microsoft.com/office/powerpoint/2010/main" val="2655953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153400" y="6597650"/>
            <a:ext cx="70961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9pPr>
          </a:lstStyle>
          <a:p>
            <a:pPr algn="r" eaLnBrk="1" hangingPunct="1">
              <a:buSzPct val="100000"/>
            </a:pPr>
            <a:r>
              <a:rPr lang="en-US" sz="1000" b="1">
                <a:solidFill>
                  <a:srgbClr val="FFFFFF"/>
                </a:solidFill>
                <a:cs typeface="Arial" charset="0"/>
              </a:rPr>
              <a:t>Page</a:t>
            </a:r>
            <a:r>
              <a:rPr lang="en-US" sz="1000" b="1">
                <a:solidFill>
                  <a:srgbClr val="000000"/>
                </a:solidFill>
                <a:cs typeface="Arial" charset="0"/>
              </a:rPr>
              <a:t> </a:t>
            </a:r>
            <a:fld id="{EA473845-2BEF-48D5-9A74-4F3703E01FF3}" type="slidenum">
              <a:rPr lang="en-US" sz="1000" b="1">
                <a:solidFill>
                  <a:srgbClr val="FFFFFF"/>
                </a:solidFill>
                <a:cs typeface="Arial" charset="0"/>
              </a:rPr>
              <a:pPr algn="r" eaLnBrk="1" hangingPunct="1">
                <a:buSzPct val="100000"/>
              </a:pPr>
              <a:t>13</a:t>
            </a:fld>
            <a:endParaRPr lang="en-US" sz="1000" b="1">
              <a:solidFill>
                <a:srgbClr val="FFFFFF"/>
              </a:solidFill>
              <a:cs typeface="Arial" charset="0"/>
            </a:endParaRPr>
          </a:p>
        </p:txBody>
      </p:sp>
      <p:graphicFrame>
        <p:nvGraphicFramePr>
          <p:cNvPr id="27651" name="Object 3"/>
          <p:cNvGraphicFramePr>
            <a:graphicFrameLocks noChangeAspect="1"/>
          </p:cNvGraphicFramePr>
          <p:nvPr/>
        </p:nvGraphicFramePr>
        <p:xfrm>
          <a:off x="684213" y="4724400"/>
          <a:ext cx="7775575" cy="1360488"/>
        </p:xfrm>
        <a:graphic>
          <a:graphicData uri="http://schemas.openxmlformats.org/presentationml/2006/ole">
            <mc:AlternateContent xmlns:mc="http://schemas.openxmlformats.org/markup-compatibility/2006">
              <mc:Choice xmlns:v="urn:schemas-microsoft-com:vml" Requires="v">
                <p:oleObj spid="_x0000_s73775" r:id="rId4" imgW="9107058" imgH="1782929" progId="">
                  <p:embed/>
                </p:oleObj>
              </mc:Choice>
              <mc:Fallback>
                <p:oleObj r:id="rId4" imgW="9107058" imgH="17829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724400"/>
                        <a:ext cx="7775575" cy="1360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2" name="Text Box 4"/>
          <p:cNvSpPr txBox="1">
            <a:spLocks noChangeArrowheads="1"/>
          </p:cNvSpPr>
          <p:nvPr/>
        </p:nvSpPr>
        <p:spPr bwMode="auto">
          <a:xfrm>
            <a:off x="385763" y="303213"/>
            <a:ext cx="5357812"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9pPr>
          </a:lstStyle>
          <a:p>
            <a:pPr>
              <a:buSzPct val="100000"/>
            </a:pPr>
            <a:r>
              <a:rPr lang="de-AT" sz="2600">
                <a:solidFill>
                  <a:schemeClr val="tx1"/>
                </a:solidFill>
                <a:ea typeface="ＭＳ Ｐゴシック" pitchFamily="50" charset="-128"/>
                <a:cs typeface="Arial" charset="0"/>
              </a:rPr>
              <a:t> </a:t>
            </a:r>
          </a:p>
        </p:txBody>
      </p:sp>
      <p:pic>
        <p:nvPicPr>
          <p:cNvPr id="276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1188" y="1052513"/>
            <a:ext cx="7669212" cy="332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4"/>
          <p:cNvSpPr txBox="1">
            <a:spLocks noChangeArrowheads="1"/>
          </p:cNvSpPr>
          <p:nvPr/>
        </p:nvSpPr>
        <p:spPr>
          <a:xfrm>
            <a:off x="358775" y="128588"/>
            <a:ext cx="5400675" cy="10112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gn="l" rtl="0" eaLnBrk="0" fontAlgn="base" hangingPunct="0">
              <a:spcBef>
                <a:spcPct val="0"/>
              </a:spcBef>
              <a:spcAft>
                <a:spcPct val="0"/>
              </a:spcAft>
              <a:defRPr sz="2600">
                <a:solidFill>
                  <a:srgbClr val="0093D0"/>
                </a:solidFill>
                <a:latin typeface="+mj-lt"/>
                <a:ea typeface="+mj-ea"/>
                <a:cs typeface="+mj-cs"/>
              </a:defRPr>
            </a:lvl1pPr>
            <a:lvl2pPr algn="l" rtl="0" eaLnBrk="0" fontAlgn="base" hangingPunct="0">
              <a:spcBef>
                <a:spcPct val="0"/>
              </a:spcBef>
              <a:spcAft>
                <a:spcPct val="0"/>
              </a:spcAft>
              <a:defRPr sz="2600">
                <a:solidFill>
                  <a:srgbClr val="0093D0"/>
                </a:solidFill>
                <a:latin typeface="Arial" charset="0"/>
              </a:defRPr>
            </a:lvl2pPr>
            <a:lvl3pPr algn="l" rtl="0" eaLnBrk="0" fontAlgn="base" hangingPunct="0">
              <a:spcBef>
                <a:spcPct val="0"/>
              </a:spcBef>
              <a:spcAft>
                <a:spcPct val="0"/>
              </a:spcAft>
              <a:defRPr sz="2600">
                <a:solidFill>
                  <a:srgbClr val="0093D0"/>
                </a:solidFill>
                <a:latin typeface="Arial" charset="0"/>
              </a:defRPr>
            </a:lvl3pPr>
            <a:lvl4pPr algn="l" rtl="0" eaLnBrk="0" fontAlgn="base" hangingPunct="0">
              <a:spcBef>
                <a:spcPct val="0"/>
              </a:spcBef>
              <a:spcAft>
                <a:spcPct val="0"/>
              </a:spcAft>
              <a:defRPr sz="2600">
                <a:solidFill>
                  <a:srgbClr val="0093D0"/>
                </a:solidFill>
                <a:latin typeface="Arial" charset="0"/>
              </a:defRPr>
            </a:lvl4pPr>
            <a:lvl5pPr algn="l" rtl="0" eaLnBrk="0" fontAlgn="base" hangingPunct="0">
              <a:spcBef>
                <a:spcPct val="0"/>
              </a:spcBef>
              <a:spcAft>
                <a:spcPct val="0"/>
              </a:spcAft>
              <a:defRPr sz="2600">
                <a:solidFill>
                  <a:srgbClr val="0093D0"/>
                </a:solidFill>
                <a:latin typeface="Arial" charset="0"/>
              </a:defRPr>
            </a:lvl5pPr>
            <a:lvl6pPr marL="457200" algn="l" rtl="0" fontAlgn="base">
              <a:spcBef>
                <a:spcPct val="0"/>
              </a:spcBef>
              <a:spcAft>
                <a:spcPct val="0"/>
              </a:spcAft>
              <a:defRPr sz="2600">
                <a:solidFill>
                  <a:srgbClr val="0093D0"/>
                </a:solidFill>
                <a:latin typeface="Arial" charset="0"/>
              </a:defRPr>
            </a:lvl6pPr>
            <a:lvl7pPr marL="914400" algn="l" rtl="0" fontAlgn="base">
              <a:spcBef>
                <a:spcPct val="0"/>
              </a:spcBef>
              <a:spcAft>
                <a:spcPct val="0"/>
              </a:spcAft>
              <a:defRPr sz="2600">
                <a:solidFill>
                  <a:srgbClr val="0093D0"/>
                </a:solidFill>
                <a:latin typeface="Arial" charset="0"/>
              </a:defRPr>
            </a:lvl7pPr>
            <a:lvl8pPr marL="1371600" algn="l" rtl="0" fontAlgn="base">
              <a:spcBef>
                <a:spcPct val="0"/>
              </a:spcBef>
              <a:spcAft>
                <a:spcPct val="0"/>
              </a:spcAft>
              <a:defRPr sz="2600">
                <a:solidFill>
                  <a:srgbClr val="0093D0"/>
                </a:solidFill>
                <a:latin typeface="Arial" charset="0"/>
              </a:defRPr>
            </a:lvl8pPr>
            <a:lvl9pPr marL="1828800" algn="l" rtl="0" fontAlgn="base">
              <a:spcBef>
                <a:spcPct val="0"/>
              </a:spcBef>
              <a:spcAft>
                <a:spcPct val="0"/>
              </a:spcAft>
              <a:defRPr sz="2600">
                <a:solidFill>
                  <a:srgbClr val="0093D0"/>
                </a:solidFill>
                <a:latin typeface="Arial" charset="0"/>
              </a:defRPr>
            </a:lvl9p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kern="0" dirty="0" err="1" smtClean="0"/>
              <a:t>TTEthernet</a:t>
            </a:r>
            <a:r>
              <a:rPr lang="de-AT" kern="0" dirty="0" smtClean="0"/>
              <a:t> Traffic </a:t>
            </a:r>
            <a:r>
              <a:rPr lang="de-AT" kern="0" dirty="0" err="1" smtClean="0"/>
              <a:t>Partitioning</a:t>
            </a:r>
            <a:endParaRPr lang="de-AT" kern="0" dirty="0" smtClean="0"/>
          </a:p>
        </p:txBody>
      </p:sp>
    </p:spTree>
    <p:extLst>
      <p:ext uri="{BB962C8B-B14F-4D97-AF65-F5344CB8AC3E}">
        <p14:creationId xmlns:p14="http://schemas.microsoft.com/office/powerpoint/2010/main" val="3736793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1260475"/>
            <a:ext cx="3524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3032125"/>
            <a:ext cx="3524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2"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713" y="1295400"/>
            <a:ext cx="69691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21"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4875" y="1881188"/>
            <a:ext cx="23907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45062" name="Rectangle 2"/>
          <p:cNvSpPr>
            <a:spLocks noGrp="1" noChangeArrowheads="1"/>
          </p:cNvSpPr>
          <p:nvPr>
            <p:ph type="title" idx="4294967295"/>
          </p:nvPr>
        </p:nvSpPr>
        <p:spPr>
          <a:xfrm>
            <a:off x="328613" y="299120"/>
            <a:ext cx="6638925" cy="609600"/>
          </a:xfrm>
        </p:spPr>
        <p:txBody>
          <a:bodyPr anchor="ctr"/>
          <a:lstStyle/>
          <a:p>
            <a:pPr eaLnBrk="1" hangingPunct="1">
              <a:spcAft>
                <a:spcPts val="600"/>
              </a:spcAft>
            </a:pPr>
            <a:r>
              <a:rPr lang="en-US" dirty="0" smtClean="0"/>
              <a:t>“System of Systems” Fusion</a:t>
            </a:r>
          </a:p>
        </p:txBody>
      </p:sp>
      <p:sp>
        <p:nvSpPr>
          <p:cNvPr id="14342" name="AutoShape 7"/>
          <p:cNvSpPr>
            <a:spLocks noChangeArrowheads="1"/>
          </p:cNvSpPr>
          <p:nvPr/>
        </p:nvSpPr>
        <p:spPr bwMode="auto">
          <a:xfrm>
            <a:off x="3176588" y="2320925"/>
            <a:ext cx="609600" cy="609600"/>
          </a:xfrm>
          <a:prstGeom prst="rightArrow">
            <a:avLst>
              <a:gd name="adj1" fmla="val 50000"/>
              <a:gd name="adj2" fmla="val 46616"/>
            </a:avLst>
          </a:prstGeom>
          <a:gradFill rotWithShape="1">
            <a:gsLst>
              <a:gs pos="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chemeClr val="tx1"/>
              </a:solidFill>
              <a:latin typeface="Times New Roman" pitchFamily="18" charset="0"/>
            </a:endParaRPr>
          </a:p>
        </p:txBody>
      </p:sp>
      <p:grpSp>
        <p:nvGrpSpPr>
          <p:cNvPr id="2" name="Group 27"/>
          <p:cNvGrpSpPr>
            <a:grpSpLocks/>
          </p:cNvGrpSpPr>
          <p:nvPr/>
        </p:nvGrpSpPr>
        <p:grpSpPr bwMode="auto">
          <a:xfrm>
            <a:off x="3998913" y="2149475"/>
            <a:ext cx="1728787" cy="923925"/>
            <a:chOff x="2933" y="1968"/>
            <a:chExt cx="1296" cy="1008"/>
          </a:xfrm>
        </p:grpSpPr>
        <p:sp>
          <p:nvSpPr>
            <p:cNvPr id="45078" name="AutoShape 24"/>
            <p:cNvSpPr>
              <a:spLocks noChangeArrowheads="1"/>
            </p:cNvSpPr>
            <p:nvPr/>
          </p:nvSpPr>
          <p:spPr bwMode="auto">
            <a:xfrm rot="-5400000">
              <a:off x="3005" y="1896"/>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3300 h 21600"/>
                <a:gd name="T14" fmla="*/ 17963 w 21600"/>
                <a:gd name="T15" fmla="*/ 8850 h 21600"/>
              </a:gdLst>
              <a:ahLst/>
              <a:cxnLst>
                <a:cxn ang="T8">
                  <a:pos x="T0" y="T1"/>
                </a:cxn>
                <a:cxn ang="T9">
                  <a:pos x="T2" y="T3"/>
                </a:cxn>
                <a:cxn ang="T10">
                  <a:pos x="T4" y="T5"/>
                </a:cxn>
                <a:cxn ang="T11">
                  <a:pos x="T6" y="T7"/>
                </a:cxn>
              </a:cxnLst>
              <a:rect l="T12" t="T13" r="T14" b="T15"/>
              <a:pathLst>
                <a:path w="21600" h="21600">
                  <a:moveTo>
                    <a:pt x="21600" y="6079"/>
                  </a:moveTo>
                  <a:lnTo>
                    <a:pt x="13575" y="0"/>
                  </a:lnTo>
                  <a:lnTo>
                    <a:pt x="13575" y="3314"/>
                  </a:lnTo>
                  <a:lnTo>
                    <a:pt x="12427" y="3314"/>
                  </a:lnTo>
                  <a:cubicBezTo>
                    <a:pt x="5564" y="3314"/>
                    <a:pt x="0" y="7274"/>
                    <a:pt x="0" y="12158"/>
                  </a:cubicBezTo>
                  <a:lnTo>
                    <a:pt x="0" y="21600"/>
                  </a:lnTo>
                  <a:lnTo>
                    <a:pt x="5652" y="21600"/>
                  </a:lnTo>
                  <a:lnTo>
                    <a:pt x="5652" y="12158"/>
                  </a:lnTo>
                  <a:cubicBezTo>
                    <a:pt x="5652" y="10328"/>
                    <a:pt x="8685" y="8844"/>
                    <a:pt x="12427" y="8844"/>
                  </a:cubicBezTo>
                  <a:lnTo>
                    <a:pt x="13575" y="8844"/>
                  </a:lnTo>
                  <a:lnTo>
                    <a:pt x="13575" y="12158"/>
                  </a:lnTo>
                  <a:lnTo>
                    <a:pt x="21600" y="6079"/>
                  </a:lnTo>
                  <a:close/>
                </a:path>
              </a:pathLst>
            </a:custGeom>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ln w="9525">
              <a:solidFill>
                <a:schemeClr val="bg2"/>
              </a:solidFill>
              <a:miter lim="800000"/>
              <a:headEnd/>
              <a:tailEnd/>
            </a:ln>
          </p:spPr>
          <p:txBody>
            <a:bodyPr vert="eaVert" wrap="none" anchor="ctr"/>
            <a:lstStyle/>
            <a:p>
              <a:endParaRPr lang="en-US"/>
            </a:p>
          </p:txBody>
        </p:sp>
        <p:sp>
          <p:nvSpPr>
            <p:cNvPr id="45079" name="AutoShape 25"/>
            <p:cNvSpPr>
              <a:spLocks noChangeArrowheads="1"/>
            </p:cNvSpPr>
            <p:nvPr/>
          </p:nvSpPr>
          <p:spPr bwMode="auto">
            <a:xfrm rot="5400000" flipV="1">
              <a:off x="3005" y="2328"/>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3300 h 21600"/>
                <a:gd name="T14" fmla="*/ 17963 w 21600"/>
                <a:gd name="T15" fmla="*/ 8850 h 21600"/>
              </a:gdLst>
              <a:ahLst/>
              <a:cxnLst>
                <a:cxn ang="T8">
                  <a:pos x="T0" y="T1"/>
                </a:cxn>
                <a:cxn ang="T9">
                  <a:pos x="T2" y="T3"/>
                </a:cxn>
                <a:cxn ang="T10">
                  <a:pos x="T4" y="T5"/>
                </a:cxn>
                <a:cxn ang="T11">
                  <a:pos x="T6" y="T7"/>
                </a:cxn>
              </a:cxnLst>
              <a:rect l="T12" t="T13" r="T14" b="T15"/>
              <a:pathLst>
                <a:path w="21600" h="21600">
                  <a:moveTo>
                    <a:pt x="21600" y="6079"/>
                  </a:moveTo>
                  <a:lnTo>
                    <a:pt x="13575" y="0"/>
                  </a:lnTo>
                  <a:lnTo>
                    <a:pt x="13575" y="3314"/>
                  </a:lnTo>
                  <a:lnTo>
                    <a:pt x="12427" y="3314"/>
                  </a:lnTo>
                  <a:cubicBezTo>
                    <a:pt x="5564" y="3314"/>
                    <a:pt x="0" y="7274"/>
                    <a:pt x="0" y="12158"/>
                  </a:cubicBezTo>
                  <a:lnTo>
                    <a:pt x="0" y="21600"/>
                  </a:lnTo>
                  <a:lnTo>
                    <a:pt x="5652" y="21600"/>
                  </a:lnTo>
                  <a:lnTo>
                    <a:pt x="5652" y="12158"/>
                  </a:lnTo>
                  <a:cubicBezTo>
                    <a:pt x="5652" y="10328"/>
                    <a:pt x="8685" y="8844"/>
                    <a:pt x="12427" y="8844"/>
                  </a:cubicBezTo>
                  <a:lnTo>
                    <a:pt x="13575" y="8844"/>
                  </a:lnTo>
                  <a:lnTo>
                    <a:pt x="13575" y="12158"/>
                  </a:lnTo>
                  <a:lnTo>
                    <a:pt x="21600" y="6079"/>
                  </a:lnTo>
                  <a:close/>
                </a:path>
              </a:pathLst>
            </a:custGeom>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ln w="9525">
              <a:solidFill>
                <a:schemeClr val="bg2"/>
              </a:solidFill>
              <a:miter lim="800000"/>
              <a:headEnd/>
              <a:tailEnd/>
            </a:ln>
          </p:spPr>
          <p:txBody>
            <a:bodyPr vert="eaVert" wrap="none" anchor="ctr"/>
            <a:lstStyle/>
            <a:p>
              <a:endParaRPr lang="en-US"/>
            </a:p>
          </p:txBody>
        </p:sp>
        <p:sp>
          <p:nvSpPr>
            <p:cNvPr id="45080" name="AutoShape 26"/>
            <p:cNvSpPr>
              <a:spLocks noChangeArrowheads="1"/>
            </p:cNvSpPr>
            <p:nvPr/>
          </p:nvSpPr>
          <p:spPr bwMode="auto">
            <a:xfrm>
              <a:off x="3509" y="2304"/>
              <a:ext cx="720"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ln w="9525">
              <a:solidFill>
                <a:schemeClr val="bg2"/>
              </a:solidFill>
              <a:miter lim="800000"/>
              <a:headEnd/>
              <a:tailEnd/>
            </a:ln>
          </p:spPr>
          <p:txBody>
            <a:bodyPr wrap="none" anchor="ctr"/>
            <a:lstStyle/>
            <a:p>
              <a:endParaRPr lang="en-US"/>
            </a:p>
          </p:txBody>
        </p:sp>
      </p:grpSp>
      <p:pic>
        <p:nvPicPr>
          <p:cNvPr id="16" name="Picture 3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33813" y="1260475"/>
            <a:ext cx="841375" cy="852488"/>
          </a:xfrm>
          <a:prstGeom prst="rect">
            <a:avLst/>
          </a:prstGeom>
          <a:solidFill>
            <a:schemeClr val="accent1">
              <a:lumMod val="40000"/>
              <a:lumOff val="60000"/>
            </a:schemeClr>
          </a:solidFill>
          <a:ln w="28575" cap="flat" cmpd="sng">
            <a:solidFill>
              <a:schemeClr val="tx1"/>
            </a:solidFill>
            <a:prstDash val="solid"/>
            <a:miter lim="800000"/>
            <a:headEnd/>
            <a:tailEnd/>
          </a:ln>
          <a:effectLst/>
        </p:spPr>
      </p:pic>
      <p:pic>
        <p:nvPicPr>
          <p:cNvPr id="17" name="Picture 3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33813" y="3095625"/>
            <a:ext cx="841375" cy="852488"/>
          </a:xfrm>
          <a:prstGeom prst="rect">
            <a:avLst/>
          </a:prstGeom>
          <a:solidFill>
            <a:schemeClr val="accent2">
              <a:lumMod val="20000"/>
              <a:lumOff val="80000"/>
            </a:schemeClr>
          </a:solidFill>
          <a:ln w="28575" cap="flat" cmpd="sng">
            <a:solidFill>
              <a:schemeClr val="tx1"/>
            </a:solidFill>
            <a:prstDash val="solid"/>
            <a:miter lim="800000"/>
            <a:headEnd/>
            <a:tailEnd/>
          </a:ln>
          <a:effectLst/>
        </p:spPr>
      </p:pic>
      <p:pic>
        <p:nvPicPr>
          <p:cNvPr id="24"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36775" y="1319213"/>
            <a:ext cx="857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664598" name="Picture 2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65675" y="3575050"/>
            <a:ext cx="4378325" cy="2894013"/>
          </a:xfrm>
          <a:prstGeom prst="rect">
            <a:avLst/>
          </a:prstGeom>
          <a:noFill/>
          <a:ln>
            <a:noFill/>
          </a:ln>
          <a:effectLst/>
          <a:extLst>
            <a:ext uri="{909E8E84-426E-40DD-AFC4-6F175D3DCCD1}">
              <a14:hiddenFill xmlns:a14="http://schemas.microsoft.com/office/drawing/2010/main">
                <a:solidFill>
                  <a:srgbClr val="0093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a:spLocks noChangeArrowheads="1"/>
          </p:cNvSpPr>
          <p:nvPr/>
        </p:nvSpPr>
        <p:spPr bwMode="auto">
          <a:xfrm>
            <a:off x="198438" y="4552950"/>
            <a:ext cx="4538662" cy="1525372"/>
          </a:xfrm>
          <a:prstGeom prst="rect">
            <a:avLst/>
          </a:prstGeom>
          <a:solidFill>
            <a:schemeClr val="bg1">
              <a:lumMod val="85000"/>
            </a:schemeClr>
          </a:solidFill>
          <a:ln w="25400">
            <a:noFill/>
            <a:miter lim="800000"/>
            <a:headEnd/>
            <a:tailEnd/>
          </a:ln>
          <a:effectLst>
            <a:softEdge rad="12700"/>
          </a:effectLst>
        </p:spPr>
        <p:txBody>
          <a:bodyPr lIns="72000" tIns="180000" bIns="180000">
            <a:spAutoFit/>
          </a:bodyPr>
          <a:lstStyle>
            <a:lvl1pPr eaLnBrk="0" hangingPunct="0">
              <a:defRPr sz="4300">
                <a:solidFill>
                  <a:srgbClr val="0093D0"/>
                </a:solidFill>
                <a:latin typeface="Arial" charset="0"/>
              </a:defRPr>
            </a:lvl1pPr>
            <a:lvl2pPr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nSpc>
                <a:spcPct val="75000"/>
              </a:lnSpc>
              <a:spcAft>
                <a:spcPts val="600"/>
              </a:spcAft>
              <a:buFont typeface="Arial" charset="0"/>
              <a:buNone/>
              <a:defRPr/>
            </a:pPr>
            <a:r>
              <a:rPr lang="en-US" sz="2000" b="1" dirty="0" err="1" smtClean="0">
                <a:latin typeface="+mn-lt"/>
              </a:rPr>
              <a:t>SoS</a:t>
            </a:r>
            <a:r>
              <a:rPr lang="en-US" sz="2000" b="1" dirty="0" smtClean="0">
                <a:latin typeface="+mn-lt"/>
              </a:rPr>
              <a:t> architecture with </a:t>
            </a:r>
            <a:r>
              <a:rPr lang="en-US" sz="2000" b="1" dirty="0" err="1" smtClean="0">
                <a:latin typeface="+mn-lt"/>
              </a:rPr>
              <a:t>TTEthernet</a:t>
            </a:r>
            <a:r>
              <a:rPr lang="en-US" sz="2000" b="1" dirty="0" smtClean="0">
                <a:latin typeface="+mn-lt"/>
              </a:rPr>
              <a:t> supports reconfiguration</a:t>
            </a:r>
          </a:p>
          <a:p>
            <a:pPr lvl="1">
              <a:lnSpc>
                <a:spcPct val="75000"/>
              </a:lnSpc>
              <a:spcAft>
                <a:spcPts val="600"/>
              </a:spcAft>
              <a:buFont typeface="Wingdings" pitchFamily="2" charset="2"/>
              <a:buNone/>
              <a:defRPr/>
            </a:pPr>
            <a:r>
              <a:rPr lang="en-US" sz="1800" b="1" i="1" dirty="0" smtClean="0">
                <a:solidFill>
                  <a:schemeClr val="tx1"/>
                </a:solidFill>
                <a:latin typeface="+mn-lt"/>
              </a:rPr>
              <a:t>Several separate vehicles or elements fuse into a new combined network configuration</a:t>
            </a:r>
            <a:endParaRPr lang="en-US" sz="2800" b="1" i="1" dirty="0" smtClean="0">
              <a:solidFill>
                <a:schemeClr val="tx1"/>
              </a:solidFill>
              <a:latin typeface="+mn-lt"/>
            </a:endParaRPr>
          </a:p>
        </p:txBody>
      </p:sp>
      <p:pic>
        <p:nvPicPr>
          <p:cNvPr id="18" name="Picture 3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400" y="1574800"/>
            <a:ext cx="841375" cy="852488"/>
          </a:xfrm>
          <a:prstGeom prst="rect">
            <a:avLst/>
          </a:prstGeom>
          <a:solidFill>
            <a:schemeClr val="accent1">
              <a:lumMod val="40000"/>
              <a:lumOff val="60000"/>
            </a:schemeClr>
          </a:solidFill>
          <a:ln w="28575" cap="flat" cmpd="sng">
            <a:solidFill>
              <a:schemeClr val="tx1"/>
            </a:solidFill>
            <a:prstDash val="solid"/>
            <a:miter lim="800000"/>
            <a:headEnd/>
            <a:tailEnd/>
          </a:ln>
          <a:effectLst/>
        </p:spPr>
      </p:pic>
      <p:pic>
        <p:nvPicPr>
          <p:cNvPr id="19" name="Picture 3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1650" y="2220913"/>
            <a:ext cx="841375" cy="852487"/>
          </a:xfrm>
          <a:prstGeom prst="rect">
            <a:avLst/>
          </a:prstGeom>
          <a:solidFill>
            <a:schemeClr val="accent2">
              <a:lumMod val="20000"/>
              <a:lumOff val="80000"/>
            </a:schemeClr>
          </a:solidFill>
          <a:ln w="28575" cap="flat" cmpd="sng">
            <a:solidFill>
              <a:schemeClr val="tx1"/>
            </a:solidFill>
            <a:prstDash val="solid"/>
            <a:miter lim="800000"/>
            <a:headEnd/>
            <a:tailEnd/>
          </a:ln>
          <a:effectLst/>
        </p:spPr>
      </p:pic>
      <p:cxnSp>
        <p:nvCxnSpPr>
          <p:cNvPr id="5" name="Straight Arrow Connector 4"/>
          <p:cNvCxnSpPr/>
          <p:nvPr/>
        </p:nvCxnSpPr>
        <p:spPr bwMode="auto">
          <a:xfrm>
            <a:off x="6288088" y="2000250"/>
            <a:ext cx="984250" cy="646113"/>
          </a:xfrm>
          <a:prstGeom prst="straightConnector1">
            <a:avLst/>
          </a:prstGeom>
          <a:noFill/>
          <a:ln w="19050" cap="flat" cmpd="sng" algn="ctr">
            <a:solidFill>
              <a:schemeClr val="accent1">
                <a:lumMod val="50000"/>
              </a:schemeClr>
            </a:solidFill>
            <a:prstDash val="solid"/>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ounded Rectangular Callout 5"/>
          <p:cNvSpPr/>
          <p:nvPr/>
        </p:nvSpPr>
        <p:spPr bwMode="auto">
          <a:xfrm>
            <a:off x="6816725" y="1384300"/>
            <a:ext cx="1477963" cy="379413"/>
          </a:xfrm>
          <a:prstGeom prst="wedgeRoundRectCallout">
            <a:avLst>
              <a:gd name="adj1" fmla="val -55083"/>
              <a:gd name="adj2" fmla="val 191953"/>
              <a:gd name="adj3" fmla="val 16667"/>
            </a:avLst>
          </a:prstGeom>
          <a:solidFill>
            <a:srgbClr val="0093D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normAutofit/>
          </a:bodyPr>
          <a:lstStyle/>
          <a:p>
            <a:pPr algn="ctr">
              <a:defRPr/>
            </a:pPr>
            <a:r>
              <a:rPr lang="en-US" sz="1400" b="1" dirty="0" smtClean="0">
                <a:solidFill>
                  <a:schemeClr val="bg1"/>
                </a:solidFill>
                <a:latin typeface="+mn-lt"/>
              </a:rPr>
              <a:t>time-triggered</a:t>
            </a:r>
            <a:endParaRPr lang="en-US" sz="1400" b="1" dirty="0">
              <a:solidFill>
                <a:schemeClr val="bg1"/>
              </a:solidFill>
              <a:latin typeface="+mn-lt"/>
            </a:endParaRPr>
          </a:p>
        </p:txBody>
      </p:sp>
      <p:sp>
        <p:nvSpPr>
          <p:cNvPr id="25" name="Text Box 15"/>
          <p:cNvSpPr txBox="1">
            <a:spLocks noChangeArrowheads="1"/>
          </p:cNvSpPr>
          <p:nvPr/>
        </p:nvSpPr>
        <p:spPr bwMode="auto">
          <a:xfrm>
            <a:off x="5795963" y="1182688"/>
            <a:ext cx="1008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defRPr/>
            </a:pPr>
            <a:r>
              <a:rPr lang="en-US" sz="1400" dirty="0" smtClean="0">
                <a:solidFill>
                  <a:schemeClr val="tx1"/>
                </a:solidFill>
                <a:latin typeface="+mn-lt"/>
                <a:cs typeface="Arial" charset="0"/>
              </a:rPr>
              <a:t>Priority 1</a:t>
            </a:r>
            <a:endParaRPr lang="en-US" sz="1400" dirty="0" smtClean="0">
              <a:solidFill>
                <a:schemeClr val="tx1"/>
              </a:solidFill>
              <a:latin typeface="+mn-lt"/>
              <a:cs typeface="Arial" charset="0"/>
              <a:sym typeface="Symbol" pitchFamily="18" charset="2"/>
            </a:endParaRPr>
          </a:p>
        </p:txBody>
      </p:sp>
      <p:sp>
        <p:nvSpPr>
          <p:cNvPr id="26" name="Text Box 15"/>
          <p:cNvSpPr txBox="1">
            <a:spLocks noChangeArrowheads="1"/>
          </p:cNvSpPr>
          <p:nvPr/>
        </p:nvSpPr>
        <p:spPr bwMode="auto">
          <a:xfrm>
            <a:off x="6851650" y="3095625"/>
            <a:ext cx="10096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defRPr/>
            </a:pPr>
            <a:r>
              <a:rPr lang="en-US" sz="1400" dirty="0" smtClean="0">
                <a:solidFill>
                  <a:schemeClr val="tx1"/>
                </a:solidFill>
                <a:latin typeface="+mn-lt"/>
                <a:cs typeface="Arial" charset="0"/>
              </a:rPr>
              <a:t>Priority 2</a:t>
            </a:r>
            <a:endParaRPr lang="en-US" sz="1400" dirty="0" smtClean="0">
              <a:solidFill>
                <a:schemeClr val="tx1"/>
              </a:solidFill>
              <a:latin typeface="+mn-lt"/>
              <a:cs typeface="Arial" charset="0"/>
              <a:sym typeface="Symbol" pitchFamily="18" charset="2"/>
            </a:endParaRPr>
          </a:p>
        </p:txBody>
      </p:sp>
    </p:spTree>
    <p:extLst>
      <p:ext uri="{BB962C8B-B14F-4D97-AF65-F5344CB8AC3E}">
        <p14:creationId xmlns:p14="http://schemas.microsoft.com/office/powerpoint/2010/main" val="3598269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342"/>
                                        </p:tgtEl>
                                        <p:attrNameLst>
                                          <p:attrName>style.visibility</p:attrName>
                                        </p:attrNameLst>
                                      </p:cBhvr>
                                      <p:to>
                                        <p:strVal val="visible"/>
                                      </p:to>
                                    </p:set>
                                    <p:anim calcmode="lin" valueType="num">
                                      <p:cBhvr additive="base">
                                        <p:cTn id="33" dur="500" fill="hold"/>
                                        <p:tgtEl>
                                          <p:spTgt spid="14342"/>
                                        </p:tgtEl>
                                        <p:attrNameLst>
                                          <p:attrName>ppt_x</p:attrName>
                                        </p:attrNameLst>
                                      </p:cBhvr>
                                      <p:tavLst>
                                        <p:tav tm="0">
                                          <p:val>
                                            <p:strVal val="#ppt_x"/>
                                          </p:val>
                                        </p:tav>
                                        <p:tav tm="100000">
                                          <p:val>
                                            <p:strVal val="#ppt_x"/>
                                          </p:val>
                                        </p:tav>
                                      </p:tavLst>
                                    </p:anim>
                                    <p:anim calcmode="lin" valueType="num">
                                      <p:cBhvr additive="base">
                                        <p:cTn id="3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28002"/>
                                        </p:tgtEl>
                                        <p:attrNameLst>
                                          <p:attrName>style.visibility</p:attrName>
                                        </p:attrNameLst>
                                      </p:cBhvr>
                                      <p:to>
                                        <p:strVal val="visible"/>
                                      </p:to>
                                    </p:set>
                                    <p:anim calcmode="lin" valueType="num">
                                      <p:cBhvr additive="base">
                                        <p:cTn id="59" dur="500" fill="hold"/>
                                        <p:tgtEl>
                                          <p:spTgt spid="128002"/>
                                        </p:tgtEl>
                                        <p:attrNameLst>
                                          <p:attrName>ppt_x</p:attrName>
                                        </p:attrNameLst>
                                      </p:cBhvr>
                                      <p:tavLst>
                                        <p:tav tm="0">
                                          <p:val>
                                            <p:strVal val="#ppt_x"/>
                                          </p:val>
                                        </p:tav>
                                        <p:tav tm="100000">
                                          <p:val>
                                            <p:strVal val="#ppt_x"/>
                                          </p:val>
                                        </p:tav>
                                      </p:tavLst>
                                    </p:anim>
                                    <p:anim calcmode="lin" valueType="num">
                                      <p:cBhvr additive="base">
                                        <p:cTn id="60" dur="500" fill="hold"/>
                                        <p:tgtEl>
                                          <p:spTgt spid="12800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ox(in)">
                                      <p:cBhvr>
                                        <p:cTn id="77" dur="500"/>
                                        <p:tgtEl>
                                          <p:spTgt spid="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664598"/>
                                        </p:tgtEl>
                                        <p:attrNameLst>
                                          <p:attrName>style.visibility</p:attrName>
                                        </p:attrNameLst>
                                      </p:cBhvr>
                                      <p:to>
                                        <p:strVal val="visible"/>
                                      </p:to>
                                    </p:set>
                                    <p:anim calcmode="lin" valueType="num">
                                      <p:cBhvr additive="base">
                                        <p:cTn id="82" dur="500" fill="hold"/>
                                        <p:tgtEl>
                                          <p:spTgt spid="664598"/>
                                        </p:tgtEl>
                                        <p:attrNameLst>
                                          <p:attrName>ppt_x</p:attrName>
                                        </p:attrNameLst>
                                      </p:cBhvr>
                                      <p:tavLst>
                                        <p:tav tm="0">
                                          <p:val>
                                            <p:strVal val="#ppt_x"/>
                                          </p:val>
                                        </p:tav>
                                        <p:tav tm="100000">
                                          <p:val>
                                            <p:strVal val="#ppt_x"/>
                                          </p:val>
                                        </p:tav>
                                      </p:tavLst>
                                    </p:anim>
                                    <p:anim calcmode="lin" valueType="num">
                                      <p:cBhvr additive="base">
                                        <p:cTn id="83" dur="500" fill="hold"/>
                                        <p:tgtEl>
                                          <p:spTgt spid="664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6"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479" y="2996952"/>
            <a:ext cx="4416962" cy="2880320"/>
          </a:xfrm>
          <a:prstGeom prst="rect">
            <a:avLst/>
          </a:prstGeom>
          <a:noFill/>
          <a:ln>
            <a:noFill/>
          </a:ln>
          <a:effectLst/>
          <a:extLst>
            <a:ext uri="{909E8E84-426E-40DD-AFC4-6F175D3DCCD1}">
              <a14:hiddenFill xmlns:a14="http://schemas.microsoft.com/office/drawing/2010/main">
                <a:solidFill>
                  <a:srgbClr val="0093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2"/>
          <p:cNvSpPr>
            <a:spLocks noGrp="1" noChangeArrowheads="1"/>
          </p:cNvSpPr>
          <p:nvPr>
            <p:ph type="title"/>
          </p:nvPr>
        </p:nvSpPr>
        <p:spPr/>
        <p:txBody>
          <a:bodyPr/>
          <a:lstStyle/>
          <a:p>
            <a:pPr eaLnBrk="1" hangingPunct="1"/>
            <a:r>
              <a:rPr lang="de-AT" sz="2600" dirty="0" err="1" smtClean="0"/>
              <a:t>Complexity</a:t>
            </a:r>
            <a:r>
              <a:rPr lang="de-AT" sz="2600" dirty="0" smtClean="0"/>
              <a:t> </a:t>
            </a:r>
            <a:r>
              <a:rPr lang="de-AT" sz="2600" dirty="0" err="1" smtClean="0"/>
              <a:t>Example</a:t>
            </a:r>
            <a:r>
              <a:rPr lang="de-AT" sz="2600" dirty="0" smtClean="0"/>
              <a:t>: </a:t>
            </a:r>
            <a:br>
              <a:rPr lang="de-AT" sz="2600" dirty="0" smtClean="0"/>
            </a:br>
            <a:r>
              <a:rPr lang="de-AT" sz="2600" dirty="0" err="1" smtClean="0"/>
              <a:t>Synchronous</a:t>
            </a:r>
            <a:r>
              <a:rPr lang="de-AT" sz="2600" dirty="0" smtClean="0"/>
              <a:t> vs. </a:t>
            </a:r>
            <a:r>
              <a:rPr lang="de-AT" sz="2600" dirty="0" err="1" smtClean="0"/>
              <a:t>Asynchronous</a:t>
            </a:r>
            <a:endParaRPr lang="de-AT" sz="2600" dirty="0" smtClean="0"/>
          </a:p>
        </p:txBody>
      </p:sp>
      <p:sp>
        <p:nvSpPr>
          <p:cNvPr id="70660" name="Rectangle 3"/>
          <p:cNvSpPr>
            <a:spLocks noGrp="1" noChangeArrowheads="1"/>
          </p:cNvSpPr>
          <p:nvPr>
            <p:ph type="body" idx="1"/>
          </p:nvPr>
        </p:nvSpPr>
        <p:spPr>
          <a:xfrm>
            <a:off x="323850" y="1341437"/>
            <a:ext cx="8421688" cy="3533839"/>
          </a:xfrm>
        </p:spPr>
        <p:txBody>
          <a:bodyPr/>
          <a:lstStyle/>
          <a:p>
            <a:pPr marL="0" indent="0" eaLnBrk="1" hangingPunct="1"/>
            <a:r>
              <a:rPr lang="en-US" sz="2000" dirty="0" smtClean="0"/>
              <a:t>Active standby avionics system model with three components…</a:t>
            </a:r>
          </a:p>
          <a:p>
            <a:pPr lvl="1" eaLnBrk="1" hangingPunct="1"/>
            <a:r>
              <a:rPr lang="en-US" sz="1800" b="1" dirty="0" smtClean="0"/>
              <a:t>Synchronous model:</a:t>
            </a:r>
            <a:r>
              <a:rPr lang="en-US" sz="1800" dirty="0" smtClean="0"/>
              <a:t> 185 reachable states (~2x10</a:t>
            </a:r>
            <a:r>
              <a:rPr lang="en-US" sz="1800" baseline="30000" dirty="0" smtClean="0"/>
              <a:t>2</a:t>
            </a:r>
            <a:r>
              <a:rPr lang="en-US" sz="1800" dirty="0" smtClean="0"/>
              <a:t>)</a:t>
            </a:r>
          </a:p>
          <a:p>
            <a:pPr lvl="1" eaLnBrk="1" hangingPunct="1"/>
            <a:r>
              <a:rPr lang="en-US" sz="1800" b="1" dirty="0" smtClean="0"/>
              <a:t>Asynchronous model &amp; communication with no latency:</a:t>
            </a:r>
            <a:r>
              <a:rPr lang="en-US" sz="1800" dirty="0" smtClean="0"/>
              <a:t> &gt;3x10</a:t>
            </a:r>
            <a:r>
              <a:rPr lang="en-US" sz="1800" baseline="30000" dirty="0" smtClean="0"/>
              <a:t>6</a:t>
            </a:r>
            <a:r>
              <a:rPr lang="en-US" sz="1800" dirty="0" smtClean="0"/>
              <a:t> states</a:t>
            </a:r>
          </a:p>
          <a:p>
            <a:pPr lvl="1" eaLnBrk="1" hangingPunct="1"/>
            <a:r>
              <a:rPr lang="en-US" sz="1800" b="1" dirty="0" smtClean="0">
                <a:solidFill>
                  <a:srgbClr val="C00000"/>
                </a:solidFill>
              </a:rPr>
              <a:t>Asynchronous model with varying communication </a:t>
            </a:r>
            <a:br>
              <a:rPr lang="en-US" sz="1800" b="1" dirty="0" smtClean="0">
                <a:solidFill>
                  <a:srgbClr val="C00000"/>
                </a:solidFill>
              </a:rPr>
            </a:br>
            <a:r>
              <a:rPr lang="en-US" sz="1800" b="1" dirty="0" smtClean="0">
                <a:solidFill>
                  <a:srgbClr val="C00000"/>
                </a:solidFill>
              </a:rPr>
              <a:t>latency:</a:t>
            </a:r>
            <a:r>
              <a:rPr lang="en-US" sz="1800" dirty="0" smtClean="0">
                <a:solidFill>
                  <a:srgbClr val="C00000"/>
                </a:solidFill>
              </a:rPr>
              <a:t> </a:t>
            </a:r>
            <a:r>
              <a:rPr lang="en-US" sz="1800" dirty="0"/>
              <a:t>T</a:t>
            </a:r>
            <a:r>
              <a:rPr lang="en-US" sz="1800" dirty="0" smtClean="0"/>
              <a:t>he number of </a:t>
            </a:r>
            <a:br>
              <a:rPr lang="en-US" sz="1800" dirty="0" smtClean="0"/>
            </a:br>
            <a:r>
              <a:rPr lang="en-US" sz="1800" dirty="0" smtClean="0"/>
              <a:t>reachable states could not </a:t>
            </a:r>
            <a:br>
              <a:rPr lang="en-US" sz="1800" dirty="0" smtClean="0"/>
            </a:br>
            <a:r>
              <a:rPr lang="en-US" sz="1800" dirty="0" smtClean="0"/>
              <a:t>be calculated with 8Gb RAM…</a:t>
            </a:r>
          </a:p>
          <a:p>
            <a:pPr marL="355600" lvl="1" indent="0" eaLnBrk="1" hangingPunct="1">
              <a:buNone/>
            </a:pPr>
            <a:endParaRPr lang="en-US" sz="1800" dirty="0" smtClean="0"/>
          </a:p>
          <a:p>
            <a:pPr marL="0" indent="0" eaLnBrk="1" hangingPunct="1"/>
            <a:endParaRPr lang="en-US" sz="1100" i="1" dirty="0" smtClean="0"/>
          </a:p>
          <a:p>
            <a:pPr marL="0" indent="0" eaLnBrk="1" hangingPunct="1"/>
            <a:endParaRPr lang="en-US" sz="1100" i="1" dirty="0"/>
          </a:p>
          <a:p>
            <a:pPr marL="0" indent="0" eaLnBrk="1" hangingPunct="1"/>
            <a:endParaRPr lang="en-US" sz="1100" i="1" dirty="0" smtClean="0"/>
          </a:p>
          <a:p>
            <a:pPr marL="0" indent="0" eaLnBrk="1" hangingPunct="1"/>
            <a:endParaRPr lang="en-US" sz="1100" i="1" dirty="0"/>
          </a:p>
          <a:p>
            <a:pPr marL="0" indent="0" eaLnBrk="1" hangingPunct="1"/>
            <a:endParaRPr lang="en-US" sz="1100" i="1" dirty="0" smtClean="0"/>
          </a:p>
          <a:p>
            <a:pPr marL="0" indent="0" eaLnBrk="1" hangingPunct="1"/>
            <a:endParaRPr lang="en-US" sz="1100" i="1" dirty="0" smtClean="0"/>
          </a:p>
          <a:p>
            <a:pPr marL="0" indent="0" eaLnBrk="1" hangingPunct="1"/>
            <a:endParaRPr lang="en-US" sz="1100" i="1" dirty="0"/>
          </a:p>
          <a:p>
            <a:pPr marL="0" indent="0" eaLnBrk="1" hangingPunct="1"/>
            <a:endParaRPr lang="en-US" sz="1100" i="1" dirty="0" smtClean="0"/>
          </a:p>
          <a:p>
            <a:pPr marL="0" indent="0" eaLnBrk="1" hangingPunct="1"/>
            <a:r>
              <a:rPr lang="en-US" sz="1100" i="1" dirty="0" smtClean="0"/>
              <a:t>https://www.ideals.illinois.edu/bitstream/handle/2142/17089/pals-formalization.pdf?sequence=2</a:t>
            </a:r>
            <a:endParaRPr lang="en-US" sz="600" i="1" dirty="0" smtClean="0"/>
          </a:p>
        </p:txBody>
      </p:sp>
      <p:sp>
        <p:nvSpPr>
          <p:cNvPr id="5" name="Rectangular Callout 4"/>
          <p:cNvSpPr/>
          <p:nvPr/>
        </p:nvSpPr>
        <p:spPr bwMode="auto">
          <a:xfrm>
            <a:off x="6660232" y="2564905"/>
            <a:ext cx="2160240" cy="2880320"/>
          </a:xfrm>
          <a:prstGeom prst="wedgeRectCallout">
            <a:avLst>
              <a:gd name="adj1" fmla="val -156376"/>
              <a:gd name="adj2" fmla="val -20757"/>
            </a:avLst>
          </a:prstGeom>
          <a:solidFill>
            <a:srgbClr val="0093D0"/>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algn="ctr"/>
            <a:endParaRPr lang="de-AT" sz="2400" b="1" dirty="0" smtClean="0">
              <a:solidFill>
                <a:schemeClr val="bg1"/>
              </a:solidFill>
              <a:latin typeface="Arial" charset="0"/>
            </a:endParaRPr>
          </a:p>
          <a:p>
            <a:pPr algn="ctr"/>
            <a:r>
              <a:rPr lang="en-US" sz="3200" dirty="0" smtClean="0">
                <a:solidFill>
                  <a:schemeClr val="bg1"/>
                </a:solidFill>
              </a:rPr>
              <a:t>&gt;10</a:t>
            </a:r>
            <a:r>
              <a:rPr lang="en-US" sz="3200" baseline="30000" dirty="0" smtClean="0">
                <a:solidFill>
                  <a:schemeClr val="bg1"/>
                </a:solidFill>
              </a:rPr>
              <a:t>8-</a:t>
            </a:r>
            <a:r>
              <a:rPr lang="en-US" sz="3200" dirty="0" smtClean="0">
                <a:solidFill>
                  <a:schemeClr val="bg1"/>
                </a:solidFill>
              </a:rPr>
              <a:t>10</a:t>
            </a:r>
            <a:r>
              <a:rPr lang="en-US" sz="3200" baseline="30000" dirty="0" smtClean="0">
                <a:solidFill>
                  <a:schemeClr val="bg1"/>
                </a:solidFill>
              </a:rPr>
              <a:t>10 </a:t>
            </a:r>
          </a:p>
          <a:p>
            <a:pPr algn="ctr"/>
            <a:r>
              <a:rPr lang="de-AT" sz="3200" b="1" dirty="0" smtClean="0">
                <a:solidFill>
                  <a:schemeClr val="bg1"/>
                </a:solidFill>
                <a:latin typeface="Arial" charset="0"/>
              </a:rPr>
              <a:t>???</a:t>
            </a:r>
            <a:endParaRPr lang="de-AT" sz="2000" b="1" dirty="0">
              <a:solidFill>
                <a:schemeClr val="bg1"/>
              </a:solidFill>
              <a:latin typeface="Arial" charset="0"/>
            </a:endParaRPr>
          </a:p>
          <a:p>
            <a:pPr algn="ctr"/>
            <a:endParaRPr lang="de-AT" sz="1050" b="1" dirty="0" smtClean="0">
              <a:solidFill>
                <a:schemeClr val="bg1"/>
              </a:solidFill>
              <a:latin typeface="Arial" charset="0"/>
            </a:endParaRPr>
          </a:p>
          <a:p>
            <a:pPr algn="ctr"/>
            <a:endParaRPr lang="de-AT" sz="1050" b="1" dirty="0">
              <a:solidFill>
                <a:schemeClr val="bg1"/>
              </a:solidFill>
              <a:latin typeface="Arial" charset="0"/>
            </a:endParaRPr>
          </a:p>
          <a:p>
            <a:r>
              <a:rPr lang="de-AT" sz="1400" b="1" dirty="0" smtClean="0">
                <a:solidFill>
                  <a:schemeClr val="bg1"/>
                </a:solidFill>
                <a:latin typeface="Arial" charset="0"/>
              </a:rPr>
              <a:t>The </a:t>
            </a:r>
            <a:r>
              <a:rPr lang="de-AT" sz="1400" b="1" dirty="0" err="1" smtClean="0">
                <a:solidFill>
                  <a:schemeClr val="bg1"/>
                </a:solidFill>
                <a:latin typeface="Arial" charset="0"/>
              </a:rPr>
              <a:t>number</a:t>
            </a:r>
            <a:r>
              <a:rPr lang="de-AT" sz="1400" b="1" dirty="0" smtClean="0">
                <a:solidFill>
                  <a:schemeClr val="bg1"/>
                </a:solidFill>
                <a:latin typeface="Arial" charset="0"/>
              </a:rPr>
              <a:t> </a:t>
            </a:r>
            <a:r>
              <a:rPr lang="de-AT" sz="1400" b="1" dirty="0" err="1" smtClean="0">
                <a:solidFill>
                  <a:schemeClr val="bg1"/>
                </a:solidFill>
                <a:latin typeface="Arial" charset="0"/>
              </a:rPr>
              <a:t>of</a:t>
            </a:r>
            <a:r>
              <a:rPr lang="de-AT" sz="1400" b="1" dirty="0" smtClean="0">
                <a:solidFill>
                  <a:schemeClr val="bg1"/>
                </a:solidFill>
                <a:latin typeface="Arial" charset="0"/>
              </a:rPr>
              <a:t> </a:t>
            </a:r>
            <a:r>
              <a:rPr lang="de-AT" sz="1400" b="1" dirty="0" err="1" smtClean="0">
                <a:solidFill>
                  <a:schemeClr val="bg1"/>
                </a:solidFill>
                <a:latin typeface="Arial" charset="0"/>
              </a:rPr>
              <a:t>system</a:t>
            </a:r>
            <a:r>
              <a:rPr lang="de-AT" sz="1400" b="1" dirty="0" smtClean="0">
                <a:solidFill>
                  <a:schemeClr val="bg1"/>
                </a:solidFill>
                <a:latin typeface="Arial" charset="0"/>
              </a:rPr>
              <a:t> </a:t>
            </a:r>
            <a:r>
              <a:rPr lang="de-AT" sz="1400" b="1" dirty="0" err="1" smtClean="0">
                <a:solidFill>
                  <a:schemeClr val="bg1"/>
                </a:solidFill>
                <a:latin typeface="Arial" charset="0"/>
              </a:rPr>
              <a:t>states</a:t>
            </a:r>
            <a:r>
              <a:rPr lang="de-AT" sz="1400" b="1" dirty="0" smtClean="0">
                <a:solidFill>
                  <a:schemeClr val="bg1"/>
                </a:solidFill>
                <a:latin typeface="Arial" charset="0"/>
              </a:rPr>
              <a:t> in an </a:t>
            </a:r>
            <a:r>
              <a:rPr lang="de-AT" sz="1400" b="1" dirty="0" err="1" smtClean="0">
                <a:solidFill>
                  <a:schemeClr val="bg1"/>
                </a:solidFill>
                <a:latin typeface="Arial" charset="0"/>
              </a:rPr>
              <a:t>integrated</a:t>
            </a:r>
            <a:r>
              <a:rPr lang="de-AT" sz="1400" b="1" dirty="0" smtClean="0">
                <a:solidFill>
                  <a:schemeClr val="bg1"/>
                </a:solidFill>
                <a:latin typeface="Arial" charset="0"/>
              </a:rPr>
              <a:t> </a:t>
            </a:r>
            <a:r>
              <a:rPr lang="de-AT" sz="1400" b="1" dirty="0" err="1" smtClean="0">
                <a:solidFill>
                  <a:schemeClr val="bg1"/>
                </a:solidFill>
                <a:latin typeface="Arial" charset="0"/>
              </a:rPr>
              <a:t>systems</a:t>
            </a:r>
            <a:r>
              <a:rPr lang="de-AT" sz="1400" b="1" dirty="0" smtClean="0">
                <a:solidFill>
                  <a:schemeClr val="bg1"/>
                </a:solidFill>
                <a:latin typeface="Arial" charset="0"/>
              </a:rPr>
              <a:t> </a:t>
            </a:r>
            <a:r>
              <a:rPr lang="de-AT" sz="1400" b="1" dirty="0" err="1" smtClean="0">
                <a:solidFill>
                  <a:schemeClr val="bg1"/>
                </a:solidFill>
                <a:latin typeface="Arial" charset="0"/>
              </a:rPr>
              <a:t>can</a:t>
            </a:r>
            <a:r>
              <a:rPr lang="de-AT" sz="1400" b="1" dirty="0" smtClean="0">
                <a:solidFill>
                  <a:schemeClr val="bg1"/>
                </a:solidFill>
                <a:latin typeface="Arial" charset="0"/>
              </a:rPr>
              <a:t> </a:t>
            </a:r>
            <a:r>
              <a:rPr lang="de-AT" sz="1400" b="1" dirty="0" err="1" smtClean="0">
                <a:solidFill>
                  <a:schemeClr val="bg1"/>
                </a:solidFill>
                <a:latin typeface="Arial" charset="0"/>
              </a:rPr>
              <a:t>be</a:t>
            </a:r>
            <a:r>
              <a:rPr lang="de-AT" sz="1400" b="1" dirty="0" smtClean="0">
                <a:solidFill>
                  <a:schemeClr val="bg1"/>
                </a:solidFill>
                <a:latin typeface="Arial" charset="0"/>
              </a:rPr>
              <a:t> </a:t>
            </a:r>
            <a:r>
              <a:rPr lang="de-AT" sz="1400" b="1" dirty="0" err="1" smtClean="0">
                <a:solidFill>
                  <a:schemeClr val="bg1"/>
                </a:solidFill>
                <a:latin typeface="Arial" charset="0"/>
              </a:rPr>
              <a:t>very</a:t>
            </a:r>
            <a:r>
              <a:rPr lang="de-AT" sz="1400" b="1" dirty="0" smtClean="0">
                <a:solidFill>
                  <a:schemeClr val="bg1"/>
                </a:solidFill>
                <a:latin typeface="Arial" charset="0"/>
              </a:rPr>
              <a:t> high…</a:t>
            </a:r>
          </a:p>
          <a:p>
            <a:r>
              <a:rPr lang="de-AT" sz="1400" b="1" dirty="0" err="1" smtClean="0">
                <a:solidFill>
                  <a:schemeClr val="bg1"/>
                </a:solidFill>
                <a:latin typeface="Arial" charset="0"/>
              </a:rPr>
              <a:t>And</a:t>
            </a:r>
            <a:r>
              <a:rPr lang="de-AT" sz="1400" b="1" dirty="0" smtClean="0">
                <a:solidFill>
                  <a:schemeClr val="bg1"/>
                </a:solidFill>
                <a:latin typeface="Arial" charset="0"/>
              </a:rPr>
              <a:t> </a:t>
            </a:r>
            <a:r>
              <a:rPr lang="de-AT" sz="1400" b="1" dirty="0" err="1" smtClean="0">
                <a:solidFill>
                  <a:schemeClr val="bg1"/>
                </a:solidFill>
                <a:latin typeface="Arial" charset="0"/>
              </a:rPr>
              <a:t>this</a:t>
            </a:r>
            <a:r>
              <a:rPr lang="de-AT" sz="1400" b="1" dirty="0" smtClean="0">
                <a:solidFill>
                  <a:schemeClr val="bg1"/>
                </a:solidFill>
                <a:latin typeface="Arial" charset="0"/>
              </a:rPr>
              <a:t> </a:t>
            </a:r>
            <a:r>
              <a:rPr lang="de-AT" sz="1400" b="1" dirty="0" err="1" smtClean="0">
                <a:solidFill>
                  <a:schemeClr val="bg1"/>
                </a:solidFill>
                <a:latin typeface="Arial" charset="0"/>
              </a:rPr>
              <a:t>is</a:t>
            </a:r>
            <a:r>
              <a:rPr lang="de-AT" sz="1400" b="1" dirty="0" smtClean="0">
                <a:solidFill>
                  <a:schemeClr val="bg1"/>
                </a:solidFill>
                <a:latin typeface="Arial" charset="0"/>
              </a:rPr>
              <a:t> still a </a:t>
            </a:r>
            <a:r>
              <a:rPr lang="de-AT" sz="1400" b="1" dirty="0" err="1" smtClean="0">
                <a:solidFill>
                  <a:schemeClr val="bg1"/>
                </a:solidFill>
                <a:latin typeface="Arial" charset="0"/>
              </a:rPr>
              <a:t>relatively</a:t>
            </a:r>
            <a:r>
              <a:rPr lang="de-AT" sz="1400" b="1" dirty="0" smtClean="0">
                <a:solidFill>
                  <a:schemeClr val="bg1"/>
                </a:solidFill>
                <a:latin typeface="Arial" charset="0"/>
              </a:rPr>
              <a:t> simple </a:t>
            </a:r>
            <a:r>
              <a:rPr lang="de-AT" sz="1400" b="1" dirty="0" err="1" smtClean="0">
                <a:solidFill>
                  <a:schemeClr val="bg1"/>
                </a:solidFill>
                <a:latin typeface="Arial" charset="0"/>
              </a:rPr>
              <a:t>system</a:t>
            </a:r>
            <a:r>
              <a:rPr lang="de-AT" sz="1400" b="1" dirty="0" smtClean="0">
                <a:solidFill>
                  <a:schemeClr val="bg1"/>
                </a:solidFill>
                <a:latin typeface="Arial" charset="0"/>
              </a:rPr>
              <a:t>…</a:t>
            </a:r>
            <a:endParaRPr lang="de-AT" sz="1400" b="1" dirty="0">
              <a:solidFill>
                <a:schemeClr val="bg1"/>
              </a:solidFill>
            </a:endParaRPr>
          </a:p>
        </p:txBody>
      </p:sp>
    </p:spTree>
    <p:extLst>
      <p:ext uri="{BB962C8B-B14F-4D97-AF65-F5344CB8AC3E}">
        <p14:creationId xmlns:p14="http://schemas.microsoft.com/office/powerpoint/2010/main" val="1824528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58775" y="128588"/>
            <a:ext cx="5702300" cy="1011237"/>
          </a:xfrm>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altLang="en-US" sz="2600" smtClean="0"/>
              <a:t>Distributed IMA: 653 OS + TTEthernet</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t="20512"/>
          <a:stretch>
            <a:fillRect/>
          </a:stretch>
        </p:blipFill>
        <p:spPr bwMode="auto">
          <a:xfrm>
            <a:off x="468313" y="4816475"/>
            <a:ext cx="3816350" cy="1495425"/>
          </a:xfrm>
          <a:prstGeom prst="rect">
            <a:avLst/>
          </a:prstGeom>
          <a:noFill/>
          <a:ln>
            <a:noFill/>
          </a:ln>
          <a:effectLst/>
          <a:extLst>
            <a:ext uri="{909E8E84-426E-40DD-AFC4-6F175D3DCCD1}">
              <a14:hiddenFill xmlns:a14="http://schemas.microsoft.com/office/drawing/2010/main">
                <a:blipFill dpi="0" rotWithShape="0">
                  <a:blip/>
                  <a:srcRect t="2051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04" name="Group 4"/>
          <p:cNvGrpSpPr>
            <a:grpSpLocks/>
          </p:cNvGrpSpPr>
          <p:nvPr/>
        </p:nvGrpSpPr>
        <p:grpSpPr bwMode="auto">
          <a:xfrm>
            <a:off x="250825" y="1463675"/>
            <a:ext cx="3886200" cy="2941638"/>
            <a:chOff x="158" y="754"/>
            <a:chExt cx="2448" cy="1853"/>
          </a:xfrm>
        </p:grpSpPr>
        <p:pic>
          <p:nvPicPr>
            <p:cNvPr id="512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754"/>
              <a:ext cx="2449" cy="1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17" name="Rectangle 6"/>
            <p:cNvSpPr>
              <a:spLocks noChangeArrowheads="1"/>
            </p:cNvSpPr>
            <p:nvPr/>
          </p:nvSpPr>
          <p:spPr bwMode="auto">
            <a:xfrm>
              <a:off x="158" y="1001"/>
              <a:ext cx="2270" cy="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1pPr>
              <a:lvl2pPr marL="538163" indent="-176213"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2pPr>
              <a:lvl3pPr marL="1143000" indent="-2286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3pPr>
              <a:lvl4pPr marL="1600200" indent="-2286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4pPr>
              <a:lvl5pPr marL="2057400" indent="-2286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5pPr>
              <a:lvl6pPr marL="25146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6pPr>
              <a:lvl7pPr marL="29718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7pPr>
              <a:lvl8pPr marL="34290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8pPr>
              <a:lvl9pPr marL="38862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9pPr>
            </a:lstStyle>
            <a:p>
              <a:pPr lvl="1">
                <a:spcBef>
                  <a:spcPts val="1000"/>
                </a:spcBef>
                <a:buSzPct val="100000"/>
              </a:pPr>
              <a:r>
                <a:rPr lang="de-AT" altLang="en-US" sz="3600">
                  <a:solidFill>
                    <a:srgbClr val="FFFFFF"/>
                  </a:solidFill>
                  <a:ea typeface="ＭＳ Ｐゴシック" pitchFamily="34" charset="-128"/>
                  <a:cs typeface="Arial" charset="0"/>
                </a:rPr>
                <a:t>IMA </a:t>
              </a:r>
              <a:r>
                <a:rPr lang="de-AT" altLang="en-US" sz="2000">
                  <a:solidFill>
                    <a:srgbClr val="FFFFFF"/>
                  </a:solidFill>
                  <a:ea typeface="ＭＳ Ｐゴシック" pitchFamily="34" charset="-128"/>
                  <a:cs typeface="Arial" charset="0"/>
                </a:rPr>
                <a:t>(Module-level time/space partitioning)</a:t>
              </a:r>
            </a:p>
            <a:p>
              <a:pPr lvl="1">
                <a:spcBef>
                  <a:spcPts val="800"/>
                </a:spcBef>
                <a:buSzPct val="100000"/>
              </a:pPr>
              <a:r>
                <a:rPr lang="de-AT" altLang="en-US" sz="1600">
                  <a:solidFill>
                    <a:srgbClr val="FFFFFF"/>
                  </a:solidFill>
                  <a:ea typeface="ＭＳ Ｐゴシック" pitchFamily="34" charset="-128"/>
                  <a:cs typeface="Arial" charset="0"/>
                </a:rPr>
                <a:t>= Mixed-Criticality Systems </a:t>
              </a:r>
            </a:p>
            <a:p>
              <a:pPr lvl="1">
                <a:spcBef>
                  <a:spcPts val="700"/>
                </a:spcBef>
                <a:buSzPct val="100000"/>
              </a:pPr>
              <a:r>
                <a:rPr lang="de-AT" altLang="en-US" sz="1400" b="1">
                  <a:solidFill>
                    <a:srgbClr val="FFFFFF"/>
                  </a:solidFill>
                  <a:ea typeface="ＭＳ Ｐゴシック" pitchFamily="34" charset="-128"/>
                  <a:cs typeface="Arial" charset="0"/>
                </a:rPr>
                <a:t>Critical Functions </a:t>
              </a:r>
            </a:p>
            <a:p>
              <a:pPr lvl="1">
                <a:spcBef>
                  <a:spcPts val="450"/>
                </a:spcBef>
                <a:buSzPct val="100000"/>
              </a:pPr>
              <a:r>
                <a:rPr lang="de-AT" altLang="en-US" sz="900" b="1">
                  <a:solidFill>
                    <a:srgbClr val="FFFFFF"/>
                  </a:solidFill>
                  <a:ea typeface="ＭＳ Ｐゴシック" pitchFamily="34" charset="-128"/>
                  <a:cs typeface="Arial" charset="0"/>
                </a:rPr>
                <a:t>(DO-254/DO-178B Level A-C)</a:t>
              </a:r>
            </a:p>
            <a:p>
              <a:pPr lvl="1">
                <a:spcBef>
                  <a:spcPts val="700"/>
                </a:spcBef>
                <a:buSzPct val="100000"/>
              </a:pPr>
              <a:r>
                <a:rPr lang="de-AT" altLang="en-US" sz="1400" b="1">
                  <a:solidFill>
                    <a:srgbClr val="FFFFFF"/>
                  </a:solidFill>
                  <a:ea typeface="ＭＳ Ｐゴシック" pitchFamily="34" charset="-128"/>
                  <a:cs typeface="Arial" charset="0"/>
                </a:rPr>
                <a:t>Non-Critical Functions</a:t>
              </a:r>
            </a:p>
          </p:txBody>
        </p:sp>
      </p:grpSp>
      <p:pic>
        <p:nvPicPr>
          <p:cNvPr id="512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488" y="1382713"/>
            <a:ext cx="3744912"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6" name="Rectangle 8"/>
          <p:cNvSpPr>
            <a:spLocks noChangeArrowheads="1"/>
          </p:cNvSpPr>
          <p:nvPr/>
        </p:nvSpPr>
        <p:spPr bwMode="auto">
          <a:xfrm>
            <a:off x="5111750" y="1824038"/>
            <a:ext cx="3571875"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1pPr>
            <a:lvl2pPr marL="538163" indent="-176213"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2pPr>
            <a:lvl3pPr marL="1143000" indent="-2286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3pPr>
            <a:lvl4pPr marL="1600200" indent="-2286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4pPr>
            <a:lvl5pPr marL="2057400" indent="-228600" defTabSz="457200" eaLnBrk="0" hangingPunct="0">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5pPr>
            <a:lvl6pPr marL="25146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6pPr>
            <a:lvl7pPr marL="29718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7pPr>
            <a:lvl8pPr marL="34290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8pPr>
            <a:lvl9pPr marL="3886200" indent="-228600" defTabSz="457200" eaLnBrk="0" fontAlgn="base" hangingPunct="0">
              <a:spcBef>
                <a:spcPct val="0"/>
              </a:spcBef>
              <a:spcAft>
                <a:spcPct val="0"/>
              </a:spcAft>
              <a:tabLst>
                <a:tab pos="538163" algn="l"/>
                <a:tab pos="1452563" algn="l"/>
                <a:tab pos="2366963" algn="l"/>
                <a:tab pos="3281363" algn="l"/>
                <a:tab pos="4195763" algn="l"/>
                <a:tab pos="5110163" algn="l"/>
                <a:tab pos="6024563" algn="l"/>
                <a:tab pos="6938963" algn="l"/>
                <a:tab pos="7853363" algn="l"/>
                <a:tab pos="8767763" algn="l"/>
                <a:tab pos="9682163" algn="l"/>
                <a:tab pos="10596563" algn="l"/>
              </a:tabLst>
              <a:defRPr sz="4300">
                <a:solidFill>
                  <a:srgbClr val="0093D0"/>
                </a:solidFill>
                <a:latin typeface="Arial" charset="0"/>
              </a:defRPr>
            </a:lvl9pPr>
          </a:lstStyle>
          <a:p>
            <a:pPr lvl="1">
              <a:lnSpc>
                <a:spcPct val="80000"/>
              </a:lnSpc>
              <a:spcBef>
                <a:spcPts val="900"/>
              </a:spcBef>
              <a:buSzPct val="100000"/>
            </a:pPr>
            <a:r>
              <a:rPr lang="de-AT" altLang="en-US" sz="3200">
                <a:solidFill>
                  <a:srgbClr val="FFFFFF"/>
                </a:solidFill>
                <a:ea typeface="ＭＳ Ｐゴシック" pitchFamily="34" charset="-128"/>
                <a:cs typeface="Arial" charset="0"/>
              </a:rPr>
              <a:t>Distributed IMA </a:t>
            </a:r>
            <a:r>
              <a:rPr lang="de-AT" altLang="en-US" sz="1800">
                <a:solidFill>
                  <a:srgbClr val="FFFFFF"/>
                </a:solidFill>
                <a:ea typeface="ＭＳ Ｐゴシック" pitchFamily="34" charset="-128"/>
                <a:cs typeface="Arial" charset="0"/>
              </a:rPr>
              <a:t>(System-level partitioning)</a:t>
            </a:r>
          </a:p>
          <a:p>
            <a:pPr lvl="1">
              <a:lnSpc>
                <a:spcPct val="80000"/>
              </a:lnSpc>
              <a:spcBef>
                <a:spcPts val="700"/>
              </a:spcBef>
              <a:buSzPct val="100000"/>
            </a:pPr>
            <a:r>
              <a:rPr lang="de-AT" altLang="en-US" sz="1400">
                <a:solidFill>
                  <a:srgbClr val="FFFFFF"/>
                </a:solidFill>
                <a:ea typeface="ＭＳ Ｐゴシック" pitchFamily="34" charset="-128"/>
                <a:cs typeface="Arial" charset="0"/>
              </a:rPr>
              <a:t>	= 	Distributed Mixed-Criticality   	Systems </a:t>
            </a:r>
          </a:p>
          <a:p>
            <a:pPr lvl="1">
              <a:lnSpc>
                <a:spcPct val="80000"/>
              </a:lnSpc>
              <a:spcBef>
                <a:spcPts val="600"/>
              </a:spcBef>
              <a:buSzPct val="100000"/>
            </a:pPr>
            <a:r>
              <a:rPr lang="de-AT" altLang="en-US" sz="1200" b="1">
                <a:solidFill>
                  <a:srgbClr val="FFFFFF"/>
                </a:solidFill>
                <a:ea typeface="ＭＳ Ｐゴシック" pitchFamily="34" charset="-128"/>
                <a:cs typeface="Arial" charset="0"/>
              </a:rPr>
              <a:t>Critical Systems </a:t>
            </a:r>
          </a:p>
          <a:p>
            <a:pPr lvl="1">
              <a:lnSpc>
                <a:spcPct val="80000"/>
              </a:lnSpc>
              <a:spcBef>
                <a:spcPts val="400"/>
              </a:spcBef>
              <a:buSzPct val="100000"/>
            </a:pPr>
            <a:r>
              <a:rPr lang="de-AT" altLang="en-US" sz="800" b="1">
                <a:solidFill>
                  <a:srgbClr val="FFFFFF"/>
                </a:solidFill>
                <a:ea typeface="ＭＳ Ｐゴシック" pitchFamily="34" charset="-128"/>
                <a:cs typeface="Arial" charset="0"/>
              </a:rPr>
              <a:t>(DO-254/DO-178B Level A-C)</a:t>
            </a:r>
          </a:p>
          <a:p>
            <a:pPr lvl="1">
              <a:lnSpc>
                <a:spcPct val="80000"/>
              </a:lnSpc>
              <a:spcBef>
                <a:spcPts val="600"/>
              </a:spcBef>
              <a:buSzPct val="100000"/>
            </a:pPr>
            <a:r>
              <a:rPr lang="de-AT" altLang="en-US" sz="1200" b="1">
                <a:solidFill>
                  <a:srgbClr val="FFFFFF"/>
                </a:solidFill>
                <a:ea typeface="ＭＳ Ｐゴシック" pitchFamily="34" charset="-128"/>
                <a:cs typeface="Arial" charset="0"/>
              </a:rPr>
              <a:t>Audio/Video/Voice/Multimedia</a:t>
            </a:r>
          </a:p>
          <a:p>
            <a:pPr lvl="1">
              <a:lnSpc>
                <a:spcPct val="80000"/>
              </a:lnSpc>
              <a:spcBef>
                <a:spcPts val="600"/>
              </a:spcBef>
              <a:buSzPct val="100000"/>
            </a:pPr>
            <a:r>
              <a:rPr lang="de-AT" altLang="en-US" sz="1200" b="1">
                <a:solidFill>
                  <a:srgbClr val="FFFFFF"/>
                </a:solidFill>
                <a:ea typeface="ＭＳ Ｐゴシック" pitchFamily="34" charset="-128"/>
                <a:cs typeface="Arial" charset="0"/>
              </a:rPr>
              <a:t>Payload Data w. Distributed processing</a:t>
            </a:r>
          </a:p>
          <a:p>
            <a:pPr lvl="1">
              <a:lnSpc>
                <a:spcPct val="80000"/>
              </a:lnSpc>
              <a:spcBef>
                <a:spcPts val="600"/>
              </a:spcBef>
              <a:buSzPct val="100000"/>
            </a:pPr>
            <a:r>
              <a:rPr lang="de-AT" altLang="en-US" sz="1200" b="1">
                <a:solidFill>
                  <a:srgbClr val="FFFFFF"/>
                </a:solidFill>
                <a:ea typeface="ＭＳ Ｐゴシック" pitchFamily="34" charset="-128"/>
                <a:cs typeface="Arial" charset="0"/>
              </a:rPr>
              <a:t>Internet, LAN, Non-Critical Systems</a:t>
            </a:r>
          </a:p>
        </p:txBody>
      </p:sp>
      <p:pic>
        <p:nvPicPr>
          <p:cNvPr id="5120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0" y="2476500"/>
            <a:ext cx="1879600" cy="76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8" name="Rectangle 10"/>
          <p:cNvSpPr>
            <a:spLocks noChangeArrowheads="1"/>
          </p:cNvSpPr>
          <p:nvPr/>
        </p:nvSpPr>
        <p:spPr bwMode="auto">
          <a:xfrm>
            <a:off x="3802063" y="1608138"/>
            <a:ext cx="158432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80975" indent="-179388"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1pPr>
            <a:lvl2pPr marL="742950" indent="-28575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2pPr>
            <a:lvl3pPr marL="1143000" indent="-22860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3pPr>
            <a:lvl4pPr marL="1600200" indent="-22860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4pPr>
            <a:lvl5pPr marL="2057400" indent="-22860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5pPr>
            <a:lvl6pPr marL="25146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6pPr>
            <a:lvl7pPr marL="29718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7pPr>
            <a:lvl8pPr marL="34290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8pPr>
            <a:lvl9pPr marL="38862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9pPr>
          </a:lstStyle>
          <a:p>
            <a:pPr>
              <a:spcBef>
                <a:spcPts val="800"/>
              </a:spcBef>
              <a:buSzPct val="100000"/>
            </a:pPr>
            <a:r>
              <a:rPr lang="de-AT" altLang="en-US" sz="1600">
                <a:solidFill>
                  <a:srgbClr val="000000"/>
                </a:solidFill>
                <a:ea typeface="ＭＳ Ｐゴシック" pitchFamily="34" charset="-128"/>
                <a:cs typeface="Arial" charset="0"/>
              </a:rPr>
              <a:t>   Enabler:</a:t>
            </a:r>
            <a:br>
              <a:rPr lang="de-AT" altLang="en-US" sz="1600">
                <a:solidFill>
                  <a:srgbClr val="000000"/>
                </a:solidFill>
                <a:ea typeface="ＭＳ Ｐゴシック" pitchFamily="34" charset="-128"/>
                <a:cs typeface="Arial" charset="0"/>
              </a:rPr>
            </a:br>
            <a:r>
              <a:rPr lang="de-AT" altLang="en-US" sz="1600">
                <a:solidFill>
                  <a:srgbClr val="000000"/>
                </a:solidFill>
                <a:ea typeface="ＭＳ Ｐゴシック" pitchFamily="34" charset="-128"/>
                <a:cs typeface="Arial" charset="0"/>
              </a:rPr>
              <a:t>Networking</a:t>
            </a:r>
            <a:br>
              <a:rPr lang="de-AT" altLang="en-US" sz="1600">
                <a:solidFill>
                  <a:srgbClr val="000000"/>
                </a:solidFill>
                <a:ea typeface="ＭＳ Ｐゴシック" pitchFamily="34" charset="-128"/>
                <a:cs typeface="Arial" charset="0"/>
              </a:rPr>
            </a:br>
            <a:r>
              <a:rPr lang="de-AT" altLang="en-US" sz="1600">
                <a:solidFill>
                  <a:srgbClr val="000000"/>
                </a:solidFill>
                <a:ea typeface="ＭＳ Ｐゴシック" pitchFamily="34" charset="-128"/>
                <a:cs typeface="Arial" charset="0"/>
              </a:rPr>
              <a:t>Technology</a:t>
            </a:r>
          </a:p>
        </p:txBody>
      </p:sp>
      <p:pic>
        <p:nvPicPr>
          <p:cNvPr id="51209" name="Picture 11"/>
          <p:cNvPicPr>
            <a:picLocks noChangeAspect="1" noChangeArrowheads="1"/>
          </p:cNvPicPr>
          <p:nvPr/>
        </p:nvPicPr>
        <p:blipFill>
          <a:blip r:embed="rId7">
            <a:extLst>
              <a:ext uri="{28A0092B-C50C-407E-A947-70E740481C1C}">
                <a14:useLocalDpi xmlns:a14="http://schemas.microsoft.com/office/drawing/2010/main" val="0"/>
              </a:ext>
            </a:extLst>
          </a:blip>
          <a:srcRect t="19740"/>
          <a:stretch>
            <a:fillRect/>
          </a:stretch>
        </p:blipFill>
        <p:spPr bwMode="auto">
          <a:xfrm>
            <a:off x="5219700" y="4811713"/>
            <a:ext cx="3457575" cy="1574800"/>
          </a:xfrm>
          <a:prstGeom prst="rect">
            <a:avLst/>
          </a:prstGeom>
          <a:noFill/>
          <a:ln>
            <a:noFill/>
          </a:ln>
          <a:effectLst/>
          <a:extLst>
            <a:ext uri="{909E8E84-426E-40DD-AFC4-6F175D3DCCD1}">
              <a14:hiddenFill xmlns:a14="http://schemas.microsoft.com/office/drawing/2010/main">
                <a:blipFill dpi="0" rotWithShape="0">
                  <a:blip/>
                  <a:srcRect t="1974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063" y="5135563"/>
            <a:ext cx="1879600" cy="71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13" name="Rectangle 15"/>
          <p:cNvSpPr>
            <a:spLocks noChangeArrowheads="1"/>
          </p:cNvSpPr>
          <p:nvPr/>
        </p:nvSpPr>
        <p:spPr bwMode="auto">
          <a:xfrm>
            <a:off x="34925" y="1103313"/>
            <a:ext cx="90360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80975" indent="-179388"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1pPr>
            <a:lvl2pPr marL="742950" indent="-28575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2pPr>
            <a:lvl3pPr marL="1143000" indent="-22860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3pPr>
            <a:lvl4pPr marL="1600200" indent="-22860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4pPr>
            <a:lvl5pPr marL="2057400" indent="-228600" defTabSz="457200" eaLnBrk="0" hangingPunct="0">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5pPr>
            <a:lvl6pPr marL="25146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6pPr>
            <a:lvl7pPr marL="29718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7pPr>
            <a:lvl8pPr marL="34290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8pPr>
            <a:lvl9pPr marL="3886200" indent="-228600" defTabSz="457200" eaLnBrk="0" fontAlgn="base" hangingPunct="0">
              <a:spcBef>
                <a:spcPct val="0"/>
              </a:spcBef>
              <a:spcAft>
                <a:spcPct val="0"/>
              </a:spcAft>
              <a:tabLst>
                <a:tab pos="180975" algn="l"/>
                <a:tab pos="1095375" algn="l"/>
                <a:tab pos="2009775" algn="l"/>
                <a:tab pos="2924175" algn="l"/>
                <a:tab pos="3838575" algn="l"/>
                <a:tab pos="4752975" algn="l"/>
                <a:tab pos="5667375" algn="l"/>
                <a:tab pos="6581775" algn="l"/>
                <a:tab pos="7496175" algn="l"/>
                <a:tab pos="8410575" algn="l"/>
                <a:tab pos="9324975" algn="l"/>
                <a:tab pos="10239375" algn="l"/>
              </a:tabLst>
              <a:defRPr sz="4300">
                <a:solidFill>
                  <a:srgbClr val="0093D0"/>
                </a:solidFill>
                <a:latin typeface="Arial" charset="0"/>
              </a:defRPr>
            </a:lvl9pPr>
          </a:lstStyle>
          <a:p>
            <a:pPr>
              <a:spcBef>
                <a:spcPts val="900"/>
              </a:spcBef>
              <a:buSzPct val="100000"/>
            </a:pPr>
            <a:r>
              <a:rPr lang="de-AT" altLang="en-US" sz="1800">
                <a:solidFill>
                  <a:srgbClr val="000000"/>
                </a:solidFill>
                <a:ea typeface="ＭＳ Ｐゴシック" pitchFamily="34" charset="-128"/>
                <a:cs typeface="Arial" charset="0"/>
              </a:rPr>
              <a:t>   Expanding "time/space partitioning" into "time/space/bandwidth partitioning"</a:t>
            </a:r>
          </a:p>
        </p:txBody>
      </p:sp>
      <p:sp>
        <p:nvSpPr>
          <p:cNvPr id="51214" name="AutoShape 16"/>
          <p:cNvSpPr>
            <a:spLocks noChangeArrowheads="1"/>
          </p:cNvSpPr>
          <p:nvPr/>
        </p:nvSpPr>
        <p:spPr bwMode="auto">
          <a:xfrm>
            <a:off x="971550" y="4308475"/>
            <a:ext cx="2376488" cy="503238"/>
          </a:xfrm>
          <a:prstGeom prst="roundRect">
            <a:avLst>
              <a:gd name="adj" fmla="val 16667"/>
            </a:avLst>
          </a:prstGeom>
          <a:noFill/>
          <a:ln w="12600">
            <a:solidFill>
              <a:srgbClr val="4D4D4D"/>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9pPr>
          </a:lstStyle>
          <a:p>
            <a:pPr algn="ctr">
              <a:lnSpc>
                <a:spcPct val="70000"/>
              </a:lnSpc>
              <a:spcBef>
                <a:spcPts val="750"/>
              </a:spcBef>
              <a:buSzPct val="100000"/>
            </a:pPr>
            <a:r>
              <a:rPr lang="de-AT" altLang="en-US" sz="1200">
                <a:solidFill>
                  <a:srgbClr val="333333"/>
                </a:solidFill>
                <a:cs typeface="Arial" charset="0"/>
              </a:rPr>
              <a:t>Time &amp; Space Partitioning </a:t>
            </a:r>
          </a:p>
          <a:p>
            <a:pPr algn="ctr">
              <a:lnSpc>
                <a:spcPct val="70000"/>
              </a:lnSpc>
              <a:spcBef>
                <a:spcPts val="750"/>
              </a:spcBef>
              <a:buSzPct val="100000"/>
            </a:pPr>
            <a:r>
              <a:rPr lang="de-AT" altLang="en-US" sz="1200">
                <a:solidFill>
                  <a:srgbClr val="333333"/>
                </a:solidFill>
                <a:cs typeface="Arial" charset="0"/>
              </a:rPr>
              <a:t>for each Module (653 OS)</a:t>
            </a:r>
          </a:p>
        </p:txBody>
      </p:sp>
      <p:sp>
        <p:nvSpPr>
          <p:cNvPr id="51215" name="AutoShape 17"/>
          <p:cNvSpPr>
            <a:spLocks noChangeArrowheads="1"/>
          </p:cNvSpPr>
          <p:nvPr/>
        </p:nvSpPr>
        <p:spPr bwMode="auto">
          <a:xfrm>
            <a:off x="5472113" y="4308475"/>
            <a:ext cx="2987675" cy="503238"/>
          </a:xfrm>
          <a:prstGeom prst="roundRect">
            <a:avLst>
              <a:gd name="adj" fmla="val 16667"/>
            </a:avLst>
          </a:prstGeom>
          <a:noFill/>
          <a:ln w="12600">
            <a:solidFill>
              <a:srgbClr val="4D4D4D"/>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a:solidFill>
                  <a:srgbClr val="0093D0"/>
                </a:solidFill>
                <a:latin typeface="Arial" charset="0"/>
              </a:defRPr>
            </a:lvl9pPr>
          </a:lstStyle>
          <a:p>
            <a:pPr algn="ctr">
              <a:lnSpc>
                <a:spcPct val="70000"/>
              </a:lnSpc>
              <a:spcBef>
                <a:spcPts val="750"/>
              </a:spcBef>
              <a:buSzPct val="100000"/>
            </a:pPr>
            <a:r>
              <a:rPr lang="de-AT" altLang="en-US" sz="1200">
                <a:solidFill>
                  <a:srgbClr val="333333"/>
                </a:solidFill>
                <a:cs typeface="Arial" charset="0"/>
              </a:rPr>
              <a:t>Time, Space and Network Partitioning </a:t>
            </a:r>
          </a:p>
          <a:p>
            <a:pPr algn="ctr">
              <a:lnSpc>
                <a:spcPct val="70000"/>
              </a:lnSpc>
              <a:spcBef>
                <a:spcPts val="750"/>
              </a:spcBef>
              <a:buSzPct val="100000"/>
            </a:pPr>
            <a:r>
              <a:rPr lang="de-AT" altLang="en-US" sz="1200">
                <a:solidFill>
                  <a:srgbClr val="333333"/>
                </a:solidFill>
                <a:cs typeface="Arial" charset="0"/>
              </a:rPr>
              <a:t>for each Module (653 OS) &amp; TTEthernet</a:t>
            </a:r>
          </a:p>
        </p:txBody>
      </p:sp>
    </p:spTree>
    <p:extLst>
      <p:ext uri="{BB962C8B-B14F-4D97-AF65-F5344CB8AC3E}">
        <p14:creationId xmlns:p14="http://schemas.microsoft.com/office/powerpoint/2010/main" val="1348903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de-AT" altLang="en-US" sz="2300" smtClean="0"/>
              <a:t>Synchronous Alignment:</a:t>
            </a:r>
            <a:br>
              <a:rPr lang="de-AT" altLang="en-US" sz="2300" smtClean="0"/>
            </a:br>
            <a:r>
              <a:rPr lang="de-AT" altLang="en-US" sz="2300" smtClean="0"/>
              <a:t>Resource Use &amp; Complexity Reduction</a:t>
            </a:r>
            <a:endParaRPr lang="en-US" altLang="en-US" sz="2300" smtClean="0"/>
          </a:p>
        </p:txBody>
      </p:sp>
      <p:sp>
        <p:nvSpPr>
          <p:cNvPr id="23555" name="Rectangle 3"/>
          <p:cNvSpPr>
            <a:spLocks noGrp="1" noChangeArrowheads="1"/>
          </p:cNvSpPr>
          <p:nvPr>
            <p:ph type="body" sz="half" idx="1"/>
          </p:nvPr>
        </p:nvSpPr>
        <p:spPr>
          <a:xfrm>
            <a:off x="381000" y="1125538"/>
            <a:ext cx="7924800" cy="4525962"/>
          </a:xfrm>
        </p:spPr>
        <p:txBody>
          <a:bodyPr/>
          <a:lstStyle/>
          <a:p>
            <a:pPr marL="0" indent="0" eaLnBrk="1" hangingPunct="1"/>
            <a:r>
              <a:rPr lang="de-AT" altLang="en-US" sz="2000" dirty="0" err="1" smtClean="0"/>
              <a:t>Maximize</a:t>
            </a:r>
            <a:r>
              <a:rPr lang="de-AT" altLang="en-US" sz="2000" dirty="0" smtClean="0"/>
              <a:t> </a:t>
            </a:r>
            <a:r>
              <a:rPr lang="de-AT" altLang="en-US" sz="2000" dirty="0" err="1" smtClean="0"/>
              <a:t>use</a:t>
            </a:r>
            <a:r>
              <a:rPr lang="de-AT" altLang="en-US" sz="2000" dirty="0" smtClean="0"/>
              <a:t> </a:t>
            </a:r>
            <a:r>
              <a:rPr lang="de-AT" altLang="en-US" sz="2000" dirty="0" err="1" smtClean="0"/>
              <a:t>of</a:t>
            </a:r>
            <a:r>
              <a:rPr lang="de-AT" altLang="en-US" sz="2000" dirty="0" smtClean="0"/>
              <a:t> </a:t>
            </a:r>
            <a:r>
              <a:rPr lang="de-AT" altLang="en-US" sz="2000" dirty="0" err="1" smtClean="0"/>
              <a:t>network</a:t>
            </a:r>
            <a:r>
              <a:rPr lang="de-AT" altLang="en-US" sz="2000" dirty="0" smtClean="0"/>
              <a:t> </a:t>
            </a:r>
            <a:r>
              <a:rPr lang="de-AT" altLang="en-US" sz="2000" dirty="0" err="1" smtClean="0"/>
              <a:t>bandwidth</a:t>
            </a:r>
            <a:r>
              <a:rPr lang="de-AT" altLang="en-US" sz="2000" dirty="0" smtClean="0"/>
              <a:t> </a:t>
            </a:r>
            <a:r>
              <a:rPr lang="de-AT" altLang="en-US" sz="2000" dirty="0" err="1" smtClean="0"/>
              <a:t>and</a:t>
            </a:r>
            <a:r>
              <a:rPr lang="de-AT" altLang="en-US" sz="2000" dirty="0" smtClean="0"/>
              <a:t> </a:t>
            </a:r>
            <a:r>
              <a:rPr lang="de-AT" altLang="en-US" sz="2000" dirty="0" err="1" smtClean="0"/>
              <a:t>computing</a:t>
            </a:r>
            <a:r>
              <a:rPr lang="de-AT" altLang="en-US" sz="2000" dirty="0" smtClean="0"/>
              <a:t> </a:t>
            </a:r>
            <a:r>
              <a:rPr lang="de-AT" altLang="en-US" sz="2000" dirty="0" err="1" smtClean="0"/>
              <a:t>resources</a:t>
            </a:r>
            <a:r>
              <a:rPr lang="de-AT" altLang="en-US" sz="2000" dirty="0" smtClean="0"/>
              <a:t> </a:t>
            </a:r>
            <a:r>
              <a:rPr lang="de-AT" altLang="en-US" sz="2000" dirty="0" err="1" smtClean="0"/>
              <a:t>for</a:t>
            </a:r>
            <a:r>
              <a:rPr lang="de-AT" altLang="en-US" sz="2000" dirty="0" smtClean="0"/>
              <a:t> </a:t>
            </a:r>
            <a:r>
              <a:rPr lang="de-AT" altLang="en-US" sz="2000" dirty="0" err="1" smtClean="0"/>
              <a:t>critical</a:t>
            </a:r>
            <a:r>
              <a:rPr lang="de-AT" altLang="en-US" sz="2000" dirty="0" smtClean="0"/>
              <a:t> </a:t>
            </a:r>
            <a:r>
              <a:rPr lang="de-AT" altLang="en-US" sz="2000" dirty="0" err="1" smtClean="0"/>
              <a:t>embedded</a:t>
            </a:r>
            <a:r>
              <a:rPr lang="de-AT" altLang="en-US" sz="2000" dirty="0" smtClean="0"/>
              <a:t> </a:t>
            </a:r>
            <a:r>
              <a:rPr lang="de-AT" altLang="en-US" sz="2000" dirty="0" err="1" smtClean="0"/>
              <a:t>functions</a:t>
            </a:r>
            <a:endParaRPr lang="de-AT" altLang="en-US" sz="2000" dirty="0" smtClean="0"/>
          </a:p>
          <a:p>
            <a:pPr marL="457200" lvl="1" indent="-277813" eaLnBrk="1" hangingPunct="1"/>
            <a:r>
              <a:rPr lang="de-AT" altLang="en-US" sz="1600" dirty="0" err="1" smtClean="0"/>
              <a:t>Ensure</a:t>
            </a:r>
            <a:r>
              <a:rPr lang="de-AT" altLang="en-US" sz="1600" dirty="0" smtClean="0"/>
              <a:t> </a:t>
            </a:r>
            <a:r>
              <a:rPr lang="de-AT" altLang="en-US" sz="1600" dirty="0" err="1" smtClean="0"/>
              <a:t>unambiguous</a:t>
            </a:r>
            <a:r>
              <a:rPr lang="de-AT" altLang="en-US" sz="1600" dirty="0" smtClean="0"/>
              <a:t> design </a:t>
            </a:r>
            <a:r>
              <a:rPr lang="de-AT" altLang="en-US" sz="1600" dirty="0" err="1" smtClean="0"/>
              <a:t>of</a:t>
            </a:r>
            <a:r>
              <a:rPr lang="de-AT" altLang="en-US" sz="1600" dirty="0" smtClean="0"/>
              <a:t> </a:t>
            </a:r>
            <a:r>
              <a:rPr lang="de-AT" altLang="en-US" sz="1600" dirty="0" err="1" smtClean="0"/>
              <a:t>key</a:t>
            </a:r>
            <a:r>
              <a:rPr lang="de-AT" altLang="en-US" sz="1600" dirty="0" smtClean="0"/>
              <a:t> </a:t>
            </a:r>
            <a:r>
              <a:rPr lang="de-AT" altLang="en-US" sz="1600" dirty="0" err="1" smtClean="0"/>
              <a:t>system</a:t>
            </a:r>
            <a:r>
              <a:rPr lang="de-AT" altLang="en-US" sz="1600" dirty="0" smtClean="0"/>
              <a:t> </a:t>
            </a:r>
            <a:r>
              <a:rPr lang="de-AT" altLang="en-US" sz="1600" dirty="0" err="1" smtClean="0"/>
              <a:t>interfaces</a:t>
            </a:r>
            <a:endParaRPr lang="de-AT" altLang="en-US" sz="1600" dirty="0" smtClean="0"/>
          </a:p>
          <a:p>
            <a:pPr marL="457200" lvl="1" indent="-277813" eaLnBrk="1" hangingPunct="1"/>
            <a:r>
              <a:rPr lang="de-AT" altLang="en-US" sz="1600" dirty="0" err="1" smtClean="0"/>
              <a:t>Reduce</a:t>
            </a:r>
            <a:r>
              <a:rPr lang="de-AT" altLang="en-US" sz="1600" dirty="0" smtClean="0"/>
              <a:t> </a:t>
            </a:r>
            <a:r>
              <a:rPr lang="de-AT" altLang="en-US" sz="1600" dirty="0" err="1" smtClean="0"/>
              <a:t>uncertainity</a:t>
            </a:r>
            <a:r>
              <a:rPr lang="de-AT" altLang="en-US" sz="1600" dirty="0" smtClean="0"/>
              <a:t>, </a:t>
            </a:r>
            <a:r>
              <a:rPr lang="de-AT" altLang="en-US" sz="1600" dirty="0" err="1" smtClean="0"/>
              <a:t>jitter</a:t>
            </a:r>
            <a:r>
              <a:rPr lang="de-AT" altLang="en-US" sz="1600" dirty="0" smtClean="0"/>
              <a:t> </a:t>
            </a:r>
            <a:r>
              <a:rPr lang="de-AT" altLang="en-US" sz="1600" dirty="0" err="1" smtClean="0"/>
              <a:t>and</a:t>
            </a:r>
            <a:r>
              <a:rPr lang="de-AT" altLang="en-US" sz="1600" dirty="0" smtClean="0"/>
              <a:t> </a:t>
            </a:r>
            <a:r>
              <a:rPr lang="de-AT" altLang="en-US" sz="1600" dirty="0" err="1" smtClean="0"/>
              <a:t>unintended</a:t>
            </a:r>
            <a:r>
              <a:rPr lang="de-AT" altLang="en-US" sz="1600" dirty="0" smtClean="0"/>
              <a:t> </a:t>
            </a:r>
            <a:r>
              <a:rPr lang="de-AT" altLang="en-US" sz="1600" dirty="0" err="1" smtClean="0"/>
              <a:t>system</a:t>
            </a:r>
            <a:r>
              <a:rPr lang="de-AT" altLang="en-US" sz="1600" dirty="0" smtClean="0"/>
              <a:t> </a:t>
            </a:r>
            <a:r>
              <a:rPr lang="de-AT" altLang="en-US" sz="1600" dirty="0" err="1" smtClean="0"/>
              <a:t>states</a:t>
            </a:r>
            <a:r>
              <a:rPr lang="de-AT" altLang="en-US" sz="1600" dirty="0" smtClean="0"/>
              <a:t> (</a:t>
            </a:r>
            <a:r>
              <a:rPr lang="de-AT" altLang="en-US" sz="1600" dirty="0" err="1" smtClean="0"/>
              <a:t>prevents</a:t>
            </a:r>
            <a:r>
              <a:rPr lang="de-AT" altLang="en-US" sz="1600" dirty="0" smtClean="0"/>
              <a:t> </a:t>
            </a:r>
            <a:r>
              <a:rPr lang="de-AT" altLang="en-US" sz="1600" dirty="0" err="1" smtClean="0"/>
              <a:t>system</a:t>
            </a:r>
            <a:r>
              <a:rPr lang="de-AT" altLang="en-US" sz="1600" dirty="0" smtClean="0"/>
              <a:t> </a:t>
            </a:r>
            <a:r>
              <a:rPr lang="de-AT" altLang="en-US" sz="1600" dirty="0" err="1" smtClean="0"/>
              <a:t>state</a:t>
            </a:r>
            <a:r>
              <a:rPr lang="de-AT" altLang="en-US" sz="1600" dirty="0" smtClean="0"/>
              <a:t> </a:t>
            </a:r>
            <a:r>
              <a:rPr lang="de-AT" altLang="en-US" sz="1600" dirty="0" err="1" smtClean="0"/>
              <a:t>explosion</a:t>
            </a:r>
            <a:r>
              <a:rPr lang="de-AT" altLang="en-US" sz="1600" dirty="0" smtClean="0"/>
              <a:t>)</a:t>
            </a:r>
          </a:p>
          <a:p>
            <a:pPr marL="0" indent="0" eaLnBrk="1" hangingPunct="1"/>
            <a:r>
              <a:rPr lang="de-AT" altLang="en-US" sz="2000" dirty="0" err="1" smtClean="0"/>
              <a:t>Improve</a:t>
            </a:r>
            <a:r>
              <a:rPr lang="de-AT" altLang="en-US" sz="2000" dirty="0" smtClean="0"/>
              <a:t> </a:t>
            </a:r>
            <a:r>
              <a:rPr lang="de-AT" altLang="en-US" sz="2000" dirty="0" err="1" smtClean="0"/>
              <a:t>functional</a:t>
            </a:r>
            <a:r>
              <a:rPr lang="de-AT" altLang="en-US" sz="2000" dirty="0" smtClean="0"/>
              <a:t> </a:t>
            </a:r>
            <a:r>
              <a:rPr lang="de-AT" altLang="en-US" sz="2000" dirty="0" err="1" smtClean="0"/>
              <a:t>alignment</a:t>
            </a:r>
            <a:r>
              <a:rPr lang="de-AT" altLang="en-US" sz="2000" dirty="0" smtClean="0"/>
              <a:t> (</a:t>
            </a:r>
            <a:r>
              <a:rPr lang="de-AT" altLang="en-US" sz="2000" dirty="0" err="1" smtClean="0"/>
              <a:t>and</a:t>
            </a:r>
            <a:r>
              <a:rPr lang="de-AT" altLang="en-US" sz="2000" dirty="0" smtClean="0"/>
              <a:t> </a:t>
            </a:r>
            <a:r>
              <a:rPr lang="de-AT" altLang="en-US" sz="2000" dirty="0" err="1" smtClean="0"/>
              <a:t>separation</a:t>
            </a:r>
            <a:r>
              <a:rPr lang="de-AT" altLang="en-US" sz="2000" dirty="0" smtClean="0"/>
              <a:t>!)</a:t>
            </a:r>
          </a:p>
          <a:p>
            <a:pPr marL="457200" lvl="1" indent="-277813" eaLnBrk="1" hangingPunct="1"/>
            <a:r>
              <a:rPr lang="de-AT" altLang="en-US" sz="1600" dirty="0" err="1" smtClean="0"/>
              <a:t>Simplified</a:t>
            </a:r>
            <a:r>
              <a:rPr lang="de-AT" altLang="en-US" sz="1600" dirty="0" smtClean="0"/>
              <a:t> </a:t>
            </a:r>
            <a:r>
              <a:rPr lang="de-AT" altLang="en-US" sz="1600" dirty="0" err="1" smtClean="0"/>
              <a:t>sensor</a:t>
            </a:r>
            <a:r>
              <a:rPr lang="de-AT" altLang="en-US" sz="1600" dirty="0" smtClean="0"/>
              <a:t> </a:t>
            </a:r>
            <a:r>
              <a:rPr lang="de-AT" altLang="en-US" sz="1600" dirty="0" err="1" smtClean="0"/>
              <a:t>fusion</a:t>
            </a:r>
            <a:r>
              <a:rPr lang="de-AT" altLang="en-US" sz="1600" dirty="0" smtClean="0"/>
              <a:t> </a:t>
            </a:r>
            <a:r>
              <a:rPr lang="de-AT" altLang="en-US" sz="1600" dirty="0" err="1" smtClean="0"/>
              <a:t>and</a:t>
            </a:r>
            <a:r>
              <a:rPr lang="de-AT" altLang="en-US" sz="1600" dirty="0" smtClean="0"/>
              <a:t> </a:t>
            </a:r>
            <a:r>
              <a:rPr lang="de-AT" altLang="en-US" sz="1600" dirty="0" err="1" smtClean="0"/>
              <a:t>distributed</a:t>
            </a:r>
            <a:r>
              <a:rPr lang="de-AT" altLang="en-US" sz="1600" dirty="0" smtClean="0"/>
              <a:t> </a:t>
            </a:r>
            <a:r>
              <a:rPr lang="de-AT" altLang="en-US" sz="1600" dirty="0" err="1" smtClean="0"/>
              <a:t>processing</a:t>
            </a:r>
            <a:endParaRPr lang="de-AT" altLang="en-US" sz="1600" dirty="0" smtClean="0"/>
          </a:p>
          <a:p>
            <a:pPr marL="457200" lvl="1" indent="-277813" eaLnBrk="1" hangingPunct="1"/>
            <a:r>
              <a:rPr lang="de-AT" altLang="en-US" sz="1600" dirty="0" err="1" smtClean="0"/>
              <a:t>Simplified</a:t>
            </a:r>
            <a:r>
              <a:rPr lang="de-AT" altLang="en-US" sz="1600" dirty="0" smtClean="0"/>
              <a:t> </a:t>
            </a:r>
            <a:r>
              <a:rPr lang="de-AT" altLang="en-US" sz="1600" dirty="0" err="1" smtClean="0"/>
              <a:t>redundancy</a:t>
            </a:r>
            <a:r>
              <a:rPr lang="de-AT" altLang="en-US" sz="1600" dirty="0" smtClean="0"/>
              <a:t> </a:t>
            </a:r>
            <a:r>
              <a:rPr lang="de-AT" altLang="en-US" sz="1600" dirty="0" err="1" smtClean="0"/>
              <a:t>management</a:t>
            </a:r>
            <a:endParaRPr lang="de-AT" altLang="en-US" sz="1600" dirty="0" smtClean="0"/>
          </a:p>
          <a:p>
            <a:pPr marL="457200" lvl="1" indent="-277813" eaLnBrk="1" hangingPunct="1"/>
            <a:r>
              <a:rPr lang="de-AT" altLang="en-US" sz="1600" dirty="0" err="1" smtClean="0"/>
              <a:t>Minimize</a:t>
            </a:r>
            <a:r>
              <a:rPr lang="de-AT" altLang="en-US" sz="1600" dirty="0" smtClean="0"/>
              <a:t> </a:t>
            </a:r>
            <a:r>
              <a:rPr lang="de-AT" altLang="en-US" sz="1600" dirty="0" err="1" smtClean="0"/>
              <a:t>software</a:t>
            </a:r>
            <a:r>
              <a:rPr lang="de-AT" altLang="en-US" sz="1600" dirty="0" smtClean="0"/>
              <a:t> </a:t>
            </a:r>
            <a:r>
              <a:rPr lang="de-AT" altLang="en-US" sz="1600" dirty="0" err="1" smtClean="0"/>
              <a:t>complexity</a:t>
            </a:r>
            <a:r>
              <a:rPr lang="de-AT" altLang="en-US" sz="1600" dirty="0" smtClean="0"/>
              <a:t> / </a:t>
            </a:r>
            <a:r>
              <a:rPr lang="de-AT" altLang="en-US" sz="1600" dirty="0" err="1" smtClean="0"/>
              <a:t>simplify</a:t>
            </a:r>
            <a:r>
              <a:rPr lang="de-AT" altLang="en-US" sz="1600" dirty="0" smtClean="0"/>
              <a:t> </a:t>
            </a:r>
            <a:r>
              <a:rPr lang="de-AT" altLang="en-US" sz="1600" dirty="0" err="1" smtClean="0"/>
              <a:t>functional</a:t>
            </a:r>
            <a:r>
              <a:rPr lang="de-AT" altLang="en-US" sz="1600" dirty="0" smtClean="0"/>
              <a:t> </a:t>
            </a:r>
            <a:r>
              <a:rPr lang="de-AT" altLang="en-US" sz="1600" dirty="0" err="1" smtClean="0"/>
              <a:t>alignment</a:t>
            </a:r>
            <a:endParaRPr lang="en-US" altLang="en-US" sz="1600" dirty="0" smtClean="0"/>
          </a:p>
        </p:txBody>
      </p:sp>
      <p:graphicFrame>
        <p:nvGraphicFramePr>
          <p:cNvPr id="23556" name="Object 4"/>
          <p:cNvGraphicFramePr>
            <a:graphicFrameLocks noChangeAspect="1"/>
          </p:cNvGraphicFramePr>
          <p:nvPr>
            <p:ph sz="half" idx="2"/>
            <p:extLst>
              <p:ext uri="{D42A27DB-BD31-4B8C-83A1-F6EECF244321}">
                <p14:modId xmlns:p14="http://schemas.microsoft.com/office/powerpoint/2010/main" val="614768364"/>
              </p:ext>
            </p:extLst>
          </p:nvPr>
        </p:nvGraphicFramePr>
        <p:xfrm>
          <a:off x="1187450" y="4408488"/>
          <a:ext cx="6624638" cy="2105025"/>
        </p:xfrm>
        <a:graphic>
          <a:graphicData uri="http://schemas.openxmlformats.org/presentationml/2006/ole">
            <mc:AlternateContent xmlns:mc="http://schemas.openxmlformats.org/markup-compatibility/2006">
              <mc:Choice xmlns:v="urn:schemas-microsoft-com:vml" Requires="v">
                <p:oleObj spid="_x0000_s90117" name="Visio" r:id="rId3" imgW="10294566" imgH="3274803" progId="Visio.Drawing.11">
                  <p:embed/>
                </p:oleObj>
              </mc:Choice>
              <mc:Fallback>
                <p:oleObj name="Visio" r:id="rId3" imgW="10294566" imgH="3274803" progId="Visio.Drawing.11">
                  <p:embed/>
                  <p:pic>
                    <p:nvPicPr>
                      <p:cNvPr id="0" name=""/>
                      <p:cNvPicPr>
                        <a:picLocks noChangeAspect="1" noChangeArrowheads="1"/>
                      </p:cNvPicPr>
                      <p:nvPr/>
                    </p:nvPicPr>
                    <p:blipFill>
                      <a:blip r:embed="rId4"/>
                      <a:srcRect/>
                      <a:stretch>
                        <a:fillRect/>
                      </a:stretch>
                    </p:blipFill>
                    <p:spPr bwMode="ltGray">
                      <a:xfrm>
                        <a:off x="1187450" y="4408488"/>
                        <a:ext cx="662463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124954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5" name="Picture 11" descr="TTE-PMC-Rugge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5536" y="3615161"/>
            <a:ext cx="1225302" cy="936201"/>
          </a:xfrm>
          <a:prstGeom prst="rect">
            <a:avLst/>
          </a:prstGeom>
          <a:noFill/>
          <a:ln w="9525">
            <a:noFill/>
            <a:miter lim="800000"/>
            <a:headEnd/>
            <a:tailEnd/>
          </a:ln>
        </p:spPr>
      </p:pic>
      <p:sp>
        <p:nvSpPr>
          <p:cNvPr id="569346" name="Rectangle 2"/>
          <p:cNvSpPr>
            <a:spLocks noGrp="1" noChangeArrowheads="1"/>
          </p:cNvSpPr>
          <p:nvPr>
            <p:ph type="title"/>
          </p:nvPr>
        </p:nvSpPr>
        <p:spPr>
          <a:xfrm>
            <a:off x="358775" y="114300"/>
            <a:ext cx="6373813" cy="1008063"/>
          </a:xfrm>
        </p:spPr>
        <p:txBody>
          <a:bodyPr/>
          <a:lstStyle/>
          <a:p>
            <a:pPr eaLnBrk="1" hangingPunct="1"/>
            <a:r>
              <a:rPr lang="de-AT" dirty="0" err="1" smtClean="0"/>
              <a:t>Architecture</a:t>
            </a:r>
            <a:r>
              <a:rPr lang="de-AT" dirty="0" smtClean="0"/>
              <a:t> Level Approach</a:t>
            </a:r>
          </a:p>
        </p:txBody>
      </p:sp>
      <p:sp>
        <p:nvSpPr>
          <p:cNvPr id="569347" name="Rectangle 15"/>
          <p:cNvSpPr>
            <a:spLocks noChangeArrowheads="1"/>
          </p:cNvSpPr>
          <p:nvPr/>
        </p:nvSpPr>
        <p:spPr bwMode="auto">
          <a:xfrm rot="1429691">
            <a:off x="8243888" y="4868863"/>
            <a:ext cx="503237" cy="288925"/>
          </a:xfrm>
          <a:prstGeom prst="rect">
            <a:avLst/>
          </a:prstGeom>
          <a:solidFill>
            <a:schemeClr val="bg1"/>
          </a:solidFill>
          <a:ln w="9525">
            <a:noFill/>
            <a:miter lim="800000"/>
            <a:headEnd/>
            <a:tailEnd/>
          </a:ln>
        </p:spPr>
        <p:txBody>
          <a:bodyPr wrap="none" anchor="ctr"/>
          <a:lstStyle/>
          <a:p>
            <a:endParaRPr lang="en-US"/>
          </a:p>
        </p:txBody>
      </p:sp>
      <p:pic>
        <p:nvPicPr>
          <p:cNvPr id="569348" name="Picture 16" descr="ttethernet-cab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78300" y="2708275"/>
            <a:ext cx="3778250" cy="1368425"/>
          </a:xfrm>
          <a:prstGeom prst="rect">
            <a:avLst/>
          </a:prstGeom>
          <a:noFill/>
          <a:ln w="9525">
            <a:noFill/>
            <a:miter lim="800000"/>
            <a:headEnd/>
            <a:tailEnd/>
          </a:ln>
        </p:spPr>
      </p:pic>
      <p:pic>
        <p:nvPicPr>
          <p:cNvPr id="569349" name="Picture 23" descr="TTEthernet-logo"/>
          <p:cNvPicPr>
            <a:picLocks noChangeAspect="1" noChangeArrowheads="1"/>
          </p:cNvPicPr>
          <p:nvPr/>
        </p:nvPicPr>
        <p:blipFill>
          <a:blip r:embed="rId5"/>
          <a:srcRect/>
          <a:stretch>
            <a:fillRect/>
          </a:stretch>
        </p:blipFill>
        <p:spPr bwMode="auto">
          <a:xfrm>
            <a:off x="5691188" y="3284538"/>
            <a:ext cx="1439862" cy="206375"/>
          </a:xfrm>
          <a:prstGeom prst="rect">
            <a:avLst/>
          </a:prstGeom>
          <a:noFill/>
          <a:ln w="9525">
            <a:noFill/>
            <a:miter lim="800000"/>
            <a:headEnd/>
            <a:tailEnd/>
          </a:ln>
        </p:spPr>
      </p:pic>
      <p:sp>
        <p:nvSpPr>
          <p:cNvPr id="569350" name="Rectangle 33"/>
          <p:cNvSpPr>
            <a:spLocks noChangeArrowheads="1"/>
          </p:cNvSpPr>
          <p:nvPr/>
        </p:nvSpPr>
        <p:spPr bwMode="auto">
          <a:xfrm>
            <a:off x="577850" y="1557338"/>
            <a:ext cx="1800225" cy="2376487"/>
          </a:xfrm>
          <a:prstGeom prst="rect">
            <a:avLst/>
          </a:prstGeom>
          <a:solidFill>
            <a:srgbClr val="FFFFFF">
              <a:alpha val="50195"/>
            </a:srgbClr>
          </a:solidFill>
          <a:ln w="9525">
            <a:noFill/>
            <a:miter lim="800000"/>
            <a:headEnd/>
            <a:tailEnd/>
          </a:ln>
        </p:spPr>
        <p:txBody>
          <a:bodyPr wrap="none" anchor="ctr"/>
          <a:lstStyle/>
          <a:p>
            <a:endParaRPr lang="en-US"/>
          </a:p>
        </p:txBody>
      </p:sp>
      <p:sp>
        <p:nvSpPr>
          <p:cNvPr id="569351" name="Rectangle 34"/>
          <p:cNvSpPr>
            <a:spLocks noChangeArrowheads="1"/>
          </p:cNvSpPr>
          <p:nvPr/>
        </p:nvSpPr>
        <p:spPr bwMode="auto">
          <a:xfrm>
            <a:off x="649288" y="2203450"/>
            <a:ext cx="504825" cy="360363"/>
          </a:xfrm>
          <a:prstGeom prst="rect">
            <a:avLst/>
          </a:prstGeom>
          <a:solidFill>
            <a:srgbClr val="C0C0C0"/>
          </a:solidFill>
          <a:ln w="9525">
            <a:noFill/>
            <a:miter lim="800000"/>
            <a:headEnd/>
            <a:tailEnd/>
          </a:ln>
        </p:spPr>
        <p:txBody>
          <a:bodyPr lIns="0" tIns="118800" rIns="0"/>
          <a:lstStyle/>
          <a:p>
            <a:pPr algn="ctr">
              <a:spcBef>
                <a:spcPct val="50000"/>
              </a:spcBef>
            </a:pPr>
            <a:r>
              <a:rPr lang="de-AT" sz="900" b="1" dirty="0" smtClean="0">
                <a:solidFill>
                  <a:schemeClr val="tx1"/>
                </a:solidFill>
                <a:latin typeface="Verdana" pitchFamily="34" charset="0"/>
                <a:cs typeface="Arial" charset="0"/>
              </a:rPr>
              <a:t>RTEMS</a:t>
            </a:r>
            <a:endParaRPr lang="en-US" sz="1000" b="1" dirty="0">
              <a:solidFill>
                <a:schemeClr val="tx1"/>
              </a:solidFill>
              <a:latin typeface="Verdana" pitchFamily="34" charset="0"/>
              <a:cs typeface="Arial" charset="0"/>
            </a:endParaRPr>
          </a:p>
        </p:txBody>
      </p:sp>
      <p:sp>
        <p:nvSpPr>
          <p:cNvPr id="569352" name="Rectangle 35"/>
          <p:cNvSpPr>
            <a:spLocks noChangeArrowheads="1"/>
          </p:cNvSpPr>
          <p:nvPr/>
        </p:nvSpPr>
        <p:spPr bwMode="auto">
          <a:xfrm>
            <a:off x="649288" y="1484313"/>
            <a:ext cx="503237" cy="669925"/>
          </a:xfrm>
          <a:prstGeom prst="rect">
            <a:avLst/>
          </a:prstGeom>
          <a:solidFill>
            <a:schemeClr val="bg2"/>
          </a:solidFill>
          <a:ln w="9525">
            <a:noFill/>
            <a:miter lim="800000"/>
            <a:headEnd/>
            <a:tailEnd/>
          </a:ln>
        </p:spPr>
        <p:txBody>
          <a:bodyPr lIns="0" tIns="118800" rIns="0" anchor="ctr"/>
          <a:lstStyle/>
          <a:p>
            <a:pPr algn="ctr">
              <a:spcBef>
                <a:spcPct val="50000"/>
              </a:spcBef>
            </a:pPr>
            <a:r>
              <a:rPr lang="en-US" sz="1200">
                <a:solidFill>
                  <a:schemeClr val="bg1"/>
                </a:solidFill>
                <a:latin typeface="Verdana" pitchFamily="34" charset="0"/>
                <a:cs typeface="Arial" charset="0"/>
              </a:rPr>
              <a:t>APP</a:t>
            </a:r>
          </a:p>
        </p:txBody>
      </p:sp>
      <p:sp>
        <p:nvSpPr>
          <p:cNvPr id="569353" name="Rectangle 36"/>
          <p:cNvSpPr>
            <a:spLocks noChangeArrowheads="1"/>
          </p:cNvSpPr>
          <p:nvPr/>
        </p:nvSpPr>
        <p:spPr bwMode="auto">
          <a:xfrm>
            <a:off x="1223963" y="2203450"/>
            <a:ext cx="504825" cy="360363"/>
          </a:xfrm>
          <a:prstGeom prst="rect">
            <a:avLst/>
          </a:prstGeom>
          <a:solidFill>
            <a:srgbClr val="C0C0C0"/>
          </a:solidFill>
          <a:ln w="9525">
            <a:noFill/>
            <a:miter lim="800000"/>
            <a:headEnd/>
            <a:tailEnd/>
          </a:ln>
        </p:spPr>
        <p:txBody>
          <a:bodyPr lIns="0" tIns="118800" rIns="0"/>
          <a:lstStyle/>
          <a:p>
            <a:pPr algn="ctr">
              <a:spcBef>
                <a:spcPct val="50000"/>
              </a:spcBef>
            </a:pPr>
            <a:r>
              <a:rPr lang="en-US" sz="1000" b="1" dirty="0">
                <a:solidFill>
                  <a:schemeClr val="tx1"/>
                </a:solidFill>
                <a:latin typeface="Verdana" pitchFamily="34" charset="0"/>
                <a:cs typeface="Arial" charset="0"/>
              </a:rPr>
              <a:t>Linux</a:t>
            </a:r>
            <a:endParaRPr lang="en-US" sz="1200" b="1" dirty="0">
              <a:solidFill>
                <a:schemeClr val="tx1"/>
              </a:solidFill>
              <a:latin typeface="Verdana" pitchFamily="34" charset="0"/>
              <a:cs typeface="Arial" charset="0"/>
            </a:endParaRPr>
          </a:p>
        </p:txBody>
      </p:sp>
      <p:sp>
        <p:nvSpPr>
          <p:cNvPr id="569354" name="Rectangle 37"/>
          <p:cNvSpPr>
            <a:spLocks noChangeArrowheads="1"/>
          </p:cNvSpPr>
          <p:nvPr/>
        </p:nvSpPr>
        <p:spPr bwMode="auto">
          <a:xfrm>
            <a:off x="1800225" y="2203450"/>
            <a:ext cx="504825" cy="360363"/>
          </a:xfrm>
          <a:prstGeom prst="rect">
            <a:avLst/>
          </a:prstGeom>
          <a:solidFill>
            <a:srgbClr val="C0C0C0"/>
          </a:solidFill>
          <a:ln w="9525">
            <a:noFill/>
            <a:miter lim="800000"/>
            <a:headEnd/>
            <a:tailEnd/>
          </a:ln>
        </p:spPr>
        <p:txBody>
          <a:bodyPr lIns="0" tIns="118800" rIns="0"/>
          <a:lstStyle/>
          <a:p>
            <a:pPr algn="ctr">
              <a:spcBef>
                <a:spcPct val="50000"/>
              </a:spcBef>
            </a:pPr>
            <a:r>
              <a:rPr lang="en-US" sz="1050" b="1" dirty="0">
                <a:solidFill>
                  <a:schemeClr val="tx1"/>
                </a:solidFill>
                <a:latin typeface="Verdana" pitchFamily="34" charset="0"/>
                <a:cs typeface="Arial" charset="0"/>
              </a:rPr>
              <a:t>OS</a:t>
            </a:r>
            <a:endParaRPr lang="en-US" sz="1200" b="1" dirty="0">
              <a:solidFill>
                <a:schemeClr val="tx1"/>
              </a:solidFill>
              <a:latin typeface="Verdana" pitchFamily="34" charset="0"/>
              <a:cs typeface="Arial" charset="0"/>
            </a:endParaRPr>
          </a:p>
        </p:txBody>
      </p:sp>
      <p:sp>
        <p:nvSpPr>
          <p:cNvPr id="569355" name="Rectangle 38"/>
          <p:cNvSpPr>
            <a:spLocks noChangeArrowheads="1"/>
          </p:cNvSpPr>
          <p:nvPr/>
        </p:nvSpPr>
        <p:spPr bwMode="auto">
          <a:xfrm>
            <a:off x="1225550" y="1485900"/>
            <a:ext cx="503238" cy="669925"/>
          </a:xfrm>
          <a:prstGeom prst="rect">
            <a:avLst/>
          </a:prstGeom>
          <a:solidFill>
            <a:schemeClr val="bg2"/>
          </a:solidFill>
          <a:ln w="9525">
            <a:noFill/>
            <a:miter lim="800000"/>
            <a:headEnd/>
            <a:tailEnd/>
          </a:ln>
        </p:spPr>
        <p:txBody>
          <a:bodyPr lIns="0" tIns="118800" rIns="0" anchor="ctr"/>
          <a:lstStyle/>
          <a:p>
            <a:pPr algn="ctr">
              <a:spcBef>
                <a:spcPct val="50000"/>
              </a:spcBef>
            </a:pPr>
            <a:r>
              <a:rPr lang="en-US" sz="1200">
                <a:solidFill>
                  <a:schemeClr val="bg1"/>
                </a:solidFill>
                <a:latin typeface="Verdana" pitchFamily="34" charset="0"/>
                <a:cs typeface="Arial" charset="0"/>
              </a:rPr>
              <a:t>APP</a:t>
            </a:r>
          </a:p>
        </p:txBody>
      </p:sp>
      <p:sp>
        <p:nvSpPr>
          <p:cNvPr id="569356" name="Rectangle 39"/>
          <p:cNvSpPr>
            <a:spLocks noChangeArrowheads="1"/>
          </p:cNvSpPr>
          <p:nvPr/>
        </p:nvSpPr>
        <p:spPr bwMode="auto">
          <a:xfrm>
            <a:off x="1801813" y="1485900"/>
            <a:ext cx="503237" cy="669925"/>
          </a:xfrm>
          <a:prstGeom prst="rect">
            <a:avLst/>
          </a:prstGeom>
          <a:solidFill>
            <a:schemeClr val="bg2"/>
          </a:solidFill>
          <a:ln w="9525">
            <a:noFill/>
            <a:miter lim="800000"/>
            <a:headEnd/>
            <a:tailEnd/>
          </a:ln>
        </p:spPr>
        <p:txBody>
          <a:bodyPr lIns="0" tIns="118800" rIns="0" anchor="ctr"/>
          <a:lstStyle/>
          <a:p>
            <a:pPr algn="ctr">
              <a:spcBef>
                <a:spcPct val="50000"/>
              </a:spcBef>
            </a:pPr>
            <a:r>
              <a:rPr lang="en-US" sz="1200">
                <a:solidFill>
                  <a:schemeClr val="bg1"/>
                </a:solidFill>
                <a:latin typeface="Verdana" pitchFamily="34" charset="0"/>
                <a:cs typeface="Arial" charset="0"/>
              </a:rPr>
              <a:t>APP</a:t>
            </a:r>
          </a:p>
        </p:txBody>
      </p:sp>
      <p:sp>
        <p:nvSpPr>
          <p:cNvPr id="569357" name="Rectangle 40"/>
          <p:cNvSpPr>
            <a:spLocks noChangeArrowheads="1"/>
          </p:cNvSpPr>
          <p:nvPr/>
        </p:nvSpPr>
        <p:spPr bwMode="auto">
          <a:xfrm>
            <a:off x="649288" y="3143250"/>
            <a:ext cx="504825" cy="360363"/>
          </a:xfrm>
          <a:prstGeom prst="rect">
            <a:avLst/>
          </a:prstGeom>
          <a:solidFill>
            <a:srgbClr val="0093D0"/>
          </a:solidFill>
          <a:ln w="9525">
            <a:noFill/>
            <a:miter lim="800000"/>
            <a:headEnd/>
            <a:tailEnd/>
          </a:ln>
        </p:spPr>
        <p:txBody>
          <a:bodyPr lIns="0" tIns="118800" rIns="0" anchor="ctr"/>
          <a:lstStyle/>
          <a:p>
            <a:pPr algn="ctr">
              <a:spcBef>
                <a:spcPct val="50000"/>
              </a:spcBef>
            </a:pPr>
            <a:r>
              <a:rPr lang="en-US" sz="1200">
                <a:solidFill>
                  <a:schemeClr val="bg1"/>
                </a:solidFill>
                <a:latin typeface="Verdana" pitchFamily="34" charset="0"/>
                <a:cs typeface="Arial" charset="0"/>
              </a:rPr>
              <a:t>Mem</a:t>
            </a:r>
          </a:p>
        </p:txBody>
      </p:sp>
      <p:sp>
        <p:nvSpPr>
          <p:cNvPr id="569358" name="Rectangle 41"/>
          <p:cNvSpPr>
            <a:spLocks noChangeArrowheads="1"/>
          </p:cNvSpPr>
          <p:nvPr/>
        </p:nvSpPr>
        <p:spPr bwMode="auto">
          <a:xfrm>
            <a:off x="1225550" y="3143250"/>
            <a:ext cx="504825" cy="360363"/>
          </a:xfrm>
          <a:prstGeom prst="rect">
            <a:avLst/>
          </a:prstGeom>
          <a:solidFill>
            <a:srgbClr val="0093D0"/>
          </a:solidFill>
          <a:ln w="9525">
            <a:noFill/>
            <a:miter lim="800000"/>
            <a:headEnd/>
            <a:tailEnd/>
          </a:ln>
        </p:spPr>
        <p:txBody>
          <a:bodyPr lIns="0" tIns="118800" rIns="0" anchor="ctr"/>
          <a:lstStyle/>
          <a:p>
            <a:pPr algn="ctr">
              <a:spcBef>
                <a:spcPct val="50000"/>
              </a:spcBef>
            </a:pPr>
            <a:r>
              <a:rPr lang="en-US" sz="1200">
                <a:solidFill>
                  <a:schemeClr val="bg1"/>
                </a:solidFill>
                <a:latin typeface="Verdana" pitchFamily="34" charset="0"/>
                <a:cs typeface="Arial" charset="0"/>
              </a:rPr>
              <a:t>Mem</a:t>
            </a:r>
          </a:p>
        </p:txBody>
      </p:sp>
      <p:sp>
        <p:nvSpPr>
          <p:cNvPr id="569359" name="Rectangle 42"/>
          <p:cNvSpPr>
            <a:spLocks noChangeArrowheads="1"/>
          </p:cNvSpPr>
          <p:nvPr/>
        </p:nvSpPr>
        <p:spPr bwMode="auto">
          <a:xfrm>
            <a:off x="1801813" y="3143250"/>
            <a:ext cx="504825" cy="360363"/>
          </a:xfrm>
          <a:prstGeom prst="rect">
            <a:avLst/>
          </a:prstGeom>
          <a:solidFill>
            <a:srgbClr val="0093D0"/>
          </a:solidFill>
          <a:ln w="9525">
            <a:noFill/>
            <a:miter lim="800000"/>
            <a:headEnd/>
            <a:tailEnd/>
          </a:ln>
        </p:spPr>
        <p:txBody>
          <a:bodyPr lIns="0" tIns="118800" rIns="0" anchor="ctr"/>
          <a:lstStyle/>
          <a:p>
            <a:pPr algn="ctr">
              <a:spcBef>
                <a:spcPct val="50000"/>
              </a:spcBef>
            </a:pPr>
            <a:r>
              <a:rPr lang="en-US" sz="1200">
                <a:solidFill>
                  <a:schemeClr val="bg1"/>
                </a:solidFill>
                <a:latin typeface="Verdana" pitchFamily="34" charset="0"/>
                <a:cs typeface="Arial" charset="0"/>
              </a:rPr>
              <a:t>Mem</a:t>
            </a:r>
          </a:p>
        </p:txBody>
      </p:sp>
      <p:sp>
        <p:nvSpPr>
          <p:cNvPr id="569360" name="Rectangle 44"/>
          <p:cNvSpPr>
            <a:spLocks noChangeArrowheads="1"/>
          </p:cNvSpPr>
          <p:nvPr/>
        </p:nvSpPr>
        <p:spPr bwMode="auto">
          <a:xfrm>
            <a:off x="650875" y="3141663"/>
            <a:ext cx="1655763" cy="720725"/>
          </a:xfrm>
          <a:prstGeom prst="rect">
            <a:avLst/>
          </a:prstGeom>
          <a:noFill/>
          <a:ln w="9525" algn="ctr">
            <a:solidFill>
              <a:srgbClr val="0093D0"/>
            </a:solidFill>
            <a:miter lim="800000"/>
            <a:headEnd/>
            <a:tailEnd/>
          </a:ln>
        </p:spPr>
        <p:txBody>
          <a:bodyPr wrap="none" anchor="ctr"/>
          <a:lstStyle/>
          <a:p>
            <a:endParaRPr lang="en-US"/>
          </a:p>
        </p:txBody>
      </p:sp>
      <p:sp>
        <p:nvSpPr>
          <p:cNvPr id="412717" name="Rectangle 45"/>
          <p:cNvSpPr>
            <a:spLocks noChangeArrowheads="1"/>
          </p:cNvSpPr>
          <p:nvPr/>
        </p:nvSpPr>
        <p:spPr bwMode="auto">
          <a:xfrm>
            <a:off x="1181100" y="1485900"/>
            <a:ext cx="46038" cy="2016125"/>
          </a:xfrm>
          <a:prstGeom prst="rect">
            <a:avLst/>
          </a:prstGeom>
          <a:gradFill rotWithShape="1">
            <a:gsLst>
              <a:gs pos="0">
                <a:srgbClr val="420DD9"/>
              </a:gs>
              <a:gs pos="50000">
                <a:schemeClr val="bg1"/>
              </a:gs>
              <a:gs pos="100000">
                <a:srgbClr val="420DD9"/>
              </a:gs>
            </a:gsLst>
            <a:lin ang="0" scaled="1"/>
          </a:gradFill>
          <a:ln>
            <a:noFill/>
          </a:ln>
          <a:effectLst/>
          <a:extLst/>
        </p:spPr>
        <p:txBody>
          <a:bodyPr wrap="none" anchor="ctr"/>
          <a:lstStyle/>
          <a:p>
            <a:pPr>
              <a:defRPr/>
            </a:pPr>
            <a:endParaRPr lang="en-US"/>
          </a:p>
        </p:txBody>
      </p:sp>
      <p:sp>
        <p:nvSpPr>
          <p:cNvPr id="412718" name="Rectangle 46"/>
          <p:cNvSpPr>
            <a:spLocks noChangeArrowheads="1"/>
          </p:cNvSpPr>
          <p:nvPr/>
        </p:nvSpPr>
        <p:spPr bwMode="auto">
          <a:xfrm>
            <a:off x="1730375" y="1485900"/>
            <a:ext cx="69850" cy="2016125"/>
          </a:xfrm>
          <a:prstGeom prst="rect">
            <a:avLst/>
          </a:prstGeom>
          <a:gradFill rotWithShape="1">
            <a:gsLst>
              <a:gs pos="0">
                <a:srgbClr val="420DD9"/>
              </a:gs>
              <a:gs pos="50000">
                <a:schemeClr val="bg1"/>
              </a:gs>
              <a:gs pos="100000">
                <a:srgbClr val="420DD9"/>
              </a:gs>
            </a:gsLst>
            <a:lin ang="0" scaled="1"/>
          </a:gradFill>
          <a:ln>
            <a:noFill/>
          </a:ln>
          <a:effectLst/>
          <a:extLst/>
        </p:spPr>
        <p:txBody>
          <a:bodyPr wrap="none" anchor="ctr"/>
          <a:lstStyle/>
          <a:p>
            <a:pPr>
              <a:defRPr/>
            </a:pPr>
            <a:endParaRPr lang="en-US"/>
          </a:p>
        </p:txBody>
      </p:sp>
      <p:sp>
        <p:nvSpPr>
          <p:cNvPr id="569363" name="Rectangle 47"/>
          <p:cNvSpPr>
            <a:spLocks noChangeArrowheads="1"/>
          </p:cNvSpPr>
          <p:nvPr/>
        </p:nvSpPr>
        <p:spPr bwMode="auto">
          <a:xfrm>
            <a:off x="649288" y="2636838"/>
            <a:ext cx="1655762" cy="433387"/>
          </a:xfrm>
          <a:prstGeom prst="rect">
            <a:avLst/>
          </a:prstGeom>
          <a:solidFill>
            <a:srgbClr val="234691"/>
          </a:solidFill>
          <a:ln w="9525">
            <a:noFill/>
            <a:miter lim="800000"/>
            <a:headEnd/>
            <a:tailEnd/>
          </a:ln>
        </p:spPr>
        <p:txBody>
          <a:bodyPr anchor="ctr"/>
          <a:lstStyle/>
          <a:p>
            <a:pPr algn="ctr">
              <a:spcBef>
                <a:spcPct val="50000"/>
              </a:spcBef>
            </a:pPr>
            <a:r>
              <a:rPr lang="en-US" sz="1200" dirty="0" smtClean="0">
                <a:solidFill>
                  <a:schemeClr val="bg1"/>
                </a:solidFill>
                <a:latin typeface="Verdana" pitchFamily="34" charset="0"/>
                <a:cs typeface="Arial" charset="0"/>
              </a:rPr>
              <a:t>TSP OS</a:t>
            </a:r>
            <a:endParaRPr lang="en-US" sz="1200" dirty="0">
              <a:solidFill>
                <a:schemeClr val="bg1"/>
              </a:solidFill>
              <a:latin typeface="Verdana" pitchFamily="34" charset="0"/>
              <a:cs typeface="Arial" charset="0"/>
            </a:endParaRPr>
          </a:p>
        </p:txBody>
      </p:sp>
      <p:sp>
        <p:nvSpPr>
          <p:cNvPr id="569364" name="Freeform 65"/>
          <p:cNvSpPr>
            <a:spLocks/>
          </p:cNvSpPr>
          <p:nvPr/>
        </p:nvSpPr>
        <p:spPr bwMode="auto">
          <a:xfrm>
            <a:off x="1441450" y="3033713"/>
            <a:ext cx="2855913" cy="881062"/>
          </a:xfrm>
          <a:custGeom>
            <a:avLst/>
            <a:gdLst>
              <a:gd name="T0" fmla="*/ 73025 w 1799"/>
              <a:gd name="T1" fmla="*/ 466725 h 555"/>
              <a:gd name="T2" fmla="*/ 263525 w 1799"/>
              <a:gd name="T3" fmla="*/ 666750 h 555"/>
              <a:gd name="T4" fmla="*/ 1654175 w 1799"/>
              <a:gd name="T5" fmla="*/ 792163 h 555"/>
              <a:gd name="T6" fmla="*/ 2343150 w 1799"/>
              <a:gd name="T7" fmla="*/ 128588 h 555"/>
              <a:gd name="T8" fmla="*/ 2855912 w 1799"/>
              <a:gd name="T9" fmla="*/ 15875 h 555"/>
              <a:gd name="T10" fmla="*/ 0 60000 65536"/>
              <a:gd name="T11" fmla="*/ 0 60000 65536"/>
              <a:gd name="T12" fmla="*/ 0 60000 65536"/>
              <a:gd name="T13" fmla="*/ 0 60000 65536"/>
              <a:gd name="T14" fmla="*/ 0 60000 65536"/>
              <a:gd name="T15" fmla="*/ 0 w 1799"/>
              <a:gd name="T16" fmla="*/ 0 h 555"/>
              <a:gd name="T17" fmla="*/ 1799 w 1799"/>
              <a:gd name="T18" fmla="*/ 555 h 555"/>
            </a:gdLst>
            <a:ahLst/>
            <a:cxnLst>
              <a:cxn ang="T10">
                <a:pos x="T0" y="T1"/>
              </a:cxn>
              <a:cxn ang="T11">
                <a:pos x="T2" y="T3"/>
              </a:cxn>
              <a:cxn ang="T12">
                <a:pos x="T4" y="T5"/>
              </a:cxn>
              <a:cxn ang="T13">
                <a:pos x="T6" y="T7"/>
              </a:cxn>
              <a:cxn ang="T14">
                <a:pos x="T8" y="T9"/>
              </a:cxn>
            </a:cxnLst>
            <a:rect l="T15" t="T16" r="T17" b="T18"/>
            <a:pathLst>
              <a:path w="1799" h="555">
                <a:moveTo>
                  <a:pt x="46" y="294"/>
                </a:moveTo>
                <a:cubicBezTo>
                  <a:pt x="66" y="315"/>
                  <a:pt x="0" y="386"/>
                  <a:pt x="166" y="420"/>
                </a:cubicBezTo>
                <a:cubicBezTo>
                  <a:pt x="332" y="454"/>
                  <a:pt x="824" y="555"/>
                  <a:pt x="1042" y="499"/>
                </a:cubicBezTo>
                <a:cubicBezTo>
                  <a:pt x="1260" y="443"/>
                  <a:pt x="1350" y="162"/>
                  <a:pt x="1476" y="81"/>
                </a:cubicBezTo>
                <a:cubicBezTo>
                  <a:pt x="1602" y="0"/>
                  <a:pt x="1732" y="25"/>
                  <a:pt x="1799" y="10"/>
                </a:cubicBezTo>
              </a:path>
            </a:pathLst>
          </a:custGeom>
          <a:noFill/>
          <a:ln w="19050">
            <a:solidFill>
              <a:srgbClr val="DB100B"/>
            </a:solidFill>
            <a:round/>
            <a:headEnd type="triangle" w="med" len="med"/>
            <a:tailEnd type="triangle" w="med" len="med"/>
          </a:ln>
        </p:spPr>
        <p:txBody>
          <a:bodyPr anchor="b"/>
          <a:lstStyle/>
          <a:p>
            <a:endParaRPr lang="en-US"/>
          </a:p>
        </p:txBody>
      </p:sp>
      <p:sp>
        <p:nvSpPr>
          <p:cNvPr id="569365" name="Freeform 66"/>
          <p:cNvSpPr>
            <a:spLocks/>
          </p:cNvSpPr>
          <p:nvPr/>
        </p:nvSpPr>
        <p:spPr bwMode="auto">
          <a:xfrm>
            <a:off x="2090738" y="2924175"/>
            <a:ext cx="2232025" cy="898525"/>
          </a:xfrm>
          <a:custGeom>
            <a:avLst/>
            <a:gdLst>
              <a:gd name="T0" fmla="*/ 0 w 1406"/>
              <a:gd name="T1" fmla="*/ 576262 h 566"/>
              <a:gd name="T2" fmla="*/ 190500 w 1406"/>
              <a:gd name="T3" fmla="*/ 776287 h 566"/>
              <a:gd name="T4" fmla="*/ 1079500 w 1406"/>
              <a:gd name="T5" fmla="*/ 792162 h 566"/>
              <a:gd name="T6" fmla="*/ 1643063 w 1406"/>
              <a:gd name="T7" fmla="*/ 138112 h 566"/>
              <a:gd name="T8" fmla="*/ 2232025 w 1406"/>
              <a:gd name="T9" fmla="*/ 0 h 566"/>
              <a:gd name="T10" fmla="*/ 0 60000 65536"/>
              <a:gd name="T11" fmla="*/ 0 60000 65536"/>
              <a:gd name="T12" fmla="*/ 0 60000 65536"/>
              <a:gd name="T13" fmla="*/ 0 60000 65536"/>
              <a:gd name="T14" fmla="*/ 0 60000 65536"/>
              <a:gd name="T15" fmla="*/ 0 w 1406"/>
              <a:gd name="T16" fmla="*/ 0 h 566"/>
              <a:gd name="T17" fmla="*/ 1406 w 1406"/>
              <a:gd name="T18" fmla="*/ 566 h 566"/>
            </a:gdLst>
            <a:ahLst/>
            <a:cxnLst>
              <a:cxn ang="T10">
                <a:pos x="T0" y="T1"/>
              </a:cxn>
              <a:cxn ang="T11">
                <a:pos x="T2" y="T3"/>
              </a:cxn>
              <a:cxn ang="T12">
                <a:pos x="T4" y="T5"/>
              </a:cxn>
              <a:cxn ang="T13">
                <a:pos x="T6" y="T7"/>
              </a:cxn>
              <a:cxn ang="T14">
                <a:pos x="T8" y="T9"/>
              </a:cxn>
            </a:cxnLst>
            <a:rect l="T15" t="T16" r="T17" b="T18"/>
            <a:pathLst>
              <a:path w="1406" h="566">
                <a:moveTo>
                  <a:pt x="0" y="363"/>
                </a:moveTo>
                <a:cubicBezTo>
                  <a:pt x="20" y="384"/>
                  <a:pt x="7" y="466"/>
                  <a:pt x="120" y="489"/>
                </a:cubicBezTo>
                <a:cubicBezTo>
                  <a:pt x="233" y="512"/>
                  <a:pt x="528" y="566"/>
                  <a:pt x="680" y="499"/>
                </a:cubicBezTo>
                <a:cubicBezTo>
                  <a:pt x="832" y="432"/>
                  <a:pt x="914" y="170"/>
                  <a:pt x="1035" y="87"/>
                </a:cubicBezTo>
                <a:cubicBezTo>
                  <a:pt x="1156" y="4"/>
                  <a:pt x="1329" y="18"/>
                  <a:pt x="1406" y="0"/>
                </a:cubicBezTo>
              </a:path>
            </a:pathLst>
          </a:custGeom>
          <a:noFill/>
          <a:ln w="19050">
            <a:solidFill>
              <a:srgbClr val="DB100B"/>
            </a:solidFill>
            <a:round/>
            <a:headEnd type="triangle" w="med" len="med"/>
            <a:tailEnd type="triangle" w="med" len="med"/>
          </a:ln>
        </p:spPr>
        <p:txBody>
          <a:bodyPr anchor="b"/>
          <a:lstStyle/>
          <a:p>
            <a:endParaRPr lang="en-US"/>
          </a:p>
        </p:txBody>
      </p:sp>
      <p:sp>
        <p:nvSpPr>
          <p:cNvPr id="569366" name="Freeform 67"/>
          <p:cNvSpPr>
            <a:spLocks/>
          </p:cNvSpPr>
          <p:nvPr/>
        </p:nvSpPr>
        <p:spPr bwMode="auto">
          <a:xfrm>
            <a:off x="773113" y="3463925"/>
            <a:ext cx="3662362" cy="458788"/>
          </a:xfrm>
          <a:custGeom>
            <a:avLst/>
            <a:gdLst>
              <a:gd name="T0" fmla="*/ 93662 w 2307"/>
              <a:gd name="T1" fmla="*/ 0 h 289"/>
              <a:gd name="T2" fmla="*/ 284163 w 2307"/>
              <a:gd name="T3" fmla="*/ 200025 h 289"/>
              <a:gd name="T4" fmla="*/ 1795463 w 2307"/>
              <a:gd name="T5" fmla="*/ 438150 h 289"/>
              <a:gd name="T6" fmla="*/ 3111500 w 2307"/>
              <a:gd name="T7" fmla="*/ 325437 h 289"/>
              <a:gd name="T8" fmla="*/ 3662363 w 2307"/>
              <a:gd name="T9" fmla="*/ 200025 h 289"/>
              <a:gd name="T10" fmla="*/ 0 60000 65536"/>
              <a:gd name="T11" fmla="*/ 0 60000 65536"/>
              <a:gd name="T12" fmla="*/ 0 60000 65536"/>
              <a:gd name="T13" fmla="*/ 0 60000 65536"/>
              <a:gd name="T14" fmla="*/ 0 60000 65536"/>
              <a:gd name="T15" fmla="*/ 0 w 2307"/>
              <a:gd name="T16" fmla="*/ 0 h 289"/>
              <a:gd name="T17" fmla="*/ 2307 w 2307"/>
              <a:gd name="T18" fmla="*/ 289 h 289"/>
            </a:gdLst>
            <a:ahLst/>
            <a:cxnLst>
              <a:cxn ang="T10">
                <a:pos x="T0" y="T1"/>
              </a:cxn>
              <a:cxn ang="T11">
                <a:pos x="T2" y="T3"/>
              </a:cxn>
              <a:cxn ang="T12">
                <a:pos x="T4" y="T5"/>
              </a:cxn>
              <a:cxn ang="T13">
                <a:pos x="T6" y="T7"/>
              </a:cxn>
              <a:cxn ang="T14">
                <a:pos x="T8" y="T9"/>
              </a:cxn>
            </a:cxnLst>
            <a:rect l="T15" t="T16" r="T17" b="T18"/>
            <a:pathLst>
              <a:path w="2307" h="289">
                <a:moveTo>
                  <a:pt x="59" y="0"/>
                </a:moveTo>
                <a:cubicBezTo>
                  <a:pt x="79" y="21"/>
                  <a:pt x="0" y="80"/>
                  <a:pt x="179" y="126"/>
                </a:cubicBezTo>
                <a:cubicBezTo>
                  <a:pt x="358" y="172"/>
                  <a:pt x="834" y="263"/>
                  <a:pt x="1131" y="276"/>
                </a:cubicBezTo>
                <a:cubicBezTo>
                  <a:pt x="1428" y="289"/>
                  <a:pt x="1764" y="230"/>
                  <a:pt x="1960" y="205"/>
                </a:cubicBezTo>
                <a:cubicBezTo>
                  <a:pt x="2156" y="180"/>
                  <a:pt x="2235" y="142"/>
                  <a:pt x="2307" y="126"/>
                </a:cubicBezTo>
              </a:path>
            </a:pathLst>
          </a:custGeom>
          <a:noFill/>
          <a:ln w="19050">
            <a:solidFill>
              <a:srgbClr val="DB100B"/>
            </a:solidFill>
            <a:round/>
            <a:headEnd type="triangle" w="med" len="med"/>
            <a:tailEnd type="triangle" w="med" len="med"/>
          </a:ln>
        </p:spPr>
        <p:txBody>
          <a:bodyPr anchor="b"/>
          <a:lstStyle/>
          <a:p>
            <a:endParaRPr lang="en-US"/>
          </a:p>
        </p:txBody>
      </p:sp>
      <p:sp>
        <p:nvSpPr>
          <p:cNvPr id="569367" name="AutoShape 88"/>
          <p:cNvSpPr>
            <a:spLocks noChangeArrowheads="1"/>
          </p:cNvSpPr>
          <p:nvPr/>
        </p:nvSpPr>
        <p:spPr bwMode="ltGray">
          <a:xfrm>
            <a:off x="576263" y="4005263"/>
            <a:ext cx="8280400" cy="2376487"/>
          </a:xfrm>
          <a:prstGeom prst="upArrow">
            <a:avLst>
              <a:gd name="adj1" fmla="val 99694"/>
              <a:gd name="adj2" fmla="val 21764"/>
            </a:avLst>
          </a:prstGeom>
          <a:gradFill rotWithShape="1">
            <a:gsLst>
              <a:gs pos="0">
                <a:srgbClr val="FFFFFF"/>
              </a:gs>
              <a:gs pos="100000">
                <a:srgbClr val="DBDBDB"/>
              </a:gs>
            </a:gsLst>
            <a:lin ang="5400000" scaled="1"/>
          </a:gradFill>
          <a:ln w="9525" algn="ctr">
            <a:solidFill>
              <a:schemeClr val="bg2"/>
            </a:solidFill>
            <a:miter lim="800000"/>
            <a:headEnd/>
            <a:tailEnd/>
          </a:ln>
        </p:spPr>
        <p:txBody>
          <a:bodyPr lIns="0" tIns="0" rIns="0" bIns="0" anchor="ctr"/>
          <a:lstStyle/>
          <a:p>
            <a:pPr marL="363538" eaLnBrk="0" hangingPunct="0">
              <a:spcBef>
                <a:spcPct val="25000"/>
              </a:spcBef>
            </a:pPr>
            <a:r>
              <a:rPr lang="en-US" sz="2000" dirty="0">
                <a:cs typeface="Arial" charset="0"/>
              </a:rPr>
              <a:t>Strong </a:t>
            </a:r>
            <a:r>
              <a:rPr lang="en-US" sz="2000" dirty="0" smtClean="0">
                <a:cs typeface="Arial" charset="0"/>
              </a:rPr>
              <a:t>Partitioning (TSP + </a:t>
            </a:r>
            <a:r>
              <a:rPr lang="en-US" sz="2000" dirty="0" err="1" smtClean="0">
                <a:cs typeface="Arial" charset="0"/>
              </a:rPr>
              <a:t>TTEthernet</a:t>
            </a:r>
            <a:r>
              <a:rPr lang="en-US" sz="2000" dirty="0" smtClean="0">
                <a:cs typeface="Arial" charset="0"/>
              </a:rPr>
              <a:t>)</a:t>
            </a:r>
            <a:endParaRPr lang="en-GB" sz="2000" dirty="0">
              <a:cs typeface="Arial" charset="0"/>
            </a:endParaRPr>
          </a:p>
          <a:p>
            <a:pPr marL="725488" lvl="1" indent="-182563" eaLnBrk="0" hangingPunct="0">
              <a:spcBef>
                <a:spcPct val="25000"/>
              </a:spcBef>
              <a:buFontTx/>
              <a:buChar char="•"/>
            </a:pPr>
            <a:r>
              <a:rPr lang="en-US" sz="1800" dirty="0">
                <a:solidFill>
                  <a:schemeClr val="tx1"/>
                </a:solidFill>
                <a:cs typeface="Arial" charset="0"/>
              </a:rPr>
              <a:t>Bandwidth partitioning at the network level</a:t>
            </a:r>
          </a:p>
          <a:p>
            <a:pPr marL="725488" lvl="1" indent="-182563" eaLnBrk="0" hangingPunct="0">
              <a:spcBef>
                <a:spcPct val="25000"/>
              </a:spcBef>
              <a:buFontTx/>
              <a:buChar char="•"/>
            </a:pPr>
            <a:r>
              <a:rPr lang="en-US" sz="1800" dirty="0">
                <a:solidFill>
                  <a:schemeClr val="tx1"/>
                </a:solidFill>
                <a:cs typeface="Arial" charset="0"/>
              </a:rPr>
              <a:t>Bandwidth partitioning supported at the switch and E/S level</a:t>
            </a:r>
          </a:p>
          <a:p>
            <a:pPr marL="725488" lvl="1" indent="-182563" eaLnBrk="0" hangingPunct="0">
              <a:spcBef>
                <a:spcPct val="25000"/>
              </a:spcBef>
              <a:buFontTx/>
              <a:buChar char="•"/>
            </a:pPr>
            <a:r>
              <a:rPr lang="en-US" sz="1800" dirty="0">
                <a:solidFill>
                  <a:schemeClr val="tx1"/>
                </a:solidFill>
                <a:cs typeface="Arial" charset="0"/>
              </a:rPr>
              <a:t>Memory </a:t>
            </a:r>
            <a:r>
              <a:rPr lang="en-US" sz="1800" dirty="0" smtClean="0">
                <a:solidFill>
                  <a:schemeClr val="tx1"/>
                </a:solidFill>
                <a:cs typeface="Arial" charset="0"/>
              </a:rPr>
              <a:t>partitioning </a:t>
            </a:r>
            <a:r>
              <a:rPr lang="en-US" sz="1800" dirty="0">
                <a:solidFill>
                  <a:schemeClr val="tx1"/>
                </a:solidFill>
                <a:cs typeface="Arial" charset="0"/>
              </a:rPr>
              <a:t>at the E/S Level</a:t>
            </a:r>
          </a:p>
          <a:p>
            <a:pPr marL="725488" lvl="1" indent="-182563" eaLnBrk="0" hangingPunct="0">
              <a:spcBef>
                <a:spcPct val="25000"/>
              </a:spcBef>
              <a:buFontTx/>
              <a:buChar char="•"/>
            </a:pPr>
            <a:r>
              <a:rPr lang="en-US" sz="1800" dirty="0">
                <a:solidFill>
                  <a:schemeClr val="tx1"/>
                </a:solidFill>
                <a:cs typeface="Arial" charset="0"/>
              </a:rPr>
              <a:t>Bandwidth to memory mapping at the E/S based on virtual links</a:t>
            </a:r>
            <a:endParaRPr lang="en-GB" sz="1800" dirty="0">
              <a:solidFill>
                <a:schemeClr val="tx1"/>
              </a:solidFill>
              <a:cs typeface="Arial" charset="0"/>
            </a:endParaRPr>
          </a:p>
        </p:txBody>
      </p:sp>
      <p:sp>
        <p:nvSpPr>
          <p:cNvPr id="34" name="AutoShape 9"/>
          <p:cNvSpPr>
            <a:spLocks noChangeArrowheads="1"/>
          </p:cNvSpPr>
          <p:nvPr/>
        </p:nvSpPr>
        <p:spPr bwMode="auto">
          <a:xfrm>
            <a:off x="6067251" y="1723480"/>
            <a:ext cx="2249165" cy="574675"/>
          </a:xfrm>
          <a:prstGeom prst="wedgeRectCallout">
            <a:avLst>
              <a:gd name="adj1" fmla="val -47427"/>
              <a:gd name="adj2" fmla="val 140793"/>
            </a:avLst>
          </a:prstGeom>
          <a:solidFill>
            <a:schemeClr val="bg1"/>
          </a:solidFill>
          <a:ln w="9525" algn="ctr">
            <a:solidFill>
              <a:srgbClr val="0093D0"/>
            </a:solidFill>
            <a:miter lim="800000"/>
            <a:headEnd/>
            <a:tailEnd/>
          </a:ln>
          <a:effectLst>
            <a:glow rad="63500">
              <a:schemeClr val="accent1">
                <a:satMod val="175000"/>
                <a:alpha val="40000"/>
              </a:schemeClr>
            </a:glow>
            <a:outerShdw dist="35921" dir="2700000" algn="ctr" rotWithShape="0">
              <a:schemeClr val="bg2"/>
            </a:outerShdw>
          </a:effectLst>
          <a:extLst/>
        </p:spPr>
        <p:txBody>
          <a:bodyPr/>
          <a:lstStyle/>
          <a:p>
            <a:pPr>
              <a:defRPr/>
            </a:pPr>
            <a:r>
              <a:rPr lang="de-AT" sz="1400" dirty="0" err="1"/>
              <a:t>Bandwith</a:t>
            </a:r>
            <a:r>
              <a:rPr lang="de-AT" sz="1400" dirty="0"/>
              <a:t> </a:t>
            </a:r>
            <a:r>
              <a:rPr lang="de-AT" sz="1400" dirty="0" err="1"/>
              <a:t>Partitioning</a:t>
            </a:r>
            <a:r>
              <a:rPr lang="de-AT" sz="1400" dirty="0"/>
              <a:t> </a:t>
            </a:r>
            <a:r>
              <a:rPr lang="de-AT" sz="1400" dirty="0" err="1"/>
              <a:t>at</a:t>
            </a:r>
            <a:r>
              <a:rPr lang="de-AT" sz="1400" dirty="0"/>
              <a:t> Switch Level</a:t>
            </a:r>
          </a:p>
          <a:p>
            <a:pPr marL="88900" indent="-88900">
              <a:defRPr/>
            </a:pPr>
            <a:endParaRPr lang="de-AT" sz="1200" dirty="0">
              <a:solidFill>
                <a:schemeClr val="tx1"/>
              </a:solidFill>
            </a:endParaRPr>
          </a:p>
        </p:txBody>
      </p:sp>
      <p:sp>
        <p:nvSpPr>
          <p:cNvPr id="35" name="AutoShape 9"/>
          <p:cNvSpPr>
            <a:spLocks noChangeArrowheads="1"/>
          </p:cNvSpPr>
          <p:nvPr/>
        </p:nvSpPr>
        <p:spPr bwMode="auto">
          <a:xfrm>
            <a:off x="2526804" y="1486371"/>
            <a:ext cx="2200449" cy="1258665"/>
          </a:xfrm>
          <a:prstGeom prst="wedgeRectCallout">
            <a:avLst>
              <a:gd name="adj1" fmla="val -56856"/>
              <a:gd name="adj2" fmla="val 94002"/>
            </a:avLst>
          </a:prstGeom>
          <a:solidFill>
            <a:schemeClr val="bg1"/>
          </a:solidFill>
          <a:ln w="9525" algn="ctr">
            <a:solidFill>
              <a:srgbClr val="0093D0"/>
            </a:solidFill>
            <a:miter lim="800000"/>
            <a:headEnd/>
            <a:tailEnd/>
          </a:ln>
          <a:effectLst>
            <a:glow rad="63500">
              <a:schemeClr val="accent1">
                <a:satMod val="175000"/>
                <a:alpha val="40000"/>
              </a:schemeClr>
            </a:glow>
            <a:outerShdw dist="35921" dir="2700000" algn="ctr" rotWithShape="0">
              <a:schemeClr val="bg2"/>
            </a:outerShdw>
          </a:effectLst>
          <a:extLst/>
        </p:spPr>
        <p:txBody>
          <a:bodyPr/>
          <a:lstStyle/>
          <a:p>
            <a:pPr marL="177800" indent="-177800">
              <a:spcAft>
                <a:spcPts val="600"/>
              </a:spcAft>
              <a:buFont typeface="Arial" pitchFamily="34" charset="0"/>
              <a:buChar char="•"/>
              <a:defRPr/>
            </a:pPr>
            <a:r>
              <a:rPr lang="de-AT" sz="1400" dirty="0" err="1"/>
              <a:t>Bandwith</a:t>
            </a:r>
            <a:r>
              <a:rPr lang="de-AT" sz="1400" dirty="0"/>
              <a:t> </a:t>
            </a:r>
            <a:r>
              <a:rPr lang="de-AT" sz="1400" dirty="0" err="1"/>
              <a:t>to</a:t>
            </a:r>
            <a:r>
              <a:rPr lang="de-AT" sz="1400" dirty="0"/>
              <a:t> Memory </a:t>
            </a:r>
            <a:r>
              <a:rPr lang="de-AT" sz="1400" dirty="0" err="1"/>
              <a:t>Partitioning</a:t>
            </a:r>
            <a:r>
              <a:rPr lang="de-AT" sz="1400" dirty="0"/>
              <a:t> </a:t>
            </a:r>
            <a:r>
              <a:rPr lang="de-AT" sz="1400" dirty="0" err="1"/>
              <a:t>mapping</a:t>
            </a:r>
            <a:r>
              <a:rPr lang="de-AT" sz="1400" dirty="0"/>
              <a:t> </a:t>
            </a:r>
            <a:r>
              <a:rPr lang="de-AT" sz="1400" dirty="0" err="1"/>
              <a:t>at</a:t>
            </a:r>
            <a:r>
              <a:rPr lang="de-AT" sz="1400" dirty="0"/>
              <a:t> E/S </a:t>
            </a:r>
            <a:r>
              <a:rPr lang="de-AT" sz="1400" dirty="0" err="1"/>
              <a:t>based</a:t>
            </a:r>
            <a:r>
              <a:rPr lang="de-AT" sz="1400" dirty="0"/>
              <a:t> on VLs</a:t>
            </a:r>
          </a:p>
          <a:p>
            <a:pPr marL="177800" indent="-177800">
              <a:spcAft>
                <a:spcPts val="600"/>
              </a:spcAft>
              <a:buFont typeface="Arial" pitchFamily="34" charset="0"/>
              <a:buChar char="•"/>
              <a:defRPr/>
            </a:pPr>
            <a:r>
              <a:rPr lang="de-AT" sz="1400" dirty="0" err="1"/>
              <a:t>Redundancy</a:t>
            </a:r>
            <a:r>
              <a:rPr lang="de-AT" sz="1400" dirty="0"/>
              <a:t> </a:t>
            </a:r>
            <a:r>
              <a:rPr lang="de-AT" sz="1400" dirty="0" err="1"/>
              <a:t>management</a:t>
            </a:r>
            <a:endParaRPr lang="de-AT" sz="1400" dirty="0"/>
          </a:p>
        </p:txBody>
      </p:sp>
      <p:pic>
        <p:nvPicPr>
          <p:cNvPr id="569374" name="Picture 64" descr="TTEthernet-logo"/>
          <p:cNvPicPr>
            <a:picLocks noChangeAspect="1" noChangeArrowheads="1"/>
          </p:cNvPicPr>
          <p:nvPr/>
        </p:nvPicPr>
        <p:blipFill>
          <a:blip r:embed="rId5"/>
          <a:srcRect/>
          <a:stretch>
            <a:fillRect/>
          </a:stretch>
        </p:blipFill>
        <p:spPr bwMode="auto">
          <a:xfrm>
            <a:off x="722313" y="3644900"/>
            <a:ext cx="1008062" cy="144463"/>
          </a:xfrm>
          <a:prstGeom prst="rect">
            <a:avLst/>
          </a:prstGeom>
          <a:noFill/>
          <a:ln w="9525">
            <a:noFill/>
            <a:miter lim="800000"/>
            <a:headEnd/>
            <a:tailEnd/>
          </a:ln>
        </p:spPr>
      </p:pic>
      <p:pic>
        <p:nvPicPr>
          <p:cNvPr id="5509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432" y="2884235"/>
            <a:ext cx="1000819" cy="119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72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4294967295"/>
          </p:nvPr>
        </p:nvSpPr>
        <p:spPr bwMode="black">
          <a:xfrm>
            <a:off x="8153400" y="6597650"/>
            <a:ext cx="709613"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r" eaLnBrk="1" hangingPunct="1"/>
            <a:r>
              <a:rPr lang="en-US" sz="1000" b="0">
                <a:solidFill>
                  <a:schemeClr val="bg1"/>
                </a:solidFill>
              </a:rPr>
              <a:t>Page</a:t>
            </a:r>
            <a:r>
              <a:rPr lang="en-US" sz="1000" b="0"/>
              <a:t> </a:t>
            </a:r>
            <a:fld id="{E506FCD1-3347-43A1-8767-F0C5272B00ED}" type="slidenum">
              <a:rPr lang="en-US" sz="1000" b="0">
                <a:solidFill>
                  <a:schemeClr val="bg1"/>
                </a:solidFill>
              </a:rPr>
              <a:pPr algn="r" eaLnBrk="1" hangingPunct="1"/>
              <a:t>19</a:t>
            </a:fld>
            <a:endParaRPr lang="en-US" sz="1000" b="0">
              <a:solidFill>
                <a:schemeClr val="bg1"/>
              </a:solidFill>
            </a:endParaRPr>
          </a:p>
        </p:txBody>
      </p:sp>
      <p:sp>
        <p:nvSpPr>
          <p:cNvPr id="59395" name="Rectangle 22"/>
          <p:cNvSpPr>
            <a:spLocks noGrp="1" noChangeArrowheads="1"/>
          </p:cNvSpPr>
          <p:nvPr>
            <p:ph type="title"/>
          </p:nvPr>
        </p:nvSpPr>
        <p:spPr/>
        <p:txBody>
          <a:bodyPr/>
          <a:lstStyle/>
          <a:p>
            <a:pPr eaLnBrk="1" hangingPunct="1"/>
            <a:r>
              <a:rPr lang="en-US" dirty="0" err="1" smtClean="0">
                <a:cs typeface="Arial" charset="0"/>
              </a:rPr>
              <a:t>TTEthernet</a:t>
            </a:r>
            <a:r>
              <a:rPr lang="en-US" dirty="0" smtClean="0">
                <a:cs typeface="Arial" charset="0"/>
              </a:rPr>
              <a:t> COTS Products</a:t>
            </a:r>
          </a:p>
        </p:txBody>
      </p:sp>
      <p:sp>
        <p:nvSpPr>
          <p:cNvPr id="59396" name="Rectangle 29"/>
          <p:cNvSpPr>
            <a:spLocks noGrp="1" noChangeArrowheads="1"/>
          </p:cNvSpPr>
          <p:nvPr>
            <p:ph type="body" sz="half" idx="1"/>
          </p:nvPr>
        </p:nvSpPr>
        <p:spPr>
          <a:xfrm>
            <a:off x="358775" y="1452563"/>
            <a:ext cx="4133850" cy="3292475"/>
          </a:xfrm>
        </p:spPr>
        <p:txBody>
          <a:bodyPr/>
          <a:lstStyle/>
          <a:p>
            <a:pPr eaLnBrk="1" hangingPunct="1"/>
            <a:r>
              <a:rPr lang="en-US" sz="1400" b="1" dirty="0" smtClean="0">
                <a:cs typeface="Arial" charset="0"/>
              </a:rPr>
              <a:t>Rugged Hardware</a:t>
            </a:r>
          </a:p>
          <a:p>
            <a:pPr marL="457200" lvl="1" indent="-101600" eaLnBrk="1" hangingPunct="1"/>
            <a:r>
              <a:rPr lang="en-US" sz="1200" baseline="30000" dirty="0" err="1" smtClean="0">
                <a:cs typeface="Arial" charset="0"/>
              </a:rPr>
              <a:t>TTE</a:t>
            </a:r>
            <a:r>
              <a:rPr lang="en-US" sz="1200" dirty="0" err="1" smtClean="0">
                <a:cs typeface="Arial" charset="0"/>
              </a:rPr>
              <a:t>Switch</a:t>
            </a:r>
            <a:r>
              <a:rPr lang="en-US" sz="1200" dirty="0" smtClean="0">
                <a:cs typeface="Arial" charset="0"/>
              </a:rPr>
              <a:t> 3U VPX Rugged</a:t>
            </a:r>
          </a:p>
          <a:p>
            <a:pPr marL="457200" lvl="1" indent="-101600" eaLnBrk="1" hangingPunct="1"/>
            <a:r>
              <a:rPr lang="en-US" sz="1200" baseline="30000" dirty="0" smtClean="0">
                <a:cs typeface="Arial" charset="0"/>
              </a:rPr>
              <a:t>TTE</a:t>
            </a:r>
            <a:r>
              <a:rPr lang="en-US" sz="1200" dirty="0" smtClean="0">
                <a:cs typeface="Arial" charset="0"/>
              </a:rPr>
              <a:t>PMC Card Rugged</a:t>
            </a:r>
            <a:endParaRPr lang="en-US" sz="1200" b="1" dirty="0" smtClean="0">
              <a:cs typeface="Arial" charset="0"/>
            </a:endParaRPr>
          </a:p>
          <a:p>
            <a:pPr eaLnBrk="1" hangingPunct="1"/>
            <a:r>
              <a:rPr lang="en-US" sz="1400" b="1" dirty="0" smtClean="0">
                <a:cs typeface="Arial" charset="0"/>
              </a:rPr>
              <a:t>Development Equipment</a:t>
            </a:r>
          </a:p>
          <a:p>
            <a:pPr eaLnBrk="1" hangingPunct="1">
              <a:buFontTx/>
              <a:buNone/>
            </a:pPr>
            <a:r>
              <a:rPr lang="en-US" sz="1200" b="1" dirty="0" smtClean="0">
                <a:solidFill>
                  <a:srgbClr val="0072BD"/>
                </a:solidFill>
                <a:cs typeface="Arial" charset="0"/>
              </a:rPr>
              <a:t>	Switches    </a:t>
            </a:r>
            <a:r>
              <a:rPr lang="en-US" sz="900" b="1" dirty="0" smtClean="0">
                <a:solidFill>
                  <a:schemeClr val="tx1"/>
                </a:solidFill>
                <a:cs typeface="Arial" charset="0"/>
                <a:sym typeface="Wingdings" pitchFamily="2" charset="2"/>
              </a:rPr>
              <a:t></a:t>
            </a:r>
            <a:r>
              <a:rPr lang="en-US" sz="1200" b="1" dirty="0" smtClean="0">
                <a:solidFill>
                  <a:schemeClr val="tx1"/>
                </a:solidFill>
                <a:cs typeface="Arial" charset="0"/>
                <a:sym typeface="Wingdings" pitchFamily="2" charset="2"/>
              </a:rPr>
              <a:t> </a:t>
            </a:r>
            <a:r>
              <a:rPr lang="en-US" sz="1200" baseline="30000" dirty="0" err="1" smtClean="0">
                <a:cs typeface="Arial" charset="0"/>
              </a:rPr>
              <a:t>TTE</a:t>
            </a:r>
            <a:r>
              <a:rPr lang="en-US" sz="1200" dirty="0" err="1" smtClean="0">
                <a:cs typeface="Arial" charset="0"/>
              </a:rPr>
              <a:t>Dev</a:t>
            </a:r>
            <a:r>
              <a:rPr lang="en-US" sz="1200" dirty="0" smtClean="0">
                <a:cs typeface="Arial" charset="0"/>
              </a:rPr>
              <a:t> Switch 1 </a:t>
            </a:r>
            <a:r>
              <a:rPr lang="en-US" sz="1200" dirty="0" err="1" smtClean="0">
                <a:cs typeface="Arial" charset="0"/>
              </a:rPr>
              <a:t>Gbit</a:t>
            </a:r>
            <a:r>
              <a:rPr lang="en-US" sz="1200" dirty="0" smtClean="0">
                <a:cs typeface="Arial" charset="0"/>
              </a:rPr>
              <a:t>/s 12 Ports</a:t>
            </a:r>
          </a:p>
          <a:p>
            <a:pPr eaLnBrk="1" hangingPunct="1">
              <a:buFontTx/>
              <a:buNone/>
            </a:pPr>
            <a:r>
              <a:rPr lang="en-US" sz="1200" b="1" dirty="0" smtClean="0">
                <a:cs typeface="Arial" charset="0"/>
                <a:sym typeface="Wingdings" pitchFamily="2" charset="2"/>
              </a:rPr>
              <a:t>		     </a:t>
            </a:r>
            <a:r>
              <a:rPr lang="en-US" sz="900" b="1" dirty="0" smtClean="0">
                <a:solidFill>
                  <a:schemeClr val="tx1"/>
                </a:solidFill>
                <a:cs typeface="Arial" charset="0"/>
                <a:sym typeface="Wingdings" pitchFamily="2" charset="2"/>
              </a:rPr>
              <a:t></a:t>
            </a:r>
            <a:r>
              <a:rPr lang="en-US" sz="1200" b="1" dirty="0" smtClean="0">
                <a:solidFill>
                  <a:schemeClr val="tx1"/>
                </a:solidFill>
                <a:cs typeface="Arial" charset="0"/>
                <a:sym typeface="Wingdings" pitchFamily="2" charset="2"/>
              </a:rPr>
              <a:t> </a:t>
            </a:r>
            <a:r>
              <a:rPr lang="en-US" sz="1200" baseline="30000" dirty="0" err="1" smtClean="0">
                <a:cs typeface="Arial" charset="0"/>
              </a:rPr>
              <a:t>TTE</a:t>
            </a:r>
            <a:r>
              <a:rPr lang="en-US" sz="1200" dirty="0" err="1" smtClean="0">
                <a:cs typeface="Arial" charset="0"/>
              </a:rPr>
              <a:t>Dev</a:t>
            </a:r>
            <a:r>
              <a:rPr lang="en-US" sz="1200" dirty="0" smtClean="0">
                <a:cs typeface="Arial" charset="0"/>
              </a:rPr>
              <a:t> Switch 100 Mbit/s A664</a:t>
            </a:r>
          </a:p>
          <a:p>
            <a:pPr eaLnBrk="1" hangingPunct="1">
              <a:buFontTx/>
              <a:buNone/>
            </a:pPr>
            <a:r>
              <a:rPr lang="en-US" sz="900" b="1" dirty="0" smtClean="0">
                <a:solidFill>
                  <a:schemeClr val="tx1"/>
                </a:solidFill>
                <a:cs typeface="Arial" charset="0"/>
                <a:sym typeface="Wingdings" pitchFamily="2" charset="2"/>
              </a:rPr>
              <a:t>		       </a:t>
            </a:r>
            <a:r>
              <a:rPr lang="en-US" sz="1200" b="1" dirty="0" smtClean="0">
                <a:solidFill>
                  <a:schemeClr val="tx1"/>
                </a:solidFill>
                <a:cs typeface="Arial" charset="0"/>
                <a:sym typeface="Wingdings" pitchFamily="2" charset="2"/>
              </a:rPr>
              <a:t> </a:t>
            </a:r>
            <a:r>
              <a:rPr lang="en-US" sz="1200" baseline="30000" dirty="0" err="1" smtClean="0">
                <a:cs typeface="Arial" charset="0"/>
              </a:rPr>
              <a:t>TTE</a:t>
            </a:r>
            <a:r>
              <a:rPr lang="en-US" sz="1200" dirty="0" err="1" smtClean="0">
                <a:cs typeface="Arial" charset="0"/>
              </a:rPr>
              <a:t>Switch</a:t>
            </a:r>
            <a:r>
              <a:rPr lang="en-US" sz="1200" dirty="0" smtClean="0">
                <a:cs typeface="Arial" charset="0"/>
              </a:rPr>
              <a:t> 1 </a:t>
            </a:r>
            <a:r>
              <a:rPr lang="en-US" sz="1200" dirty="0" err="1" smtClean="0">
                <a:cs typeface="Arial" charset="0"/>
              </a:rPr>
              <a:t>Gbit</a:t>
            </a:r>
            <a:r>
              <a:rPr lang="en-US" sz="1200" dirty="0" smtClean="0">
                <a:cs typeface="Arial" charset="0"/>
              </a:rPr>
              <a:t>/s Lab 24 Ports</a:t>
            </a:r>
          </a:p>
          <a:p>
            <a:pPr eaLnBrk="1" hangingPunct="1">
              <a:buFontTx/>
              <a:buNone/>
            </a:pPr>
            <a:r>
              <a:rPr lang="en-US" sz="1200" dirty="0" smtClean="0">
                <a:cs typeface="Arial" charset="0"/>
              </a:rPr>
              <a:t>	</a:t>
            </a:r>
          </a:p>
          <a:p>
            <a:pPr eaLnBrk="1" hangingPunct="1">
              <a:buFontTx/>
              <a:buNone/>
            </a:pPr>
            <a:r>
              <a:rPr lang="en-US" sz="1200" b="1" dirty="0" smtClean="0">
                <a:solidFill>
                  <a:srgbClr val="0072BD"/>
                </a:solidFill>
                <a:cs typeface="Arial" charset="0"/>
              </a:rPr>
              <a:t>	E/S</a:t>
            </a:r>
            <a:r>
              <a:rPr lang="en-US" sz="1200" b="1" i="1" dirty="0" smtClean="0">
                <a:cs typeface="Arial" charset="0"/>
              </a:rPr>
              <a:t>	</a:t>
            </a:r>
            <a:r>
              <a:rPr lang="en-US" sz="1200" b="1" dirty="0" smtClean="0">
                <a:cs typeface="Arial" charset="0"/>
                <a:sym typeface="Wingdings" pitchFamily="2" charset="2"/>
              </a:rPr>
              <a:t>     </a:t>
            </a:r>
            <a:r>
              <a:rPr lang="en-US" sz="900" b="1" dirty="0" smtClean="0">
                <a:solidFill>
                  <a:schemeClr val="tx1"/>
                </a:solidFill>
                <a:cs typeface="Arial" charset="0"/>
                <a:sym typeface="Wingdings" pitchFamily="2" charset="2"/>
              </a:rPr>
              <a:t></a:t>
            </a:r>
            <a:r>
              <a:rPr lang="en-US" sz="1200" b="1" dirty="0" smtClean="0">
                <a:solidFill>
                  <a:schemeClr val="tx1"/>
                </a:solidFill>
                <a:cs typeface="Arial" charset="0"/>
                <a:sym typeface="Wingdings" pitchFamily="2" charset="2"/>
              </a:rPr>
              <a:t> </a:t>
            </a:r>
            <a:r>
              <a:rPr lang="en-US" sz="1200" baseline="30000" dirty="0" smtClean="0">
                <a:cs typeface="Arial" charset="0"/>
              </a:rPr>
              <a:t>TTE</a:t>
            </a:r>
            <a:r>
              <a:rPr lang="en-US" sz="1200" dirty="0" smtClean="0">
                <a:cs typeface="Arial" charset="0"/>
              </a:rPr>
              <a:t>PMC Card, </a:t>
            </a:r>
            <a:r>
              <a:rPr lang="en-US" sz="1200" baseline="30000" dirty="0" smtClean="0">
                <a:cs typeface="Arial" charset="0"/>
              </a:rPr>
              <a:t>TTE</a:t>
            </a:r>
            <a:r>
              <a:rPr lang="en-US" sz="1200" dirty="0" smtClean="0">
                <a:cs typeface="Arial" charset="0"/>
              </a:rPr>
              <a:t>PCI Card</a:t>
            </a:r>
          </a:p>
          <a:p>
            <a:pPr eaLnBrk="1" hangingPunct="1">
              <a:buFontTx/>
              <a:buNone/>
            </a:pPr>
            <a:r>
              <a:rPr lang="en-US" sz="1200" b="1" dirty="0" smtClean="0">
                <a:cs typeface="Arial" charset="0"/>
                <a:sym typeface="Wingdings" pitchFamily="2" charset="2"/>
              </a:rPr>
              <a:t>		     </a:t>
            </a:r>
            <a:r>
              <a:rPr lang="en-US" sz="900" b="1" dirty="0" smtClean="0">
                <a:solidFill>
                  <a:schemeClr val="tx1"/>
                </a:solidFill>
                <a:cs typeface="Arial" charset="0"/>
                <a:sym typeface="Wingdings" pitchFamily="2" charset="2"/>
              </a:rPr>
              <a:t></a:t>
            </a:r>
            <a:r>
              <a:rPr lang="en-US" sz="1200" b="1" dirty="0" smtClean="0">
                <a:solidFill>
                  <a:schemeClr val="tx1"/>
                </a:solidFill>
                <a:cs typeface="Arial" charset="0"/>
                <a:sym typeface="Wingdings" pitchFamily="2" charset="2"/>
              </a:rPr>
              <a:t> </a:t>
            </a:r>
            <a:r>
              <a:rPr lang="en-US" sz="1200" baseline="30000" dirty="0" smtClean="0">
                <a:cs typeface="Arial" charset="0"/>
              </a:rPr>
              <a:t>TTE</a:t>
            </a:r>
            <a:r>
              <a:rPr lang="en-US" sz="1200" dirty="0" smtClean="0">
                <a:cs typeface="Arial" charset="0"/>
              </a:rPr>
              <a:t>XMC Card, </a:t>
            </a:r>
            <a:r>
              <a:rPr lang="en-US" sz="1200" baseline="30000" dirty="0" err="1" smtClean="0">
                <a:cs typeface="Arial" charset="0"/>
              </a:rPr>
              <a:t>TTE</a:t>
            </a:r>
            <a:r>
              <a:rPr lang="en-US" sz="1200" dirty="0" err="1" smtClean="0">
                <a:cs typeface="Arial" charset="0"/>
              </a:rPr>
              <a:t>PCIe</a:t>
            </a:r>
            <a:r>
              <a:rPr lang="en-US" sz="1200" dirty="0" smtClean="0">
                <a:cs typeface="Arial" charset="0"/>
              </a:rPr>
              <a:t> Card</a:t>
            </a:r>
          </a:p>
          <a:p>
            <a:pPr eaLnBrk="1" hangingPunct="1"/>
            <a:r>
              <a:rPr lang="en-US" sz="1400" b="1" dirty="0" smtClean="0">
                <a:cs typeface="Arial" charset="0"/>
              </a:rPr>
              <a:t>Test and Simulation Equipment</a:t>
            </a:r>
          </a:p>
          <a:p>
            <a:pPr marL="457200" lvl="1" indent="-101600" eaLnBrk="1" hangingPunct="1"/>
            <a:r>
              <a:rPr lang="en-US" sz="1200" baseline="30000" dirty="0" err="1" smtClean="0">
                <a:cs typeface="Arial" charset="0"/>
              </a:rPr>
              <a:t>TTE</a:t>
            </a:r>
            <a:r>
              <a:rPr lang="en-US" sz="1200" dirty="0" err="1" smtClean="0">
                <a:cs typeface="Arial" charset="0"/>
              </a:rPr>
              <a:t>Monitoring</a:t>
            </a:r>
            <a:r>
              <a:rPr lang="en-US" sz="1200" dirty="0" smtClean="0">
                <a:cs typeface="Arial" charset="0"/>
              </a:rPr>
              <a:t> Switch 1 </a:t>
            </a:r>
            <a:r>
              <a:rPr lang="en-US" sz="1200" dirty="0" err="1" smtClean="0">
                <a:cs typeface="Arial" charset="0"/>
              </a:rPr>
              <a:t>Gbit</a:t>
            </a:r>
            <a:r>
              <a:rPr lang="en-US" sz="1200" dirty="0" smtClean="0">
                <a:cs typeface="Arial" charset="0"/>
              </a:rPr>
              <a:t>/s 12+1 Ports</a:t>
            </a:r>
          </a:p>
          <a:p>
            <a:pPr marL="457200" lvl="1" indent="-101600" eaLnBrk="1" hangingPunct="1"/>
            <a:r>
              <a:rPr lang="en-US" sz="1200" baseline="30000" dirty="0" err="1" smtClean="0">
                <a:cs typeface="Arial" charset="0"/>
              </a:rPr>
              <a:t>TTE</a:t>
            </a:r>
            <a:r>
              <a:rPr lang="en-US" sz="1200" dirty="0" err="1" smtClean="0">
                <a:cs typeface="Arial" charset="0"/>
              </a:rPr>
              <a:t>End</a:t>
            </a:r>
            <a:r>
              <a:rPr lang="en-US" sz="1200" dirty="0" smtClean="0">
                <a:cs typeface="Arial" charset="0"/>
              </a:rPr>
              <a:t> System A664 </a:t>
            </a:r>
            <a:r>
              <a:rPr lang="en-US" sz="1200" dirty="0" err="1" smtClean="0">
                <a:cs typeface="Arial" charset="0"/>
              </a:rPr>
              <a:t>Dev</a:t>
            </a:r>
            <a:r>
              <a:rPr lang="en-US" sz="1200" dirty="0" smtClean="0">
                <a:cs typeface="Arial" charset="0"/>
              </a:rPr>
              <a:t> &amp; Test</a:t>
            </a:r>
          </a:p>
        </p:txBody>
      </p:sp>
      <p:sp>
        <p:nvSpPr>
          <p:cNvPr id="59397" name="Rectangle 30"/>
          <p:cNvSpPr>
            <a:spLocks noGrp="1" noChangeArrowheads="1"/>
          </p:cNvSpPr>
          <p:nvPr>
            <p:ph type="body" sz="half" idx="2"/>
          </p:nvPr>
        </p:nvSpPr>
        <p:spPr>
          <a:xfrm>
            <a:off x="4645025" y="1452563"/>
            <a:ext cx="4135438" cy="3160712"/>
          </a:xfrm>
        </p:spPr>
        <p:txBody>
          <a:bodyPr/>
          <a:lstStyle/>
          <a:p>
            <a:pPr eaLnBrk="1" hangingPunct="1"/>
            <a:r>
              <a:rPr lang="en-US" sz="1400" b="1" dirty="0" smtClean="0">
                <a:cs typeface="Arial" charset="0"/>
              </a:rPr>
              <a:t>Development Systems</a:t>
            </a:r>
          </a:p>
          <a:p>
            <a:pPr marL="457200" lvl="1" indent="-101600" eaLnBrk="1" hangingPunct="1"/>
            <a:r>
              <a:rPr lang="en-US" sz="1200" baseline="30000" dirty="0" err="1" smtClean="0">
                <a:cs typeface="Arial" charset="0"/>
              </a:rPr>
              <a:t>TTE</a:t>
            </a:r>
            <a:r>
              <a:rPr lang="en-US" sz="1200" dirty="0" err="1" smtClean="0">
                <a:cs typeface="Arial" charset="0"/>
              </a:rPr>
              <a:t>Dev</a:t>
            </a:r>
            <a:r>
              <a:rPr lang="en-US" sz="1200" dirty="0" smtClean="0">
                <a:cs typeface="Arial" charset="0"/>
              </a:rPr>
              <a:t> System 1 </a:t>
            </a:r>
            <a:r>
              <a:rPr lang="en-US" sz="1200" dirty="0" err="1" smtClean="0">
                <a:cs typeface="Arial" charset="0"/>
              </a:rPr>
              <a:t>Gbit</a:t>
            </a:r>
            <a:r>
              <a:rPr lang="en-US" sz="1200" dirty="0" smtClean="0">
                <a:cs typeface="Arial" charset="0"/>
              </a:rPr>
              <a:t>/s v2.0</a:t>
            </a:r>
          </a:p>
          <a:p>
            <a:pPr marL="457200" lvl="1" indent="-101600" eaLnBrk="1" hangingPunct="1"/>
            <a:r>
              <a:rPr lang="en-US" sz="1200" baseline="30000" dirty="0" err="1" smtClean="0">
                <a:cs typeface="Arial" charset="0"/>
              </a:rPr>
              <a:t>TTE</a:t>
            </a:r>
            <a:r>
              <a:rPr lang="en-US" sz="1200" dirty="0" err="1" smtClean="0">
                <a:cs typeface="Arial" charset="0"/>
              </a:rPr>
              <a:t>Dev</a:t>
            </a:r>
            <a:r>
              <a:rPr lang="en-US" sz="1200" dirty="0" smtClean="0">
                <a:cs typeface="Arial" charset="0"/>
              </a:rPr>
              <a:t> System 1 </a:t>
            </a:r>
            <a:r>
              <a:rPr lang="en-US" sz="1200" dirty="0" err="1" smtClean="0">
                <a:cs typeface="Arial" charset="0"/>
              </a:rPr>
              <a:t>Gbit</a:t>
            </a:r>
            <a:r>
              <a:rPr lang="en-US" sz="1200" dirty="0" smtClean="0">
                <a:cs typeface="Arial" charset="0"/>
              </a:rPr>
              <a:t>/s for </a:t>
            </a:r>
            <a:r>
              <a:rPr lang="en-US" sz="1200" dirty="0" err="1" smtClean="0">
                <a:cs typeface="Arial" charset="0"/>
              </a:rPr>
              <a:t>VxWorks</a:t>
            </a:r>
            <a:r>
              <a:rPr lang="en-US" sz="1200" dirty="0" smtClean="0">
                <a:cs typeface="Arial" charset="0"/>
              </a:rPr>
              <a:t> 653</a:t>
            </a:r>
            <a:endParaRPr lang="de-AT" sz="1200" b="1" dirty="0" smtClean="0">
              <a:cs typeface="Arial" charset="0"/>
            </a:endParaRPr>
          </a:p>
          <a:p>
            <a:pPr eaLnBrk="1" hangingPunct="1"/>
            <a:r>
              <a:rPr lang="de-AT" sz="1400" b="1" dirty="0" err="1" smtClean="0">
                <a:cs typeface="Arial" charset="0"/>
              </a:rPr>
              <a:t>Configuration</a:t>
            </a:r>
            <a:r>
              <a:rPr lang="de-AT" sz="1400" b="1" dirty="0" smtClean="0">
                <a:cs typeface="Arial" charset="0"/>
              </a:rPr>
              <a:t> &amp; </a:t>
            </a:r>
            <a:r>
              <a:rPr lang="de-AT" sz="1400" b="1" dirty="0" err="1" smtClean="0">
                <a:cs typeface="Arial" charset="0"/>
              </a:rPr>
              <a:t>Verification</a:t>
            </a:r>
            <a:r>
              <a:rPr lang="de-AT" sz="1400" b="1" dirty="0" smtClean="0">
                <a:cs typeface="Arial" charset="0"/>
              </a:rPr>
              <a:t> </a:t>
            </a:r>
            <a:r>
              <a:rPr lang="de-AT" sz="1400" b="1" dirty="0" err="1" smtClean="0">
                <a:cs typeface="Arial" charset="0"/>
              </a:rPr>
              <a:t>Tooling</a:t>
            </a:r>
            <a:endParaRPr lang="de-AT" sz="1400" b="1" dirty="0" smtClean="0">
              <a:cs typeface="Arial" charset="0"/>
            </a:endParaRPr>
          </a:p>
          <a:p>
            <a:pPr marL="457200" lvl="1" indent="-101600" eaLnBrk="1" hangingPunct="1"/>
            <a:r>
              <a:rPr lang="en-US" sz="1200" baseline="30000" dirty="0" smtClean="0">
                <a:cs typeface="Arial" charset="0"/>
              </a:rPr>
              <a:t>TTE</a:t>
            </a:r>
            <a:r>
              <a:rPr lang="de-AT" sz="1200" dirty="0" err="1" smtClean="0">
                <a:cs typeface="Arial" charset="0"/>
              </a:rPr>
              <a:t>Build</a:t>
            </a:r>
            <a:endParaRPr lang="de-AT" sz="1200" dirty="0" smtClean="0">
              <a:cs typeface="Arial" charset="0"/>
            </a:endParaRPr>
          </a:p>
          <a:p>
            <a:pPr marL="457200" lvl="1" indent="-101600" eaLnBrk="1" hangingPunct="1"/>
            <a:r>
              <a:rPr lang="en-US" sz="1200" baseline="30000" dirty="0" smtClean="0">
                <a:cs typeface="Arial" charset="0"/>
              </a:rPr>
              <a:t>TTE</a:t>
            </a:r>
            <a:r>
              <a:rPr lang="de-AT" sz="1200" dirty="0" err="1" smtClean="0">
                <a:cs typeface="Arial" charset="0"/>
              </a:rPr>
              <a:t>Load</a:t>
            </a:r>
            <a:endParaRPr lang="de-AT" sz="1200" dirty="0" smtClean="0">
              <a:cs typeface="Arial" charset="0"/>
            </a:endParaRPr>
          </a:p>
          <a:p>
            <a:pPr marL="457200" lvl="1" indent="-101600" eaLnBrk="1" hangingPunct="1"/>
            <a:r>
              <a:rPr lang="en-US" sz="1200" baseline="30000" dirty="0" smtClean="0">
                <a:cs typeface="Arial" charset="0"/>
              </a:rPr>
              <a:t>TTE</a:t>
            </a:r>
            <a:r>
              <a:rPr lang="de-AT" sz="1200" dirty="0" smtClean="0">
                <a:cs typeface="Arial" charset="0"/>
              </a:rPr>
              <a:t>View</a:t>
            </a:r>
          </a:p>
          <a:p>
            <a:pPr marL="457200" lvl="1" indent="-101600" eaLnBrk="1" hangingPunct="1"/>
            <a:r>
              <a:rPr lang="en-US" sz="1200" baseline="30000" dirty="0" smtClean="0">
                <a:cs typeface="Arial" charset="0"/>
              </a:rPr>
              <a:t>TTE</a:t>
            </a:r>
            <a:r>
              <a:rPr lang="de-AT" sz="1200" dirty="0" err="1" smtClean="0">
                <a:cs typeface="Arial" charset="0"/>
              </a:rPr>
              <a:t>Verify</a:t>
            </a:r>
            <a:r>
              <a:rPr lang="de-AT" sz="1200" dirty="0" smtClean="0">
                <a:cs typeface="Arial" charset="0"/>
              </a:rPr>
              <a:t> (</a:t>
            </a:r>
            <a:r>
              <a:rPr lang="de-AT" sz="1200" dirty="0" err="1" smtClean="0">
                <a:cs typeface="Arial" charset="0"/>
              </a:rPr>
              <a:t>certification</a:t>
            </a:r>
            <a:r>
              <a:rPr lang="de-AT" sz="1200" dirty="0" smtClean="0">
                <a:cs typeface="Arial" charset="0"/>
              </a:rPr>
              <a:t> RTCA DO 178B)</a:t>
            </a:r>
          </a:p>
          <a:p>
            <a:pPr eaLnBrk="1" hangingPunct="1"/>
            <a:r>
              <a:rPr lang="de-AT" sz="1400" b="1" dirty="0" smtClean="0">
                <a:cs typeface="Arial" charset="0"/>
              </a:rPr>
              <a:t>Embedded Software</a:t>
            </a:r>
          </a:p>
          <a:p>
            <a:pPr marL="457200" lvl="1" indent="-101600" eaLnBrk="1" hangingPunct="1"/>
            <a:r>
              <a:rPr lang="en-US" sz="1200" baseline="30000" dirty="0" smtClean="0">
                <a:cs typeface="Arial" charset="0"/>
              </a:rPr>
              <a:t>TTE</a:t>
            </a:r>
            <a:r>
              <a:rPr lang="de-AT" sz="1200" dirty="0" smtClean="0">
                <a:cs typeface="Arial" charset="0"/>
              </a:rPr>
              <a:t>Driver </a:t>
            </a:r>
            <a:r>
              <a:rPr lang="de-AT" sz="1200" dirty="0" err="1" smtClean="0">
                <a:cs typeface="Arial" charset="0"/>
              </a:rPr>
              <a:t>and</a:t>
            </a:r>
            <a:r>
              <a:rPr lang="de-AT" sz="1200" dirty="0" smtClean="0">
                <a:cs typeface="Arial" charset="0"/>
              </a:rPr>
              <a:t> </a:t>
            </a:r>
            <a:r>
              <a:rPr lang="en-US" sz="1200" baseline="30000" dirty="0" smtClean="0">
                <a:cs typeface="Arial" charset="0"/>
              </a:rPr>
              <a:t>TTE</a:t>
            </a:r>
            <a:r>
              <a:rPr lang="de-AT" sz="1200" dirty="0" smtClean="0">
                <a:cs typeface="Arial" charset="0"/>
              </a:rPr>
              <a:t>API Library</a:t>
            </a:r>
          </a:p>
          <a:p>
            <a:pPr marL="457200" lvl="1" indent="-101600" eaLnBrk="1" hangingPunct="1"/>
            <a:r>
              <a:rPr lang="de-AT" sz="1200" baseline="30000" dirty="0" smtClean="0">
                <a:cs typeface="Arial" charset="0"/>
              </a:rPr>
              <a:t>TTE</a:t>
            </a:r>
            <a:r>
              <a:rPr lang="de-AT" sz="1200" dirty="0" smtClean="0">
                <a:cs typeface="Arial" charset="0"/>
              </a:rPr>
              <a:t>COM Layer ARINC 653</a:t>
            </a:r>
          </a:p>
          <a:p>
            <a:pPr marL="457200" lvl="1" indent="-101600" eaLnBrk="1" hangingPunct="1"/>
            <a:r>
              <a:rPr lang="de-AT" sz="1200" baseline="30000" dirty="0" err="1" smtClean="0">
                <a:cs typeface="Arial" charset="0"/>
              </a:rPr>
              <a:t>TTE</a:t>
            </a:r>
            <a:r>
              <a:rPr lang="de-AT" sz="1200" dirty="0" err="1" smtClean="0">
                <a:cs typeface="Arial" charset="0"/>
              </a:rPr>
              <a:t>Sync</a:t>
            </a:r>
            <a:r>
              <a:rPr lang="de-AT" sz="1200" dirty="0" smtClean="0">
                <a:cs typeface="Arial" charset="0"/>
              </a:rPr>
              <a:t> Library</a:t>
            </a:r>
          </a:p>
          <a:p>
            <a:pPr eaLnBrk="1" hangingPunct="1"/>
            <a:endParaRPr lang="en-US" sz="1700" dirty="0" smtClean="0"/>
          </a:p>
        </p:txBody>
      </p:sp>
      <p:sp>
        <p:nvSpPr>
          <p:cNvPr id="59398" name="Rectangle 5"/>
          <p:cNvSpPr>
            <a:spLocks noChangeArrowheads="1"/>
          </p:cNvSpPr>
          <p:nvPr/>
        </p:nvSpPr>
        <p:spPr bwMode="auto">
          <a:xfrm>
            <a:off x="433388" y="5549900"/>
            <a:ext cx="8496300" cy="936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spcBef>
                <a:spcPct val="50000"/>
              </a:spcBef>
            </a:pPr>
            <a:endParaRPr lang="en-US"/>
          </a:p>
        </p:txBody>
      </p:sp>
      <p:sp>
        <p:nvSpPr>
          <p:cNvPr id="59399" name="Rectangle 7"/>
          <p:cNvSpPr>
            <a:spLocks noChangeArrowheads="1"/>
          </p:cNvSpPr>
          <p:nvPr/>
        </p:nvSpPr>
        <p:spPr bwMode="auto">
          <a:xfrm>
            <a:off x="1820863" y="5662613"/>
            <a:ext cx="1444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spcBef>
                <a:spcPct val="50000"/>
              </a:spcBef>
            </a:pPr>
            <a:endParaRPr lang="en-US"/>
          </a:p>
        </p:txBody>
      </p:sp>
      <p:pic>
        <p:nvPicPr>
          <p:cNvPr id="59400" name="Picture 11" descr="TTE-Development_Switch-100Mbps-smal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8963" y="5402113"/>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4" descr="TTE-Bui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1825" y="4800600"/>
            <a:ext cx="56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5" descr="TTE-Lo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075" y="4810125"/>
            <a:ext cx="5667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6" descr="TTE-Verif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9825" y="4810125"/>
            <a:ext cx="568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7" descr="TTE-Vi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800" y="4787900"/>
            <a:ext cx="5635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18" descr="TTE-Pl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8900" y="4787900"/>
            <a:ext cx="508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2" descr="pmc_card_72dp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8438" y="5383063"/>
            <a:ext cx="1346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1" descr="CIMG7106_smal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6888" y="5405288"/>
            <a:ext cx="10223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2" descr="C:\Users\radke\Desktop\new products\TTE-Switch_A664_A600_Pro_front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388" y="5013176"/>
            <a:ext cx="11684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0850" y="5149701"/>
            <a:ext cx="22875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90088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noFill/>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smtClean="0"/>
              <a:t>Ethernet a Worldwide Standard </a:t>
            </a:r>
          </a:p>
        </p:txBody>
      </p:sp>
      <p:sp>
        <p:nvSpPr>
          <p:cNvPr id="81924" name="Rectangle 7"/>
          <p:cNvSpPr>
            <a:spLocks noGrp="1" noChangeArrowheads="1"/>
          </p:cNvSpPr>
          <p:nvPr>
            <p:ph type="body" idx="1"/>
          </p:nvPr>
        </p:nvSpPr>
        <p:spPr>
          <a:xfrm>
            <a:off x="358775" y="1412776"/>
            <a:ext cx="4645273" cy="4905375"/>
          </a:xfrm>
        </p:spPr>
        <p:txBody>
          <a:bodyPr/>
          <a:lstStyle/>
          <a:p>
            <a:pPr marL="476250" lvl="1" indent="-476250" eaLnBrk="1" hangingPunct="1">
              <a:buFont typeface="Wingdings" pitchFamily="2" charset="2"/>
              <a:buChar char="q"/>
            </a:pPr>
            <a:r>
              <a:rPr lang="de-AT" sz="1600" dirty="0">
                <a:ea typeface="+mn-ea"/>
                <a:cs typeface="+mn-cs"/>
              </a:rPr>
              <a:t>Worldwide </a:t>
            </a:r>
            <a:r>
              <a:rPr lang="de-AT" sz="1600" dirty="0" err="1" smtClean="0">
                <a:ea typeface="+mn-ea"/>
                <a:cs typeface="+mn-cs"/>
              </a:rPr>
              <a:t>used</a:t>
            </a:r>
            <a:r>
              <a:rPr lang="de-AT" sz="1600" dirty="0" smtClean="0">
                <a:ea typeface="+mn-ea"/>
                <a:cs typeface="+mn-cs"/>
              </a:rPr>
              <a:t>, </a:t>
            </a:r>
            <a:r>
              <a:rPr lang="de-AT" sz="1600" dirty="0" err="1" smtClean="0">
                <a:ea typeface="+mn-ea"/>
                <a:cs typeface="+mn-cs"/>
              </a:rPr>
              <a:t>cross</a:t>
            </a:r>
            <a:r>
              <a:rPr lang="de-AT" sz="1600" dirty="0" smtClean="0">
                <a:ea typeface="+mn-ea"/>
                <a:cs typeface="+mn-cs"/>
              </a:rPr>
              <a:t> </a:t>
            </a:r>
            <a:r>
              <a:rPr lang="de-AT" sz="1600" dirty="0" err="1">
                <a:ea typeface="+mn-ea"/>
                <a:cs typeface="+mn-cs"/>
              </a:rPr>
              <a:t>industry</a:t>
            </a:r>
            <a:r>
              <a:rPr lang="de-AT" sz="1600" dirty="0">
                <a:ea typeface="+mn-ea"/>
                <a:cs typeface="+mn-cs"/>
              </a:rPr>
              <a:t> </a:t>
            </a:r>
            <a:r>
              <a:rPr lang="de-AT" sz="1600" dirty="0" err="1">
                <a:ea typeface="+mn-ea"/>
                <a:cs typeface="+mn-cs"/>
              </a:rPr>
              <a:t>with</a:t>
            </a:r>
            <a:r>
              <a:rPr lang="de-AT" sz="1600" dirty="0">
                <a:ea typeface="+mn-ea"/>
                <a:cs typeface="+mn-cs"/>
              </a:rPr>
              <a:t> a </a:t>
            </a:r>
            <a:r>
              <a:rPr lang="de-AT" sz="1600" dirty="0" smtClean="0">
                <a:ea typeface="+mn-ea"/>
                <a:cs typeface="+mn-cs"/>
              </a:rPr>
              <a:t>strong </a:t>
            </a:r>
            <a:r>
              <a:rPr lang="de-AT" sz="1600" dirty="0" err="1" smtClean="0">
                <a:ea typeface="+mn-ea"/>
                <a:cs typeface="+mn-cs"/>
              </a:rPr>
              <a:t>growth</a:t>
            </a:r>
            <a:r>
              <a:rPr lang="de-AT" sz="1600" dirty="0" smtClean="0">
                <a:ea typeface="+mn-ea"/>
                <a:cs typeface="+mn-cs"/>
              </a:rPr>
              <a:t> in </a:t>
            </a:r>
            <a:r>
              <a:rPr lang="de-AT" sz="1600" dirty="0" err="1">
                <a:ea typeface="+mn-ea"/>
                <a:cs typeface="+mn-cs"/>
              </a:rPr>
              <a:t>embedded</a:t>
            </a:r>
            <a:r>
              <a:rPr lang="de-AT" sz="1600" dirty="0">
                <a:ea typeface="+mn-ea"/>
                <a:cs typeface="+mn-cs"/>
              </a:rPr>
              <a:t> </a:t>
            </a:r>
            <a:r>
              <a:rPr lang="de-AT" sz="1600" dirty="0" err="1">
                <a:ea typeface="+mn-ea"/>
                <a:cs typeface="+mn-cs"/>
              </a:rPr>
              <a:t>systems</a:t>
            </a:r>
            <a:r>
              <a:rPr lang="de-AT" sz="1600" dirty="0">
                <a:ea typeface="+mn-ea"/>
                <a:cs typeface="+mn-cs"/>
              </a:rPr>
              <a:t> </a:t>
            </a:r>
          </a:p>
          <a:p>
            <a:pPr marL="476250" lvl="1" indent="-476250" eaLnBrk="1" hangingPunct="1">
              <a:buFont typeface="Wingdings" pitchFamily="2" charset="2"/>
              <a:buChar char="q"/>
            </a:pPr>
            <a:r>
              <a:rPr lang="de-AT" sz="1600" dirty="0">
                <a:ea typeface="+mn-ea"/>
                <a:cs typeface="+mn-cs"/>
              </a:rPr>
              <a:t>IEEE802 </a:t>
            </a:r>
            <a:r>
              <a:rPr lang="de-AT" sz="1600" dirty="0" err="1">
                <a:ea typeface="+mn-ea"/>
                <a:cs typeface="+mn-cs"/>
              </a:rPr>
              <a:t>is</a:t>
            </a:r>
            <a:r>
              <a:rPr lang="de-AT" sz="1600" dirty="0">
                <a:ea typeface="+mn-ea"/>
                <a:cs typeface="+mn-cs"/>
              </a:rPr>
              <a:t> an open </a:t>
            </a:r>
            <a:r>
              <a:rPr lang="de-AT" sz="1600" dirty="0" err="1">
                <a:ea typeface="+mn-ea"/>
                <a:cs typeface="+mn-cs"/>
              </a:rPr>
              <a:t>and</a:t>
            </a:r>
            <a:r>
              <a:rPr lang="de-AT" sz="1600" dirty="0">
                <a:ea typeface="+mn-ea"/>
                <a:cs typeface="+mn-cs"/>
              </a:rPr>
              <a:t> </a:t>
            </a:r>
            <a:r>
              <a:rPr lang="de-AT" sz="1600" dirty="0" err="1">
                <a:ea typeface="+mn-ea"/>
                <a:cs typeface="+mn-cs"/>
              </a:rPr>
              <a:t>well</a:t>
            </a:r>
            <a:r>
              <a:rPr lang="de-AT" sz="1600" dirty="0">
                <a:ea typeface="+mn-ea"/>
                <a:cs typeface="+mn-cs"/>
              </a:rPr>
              <a:t> </a:t>
            </a:r>
            <a:r>
              <a:rPr lang="de-AT" sz="1600" dirty="0" err="1">
                <a:ea typeface="+mn-ea"/>
                <a:cs typeface="+mn-cs"/>
              </a:rPr>
              <a:t>defined</a:t>
            </a:r>
            <a:r>
              <a:rPr lang="de-AT" sz="1600" dirty="0">
                <a:ea typeface="+mn-ea"/>
                <a:cs typeface="+mn-cs"/>
              </a:rPr>
              <a:t> </a:t>
            </a:r>
            <a:r>
              <a:rPr lang="de-AT" sz="1600" dirty="0" err="1">
                <a:ea typeface="+mn-ea"/>
                <a:cs typeface="+mn-cs"/>
              </a:rPr>
              <a:t>standard</a:t>
            </a:r>
            <a:r>
              <a:rPr lang="de-AT" sz="1600" dirty="0">
                <a:ea typeface="+mn-ea"/>
                <a:cs typeface="+mn-cs"/>
              </a:rPr>
              <a:t>  </a:t>
            </a:r>
          </a:p>
          <a:p>
            <a:pPr marL="476250" lvl="1" indent="-476250" eaLnBrk="1" hangingPunct="1">
              <a:buFont typeface="Wingdings" pitchFamily="2" charset="2"/>
              <a:buChar char="q"/>
            </a:pPr>
            <a:r>
              <a:rPr lang="de-AT" sz="1600" dirty="0">
                <a:ea typeface="+mn-ea"/>
                <a:cs typeface="+mn-cs"/>
              </a:rPr>
              <a:t>Supports different </a:t>
            </a:r>
            <a:r>
              <a:rPr lang="de-AT" sz="1600" dirty="0" err="1">
                <a:ea typeface="+mn-ea"/>
                <a:cs typeface="+mn-cs"/>
              </a:rPr>
              <a:t>speeds</a:t>
            </a:r>
            <a:r>
              <a:rPr lang="de-AT" sz="1600" dirty="0">
                <a:ea typeface="+mn-ea"/>
                <a:cs typeface="+mn-cs"/>
              </a:rPr>
              <a:t> </a:t>
            </a:r>
            <a:r>
              <a:rPr lang="de-AT" sz="1600" dirty="0" err="1">
                <a:ea typeface="+mn-ea"/>
                <a:cs typeface="+mn-cs"/>
              </a:rPr>
              <a:t>and</a:t>
            </a:r>
            <a:r>
              <a:rPr lang="de-AT" sz="1600" dirty="0">
                <a:ea typeface="+mn-ea"/>
                <a:cs typeface="+mn-cs"/>
              </a:rPr>
              <a:t> </a:t>
            </a:r>
            <a:r>
              <a:rPr lang="de-AT" sz="1600" dirty="0" err="1">
                <a:ea typeface="+mn-ea"/>
                <a:cs typeface="+mn-cs"/>
              </a:rPr>
              <a:t>topologies</a:t>
            </a:r>
            <a:endParaRPr lang="de-AT" sz="1600" dirty="0">
              <a:ea typeface="+mn-ea"/>
              <a:cs typeface="+mn-cs"/>
            </a:endParaRPr>
          </a:p>
          <a:p>
            <a:pPr marL="476250" lvl="1" indent="-476250" eaLnBrk="1" hangingPunct="1">
              <a:buFont typeface="Wingdings" pitchFamily="2" charset="2"/>
              <a:buChar char="q"/>
            </a:pPr>
            <a:r>
              <a:rPr lang="de-AT" sz="1600" dirty="0" err="1">
                <a:ea typeface="+mn-ea"/>
                <a:cs typeface="+mn-cs"/>
              </a:rPr>
              <a:t>Well</a:t>
            </a:r>
            <a:r>
              <a:rPr lang="de-AT" sz="1600" dirty="0">
                <a:ea typeface="+mn-ea"/>
                <a:cs typeface="+mn-cs"/>
              </a:rPr>
              <a:t> </a:t>
            </a:r>
            <a:r>
              <a:rPr lang="de-AT" sz="1600" dirty="0" err="1">
                <a:ea typeface="+mn-ea"/>
                <a:cs typeface="+mn-cs"/>
              </a:rPr>
              <a:t>defined</a:t>
            </a:r>
            <a:r>
              <a:rPr lang="de-AT" sz="1600" dirty="0">
                <a:ea typeface="+mn-ea"/>
                <a:cs typeface="+mn-cs"/>
              </a:rPr>
              <a:t> </a:t>
            </a:r>
            <a:r>
              <a:rPr lang="de-AT" sz="1600" dirty="0" err="1">
                <a:ea typeface="+mn-ea"/>
                <a:cs typeface="+mn-cs"/>
              </a:rPr>
              <a:t>network</a:t>
            </a:r>
            <a:r>
              <a:rPr lang="de-AT" sz="1600" dirty="0">
                <a:ea typeface="+mn-ea"/>
                <a:cs typeface="+mn-cs"/>
              </a:rPr>
              <a:t> </a:t>
            </a:r>
            <a:r>
              <a:rPr lang="de-AT" sz="1600" dirty="0" err="1">
                <a:ea typeface="+mn-ea"/>
                <a:cs typeface="+mn-cs"/>
              </a:rPr>
              <a:t>stack</a:t>
            </a:r>
            <a:r>
              <a:rPr lang="de-AT" sz="1600" dirty="0">
                <a:ea typeface="+mn-ea"/>
                <a:cs typeface="+mn-cs"/>
              </a:rPr>
              <a:t> ISO/OSI </a:t>
            </a:r>
          </a:p>
          <a:p>
            <a:pPr marL="476250" lvl="1" indent="-476250" eaLnBrk="1" hangingPunct="1">
              <a:buFont typeface="Wingdings" pitchFamily="2" charset="2"/>
              <a:buChar char="q"/>
            </a:pPr>
            <a:r>
              <a:rPr lang="de-AT" sz="1600" dirty="0">
                <a:ea typeface="+mn-ea"/>
                <a:cs typeface="+mn-cs"/>
              </a:rPr>
              <a:t>Low </a:t>
            </a:r>
            <a:r>
              <a:rPr lang="de-AT" sz="1600" dirty="0" err="1">
                <a:ea typeface="+mn-ea"/>
                <a:cs typeface="+mn-cs"/>
              </a:rPr>
              <a:t>cost</a:t>
            </a:r>
            <a:r>
              <a:rPr lang="de-AT" sz="1600" dirty="0">
                <a:ea typeface="+mn-ea"/>
                <a:cs typeface="+mn-cs"/>
              </a:rPr>
              <a:t> COTS Ethernet </a:t>
            </a:r>
            <a:r>
              <a:rPr lang="de-AT" sz="1600" dirty="0" err="1">
                <a:ea typeface="+mn-ea"/>
                <a:cs typeface="+mn-cs"/>
              </a:rPr>
              <a:t>equipment</a:t>
            </a:r>
            <a:r>
              <a:rPr lang="de-AT" sz="1600" dirty="0">
                <a:ea typeface="+mn-ea"/>
                <a:cs typeface="+mn-cs"/>
              </a:rPr>
              <a:t> </a:t>
            </a:r>
            <a:r>
              <a:rPr lang="de-AT" sz="1600" dirty="0" err="1">
                <a:ea typeface="+mn-ea"/>
                <a:cs typeface="+mn-cs"/>
              </a:rPr>
              <a:t>available</a:t>
            </a:r>
            <a:endParaRPr lang="de-AT" sz="1600" dirty="0">
              <a:ea typeface="+mn-ea"/>
              <a:cs typeface="+mn-cs"/>
            </a:endParaRPr>
          </a:p>
          <a:p>
            <a:pPr marL="476250" lvl="1" indent="-476250" eaLnBrk="1" hangingPunct="1">
              <a:buFont typeface="Wingdings" pitchFamily="2" charset="2"/>
              <a:buChar char="q"/>
            </a:pPr>
            <a:r>
              <a:rPr lang="de-AT" sz="1600" dirty="0">
                <a:ea typeface="+mn-ea"/>
                <a:cs typeface="+mn-cs"/>
              </a:rPr>
              <a:t>Robust </a:t>
            </a:r>
            <a:r>
              <a:rPr lang="de-AT" sz="1600" dirty="0" err="1">
                <a:ea typeface="+mn-ea"/>
                <a:cs typeface="+mn-cs"/>
              </a:rPr>
              <a:t>physical</a:t>
            </a:r>
            <a:r>
              <a:rPr lang="de-AT" sz="1600" dirty="0">
                <a:ea typeface="+mn-ea"/>
                <a:cs typeface="+mn-cs"/>
              </a:rPr>
              <a:t> </a:t>
            </a:r>
            <a:r>
              <a:rPr lang="de-AT" sz="1600" dirty="0" err="1">
                <a:ea typeface="+mn-ea"/>
                <a:cs typeface="+mn-cs"/>
              </a:rPr>
              <a:t>layer</a:t>
            </a:r>
            <a:r>
              <a:rPr lang="de-AT" sz="1600" dirty="0">
                <a:ea typeface="+mn-ea"/>
                <a:cs typeface="+mn-cs"/>
              </a:rPr>
              <a:t> </a:t>
            </a:r>
            <a:r>
              <a:rPr lang="de-AT" sz="1600" dirty="0" err="1">
                <a:ea typeface="+mn-ea"/>
                <a:cs typeface="+mn-cs"/>
              </a:rPr>
              <a:t>with</a:t>
            </a:r>
            <a:r>
              <a:rPr lang="de-AT" sz="1600" dirty="0">
                <a:ea typeface="+mn-ea"/>
                <a:cs typeface="+mn-cs"/>
              </a:rPr>
              <a:t> </a:t>
            </a:r>
            <a:r>
              <a:rPr lang="de-AT" sz="1600" dirty="0" err="1">
                <a:ea typeface="+mn-ea"/>
                <a:cs typeface="+mn-cs"/>
              </a:rPr>
              <a:t>future</a:t>
            </a:r>
            <a:r>
              <a:rPr lang="de-AT" sz="1600" dirty="0">
                <a:ea typeface="+mn-ea"/>
                <a:cs typeface="+mn-cs"/>
              </a:rPr>
              <a:t> </a:t>
            </a:r>
            <a:r>
              <a:rPr lang="de-AT" sz="1600" dirty="0" err="1">
                <a:ea typeface="+mn-ea"/>
                <a:cs typeface="+mn-cs"/>
              </a:rPr>
              <a:t>enhancements</a:t>
            </a:r>
            <a:r>
              <a:rPr lang="de-AT" sz="1600" dirty="0">
                <a:ea typeface="+mn-ea"/>
                <a:cs typeface="+mn-cs"/>
              </a:rPr>
              <a:t> e.g. </a:t>
            </a:r>
            <a:r>
              <a:rPr lang="de-AT" sz="1600" dirty="0" err="1">
                <a:ea typeface="+mn-ea"/>
                <a:cs typeface="+mn-cs"/>
              </a:rPr>
              <a:t>BroadR-Reach</a:t>
            </a:r>
            <a:r>
              <a:rPr lang="de-AT" sz="1600" dirty="0">
                <a:ea typeface="+mn-ea"/>
                <a:cs typeface="+mn-cs"/>
              </a:rPr>
              <a:t> </a:t>
            </a:r>
            <a:r>
              <a:rPr lang="de-AT" sz="1600" dirty="0" smtClean="0">
                <a:ea typeface="+mn-ea"/>
                <a:cs typeface="+mn-cs"/>
              </a:rPr>
              <a:t>(100Mbps </a:t>
            </a:r>
            <a:r>
              <a:rPr lang="de-AT" sz="1600" dirty="0" err="1" smtClean="0">
                <a:ea typeface="+mn-ea"/>
                <a:cs typeface="+mn-cs"/>
              </a:rPr>
              <a:t>with</a:t>
            </a:r>
            <a:r>
              <a:rPr lang="de-AT" sz="1600" dirty="0" smtClean="0">
                <a:ea typeface="+mn-ea"/>
                <a:cs typeface="+mn-cs"/>
              </a:rPr>
              <a:t> 2-wire </a:t>
            </a:r>
            <a:r>
              <a:rPr lang="de-AT" sz="1600" dirty="0" err="1">
                <a:ea typeface="+mn-ea"/>
                <a:cs typeface="+mn-cs"/>
              </a:rPr>
              <a:t>twisted</a:t>
            </a:r>
            <a:r>
              <a:rPr lang="de-AT" sz="1600" dirty="0">
                <a:ea typeface="+mn-ea"/>
                <a:cs typeface="+mn-cs"/>
              </a:rPr>
              <a:t>-pair)</a:t>
            </a:r>
          </a:p>
          <a:p>
            <a:pPr marL="476250" lvl="1" indent="-476250" eaLnBrk="1" hangingPunct="1">
              <a:buFont typeface="Wingdings" pitchFamily="2" charset="2"/>
              <a:buChar char="q"/>
            </a:pPr>
            <a:r>
              <a:rPr lang="de-AT" sz="1600" dirty="0" err="1">
                <a:ea typeface="+mn-ea"/>
                <a:cs typeface="+mn-cs"/>
              </a:rPr>
              <a:t>Standardized</a:t>
            </a:r>
            <a:r>
              <a:rPr lang="de-AT" sz="1600" dirty="0">
                <a:ea typeface="+mn-ea"/>
                <a:cs typeface="+mn-cs"/>
              </a:rPr>
              <a:t> </a:t>
            </a:r>
            <a:r>
              <a:rPr lang="de-AT" sz="1600" dirty="0" err="1">
                <a:ea typeface="+mn-ea"/>
                <a:cs typeface="+mn-cs"/>
              </a:rPr>
              <a:t>interface</a:t>
            </a:r>
            <a:r>
              <a:rPr lang="de-AT" sz="1600" dirty="0">
                <a:ea typeface="+mn-ea"/>
                <a:cs typeface="+mn-cs"/>
              </a:rPr>
              <a:t> </a:t>
            </a:r>
            <a:r>
              <a:rPr lang="de-AT" sz="1600" dirty="0" err="1">
                <a:ea typeface="+mn-ea"/>
                <a:cs typeface="+mn-cs"/>
              </a:rPr>
              <a:t>to</a:t>
            </a:r>
            <a:r>
              <a:rPr lang="de-AT" sz="1600" dirty="0">
                <a:ea typeface="+mn-ea"/>
                <a:cs typeface="+mn-cs"/>
              </a:rPr>
              <a:t> </a:t>
            </a:r>
            <a:r>
              <a:rPr lang="de-AT" sz="1600" dirty="0" err="1">
                <a:ea typeface="+mn-ea"/>
                <a:cs typeface="+mn-cs"/>
              </a:rPr>
              <a:t>the</a:t>
            </a:r>
            <a:r>
              <a:rPr lang="de-AT" sz="1600" dirty="0">
                <a:ea typeface="+mn-ea"/>
                <a:cs typeface="+mn-cs"/>
              </a:rPr>
              <a:t> </a:t>
            </a:r>
            <a:r>
              <a:rPr lang="de-AT" sz="1600" dirty="0" err="1">
                <a:ea typeface="+mn-ea"/>
                <a:cs typeface="+mn-cs"/>
              </a:rPr>
              <a:t>physical</a:t>
            </a:r>
            <a:r>
              <a:rPr lang="de-AT" sz="1600" dirty="0">
                <a:ea typeface="+mn-ea"/>
                <a:cs typeface="+mn-cs"/>
              </a:rPr>
              <a:t> </a:t>
            </a:r>
            <a:r>
              <a:rPr lang="de-AT" sz="1600" dirty="0" err="1">
                <a:ea typeface="+mn-ea"/>
                <a:cs typeface="+mn-cs"/>
              </a:rPr>
              <a:t>layer</a:t>
            </a:r>
            <a:r>
              <a:rPr lang="de-AT" sz="1600" dirty="0">
                <a:ea typeface="+mn-ea"/>
                <a:cs typeface="+mn-cs"/>
              </a:rPr>
              <a:t> </a:t>
            </a:r>
            <a:endParaRPr lang="de-AT" sz="1600" dirty="0" smtClean="0">
              <a:ea typeface="+mn-ea"/>
              <a:cs typeface="+mn-cs"/>
            </a:endParaRPr>
          </a:p>
          <a:p>
            <a:pPr marL="476250" lvl="1" indent="-476250" eaLnBrk="1" hangingPunct="1">
              <a:buFont typeface="Wingdings" pitchFamily="2" charset="2"/>
              <a:buChar char="q"/>
            </a:pPr>
            <a:r>
              <a:rPr lang="de-AT" sz="1600" dirty="0" smtClean="0">
                <a:ea typeface="+mn-ea"/>
                <a:cs typeface="+mn-cs"/>
              </a:rPr>
              <a:t>Engineers </a:t>
            </a:r>
            <a:r>
              <a:rPr lang="de-AT" sz="1600" dirty="0" err="1">
                <a:ea typeface="+mn-ea"/>
                <a:cs typeface="+mn-cs"/>
              </a:rPr>
              <a:t>learn</a:t>
            </a:r>
            <a:r>
              <a:rPr lang="de-AT" sz="1600" dirty="0">
                <a:ea typeface="+mn-ea"/>
                <a:cs typeface="+mn-cs"/>
              </a:rPr>
              <a:t> </a:t>
            </a:r>
            <a:r>
              <a:rPr lang="de-AT" sz="1600" dirty="0" err="1">
                <a:ea typeface="+mn-ea"/>
                <a:cs typeface="+mn-cs"/>
              </a:rPr>
              <a:t>about</a:t>
            </a:r>
            <a:r>
              <a:rPr lang="de-AT" sz="1600" dirty="0">
                <a:ea typeface="+mn-ea"/>
                <a:cs typeface="+mn-cs"/>
              </a:rPr>
              <a:t> Ethernet in </a:t>
            </a:r>
            <a:r>
              <a:rPr lang="de-AT" sz="1600" dirty="0" err="1">
                <a:ea typeface="+mn-ea"/>
                <a:cs typeface="+mn-cs"/>
              </a:rPr>
              <a:t>schools</a:t>
            </a:r>
            <a:r>
              <a:rPr lang="de-AT" sz="1600" dirty="0">
                <a:ea typeface="+mn-ea"/>
                <a:cs typeface="+mn-cs"/>
              </a:rPr>
              <a:t> </a:t>
            </a:r>
          </a:p>
        </p:txBody>
      </p:sp>
      <p:pic>
        <p:nvPicPr>
          <p:cNvPr id="5" name="Picture 2" descr="http://kumarsonu.files.wordpress.com/2010/08/osi-model-7-lay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00808"/>
            <a:ext cx="3366717" cy="389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72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0" name="Rectangle 3"/>
          <p:cNvSpPr>
            <a:spLocks noGrp="1" noChangeArrowheads="1"/>
          </p:cNvSpPr>
          <p:nvPr>
            <p:ph type="title"/>
          </p:nvPr>
        </p:nvSpPr>
        <p:spPr>
          <a:xfrm>
            <a:off x="323850" y="116632"/>
            <a:ext cx="5616575" cy="891431"/>
          </a:xfrm>
        </p:spPr>
        <p:txBody>
          <a:bodyPr/>
          <a:lstStyle/>
          <a:p>
            <a:r>
              <a:rPr lang="en-GB" dirty="0" smtClean="0"/>
              <a:t>Space </a:t>
            </a:r>
            <a:r>
              <a:rPr lang="en-GB" dirty="0" smtClean="0"/>
              <a:t>Product </a:t>
            </a:r>
            <a:endParaRPr lang="en-GB" dirty="0" smtClean="0"/>
          </a:p>
        </p:txBody>
      </p:sp>
      <p:pic>
        <p:nvPicPr>
          <p:cNvPr id="870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048"/>
          <a:stretch/>
        </p:blipFill>
        <p:spPr bwMode="auto">
          <a:xfrm>
            <a:off x="467543" y="1196751"/>
            <a:ext cx="7843419" cy="52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740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8"/>
          <p:cNvSpPr>
            <a:spLocks noChangeShapeType="1"/>
          </p:cNvSpPr>
          <p:nvPr/>
        </p:nvSpPr>
        <p:spPr bwMode="auto">
          <a:xfrm>
            <a:off x="464343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87" name="Line 19"/>
          <p:cNvSpPr>
            <a:spLocks noChangeShapeType="1"/>
          </p:cNvSpPr>
          <p:nvPr/>
        </p:nvSpPr>
        <p:spPr bwMode="auto">
          <a:xfrm>
            <a:off x="511016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88" name="Line 21"/>
          <p:cNvSpPr>
            <a:spLocks noChangeShapeType="1"/>
          </p:cNvSpPr>
          <p:nvPr/>
        </p:nvSpPr>
        <p:spPr bwMode="auto">
          <a:xfrm>
            <a:off x="6045200"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89" name="Line 22"/>
          <p:cNvSpPr>
            <a:spLocks noChangeShapeType="1"/>
          </p:cNvSpPr>
          <p:nvPr/>
        </p:nvSpPr>
        <p:spPr bwMode="auto">
          <a:xfrm>
            <a:off x="65135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0" name="Line 23"/>
          <p:cNvSpPr>
            <a:spLocks noChangeShapeType="1"/>
          </p:cNvSpPr>
          <p:nvPr/>
        </p:nvSpPr>
        <p:spPr bwMode="auto">
          <a:xfrm>
            <a:off x="698023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1" name="Line 24"/>
          <p:cNvSpPr>
            <a:spLocks noChangeShapeType="1"/>
          </p:cNvSpPr>
          <p:nvPr/>
        </p:nvSpPr>
        <p:spPr bwMode="auto">
          <a:xfrm>
            <a:off x="7448550"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2" name="Line 25"/>
          <p:cNvSpPr>
            <a:spLocks noChangeShapeType="1"/>
          </p:cNvSpPr>
          <p:nvPr/>
        </p:nvSpPr>
        <p:spPr bwMode="auto">
          <a:xfrm>
            <a:off x="7916863"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3" name="Line 11"/>
          <p:cNvSpPr>
            <a:spLocks noChangeShapeType="1"/>
          </p:cNvSpPr>
          <p:nvPr/>
        </p:nvSpPr>
        <p:spPr bwMode="auto">
          <a:xfrm>
            <a:off x="898525"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4" name="Line 12"/>
          <p:cNvSpPr>
            <a:spLocks noChangeShapeType="1"/>
          </p:cNvSpPr>
          <p:nvPr/>
        </p:nvSpPr>
        <p:spPr bwMode="auto">
          <a:xfrm>
            <a:off x="13319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5" name="Line 13"/>
          <p:cNvSpPr>
            <a:spLocks noChangeShapeType="1"/>
          </p:cNvSpPr>
          <p:nvPr/>
        </p:nvSpPr>
        <p:spPr bwMode="auto">
          <a:xfrm>
            <a:off x="1835150"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6" name="Line 14"/>
          <p:cNvSpPr>
            <a:spLocks noChangeShapeType="1"/>
          </p:cNvSpPr>
          <p:nvPr/>
        </p:nvSpPr>
        <p:spPr bwMode="auto">
          <a:xfrm>
            <a:off x="2301875"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7" name="Line 15"/>
          <p:cNvSpPr>
            <a:spLocks noChangeShapeType="1"/>
          </p:cNvSpPr>
          <p:nvPr/>
        </p:nvSpPr>
        <p:spPr bwMode="auto">
          <a:xfrm>
            <a:off x="277018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8" name="Line 16"/>
          <p:cNvSpPr>
            <a:spLocks noChangeShapeType="1"/>
          </p:cNvSpPr>
          <p:nvPr/>
        </p:nvSpPr>
        <p:spPr bwMode="auto">
          <a:xfrm>
            <a:off x="3238500"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399" name="Line 17"/>
          <p:cNvSpPr>
            <a:spLocks noChangeShapeType="1"/>
          </p:cNvSpPr>
          <p:nvPr/>
        </p:nvSpPr>
        <p:spPr bwMode="auto">
          <a:xfrm>
            <a:off x="37068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400" name="Rectangle 3"/>
          <p:cNvSpPr>
            <a:spLocks noGrp="1" noChangeArrowheads="1"/>
          </p:cNvSpPr>
          <p:nvPr>
            <p:ph type="title"/>
          </p:nvPr>
        </p:nvSpPr>
        <p:spPr>
          <a:xfrm>
            <a:off x="323850" y="0"/>
            <a:ext cx="5616575" cy="1008063"/>
          </a:xfrm>
        </p:spPr>
        <p:txBody>
          <a:bodyPr/>
          <a:lstStyle/>
          <a:p>
            <a:r>
              <a:rPr lang="en-GB" altLang="en-US" smtClean="0"/>
              <a:t>Chip Product Roadmap</a:t>
            </a:r>
          </a:p>
        </p:txBody>
      </p:sp>
      <p:sp>
        <p:nvSpPr>
          <p:cNvPr id="16401" name="Line 4"/>
          <p:cNvSpPr>
            <a:spLocks noChangeShapeType="1"/>
          </p:cNvSpPr>
          <p:nvPr/>
        </p:nvSpPr>
        <p:spPr bwMode="auto">
          <a:xfrm>
            <a:off x="4140200"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402" name="Line 5"/>
          <p:cNvSpPr>
            <a:spLocks noChangeShapeType="1"/>
          </p:cNvSpPr>
          <p:nvPr/>
        </p:nvSpPr>
        <p:spPr bwMode="auto">
          <a:xfrm>
            <a:off x="83169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403" name="AutoShape 6"/>
          <p:cNvSpPr>
            <a:spLocks noChangeArrowheads="1"/>
          </p:cNvSpPr>
          <p:nvPr/>
        </p:nvSpPr>
        <p:spPr bwMode="auto">
          <a:xfrm>
            <a:off x="468313" y="6021388"/>
            <a:ext cx="1547812" cy="215900"/>
          </a:xfrm>
          <a:prstGeom prst="roundRect">
            <a:avLst>
              <a:gd name="adj" fmla="val 16667"/>
            </a:avLst>
          </a:prstGeom>
          <a:solidFill>
            <a:srgbClr val="0093D0"/>
          </a:solidFill>
          <a:ln w="9525" algn="ctr">
            <a:solidFill>
              <a:srgbClr val="0093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1000" b="1">
                <a:solidFill>
                  <a:schemeClr val="bg1"/>
                </a:solidFill>
              </a:rPr>
              <a:t>AVAILABLE</a:t>
            </a:r>
          </a:p>
        </p:txBody>
      </p:sp>
      <p:sp>
        <p:nvSpPr>
          <p:cNvPr id="16404" name="Rectangle 7"/>
          <p:cNvSpPr>
            <a:spLocks noChangeArrowheads="1"/>
          </p:cNvSpPr>
          <p:nvPr/>
        </p:nvSpPr>
        <p:spPr bwMode="auto">
          <a:xfrm>
            <a:off x="539750" y="2492375"/>
            <a:ext cx="7777163" cy="2952750"/>
          </a:xfrm>
          <a:prstGeom prst="rect">
            <a:avLst/>
          </a:prstGeom>
          <a:solidFill>
            <a:schemeClr val="bg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16405" name="AutoShape 8"/>
          <p:cNvSpPr>
            <a:spLocks noChangeArrowheads="1"/>
          </p:cNvSpPr>
          <p:nvPr/>
        </p:nvSpPr>
        <p:spPr bwMode="auto">
          <a:xfrm>
            <a:off x="2124075" y="6021388"/>
            <a:ext cx="1547813" cy="215900"/>
          </a:xfrm>
          <a:prstGeom prst="roundRect">
            <a:avLst>
              <a:gd name="adj" fmla="val 16667"/>
            </a:avLst>
          </a:prstGeom>
          <a:solidFill>
            <a:srgbClr val="9FD0EB"/>
          </a:solidFill>
          <a:ln w="9525" algn="ctr">
            <a:solidFill>
              <a:srgbClr val="0093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1000" b="1"/>
              <a:t>UNDER DEVELOPMENT</a:t>
            </a:r>
          </a:p>
        </p:txBody>
      </p:sp>
      <p:sp>
        <p:nvSpPr>
          <p:cNvPr id="16406" name="AutoShape 9"/>
          <p:cNvSpPr>
            <a:spLocks noChangeArrowheads="1"/>
          </p:cNvSpPr>
          <p:nvPr/>
        </p:nvSpPr>
        <p:spPr bwMode="auto">
          <a:xfrm>
            <a:off x="3779838" y="6021388"/>
            <a:ext cx="1547812" cy="215900"/>
          </a:xfrm>
          <a:prstGeom prst="roundRect">
            <a:avLst>
              <a:gd name="adj" fmla="val 16667"/>
            </a:avLst>
          </a:prstGeom>
          <a:solidFill>
            <a:schemeClr val="bg1"/>
          </a:solidFill>
          <a:ln w="9525" algn="ctr">
            <a:solidFill>
              <a:srgbClr val="0093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1000" b="1"/>
              <a:t>ENVISAGED</a:t>
            </a:r>
          </a:p>
        </p:txBody>
      </p:sp>
      <p:sp>
        <p:nvSpPr>
          <p:cNvPr id="16407" name="Line 10"/>
          <p:cNvSpPr>
            <a:spLocks noChangeShapeType="1"/>
          </p:cNvSpPr>
          <p:nvPr/>
        </p:nvSpPr>
        <p:spPr bwMode="auto">
          <a:xfrm flipV="1">
            <a:off x="431800" y="1412875"/>
            <a:ext cx="0" cy="4175125"/>
          </a:xfrm>
          <a:prstGeom prst="line">
            <a:avLst/>
          </a:prstGeom>
          <a:noFill/>
          <a:ln w="9525">
            <a:solidFill>
              <a:srgbClr val="4141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408" name="Line 20"/>
          <p:cNvSpPr>
            <a:spLocks noChangeShapeType="1"/>
          </p:cNvSpPr>
          <p:nvPr/>
        </p:nvSpPr>
        <p:spPr bwMode="auto">
          <a:xfrm>
            <a:off x="557688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409" name="Line 26"/>
          <p:cNvSpPr>
            <a:spLocks noChangeShapeType="1"/>
          </p:cNvSpPr>
          <p:nvPr/>
        </p:nvSpPr>
        <p:spPr bwMode="auto">
          <a:xfrm>
            <a:off x="431800" y="5589588"/>
            <a:ext cx="8277225" cy="0"/>
          </a:xfrm>
          <a:prstGeom prst="line">
            <a:avLst/>
          </a:prstGeom>
          <a:noFill/>
          <a:ln w="9525">
            <a:solidFill>
              <a:srgbClr val="4141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6410" name="Text Box 27"/>
          <p:cNvSpPr txBox="1">
            <a:spLocks noChangeArrowheads="1"/>
          </p:cNvSpPr>
          <p:nvPr/>
        </p:nvSpPr>
        <p:spPr bwMode="auto">
          <a:xfrm>
            <a:off x="466725" y="5661025"/>
            <a:ext cx="81375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en-US" altLang="en-US" sz="800">
                <a:solidFill>
                  <a:srgbClr val="333333"/>
                </a:solidFill>
              </a:rPr>
              <a:t>2012	                         2013	                          2014	                             2015		2016</a:t>
            </a:r>
          </a:p>
        </p:txBody>
      </p:sp>
      <p:sp>
        <p:nvSpPr>
          <p:cNvPr id="16411" name="Text Box 28"/>
          <p:cNvSpPr txBox="1">
            <a:spLocks noChangeArrowheads="1"/>
          </p:cNvSpPr>
          <p:nvPr/>
        </p:nvSpPr>
        <p:spPr bwMode="auto">
          <a:xfrm>
            <a:off x="8389938" y="5661025"/>
            <a:ext cx="503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en-US" altLang="en-US" sz="800">
                <a:solidFill>
                  <a:srgbClr val="333333"/>
                </a:solidFill>
              </a:rPr>
              <a:t>Time</a:t>
            </a:r>
          </a:p>
        </p:txBody>
      </p:sp>
      <p:sp>
        <p:nvSpPr>
          <p:cNvPr id="16412" name="Rectangle 29"/>
          <p:cNvSpPr>
            <a:spLocks noChangeArrowheads="1"/>
          </p:cNvSpPr>
          <p:nvPr/>
        </p:nvSpPr>
        <p:spPr bwMode="auto">
          <a:xfrm>
            <a:off x="684213" y="2355850"/>
            <a:ext cx="2662237" cy="2635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400" b="1">
                <a:solidFill>
                  <a:srgbClr val="414141"/>
                </a:solidFill>
              </a:rPr>
              <a:t>TTEthernet Space IP Variants</a:t>
            </a:r>
          </a:p>
        </p:txBody>
      </p:sp>
      <p:sp>
        <p:nvSpPr>
          <p:cNvPr id="16413" name="Rectangle 30"/>
          <p:cNvSpPr>
            <a:spLocks noChangeArrowheads="1"/>
          </p:cNvSpPr>
          <p:nvPr/>
        </p:nvSpPr>
        <p:spPr bwMode="auto">
          <a:xfrm>
            <a:off x="684213" y="2895600"/>
            <a:ext cx="3455987" cy="477838"/>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b="1"/>
              <a:t>“Pluto” Space IP</a:t>
            </a:r>
          </a:p>
        </p:txBody>
      </p:sp>
      <p:sp>
        <p:nvSpPr>
          <p:cNvPr id="16414" name="Text Box 31"/>
          <p:cNvSpPr txBox="1">
            <a:spLocks noChangeArrowheads="1"/>
          </p:cNvSpPr>
          <p:nvPr/>
        </p:nvSpPr>
        <p:spPr bwMode="auto">
          <a:xfrm>
            <a:off x="684213" y="2660650"/>
            <a:ext cx="39592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en-US" altLang="en-US" sz="1000"/>
              <a:t> For rad-tolerant/hard FPGA</a:t>
            </a:r>
          </a:p>
        </p:txBody>
      </p:sp>
      <p:sp>
        <p:nvSpPr>
          <p:cNvPr id="16415" name="AutoShape 32"/>
          <p:cNvSpPr>
            <a:spLocks noChangeArrowheads="1"/>
          </p:cNvSpPr>
          <p:nvPr/>
        </p:nvSpPr>
        <p:spPr bwMode="auto">
          <a:xfrm>
            <a:off x="5508625" y="6045200"/>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6416" name="Text Box 33"/>
          <p:cNvSpPr txBox="1">
            <a:spLocks noChangeArrowheads="1"/>
          </p:cNvSpPr>
          <p:nvPr/>
        </p:nvSpPr>
        <p:spPr bwMode="auto">
          <a:xfrm>
            <a:off x="5724525" y="5991225"/>
            <a:ext cx="576263"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Prototype</a:t>
            </a:r>
          </a:p>
        </p:txBody>
      </p:sp>
      <p:sp>
        <p:nvSpPr>
          <p:cNvPr id="16417" name="Oval 34"/>
          <p:cNvSpPr>
            <a:spLocks noChangeArrowheads="1"/>
          </p:cNvSpPr>
          <p:nvPr/>
        </p:nvSpPr>
        <p:spPr bwMode="auto">
          <a:xfrm>
            <a:off x="6300788" y="6027738"/>
            <a:ext cx="179387" cy="179387"/>
          </a:xfrm>
          <a:prstGeom prst="ellipse">
            <a:avLst/>
          </a:prstGeom>
          <a:solidFill>
            <a:srgbClr val="F294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PS</a:t>
            </a:r>
          </a:p>
        </p:txBody>
      </p:sp>
      <p:sp>
        <p:nvSpPr>
          <p:cNvPr id="16418" name="Text Box 35"/>
          <p:cNvSpPr txBox="1">
            <a:spLocks noChangeArrowheads="1"/>
          </p:cNvSpPr>
          <p:nvPr/>
        </p:nvSpPr>
        <p:spPr bwMode="auto">
          <a:xfrm>
            <a:off x="6510338" y="5991225"/>
            <a:ext cx="504825"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Preseries</a:t>
            </a:r>
          </a:p>
        </p:txBody>
      </p:sp>
      <p:sp>
        <p:nvSpPr>
          <p:cNvPr id="16419" name="AutoShape 36"/>
          <p:cNvSpPr>
            <a:spLocks noChangeArrowheads="1"/>
          </p:cNvSpPr>
          <p:nvPr/>
        </p:nvSpPr>
        <p:spPr bwMode="auto">
          <a:xfrm>
            <a:off x="7164388" y="6030913"/>
            <a:ext cx="179387" cy="179387"/>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6420" name="Text Box 37"/>
          <p:cNvSpPr txBox="1">
            <a:spLocks noChangeArrowheads="1"/>
          </p:cNvSpPr>
          <p:nvPr/>
        </p:nvSpPr>
        <p:spPr bwMode="auto">
          <a:xfrm>
            <a:off x="7380288" y="5991225"/>
            <a:ext cx="431800"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Series</a:t>
            </a:r>
          </a:p>
        </p:txBody>
      </p:sp>
      <p:sp>
        <p:nvSpPr>
          <p:cNvPr id="16421" name="Rectangle 38"/>
          <p:cNvSpPr>
            <a:spLocks noChangeArrowheads="1"/>
          </p:cNvSpPr>
          <p:nvPr/>
        </p:nvSpPr>
        <p:spPr bwMode="auto">
          <a:xfrm>
            <a:off x="7885113" y="6056313"/>
            <a:ext cx="215900" cy="107950"/>
          </a:xfrm>
          <a:prstGeom prst="rect">
            <a:avLst/>
          </a:prstGeom>
          <a:solidFill>
            <a:srgbClr val="333333"/>
          </a:solidFill>
          <a:ln w="12700" algn="ctr">
            <a:solidFill>
              <a:srgbClr val="A3A3A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700" b="1">
                <a:solidFill>
                  <a:schemeClr val="bg1"/>
                </a:solidFill>
              </a:rPr>
              <a:t>EOL</a:t>
            </a:r>
          </a:p>
        </p:txBody>
      </p:sp>
      <p:sp>
        <p:nvSpPr>
          <p:cNvPr id="16422" name="Text Box 39"/>
          <p:cNvSpPr txBox="1">
            <a:spLocks noChangeArrowheads="1"/>
          </p:cNvSpPr>
          <p:nvPr/>
        </p:nvSpPr>
        <p:spPr bwMode="auto">
          <a:xfrm>
            <a:off x="8135938" y="5991225"/>
            <a:ext cx="720725"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End of Life</a:t>
            </a:r>
          </a:p>
        </p:txBody>
      </p:sp>
      <p:sp>
        <p:nvSpPr>
          <p:cNvPr id="16423" name="AutoShape 40"/>
          <p:cNvSpPr>
            <a:spLocks noChangeArrowheads="1"/>
          </p:cNvSpPr>
          <p:nvPr/>
        </p:nvSpPr>
        <p:spPr bwMode="auto">
          <a:xfrm>
            <a:off x="2663825" y="3327400"/>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6424" name="Text Box 41"/>
          <p:cNvSpPr txBox="1">
            <a:spLocks noChangeArrowheads="1"/>
          </p:cNvSpPr>
          <p:nvPr/>
        </p:nvSpPr>
        <p:spPr bwMode="auto">
          <a:xfrm>
            <a:off x="900113" y="3182938"/>
            <a:ext cx="23764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pt-BR" altLang="en-US" sz="1000"/>
              <a:t> 2x 10/100 Mbps (small footprint IP)</a:t>
            </a:r>
            <a:endParaRPr lang="en-US" altLang="en-US" sz="1000"/>
          </a:p>
        </p:txBody>
      </p:sp>
      <p:sp>
        <p:nvSpPr>
          <p:cNvPr id="16425" name="Rectangle 42"/>
          <p:cNvSpPr>
            <a:spLocks noChangeArrowheads="1"/>
          </p:cNvSpPr>
          <p:nvPr/>
        </p:nvSpPr>
        <p:spPr bwMode="auto">
          <a:xfrm>
            <a:off x="684213" y="3571875"/>
            <a:ext cx="3455987" cy="477838"/>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b="1"/>
              <a:t>NIC Space IP</a:t>
            </a:r>
          </a:p>
        </p:txBody>
      </p:sp>
      <p:sp>
        <p:nvSpPr>
          <p:cNvPr id="16426" name="AutoShape 43"/>
          <p:cNvSpPr>
            <a:spLocks noChangeArrowheads="1"/>
          </p:cNvSpPr>
          <p:nvPr/>
        </p:nvSpPr>
        <p:spPr bwMode="auto">
          <a:xfrm>
            <a:off x="4068763" y="3903663"/>
            <a:ext cx="215900" cy="215900"/>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6427" name="AutoShape 44"/>
          <p:cNvSpPr>
            <a:spLocks noChangeArrowheads="1"/>
          </p:cNvSpPr>
          <p:nvPr/>
        </p:nvSpPr>
        <p:spPr bwMode="auto">
          <a:xfrm>
            <a:off x="2663825" y="3952875"/>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6428" name="Text Box 45"/>
          <p:cNvSpPr txBox="1">
            <a:spLocks noChangeArrowheads="1"/>
          </p:cNvSpPr>
          <p:nvPr/>
        </p:nvSpPr>
        <p:spPr bwMode="auto">
          <a:xfrm>
            <a:off x="900113" y="3805238"/>
            <a:ext cx="23764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pt-BR" altLang="en-US" sz="1000" dirty="0"/>
              <a:t> </a:t>
            </a:r>
            <a:r>
              <a:rPr lang="pt-BR" altLang="en-US" sz="1000" dirty="0" smtClean="0"/>
              <a:t>3x </a:t>
            </a:r>
            <a:r>
              <a:rPr lang="pt-BR" altLang="en-US" sz="1000" dirty="0"/>
              <a:t>10/100/1000 Mbps MAC</a:t>
            </a:r>
            <a:endParaRPr lang="en-US" altLang="en-US" sz="1000" dirty="0"/>
          </a:p>
        </p:txBody>
      </p:sp>
      <p:sp>
        <p:nvSpPr>
          <p:cNvPr id="16429" name="Rectangle 46"/>
          <p:cNvSpPr>
            <a:spLocks noChangeArrowheads="1"/>
          </p:cNvSpPr>
          <p:nvPr/>
        </p:nvSpPr>
        <p:spPr bwMode="auto">
          <a:xfrm>
            <a:off x="684213" y="4191000"/>
            <a:ext cx="3455987" cy="477838"/>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b="1"/>
              <a:t>Switch Space IP</a:t>
            </a:r>
          </a:p>
        </p:txBody>
      </p:sp>
      <p:sp>
        <p:nvSpPr>
          <p:cNvPr id="16430" name="AutoShape 47"/>
          <p:cNvSpPr>
            <a:spLocks noChangeArrowheads="1"/>
          </p:cNvSpPr>
          <p:nvPr/>
        </p:nvSpPr>
        <p:spPr bwMode="auto">
          <a:xfrm>
            <a:off x="4068763" y="4559300"/>
            <a:ext cx="215900" cy="215900"/>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6431" name="AutoShape 48"/>
          <p:cNvSpPr>
            <a:spLocks noChangeArrowheads="1"/>
          </p:cNvSpPr>
          <p:nvPr/>
        </p:nvSpPr>
        <p:spPr bwMode="auto">
          <a:xfrm>
            <a:off x="2663825" y="4600575"/>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6432" name="Text Box 49"/>
          <p:cNvSpPr txBox="1">
            <a:spLocks noChangeArrowheads="1"/>
          </p:cNvSpPr>
          <p:nvPr/>
        </p:nvSpPr>
        <p:spPr bwMode="auto">
          <a:xfrm>
            <a:off x="900113" y="4452938"/>
            <a:ext cx="23764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pt-BR" altLang="en-US" sz="1000"/>
              <a:t> 12x 10/100/1000 Mbps </a:t>
            </a:r>
            <a:endParaRPr lang="en-US" altLang="en-US" sz="1000"/>
          </a:p>
        </p:txBody>
      </p:sp>
      <p:sp>
        <p:nvSpPr>
          <p:cNvPr id="16433" name="Rectangle 50"/>
          <p:cNvSpPr>
            <a:spLocks noChangeArrowheads="1"/>
          </p:cNvSpPr>
          <p:nvPr/>
        </p:nvSpPr>
        <p:spPr bwMode="auto">
          <a:xfrm>
            <a:off x="4572000" y="3573016"/>
            <a:ext cx="3168650" cy="1079500"/>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1200" b="1"/>
              <a:t>Switch/End System ASIC </a:t>
            </a:r>
          </a:p>
        </p:txBody>
      </p:sp>
      <p:sp>
        <p:nvSpPr>
          <p:cNvPr id="16434" name="Text Box 51"/>
          <p:cNvSpPr txBox="1">
            <a:spLocks noChangeArrowheads="1"/>
          </p:cNvSpPr>
          <p:nvPr/>
        </p:nvSpPr>
        <p:spPr bwMode="auto">
          <a:xfrm>
            <a:off x="4932363" y="3860353"/>
            <a:ext cx="29527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pt-BR" altLang="en-US" sz="1000" dirty="0"/>
              <a:t> Rad-hard ASIC</a:t>
            </a:r>
          </a:p>
          <a:p>
            <a:pPr eaLnBrk="1" hangingPunct="1">
              <a:buFontTx/>
              <a:buChar char="•"/>
            </a:pPr>
            <a:r>
              <a:rPr lang="pt-BR" altLang="en-US" sz="1000" dirty="0"/>
              <a:t> </a:t>
            </a:r>
            <a:r>
              <a:rPr lang="pt-BR" altLang="en-US" sz="1000" dirty="0" smtClean="0"/>
              <a:t>3x </a:t>
            </a:r>
            <a:r>
              <a:rPr lang="pt-BR" altLang="en-US" sz="1000" dirty="0"/>
              <a:t>10/100/1000Mbps End System</a:t>
            </a:r>
          </a:p>
          <a:p>
            <a:pPr eaLnBrk="1" hangingPunct="1">
              <a:buFontTx/>
              <a:buChar char="•"/>
            </a:pPr>
            <a:r>
              <a:rPr lang="pt-BR" altLang="en-US" sz="1000" dirty="0"/>
              <a:t> </a:t>
            </a:r>
            <a:r>
              <a:rPr lang="pt-BR" altLang="en-US" sz="1000" dirty="0" smtClean="0"/>
              <a:t>10x </a:t>
            </a:r>
            <a:r>
              <a:rPr lang="pt-BR" altLang="en-US" sz="1000" dirty="0"/>
              <a:t>10/100Mbps + 6x 10/100/1000Mbps</a:t>
            </a:r>
          </a:p>
          <a:p>
            <a:pPr eaLnBrk="1" hangingPunct="1">
              <a:buFontTx/>
              <a:buChar char="•"/>
            </a:pPr>
            <a:r>
              <a:rPr lang="pt-BR" altLang="en-US" sz="1000" dirty="0"/>
              <a:t> Management CPU</a:t>
            </a:r>
          </a:p>
          <a:p>
            <a:pPr eaLnBrk="1" hangingPunct="1">
              <a:buFontTx/>
              <a:buChar char="•"/>
            </a:pPr>
            <a:r>
              <a:rPr lang="pt-BR" altLang="en-US" sz="1000" dirty="0"/>
              <a:t> RGMII Interface </a:t>
            </a:r>
            <a:endParaRPr lang="en-US" altLang="en-US" sz="1000" dirty="0"/>
          </a:p>
        </p:txBody>
      </p:sp>
      <p:sp>
        <p:nvSpPr>
          <p:cNvPr id="16435" name="AutoShape 52"/>
          <p:cNvSpPr>
            <a:spLocks noChangeArrowheads="1"/>
          </p:cNvSpPr>
          <p:nvPr/>
        </p:nvSpPr>
        <p:spPr bwMode="auto">
          <a:xfrm>
            <a:off x="4068763" y="4552950"/>
            <a:ext cx="215900" cy="215900"/>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6436" name="AutoShape 53"/>
          <p:cNvSpPr>
            <a:spLocks noChangeArrowheads="1"/>
          </p:cNvSpPr>
          <p:nvPr/>
        </p:nvSpPr>
        <p:spPr bwMode="auto">
          <a:xfrm>
            <a:off x="2663825" y="4594225"/>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6437" name="AutoShape 54"/>
          <p:cNvSpPr>
            <a:spLocks noChangeArrowheads="1"/>
          </p:cNvSpPr>
          <p:nvPr/>
        </p:nvSpPr>
        <p:spPr bwMode="auto">
          <a:xfrm>
            <a:off x="7669213" y="4508053"/>
            <a:ext cx="215900" cy="215900"/>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6438" name="AutoShape 55"/>
          <p:cNvSpPr>
            <a:spLocks noChangeArrowheads="1"/>
          </p:cNvSpPr>
          <p:nvPr/>
        </p:nvSpPr>
        <p:spPr bwMode="auto">
          <a:xfrm>
            <a:off x="6444208" y="4581078"/>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dirty="0">
                <a:solidFill>
                  <a:srgbClr val="F29400"/>
                </a:solidFill>
              </a:rPr>
              <a:t>PT</a:t>
            </a:r>
          </a:p>
        </p:txBody>
      </p:sp>
      <p:pic>
        <p:nvPicPr>
          <p:cNvPr id="16439" name="Picture 56"/>
          <p:cNvPicPr>
            <a:picLocks noChangeAspect="1" noChangeArrowheads="1"/>
          </p:cNvPicPr>
          <p:nvPr/>
        </p:nvPicPr>
        <p:blipFill>
          <a:blip r:embed="rId2">
            <a:extLst>
              <a:ext uri="{28A0092B-C50C-407E-A947-70E740481C1C}">
                <a14:useLocalDpi xmlns:a14="http://schemas.microsoft.com/office/drawing/2010/main" val="0"/>
              </a:ext>
            </a:extLst>
          </a:blip>
          <a:srcRect l="2499" t="4666" r="6778" b="9282"/>
          <a:stretch>
            <a:fillRect/>
          </a:stretch>
        </p:blipFill>
        <p:spPr bwMode="auto">
          <a:xfrm>
            <a:off x="7038975" y="2027238"/>
            <a:ext cx="1692275"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40" name="AutoShape 57"/>
          <p:cNvSpPr>
            <a:spLocks noChangeArrowheads="1"/>
          </p:cNvSpPr>
          <p:nvPr/>
        </p:nvSpPr>
        <p:spPr bwMode="auto">
          <a:xfrm>
            <a:off x="4084638" y="3249613"/>
            <a:ext cx="215900" cy="215900"/>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pic>
        <p:nvPicPr>
          <p:cNvPr id="16441" name="Picture 63"/>
          <p:cNvPicPr>
            <a:picLocks noChangeAspect="1" noChangeArrowheads="1"/>
          </p:cNvPicPr>
          <p:nvPr/>
        </p:nvPicPr>
        <p:blipFill>
          <a:blip r:embed="rId3">
            <a:extLst>
              <a:ext uri="{28A0092B-C50C-407E-A947-70E740481C1C}">
                <a14:useLocalDpi xmlns:a14="http://schemas.microsoft.com/office/drawing/2010/main" val="0"/>
              </a:ext>
            </a:extLst>
          </a:blip>
          <a:srcRect b="5849"/>
          <a:stretch>
            <a:fillRect/>
          </a:stretch>
        </p:blipFill>
        <p:spPr bwMode="auto">
          <a:xfrm>
            <a:off x="3346450" y="2028825"/>
            <a:ext cx="129698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31533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0"/>
            <a:ext cx="5399088" cy="1008063"/>
          </a:xfrm>
        </p:spPr>
        <p:txBody>
          <a:bodyPr/>
          <a:lstStyle/>
          <a:p>
            <a:r>
              <a:rPr lang="de-AT" altLang="en-US" smtClean="0"/>
              <a:t>Flight Hardware Products</a:t>
            </a:r>
          </a:p>
        </p:txBody>
      </p:sp>
      <p:sp>
        <p:nvSpPr>
          <p:cNvPr id="17411" name="Line 3"/>
          <p:cNvSpPr>
            <a:spLocks noChangeShapeType="1"/>
          </p:cNvSpPr>
          <p:nvPr/>
        </p:nvSpPr>
        <p:spPr bwMode="auto">
          <a:xfrm>
            <a:off x="4140200"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12" name="Line 4"/>
          <p:cNvSpPr>
            <a:spLocks noChangeShapeType="1"/>
          </p:cNvSpPr>
          <p:nvPr/>
        </p:nvSpPr>
        <p:spPr bwMode="auto">
          <a:xfrm>
            <a:off x="83169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13" name="AutoShape 5"/>
          <p:cNvSpPr>
            <a:spLocks noChangeArrowheads="1"/>
          </p:cNvSpPr>
          <p:nvPr/>
        </p:nvSpPr>
        <p:spPr bwMode="auto">
          <a:xfrm>
            <a:off x="468313" y="6021388"/>
            <a:ext cx="1547812" cy="215900"/>
          </a:xfrm>
          <a:prstGeom prst="roundRect">
            <a:avLst>
              <a:gd name="adj" fmla="val 16667"/>
            </a:avLst>
          </a:prstGeom>
          <a:solidFill>
            <a:srgbClr val="0093D0"/>
          </a:solidFill>
          <a:ln w="9525" algn="ctr">
            <a:solidFill>
              <a:srgbClr val="0093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1000" b="1">
                <a:solidFill>
                  <a:schemeClr val="bg1"/>
                </a:solidFill>
              </a:rPr>
              <a:t>AVAILABLE</a:t>
            </a:r>
          </a:p>
        </p:txBody>
      </p:sp>
      <p:sp>
        <p:nvSpPr>
          <p:cNvPr id="17414" name="AutoShape 7"/>
          <p:cNvSpPr>
            <a:spLocks noChangeArrowheads="1"/>
          </p:cNvSpPr>
          <p:nvPr/>
        </p:nvSpPr>
        <p:spPr bwMode="auto">
          <a:xfrm>
            <a:off x="2124075" y="6021388"/>
            <a:ext cx="1547813" cy="215900"/>
          </a:xfrm>
          <a:prstGeom prst="roundRect">
            <a:avLst>
              <a:gd name="adj" fmla="val 16667"/>
            </a:avLst>
          </a:prstGeom>
          <a:solidFill>
            <a:srgbClr val="9FD0EB"/>
          </a:solidFill>
          <a:ln w="9525" algn="ctr">
            <a:solidFill>
              <a:srgbClr val="0093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1000" b="1"/>
              <a:t>UNDER DEVELOPMENT</a:t>
            </a:r>
          </a:p>
        </p:txBody>
      </p:sp>
      <p:sp>
        <p:nvSpPr>
          <p:cNvPr id="17415" name="AutoShape 8"/>
          <p:cNvSpPr>
            <a:spLocks noChangeArrowheads="1"/>
          </p:cNvSpPr>
          <p:nvPr/>
        </p:nvSpPr>
        <p:spPr bwMode="auto">
          <a:xfrm>
            <a:off x="3779838" y="6021388"/>
            <a:ext cx="1547812" cy="215900"/>
          </a:xfrm>
          <a:prstGeom prst="roundRect">
            <a:avLst>
              <a:gd name="adj" fmla="val 16667"/>
            </a:avLst>
          </a:prstGeom>
          <a:solidFill>
            <a:schemeClr val="bg1"/>
          </a:solidFill>
          <a:ln w="9525" algn="ctr">
            <a:solidFill>
              <a:srgbClr val="0093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1000" b="1"/>
              <a:t>ENVISAGED</a:t>
            </a:r>
          </a:p>
        </p:txBody>
      </p:sp>
      <p:sp>
        <p:nvSpPr>
          <p:cNvPr id="17416" name="Line 9"/>
          <p:cNvSpPr>
            <a:spLocks noChangeShapeType="1"/>
          </p:cNvSpPr>
          <p:nvPr/>
        </p:nvSpPr>
        <p:spPr bwMode="auto">
          <a:xfrm flipV="1">
            <a:off x="431800" y="1412875"/>
            <a:ext cx="0" cy="4175125"/>
          </a:xfrm>
          <a:prstGeom prst="line">
            <a:avLst/>
          </a:prstGeom>
          <a:noFill/>
          <a:ln w="9525">
            <a:solidFill>
              <a:srgbClr val="4141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17" name="Line 10"/>
          <p:cNvSpPr>
            <a:spLocks noChangeShapeType="1"/>
          </p:cNvSpPr>
          <p:nvPr/>
        </p:nvSpPr>
        <p:spPr bwMode="auto">
          <a:xfrm>
            <a:off x="898525"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18" name="Line 11"/>
          <p:cNvSpPr>
            <a:spLocks noChangeShapeType="1"/>
          </p:cNvSpPr>
          <p:nvPr/>
        </p:nvSpPr>
        <p:spPr bwMode="auto">
          <a:xfrm>
            <a:off x="13319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19" name="Line 12"/>
          <p:cNvSpPr>
            <a:spLocks noChangeShapeType="1"/>
          </p:cNvSpPr>
          <p:nvPr/>
        </p:nvSpPr>
        <p:spPr bwMode="auto">
          <a:xfrm>
            <a:off x="1835150"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0" name="Line 13"/>
          <p:cNvSpPr>
            <a:spLocks noChangeShapeType="1"/>
          </p:cNvSpPr>
          <p:nvPr/>
        </p:nvSpPr>
        <p:spPr bwMode="auto">
          <a:xfrm>
            <a:off x="2301875"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1" name="Line 14"/>
          <p:cNvSpPr>
            <a:spLocks noChangeShapeType="1"/>
          </p:cNvSpPr>
          <p:nvPr/>
        </p:nvSpPr>
        <p:spPr bwMode="auto">
          <a:xfrm>
            <a:off x="277018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2" name="Line 15"/>
          <p:cNvSpPr>
            <a:spLocks noChangeShapeType="1"/>
          </p:cNvSpPr>
          <p:nvPr/>
        </p:nvSpPr>
        <p:spPr bwMode="auto">
          <a:xfrm>
            <a:off x="3238500"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3" name="Line 16"/>
          <p:cNvSpPr>
            <a:spLocks noChangeShapeType="1"/>
          </p:cNvSpPr>
          <p:nvPr/>
        </p:nvSpPr>
        <p:spPr bwMode="auto">
          <a:xfrm>
            <a:off x="37068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4" name="Line 17"/>
          <p:cNvSpPr>
            <a:spLocks noChangeShapeType="1"/>
          </p:cNvSpPr>
          <p:nvPr/>
        </p:nvSpPr>
        <p:spPr bwMode="auto">
          <a:xfrm>
            <a:off x="464343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5" name="Line 18"/>
          <p:cNvSpPr>
            <a:spLocks noChangeShapeType="1"/>
          </p:cNvSpPr>
          <p:nvPr/>
        </p:nvSpPr>
        <p:spPr bwMode="auto">
          <a:xfrm>
            <a:off x="511016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6" name="Line 19"/>
          <p:cNvSpPr>
            <a:spLocks noChangeShapeType="1"/>
          </p:cNvSpPr>
          <p:nvPr/>
        </p:nvSpPr>
        <p:spPr bwMode="auto">
          <a:xfrm>
            <a:off x="557688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7" name="Line 20"/>
          <p:cNvSpPr>
            <a:spLocks noChangeShapeType="1"/>
          </p:cNvSpPr>
          <p:nvPr/>
        </p:nvSpPr>
        <p:spPr bwMode="auto">
          <a:xfrm>
            <a:off x="6045200"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8" name="Line 21"/>
          <p:cNvSpPr>
            <a:spLocks noChangeShapeType="1"/>
          </p:cNvSpPr>
          <p:nvPr/>
        </p:nvSpPr>
        <p:spPr bwMode="auto">
          <a:xfrm>
            <a:off x="6513513"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29" name="Line 22"/>
          <p:cNvSpPr>
            <a:spLocks noChangeShapeType="1"/>
          </p:cNvSpPr>
          <p:nvPr/>
        </p:nvSpPr>
        <p:spPr bwMode="auto">
          <a:xfrm>
            <a:off x="6980238"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30" name="Line 23"/>
          <p:cNvSpPr>
            <a:spLocks noChangeShapeType="1"/>
          </p:cNvSpPr>
          <p:nvPr/>
        </p:nvSpPr>
        <p:spPr bwMode="auto">
          <a:xfrm>
            <a:off x="7448550" y="1773238"/>
            <a:ext cx="0" cy="3814762"/>
          </a:xfrm>
          <a:prstGeom prst="line">
            <a:avLst/>
          </a:prstGeom>
          <a:noFill/>
          <a:ln w="9525">
            <a:solidFill>
              <a:srgbClr val="E0E0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31" name="Line 24"/>
          <p:cNvSpPr>
            <a:spLocks noChangeShapeType="1"/>
          </p:cNvSpPr>
          <p:nvPr/>
        </p:nvSpPr>
        <p:spPr bwMode="auto">
          <a:xfrm>
            <a:off x="7916863" y="1773238"/>
            <a:ext cx="0" cy="3814762"/>
          </a:xfrm>
          <a:prstGeom prst="line">
            <a:avLst/>
          </a:prstGeom>
          <a:noFill/>
          <a:ln w="9525">
            <a:solidFill>
              <a:srgbClr val="A3A3A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32" name="Line 25"/>
          <p:cNvSpPr>
            <a:spLocks noChangeShapeType="1"/>
          </p:cNvSpPr>
          <p:nvPr/>
        </p:nvSpPr>
        <p:spPr bwMode="auto">
          <a:xfrm>
            <a:off x="431800" y="5589588"/>
            <a:ext cx="8277225" cy="0"/>
          </a:xfrm>
          <a:prstGeom prst="line">
            <a:avLst/>
          </a:prstGeom>
          <a:noFill/>
          <a:ln w="9525">
            <a:solidFill>
              <a:srgbClr val="4141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7433" name="Text Box 26"/>
          <p:cNvSpPr txBox="1">
            <a:spLocks noChangeArrowheads="1"/>
          </p:cNvSpPr>
          <p:nvPr/>
        </p:nvSpPr>
        <p:spPr bwMode="auto">
          <a:xfrm>
            <a:off x="466725" y="5661025"/>
            <a:ext cx="81375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en-US" altLang="en-US" sz="800">
                <a:solidFill>
                  <a:srgbClr val="333333"/>
                </a:solidFill>
              </a:rPr>
              <a:t>2012	                         2013	                          2014	                             2015		2016</a:t>
            </a:r>
          </a:p>
        </p:txBody>
      </p:sp>
      <p:sp>
        <p:nvSpPr>
          <p:cNvPr id="17434" name="Text Box 27"/>
          <p:cNvSpPr txBox="1">
            <a:spLocks noChangeArrowheads="1"/>
          </p:cNvSpPr>
          <p:nvPr/>
        </p:nvSpPr>
        <p:spPr bwMode="auto">
          <a:xfrm>
            <a:off x="8389938" y="5661025"/>
            <a:ext cx="503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en-US" altLang="en-US" sz="800">
                <a:solidFill>
                  <a:srgbClr val="333333"/>
                </a:solidFill>
              </a:rPr>
              <a:t>Time</a:t>
            </a:r>
          </a:p>
        </p:txBody>
      </p:sp>
      <p:sp>
        <p:nvSpPr>
          <p:cNvPr id="17435" name="AutoShape 31"/>
          <p:cNvSpPr>
            <a:spLocks noChangeArrowheads="1"/>
          </p:cNvSpPr>
          <p:nvPr/>
        </p:nvSpPr>
        <p:spPr bwMode="auto">
          <a:xfrm>
            <a:off x="5508625" y="6045200"/>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7436" name="Text Box 32"/>
          <p:cNvSpPr txBox="1">
            <a:spLocks noChangeArrowheads="1"/>
          </p:cNvSpPr>
          <p:nvPr/>
        </p:nvSpPr>
        <p:spPr bwMode="auto">
          <a:xfrm>
            <a:off x="5724525" y="5991225"/>
            <a:ext cx="576263"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Prototype</a:t>
            </a:r>
          </a:p>
        </p:txBody>
      </p:sp>
      <p:sp>
        <p:nvSpPr>
          <p:cNvPr id="17437" name="Oval 33"/>
          <p:cNvSpPr>
            <a:spLocks noChangeArrowheads="1"/>
          </p:cNvSpPr>
          <p:nvPr/>
        </p:nvSpPr>
        <p:spPr bwMode="auto">
          <a:xfrm>
            <a:off x="6300788" y="6021388"/>
            <a:ext cx="179387" cy="179387"/>
          </a:xfrm>
          <a:prstGeom prst="ellipse">
            <a:avLst/>
          </a:prstGeom>
          <a:solidFill>
            <a:srgbClr val="F294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PS</a:t>
            </a:r>
          </a:p>
        </p:txBody>
      </p:sp>
      <p:sp>
        <p:nvSpPr>
          <p:cNvPr id="17438" name="Text Box 34"/>
          <p:cNvSpPr txBox="1">
            <a:spLocks noChangeArrowheads="1"/>
          </p:cNvSpPr>
          <p:nvPr/>
        </p:nvSpPr>
        <p:spPr bwMode="auto">
          <a:xfrm>
            <a:off x="6510338" y="5991225"/>
            <a:ext cx="504825"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Preseries</a:t>
            </a:r>
          </a:p>
        </p:txBody>
      </p:sp>
      <p:sp>
        <p:nvSpPr>
          <p:cNvPr id="17439" name="AutoShape 35"/>
          <p:cNvSpPr>
            <a:spLocks noChangeArrowheads="1"/>
          </p:cNvSpPr>
          <p:nvPr/>
        </p:nvSpPr>
        <p:spPr bwMode="auto">
          <a:xfrm>
            <a:off x="7164388" y="6021388"/>
            <a:ext cx="179387" cy="179387"/>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7440" name="Text Box 36"/>
          <p:cNvSpPr txBox="1">
            <a:spLocks noChangeArrowheads="1"/>
          </p:cNvSpPr>
          <p:nvPr/>
        </p:nvSpPr>
        <p:spPr bwMode="auto">
          <a:xfrm>
            <a:off x="7380288" y="5991225"/>
            <a:ext cx="431800"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Series</a:t>
            </a:r>
          </a:p>
        </p:txBody>
      </p:sp>
      <p:sp>
        <p:nvSpPr>
          <p:cNvPr id="17441" name="Rectangle 37"/>
          <p:cNvSpPr>
            <a:spLocks noChangeArrowheads="1"/>
          </p:cNvSpPr>
          <p:nvPr/>
        </p:nvSpPr>
        <p:spPr bwMode="auto">
          <a:xfrm>
            <a:off x="7885113" y="6056313"/>
            <a:ext cx="215900" cy="107950"/>
          </a:xfrm>
          <a:prstGeom prst="rect">
            <a:avLst/>
          </a:prstGeom>
          <a:solidFill>
            <a:srgbClr val="333333"/>
          </a:solidFill>
          <a:ln w="12700" algn="ctr">
            <a:solidFill>
              <a:srgbClr val="A3A3A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700" b="1">
                <a:solidFill>
                  <a:schemeClr val="bg1"/>
                </a:solidFill>
              </a:rPr>
              <a:t>EOL</a:t>
            </a:r>
          </a:p>
        </p:txBody>
      </p:sp>
      <p:sp>
        <p:nvSpPr>
          <p:cNvPr id="17442" name="Text Box 38"/>
          <p:cNvSpPr txBox="1">
            <a:spLocks noChangeArrowheads="1"/>
          </p:cNvSpPr>
          <p:nvPr/>
        </p:nvSpPr>
        <p:spPr bwMode="auto">
          <a:xfrm>
            <a:off x="8135938" y="5991225"/>
            <a:ext cx="720725" cy="1920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lnSpc>
                <a:spcPct val="180000"/>
              </a:lnSpc>
              <a:spcBef>
                <a:spcPct val="50000"/>
              </a:spcBef>
            </a:pPr>
            <a:r>
              <a:rPr lang="en-US" altLang="en-US" sz="700" b="1">
                <a:solidFill>
                  <a:srgbClr val="333333"/>
                </a:solidFill>
              </a:rPr>
              <a:t>End of Life</a:t>
            </a:r>
          </a:p>
        </p:txBody>
      </p:sp>
      <p:sp>
        <p:nvSpPr>
          <p:cNvPr id="17443" name="Rectangle 57"/>
          <p:cNvSpPr>
            <a:spLocks noChangeArrowheads="1"/>
          </p:cNvSpPr>
          <p:nvPr/>
        </p:nvSpPr>
        <p:spPr bwMode="auto">
          <a:xfrm>
            <a:off x="3492500" y="2709863"/>
            <a:ext cx="3527425" cy="1008062"/>
          </a:xfrm>
          <a:prstGeom prst="rect">
            <a:avLst/>
          </a:prstGeom>
          <a:solidFill>
            <a:schemeClr val="bg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17444" name="Rectangle 58"/>
          <p:cNvSpPr>
            <a:spLocks noChangeArrowheads="1"/>
          </p:cNvSpPr>
          <p:nvPr/>
        </p:nvSpPr>
        <p:spPr bwMode="auto">
          <a:xfrm>
            <a:off x="3635375" y="2565400"/>
            <a:ext cx="2484438" cy="2635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400" b="1" dirty="0" err="1">
                <a:solidFill>
                  <a:srgbClr val="414141"/>
                </a:solidFill>
              </a:rPr>
              <a:t>TTEthernet</a:t>
            </a:r>
            <a:r>
              <a:rPr lang="en-US" altLang="en-US" sz="1400" b="1" dirty="0">
                <a:solidFill>
                  <a:srgbClr val="414141"/>
                </a:solidFill>
              </a:rPr>
              <a:t> </a:t>
            </a:r>
            <a:r>
              <a:rPr lang="en-US" altLang="en-US" sz="1400" b="1" dirty="0" smtClean="0">
                <a:solidFill>
                  <a:srgbClr val="414141"/>
                </a:solidFill>
              </a:rPr>
              <a:t>PMC </a:t>
            </a:r>
            <a:r>
              <a:rPr lang="en-US" altLang="en-US" sz="1400" b="1" dirty="0">
                <a:solidFill>
                  <a:srgbClr val="414141"/>
                </a:solidFill>
              </a:rPr>
              <a:t>Card</a:t>
            </a:r>
          </a:p>
        </p:txBody>
      </p:sp>
      <p:sp>
        <p:nvSpPr>
          <p:cNvPr id="17445" name="Rectangle 60"/>
          <p:cNvSpPr>
            <a:spLocks noChangeArrowheads="1"/>
          </p:cNvSpPr>
          <p:nvPr/>
        </p:nvSpPr>
        <p:spPr bwMode="auto">
          <a:xfrm>
            <a:off x="3625850" y="3213100"/>
            <a:ext cx="3251200" cy="287338"/>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de-AT" altLang="en-US" sz="1200" b="1"/>
              <a:t>TTE-PMC/XMC Card Space </a:t>
            </a:r>
            <a:endParaRPr lang="en-US" altLang="en-US" sz="1200" b="1"/>
          </a:p>
        </p:txBody>
      </p:sp>
      <p:pic>
        <p:nvPicPr>
          <p:cNvPr id="17446"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2446338"/>
            <a:ext cx="10795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7" name="Rectangle 67"/>
          <p:cNvSpPr>
            <a:spLocks noChangeArrowheads="1"/>
          </p:cNvSpPr>
          <p:nvPr/>
        </p:nvSpPr>
        <p:spPr bwMode="auto">
          <a:xfrm>
            <a:off x="3492500" y="4221163"/>
            <a:ext cx="4608513" cy="1079500"/>
          </a:xfrm>
          <a:prstGeom prst="rect">
            <a:avLst/>
          </a:prstGeom>
          <a:solidFill>
            <a:schemeClr val="bg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17448" name="Rectangle 68"/>
          <p:cNvSpPr>
            <a:spLocks noChangeArrowheads="1"/>
          </p:cNvSpPr>
          <p:nvPr/>
        </p:nvSpPr>
        <p:spPr bwMode="auto">
          <a:xfrm>
            <a:off x="3636963" y="4084638"/>
            <a:ext cx="2592387" cy="2635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400" b="1">
                <a:solidFill>
                  <a:srgbClr val="414141"/>
                </a:solidFill>
              </a:rPr>
              <a:t>TTEthernet Switch Assembly</a:t>
            </a:r>
          </a:p>
        </p:txBody>
      </p:sp>
      <p:sp>
        <p:nvSpPr>
          <p:cNvPr id="17449" name="Rectangle 71"/>
          <p:cNvSpPr>
            <a:spLocks noChangeArrowheads="1"/>
          </p:cNvSpPr>
          <p:nvPr/>
        </p:nvSpPr>
        <p:spPr bwMode="auto">
          <a:xfrm>
            <a:off x="3708400" y="4797425"/>
            <a:ext cx="4176713" cy="287338"/>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de-AT" altLang="en-US" sz="1200" b="1">
                <a:cs typeface="Arial" charset="0"/>
              </a:rPr>
              <a:t>TTE-Switch 12 Port 10/100/1000 Mbps Space</a:t>
            </a:r>
            <a:endParaRPr lang="en-US" altLang="en-US" sz="1200" b="1"/>
          </a:p>
        </p:txBody>
      </p:sp>
      <p:sp>
        <p:nvSpPr>
          <p:cNvPr id="17450" name="Rectangle 73"/>
          <p:cNvSpPr>
            <a:spLocks noChangeArrowheads="1"/>
          </p:cNvSpPr>
          <p:nvPr/>
        </p:nvSpPr>
        <p:spPr bwMode="auto">
          <a:xfrm>
            <a:off x="1692275" y="1557338"/>
            <a:ext cx="2592388" cy="792162"/>
          </a:xfrm>
          <a:prstGeom prst="rect">
            <a:avLst/>
          </a:prstGeom>
          <a:solidFill>
            <a:schemeClr val="bg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17451" name="Rectangle 74"/>
          <p:cNvSpPr>
            <a:spLocks noChangeArrowheads="1"/>
          </p:cNvSpPr>
          <p:nvPr/>
        </p:nvSpPr>
        <p:spPr bwMode="auto">
          <a:xfrm>
            <a:off x="1835150" y="1412875"/>
            <a:ext cx="1584325" cy="2635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400" b="1">
                <a:solidFill>
                  <a:srgbClr val="414141"/>
                </a:solidFill>
              </a:rPr>
              <a:t>TTEthernet RTU</a:t>
            </a:r>
          </a:p>
        </p:txBody>
      </p:sp>
      <p:sp>
        <p:nvSpPr>
          <p:cNvPr id="17452" name="Rectangle 75"/>
          <p:cNvSpPr>
            <a:spLocks noChangeArrowheads="1"/>
          </p:cNvSpPr>
          <p:nvPr/>
        </p:nvSpPr>
        <p:spPr bwMode="auto">
          <a:xfrm>
            <a:off x="1908175" y="1916113"/>
            <a:ext cx="2232025" cy="287337"/>
          </a:xfrm>
          <a:prstGeom prst="rect">
            <a:avLst/>
          </a:prstGeom>
          <a:solidFill>
            <a:srgbClr val="9FD0EB"/>
          </a:solidFill>
          <a:ln w="9525" algn="ctr">
            <a:solidFill>
              <a:srgbClr val="9FD0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b="1">
                <a:cs typeface="Arial" charset="0"/>
              </a:rPr>
              <a:t>COTS HW</a:t>
            </a:r>
            <a:r>
              <a:rPr lang="en-US" altLang="en-US" sz="1200" b="1"/>
              <a:t> using Pluto IP</a:t>
            </a:r>
          </a:p>
        </p:txBody>
      </p:sp>
      <p:pic>
        <p:nvPicPr>
          <p:cNvPr id="17453"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268413"/>
            <a:ext cx="6207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4" name="Text Box 83"/>
          <p:cNvSpPr txBox="1">
            <a:spLocks noChangeArrowheads="1"/>
          </p:cNvSpPr>
          <p:nvPr/>
        </p:nvSpPr>
        <p:spPr bwMode="auto">
          <a:xfrm>
            <a:off x="3556000" y="2854325"/>
            <a:ext cx="30305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en-US" altLang="en-US" sz="1000"/>
              <a:t> Space Qualified TTEthernet PMC Card</a:t>
            </a:r>
          </a:p>
          <a:p>
            <a:pPr eaLnBrk="1" hangingPunct="1">
              <a:buFontTx/>
              <a:buChar char="•"/>
            </a:pPr>
            <a:r>
              <a:rPr lang="de-AT" altLang="en-US" sz="1000"/>
              <a:t> FPGA based (designed for ASIC)</a:t>
            </a:r>
            <a:endParaRPr lang="en-US" altLang="en-US" sz="1000"/>
          </a:p>
        </p:txBody>
      </p:sp>
      <p:pic>
        <p:nvPicPr>
          <p:cNvPr id="17455"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717925"/>
            <a:ext cx="788987"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6" name="Text Box 85"/>
          <p:cNvSpPr txBox="1">
            <a:spLocks noChangeArrowheads="1"/>
          </p:cNvSpPr>
          <p:nvPr/>
        </p:nvSpPr>
        <p:spPr bwMode="auto">
          <a:xfrm>
            <a:off x="3708400" y="4410075"/>
            <a:ext cx="3959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en-US" altLang="en-US" sz="1000"/>
              <a:t> Space Qualified TTEthernet Switch</a:t>
            </a:r>
          </a:p>
          <a:p>
            <a:pPr eaLnBrk="1" hangingPunct="1">
              <a:buFontTx/>
              <a:buChar char="•"/>
            </a:pPr>
            <a:r>
              <a:rPr lang="de-AT" altLang="en-US" sz="1000"/>
              <a:t> FPGA based (designed for ASIC)</a:t>
            </a:r>
            <a:endParaRPr lang="en-US" altLang="en-US" sz="1000"/>
          </a:p>
        </p:txBody>
      </p:sp>
      <p:sp>
        <p:nvSpPr>
          <p:cNvPr id="17457" name="AutoShape 96"/>
          <p:cNvSpPr>
            <a:spLocks noChangeArrowheads="1"/>
          </p:cNvSpPr>
          <p:nvPr/>
        </p:nvSpPr>
        <p:spPr bwMode="auto">
          <a:xfrm>
            <a:off x="2987675" y="2276475"/>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7458" name="AutoShape 97"/>
          <p:cNvSpPr>
            <a:spLocks noChangeArrowheads="1"/>
          </p:cNvSpPr>
          <p:nvPr/>
        </p:nvSpPr>
        <p:spPr bwMode="auto">
          <a:xfrm>
            <a:off x="4572000" y="3452813"/>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7459" name="AutoShape 98"/>
          <p:cNvSpPr>
            <a:spLocks noChangeArrowheads="1"/>
          </p:cNvSpPr>
          <p:nvPr/>
        </p:nvSpPr>
        <p:spPr bwMode="auto">
          <a:xfrm>
            <a:off x="5940425" y="5032375"/>
            <a:ext cx="179388" cy="136525"/>
          </a:xfrm>
          <a:prstGeom prst="roundRect">
            <a:avLst>
              <a:gd name="adj" fmla="val 16667"/>
            </a:avLst>
          </a:prstGeom>
          <a:solidFill>
            <a:schemeClr val="bg1"/>
          </a:solidFill>
          <a:ln w="19050" algn="ctr">
            <a:solidFill>
              <a:srgbClr val="F294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rgbClr val="F29400"/>
                </a:solidFill>
              </a:rPr>
              <a:t>PT</a:t>
            </a:r>
          </a:p>
        </p:txBody>
      </p:sp>
      <p:sp>
        <p:nvSpPr>
          <p:cNvPr id="17460" name="Oval 99"/>
          <p:cNvSpPr>
            <a:spLocks noChangeArrowheads="1"/>
          </p:cNvSpPr>
          <p:nvPr/>
        </p:nvSpPr>
        <p:spPr bwMode="auto">
          <a:xfrm>
            <a:off x="6877050" y="5006975"/>
            <a:ext cx="179388" cy="179388"/>
          </a:xfrm>
          <a:prstGeom prst="ellipse">
            <a:avLst/>
          </a:prstGeom>
          <a:solidFill>
            <a:srgbClr val="F294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PS</a:t>
            </a:r>
          </a:p>
        </p:txBody>
      </p:sp>
      <p:sp>
        <p:nvSpPr>
          <p:cNvPr id="17461" name="Oval 100"/>
          <p:cNvSpPr>
            <a:spLocks noChangeArrowheads="1"/>
          </p:cNvSpPr>
          <p:nvPr/>
        </p:nvSpPr>
        <p:spPr bwMode="auto">
          <a:xfrm>
            <a:off x="5580063" y="3429000"/>
            <a:ext cx="179387" cy="179388"/>
          </a:xfrm>
          <a:prstGeom prst="ellipse">
            <a:avLst/>
          </a:prstGeom>
          <a:solidFill>
            <a:srgbClr val="F294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PS</a:t>
            </a:r>
          </a:p>
        </p:txBody>
      </p:sp>
      <p:sp>
        <p:nvSpPr>
          <p:cNvPr id="17462" name="AutoShape 101"/>
          <p:cNvSpPr>
            <a:spLocks noChangeArrowheads="1"/>
          </p:cNvSpPr>
          <p:nvPr/>
        </p:nvSpPr>
        <p:spPr bwMode="auto">
          <a:xfrm>
            <a:off x="6804025" y="3448050"/>
            <a:ext cx="179388" cy="179388"/>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7463" name="AutoShape 102"/>
          <p:cNvSpPr>
            <a:spLocks noChangeArrowheads="1"/>
          </p:cNvSpPr>
          <p:nvPr/>
        </p:nvSpPr>
        <p:spPr bwMode="auto">
          <a:xfrm>
            <a:off x="7812088" y="5013325"/>
            <a:ext cx="179387" cy="179388"/>
          </a:xfrm>
          <a:prstGeom prst="homePlate">
            <a:avLst>
              <a:gd name="adj" fmla="val 25000"/>
            </a:avLst>
          </a:prstGeom>
          <a:solidFill>
            <a:srgbClr val="7DDB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en-US" altLang="en-US" sz="800" b="1">
                <a:solidFill>
                  <a:schemeClr val="bg1"/>
                </a:solidFill>
              </a:rPr>
              <a:t>SR</a:t>
            </a:r>
          </a:p>
        </p:txBody>
      </p:sp>
      <p:sp>
        <p:nvSpPr>
          <p:cNvPr id="17464" name="Text Box 83"/>
          <p:cNvSpPr txBox="1">
            <a:spLocks noChangeArrowheads="1"/>
          </p:cNvSpPr>
          <p:nvPr/>
        </p:nvSpPr>
        <p:spPr bwMode="auto">
          <a:xfrm>
            <a:off x="1908175" y="1709738"/>
            <a:ext cx="3959225"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buFontTx/>
              <a:buChar char="•"/>
            </a:pPr>
            <a:r>
              <a:rPr lang="en-US" altLang="en-US" sz="1000"/>
              <a:t> Rad-tolerant </a:t>
            </a:r>
          </a:p>
        </p:txBody>
      </p:sp>
    </p:spTree>
    <p:extLst>
      <p:ext uri="{BB962C8B-B14F-4D97-AF65-F5344CB8AC3E}">
        <p14:creationId xmlns:p14="http://schemas.microsoft.com/office/powerpoint/2010/main" val="61392496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8775" y="128588"/>
            <a:ext cx="5400675" cy="1011237"/>
          </a:xfrm>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en-US" sz="2600" smtClean="0"/>
              <a:t>System States and Complexity</a:t>
            </a:r>
          </a:p>
        </p:txBody>
      </p:sp>
      <p:graphicFrame>
        <p:nvGraphicFramePr>
          <p:cNvPr id="54275" name="Object 3"/>
          <p:cNvGraphicFramePr>
            <a:graphicFrameLocks noChangeAspect="1"/>
          </p:cNvGraphicFramePr>
          <p:nvPr/>
        </p:nvGraphicFramePr>
        <p:xfrm>
          <a:off x="395288" y="1497013"/>
          <a:ext cx="8353425" cy="4251325"/>
        </p:xfrm>
        <a:graphic>
          <a:graphicData uri="http://schemas.openxmlformats.org/presentationml/2006/ole">
            <mc:AlternateContent xmlns:mc="http://schemas.openxmlformats.org/markup-compatibility/2006">
              <mc:Choice xmlns:v="urn:schemas-microsoft-com:vml" Requires="v">
                <p:oleObj spid="_x0000_s93188" r:id="rId4" imgW="11769344" imgH="5989686" progId="">
                  <p:embed/>
                </p:oleObj>
              </mc:Choice>
              <mc:Fallback>
                <p:oleObj r:id="rId4" imgW="11769344" imgH="59896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497013"/>
                        <a:ext cx="8353425" cy="425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63511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58775" y="128588"/>
            <a:ext cx="5400675" cy="1011237"/>
          </a:xfrm>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altLang="en-US" smtClean="0"/>
              <a:t>Complexity</a:t>
            </a:r>
          </a:p>
        </p:txBody>
      </p:sp>
      <p:sp>
        <p:nvSpPr>
          <p:cNvPr id="55299" name="Rectangle 3"/>
          <p:cNvSpPr>
            <a:spLocks noGrp="1" noChangeArrowheads="1"/>
          </p:cNvSpPr>
          <p:nvPr>
            <p:ph type="body" idx="1"/>
          </p:nvPr>
        </p:nvSpPr>
        <p:spPr>
          <a:xfrm>
            <a:off x="395288" y="1214438"/>
            <a:ext cx="8280400" cy="5227637"/>
          </a:xfrm>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180975" indent="-179388" defTabSz="457200">
              <a:spcBef>
                <a:spcPts val="1400"/>
              </a:spcBef>
              <a:tabLst>
                <a:tab pos="180975" algn="l"/>
                <a:tab pos="912813" algn="l"/>
                <a:tab pos="1827213" algn="l"/>
                <a:tab pos="2741613" algn="l"/>
                <a:tab pos="3656013" algn="l"/>
                <a:tab pos="4570413" algn="l"/>
                <a:tab pos="5484813" algn="l"/>
                <a:tab pos="6399213" algn="l"/>
                <a:tab pos="7313613" algn="l"/>
                <a:tab pos="8228013" algn="l"/>
                <a:tab pos="9142413" algn="l"/>
                <a:tab pos="10056813" algn="l"/>
              </a:tabLst>
            </a:pPr>
            <a:r>
              <a:rPr lang="de-AT" altLang="en-US" sz="2900" smtClean="0"/>
              <a:t>	System integration technology can reduce complexity</a:t>
            </a:r>
          </a:p>
          <a:p>
            <a:pPr marL="538163" lvl="1" indent="-176213" defTabSz="457200">
              <a:spcBef>
                <a:spcPts val="1400"/>
              </a:spcBef>
              <a:buFontTx/>
              <a:buChar char="–"/>
              <a:tabLst>
                <a:tab pos="180975"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AT" altLang="en-US" sz="3700" smtClean="0"/>
          </a:p>
        </p:txBody>
      </p:sp>
      <p:sp>
        <p:nvSpPr>
          <p:cNvPr id="55300" name="Rectangle 4"/>
          <p:cNvSpPr>
            <a:spLocks noChangeArrowheads="1"/>
          </p:cNvSpPr>
          <p:nvPr/>
        </p:nvSpPr>
        <p:spPr bwMode="auto">
          <a:xfrm>
            <a:off x="0" y="23383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55301" name="Rectangle 5"/>
          <p:cNvSpPr>
            <a:spLocks noChangeArrowheads="1"/>
          </p:cNvSpPr>
          <p:nvPr/>
        </p:nvSpPr>
        <p:spPr bwMode="auto">
          <a:xfrm>
            <a:off x="0" y="27384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graphicFrame>
        <p:nvGraphicFramePr>
          <p:cNvPr id="55302" name="Object 6"/>
          <p:cNvGraphicFramePr>
            <a:graphicFrameLocks noChangeAspect="1"/>
          </p:cNvGraphicFramePr>
          <p:nvPr/>
        </p:nvGraphicFramePr>
        <p:xfrm>
          <a:off x="250825" y="2205038"/>
          <a:ext cx="8604250" cy="4060825"/>
        </p:xfrm>
        <a:graphic>
          <a:graphicData uri="http://schemas.openxmlformats.org/presentationml/2006/ole">
            <mc:AlternateContent xmlns:mc="http://schemas.openxmlformats.org/markup-compatibility/2006">
              <mc:Choice xmlns:v="urn:schemas-microsoft-com:vml" Requires="v">
                <p:oleObj spid="_x0000_s94212" r:id="rId4" imgW="12026920" imgH="5674459" progId="">
                  <p:embed/>
                </p:oleObj>
              </mc:Choice>
              <mc:Fallback>
                <p:oleObj r:id="rId4" imgW="12026920" imgH="56744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205038"/>
                        <a:ext cx="8604250" cy="4060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3" name="Rectangle 7"/>
          <p:cNvSpPr>
            <a:spLocks noChangeArrowheads="1"/>
          </p:cNvSpPr>
          <p:nvPr/>
        </p:nvSpPr>
        <p:spPr bwMode="auto">
          <a:xfrm>
            <a:off x="0" y="26860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Tree>
    <p:extLst>
      <p:ext uri="{BB962C8B-B14F-4D97-AF65-F5344CB8AC3E}">
        <p14:creationId xmlns:p14="http://schemas.microsoft.com/office/powerpoint/2010/main" val="2143895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4294967295"/>
          </p:nvPr>
        </p:nvSpPr>
        <p:spPr>
          <a:xfrm>
            <a:off x="2230438" y="6477000"/>
            <a:ext cx="4678362" cy="323850"/>
          </a:xfrm>
          <a:prstGeom prst="rect">
            <a:avLst/>
          </a:prstGeom>
          <a:noFill/>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smtClean="0"/>
              <a:t>Copyright © TTTech Computertechnik AG. All rights reserved.</a:t>
            </a:r>
          </a:p>
        </p:txBody>
      </p:sp>
      <p:sp>
        <p:nvSpPr>
          <p:cNvPr id="56323" name="Date Placeholder 4"/>
          <p:cNvSpPr>
            <a:spLocks noGrp="1"/>
          </p:cNvSpPr>
          <p:nvPr>
            <p:ph type="dt" sz="quarter" idx="4294967295"/>
          </p:nvPr>
        </p:nvSpPr>
        <p:spPr>
          <a:xfrm>
            <a:off x="6837363" y="6477000"/>
            <a:ext cx="2159000" cy="323850"/>
          </a:xfrm>
          <a:prstGeom prst="rect">
            <a:avLst/>
          </a:prstGeom>
          <a:noFill/>
        </p:spPr>
        <p:txBody>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smtClean="0"/>
              <a:t>Page </a:t>
            </a:r>
            <a:fld id="{9207F658-6921-4E3D-B06F-C38125905830}" type="slidenum">
              <a:rPr lang="en-US" altLang="en-US" sz="1200" smtClean="0"/>
              <a:pPr eaLnBrk="1" hangingPunct="1"/>
              <a:t>25</a:t>
            </a:fld>
            <a:endParaRPr lang="en-US" altLang="en-US" sz="1200" smtClean="0"/>
          </a:p>
          <a:p>
            <a:pPr eaLnBrk="1" hangingPunct="1"/>
            <a:endParaRPr lang="en-US" altLang="en-US" sz="1200" smtClean="0"/>
          </a:p>
        </p:txBody>
      </p:sp>
      <p:graphicFrame>
        <p:nvGraphicFramePr>
          <p:cNvPr id="56324" name="Object 2"/>
          <p:cNvGraphicFramePr>
            <a:graphicFrameLocks noChangeAspect="1"/>
          </p:cNvGraphicFramePr>
          <p:nvPr/>
        </p:nvGraphicFramePr>
        <p:xfrm>
          <a:off x="827088" y="4375150"/>
          <a:ext cx="3470275" cy="531813"/>
        </p:xfrm>
        <a:graphic>
          <a:graphicData uri="http://schemas.openxmlformats.org/presentationml/2006/ole">
            <mc:AlternateContent xmlns:mc="http://schemas.openxmlformats.org/markup-compatibility/2006">
              <mc:Choice xmlns:v="urn:schemas-microsoft-com:vml" Requires="v">
                <p:oleObj spid="_x0000_s95256" name="Visio" r:id="rId4" imgW="3470017" imgH="532567" progId="Visio.Drawing.11">
                  <p:embed/>
                </p:oleObj>
              </mc:Choice>
              <mc:Fallback>
                <p:oleObj name="Visio" r:id="rId4" imgW="3470017" imgH="53256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827088" y="4375150"/>
                        <a:ext cx="34702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5" name="Rectangle 3"/>
          <p:cNvSpPr>
            <a:spLocks noGrp="1" noChangeArrowheads="1"/>
          </p:cNvSpPr>
          <p:nvPr>
            <p:ph type="title"/>
          </p:nvPr>
        </p:nvSpPr>
        <p:spPr/>
        <p:txBody>
          <a:bodyPr/>
          <a:lstStyle/>
          <a:p>
            <a:r>
              <a:rPr lang="de-AT" altLang="en-US" smtClean="0"/>
              <a:t>Robust TDMA Partitioning</a:t>
            </a:r>
            <a:endParaRPr lang="en-US" altLang="en-US" smtClean="0"/>
          </a:p>
        </p:txBody>
      </p:sp>
      <p:sp>
        <p:nvSpPr>
          <p:cNvPr id="56326" name="Rectangle 4"/>
          <p:cNvSpPr>
            <a:spLocks noChangeArrowheads="1"/>
          </p:cNvSpPr>
          <p:nvPr>
            <p:ph type="body" idx="1"/>
          </p:nvPr>
        </p:nvSpPr>
        <p:spPr>
          <a:xfrm>
            <a:off x="395288" y="1476375"/>
            <a:ext cx="8353425" cy="5048250"/>
          </a:xfrm>
        </p:spPr>
        <p:txBody>
          <a:bodyPr/>
          <a:lstStyle/>
          <a:p>
            <a:r>
              <a:rPr lang="de-AT" altLang="en-US" sz="2000" dirty="0" smtClean="0"/>
              <a:t>Robust TDM </a:t>
            </a:r>
            <a:r>
              <a:rPr lang="de-AT" altLang="en-US" sz="2000" dirty="0" err="1" smtClean="0"/>
              <a:t>network</a:t>
            </a:r>
            <a:r>
              <a:rPr lang="de-AT" altLang="en-US" sz="2000" dirty="0" smtClean="0"/>
              <a:t> </a:t>
            </a:r>
            <a:r>
              <a:rPr lang="de-AT" altLang="en-US" sz="2000" dirty="0" err="1" smtClean="0"/>
              <a:t>bandwidth</a:t>
            </a:r>
            <a:r>
              <a:rPr lang="de-AT" altLang="en-US" sz="2000" dirty="0" smtClean="0"/>
              <a:t> </a:t>
            </a:r>
            <a:r>
              <a:rPr lang="de-AT" altLang="en-US" sz="2000" dirty="0" err="1" smtClean="0"/>
              <a:t>partitioning</a:t>
            </a:r>
            <a:r>
              <a:rPr lang="de-AT" altLang="en-US" sz="2000" dirty="0" smtClean="0"/>
              <a:t> </a:t>
            </a:r>
          </a:p>
          <a:p>
            <a:pPr lvl="1"/>
            <a:r>
              <a:rPr lang="de-AT" altLang="en-US" sz="2000" dirty="0" smtClean="0"/>
              <a:t>Distributed fault-tolerant </a:t>
            </a:r>
            <a:r>
              <a:rPr lang="de-AT" altLang="en-US" sz="2000" dirty="0" err="1" smtClean="0"/>
              <a:t>timebase</a:t>
            </a:r>
            <a:endParaRPr lang="de-AT" altLang="en-US" sz="2000" dirty="0" smtClean="0"/>
          </a:p>
          <a:p>
            <a:pPr lvl="1"/>
            <a:r>
              <a:rPr lang="de-AT" altLang="en-US" sz="2000" dirty="0" err="1" smtClean="0"/>
              <a:t>Enforcement</a:t>
            </a:r>
            <a:r>
              <a:rPr lang="de-AT" altLang="en-US" sz="2000" dirty="0" smtClean="0"/>
              <a:t> </a:t>
            </a:r>
            <a:r>
              <a:rPr lang="de-AT" altLang="en-US" sz="2000" dirty="0" err="1" smtClean="0"/>
              <a:t>of</a:t>
            </a:r>
            <a:r>
              <a:rPr lang="de-AT" altLang="en-US" sz="2000" dirty="0" smtClean="0"/>
              <a:t> </a:t>
            </a:r>
            <a:r>
              <a:rPr lang="de-AT" altLang="en-US" sz="2000" dirty="0" err="1" smtClean="0"/>
              <a:t>prescribed</a:t>
            </a:r>
            <a:r>
              <a:rPr lang="de-AT" altLang="en-US" sz="2000" dirty="0" smtClean="0"/>
              <a:t> </a:t>
            </a:r>
            <a:r>
              <a:rPr lang="de-AT" altLang="en-US" sz="2000" dirty="0" err="1" smtClean="0"/>
              <a:t>communiciation</a:t>
            </a:r>
            <a:r>
              <a:rPr lang="de-AT" altLang="en-US" sz="2000" dirty="0" smtClean="0"/>
              <a:t> </a:t>
            </a:r>
            <a:r>
              <a:rPr lang="de-AT" altLang="en-US" sz="2000" dirty="0" err="1" smtClean="0"/>
              <a:t>schedule</a:t>
            </a:r>
            <a:endParaRPr lang="de-AT" altLang="en-US" sz="2000" dirty="0" smtClean="0"/>
          </a:p>
          <a:p>
            <a:pPr lvl="1"/>
            <a:r>
              <a:rPr lang="de-AT" altLang="en-US" sz="2000" dirty="0" err="1" smtClean="0"/>
              <a:t>Defined</a:t>
            </a:r>
            <a:r>
              <a:rPr lang="de-AT" altLang="en-US" sz="2000" dirty="0" smtClean="0"/>
              <a:t> </a:t>
            </a:r>
            <a:r>
              <a:rPr lang="de-AT" altLang="en-US" sz="2000" dirty="0" err="1" smtClean="0"/>
              <a:t>low</a:t>
            </a:r>
            <a:r>
              <a:rPr lang="de-AT" altLang="en-US" sz="2000" dirty="0" smtClean="0"/>
              <a:t> </a:t>
            </a:r>
            <a:r>
              <a:rPr lang="de-AT" altLang="en-US" sz="2000" dirty="0" err="1" smtClean="0"/>
              <a:t>latency</a:t>
            </a:r>
            <a:r>
              <a:rPr lang="de-AT" altLang="en-US" sz="2000" dirty="0" smtClean="0"/>
              <a:t> </a:t>
            </a:r>
            <a:r>
              <a:rPr lang="de-AT" altLang="en-US" sz="2000" dirty="0" err="1" smtClean="0"/>
              <a:t>and</a:t>
            </a:r>
            <a:r>
              <a:rPr lang="de-AT" altLang="en-US" sz="2000" dirty="0" smtClean="0"/>
              <a:t> minimal </a:t>
            </a:r>
            <a:r>
              <a:rPr lang="de-AT" altLang="en-US" sz="2000" dirty="0" err="1" smtClean="0"/>
              <a:t>jitter</a:t>
            </a:r>
            <a:r>
              <a:rPr lang="de-AT" altLang="en-US" sz="2000" dirty="0" smtClean="0"/>
              <a:t> </a:t>
            </a:r>
            <a:r>
              <a:rPr lang="de-AT" altLang="en-US" sz="2000" dirty="0" err="1" smtClean="0"/>
              <a:t>enable</a:t>
            </a:r>
            <a:r>
              <a:rPr lang="de-AT" altLang="en-US" sz="2000" dirty="0" smtClean="0"/>
              <a:t> </a:t>
            </a:r>
            <a:r>
              <a:rPr lang="de-AT" altLang="en-US" sz="2000" dirty="0" err="1" smtClean="0"/>
              <a:t>precise</a:t>
            </a:r>
            <a:r>
              <a:rPr lang="de-AT" altLang="en-US" sz="2000" dirty="0" smtClean="0"/>
              <a:t> "</a:t>
            </a:r>
            <a:r>
              <a:rPr lang="de-AT" altLang="en-US" sz="2000" dirty="0" err="1" smtClean="0"/>
              <a:t>slicing</a:t>
            </a:r>
            <a:r>
              <a:rPr lang="de-AT" altLang="en-US" sz="2000" dirty="0" smtClean="0"/>
              <a:t>" </a:t>
            </a:r>
            <a:r>
              <a:rPr lang="de-AT" altLang="en-US" sz="2000" dirty="0" err="1" smtClean="0"/>
              <a:t>of</a:t>
            </a:r>
            <a:r>
              <a:rPr lang="de-AT" altLang="en-US" sz="2000" dirty="0" smtClean="0"/>
              <a:t> </a:t>
            </a:r>
            <a:r>
              <a:rPr lang="de-AT" altLang="en-US" sz="2000" dirty="0" err="1" smtClean="0"/>
              <a:t>network</a:t>
            </a:r>
            <a:r>
              <a:rPr lang="de-AT" altLang="en-US" sz="2000" dirty="0" smtClean="0"/>
              <a:t> </a:t>
            </a:r>
            <a:r>
              <a:rPr lang="de-AT" altLang="en-US" sz="2000" dirty="0" err="1" smtClean="0"/>
              <a:t>bandwidth</a:t>
            </a:r>
            <a:r>
              <a:rPr lang="de-AT" altLang="en-US" sz="2000" dirty="0" smtClean="0"/>
              <a:t> </a:t>
            </a:r>
            <a:r>
              <a:rPr lang="de-AT" altLang="en-US" sz="2000" dirty="0" err="1" smtClean="0"/>
              <a:t>and</a:t>
            </a:r>
            <a:r>
              <a:rPr lang="de-AT" altLang="en-US" sz="2000" dirty="0" smtClean="0"/>
              <a:t> </a:t>
            </a:r>
            <a:r>
              <a:rPr lang="de-AT" altLang="en-US" sz="2000" dirty="0" err="1" smtClean="0"/>
              <a:t>communication</a:t>
            </a:r>
            <a:r>
              <a:rPr lang="de-AT" altLang="en-US" sz="2000" dirty="0" smtClean="0"/>
              <a:t> </a:t>
            </a:r>
            <a:r>
              <a:rPr lang="de-AT" altLang="en-US" sz="2000" dirty="0" err="1" smtClean="0"/>
              <a:t>resources</a:t>
            </a:r>
            <a:endParaRPr lang="de-AT" altLang="en-US" sz="2000" dirty="0" smtClean="0"/>
          </a:p>
          <a:p>
            <a:r>
              <a:rPr lang="de-AT" altLang="en-US" sz="2900" dirty="0" smtClean="0"/>
              <a:t>	</a:t>
            </a:r>
          </a:p>
        </p:txBody>
      </p:sp>
      <p:graphicFrame>
        <p:nvGraphicFramePr>
          <p:cNvPr id="56327" name="Object 5"/>
          <p:cNvGraphicFramePr>
            <a:graphicFrameLocks noChangeAspect="1"/>
          </p:cNvGraphicFramePr>
          <p:nvPr/>
        </p:nvGraphicFramePr>
        <p:xfrm>
          <a:off x="3851275" y="4964113"/>
          <a:ext cx="4681538" cy="1498600"/>
        </p:xfrm>
        <a:graphic>
          <a:graphicData uri="http://schemas.openxmlformats.org/presentationml/2006/ole">
            <mc:AlternateContent xmlns:mc="http://schemas.openxmlformats.org/markup-compatibility/2006">
              <mc:Choice xmlns:v="urn:schemas-microsoft-com:vml" Requires="v">
                <p:oleObj spid="_x0000_s95257" name="Visio" r:id="rId6" imgW="5911572" imgH="2101513" progId="Visio.Drawing.11">
                  <p:embed/>
                </p:oleObj>
              </mc:Choice>
              <mc:Fallback>
                <p:oleObj name="Visio" r:id="rId6" imgW="5911572" imgH="210151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3851275" y="4964113"/>
                        <a:ext cx="4681538" cy="149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0" name="Object 6"/>
          <p:cNvGraphicFramePr>
            <a:graphicFrameLocks noChangeAspect="1"/>
          </p:cNvGraphicFramePr>
          <p:nvPr/>
        </p:nvGraphicFramePr>
        <p:xfrm>
          <a:off x="827088" y="4375150"/>
          <a:ext cx="425450" cy="547688"/>
        </p:xfrm>
        <a:graphic>
          <a:graphicData uri="http://schemas.openxmlformats.org/presentationml/2006/ole">
            <mc:AlternateContent xmlns:mc="http://schemas.openxmlformats.org/markup-compatibility/2006">
              <mc:Choice xmlns:v="urn:schemas-microsoft-com:vml" Requires="v">
                <p:oleObj spid="_x0000_s95258" name="Visio" r:id="rId8" imgW="425053" imgH="547985" progId="Visio.Drawing.11">
                  <p:embed/>
                </p:oleObj>
              </mc:Choice>
              <mc:Fallback>
                <p:oleObj name="Visio" r:id="rId8" imgW="425053" imgH="547985"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ltGray">
                      <a:xfrm>
                        <a:off x="827088" y="4375150"/>
                        <a:ext cx="42545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1" name="Object 7"/>
          <p:cNvGraphicFramePr>
            <a:graphicFrameLocks noChangeAspect="1"/>
          </p:cNvGraphicFramePr>
          <p:nvPr/>
        </p:nvGraphicFramePr>
        <p:xfrm>
          <a:off x="1403350" y="4375150"/>
          <a:ext cx="403225" cy="547688"/>
        </p:xfrm>
        <a:graphic>
          <a:graphicData uri="http://schemas.openxmlformats.org/presentationml/2006/ole">
            <mc:AlternateContent xmlns:mc="http://schemas.openxmlformats.org/markup-compatibility/2006">
              <mc:Choice xmlns:v="urn:schemas-microsoft-com:vml" Requires="v">
                <p:oleObj spid="_x0000_s95259" name="Visio" r:id="rId10" imgW="403800" imgH="547985" progId="Visio.Drawing.11">
                  <p:embed/>
                </p:oleObj>
              </mc:Choice>
              <mc:Fallback>
                <p:oleObj name="Visio" r:id="rId10" imgW="403800" imgH="547985"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1403350" y="4375150"/>
                        <a:ext cx="40322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2" name="Object 8"/>
          <p:cNvGraphicFramePr>
            <a:graphicFrameLocks noChangeAspect="1"/>
          </p:cNvGraphicFramePr>
          <p:nvPr/>
        </p:nvGraphicFramePr>
        <p:xfrm>
          <a:off x="1835150" y="4375150"/>
          <a:ext cx="403225" cy="547688"/>
        </p:xfrm>
        <a:graphic>
          <a:graphicData uri="http://schemas.openxmlformats.org/presentationml/2006/ole">
            <mc:AlternateContent xmlns:mc="http://schemas.openxmlformats.org/markup-compatibility/2006">
              <mc:Choice xmlns:v="urn:schemas-microsoft-com:vml" Requires="v">
                <p:oleObj spid="_x0000_s95260" name="Visio" r:id="rId12" imgW="403800" imgH="547985" progId="Visio.Drawing.11">
                  <p:embed/>
                </p:oleObj>
              </mc:Choice>
              <mc:Fallback>
                <p:oleObj name="Visio" r:id="rId12" imgW="403800" imgH="547985"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1835150" y="4375150"/>
                        <a:ext cx="40322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3" name="Object 9"/>
          <p:cNvGraphicFramePr>
            <a:graphicFrameLocks noChangeAspect="1"/>
          </p:cNvGraphicFramePr>
          <p:nvPr/>
        </p:nvGraphicFramePr>
        <p:xfrm>
          <a:off x="2338388" y="4375150"/>
          <a:ext cx="403225" cy="547688"/>
        </p:xfrm>
        <a:graphic>
          <a:graphicData uri="http://schemas.openxmlformats.org/presentationml/2006/ole">
            <mc:AlternateContent xmlns:mc="http://schemas.openxmlformats.org/markup-compatibility/2006">
              <mc:Choice xmlns:v="urn:schemas-microsoft-com:vml" Requires="v">
                <p:oleObj spid="_x0000_s95261" name="Visio" r:id="rId14" imgW="403800" imgH="547985" progId="Visio.Drawing.11">
                  <p:embed/>
                </p:oleObj>
              </mc:Choice>
              <mc:Fallback>
                <p:oleObj name="Visio" r:id="rId14" imgW="403800" imgH="547985"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2338388" y="4375150"/>
                        <a:ext cx="40322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4" name="Object 10"/>
          <p:cNvGraphicFramePr>
            <a:graphicFrameLocks noChangeAspect="1"/>
          </p:cNvGraphicFramePr>
          <p:nvPr/>
        </p:nvGraphicFramePr>
        <p:xfrm>
          <a:off x="2914650" y="4375150"/>
          <a:ext cx="295275" cy="547688"/>
        </p:xfrm>
        <a:graphic>
          <a:graphicData uri="http://schemas.openxmlformats.org/presentationml/2006/ole">
            <mc:AlternateContent xmlns:mc="http://schemas.openxmlformats.org/markup-compatibility/2006">
              <mc:Choice xmlns:v="urn:schemas-microsoft-com:vml" Requires="v">
                <p:oleObj spid="_x0000_s95262" name="Visio" r:id="rId16" imgW="295870" imgH="547985" progId="Visio.Drawing.11">
                  <p:embed/>
                </p:oleObj>
              </mc:Choice>
              <mc:Fallback>
                <p:oleObj name="Visio" r:id="rId16" imgW="295870" imgH="547985" progId="Visio.Drawing.1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ltGray">
                      <a:xfrm>
                        <a:off x="2914650" y="4375150"/>
                        <a:ext cx="2952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5" name="Object 11"/>
          <p:cNvGraphicFramePr>
            <a:graphicFrameLocks noChangeAspect="1"/>
          </p:cNvGraphicFramePr>
          <p:nvPr/>
        </p:nvGraphicFramePr>
        <p:xfrm>
          <a:off x="3419475" y="4375150"/>
          <a:ext cx="403225" cy="547688"/>
        </p:xfrm>
        <a:graphic>
          <a:graphicData uri="http://schemas.openxmlformats.org/presentationml/2006/ole">
            <mc:AlternateContent xmlns:mc="http://schemas.openxmlformats.org/markup-compatibility/2006">
              <mc:Choice xmlns:v="urn:schemas-microsoft-com:vml" Requires="v">
                <p:oleObj spid="_x0000_s95263" name="Visio" r:id="rId18" imgW="403800" imgH="547985" progId="Visio.Drawing.11">
                  <p:embed/>
                </p:oleObj>
              </mc:Choice>
              <mc:Fallback>
                <p:oleObj name="Visio" r:id="rId18" imgW="403800" imgH="547985"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3419475" y="4375150"/>
                        <a:ext cx="40322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96" name="Object 12"/>
          <p:cNvGraphicFramePr>
            <a:graphicFrameLocks noChangeAspect="1"/>
          </p:cNvGraphicFramePr>
          <p:nvPr/>
        </p:nvGraphicFramePr>
        <p:xfrm>
          <a:off x="4110038" y="4375150"/>
          <a:ext cx="173037" cy="547688"/>
        </p:xfrm>
        <a:graphic>
          <a:graphicData uri="http://schemas.openxmlformats.org/presentationml/2006/ole">
            <mc:AlternateContent xmlns:mc="http://schemas.openxmlformats.org/markup-compatibility/2006">
              <mc:Choice xmlns:v="urn:schemas-microsoft-com:vml" Requires="v">
                <p:oleObj spid="_x0000_s95264" name="Visio" r:id="rId19" imgW="172938" imgH="547985" progId="Visio.Drawing.11">
                  <p:embed/>
                </p:oleObj>
              </mc:Choice>
              <mc:Fallback>
                <p:oleObj name="Visio" r:id="rId19" imgW="172938" imgH="547985"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ltGray">
                      <a:xfrm>
                        <a:off x="4110038" y="4375150"/>
                        <a:ext cx="17303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35" name="Object 13"/>
          <p:cNvGraphicFramePr>
            <a:graphicFrameLocks noChangeAspect="1"/>
          </p:cNvGraphicFramePr>
          <p:nvPr/>
        </p:nvGraphicFramePr>
        <p:xfrm>
          <a:off x="827088" y="4159250"/>
          <a:ext cx="3487737" cy="1036638"/>
        </p:xfrm>
        <a:graphic>
          <a:graphicData uri="http://schemas.openxmlformats.org/presentationml/2006/ole">
            <mc:AlternateContent xmlns:mc="http://schemas.openxmlformats.org/markup-compatibility/2006">
              <mc:Choice xmlns:v="urn:schemas-microsoft-com:vml" Requires="v">
                <p:oleObj spid="_x0000_s95265" name="Visio" r:id="rId21" imgW="3487519" imgH="1036380" progId="Visio.Drawing.11">
                  <p:embed/>
                </p:oleObj>
              </mc:Choice>
              <mc:Fallback>
                <p:oleObj name="Visio" r:id="rId21" imgW="3487519" imgH="1036380" progId="Visio.Drawing.1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ltGray">
                      <a:xfrm>
                        <a:off x="827088" y="4159250"/>
                        <a:ext cx="3487737"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36" name="Object 14"/>
          <p:cNvGraphicFramePr>
            <a:graphicFrameLocks noChangeAspect="1"/>
          </p:cNvGraphicFramePr>
          <p:nvPr/>
        </p:nvGraphicFramePr>
        <p:xfrm>
          <a:off x="4354513" y="4014788"/>
          <a:ext cx="2232025" cy="1155700"/>
        </p:xfrm>
        <a:graphic>
          <a:graphicData uri="http://schemas.openxmlformats.org/presentationml/2006/ole">
            <mc:AlternateContent xmlns:mc="http://schemas.openxmlformats.org/markup-compatibility/2006">
              <mc:Choice xmlns:v="urn:schemas-microsoft-com:vml" Requires="v">
                <p:oleObj spid="_x0000_s95266" name="Visio" r:id="rId23" imgW="2231529" imgH="1155144" progId="Visio.Drawing.11">
                  <p:embed/>
                </p:oleObj>
              </mc:Choice>
              <mc:Fallback>
                <p:oleObj name="Visio" r:id="rId23" imgW="2231529" imgH="1155144" progId="Visio.Drawing.1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ltGray">
                      <a:xfrm>
                        <a:off x="4354513" y="4014788"/>
                        <a:ext cx="2232025"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7792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3000" accel="50000" decel="50000" fill="hold" nodeType="withEffect">
                                  <p:stCondLst>
                                    <p:cond delay="0"/>
                                  </p:stCondLst>
                                  <p:childTnLst>
                                    <p:animMotion origin="layout" path="M 1.66667E-6 -7.40741E-7 L -0.01615 -0.00208 " pathEditMode="relative" rAng="0" ptsTypes="AA">
                                      <p:cBhvr>
                                        <p:cTn id="6" dur="2000" fill="hold"/>
                                        <p:tgtEl>
                                          <p:spTgt spid="656390"/>
                                        </p:tgtEl>
                                        <p:attrNameLst>
                                          <p:attrName>ppt_x</p:attrName>
                                          <p:attrName>ppt_y</p:attrName>
                                        </p:attrNameLst>
                                      </p:cBhvr>
                                      <p:rCtr x="-816" y="-116"/>
                                    </p:animMotion>
                                  </p:childTnLst>
                                </p:cTn>
                              </p:par>
                              <p:par>
                                <p:cTn id="7" presetID="63" presetClass="path" presetSubtype="0" repeatCount="3000" accel="50000" decel="50000" fill="hold" nodeType="withEffect">
                                  <p:stCondLst>
                                    <p:cond delay="0"/>
                                  </p:stCondLst>
                                  <p:childTnLst>
                                    <p:animMotion origin="layout" path="M -3.05556E-6 -7.40741E-7 L -0.04722 -7.40741E-7 " pathEditMode="relative" rAng="0" ptsTypes="AA">
                                      <p:cBhvr>
                                        <p:cTn id="8" dur="2000" fill="hold"/>
                                        <p:tgtEl>
                                          <p:spTgt spid="656391"/>
                                        </p:tgtEl>
                                        <p:attrNameLst>
                                          <p:attrName>ppt_x</p:attrName>
                                          <p:attrName>ppt_y</p:attrName>
                                        </p:attrNameLst>
                                      </p:cBhvr>
                                      <p:rCtr x="-2361" y="0"/>
                                    </p:animMotion>
                                  </p:childTnLst>
                                </p:cTn>
                              </p:par>
                              <p:par>
                                <p:cTn id="9" presetID="63" presetClass="path" presetSubtype="0" repeatCount="3000" accel="50000" decel="50000" fill="hold" nodeType="withEffect">
                                  <p:stCondLst>
                                    <p:cond delay="0"/>
                                  </p:stCondLst>
                                  <p:childTnLst>
                                    <p:animMotion origin="layout" path="M 2.77778E-7 2.59259E-6 L 0.07083 2.59259E-6 " pathEditMode="relative" rAng="0" ptsTypes="AA">
                                      <p:cBhvr>
                                        <p:cTn id="10" dur="2000" fill="hold"/>
                                        <p:tgtEl>
                                          <p:spTgt spid="656390"/>
                                        </p:tgtEl>
                                        <p:attrNameLst>
                                          <p:attrName>ppt_x</p:attrName>
                                          <p:attrName>ppt_y</p:attrName>
                                        </p:attrNameLst>
                                      </p:cBhvr>
                                      <p:rCtr x="3542" y="0"/>
                                    </p:animMotion>
                                  </p:childTnLst>
                                </p:cTn>
                              </p:par>
                              <p:par>
                                <p:cTn id="11" presetID="63" presetClass="path" presetSubtype="0" repeatCount="3000" accel="50000" decel="50000" fill="hold" nodeType="withEffect">
                                  <p:stCondLst>
                                    <p:cond delay="0"/>
                                  </p:stCondLst>
                                  <p:childTnLst>
                                    <p:animMotion origin="layout" path="M -0.01736 -0.00208 L -1.38889E-6 -7.40741E-7 " pathEditMode="relative" rAng="0" ptsTypes="AA">
                                      <p:cBhvr>
                                        <p:cTn id="12" dur="5000" fill="hold"/>
                                        <p:tgtEl>
                                          <p:spTgt spid="656392"/>
                                        </p:tgtEl>
                                        <p:attrNameLst>
                                          <p:attrName>ppt_x</p:attrName>
                                          <p:attrName>ppt_y</p:attrName>
                                        </p:attrNameLst>
                                      </p:cBhvr>
                                      <p:rCtr x="868" y="93"/>
                                    </p:animMotion>
                                  </p:childTnLst>
                                </p:cTn>
                              </p:par>
                              <p:par>
                                <p:cTn id="13" presetID="63" presetClass="path" presetSubtype="0" repeatCount="3000" accel="50000" decel="50000" fill="hold" nodeType="withEffect">
                                  <p:stCondLst>
                                    <p:cond delay="0"/>
                                  </p:stCondLst>
                                  <p:childTnLst>
                                    <p:animMotion origin="layout" path="M -0.03315 -0.00208 L -4.72222E-6 -4.07407E-6 " pathEditMode="relative" rAng="0" ptsTypes="AA">
                                      <p:cBhvr>
                                        <p:cTn id="14" dur="500" fill="hold"/>
                                        <p:tgtEl>
                                          <p:spTgt spid="656393"/>
                                        </p:tgtEl>
                                        <p:attrNameLst>
                                          <p:attrName>ppt_x</p:attrName>
                                          <p:attrName>ppt_y</p:attrName>
                                        </p:attrNameLst>
                                      </p:cBhvr>
                                      <p:rCtr x="1649" y="93"/>
                                    </p:animMotion>
                                  </p:childTnLst>
                                </p:cTn>
                              </p:par>
                              <p:par>
                                <p:cTn id="15" presetID="35" presetClass="path" presetSubtype="0" repeatCount="3000" accel="50000" decel="50000" fill="hold" nodeType="withEffect">
                                  <p:stCondLst>
                                    <p:cond delay="0"/>
                                  </p:stCondLst>
                                  <p:childTnLst>
                                    <p:animMotion origin="layout" path="M -8.33333E-7 -7.40741E-7 L -0.02083 -0.00417 " pathEditMode="relative" rAng="0" ptsTypes="AA">
                                      <p:cBhvr>
                                        <p:cTn id="16" dur="2000" fill="hold"/>
                                        <p:tgtEl>
                                          <p:spTgt spid="656394"/>
                                        </p:tgtEl>
                                        <p:attrNameLst>
                                          <p:attrName>ppt_x</p:attrName>
                                          <p:attrName>ppt_y</p:attrName>
                                        </p:attrNameLst>
                                      </p:cBhvr>
                                      <p:rCtr x="-1042" y="-208"/>
                                    </p:animMotion>
                                  </p:childTnLst>
                                </p:cTn>
                              </p:par>
                              <p:par>
                                <p:cTn id="17" presetID="63" presetClass="path" presetSubtype="0" repeatCount="3000" accel="50000" decel="50000" fill="hold" nodeType="withEffect">
                                  <p:stCondLst>
                                    <p:cond delay="0"/>
                                  </p:stCondLst>
                                  <p:childTnLst>
                                    <p:animMotion origin="layout" path="M -0.02518 -0.00208 L 2.22222E-6 -7.40741E-7 " pathEditMode="relative" rAng="0" ptsTypes="AA">
                                      <p:cBhvr>
                                        <p:cTn id="18" dur="3000" fill="hold"/>
                                        <p:tgtEl>
                                          <p:spTgt spid="656395"/>
                                        </p:tgtEl>
                                        <p:attrNameLst>
                                          <p:attrName>ppt_x</p:attrName>
                                          <p:attrName>ppt_y</p:attrName>
                                        </p:attrNameLst>
                                      </p:cBhvr>
                                      <p:rCtr x="1250" y="93"/>
                                    </p:animMotion>
                                  </p:childTnLst>
                                </p:cTn>
                              </p:par>
                              <p:par>
                                <p:cTn id="19" presetID="35" presetClass="path" presetSubtype="0" repeatCount="3000" accel="50000" decel="50000" fill="hold" nodeType="withEffect">
                                  <p:stCondLst>
                                    <p:cond delay="0"/>
                                  </p:stCondLst>
                                  <p:childTnLst>
                                    <p:animMotion origin="layout" path="M -1.38889E-6 -7.40741E-7 L -0.02187 0.00208 " pathEditMode="relative" rAng="0" ptsTypes="AA">
                                      <p:cBhvr>
                                        <p:cTn id="20" dur="2000" fill="hold"/>
                                        <p:tgtEl>
                                          <p:spTgt spid="656396"/>
                                        </p:tgtEl>
                                        <p:attrNameLst>
                                          <p:attrName>ppt_x</p:attrName>
                                          <p:attrName>ppt_y</p:attrName>
                                        </p:attrNameLst>
                                      </p:cBhvr>
                                      <p:rCtr x="-109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58775" y="128588"/>
            <a:ext cx="5400675" cy="1011237"/>
          </a:xfrm>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altLang="en-US" smtClean="0"/>
              <a:t>System Integration</a:t>
            </a:r>
          </a:p>
        </p:txBody>
      </p:sp>
      <p:sp>
        <p:nvSpPr>
          <p:cNvPr id="57347" name="Rectangle 3"/>
          <p:cNvSpPr>
            <a:spLocks noGrp="1" noChangeArrowheads="1"/>
          </p:cNvSpPr>
          <p:nvPr>
            <p:ph type="body" idx="1"/>
          </p:nvPr>
        </p:nvSpPr>
        <p:spPr>
          <a:xfrm>
            <a:off x="358775" y="1619250"/>
            <a:ext cx="7913688" cy="4527550"/>
          </a:xfrm>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a:spcBef>
                <a:spcPts val="14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Impacts module and sub-system design</a:t>
            </a:r>
            <a:br>
              <a:rPr lang="en-US" altLang="en-US" sz="2400" smtClean="0"/>
            </a:br>
            <a:r>
              <a:rPr lang="en-US" altLang="en-US" sz="2400" smtClean="0"/>
              <a:t>in all lifecycle phases:</a:t>
            </a:r>
          </a:p>
          <a:p>
            <a:pPr marL="536575" lvl="1" indent="-176213" defTabSz="457200">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Software design</a:t>
            </a:r>
          </a:p>
          <a:p>
            <a:pPr marL="536575" lvl="1" indent="-176213" defTabSz="457200">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Testing</a:t>
            </a:r>
          </a:p>
          <a:p>
            <a:pPr marL="536575" lvl="1" indent="-176213" defTabSz="457200">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Certification</a:t>
            </a:r>
          </a:p>
          <a:p>
            <a:pPr marL="536575" lvl="1" indent="-176213" defTabSz="457200">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Maintenance</a:t>
            </a:r>
          </a:p>
          <a:p>
            <a:pPr marL="536575" lvl="1" indent="-176213" defTabSz="457200">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Upgrades/extensions</a:t>
            </a:r>
          </a:p>
          <a:p>
            <a:pPr marL="536575" lvl="1" indent="-176213" defTabSz="457200">
              <a:spcBef>
                <a:spcPts val="10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r>
              <a:rPr lang="en-US" altLang="en-US" sz="2400" smtClean="0"/>
              <a:t>Reuse/redesign</a:t>
            </a:r>
          </a:p>
          <a:p>
            <a:pPr defTabSz="457200">
              <a:spcBef>
                <a:spcPts val="14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endParaRPr lang="en-US" altLang="en-US" sz="2400" smtClean="0"/>
          </a:p>
          <a:p>
            <a:pPr defTabSz="457200">
              <a:spcBef>
                <a:spcPts val="1400"/>
              </a:spcBef>
              <a:tabLst>
                <a:tab pos="0" algn="l"/>
                <a:tab pos="731838" algn="l"/>
                <a:tab pos="1646238" algn="l"/>
                <a:tab pos="2560638" algn="l"/>
                <a:tab pos="3475038" algn="l"/>
                <a:tab pos="4389438" algn="l"/>
                <a:tab pos="5303838" algn="l"/>
                <a:tab pos="6218238" algn="l"/>
                <a:tab pos="7132638" algn="l"/>
                <a:tab pos="8047038" algn="l"/>
                <a:tab pos="8961438" algn="l"/>
                <a:tab pos="9875838" algn="l"/>
              </a:tabLst>
            </a:pPr>
            <a:endParaRPr lang="en-US" altLang="en-US" sz="2900" smtClean="0"/>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2206625"/>
            <a:ext cx="4781550"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8772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Rectangle 8"/>
          <p:cNvSpPr txBox="1">
            <a:spLocks noGrp="1" noChangeArrowheads="1"/>
          </p:cNvSpPr>
          <p:nvPr/>
        </p:nvSpPr>
        <p:spPr bwMode="black">
          <a:xfrm>
            <a:off x="8153400" y="6597650"/>
            <a:ext cx="709613" cy="260350"/>
          </a:xfrm>
          <a:prstGeom prst="rect">
            <a:avLst/>
          </a:prstGeom>
          <a:noFill/>
          <a:ln w="9525">
            <a:noFill/>
            <a:miter lim="800000"/>
            <a:headEnd/>
            <a:tailEnd/>
          </a:ln>
        </p:spPr>
        <p:txBody>
          <a:bodyPr wrap="none"/>
          <a:lstStyle/>
          <a:p>
            <a:pPr algn="r"/>
            <a:r>
              <a:rPr lang="de-DE" sz="1000">
                <a:solidFill>
                  <a:schemeClr val="bg1"/>
                </a:solidFill>
                <a:ea typeface="ＭＳ Ｐゴシック" pitchFamily="34" charset="-128"/>
                <a:cs typeface="Arial" charset="0"/>
              </a:rPr>
              <a:t>Page</a:t>
            </a:r>
            <a:r>
              <a:rPr lang="de-DE" sz="1000">
                <a:solidFill>
                  <a:schemeClr val="tx1"/>
                </a:solidFill>
                <a:ea typeface="ＭＳ Ｐゴシック" pitchFamily="34" charset="-128"/>
                <a:cs typeface="Arial" charset="0"/>
              </a:rPr>
              <a:t> </a:t>
            </a:r>
            <a:fld id="{979478FF-6A33-4108-80E2-81095492BB9A}" type="slidenum">
              <a:rPr lang="de-DE" sz="1000">
                <a:solidFill>
                  <a:schemeClr val="bg1"/>
                </a:solidFill>
                <a:ea typeface="ＭＳ Ｐゴシック" pitchFamily="34" charset="-128"/>
                <a:cs typeface="Arial" charset="0"/>
              </a:rPr>
              <a:pPr algn="r"/>
              <a:t>27</a:t>
            </a:fld>
            <a:endParaRPr lang="de-DE" sz="1000">
              <a:solidFill>
                <a:schemeClr val="bg1"/>
              </a:solidFill>
              <a:ea typeface="ＭＳ Ｐゴシック" pitchFamily="34" charset="-128"/>
              <a:cs typeface="Arial" charset="0"/>
            </a:endParaRPr>
          </a:p>
        </p:txBody>
      </p:sp>
      <p:sp>
        <p:nvSpPr>
          <p:cNvPr id="549891" name="Rectangle 3"/>
          <p:cNvSpPr>
            <a:spLocks noGrp="1" noChangeArrowheads="1"/>
          </p:cNvSpPr>
          <p:nvPr>
            <p:ph type="body" idx="4294967295"/>
          </p:nvPr>
        </p:nvSpPr>
        <p:spPr>
          <a:xfrm>
            <a:off x="0" y="5229225"/>
            <a:ext cx="5400675" cy="1295400"/>
          </a:xfrm>
        </p:spPr>
        <p:txBody>
          <a:bodyPr lIns="0" tIns="0" rIns="0" bIns="0"/>
          <a:lstStyle/>
          <a:p>
            <a:pPr marL="538163" lvl="1" eaLnBrk="1" hangingPunct="1">
              <a:lnSpc>
                <a:spcPct val="90000"/>
              </a:lnSpc>
              <a:buFontTx/>
              <a:buNone/>
            </a:pPr>
            <a:r>
              <a:rPr lang="en-US" sz="1600" smtClean="0">
                <a:solidFill>
                  <a:schemeClr val="bg1"/>
                </a:solidFill>
              </a:rPr>
              <a:t>	"We look forward to realizing the potential of TTEthernet technology development, which provides a high bandwidth avionics databus capability supporting future technology insertion.“</a:t>
            </a:r>
            <a:endParaRPr lang="en-US" sz="1600" i="1" smtClean="0">
              <a:solidFill>
                <a:schemeClr val="bg1"/>
              </a:solidFill>
            </a:endParaRPr>
          </a:p>
          <a:p>
            <a:pPr marL="538163" lvl="1" algn="r" eaLnBrk="1" hangingPunct="1">
              <a:lnSpc>
                <a:spcPct val="90000"/>
              </a:lnSpc>
              <a:buFontTx/>
              <a:buNone/>
            </a:pPr>
            <a:r>
              <a:rPr lang="en-US" sz="1600" i="1" smtClean="0">
                <a:solidFill>
                  <a:schemeClr val="bg1"/>
                </a:solidFill>
              </a:rPr>
              <a:t>NASA statement</a:t>
            </a:r>
          </a:p>
        </p:txBody>
      </p:sp>
      <p:sp>
        <p:nvSpPr>
          <p:cNvPr id="549892" name="Rectangle 6"/>
          <p:cNvSpPr>
            <a:spLocks noGrp="1" noChangeArrowheads="1"/>
          </p:cNvSpPr>
          <p:nvPr>
            <p:ph type="title" idx="4294967295"/>
          </p:nvPr>
        </p:nvSpPr>
        <p:spPr>
          <a:xfrm>
            <a:off x="395288" y="0"/>
            <a:ext cx="5399087" cy="1008063"/>
          </a:xfrm>
        </p:spPr>
        <p:txBody>
          <a:bodyPr lIns="0" tIns="0" rIns="0" bIns="0" anchor="ctr"/>
          <a:lstStyle/>
          <a:p>
            <a:pPr eaLnBrk="1" hangingPunct="1"/>
            <a:r>
              <a:rPr lang="de-AT" dirty="0" err="1" smtClean="0"/>
              <a:t>Orion‘s</a:t>
            </a:r>
            <a:r>
              <a:rPr lang="de-AT" dirty="0" smtClean="0"/>
              <a:t> Virtual Backplane</a:t>
            </a:r>
            <a:endParaRPr lang="de-AT" dirty="0" smtClean="0"/>
          </a:p>
        </p:txBody>
      </p:sp>
      <p:pic>
        <p:nvPicPr>
          <p:cNvPr id="549894" name="Picture 5" descr="TTEthernet-logo-white"/>
          <p:cNvPicPr>
            <a:picLocks noChangeAspect="1" noChangeArrowheads="1"/>
          </p:cNvPicPr>
          <p:nvPr/>
        </p:nvPicPr>
        <p:blipFill>
          <a:blip r:embed="rId3">
            <a:clrChange>
              <a:clrFrom>
                <a:srgbClr val="0193CF"/>
              </a:clrFrom>
              <a:clrTo>
                <a:srgbClr val="0193CF">
                  <a:alpha val="0"/>
                </a:srgbClr>
              </a:clrTo>
            </a:clrChange>
          </a:blip>
          <a:srcRect/>
          <a:stretch>
            <a:fillRect/>
          </a:stretch>
        </p:blipFill>
        <p:spPr bwMode="auto">
          <a:xfrm>
            <a:off x="6588125" y="6108700"/>
            <a:ext cx="1871663" cy="344488"/>
          </a:xfrm>
          <a:prstGeom prst="rect">
            <a:avLst/>
          </a:prstGeom>
          <a:noFill/>
          <a:ln w="9525">
            <a:noFill/>
            <a:miter lim="800000"/>
            <a:headEnd/>
            <a:tailEnd/>
          </a:ln>
        </p:spPr>
      </p:pic>
      <p:pic>
        <p:nvPicPr>
          <p:cNvPr id="92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4744"/>
            <a:ext cx="7704856" cy="52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111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Rectangle 8"/>
          <p:cNvSpPr txBox="1">
            <a:spLocks noGrp="1" noChangeArrowheads="1"/>
          </p:cNvSpPr>
          <p:nvPr/>
        </p:nvSpPr>
        <p:spPr bwMode="black">
          <a:xfrm>
            <a:off x="8153400" y="6597650"/>
            <a:ext cx="709613" cy="260350"/>
          </a:xfrm>
          <a:prstGeom prst="rect">
            <a:avLst/>
          </a:prstGeom>
          <a:noFill/>
          <a:ln w="9525">
            <a:noFill/>
            <a:miter lim="800000"/>
            <a:headEnd/>
            <a:tailEnd/>
          </a:ln>
        </p:spPr>
        <p:txBody>
          <a:bodyPr wrap="none"/>
          <a:lstStyle/>
          <a:p>
            <a:pPr algn="r"/>
            <a:r>
              <a:rPr lang="de-DE" sz="1000">
                <a:solidFill>
                  <a:schemeClr val="bg1"/>
                </a:solidFill>
                <a:ea typeface="ＭＳ Ｐゴシック" pitchFamily="34" charset="-128"/>
                <a:cs typeface="Arial" charset="0"/>
              </a:rPr>
              <a:t>Page</a:t>
            </a:r>
            <a:r>
              <a:rPr lang="de-DE" sz="1000">
                <a:solidFill>
                  <a:schemeClr val="tx1"/>
                </a:solidFill>
                <a:ea typeface="ＭＳ Ｐゴシック" pitchFamily="34" charset="-128"/>
                <a:cs typeface="Arial" charset="0"/>
              </a:rPr>
              <a:t> </a:t>
            </a:r>
            <a:fld id="{979478FF-6A33-4108-80E2-81095492BB9A}" type="slidenum">
              <a:rPr lang="de-DE" sz="1000">
                <a:solidFill>
                  <a:schemeClr val="bg1"/>
                </a:solidFill>
                <a:ea typeface="ＭＳ Ｐゴシック" pitchFamily="34" charset="-128"/>
                <a:cs typeface="Arial" charset="0"/>
              </a:rPr>
              <a:pPr algn="r"/>
              <a:t>28</a:t>
            </a:fld>
            <a:endParaRPr lang="de-DE" sz="1000">
              <a:solidFill>
                <a:schemeClr val="bg1"/>
              </a:solidFill>
              <a:ea typeface="ＭＳ Ｐゴシック" pitchFamily="34" charset="-128"/>
              <a:cs typeface="Arial" charset="0"/>
            </a:endParaRPr>
          </a:p>
        </p:txBody>
      </p:sp>
      <p:sp>
        <p:nvSpPr>
          <p:cNvPr id="549892" name="Rectangle 6"/>
          <p:cNvSpPr>
            <a:spLocks noGrp="1" noChangeArrowheads="1"/>
          </p:cNvSpPr>
          <p:nvPr>
            <p:ph type="title"/>
          </p:nvPr>
        </p:nvSpPr>
        <p:spPr/>
        <p:txBody>
          <a:bodyPr lIns="0" tIns="0" rIns="0" bIns="0" anchor="ctr"/>
          <a:lstStyle/>
          <a:p>
            <a:pPr eaLnBrk="1" hangingPunct="1"/>
            <a:r>
              <a:rPr lang="de-AT" dirty="0" err="1" smtClean="0"/>
              <a:t>Avionic</a:t>
            </a:r>
            <a:r>
              <a:rPr lang="de-AT" dirty="0" smtClean="0"/>
              <a:t>-X Demonstrator</a:t>
            </a:r>
          </a:p>
        </p:txBody>
      </p:sp>
      <p:sp>
        <p:nvSpPr>
          <p:cNvPr id="2" name="Content Placeholder 1"/>
          <p:cNvSpPr>
            <a:spLocks noGrp="1"/>
          </p:cNvSpPr>
          <p:nvPr>
            <p:ph sz="half" idx="2"/>
          </p:nvPr>
        </p:nvSpPr>
        <p:spPr/>
        <p:txBody>
          <a:bodyPr/>
          <a:lstStyle/>
          <a:p>
            <a:endParaRPr lang="en-US"/>
          </a:p>
        </p:txBody>
      </p:sp>
      <p:pic>
        <p:nvPicPr>
          <p:cNvPr id="549894" name="Picture 5" descr="TTEthernet-logo-white"/>
          <p:cNvPicPr>
            <a:picLocks noChangeAspect="1" noChangeArrowheads="1"/>
          </p:cNvPicPr>
          <p:nvPr/>
        </p:nvPicPr>
        <p:blipFill>
          <a:blip r:embed="rId3">
            <a:clrChange>
              <a:clrFrom>
                <a:srgbClr val="0193CF"/>
              </a:clrFrom>
              <a:clrTo>
                <a:srgbClr val="0193CF">
                  <a:alpha val="0"/>
                </a:srgbClr>
              </a:clrTo>
            </a:clrChange>
          </a:blip>
          <a:srcRect/>
          <a:stretch>
            <a:fillRect/>
          </a:stretch>
        </p:blipFill>
        <p:spPr bwMode="auto">
          <a:xfrm>
            <a:off x="6588125" y="6108700"/>
            <a:ext cx="1871663" cy="344488"/>
          </a:xfrm>
          <a:prstGeom prst="rect">
            <a:avLst/>
          </a:prstGeom>
          <a:noFill/>
          <a:ln w="9525">
            <a:noFill/>
            <a:miter lim="800000"/>
            <a:headEnd/>
            <a:tailEnd/>
          </a:ln>
        </p:spPr>
      </p:pic>
      <p:sp>
        <p:nvSpPr>
          <p:cNvPr id="3" name="Text Placeholder 2"/>
          <p:cNvSpPr>
            <a:spLocks noGrp="1"/>
          </p:cNvSpPr>
          <p:nvPr>
            <p:ph type="body" sz="half" idx="1"/>
          </p:nvPr>
        </p:nvSpPr>
        <p:spPr/>
        <p:txBody>
          <a:bodyPr/>
          <a:lstStyle/>
          <a:p>
            <a:endParaRPr lang="en-US"/>
          </a:p>
        </p:txBody>
      </p:sp>
      <p:pic>
        <p:nvPicPr>
          <p:cNvPr id="1187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563" r="12625"/>
          <a:stretch/>
        </p:blipFill>
        <p:spPr bwMode="auto">
          <a:xfrm>
            <a:off x="1" y="148"/>
            <a:ext cx="9144000" cy="685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94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32" y="1484784"/>
            <a:ext cx="8369785" cy="4708004"/>
          </a:xfrm>
          <a:prstGeom prst="rect">
            <a:avLst/>
          </a:prstGeom>
          <a:noFill/>
          <a:ln>
            <a:noFill/>
          </a:ln>
          <a:effectLst>
            <a:outerShdw blurRad="88900" dist="35921" dir="2700000" algn="ctr" rotWithShape="0">
              <a:schemeClr val="bg2">
                <a:alpha val="40000"/>
              </a:schemeClr>
            </a:outerShdw>
            <a:reflection stA="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71683" name="Title 1"/>
          <p:cNvSpPr>
            <a:spLocks noGrp="1"/>
          </p:cNvSpPr>
          <p:nvPr>
            <p:ph type="title"/>
          </p:nvPr>
        </p:nvSpPr>
        <p:spPr/>
        <p:txBody>
          <a:bodyPr/>
          <a:lstStyle/>
          <a:p>
            <a:pPr eaLnBrk="1" hangingPunct="1"/>
            <a:r>
              <a:rPr lang="en-US" smtClean="0"/>
              <a:t>Strategic ECU Programs </a:t>
            </a:r>
            <a:br>
              <a:rPr lang="en-US" smtClean="0"/>
            </a:br>
            <a:r>
              <a:rPr lang="en-US" smtClean="0"/>
              <a:t>with AUDI since 2011</a:t>
            </a:r>
          </a:p>
        </p:txBody>
      </p:sp>
      <p:sp>
        <p:nvSpPr>
          <p:cNvPr id="3" name="Content Placeholder 2"/>
          <p:cNvSpPr>
            <a:spLocks noGrp="1"/>
          </p:cNvSpPr>
          <p:nvPr>
            <p:ph idx="1"/>
          </p:nvPr>
        </p:nvSpPr>
        <p:spPr>
          <a:xfrm>
            <a:off x="430213" y="1557338"/>
            <a:ext cx="4286250" cy="2447925"/>
          </a:xfrm>
          <a:solidFill>
            <a:schemeClr val="bg1">
              <a:lumMod val="95000"/>
            </a:schemeClr>
          </a:solidFill>
        </p:spPr>
        <p:txBody>
          <a:bodyPr/>
          <a:lstStyle/>
          <a:p>
            <a:pPr marL="0" indent="0" eaLnBrk="1" hangingPunct="1">
              <a:defRPr/>
            </a:pPr>
            <a:r>
              <a:rPr lang="en-US" sz="1800" i="1" dirty="0" smtClean="0">
                <a:solidFill>
                  <a:schemeClr val="bg1">
                    <a:lumMod val="50000"/>
                  </a:schemeClr>
                </a:solidFill>
              </a:rPr>
              <a:t>Advanced Chassis Control </a:t>
            </a:r>
            <a:br>
              <a:rPr lang="en-US" sz="1800" i="1" dirty="0" smtClean="0">
                <a:solidFill>
                  <a:schemeClr val="bg1">
                    <a:lumMod val="50000"/>
                  </a:schemeClr>
                </a:solidFill>
              </a:rPr>
            </a:br>
            <a:r>
              <a:rPr lang="en-US" sz="1800" i="1" dirty="0" smtClean="0">
                <a:solidFill>
                  <a:schemeClr val="bg1">
                    <a:lumMod val="50000"/>
                  </a:schemeClr>
                </a:solidFill>
              </a:rPr>
              <a:t>(integrated in front axle) and </a:t>
            </a:r>
            <a:br>
              <a:rPr lang="en-US" sz="1800" i="1" dirty="0" smtClean="0">
                <a:solidFill>
                  <a:schemeClr val="bg1">
                    <a:lumMod val="50000"/>
                  </a:schemeClr>
                </a:solidFill>
              </a:rPr>
            </a:br>
            <a:r>
              <a:rPr lang="en-US" sz="1800" i="1" dirty="0" smtClean="0">
                <a:solidFill>
                  <a:schemeClr val="bg1">
                    <a:lumMod val="50000"/>
                  </a:schemeClr>
                </a:solidFill>
              </a:rPr>
              <a:t>Advanced Driver Assistance</a:t>
            </a:r>
          </a:p>
          <a:p>
            <a:pPr marL="0" indent="0" eaLnBrk="1" hangingPunct="1">
              <a:defRPr/>
            </a:pPr>
            <a:r>
              <a:rPr lang="en-US" sz="1800" i="1" dirty="0" smtClean="0">
                <a:solidFill>
                  <a:schemeClr val="bg1">
                    <a:lumMod val="50000"/>
                  </a:schemeClr>
                </a:solidFill>
              </a:rPr>
              <a:t>Computing Platform</a:t>
            </a:r>
          </a:p>
        </p:txBody>
      </p:sp>
      <p:pic>
        <p:nvPicPr>
          <p:cNvPr id="71687" name="Picture 16"/>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0716" y="3030786"/>
            <a:ext cx="129698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20813" y="3316288"/>
            <a:ext cx="9906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0" name="Picture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1938" y="2708275"/>
            <a:ext cx="1762125" cy="1235075"/>
          </a:xfrm>
          <a:prstGeom prst="rect">
            <a:avLst/>
          </a:prstGeom>
          <a:noFill/>
          <a:ln>
            <a:noFill/>
          </a:ln>
          <a:effectLst/>
          <a:extLst>
            <a:ext uri="{909E8E84-426E-40DD-AFC4-6F175D3DCCD1}">
              <a14:hiddenFill xmlns:a14="http://schemas.microsoft.com/office/drawing/2010/main">
                <a:solidFill>
                  <a:srgbClr val="0093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1"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64388" y="4941888"/>
            <a:ext cx="1446212" cy="1084262"/>
          </a:xfrm>
          <a:prstGeom prst="rect">
            <a:avLst/>
          </a:prstGeom>
          <a:noFill/>
          <a:ln>
            <a:noFill/>
          </a:ln>
          <a:effectLst/>
          <a:extLst>
            <a:ext uri="{909E8E84-426E-40DD-AFC4-6F175D3DCCD1}">
              <a14:hiddenFill xmlns:a14="http://schemas.microsoft.com/office/drawing/2010/main">
                <a:solidFill>
                  <a:srgbClr val="0093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74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8775" y="260648"/>
            <a:ext cx="5399088" cy="648072"/>
          </a:xfrm>
        </p:spPr>
        <p:txBody>
          <a:bodyPr/>
          <a:lstStyle/>
          <a:p>
            <a:pPr eaLnBrk="1" hangingPunct="1"/>
            <a:r>
              <a:rPr lang="en-GB" sz="2400" dirty="0" smtClean="0"/>
              <a:t>Space Programs Using Ethernet</a:t>
            </a:r>
            <a:endParaRPr lang="en-US" sz="2400" dirty="0" smtClean="0"/>
          </a:p>
        </p:txBody>
      </p:sp>
      <p:sp>
        <p:nvSpPr>
          <p:cNvPr id="2" name="Text Placeholder 1"/>
          <p:cNvSpPr>
            <a:spLocks noGrp="1"/>
          </p:cNvSpPr>
          <p:nvPr>
            <p:ph type="body" sz="half" idx="1"/>
          </p:nvPr>
        </p:nvSpPr>
        <p:spPr/>
        <p:txBody>
          <a:bodyPr/>
          <a:lstStyle/>
          <a:p>
            <a:endParaRPr lang="en-US" dirty="0"/>
          </a:p>
        </p:txBody>
      </p:sp>
      <p:pic>
        <p:nvPicPr>
          <p:cNvPr id="18437" name="Picture 5" descr="http://1.bp.blogspot.com/_tAaD_NFIwiM/TPWSK5zlaAI/AAAAAAAAAco/cpYmVstyocA/s1600/dragonlab_orbit_highre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92281" y="1332223"/>
            <a:ext cx="1825376" cy="2137308"/>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http://preview.turbosquid.com/Preview/2010/12/13__19_12_08/falcon9heavy001.jpgac4ced48-c719-4747-8506-7cef2876665fLarg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11756" y="1811014"/>
            <a:ext cx="1456674" cy="2433859"/>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http://iho.hu/img/repules_13_09/130930_cygnus/cst100_cygnus_bkgtest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57903" y="4402612"/>
            <a:ext cx="3011059" cy="1690683"/>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http://www.americaspace.com/wp-content/uploads/2013/03/Orbital-Sciences-Corporation-Picture-of-Antares-rocket-Image-Credit-Orbita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577876" y="3732545"/>
            <a:ext cx="1642195" cy="236075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3" descr="data:image/jpeg;base64,/9j/4AAQSkZJRgABAQAAAQABAAD/2wCEAAkGBxIQEBUUEhQWFhUUFxQVFhUXFRQWFREVFRQWFxUUFBUYHCggGBolGxUVIjEhJSkrLy4wGB8zODMtNygtLisBCgoKDg0OGhAQGjckHCQsLCwsLCwsLCwsLCwsLCwsLCwsLCwsLCwsLCwsLCwsLCwsLCwsLCwsLCwsLCwsLCwsLP/AABEIAMIBAwMBIgACEQEDEQH/xAAcAAEAAQUBAQAAAAAAAAAAAAAAAQIDBAUGBwj/xAA+EAABAwIDBAgEBAQFBQAAAAABAAIRAyEEEjEFBkFREyIyQmFxgZEHUqGxFCPR8GKiwfEVcoKS4RczNEPS/8QAFwEBAQEBAAAAAAAAAAAAAAAAAAECA//EACERAQEAAgIDAQADAQAAAAAAAAABAhETIRIxUUEiMmED/9oADAMBAAIRAxEAPwDw1ERAREQEREBERAREQEREBERAREQEREBERAREQEREBERAREQEREBERAREQEREBERAREQEREBERAREQEREBERAREQEREBEXqu6+xcNi9nnKxlNr2lr3auNVt4zG4glrvI2BTaybeVIr2Lw7qT3MeIc0kEeIVeBwpqujgLuPIIml7ZeB6QyeyP5jyWdvVSaXMqtEZ2hrwBAD2CJ5XaAfdbENbTbAEAWj9/u/qqKWFOIpvY4xIL6Q4Z2iR/uEgefMrn5duvj1pyiIi6OQiIgIiICIiAiIgIiICIiAiIgIiICIiAiIgIiICIiDpd2d1DjWF/SgXLQ0AueXxYEcBobTN1z+Lw7qVR1N4hzHFrhyLTBXSfD7b5wmJy92tDCbSxxPVcJ84Pg7wW1+KGw+jczEjWpaqJksd3S7xIkHyU32uunArtfh3XNOoW1HZaVTSfmHEcpjLPlyXM7MwHSGXdkfzHkFuqjjIa2xtf5Rw/ss5VvHH9dLvls+k6qK7KbSzqtfmuZAIYZnj46wuc2bXpvD202taacOloIzsMNcTzynIR/mcu1fihiMBkIGVwLXgfOAJeXmwF51JEwudwG7tHCTXq9JXaaTmilTa6c7m5HB7mHqt62YHQyAdVm2NSVp3fmOjut18f39uUqnamM6Jtu07Tw5u/f1WbUotoMMumJJPP+I+fL0touUxeINR5cfQchwCsm0yuotEqERdHIREQEREBERAREQEREBERAREQEREBEV7CYZ1Wo1jBLnkNA5koNxupuzVx9ZrW2pz1326oGsDnwXe757q0KGGFUU4w1AAgNLRUxD83RuaXnQFxEm5gWHFvZbm7uNwdOnRABqOgGfmNyXc4GZ0cgfI2PiviPxVL8JRZUqNDmA9G1ti2XS57iA3TtGdVzuXbr4vEtr4ptehTqGkym8OqUx0bcrHU25XNlvNufLmmSBeSJO83a+H1TE02VqtWnSouGYy78xrDIa/LHZnL6O9Ftae4zXMpnEHowxpAosfncZcXE1KkQHSYOUaALZElrxIDWtaRIdAgZiQ8SLZQrcvieP1wO2t08RhATVDWgNaSS4CXOvlYDd9uIEWN1oV329W0KFXB5hTY9zarqQfnAfTdkylwDe20hjYuRLQeN+J/CPzABpJcGkReQ7SPW3mCFqX6zZ30sBeu7CYMVsrPiQ49Ix7M5s3quLelzGxMgXPFptoVx+B3HqFrHVnZc8ZWNEvdM2vF5y6TYrsnPNDDUqLCWtbTu18h2drzYtd2A4GQY5k6rGWc/GscL+tHg9hCWtLzTboyWtJf1iIYxry4mBNxxE6rYbL2Th6GUviqbOeXdUGSDAYbEROvtFlq8djmf9yB+WDFR2b5p6vMi4E+i5apjq2Kq9pwBuYc6wHeN7m6zJa3bp3eNxVJ/Xa9wa0kmWxIJ7rAYEgDSwWoq7Ud0byS5tIizJIho7JPM8lrsTi+o2k3sNM+MnW+sE3Pj6rUbU2i54FOeq3XxPI+S147S3SjH7VdVY1pEZS6SO+CZaCI4Sb8bcgteiLppyt2IiIgiIgIiICIiAiIgIiICIiAiIgIrlai5hh7S02MOBBg3Bgrc7m43ocUHGmKgIIMgFzNOuwkWdw8ZhCTadh4MBpe5oM9kOaHCOcEG5P28V6VuNsM0XdK5jBWddjQxjTh2uEdZwFnED9OJWw2bu3Sp1M7AA8tljCOrR4THA6QOH2uYyo+g4NDw6rcxwaywnw119Fyrt+ajoKVNrHFxcQ/uvBh7TEHLyEcLzN5XH0sU2jVxDA8npjmL+LrtkgAwACL+isY2pjHlwY19WAZyN7epDRzOtlw+A2Pja1Xp6rjRy9YPqh9ge6ynE3BsLAieSSSpdx1O8mIr0GtLA17nTlYCZMcQAJcfX1VGxqVDHUKZxJp9IWy0CpVALs7wQ6g7qdnKc4iZ8JTDVL8XuaYBNnBv8IEgTY85ESuyx9NmEp5qVBmdrRUcR16hBcGlwBEVAHRMEkTNpUy2uOnP0/h1hGl9avVhriXNGQUGN1AApOBJAsY4mBzWfhehotbTwtHPBJZUrAtZIGrREugaeVtLabGbu7Rx+HrvqBlIPyOayq7qsps1c10Zmuc7KIIa2CfRu3tOo8DCYtrmV2Ma9hLh+YwDqvDhMuHHUG/iFZN+6W69RvaNdweX1HB1SnLS6ADRpvFyy9wbXJ7pHNcrvnt5teoXNALnANcYMhoMta2ScscI4HyWRtPafTTmLQyhOd7ZAqGeq1p4ZiBA9bwFqcRsOvjqNSu0ta4dWlSA1Y0dgHumDYnXwBBTxlp5WRym1MeaxbTZ2QYAGrnH7jgFmjAnDtAtLhJPl+ixMFgTTb0lQin8uaQ7za3Un0jxWTtLawZHQvD3OaM1QtOZn8DZsON4m+q3/kY3+1Z2iHUmgkEF85Z1gakjXiL8VpVVUeXElxJJ1JMk+ZKpVjNuxERVBERAREQEREBERAREQEREBERAVdGqWODmmHNIIPIgyCqEQd7Sr0tr0cj8tPFMByuvDwL+o5jhqrW7jW7OL31mF1ZvZE9VpBMGeJ0iOfgFyGzsT0VVj+t1TPVOUyNIMFeoValDEU6T8VTeC2DUZPRuadWtqGNCCHRHEaLGTpg1rd+a9GlDKTDWecz6rySykDam3KfXU87K3hduNqltZ76hNOow4qplH5zH2ysAOUTlygQDHiqN79v0A3oaLQACCWMBa0jk5+rzECTJi3Erm93tpU6eLp1KgLGB3WyHulwzAzNonx0PBJNxLdV67tjbeBo0WBraraVYMexlQuZSqg26xf2mXGsyCTpBWFtGg7Eu/NcGy38ttMSwWkgutJ9pHla18b6uTDYdrA19Op1A89YtbR69EtdrLqVdoJngfNctuPvGCG4WuSLxReCBB1awk8Z09kxx/TLL8ZX+F1mPil1qkuc4dUdVsCHEkNE9WOJkL0bA4ep+BZWqHKW9cB2Zzml7YMZraxAi0cVoSzM64aajdQAMtRs2JnX+hngbt49rYrE4ToKDSHgtbPVGWXCb6WF/D2Uym1xy01G3N+qNJlVmV1SpUBYbmCCNHFw1BuCJgrlNmYKrWP4l5yT1aLS4gAXs0m8QTYTqTC6vb25rMPTY12WrXeelbVAljmgOa6ny7QBIvqI4rjdp0Kb6WarWcaxIEPF8sX6MCzWh0jLxzA84TWulu/12WxqNDE0h0YD34c5Sx0AGoCMz3XvnixvHoQtznyjpaYMAZalJo60N5N+dotEXHHReW7O2w3B1mVKdOCLPAc7LUYY1Bm+vrBXaYvfDB0iKjKheagbnpNaQdIDpNg8WBvcAcgtaYtaj4g7vtgYuhdrozgOzCCOrUb4aT5grg112K36qjO3DMbTpumA8Co5szOWbQflIMX4WXJErUZUopUICIiAiIgIiICIiAiIgIiICIioIilBCIsjB0czr6C5/RQjYbMpNYA4tl+oJuGjgQ2Lnz9lGO2nUqvNR73OIsJOrucaW19kx1bK2OJ+n9vuVrC6w8NFmTfbplddRfrVw5pm7ydVioi25uv2vvW3E7Hw+EfJrUKoAdw6BjHhknn+YGxypBcjKhEkK9K3N3i/FMFCs/wDPZek93fA4TxdwI1cPVdBjGvIeaRLajYzsABkcHMk3JAgO4xBFreMUqpY4OaSHNIII1BBkEeMrYbR29icQZq1XG0QIaCNYIbAI80sNu23q3ldTfQLa4rMEl7A5uaHNYAYA6phog+4WTUoYLHil+cymS4iGtDnNLgMr8oIN5IIMQQeS81o4ZzuQETcgLvN3trUNnbOqMqUw+riMzzAEsZkNOnmdrBL8wjldYymp03jd+3EbZohmIqMDS3K8tykEEZbXBvwVWE2PWqXDCB8zrDj+hXoePNOrTpHDUgKgY1lWo9oOdxc5+ckmSevxgw2JsAuH29jqorOZ0jiG27Jp31NiSQJ8VZbeolkndY+1dmDDhsvDnOmw0AEeh1HFa1VOJNzdUrUjNFClEEIpRBCKVCAiIgIiKAiIgIiIJREVBERAW3w7RSZfhc+LuA/fLxWJs+jJzHQaeJ/f9Ffx7C4tY2S48BeTxMfuwWb8bx6m2DXql7p9lbKz/wDDsjc1VwYNABDnkxMZQbesLCrFuY5Zy8J1jgT4qxmqERFpBEREFIRAqNvs6nhnUnvxFd7XCzKNOnmdVtYmoSGsbPmdbLY7X2rhG0mtw9JlR7ozVageSwDsspsPVbyJvYCIXMqFPFduw3U2xXa0MdTL6Tnw2oQQym4kSC+IAvztK9C31+HlHF4AV8HfE0WNzwXO/ENpshzGibOHCBeI5R5dh8ftDAsDTXxOGYQS2kKlRhIdq5tGRAN+sQPBdBul8Tq2BY9rmmqYIYSReRbpDzFrjVZuN3uLvrVc3hMBhaLG1cVU6QuEtwtBwzm5/wDIq3bRFuyMz76N1Wu2tjxXeHNpU6TWtDG06bYa1oJjM4kue65lziSfZdDV+IGKeT0lLCVGkkhlTCYdwYCbNBygwNNZXK4mrne55DW5nOdDWhrW5jMNaLNAmwGi1Jf1KtIpUJpBERARERRERQQilEEIpRBClESAiIqgiIg2rMfSpthjC5wFnOs2ZuSwXPHjx0stfVxLnOLibkRYBoiIiGwIVpFNLbRERXSCKYSFdAilFRClFKIIiIKq1Vz3Fz3FznGXOcSXOJ1JJuSqURAUKUQUopRBCKUhFQilQmhCKUU0IRSoU0CIimlFKkBTC1IilFVCBiqbUwkK4KRVYw7jwV1TyixCQsoYN54FXW7MqHulXxqec+sCFMLZt2LVPdPsr7N3ax7h9lfDL4zyY/WlhSugZurXPcPsrzNzsQe4fZXjyTlxcyi6xu5GJPcPsVdbuHiT3D7FOOpy4uOhTC7MbgYn5D7KsfD7FfIfZXjpyxxMJC7b/p9ivkPsoPw/xXyH2TjpyxxUKIXZu3CxPyH2Vp242JHcPsU46cuLkYSF1LtzMSO4fZWX7p4gdw+xU48l5cXOIt4/duuO4fZWX7CrDuH2Tjvw5MWpRbB2yqg7p9ladgXjgVPCr54sRFkHDOHBWzSKnivlFpFWWFRlU01tTChVwohQUophSmldRhtzcQ/Rh9ltsL8OcQ7ule29I0aAKoVxz+i6ec/I4+N/a8mw3wsqHtQFtsN8K295wXohrt5qkYkDj9R+inJfyHHP2uOo/DXDt1P0WfR3EwjeBK6Q4wcgfX+kI7FRwHsbJyZrx4NPT3Vwbf8A1rJZsXCt0pD2WeK/Nk/ROnHyj/cFPPL6eGKxT2fQGlJvsFkNwtMaUx/tCuNr3iG+jh9oVVZ5HA+jh9Fi5VuYxSKTflHsFJyjgB6KgYmbAGb90GPqrNSsY4EeUfdOzplQP2FSXDn9lhipbl4q46oI8fDj7hXVNrwegqj9lYwqwPPSR/yoOMboR7Jqm2WKg5/ZC4/uFifiGH+11bdXaDYgjwlNJtnOceH9FbdUdy+itNxrRqAfH+6qNZhHV4a3IPpwTteqGoeQ9lMgiYB9FbD7gyY9He8KDXbzH8wREksOrG+wVD8NTOtJvsFU8jXQHQ8PcKBT5K7TTGfs3Du1pD2WPU3ewjtaa2FSoRYj7yjXsNvv+wr55fU8cWkq7nYN3dIWFX3AwrtDC6Z4Ex9jIPkqhHBXky+px4/HD1/hpSPZcFrcR8L3d0gr0qrAuI8uIVprz5epV5KnHHkuJ+G1duglanFbkYhncPsvbTinD/lVfiCdRKvl9hr5Xz+7disD2T7IvejUb8o9kTePw/l9ZbY0mT4LHqO8Vnto0nCGm50mb+FlgPomYjTWNAsY1uxTmVxrCdNFk4bZsjrWPmLLKOEgQXZp4aR7KXOEwqxRwzhfU+cfZZL8wF4+pWTTeIidPL6qXgLnctusx01z8SW628Y/rKx8Rip0P2WyqMYBcWGsqw3Z7HtkWH1jxWpYzZWtZX5k+hgq5TrPnM028f04qsYdgnI4lw0PCfBS2hVYZ1P9PErW4xJV6o4ubLmgO1kTJhYTqjhYifO8K/UxD56zRb2CtPrA3GnIEQPEpCpp53CwBi3GRPqpyEdo+vBUU2VHjqwQNBOnHjoFTULmxmHjZ3D1VRccxnC88jJHorQoSYEg+I/RUZgdD6Ejl5XQOdrYi9revFVOl5+GIsQbcefkFQ2mw8fSQD/MoFc2kCwsCPXUqX4ga5B7nT3sp2vSt+GA1Lm+Yt52KxjSJmDIGpE2HM8lmVnFhaQ4tzDRwEQR4ajxhWKjrwWXB1bdsnhA425pLSyLXRvFxIUnPxv5xP1urjWMI7RaeR4Qoe0kcCQNZA589f8AhXaaVNrObBiOdjp4rIZiGnw/0zHErBY6ow6TI4zcKunioHZ98rh9gfqpYsrMNYkQMpB5kj1ghHTE5HR5Zh5GDKtYcsLT3uJFxknjfX2WJTqBhsXCdZAsPLis6a2y21GE8AfEw331HqFWyiXaAnmWuBH0TOMskwTMOEdYTFwddeBWK+gRL2mQNXMEEf5mcvFBk1aZbcyI8Bf2N1bc5p4AeRLT7GxVnD48d6/lAPqDYq9TxDCNWj+EjLPLw+qdw3KAEfxcxdX6T2jhB8RY+oWMaJF7t8eB5aGD7qaVdzeIcPKHD0UqxkvaCbAR/q/+UWG7Hiez/NH0RNU3G7xNmti1wLcuXkoZ2nDgBYcBdEWI6X2lrjcTaDZZAHUUIpViKVMZdBryR2h8kRQYeOPV9Vg4l5NFsk9pv2cpRdcXLNkULMbFtNFfwriQZKIpWowscbkeA+6xKZOVEXSenPL2oe4nLfQ+2iHU/vkiLTKXCw/1K1UcSP3zClEiVDT/AE+yprdr2RFZ7T8banfDt8C2PCdYWsrmM0cHj01RFjH3XTP02FJoe5hcM0tMzebcZWJXAlviTPjZqIpPZfSiSHwOSza1MdCDAmTeB/D+pUomX4T1WqzlrgWkjyMc1tsJTaW3APmAeahE/wCnow9rVdgyGwtfTQwLqGGzDx0njEiyhFmelvti1mDIDAnM9YDiiLti5ZszAVHBtifc+C2G1mgU2EC5FzxOmpRFzv8AaOmP9WtdqoRFuMP/2Q=="/>
          <p:cNvSpPr>
            <a:spLocks noChangeAspect="1" noChangeArrowheads="1"/>
          </p:cNvSpPr>
          <p:nvPr/>
        </p:nvSpPr>
        <p:spPr bwMode="auto">
          <a:xfrm>
            <a:off x="244475"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7" name="Picture 15" descr="http://www.wonderbart.com/images/11/july/orion_mpcv_500.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16213" y="1459778"/>
            <a:ext cx="2617697" cy="1568165"/>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descr="http://spaceinimages.esa.int/var/esa/storage/images/esa_multimedia/images/2011/09/iss_with_atv_johannes_kepler_and_shuttle_endeavour_docked/8552925-7-eng-GB/ISS_with_ATV_Johannes_Kepler_and_Shuttle_Endeavour_docked.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16213" y="3362452"/>
            <a:ext cx="2788132" cy="2154780"/>
          </a:xfrm>
          <a:prstGeom prst="rect">
            <a:avLst/>
          </a:prstGeom>
          <a:noFill/>
          <a:extLst>
            <a:ext uri="{909E8E84-426E-40DD-AFC4-6F175D3DCCD1}">
              <a14:hiddenFill xmlns:a14="http://schemas.microsoft.com/office/drawing/2010/main">
                <a:solidFill>
                  <a:srgbClr val="FFFFFF"/>
                </a:solidFill>
              </a14:hiddenFill>
            </a:ext>
          </a:extLst>
        </p:spPr>
      </p:pic>
      <p:pic>
        <p:nvPicPr>
          <p:cNvPr id="18451" name="Picture 19" descr="http://www.nasaspaceflight.com/wp-content/uploads/2012/05/Z322.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31840" y="1352540"/>
            <a:ext cx="2255689" cy="142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94" name="Picture 42" descr="http://t0.gstatic.com/images?q=tbn:ANd9GcR2ggngOU4wXIVIX7CVoYVi7yqc0O0E3BUM9bv_gleReoNkXkliR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1501" y="3327234"/>
            <a:ext cx="897002" cy="5776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866"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4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p:cNvSpPr txBox="1">
            <a:spLocks/>
          </p:cNvSpPr>
          <p:nvPr/>
        </p:nvSpPr>
        <p:spPr>
          <a:xfrm>
            <a:off x="239713" y="374650"/>
            <a:ext cx="5180012" cy="838200"/>
          </a:xfrm>
          <a:prstGeom prst="rect">
            <a:avLst/>
          </a:prstGeom>
        </p:spPr>
        <p:txBody>
          <a:bodyPr lIns="82296" rIns="82296" anchor="b"/>
          <a:lstStyle>
            <a:lvl1pPr algn="l" defTabSz="914400" rtl="0" eaLnBrk="1" latinLnBrk="0" hangingPunct="1">
              <a:lnSpc>
                <a:spcPct val="80000"/>
              </a:lnSpc>
              <a:spcBef>
                <a:spcPct val="0"/>
              </a:spcBef>
              <a:buNone/>
              <a:defRPr lang="en-US" sz="3600" b="0" kern="1200" spc="-100" baseline="0">
                <a:gradFill>
                  <a:gsLst>
                    <a:gs pos="0">
                      <a:schemeClr val="tx1"/>
                    </a:gs>
                    <a:gs pos="44000">
                      <a:srgbClr val="01BBBB"/>
                    </a:gs>
                    <a:gs pos="100000">
                      <a:schemeClr val="accent4"/>
                    </a:gs>
                  </a:gsLst>
                  <a:lin ang="4800000" scaled="0"/>
                </a:gradFill>
                <a:latin typeface="+mj-lt"/>
                <a:ea typeface="+mj-ea"/>
                <a:cs typeface="+mj-cs"/>
              </a:defRPr>
            </a:lvl1pPr>
          </a:lstStyle>
          <a:p>
            <a:pPr fontAlgn="auto">
              <a:spcAft>
                <a:spcPts val="0"/>
              </a:spcAft>
              <a:defRPr/>
            </a:pPr>
            <a:endParaRPr sz="3200">
              <a:gradFill>
                <a:gsLst>
                  <a:gs pos="0">
                    <a:srgbClr val="0096D6"/>
                  </a:gs>
                  <a:gs pos="44000">
                    <a:srgbClr val="01BBBB"/>
                  </a:gs>
                  <a:gs pos="100000">
                    <a:srgbClr val="008041"/>
                  </a:gs>
                </a:gsLst>
                <a:lin ang="4800000" scaled="0"/>
              </a:gradFill>
            </a:endParaRPr>
          </a:p>
        </p:txBody>
      </p:sp>
      <p:sp>
        <p:nvSpPr>
          <p:cNvPr id="31" name="Rectangle 2"/>
          <p:cNvSpPr txBox="1">
            <a:spLocks noChangeArrowheads="1"/>
          </p:cNvSpPr>
          <p:nvPr/>
        </p:nvSpPr>
        <p:spPr>
          <a:xfrm>
            <a:off x="340056" y="148585"/>
            <a:ext cx="5603544" cy="1008063"/>
          </a:xfrm>
          <a:prstGeom prst="rect">
            <a:avLst/>
          </a:prstGeom>
        </p:spPr>
        <p:txBody>
          <a:bodyPr anchor="b"/>
          <a:lstStyle>
            <a:lvl1pPr algn="l" rtl="0" fontAlgn="base">
              <a:spcBef>
                <a:spcPct val="0"/>
              </a:spcBef>
              <a:spcAft>
                <a:spcPct val="0"/>
              </a:spcAft>
              <a:defRPr sz="3000">
                <a:solidFill>
                  <a:srgbClr val="0093D0"/>
                </a:solidFill>
                <a:latin typeface="+mj-lt"/>
                <a:ea typeface="+mj-ea"/>
                <a:cs typeface="+mj-cs"/>
              </a:defRPr>
            </a:lvl1pPr>
            <a:lvl2pPr algn="l" rtl="0" fontAlgn="base">
              <a:spcBef>
                <a:spcPct val="0"/>
              </a:spcBef>
              <a:spcAft>
                <a:spcPct val="0"/>
              </a:spcAft>
              <a:defRPr sz="3000">
                <a:solidFill>
                  <a:srgbClr val="0093D0"/>
                </a:solidFill>
                <a:latin typeface="Arial" charset="0"/>
              </a:defRPr>
            </a:lvl2pPr>
            <a:lvl3pPr algn="l" rtl="0" fontAlgn="base">
              <a:spcBef>
                <a:spcPct val="0"/>
              </a:spcBef>
              <a:spcAft>
                <a:spcPct val="0"/>
              </a:spcAft>
              <a:defRPr sz="3000">
                <a:solidFill>
                  <a:srgbClr val="0093D0"/>
                </a:solidFill>
                <a:latin typeface="Arial" charset="0"/>
              </a:defRPr>
            </a:lvl3pPr>
            <a:lvl4pPr algn="l" rtl="0" fontAlgn="base">
              <a:spcBef>
                <a:spcPct val="0"/>
              </a:spcBef>
              <a:spcAft>
                <a:spcPct val="0"/>
              </a:spcAft>
              <a:defRPr sz="3000">
                <a:solidFill>
                  <a:srgbClr val="0093D0"/>
                </a:solidFill>
                <a:latin typeface="Arial" charset="0"/>
              </a:defRPr>
            </a:lvl4pPr>
            <a:lvl5pPr algn="l" rtl="0" fontAlgn="base">
              <a:spcBef>
                <a:spcPct val="0"/>
              </a:spcBef>
              <a:spcAft>
                <a:spcPct val="0"/>
              </a:spcAft>
              <a:defRPr sz="3000">
                <a:solidFill>
                  <a:srgbClr val="0093D0"/>
                </a:solidFill>
                <a:latin typeface="Arial" charset="0"/>
              </a:defRPr>
            </a:lvl5pPr>
            <a:lvl6pPr marL="457200" algn="l" rtl="0" fontAlgn="base">
              <a:spcBef>
                <a:spcPct val="0"/>
              </a:spcBef>
              <a:spcAft>
                <a:spcPct val="0"/>
              </a:spcAft>
              <a:defRPr sz="3000">
                <a:solidFill>
                  <a:srgbClr val="0093D0"/>
                </a:solidFill>
                <a:latin typeface="Arial" charset="0"/>
              </a:defRPr>
            </a:lvl6pPr>
            <a:lvl7pPr marL="914400" algn="l" rtl="0" fontAlgn="base">
              <a:spcBef>
                <a:spcPct val="0"/>
              </a:spcBef>
              <a:spcAft>
                <a:spcPct val="0"/>
              </a:spcAft>
              <a:defRPr sz="3000">
                <a:solidFill>
                  <a:srgbClr val="0093D0"/>
                </a:solidFill>
                <a:latin typeface="Arial" charset="0"/>
              </a:defRPr>
            </a:lvl7pPr>
            <a:lvl8pPr marL="1371600" algn="l" rtl="0" fontAlgn="base">
              <a:spcBef>
                <a:spcPct val="0"/>
              </a:spcBef>
              <a:spcAft>
                <a:spcPct val="0"/>
              </a:spcAft>
              <a:defRPr sz="3000">
                <a:solidFill>
                  <a:srgbClr val="0093D0"/>
                </a:solidFill>
                <a:latin typeface="Arial" charset="0"/>
              </a:defRPr>
            </a:lvl8pPr>
            <a:lvl9pPr marL="1828800" algn="l" rtl="0" fontAlgn="base">
              <a:spcBef>
                <a:spcPct val="0"/>
              </a:spcBef>
              <a:spcAft>
                <a:spcPct val="0"/>
              </a:spcAft>
              <a:defRPr sz="3000">
                <a:solidFill>
                  <a:srgbClr val="0093D0"/>
                </a:solidFill>
                <a:latin typeface="Arial" charset="0"/>
              </a:defRPr>
            </a:lvl9pPr>
          </a:lstStyle>
          <a:p>
            <a:pPr>
              <a:defRPr/>
            </a:pPr>
            <a:r>
              <a:rPr lang="en-US" sz="2400" b="1" kern="0" dirty="0" smtClean="0"/>
              <a:t>Standardization: </a:t>
            </a:r>
            <a:r>
              <a:rPr lang="en-US" sz="2400" kern="0" dirty="0" smtClean="0"/>
              <a:t>TTTech working with partners to drive Deterministic Ethernet standard across industries</a:t>
            </a:r>
            <a:endParaRPr lang="en-US" sz="2400" kern="0" dirty="0"/>
          </a:p>
        </p:txBody>
      </p:sp>
      <p:sp>
        <p:nvSpPr>
          <p:cNvPr id="4" name="AutoShape 10" descr="data:image/jpeg;base64,/9j/4AAQSkZJRgABAQAAAQABAAD/2wCEAAkGBhQQEBAQEBQQERQWEBMVFBQUEBQVFRYXExUhFBYXExQXJyYfFxkjGhQWHy8gIycpLC0sFR4xNTAqNSYrLCkBCQoKDgwOGg8PGTQlHyQsLDQvLC0sNSwqLDUsLywsLC8qLCwpLCksNCwsKSwsLCwsLCwpLC0sLCwsLCwsLCwsLP/AABEIAFoCMAMBIgACEQEDEQH/xAAcAAACAgMBAQAAAAAAAAAAAAAABwUGAQMEAgj/xABJEAABAwIABgwKCAcAAgMAAAABAAIDBBEFBgcSIZEWMTJBUVRhcXKBstETFBciNDVzk6GxM1JidIKSs8EjQkRTg8LSovAVJEP/xAAbAQACAwEBAQAAAAAAAAAAAAAEBQADBgIBB//EADURAAEDAgEICgMAAgMBAAAAAAEAAgMEEQUSFCExQVFScRMVMjNhgZGhsdE0weFiciJCYyP/2gAMAwEAAhEDEQA/AHioPGHG+CjFnkvktojbuuQuO00c/UCtWOeMviUHmW8K+7YwdNrbbyN8C46yEnppnPc57yXOcSSSbkk7ZJRcFPl/8naknxDEegPRx9r4VownlHqpSRGWwN4GAF3W937AKv1OFppPpJZn9KRx+BK5EJi2NrdQWbkqJZDd7iVklbYax7Nw+RvRe4fJZioZHi7I5HDhaxxHwCxLSPZu2Pb0mkfNdaDoVYDhpCkqbG6rj3NRKek7PH/ndWrFLHuonqYqeXwTg8uu4MLXDNYXbxt/LwJeqwYh+sKbnf8ApOVMsbMgm2xG0lTMJWNyjYkbfFOVeJjZrj9k/Je1rn3Duifkk62R1JMjHWs4xJqZ3LOzWs4xJqZ3KDCE86Nm4LC5zNxn1KnNmtZxiTUzuTQxPrHzUUEkri97g67ja5s9wG1yAJJpzYh+r6bmf+o5CVTGhgsNqbYRLI+YhzidG0+IU+qvlCwnLT0zHwvMbjO1pIttFjjbTygalaFTsqXocf3lvYeg4Rd4BTqtcWwPI3Kj7NazjEmpncjZrWcYk1M7lBoTfo2bgsdnM3GfUqc2a1nGJNTO5GzWs4xJqZ3KDWVOjZuCmczcZ9SpvZrWcYk1M7kbNazjEmpncoRCnRs3BTOZuM+pU3s1rOMSamdyumTjDU1T4z4eR0mb4LNvbRnZ19oDgGpLBMHJN/V/4f8AdUVDGiMkBH4dPI6paHOJGnb4FMNLPHbGapgrZI4pnsYGsIaA2wu0E7Y4UzEn8onrCXox9gISlAL9O5OMWe5kALTbSNXmubZrWcYk1M7kbNazjEmpncoNCZdGzcFmM5m4z6lTmzWs4xJqZ3K+ZPsY31UUjJnZ8jHXubXLHbW1wEEakp1OYm4X8WrInk2Y4+Df0X755jmnqVM0LSw2GlGUVY9kzS9xI1G5TpQhCUrYIQheZJA0FziAACSTtADSSVFFS8oeM76fwUMDyx5u95Frhu5aNPCbn8KpmzWs4xJqZ3Ljw9hU1VTLOdpzvNHA0aGjUB13UenEULWtAI0rGVVbJJK5zHEDZpU5s1rOMSamdyNmtZxiTUzuUGhWdGzcENnM3GfUpsZOsLS1MUzp3ukIlABNtAzQbaFbVRslP0FR7YdgK8pTOAJCAthQOLqdhJ0qKxpqnRUdRJG4tc2O7XC1wbjhSr2a1nGJNTO5M/HP0Cq9kfmElUVSNaWm4SjF5XskaGuI0bD4qb2a1nGJNTO5GzWs4xJqZ3KDQjOjZuCTZzNxn1KnNmtZxiTUzuRs1rOMSamdyhEKdGzcFM5m4z6lTezWs4xJqZ3I2a1nGJNTO5QiFOjZuCmczcZ9SrviVjNUz1sccsz3sLZLtIbY2YSNocKZqT+Tz1hD0ZP0ynAltUAH6Ny02Evc+Elxvp28gqVlHw1NTeLeAkdHneFzrW05ubbbB4TrVL2a1nGJNTO5WbKz/Sf5v9EvUXTsaYwSEoxGeRtS4NcQNG3wCnNmtZxiTUzuWNmtZxiTUzuUIhX9GzcEBnM3GfUpz4mYweOUzXON5GeZJykbTrfaGnnvwKeSYxNw/wCKVLXONo3+ZJwAE6HfhOnmvwpzApXUR5DtGorV4dU9PFp1jQftZVcx8wjJBSGSF5Y7wjBcWvY3vtqxqqZS/QT7aP8AdVxC7xdX1ZLYHkbiqDs1rOMSamdy6MG44VbpoWuneQZYwRZukFwBG0q2uzBHpEHt4u2E2dGy2pZBlRNlD/mde8p8oQubCNe2CKSaQ2axpJ4eQDlJsBzpKBdbgkAXK8YTwtFTRmSZ4Y3e4SeBoGknmVAwvlRkcS2lYI2/XeM555Q3ct+Kq2HcOSVkplkPI1t9DG8A/c76jkzipWtF3aSstVYrI8lsWge5+lJVeMlTLfwk8x5A8tH5W2Cj3PJ2yTzm68rZFA55sxrnHga0k/BFgBupKnPe86SSsMlLdyXDmJHyXfT4yVMe4nnHIZHEanXC5n4OlbpdHKOeNw+YXOvLNcoHPZqJCtFJlIq2bp0cvTjA+LM1NainMkcbzoLmNcQPtC/7pAJ9YJ9Hg9jH2AgKtjW2IC0OETySFwe69ra0rco1aZK57d6NjGDrGefi74Krqfx6iLcIVF99zXDmLGlQCNiFmDkkdWSZ333lCZWTzFiEwNqpGtke5zs3OFwwNcW6AdGdcE35utaqw4r45SUV2WEkRNywmxB3yx29zbS5na5zLNVtBLFFMHSjR8eKcYCCFCYFxxpqqwY/Mef/AM5LNd1bzuolTiUOaWmxWyZIyQZTDcKMrsWqae/hIYieENzXfmbY/FRFBiBFT1UVRC94DC4mN1nA5zS3zXaCN1v3VqQvRI4CwKrdTROIcWi42oWufcO6J+S2LXPuHdE/JcK46l8/BCAhP18+QnNiH6vpuZ/6jkmU5sQ/V9NzP/Ucg6zsDmnODd87/X9hT6p2VL0OP7y3sPVxVOypehx/eW9h6Cg7wJ7Xfjv5JVoQhOViFL4qUbJqyCKRocxziHNJOnzCd7lATQ2C0X9hv5pO9LXEj1hTdN3YcnQl1W5weLHYtLhMMb4SXNB07R4BQOwWi/sN/NJ3o2C0X9hv5pO9TyEJ0j959U3zaHgHoFA7BaL+w380neu/BeAoaXO8BGI862dYuN829tsnhOtd6F4XuOgletgiabtaAeSEn8onrCXox9gJwJP5RPWEvRj7ARNJ2/JLcY7gcx8FVpCEJosohCEKKJ04mYY8Zo4nk3e0eDf0maLnnFj1qcSsyZ4X8HUOgcfNlbo6bNI1tzh1BNNJp2ZDyFtaCfpoA46xoPkhVPKPhjwNL4Jp8+Y5v4Bpefk38StiTWO+GPGayQg3ZH/DZwWafOPW6/VZdUzMt/JV4lP0UBA1nR9qvoQhN1jkIQhRRMzJT9BUe2HYCvKo2Sn6Co9sOwFeUnqO8K2uH/jM5KFxz9AqvZH5hJVOrHP0Cq9kfmElUXR9k80mxrvW8v2VhbIG3c0HaLgPita2U+7Z0m/NGlJBrTj2DUX9hv5pO9GwWi/sN/NJ3qeQkfSP3n1W7zaHgHoFA7BaL+w380nejYLRf2G/mk71PIU6R+8+qmbQ8A9AomgxVpoJBLFE1jxezg552xY7Z4CpZCFySTrVjGNYLNFuSXmVn+k/zf6JephZWf6T/N/ol6m1N3QWQxP8p3l8BCEIRCXITYyd4f8AD0/gXm8kIA5Sz+U9W56hwpTqSxewyaSojmFyAbPA/mYd0P3HKAqZ4+kbbajqGpzeUOOo6CnmqplL9BPto/3VogmD2tewhzXNDmkbRBFwR1Kr5S/QT7aP90rh7wc1qqzTTv5FKVdmCPSIPbxdsLjXZgj0iD28XbCcu1FYqPtjmnyqPlUri2CGEfzyFx5RGBo1vB6leEvcrEZ/+q7e/ijrOaR8ilFOLyBbHESRTPt4fIS8QhCcLFqy4iYAZV1DhLpYxmcW3tnG9gDyb+pNunpmxtDY2tY0bTWtDQOoJHYFw1JSSiaIi9rEHS1zTth2oakyMD5SKeazZrwO+1pj/ONrrAS+qjeTcalosKqIGMyXaHeO3zVuXLV4LimFpY45OkxrviV0RyBwDmkOBFwQbgjkI216QOpaAgOGlVHCmTSmlBMWfA77Jzm9bXfsQrRRweDjjYTfNY1t+HNFr/BbkLpz3OFiVVHBHG4uY219yXmVHAhvHVtFxYRycmm7HHWR+VL1fQNTTtkY6N4DmuBDgdogpUY1YiyUpdJEHSQ7dxpczkeN8fa12R1NMLZDkgxShdlGZguDr8FVUIQjkhWVYsC491NNZpd4Zg/kkJNh9l+2PiORVxC5cwOFiFbHK+I5TDZOLAOPVPVWZfwUh/keRpP2HbTubQeRWNfPSuuJ+ProS2GqcXxbTXnS6Pgud9nxHNoQEtLbSz0T+kxbKIZN6/aaC1z7h3RPyXtrri40rxPuHdE/JAp8dS+fghAQn6+fITmxD9X03M/9RyTKc2Ifq+m5n/qOQdZ2BzTnBu+d/r+wp9U7Kl6HH95b2Hq4qnZUvQ4/vLew9BQd4E9rvx38kq0IQnKxC7sCYT8WqIp83PzCTm3te7S3b0221cvKyeLN9+f+Uv0Kp8THm7gioayaBuTG6w8kwPKyeLN9+f8AlHlZPFm+/P8Ayl+hc5tFuV/WdVx+w+kx6HKgZZYo/F2jPkYy/hibZzg29s3Ttq/JEYD9KpvvEX6gT3QNTG1hGSE8wuokna4yG9ihJ/KJ6wl6MfYCcCT+UT1hL0Y+wF7SdvyXOMdwOY+Cq0pzAuCPGKWuIF3xCGRvMM/PH5dPO0KDTAyTi5qx9mH5vR0zslhI8PlIKGMSzBh23+Cl+hSuM2CPFaqWH+UOuzoO0t1bXUVFK1pDhcIZ7CxxadYW2mqHRvZIw2c1wc08rTcfJPbBde2ohjmZtPYHc19sc4Nx1JCJk5LcMZzJaVx0sPhGdFxs4DmdY/jQlWy7crcm+ET5EpjOp3yFYscMMeK0kjwbPcMyPpO3xzC7vwpKq4ZS8M+FqRA0+bCNPTdpOoWGtU5d0zMll96pxSfpZskam6PtZAvoGlTmNeCPFXU0P8wpWOfyvc95dq2uYBdOT/A/jFW1zhdkX8Q8GdfzBr0/hK68qPpjPu7O29dF/wD9QwKpsFqV0p2kAftU5CEK9AJmZKfoKj2w7AV5VGyU/QVHth2Aryk9R3hW1w/8ZnJQuOfoFV7I/MJKp1Y5+gVXsj8wkqi6Psnmk2Nd63l+ysL1G+xB4CDqN15QjUkTA8rJ4s335/5R5WTxZvvz/wApfoVGbRbkw6zquP2H0mB5WTxZvvz/AMo8rJ4s335/5S/Qpm0W5TrOq4/YfSf1BU+FiiktbPjY+172zmh1r7+2t64cBei03sIuwF3JQda2DDdoJS8ys/0n+b/RL1MLKz/Sf5v9EvU2pu6Cx+J/lO8vgKWxZwUKqo8AdGdHJmngcGEtPNcBRtRA6N7mPGa5ri1wO8QbEKw5O/WEXQk7BUzlNxfzXNrGDQ6zZbbztprusaOocK9Mlpck7QvG02XS9K3WCb8tHwqChCFel6ZWTLD+ex1I8+cy7o+VhPnN6ib8zuRSGUv0E+2j/dK/BmEHU80c0e6Y4EcvCDyEXHWmPjzXtnwYyaM3a98RHJt3B5Qbg8yAkjyZmuGolaGnqeko3xu1tB9P4lcuzBHpEHt4u2FxrswR6RB7eLthHO1FIY+2OafKr+PGBTVUj2sF3sIkYN8losWjnaT12VgQkbXFpBC3ksYkYWO1FfPawmRjjiAZHOqKQDOOl8W1nHfczl4Rv/ArqWIscWuBa4GxBBBB4CDtJzHK2QXCxVTSyU7slw5HYV4WVhCsQqkcE4wT0pvDI5ovpYdLDztOjr21fMCZTo5LNqm+Cd9dt3M6xtt+POlkhUyQsfrCMp62aDsnRuOpfQUM7XtD2Oa5pFw5pBBHIRtr2kni7jRLRPuw5zCfPjJ813KPqu5R13TfwRhaOqibNEbtO8dtpG21w3iEtmgMfJaijrmVItqdu+l2oQhUI9VzDWIdNU3cG+Bef5o7C5+0zaPwPKqLhjJ5UwXcwCdnDGPO649vVdN1CvZUPZtS+fDoJtNrHeF8+OaQSCCCNsHQRzheU88LYuwVQ/jRtcbaHjQ8czhp6tpKXGrF40U/gr5zS3OY47ZaTazuUEfI76YRVDZNG1Z6sw59MMq92qGWVhCIS1NXJrhkzUzoXm7oSAD9h251WcOYBWyfcO6J+SWuSpx8YnG94EE84eLfMplT7h3RPySioaGyGy2eHyGSmaTy9F8/BCAhN1jUJzYh+r6bmf8AqOSZTmxD9X03M/8AUcg6zsDmnODd87/X9hT6p2VL0OP7y3sPVxVOypehx/eW9h6Cg7wJ7Xfjv5JVoQhOViFK4sUDJ6uCGQEsc4ggEg6Gk7Y5QEyPJxR/Uk969L/Ej1hTdN3YcnQl9U9zXCx2LSYTBHJES9oOnaPAKr+Tij+pJ716PJxR/Uk969WhCE6V/EU2zSDgHoq3T5P6SN7Hta/Oa5rh/FcdLTcaOcKyIQuXOLtZVscTI9DBbkhJ/KJ6wl6MfYCcCT+UT1hL0Y+wETSdvySvGO4HMfBVaTByTbqr5ofm9L5MHJNuqvmh+b0ZU90Ulwz8pvn8FdeVDA+fFHUtGmM5j+g86CeZ3bSzT9r6Js0UkT9y9haesWuOUbaRNbSOhkkifocx5aecG2jk31XSPu3J3IrF4MiQSDUfkLQpDAWF3Uk7J2i+be7b2zgRYg/+7wUehFkAixSZrixwc3WFsnnL3Oe83c5xc48Jcbk6ytaFLYr4I8aqooiPNvnP6DdLtegfiXhIaLrpjXSPDRrJTKxAwN4vSNc4WfL/ABHcNiPMH5dPO4qoZUfTGfd2dt6aYFkrMqPpjPu7O29LqdxdLcrS4jGIqMMGyypyEITNZZMzJT9BUe2HYCvKo2Sn6Co9sOwFeUnqO8K2uH/jM5KFxz9AqvZH5hJVOrHP0Cq9kfmElUXR9k80mxrvW8v2Vhe4W3c0HfcBrK8LZT7tnSb80aUkGtNnycUf1JPevR5OKP6knvXq0ISTpX7ytzmkHAPRVfycUf1JPevR5OKP6knvXq0IU6V/EVMzg4B6LXTU4jYyNu5a1rRpvoaLDTzBbEIVaJAsl5lZ/pP83+iXqYWVn+k/zf6JepvTd0FjcT/Kd5fAVlyd+sIuhJ2CmxhChbPE+KQXa9paevfHKNscyU+Tv1hF0JOwU4EJV6JByTnCADTkHefgJDYWwa6mmkhfumOtfhG2HDkIsetcaZ2UvF/wkQqmDzoxZ/LGTt/hJ1E8CWKOhk6Rt0hrKc08pZs2ckKUhw0fE5aR1yDKyRnIRocOY6Dzg8Ki0KwgHWhmPLL25IXZgj0iD28XbC412YI9Ig9vF2wo7UVI+2OafKEISFfQEKNwvi7BVi00YcbaHjQ8czhp6tpSSF6CQbhcuY14s4XCWmGMl8jbupXiQfUfZr+p25PXZU2toJIXZkrHxu4HNI1cI5Qn6tFXQxzNLJWMkbwOaCPjtFFsq3DtaUnnwiN+mM2PskChXXHnEplMzxinuI84B7CSc3O2i0nTa+ix4R1UpMGPDxcLOzwPgfkP1oVuyb4ZMVV4AnzJha28HtF2nrAI6xwKorvwC8tqqYjbFRF2wvJGhzCCvaaQxytcN6ZWNOOrqGoZH4NsjHRB584tcCXOboOkEeaN5eqHKRSSbsyQn7bCRrZf42VXyp+lxfd2/qPVMQsdOx7ASm1RiM8M7mg3AOop7U2HqeT6OaF3IJG31Xuu0PB2iD1r58WV4aMbCum42drPf+J7V+HIIATLLGzkLhnHmaNJ6glJjfjCK2o8I0EMa3MYDtkAkkngJJ1AKDQroqcRm+1BVeIvqW5FrBCEKUxfxfkrJRHGLNFi99tDG8J4TwDf1lEEhouUvYxz3BrRclXXJXg4tjnnI3TmsbzM0uI5LuA/CVeJ9w7on5LXg+gZBEyGMWaxoA7zyk6TzrZPuHdE/JJZH5by5bemh6CER7gvn4IQEJ2sMhObEP1fTcz/ANRyTKc2Ifq+m5n/AKjkHWdgc05wbvnf6/sKfVOypehx/eW9h6uKp2VL0OP7y3sPQUHeBPa78d/JKtCEJysQpTFnCDKerhmkvmscSbC50tI0DnKY3lLpOGX3RSlQqZIGyG5R1NXS07cllk2vKXScMvuijyl0nDL7opSoVWaRonrio8PT+pteUuk4ZfdFSOBMboKx7o4c/ODM45zM0WuBt85CSiumSz0uX7uf1GquWmY1hIRNLic0szWOtYpopP5RPWEvRj7ATgSfyiesJejH2AqqTt+SLxjuBzHwVWkwck26q+aH5vS+TByTbqr5ofm9GVPdFJcM/Kb5/BTESxyn4HzJmVLRokGa/psGg9bewUzlE404I8apZYhurZzOm3S3XtfiKXQvyHgrTV0HTwlu3WEkELJCwnKxCEz8mOBsyF9S4edKc1vQYf3df8oS6wbQOnmjhZunvDRyX2zzAXPUnrSUrYo2RsFmsaGtHI0WCCq32bk708weDKkMp2fK3JV5UfTGfd2dt6aiVeVH0xn3dnbeh6XvEyxb8fzCpyEITVZFMzJT9BUe2HYCvKo2Sn6Co9sOwFeUnqO8K2uH/jM5KFxz9AqvZH5hJVOrHP0Cq9kfmElUXR9k80mxrvW8v2Vhe4XWc0necDqK8IRqSBNryl0nDL7oo8pdJwy+6KUqEJmkabdcVHh6f1Nryl0nDL7oo8pdJwy+6KUqFM0jU64qPD0/qcNDj/TTSMiYZM57g1t4yBc8JVkSRxT9OpfbNTuQdRGI3ABOsOqn1DC5+wpeZWf6T/N/ol6mFlZ/pP8AN/ol6j6bugs/if5TvL4CsuTv1hF0JOwU4En8nfrCLoSdgpwIOr7fknWD9weZ+AvMkYcC1wBBBBB2iDoIKSWM+AzR1L4tObuozwsO11jSDzJ3qs4+4v8AjVMXsF5YrubbbI/nb1gXHK0cK5p5Mh1jqKtxKl6eK41jV+0oEIQmyx6F2YI9Ig9vF2wuNdmCPSIPbxdsLx2oruPtjmnyofGrDTqOnM7GtcQ9gs69iHGx0jaKmFVspHoD/aR9pJYgC8ArcVLiyFzm6wCuSgyowPsJmSRHhFnt1ix+CnqXGukl3E8PM5+YdT7FJBZTB1Iw6tCzseMTN7QB9l9AR1DXaWua7mcD8l5nrGRi73sYOFzg0aykAhV5l/l7Ijrs27Hv/Ff8fccopojS058JdzS943Nmm4DTvm4Gna0b99FAWVhFxxiMWCTVNQ+oflvQp3ErB5mroABoY7wjuQR+cL/izR1qGhhc9zWMBc4mwaBckneATdxKxX8SiJfYzPsX205oG0wHk3zvnmCrqJAxviUTh9M6aUHYNajMe8UZ6uZk0OY4NiDC0uzXXDnO0XFredwqkVOKVXHuqeX8Lc8a2XTuQgY6lzBZPqjC4pnF9yCUgJaR7N2x7ekxw+a0r6DKwYgdsA9QV2ef4+6COCbn+39Xz81t9rTzaVJUeLVTNbwcEp5Swtb+Z1h8U8MwDaAHMFkLw1h2BdNwVv8A2f7W+0uMDZLnkh1U8NH1Izdx5C86B1X51f8AB+Do6eMRwsDGjeHDwk7ZPKV0oQ0krn9oprT0kVP2B57ULxMLtcPsn5L2hVIpJMYn1nF5dQ70bDqzi8uod6diEbnjtySdTRcR9vpJPYdWcXl1DvTSxOpHxUUEcjSx7Q67Tti73H5EKaQqpZ3SCxCLpcPZTPL2knRZCq+UPBsk9KxkLHSOE7XEN27BjhfWRrVoQqWOyXBwRc0QlYWHaknsOrOLy6h3o2HVnF5dQ707EIvPHbkp6mi4j7fSSew6s4vLqHejYdWcXl1DvTsQpnjtynU0XEfb6ST2HVnF5dQ70bDqzi8uod6diFM8duU6mi4j7fSSew6s4vLqHerVk7wDPT1Mj5onxtMBALgLXz2m2oFMJC4fVOe0tIVsOFxxPDw46EJY474uVE1bJJFDI9hbHZwAsbMAKZyFTFIYzcIyqpm1LMhx2pJ7Dqzi8uod6umTbA01Oanw8b484RZudbTYuvbWNavCFbJUue3JIQtPhkcEgkaTcIQhCGTRKPHXFt8dZIYo3uZJ/EGaxzgC7dDQNHnXPMQoH/4mb+zN7p/cnyhGtq3AAWSSXB2PeXB1r+CXmTTF9zZJKmVjm5ozIw5pBu7S5wB5LD8RTEQhDSSGR2UUzpqdtPGGNQl1lCwDPPVMfDE+Roga0loFrhzjb4jWmKhSOQxuygpU07ahmQ4pJ7Dqzi8uod6Nh1ZxeXUO9OxCJzx25LOpouI+30qhk5wVLTwztmY6MmUEB2+M211b0IQr3Zbi4prBEIYxGNiisaqZ0tHURxtLnOjs1o2ybjaSo2H1nF5dQ707EKyKcxiwCFqqBlS4OcSLJJ7Dqzi8uod6Nh1ZxeXUO9OxCuzx25CdTRcR9vpJPYdWcXl1DvRsOrOLy6h3p2IUzx25TqaLiPt9JJ7Dqzi8uod6Nh1ZxeXUO9OxCmeO3KdTRcR9vpKXFvFeqjq6d74JGtbK0uJAsAN86U2kIQ8spkNymFLStpmlrTe6pOUjA81R4t4CN8mb4XOzbaL5tr6jqVJ2HVnF5dQ707EKyOpcxuSAhqjDI55DI4m5SxxIxcqIa2OSWGRjQ2S7iBbS0gJnIQqpZDIblFUtM2mZkNN9KEIQq0UlXjXiRM2pe6mic+N/njNt5pO6br0jkPIofYdWcXl1DvTsQi21bwLWSeTCIXuLrkXST2HVnF5dQ7104MxTq2zwudBKAJYyTYaAHgk7acaF6atx2LkYPEDfKKFC434HfV0roYi0OLmuGcSB5pvtgFTSEI1xabhN5GCRpY7UUmKvEesj24XOHCwtf8Ab/BRc+C5mbuKVnSjePmE+1gowVjtoSZ+CxnsuI9/pfPhFtvQsL6DLAdsA9SwIgNoAdQXee/4+/wDFT1J/6e39SIpcFTS/RxSv6Mbj8QFYcF5NqmUgy5sDftEOd1Nb+5CbAWVW6rcdQsiIsHibpeSfZQuAMUoKMXjGdJaxkdpdzDeaOQdd1NIQhHOLjcpuyNsbclgs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 name="Oval 8"/>
          <p:cNvSpPr>
            <a:spLocks noChangeAspect="1"/>
          </p:cNvSpPr>
          <p:nvPr/>
        </p:nvSpPr>
        <p:spPr>
          <a:xfrm>
            <a:off x="3410397" y="1219200"/>
            <a:ext cx="3051133" cy="2818822"/>
          </a:xfrm>
          <a:prstGeom prst="ellipse">
            <a:avLst/>
          </a:prstGeom>
          <a:gradFill>
            <a:gsLst>
              <a:gs pos="11000">
                <a:srgbClr val="B0B0B0"/>
              </a:gs>
              <a:gs pos="67000">
                <a:schemeClr val="bg2">
                  <a:lumMod val="75000"/>
                </a:schemeClr>
              </a:gs>
              <a:gs pos="0">
                <a:schemeClr val="bg1"/>
              </a:gs>
            </a:gsLst>
            <a:lin ang="16200000" scaled="0"/>
          </a:gradFill>
          <a:ln w="25400" cap="flat" cmpd="sng" algn="ctr">
            <a:noFill/>
            <a:prstDash val="solid"/>
          </a:ln>
          <a:effectLst>
            <a:innerShdw blurRad="114300">
              <a:prstClr val="black"/>
            </a:innerShdw>
          </a:effectLst>
        </p:spPr>
        <p:txBody>
          <a:bodyPr rtlCol="0" anchor="ctr"/>
          <a:lstStyle/>
          <a:p>
            <a:pPr algn="ctr" fontAlgn="auto">
              <a:spcBef>
                <a:spcPts val="0"/>
              </a:spcBef>
              <a:spcAft>
                <a:spcPts val="0"/>
              </a:spcAft>
              <a:defRPr/>
            </a:pPr>
            <a:endParaRPr lang="en-US" sz="1800" kern="0" dirty="0">
              <a:solidFill>
                <a:srgbClr val="FFFFFF"/>
              </a:solidFill>
              <a:latin typeface="Arial"/>
              <a:cs typeface="Arial" charset="0"/>
            </a:endParaRPr>
          </a:p>
        </p:txBody>
      </p:sp>
      <p:sp>
        <p:nvSpPr>
          <p:cNvPr id="10" name="Oval 9"/>
          <p:cNvSpPr>
            <a:spLocks noChangeAspect="1"/>
          </p:cNvSpPr>
          <p:nvPr/>
        </p:nvSpPr>
        <p:spPr>
          <a:xfrm>
            <a:off x="1746334" y="3658178"/>
            <a:ext cx="3051133" cy="2818822"/>
          </a:xfrm>
          <a:prstGeom prst="ellipse">
            <a:avLst/>
          </a:prstGeom>
          <a:gradFill>
            <a:gsLst>
              <a:gs pos="11000">
                <a:srgbClr val="B0B0B0"/>
              </a:gs>
              <a:gs pos="67000">
                <a:schemeClr val="bg2">
                  <a:lumMod val="75000"/>
                </a:schemeClr>
              </a:gs>
              <a:gs pos="0">
                <a:schemeClr val="bg1"/>
              </a:gs>
            </a:gsLst>
            <a:lin ang="16200000" scaled="0"/>
          </a:gradFill>
          <a:ln w="25400" cap="flat" cmpd="sng" algn="ctr">
            <a:noFill/>
            <a:prstDash val="solid"/>
          </a:ln>
          <a:effectLst>
            <a:innerShdw blurRad="114300">
              <a:prstClr val="black"/>
            </a:innerShdw>
          </a:effectLst>
        </p:spPr>
        <p:txBody>
          <a:bodyPr rtlCol="0" anchor="ctr"/>
          <a:lstStyle/>
          <a:p>
            <a:pPr algn="ctr" fontAlgn="auto">
              <a:spcBef>
                <a:spcPts val="0"/>
              </a:spcBef>
              <a:spcAft>
                <a:spcPts val="0"/>
              </a:spcAft>
              <a:defRPr/>
            </a:pPr>
            <a:endParaRPr lang="en-US" sz="1800" kern="0" dirty="0">
              <a:solidFill>
                <a:srgbClr val="FFFFFF"/>
              </a:solidFill>
              <a:latin typeface="Arial"/>
              <a:cs typeface="Arial" charset="0"/>
            </a:endParaRPr>
          </a:p>
        </p:txBody>
      </p:sp>
      <p:sp>
        <p:nvSpPr>
          <p:cNvPr id="11" name="Oval 10"/>
          <p:cNvSpPr>
            <a:spLocks noChangeAspect="1"/>
          </p:cNvSpPr>
          <p:nvPr/>
        </p:nvSpPr>
        <p:spPr>
          <a:xfrm>
            <a:off x="5026067" y="3669846"/>
            <a:ext cx="3051133" cy="2818822"/>
          </a:xfrm>
          <a:prstGeom prst="ellipse">
            <a:avLst/>
          </a:prstGeom>
          <a:gradFill>
            <a:gsLst>
              <a:gs pos="11000">
                <a:srgbClr val="B0B0B0"/>
              </a:gs>
              <a:gs pos="67000">
                <a:schemeClr val="bg2">
                  <a:lumMod val="75000"/>
                </a:schemeClr>
              </a:gs>
              <a:gs pos="0">
                <a:schemeClr val="bg1"/>
              </a:gs>
            </a:gsLst>
            <a:lin ang="16200000" scaled="0"/>
          </a:gradFill>
          <a:ln w="25400" cap="flat" cmpd="sng" algn="ctr">
            <a:noFill/>
            <a:prstDash val="solid"/>
          </a:ln>
          <a:effectLst>
            <a:innerShdw blurRad="114300">
              <a:prstClr val="black"/>
            </a:innerShdw>
          </a:effectLst>
        </p:spPr>
        <p:txBody>
          <a:bodyPr rtlCol="0" anchor="ctr"/>
          <a:lstStyle/>
          <a:p>
            <a:pPr algn="ctr" fontAlgn="auto">
              <a:spcBef>
                <a:spcPts val="0"/>
              </a:spcBef>
              <a:spcAft>
                <a:spcPts val="0"/>
              </a:spcAft>
              <a:defRPr/>
            </a:pPr>
            <a:endParaRPr lang="en-US" sz="1800" kern="0" dirty="0">
              <a:solidFill>
                <a:srgbClr val="FFFFFF"/>
              </a:solidFill>
              <a:latin typeface="Arial"/>
              <a:cs typeface="Arial" charset="0"/>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44039" y="4509906"/>
            <a:ext cx="2376583" cy="1455658"/>
          </a:xfrm>
          <a:prstGeom prst="rect">
            <a:avLst/>
          </a:prstGeom>
          <a:ln>
            <a:noFill/>
          </a:ln>
          <a:effectLst>
            <a:softEdge rad="112500"/>
          </a:effectLst>
        </p:spPr>
      </p:pic>
      <p:pic>
        <p:nvPicPr>
          <p:cNvPr id="13" name="Picture 4" descr="http://graphics8.nytimes.com/images/2012/08/19/business/JP-ROBOT-1/JP-ROBOT-1-articleLarge.jpg"/>
          <p:cNvPicPr>
            <a:picLocks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150653" y="4501977"/>
            <a:ext cx="2287382" cy="1424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8" descr="http://www.airportzentrale.de/wp-content/uploads/2010/12/MSN033_RTO-306.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600315" y="1920172"/>
            <a:ext cx="2703193" cy="1253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07118" y="2852544"/>
            <a:ext cx="1931754" cy="646331"/>
          </a:xfrm>
          <a:prstGeom prst="rect">
            <a:avLst/>
          </a:prstGeom>
          <a:noFill/>
        </p:spPr>
        <p:txBody>
          <a:bodyPr wrap="square" rtlCol="0">
            <a:spAutoFit/>
          </a:bodyPr>
          <a:lstStyle/>
          <a:p>
            <a:pPr algn="ctr" fontAlgn="auto">
              <a:spcBef>
                <a:spcPts val="0"/>
              </a:spcBef>
              <a:spcAft>
                <a:spcPts val="0"/>
              </a:spcAft>
              <a:defRPr/>
            </a:pPr>
            <a:r>
              <a:rPr lang="en-US" sz="1800" b="1" kern="0">
                <a:solidFill>
                  <a:srgbClr val="FFFFFF"/>
                </a:solidFill>
                <a:effectLst>
                  <a:outerShdw blurRad="38100" dist="38100" dir="2700000" algn="tl">
                    <a:srgbClr val="000000">
                      <a:alpha val="43137"/>
                    </a:srgbClr>
                  </a:outerShdw>
                </a:effectLst>
                <a:cs typeface="Arial" charset="0"/>
              </a:rPr>
              <a:t>SAE </a:t>
            </a:r>
            <a:r>
              <a:rPr lang="en-US" sz="1800" b="1" kern="0" dirty="0">
                <a:solidFill>
                  <a:srgbClr val="FFFFFF"/>
                </a:solidFill>
                <a:effectLst>
                  <a:outerShdw blurRad="38100" dist="38100" dir="2700000" algn="tl">
                    <a:srgbClr val="000000">
                      <a:alpha val="43137"/>
                    </a:srgbClr>
                  </a:outerShdw>
                </a:effectLst>
                <a:cs typeface="Arial" charset="0"/>
              </a:rPr>
              <a:t>S</a:t>
            </a:r>
            <a:r>
              <a:rPr lang="en-US" sz="1800" b="1" kern="0" smtClean="0">
                <a:solidFill>
                  <a:srgbClr val="FFFFFF"/>
                </a:solidFill>
                <a:effectLst>
                  <a:outerShdw blurRad="38100" dist="38100" dir="2700000" algn="tl">
                    <a:srgbClr val="000000">
                      <a:alpha val="43137"/>
                    </a:srgbClr>
                  </a:outerShdw>
                </a:effectLst>
                <a:cs typeface="Arial" charset="0"/>
              </a:rPr>
              <a:t>tandardization</a:t>
            </a:r>
            <a:endParaRPr lang="en-US" sz="1800" b="1" kern="0" dirty="0">
              <a:solidFill>
                <a:srgbClr val="FFFFFF"/>
              </a:solidFill>
              <a:effectLst>
                <a:outerShdw blurRad="38100" dist="38100" dir="2700000" algn="tl">
                  <a:srgbClr val="000000">
                    <a:alpha val="43137"/>
                  </a:srgbClr>
                </a:outerShdw>
              </a:effectLst>
              <a:cs typeface="Arial" charset="0"/>
            </a:endParaRPr>
          </a:p>
        </p:txBody>
      </p:sp>
      <p:sp>
        <p:nvSpPr>
          <p:cNvPr id="16" name="TextBox 15"/>
          <p:cNvSpPr txBox="1"/>
          <p:nvPr/>
        </p:nvSpPr>
        <p:spPr>
          <a:xfrm>
            <a:off x="4001572" y="1416117"/>
            <a:ext cx="2056696" cy="369332"/>
          </a:xfrm>
          <a:prstGeom prst="rect">
            <a:avLst/>
          </a:prstGeom>
          <a:noFill/>
        </p:spPr>
        <p:txBody>
          <a:bodyPr wrap="square" rtlCol="0">
            <a:spAutoFit/>
          </a:bodyPr>
          <a:lstStyle/>
          <a:p>
            <a:pPr algn="ctr" fontAlgn="auto">
              <a:spcBef>
                <a:spcPts val="0"/>
              </a:spcBef>
              <a:spcAft>
                <a:spcPts val="0"/>
              </a:spcAft>
              <a:defRPr/>
            </a:pPr>
            <a:r>
              <a:rPr lang="en-US" sz="1800" b="1" kern="0" dirty="0">
                <a:solidFill>
                  <a:srgbClr val="FFFFFF"/>
                </a:solidFill>
                <a:effectLst>
                  <a:outerShdw blurRad="38100" dist="38100" dir="2700000" algn="tl">
                    <a:srgbClr val="000000">
                      <a:alpha val="43137"/>
                    </a:srgbClr>
                  </a:outerShdw>
                </a:effectLst>
                <a:cs typeface="Arial" charset="0"/>
              </a:rPr>
              <a:t>Aerospace </a:t>
            </a:r>
          </a:p>
        </p:txBody>
      </p:sp>
      <p:sp>
        <p:nvSpPr>
          <p:cNvPr id="17" name="TextBox 16"/>
          <p:cNvSpPr txBox="1"/>
          <p:nvPr/>
        </p:nvSpPr>
        <p:spPr>
          <a:xfrm>
            <a:off x="2510087" y="5951039"/>
            <a:ext cx="1515311" cy="369332"/>
          </a:xfrm>
          <a:prstGeom prst="rect">
            <a:avLst/>
          </a:prstGeom>
          <a:noFill/>
        </p:spPr>
        <p:txBody>
          <a:bodyPr wrap="square" rtlCol="0">
            <a:spAutoFit/>
          </a:bodyPr>
          <a:lstStyle/>
          <a:p>
            <a:pPr algn="ctr" fontAlgn="auto">
              <a:spcBef>
                <a:spcPts val="0"/>
              </a:spcBef>
              <a:spcAft>
                <a:spcPts val="0"/>
              </a:spcAft>
              <a:defRPr/>
            </a:pPr>
            <a:r>
              <a:rPr lang="en-US" sz="1800" b="1" kern="0" dirty="0">
                <a:solidFill>
                  <a:srgbClr val="FFFFFF"/>
                </a:solidFill>
                <a:effectLst>
                  <a:outerShdw blurRad="38100" dist="38100" dir="2700000" algn="tl">
                    <a:srgbClr val="000000">
                      <a:alpha val="43137"/>
                    </a:srgbClr>
                  </a:outerShdw>
                </a:effectLst>
                <a:cs typeface="Arial" charset="0"/>
              </a:rPr>
              <a:t>Industrial</a:t>
            </a:r>
          </a:p>
        </p:txBody>
      </p:sp>
      <p:sp>
        <p:nvSpPr>
          <p:cNvPr id="18" name="Oval 17"/>
          <p:cNvSpPr>
            <a:spLocks noChangeAspect="1"/>
          </p:cNvSpPr>
          <p:nvPr/>
        </p:nvSpPr>
        <p:spPr>
          <a:xfrm>
            <a:off x="4218832" y="3456570"/>
            <a:ext cx="1524484" cy="1408412"/>
          </a:xfrm>
          <a:prstGeom prst="ellipse">
            <a:avLst/>
          </a:prstGeom>
          <a:gradFill flip="none" rotWithShape="1">
            <a:gsLst>
              <a:gs pos="100000">
                <a:srgbClr val="FFFFFF"/>
              </a:gs>
              <a:gs pos="65000">
                <a:srgbClr val="260ACC"/>
              </a:gs>
            </a:gsLst>
            <a:lin ang="5400000" scaled="0"/>
            <a:tileRect/>
          </a:gradFill>
          <a:ln w="25400" cap="flat" cmpd="sng" algn="ctr">
            <a:noFill/>
            <a:prstDash val="solid"/>
          </a:ln>
          <a:effectLst>
            <a:innerShdw blurRad="114300">
              <a:prstClr val="black"/>
            </a:innerShdw>
          </a:effectLst>
        </p:spPr>
        <p:txBody>
          <a:bodyPr rtlCol="0" anchor="ctr"/>
          <a:lstStyle/>
          <a:p>
            <a:pPr algn="ctr" fontAlgn="auto">
              <a:spcBef>
                <a:spcPts val="0"/>
              </a:spcBef>
              <a:spcAft>
                <a:spcPts val="0"/>
              </a:spcAft>
              <a:defRPr/>
            </a:pPr>
            <a:endParaRPr lang="en-US" sz="1800" kern="0" dirty="0">
              <a:solidFill>
                <a:srgbClr val="FFFFFF"/>
              </a:solidFill>
              <a:latin typeface="Arial"/>
              <a:cs typeface="Arial" charset="0"/>
            </a:endParaRPr>
          </a:p>
        </p:txBody>
      </p:sp>
      <p:sp>
        <p:nvSpPr>
          <p:cNvPr id="19" name="Title 1"/>
          <p:cNvSpPr txBox="1">
            <a:spLocks/>
          </p:cNvSpPr>
          <p:nvPr/>
        </p:nvSpPr>
        <p:spPr>
          <a:xfrm>
            <a:off x="4264067" y="3719694"/>
            <a:ext cx="1374733" cy="852306"/>
          </a:xfrm>
          <a:prstGeom prst="rect">
            <a:avLst/>
          </a:prstGeom>
        </p:spPr>
        <p:txBody>
          <a:bodyPr vert="horz" lIns="82296" tIns="45720" rIns="82296" bIns="45720" rtlCol="0" anchor="b" anchorCtr="0">
            <a:noAutofit/>
          </a:bodyPr>
          <a:lstStyle>
            <a:lvl1pPr algn="l" rtl="0" fontAlgn="base">
              <a:lnSpc>
                <a:spcPct val="80000"/>
              </a:lnSpc>
              <a:spcBef>
                <a:spcPct val="0"/>
              </a:spcBef>
              <a:spcAft>
                <a:spcPct val="0"/>
              </a:spcAft>
              <a:defRPr lang="en-US" sz="3600" kern="1200" spc="-100">
                <a:gradFill>
                  <a:gsLst>
                    <a:gs pos="0">
                      <a:schemeClr val="tx1"/>
                    </a:gs>
                    <a:gs pos="44000">
                      <a:srgbClr val="01BBBB"/>
                    </a:gs>
                    <a:gs pos="100000">
                      <a:schemeClr val="accent4"/>
                    </a:gs>
                  </a:gsLst>
                  <a:lin ang="4800000" scaled="0"/>
                </a:gradFill>
                <a:latin typeface="+mj-lt"/>
                <a:ea typeface="+mj-ea"/>
                <a:cs typeface="+mj-cs"/>
              </a:defRPr>
            </a:lvl1pPr>
            <a:lvl2pPr algn="l" rtl="0" fontAlgn="base">
              <a:lnSpc>
                <a:spcPct val="80000"/>
              </a:lnSpc>
              <a:spcBef>
                <a:spcPct val="0"/>
              </a:spcBef>
              <a:spcAft>
                <a:spcPct val="0"/>
              </a:spcAft>
              <a:defRPr sz="3600">
                <a:solidFill>
                  <a:schemeClr val="tx1"/>
                </a:solidFill>
                <a:latin typeface="Arial" charset="0"/>
              </a:defRPr>
            </a:lvl2pPr>
            <a:lvl3pPr algn="l" rtl="0" fontAlgn="base">
              <a:lnSpc>
                <a:spcPct val="80000"/>
              </a:lnSpc>
              <a:spcBef>
                <a:spcPct val="0"/>
              </a:spcBef>
              <a:spcAft>
                <a:spcPct val="0"/>
              </a:spcAft>
              <a:defRPr sz="3600">
                <a:solidFill>
                  <a:schemeClr val="tx1"/>
                </a:solidFill>
                <a:latin typeface="Arial" charset="0"/>
              </a:defRPr>
            </a:lvl3pPr>
            <a:lvl4pPr algn="l" rtl="0" fontAlgn="base">
              <a:lnSpc>
                <a:spcPct val="80000"/>
              </a:lnSpc>
              <a:spcBef>
                <a:spcPct val="0"/>
              </a:spcBef>
              <a:spcAft>
                <a:spcPct val="0"/>
              </a:spcAft>
              <a:defRPr sz="3600">
                <a:solidFill>
                  <a:schemeClr val="tx1"/>
                </a:solidFill>
                <a:latin typeface="Arial" charset="0"/>
              </a:defRPr>
            </a:lvl4pPr>
            <a:lvl5pPr algn="l" rtl="0" fontAlgn="base">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algn="ctr"/>
            <a:r>
              <a:rPr sz="2000" b="1" dirty="0" smtClean="0">
                <a:solidFill>
                  <a:srgbClr val="FFFFFF"/>
                </a:solidFill>
                <a:effectLst>
                  <a:outerShdw blurRad="38100" dist="38100" dir="2700000" algn="tl">
                    <a:srgbClr val="000000">
                      <a:alpha val="43137"/>
                    </a:srgbClr>
                  </a:outerShdw>
                </a:effectLst>
              </a:rPr>
              <a:t>Cross- </a:t>
            </a:r>
            <a:r>
              <a:rPr sz="2000" b="1" dirty="0">
                <a:solidFill>
                  <a:srgbClr val="FFFFFF"/>
                </a:solidFill>
                <a:effectLst>
                  <a:outerShdw blurRad="38100" dist="38100" dir="2700000" algn="tl">
                    <a:srgbClr val="000000">
                      <a:alpha val="43137"/>
                    </a:srgbClr>
                  </a:outerShdw>
                </a:effectLst>
              </a:rPr>
              <a:t>industry standard </a:t>
            </a:r>
          </a:p>
        </p:txBody>
      </p:sp>
      <p:sp>
        <p:nvSpPr>
          <p:cNvPr id="20" name="TextBox 19"/>
          <p:cNvSpPr txBox="1"/>
          <p:nvPr/>
        </p:nvSpPr>
        <p:spPr>
          <a:xfrm>
            <a:off x="5638800" y="5943600"/>
            <a:ext cx="1968979" cy="369332"/>
          </a:xfrm>
          <a:prstGeom prst="rect">
            <a:avLst/>
          </a:prstGeom>
          <a:noFill/>
        </p:spPr>
        <p:txBody>
          <a:bodyPr wrap="square" rtlCol="0">
            <a:spAutoFit/>
          </a:bodyPr>
          <a:lstStyle/>
          <a:p>
            <a:pPr algn="ctr" fontAlgn="auto">
              <a:spcBef>
                <a:spcPts val="0"/>
              </a:spcBef>
              <a:spcAft>
                <a:spcPts val="0"/>
              </a:spcAft>
              <a:defRPr/>
            </a:pPr>
            <a:r>
              <a:rPr lang="en-US" sz="1800" b="1" kern="0" dirty="0">
                <a:solidFill>
                  <a:srgbClr val="FFFFFF"/>
                </a:solidFill>
                <a:effectLst>
                  <a:outerShdw blurRad="38100" dist="38100" dir="2700000" algn="tl">
                    <a:srgbClr val="000000">
                      <a:alpha val="43137"/>
                    </a:srgbClr>
                  </a:outerShdw>
                </a:effectLst>
                <a:cs typeface="Arial" charset="0"/>
              </a:rPr>
              <a:t>Automotive</a:t>
            </a:r>
          </a:p>
        </p:txBody>
      </p:sp>
      <p:sp>
        <p:nvSpPr>
          <p:cNvPr id="21" name="TextBox 20"/>
          <p:cNvSpPr txBox="1"/>
          <p:nvPr/>
        </p:nvSpPr>
        <p:spPr>
          <a:xfrm>
            <a:off x="5791200" y="3834825"/>
            <a:ext cx="1678175" cy="646331"/>
          </a:xfrm>
          <a:prstGeom prst="rect">
            <a:avLst/>
          </a:prstGeom>
          <a:noFill/>
        </p:spPr>
        <p:txBody>
          <a:bodyPr wrap="square" rtlCol="0">
            <a:spAutoFit/>
          </a:bodyPr>
          <a:lstStyle/>
          <a:p>
            <a:pPr algn="ctr" fontAlgn="auto">
              <a:spcBef>
                <a:spcPts val="0"/>
              </a:spcBef>
              <a:spcAft>
                <a:spcPts val="0"/>
              </a:spcAft>
              <a:defRPr/>
            </a:pPr>
            <a:r>
              <a:rPr lang="en-US" sz="1800" b="1" kern="0" dirty="0">
                <a:solidFill>
                  <a:srgbClr val="FFFFFF"/>
                </a:solidFill>
                <a:effectLst>
                  <a:outerShdw blurRad="38100" dist="38100" dir="2700000" algn="tl">
                    <a:srgbClr val="000000">
                      <a:alpha val="43137"/>
                    </a:srgbClr>
                  </a:outerShdw>
                </a:effectLst>
                <a:cs typeface="Arial" charset="0"/>
              </a:rPr>
              <a:t>Automotive Ethernet</a:t>
            </a:r>
          </a:p>
        </p:txBody>
      </p:sp>
      <p:sp>
        <p:nvSpPr>
          <p:cNvPr id="22" name="TextBox 21"/>
          <p:cNvSpPr txBox="1"/>
          <p:nvPr/>
        </p:nvSpPr>
        <p:spPr>
          <a:xfrm>
            <a:off x="1979712" y="3893639"/>
            <a:ext cx="2458323" cy="646331"/>
          </a:xfrm>
          <a:prstGeom prst="rect">
            <a:avLst/>
          </a:prstGeom>
          <a:noFill/>
        </p:spPr>
        <p:txBody>
          <a:bodyPr wrap="square" rtlCol="0">
            <a:spAutoFit/>
          </a:bodyPr>
          <a:lstStyle/>
          <a:p>
            <a:pPr algn="ctr" fontAlgn="auto">
              <a:spcBef>
                <a:spcPts val="0"/>
              </a:spcBef>
              <a:spcAft>
                <a:spcPts val="0"/>
              </a:spcAft>
              <a:defRPr/>
            </a:pPr>
            <a:r>
              <a:rPr lang="en-US" sz="1600" kern="0" dirty="0" smtClean="0">
                <a:solidFill>
                  <a:srgbClr val="FFFFFF"/>
                </a:solidFill>
                <a:effectLst>
                  <a:outerShdw blurRad="38100" dist="38100" dir="2700000" algn="tl">
                    <a:srgbClr val="000000">
                      <a:alpha val="43137"/>
                    </a:srgbClr>
                  </a:outerShdw>
                </a:effectLst>
                <a:cs typeface="Arial" charset="0"/>
              </a:rPr>
              <a:t>    </a:t>
            </a:r>
            <a:r>
              <a:rPr lang="en-US" sz="1800" b="1" kern="0" dirty="0">
                <a:solidFill>
                  <a:srgbClr val="FFFFFF"/>
                </a:solidFill>
                <a:effectLst>
                  <a:outerShdw blurRad="38100" dist="38100" dir="2700000" algn="tl">
                    <a:srgbClr val="000000">
                      <a:alpha val="43137"/>
                    </a:srgbClr>
                  </a:outerShdw>
                </a:effectLst>
                <a:cs typeface="Arial" charset="0"/>
              </a:rPr>
              <a:t>IEEE S</a:t>
            </a:r>
            <a:r>
              <a:rPr lang="en-US" sz="1800" b="1" kern="0" dirty="0" smtClean="0">
                <a:solidFill>
                  <a:srgbClr val="FFFFFF"/>
                </a:solidFill>
                <a:effectLst>
                  <a:outerShdw blurRad="38100" dist="38100" dir="2700000" algn="tl">
                    <a:srgbClr val="000000">
                      <a:alpha val="43137"/>
                    </a:srgbClr>
                  </a:outerShdw>
                </a:effectLst>
                <a:cs typeface="Arial" charset="0"/>
              </a:rPr>
              <a:t>tandardization</a:t>
            </a:r>
            <a:endParaRPr lang="en-US" sz="1800" b="1" kern="0" dirty="0">
              <a:solidFill>
                <a:srgbClr val="FFFFFF"/>
              </a:solidFill>
              <a:effectLst>
                <a:outerShdw blurRad="38100" dist="38100" dir="2700000" algn="tl">
                  <a:srgbClr val="000000">
                    <a:alpha val="43137"/>
                  </a:srgbClr>
                </a:outerShdw>
              </a:effectLst>
              <a:cs typeface="Arial" charset="0"/>
            </a:endParaRPr>
          </a:p>
        </p:txBody>
      </p:sp>
      <p:sp>
        <p:nvSpPr>
          <p:cNvPr id="23" name="Rectangle 2"/>
          <p:cNvSpPr txBox="1">
            <a:spLocks noChangeArrowheads="1"/>
          </p:cNvSpPr>
          <p:nvPr/>
        </p:nvSpPr>
        <p:spPr bwMode="auto">
          <a:xfrm>
            <a:off x="76200" y="1295400"/>
            <a:ext cx="2064606" cy="216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300">
                <a:solidFill>
                  <a:srgbClr val="0093D0"/>
                </a:solidFill>
                <a:latin typeface="Arial" charset="0"/>
              </a:defRPr>
            </a:lvl1pPr>
            <a:lvl2pPr marL="357188" indent="-177800" eaLnBrk="0" hangingPunct="0">
              <a:defRPr sz="4300">
                <a:solidFill>
                  <a:srgbClr val="0093D0"/>
                </a:solidFill>
                <a:latin typeface="Arial" charset="0"/>
              </a:defRPr>
            </a:lvl2pPr>
            <a:lvl3pPr marL="709613" indent="-173038"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algn="ctr" eaLnBrk="0" fontAlgn="base" hangingPunct="0">
              <a:spcBef>
                <a:spcPct val="0"/>
              </a:spcBef>
              <a:spcAft>
                <a:spcPct val="0"/>
              </a:spcAft>
              <a:defRPr sz="4300">
                <a:solidFill>
                  <a:srgbClr val="0093D0"/>
                </a:solidFill>
                <a:latin typeface="Arial" charset="0"/>
              </a:defRPr>
            </a:lvl6pPr>
            <a:lvl7pPr marL="2971800" indent="-228600" algn="ctr" eaLnBrk="0" fontAlgn="base" hangingPunct="0">
              <a:spcBef>
                <a:spcPct val="0"/>
              </a:spcBef>
              <a:spcAft>
                <a:spcPct val="0"/>
              </a:spcAft>
              <a:defRPr sz="4300">
                <a:solidFill>
                  <a:srgbClr val="0093D0"/>
                </a:solidFill>
                <a:latin typeface="Arial" charset="0"/>
              </a:defRPr>
            </a:lvl7pPr>
            <a:lvl8pPr marL="3429000" indent="-228600" algn="ctr" eaLnBrk="0" fontAlgn="base" hangingPunct="0">
              <a:spcBef>
                <a:spcPct val="0"/>
              </a:spcBef>
              <a:spcAft>
                <a:spcPct val="0"/>
              </a:spcAft>
              <a:defRPr sz="4300">
                <a:solidFill>
                  <a:srgbClr val="0093D0"/>
                </a:solidFill>
                <a:latin typeface="Arial" charset="0"/>
              </a:defRPr>
            </a:lvl8pPr>
            <a:lvl9pPr marL="3886200" indent="-228600" algn="ctr" eaLnBrk="0" fontAlgn="base" hangingPunct="0">
              <a:spcBef>
                <a:spcPct val="0"/>
              </a:spcBef>
              <a:spcAft>
                <a:spcPct val="0"/>
              </a:spcAft>
              <a:defRPr sz="4300">
                <a:solidFill>
                  <a:srgbClr val="0093D0"/>
                </a:solidFill>
                <a:latin typeface="Arial" charset="0"/>
              </a:defRPr>
            </a:lvl9pPr>
          </a:lstStyle>
          <a:p>
            <a:pPr marL="0" lvl="1" indent="0" algn="r">
              <a:lnSpc>
                <a:spcPct val="110000"/>
              </a:lnSpc>
              <a:spcBef>
                <a:spcPct val="20000"/>
              </a:spcBef>
            </a:pPr>
            <a:r>
              <a:rPr lang="en-US" sz="1400" b="1" dirty="0" smtClean="0">
                <a:solidFill>
                  <a:srgbClr val="414141"/>
                </a:solidFill>
              </a:rPr>
              <a:t>Working with Honeywell, NASA </a:t>
            </a:r>
            <a:br>
              <a:rPr lang="en-US" sz="1400" b="1" dirty="0" smtClean="0">
                <a:solidFill>
                  <a:srgbClr val="414141"/>
                </a:solidFill>
              </a:rPr>
            </a:br>
            <a:r>
              <a:rPr lang="en-US" sz="1400" b="1" dirty="0" smtClean="0">
                <a:solidFill>
                  <a:srgbClr val="414141"/>
                </a:solidFill>
              </a:rPr>
              <a:t>and other aerospace partners on SAE standardization of Deterministic Ethernet for Aerospace </a:t>
            </a:r>
            <a:br>
              <a:rPr lang="en-US" sz="1400" b="1" dirty="0" smtClean="0">
                <a:solidFill>
                  <a:srgbClr val="414141"/>
                </a:solidFill>
              </a:rPr>
            </a:br>
            <a:r>
              <a:rPr lang="en-US" sz="1400" b="1" dirty="0" smtClean="0">
                <a:solidFill>
                  <a:srgbClr val="414141"/>
                </a:solidFill>
              </a:rPr>
              <a:t>(SAE AS6802)</a:t>
            </a:r>
          </a:p>
        </p:txBody>
      </p:sp>
      <p:sp>
        <p:nvSpPr>
          <p:cNvPr id="24" name="Rectangle 2"/>
          <p:cNvSpPr txBox="1">
            <a:spLocks noChangeArrowheads="1"/>
          </p:cNvSpPr>
          <p:nvPr/>
        </p:nvSpPr>
        <p:spPr bwMode="auto">
          <a:xfrm>
            <a:off x="76200" y="4188949"/>
            <a:ext cx="1329914" cy="15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300">
                <a:solidFill>
                  <a:srgbClr val="0093D0"/>
                </a:solidFill>
                <a:latin typeface="Arial" charset="0"/>
              </a:defRPr>
            </a:lvl1pPr>
            <a:lvl2pPr marL="357188" indent="-177800" eaLnBrk="0" hangingPunct="0">
              <a:defRPr sz="4300">
                <a:solidFill>
                  <a:srgbClr val="0093D0"/>
                </a:solidFill>
                <a:latin typeface="Arial" charset="0"/>
              </a:defRPr>
            </a:lvl2pPr>
            <a:lvl3pPr marL="709613" indent="-173038"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algn="ctr" eaLnBrk="0" fontAlgn="base" hangingPunct="0">
              <a:spcBef>
                <a:spcPct val="0"/>
              </a:spcBef>
              <a:spcAft>
                <a:spcPct val="0"/>
              </a:spcAft>
              <a:defRPr sz="4300">
                <a:solidFill>
                  <a:srgbClr val="0093D0"/>
                </a:solidFill>
                <a:latin typeface="Arial" charset="0"/>
              </a:defRPr>
            </a:lvl6pPr>
            <a:lvl7pPr marL="2971800" indent="-228600" algn="ctr" eaLnBrk="0" fontAlgn="base" hangingPunct="0">
              <a:spcBef>
                <a:spcPct val="0"/>
              </a:spcBef>
              <a:spcAft>
                <a:spcPct val="0"/>
              </a:spcAft>
              <a:defRPr sz="4300">
                <a:solidFill>
                  <a:srgbClr val="0093D0"/>
                </a:solidFill>
                <a:latin typeface="Arial" charset="0"/>
              </a:defRPr>
            </a:lvl7pPr>
            <a:lvl8pPr marL="3429000" indent="-228600" algn="ctr" eaLnBrk="0" fontAlgn="base" hangingPunct="0">
              <a:spcBef>
                <a:spcPct val="0"/>
              </a:spcBef>
              <a:spcAft>
                <a:spcPct val="0"/>
              </a:spcAft>
              <a:defRPr sz="4300">
                <a:solidFill>
                  <a:srgbClr val="0093D0"/>
                </a:solidFill>
                <a:latin typeface="Arial" charset="0"/>
              </a:defRPr>
            </a:lvl8pPr>
            <a:lvl9pPr marL="3886200" indent="-228600" algn="ctr" eaLnBrk="0" fontAlgn="base" hangingPunct="0">
              <a:spcBef>
                <a:spcPct val="0"/>
              </a:spcBef>
              <a:spcAft>
                <a:spcPct val="0"/>
              </a:spcAft>
              <a:defRPr sz="4300">
                <a:solidFill>
                  <a:srgbClr val="0093D0"/>
                </a:solidFill>
                <a:latin typeface="Arial" charset="0"/>
              </a:defRPr>
            </a:lvl9pPr>
          </a:lstStyle>
          <a:p>
            <a:pPr marL="0" lvl="1" indent="0" algn="r">
              <a:lnSpc>
                <a:spcPct val="110000"/>
              </a:lnSpc>
              <a:spcBef>
                <a:spcPct val="20000"/>
              </a:spcBef>
            </a:pPr>
            <a:r>
              <a:rPr lang="en-US" sz="1400" b="1" dirty="0" smtClean="0">
                <a:solidFill>
                  <a:srgbClr val="414141"/>
                </a:solidFill>
              </a:rPr>
              <a:t>Working with Cisco and IEEE com-munity on 802.1 TSN standard</a:t>
            </a:r>
          </a:p>
        </p:txBody>
      </p:sp>
      <p:sp>
        <p:nvSpPr>
          <p:cNvPr id="25" name="Rectangle 2"/>
          <p:cNvSpPr txBox="1">
            <a:spLocks noChangeArrowheads="1"/>
          </p:cNvSpPr>
          <p:nvPr/>
        </p:nvSpPr>
        <p:spPr bwMode="auto">
          <a:xfrm>
            <a:off x="7620000" y="1119978"/>
            <a:ext cx="1600200" cy="215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300">
                <a:solidFill>
                  <a:srgbClr val="0093D0"/>
                </a:solidFill>
                <a:latin typeface="Arial" charset="0"/>
              </a:defRPr>
            </a:lvl1pPr>
            <a:lvl2pPr marL="357188" indent="-177800" eaLnBrk="0" hangingPunct="0">
              <a:defRPr sz="4300">
                <a:solidFill>
                  <a:srgbClr val="0093D0"/>
                </a:solidFill>
                <a:latin typeface="Arial" charset="0"/>
              </a:defRPr>
            </a:lvl2pPr>
            <a:lvl3pPr marL="709613" indent="-173038"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algn="ctr" eaLnBrk="0" fontAlgn="base" hangingPunct="0">
              <a:spcBef>
                <a:spcPct val="0"/>
              </a:spcBef>
              <a:spcAft>
                <a:spcPct val="0"/>
              </a:spcAft>
              <a:defRPr sz="4300">
                <a:solidFill>
                  <a:srgbClr val="0093D0"/>
                </a:solidFill>
                <a:latin typeface="Arial" charset="0"/>
              </a:defRPr>
            </a:lvl6pPr>
            <a:lvl7pPr marL="2971800" indent="-228600" algn="ctr" eaLnBrk="0" fontAlgn="base" hangingPunct="0">
              <a:spcBef>
                <a:spcPct val="0"/>
              </a:spcBef>
              <a:spcAft>
                <a:spcPct val="0"/>
              </a:spcAft>
              <a:defRPr sz="4300">
                <a:solidFill>
                  <a:srgbClr val="0093D0"/>
                </a:solidFill>
                <a:latin typeface="Arial" charset="0"/>
              </a:defRPr>
            </a:lvl7pPr>
            <a:lvl8pPr marL="3429000" indent="-228600" algn="ctr" eaLnBrk="0" fontAlgn="base" hangingPunct="0">
              <a:spcBef>
                <a:spcPct val="0"/>
              </a:spcBef>
              <a:spcAft>
                <a:spcPct val="0"/>
              </a:spcAft>
              <a:defRPr sz="4300">
                <a:solidFill>
                  <a:srgbClr val="0093D0"/>
                </a:solidFill>
                <a:latin typeface="Arial" charset="0"/>
              </a:defRPr>
            </a:lvl8pPr>
            <a:lvl9pPr marL="3886200" indent="-228600" algn="ctr" eaLnBrk="0" fontAlgn="base" hangingPunct="0">
              <a:spcBef>
                <a:spcPct val="0"/>
              </a:spcBef>
              <a:spcAft>
                <a:spcPct val="0"/>
              </a:spcAft>
              <a:defRPr sz="4300">
                <a:solidFill>
                  <a:srgbClr val="0093D0"/>
                </a:solidFill>
                <a:latin typeface="Arial" charset="0"/>
              </a:defRPr>
            </a:lvl9pPr>
          </a:lstStyle>
          <a:p>
            <a:pPr marL="0" lvl="1" indent="0">
              <a:lnSpc>
                <a:spcPct val="110000"/>
              </a:lnSpc>
              <a:spcBef>
                <a:spcPct val="20000"/>
              </a:spcBef>
            </a:pPr>
            <a:r>
              <a:rPr lang="en-US" sz="1400" b="1" dirty="0" smtClean="0">
                <a:solidFill>
                  <a:srgbClr val="414141"/>
                </a:solidFill>
              </a:rPr>
              <a:t>Working with Audi/</a:t>
            </a:r>
            <a:r>
              <a:rPr lang="en-US" sz="1400" b="1" dirty="0" err="1" smtClean="0">
                <a:solidFill>
                  <a:srgbClr val="414141"/>
                </a:solidFill>
              </a:rPr>
              <a:t>Volks-wagen</a:t>
            </a:r>
            <a:r>
              <a:rPr lang="en-US" sz="1400" b="1" dirty="0" smtClean="0">
                <a:solidFill>
                  <a:srgbClr val="414141"/>
                </a:solidFill>
              </a:rPr>
              <a:t>  and other European, American and Asian OEMs on Automotive Ethernet (Deterministic Ethernet)</a:t>
            </a:r>
          </a:p>
        </p:txBody>
      </p:sp>
      <p:cxnSp>
        <p:nvCxnSpPr>
          <p:cNvPr id="5" name="Straight Connector 4"/>
          <p:cNvCxnSpPr/>
          <p:nvPr/>
        </p:nvCxnSpPr>
        <p:spPr bwMode="auto">
          <a:xfrm>
            <a:off x="7609910" y="1156648"/>
            <a:ext cx="32836" cy="2705668"/>
          </a:xfrm>
          <a:prstGeom prst="line">
            <a:avLst/>
          </a:prstGeom>
          <a:solidFill>
            <a:srgbClr val="0093D0"/>
          </a:solidFill>
          <a:ln w="25400" cap="flat" cmpd="sng" algn="ctr">
            <a:solidFill>
              <a:srgbClr val="0093D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a:off x="7086600" y="2628611"/>
            <a:ext cx="521179" cy="0"/>
          </a:xfrm>
          <a:prstGeom prst="line">
            <a:avLst/>
          </a:prstGeom>
          <a:solidFill>
            <a:srgbClr val="0093D0"/>
          </a:solidFill>
          <a:ln w="9525" cap="flat" cmpd="sng" algn="ctr">
            <a:solidFill>
              <a:srgbClr val="0093D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flipV="1">
            <a:off x="6704712" y="2628612"/>
            <a:ext cx="381888" cy="1166142"/>
          </a:xfrm>
          <a:prstGeom prst="line">
            <a:avLst/>
          </a:prstGeom>
          <a:solidFill>
            <a:srgbClr val="0093D0"/>
          </a:solidFill>
          <a:ln w="9525" cap="rnd" cmpd="sng" algn="ctr">
            <a:solidFill>
              <a:srgbClr val="0093D0"/>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2160889" y="1371600"/>
            <a:ext cx="9105" cy="2395182"/>
          </a:xfrm>
          <a:prstGeom prst="line">
            <a:avLst/>
          </a:prstGeom>
          <a:solidFill>
            <a:srgbClr val="0093D0"/>
          </a:solidFill>
          <a:ln w="25400" cap="flat" cmpd="sng" algn="ctr">
            <a:solidFill>
              <a:srgbClr val="0093D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H="1">
            <a:off x="2160889" y="2438400"/>
            <a:ext cx="1439426" cy="0"/>
          </a:xfrm>
          <a:prstGeom prst="line">
            <a:avLst/>
          </a:prstGeom>
          <a:solidFill>
            <a:srgbClr val="0093D0"/>
          </a:solidFill>
          <a:ln w="9525" cap="rnd" cmpd="sng" algn="ctr">
            <a:solidFill>
              <a:srgbClr val="0093D0"/>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1396614" y="4188949"/>
            <a:ext cx="0" cy="1909349"/>
          </a:xfrm>
          <a:prstGeom prst="line">
            <a:avLst/>
          </a:prstGeom>
          <a:solidFill>
            <a:srgbClr val="0093D0"/>
          </a:solidFill>
          <a:ln w="25400" cap="flat" cmpd="sng" algn="ctr">
            <a:solidFill>
              <a:srgbClr val="0093D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1410262" y="4879402"/>
            <a:ext cx="494738" cy="0"/>
          </a:xfrm>
          <a:prstGeom prst="line">
            <a:avLst/>
          </a:prstGeom>
          <a:solidFill>
            <a:srgbClr val="0093D0"/>
          </a:solidFill>
          <a:ln w="9525" cap="rnd" cmpd="sng" algn="ctr">
            <a:solidFill>
              <a:srgbClr val="0093D0"/>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0" name="Picture 2" descr="https://encrypted-tbn3.gstatic.com/images?q=tbn:ANd9GcTwBGSSyVjG5p8sXj8y5QMsJBT7xd2ReoukDo1x_sgjR63tbR3q"/>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0375" y="5640875"/>
            <a:ext cx="816828" cy="45742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M:\Graphic+Design\Images\Logos-others\Honeywell\honeywell-logo.gi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6783" y="3435595"/>
            <a:ext cx="1132912" cy="5268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mage.europeancarweb.com/f/news/epcp_0910_volkswagen_takes_stake_in_porsche/30996207/epcp_0910_01_o%2Bvolkswagen_takes_stake_in_porsche%2Bvw_logo.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527933" y="3500171"/>
            <a:ext cx="539868" cy="4047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Graphic+Design\Images\Logos-others\Audi\Audi logo.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806974" y="3563060"/>
            <a:ext cx="635665" cy="393195"/>
          </a:xfrm>
          <a:prstGeom prst="rect">
            <a:avLst/>
          </a:prstGeom>
          <a:noFill/>
          <a:extLst>
            <a:ext uri="{909E8E84-426E-40DD-AFC4-6F175D3DCCD1}">
              <a14:hiddenFill xmlns:a14="http://schemas.microsoft.com/office/drawing/2010/main">
                <a:solidFill>
                  <a:srgbClr val="FFFFFF"/>
                </a:solidFill>
              </a14:hiddenFill>
            </a:ext>
          </a:extLst>
        </p:spPr>
      </p:pic>
      <p:pic>
        <p:nvPicPr>
          <p:cNvPr id="111631" name="Picture 15" descr="http://public.ccsds.org/sites/cwe/rids/Lists/CCSDS%201230R1/Images/CCSDSLogo2004Tex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5766" y="3280227"/>
            <a:ext cx="5675923" cy="161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7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0" name="Object 2"/>
          <p:cNvGraphicFramePr>
            <a:graphicFrameLocks noGrp="1" noChangeAspect="1"/>
          </p:cNvGraphicFramePr>
          <p:nvPr>
            <p:ph sz="quarter" idx="1"/>
          </p:nvPr>
        </p:nvGraphicFramePr>
        <p:xfrm>
          <a:off x="0" y="765175"/>
          <a:ext cx="9144000" cy="5738813"/>
        </p:xfrm>
        <a:graphic>
          <a:graphicData uri="http://schemas.openxmlformats.org/presentationml/2006/ole">
            <mc:AlternateContent xmlns:mc="http://schemas.openxmlformats.org/markup-compatibility/2006">
              <mc:Choice xmlns:v="urn:schemas-microsoft-com:vml" Requires="v">
                <p:oleObj spid="_x0000_s77275" name="Visio" r:id="rId3" imgW="7818501" imgH="4907661" progId="Visio.Drawing.11">
                  <p:embed/>
                </p:oleObj>
              </mc:Choice>
              <mc:Fallback>
                <p:oleObj name="Visio" r:id="rId3" imgW="7818501" imgH="490766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white">
                      <a:xfrm>
                        <a:off x="0" y="765175"/>
                        <a:ext cx="9144000" cy="573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79" name="Object 3"/>
          <p:cNvGraphicFramePr>
            <a:graphicFrameLocks noGrp="1" noChangeAspect="1"/>
          </p:cNvGraphicFramePr>
          <p:nvPr>
            <p:ph sz="quarter" idx="2"/>
          </p:nvPr>
        </p:nvGraphicFramePr>
        <p:xfrm>
          <a:off x="468313" y="2324100"/>
          <a:ext cx="568325" cy="392113"/>
        </p:xfrm>
        <a:graphic>
          <a:graphicData uri="http://schemas.openxmlformats.org/presentationml/2006/ole">
            <mc:AlternateContent xmlns:mc="http://schemas.openxmlformats.org/markup-compatibility/2006">
              <mc:Choice xmlns:v="urn:schemas-microsoft-com:vml" Requires="v">
                <p:oleObj spid="_x0000_s77276" name="Visio" r:id="rId5" imgW="571500" imgH="391668" progId="Visio.Drawing.11">
                  <p:embed/>
                </p:oleObj>
              </mc:Choice>
              <mc:Fallback>
                <p:oleObj name="Visio" r:id="rId5" imgW="571500" imgH="39166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468313" y="2324100"/>
                        <a:ext cx="5683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0" name="Object 4"/>
          <p:cNvGraphicFramePr>
            <a:graphicFrameLocks noGrp="1" noChangeAspect="1"/>
          </p:cNvGraphicFramePr>
          <p:nvPr>
            <p:ph sz="quarter" idx="3"/>
          </p:nvPr>
        </p:nvGraphicFramePr>
        <p:xfrm>
          <a:off x="323850" y="3068638"/>
          <a:ext cx="571500" cy="392112"/>
        </p:xfrm>
        <a:graphic>
          <a:graphicData uri="http://schemas.openxmlformats.org/presentationml/2006/ole">
            <mc:AlternateContent xmlns:mc="http://schemas.openxmlformats.org/markup-compatibility/2006">
              <mc:Choice xmlns:v="urn:schemas-microsoft-com:vml" Requires="v">
                <p:oleObj spid="_x0000_s77277" name="Visio" r:id="rId7" imgW="571500" imgH="391668" progId="Visio.Drawing.11">
                  <p:embed/>
                </p:oleObj>
              </mc:Choice>
              <mc:Fallback>
                <p:oleObj name="Visio" r:id="rId7" imgW="571500" imgH="39166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323850" y="3068638"/>
                        <a:ext cx="5715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1" name="Object 5"/>
          <p:cNvGraphicFramePr>
            <a:graphicFrameLocks noGrp="1" noChangeAspect="1"/>
          </p:cNvGraphicFramePr>
          <p:nvPr>
            <p:ph sz="quarter" idx="4"/>
          </p:nvPr>
        </p:nvGraphicFramePr>
        <p:xfrm>
          <a:off x="5219700" y="765175"/>
          <a:ext cx="571500" cy="392113"/>
        </p:xfrm>
        <a:graphic>
          <a:graphicData uri="http://schemas.openxmlformats.org/presentationml/2006/ole">
            <mc:AlternateContent xmlns:mc="http://schemas.openxmlformats.org/markup-compatibility/2006">
              <mc:Choice xmlns:v="urn:schemas-microsoft-com:vml" Requires="v">
                <p:oleObj spid="_x0000_s77278" name="Visio" r:id="rId8" imgW="571500" imgH="391668" progId="Visio.Drawing.11">
                  <p:embed/>
                </p:oleObj>
              </mc:Choice>
              <mc:Fallback>
                <p:oleObj name="Visio" r:id="rId8" imgW="571500" imgH="391668"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5219700" y="765175"/>
                        <a:ext cx="5715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2" name="Object 6"/>
          <p:cNvGraphicFramePr>
            <a:graphicFrameLocks noChangeAspect="1"/>
          </p:cNvGraphicFramePr>
          <p:nvPr/>
        </p:nvGraphicFramePr>
        <p:xfrm>
          <a:off x="6732588" y="1484313"/>
          <a:ext cx="571500" cy="392112"/>
        </p:xfrm>
        <a:graphic>
          <a:graphicData uri="http://schemas.openxmlformats.org/presentationml/2006/ole">
            <mc:AlternateContent xmlns:mc="http://schemas.openxmlformats.org/markup-compatibility/2006">
              <mc:Choice xmlns:v="urn:schemas-microsoft-com:vml" Requires="v">
                <p:oleObj spid="_x0000_s77279" name="Visio" r:id="rId10" imgW="571500" imgH="391668" progId="Visio.Drawing.11">
                  <p:embed/>
                </p:oleObj>
              </mc:Choice>
              <mc:Fallback>
                <p:oleObj name="Visio" r:id="rId10" imgW="571500" imgH="391668"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6732588" y="1484313"/>
                        <a:ext cx="5715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3" name="Object 7"/>
          <p:cNvGraphicFramePr>
            <a:graphicFrameLocks noChangeAspect="1"/>
          </p:cNvGraphicFramePr>
          <p:nvPr/>
        </p:nvGraphicFramePr>
        <p:xfrm>
          <a:off x="2627313" y="3716338"/>
          <a:ext cx="571500" cy="392112"/>
        </p:xfrm>
        <a:graphic>
          <a:graphicData uri="http://schemas.openxmlformats.org/presentationml/2006/ole">
            <mc:AlternateContent xmlns:mc="http://schemas.openxmlformats.org/markup-compatibility/2006">
              <mc:Choice xmlns:v="urn:schemas-microsoft-com:vml" Requires="v">
                <p:oleObj spid="_x0000_s77280" name="Visio" r:id="rId11" imgW="571500" imgH="391668" progId="Visio.Drawing.11">
                  <p:embed/>
                </p:oleObj>
              </mc:Choice>
              <mc:Fallback>
                <p:oleObj name="Visio" r:id="rId11" imgW="571500" imgH="391668"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white">
                      <a:xfrm>
                        <a:off x="2627313" y="3716338"/>
                        <a:ext cx="5715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4" name="Object 8"/>
          <p:cNvGraphicFramePr>
            <a:graphicFrameLocks noChangeAspect="1"/>
          </p:cNvGraphicFramePr>
          <p:nvPr/>
        </p:nvGraphicFramePr>
        <p:xfrm>
          <a:off x="6084888" y="2997200"/>
          <a:ext cx="571500" cy="392113"/>
        </p:xfrm>
        <a:graphic>
          <a:graphicData uri="http://schemas.openxmlformats.org/presentationml/2006/ole">
            <mc:AlternateContent xmlns:mc="http://schemas.openxmlformats.org/markup-compatibility/2006">
              <mc:Choice xmlns:v="urn:schemas-microsoft-com:vml" Requires="v">
                <p:oleObj spid="_x0000_s77281" name="Visio" r:id="rId13" imgW="571500" imgH="391668" progId="Visio.Drawing.11">
                  <p:embed/>
                </p:oleObj>
              </mc:Choice>
              <mc:Fallback>
                <p:oleObj name="Visio" r:id="rId13" imgW="571500" imgH="391668"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white">
                      <a:xfrm>
                        <a:off x="6084888" y="2997200"/>
                        <a:ext cx="5715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5" name="Object 9"/>
          <p:cNvGraphicFramePr>
            <a:graphicFrameLocks noChangeAspect="1"/>
          </p:cNvGraphicFramePr>
          <p:nvPr/>
        </p:nvGraphicFramePr>
        <p:xfrm>
          <a:off x="7092950" y="2565400"/>
          <a:ext cx="571500" cy="392113"/>
        </p:xfrm>
        <a:graphic>
          <a:graphicData uri="http://schemas.openxmlformats.org/presentationml/2006/ole">
            <mc:AlternateContent xmlns:mc="http://schemas.openxmlformats.org/markup-compatibility/2006">
              <mc:Choice xmlns:v="urn:schemas-microsoft-com:vml" Requires="v">
                <p:oleObj spid="_x0000_s77282" name="Visio" r:id="rId14" imgW="571500" imgH="391668" progId="Visio.Drawing.11">
                  <p:embed/>
                </p:oleObj>
              </mc:Choice>
              <mc:Fallback>
                <p:oleObj name="Visio" r:id="rId14" imgW="571500" imgH="391668"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white">
                      <a:xfrm>
                        <a:off x="7092950" y="2565400"/>
                        <a:ext cx="5715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8" name="Oval 10"/>
          <p:cNvSpPr>
            <a:spLocks noChangeArrowheads="1"/>
          </p:cNvSpPr>
          <p:nvPr/>
        </p:nvSpPr>
        <p:spPr bwMode="white">
          <a:xfrm>
            <a:off x="8413750" y="4508500"/>
            <a:ext cx="684213" cy="57626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Oval 11"/>
          <p:cNvSpPr>
            <a:spLocks noChangeArrowheads="1"/>
          </p:cNvSpPr>
          <p:nvPr/>
        </p:nvSpPr>
        <p:spPr bwMode="white">
          <a:xfrm>
            <a:off x="8243888" y="5589588"/>
            <a:ext cx="684212" cy="576262"/>
          </a:xfrm>
          <a:prstGeom prst="ellipse">
            <a:avLst/>
          </a:prstGeom>
          <a:noFill/>
          <a:ln w="5715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70" name="Oval 12"/>
          <p:cNvSpPr>
            <a:spLocks noChangeArrowheads="1"/>
          </p:cNvSpPr>
          <p:nvPr/>
        </p:nvSpPr>
        <p:spPr bwMode="white">
          <a:xfrm>
            <a:off x="6948488" y="5949950"/>
            <a:ext cx="684212" cy="576263"/>
          </a:xfrm>
          <a:prstGeom prst="ellipse">
            <a:avLst/>
          </a:prstGeom>
          <a:noFill/>
          <a:ln w="57150" algn="ctr">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459789" name="Object 13"/>
          <p:cNvGraphicFramePr>
            <a:graphicFrameLocks noChangeAspect="1"/>
          </p:cNvGraphicFramePr>
          <p:nvPr/>
        </p:nvGraphicFramePr>
        <p:xfrm>
          <a:off x="2843213" y="1844675"/>
          <a:ext cx="1562100" cy="625475"/>
        </p:xfrm>
        <a:graphic>
          <a:graphicData uri="http://schemas.openxmlformats.org/presentationml/2006/ole">
            <mc:AlternateContent xmlns:mc="http://schemas.openxmlformats.org/markup-compatibility/2006">
              <mc:Choice xmlns:v="urn:schemas-microsoft-com:vml" Requires="v">
                <p:oleObj spid="_x0000_s77283" name="Visio" r:id="rId15" imgW="1561719" imgH="625602" progId="Visio.Drawing.11">
                  <p:embed/>
                </p:oleObj>
              </mc:Choice>
              <mc:Fallback>
                <p:oleObj name="Visio" r:id="rId15" imgW="1561719" imgH="625602"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white">
                      <a:xfrm>
                        <a:off x="2843213" y="1844675"/>
                        <a:ext cx="15621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90" name="Object 14"/>
          <p:cNvGraphicFramePr>
            <a:graphicFrameLocks noChangeAspect="1"/>
          </p:cNvGraphicFramePr>
          <p:nvPr/>
        </p:nvGraphicFramePr>
        <p:xfrm>
          <a:off x="1331913" y="3573463"/>
          <a:ext cx="571500" cy="392112"/>
        </p:xfrm>
        <a:graphic>
          <a:graphicData uri="http://schemas.openxmlformats.org/presentationml/2006/ole">
            <mc:AlternateContent xmlns:mc="http://schemas.openxmlformats.org/markup-compatibility/2006">
              <mc:Choice xmlns:v="urn:schemas-microsoft-com:vml" Requires="v">
                <p:oleObj spid="_x0000_s77284" name="Visio" r:id="rId17" imgW="571500" imgH="391668" progId="Visio.Drawing.11">
                  <p:embed/>
                </p:oleObj>
              </mc:Choice>
              <mc:Fallback>
                <p:oleObj name="Visio" r:id="rId17" imgW="571500" imgH="391668"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white">
                      <a:xfrm>
                        <a:off x="1331913" y="3573463"/>
                        <a:ext cx="5715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3" name="Text Box 15"/>
          <p:cNvSpPr txBox="1">
            <a:spLocks noChangeArrowheads="1"/>
          </p:cNvSpPr>
          <p:nvPr/>
        </p:nvSpPr>
        <p:spPr bwMode="white">
          <a:xfrm>
            <a:off x="304800" y="5029200"/>
            <a:ext cx="5688013" cy="1265238"/>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25000"/>
              </a:spcBef>
              <a:buFont typeface="Wingdings" pitchFamily="2" charset="2"/>
              <a:buNone/>
            </a:pPr>
            <a:r>
              <a:rPr lang="en-US" sz="1600" b="1" u="sng" dirty="0">
                <a:cs typeface="Arial" charset="0"/>
              </a:rPr>
              <a:t>Asynchronous Communication</a:t>
            </a:r>
          </a:p>
          <a:p>
            <a:pPr eaLnBrk="1" hangingPunct="1">
              <a:spcBef>
                <a:spcPct val="25000"/>
              </a:spcBef>
              <a:buFont typeface="Wingdings" pitchFamily="2" charset="2"/>
              <a:buChar char="§"/>
            </a:pPr>
            <a:r>
              <a:rPr lang="en-US" sz="1600" b="1" dirty="0">
                <a:cs typeface="Arial" charset="0"/>
              </a:rPr>
              <a:t>  Transmission </a:t>
            </a:r>
            <a:r>
              <a:rPr lang="en-US" sz="1600" b="1" dirty="0" smtClean="0">
                <a:cs typeface="Arial" charset="0"/>
              </a:rPr>
              <a:t>points </a:t>
            </a:r>
            <a:r>
              <a:rPr lang="en-US" sz="1600" b="1" dirty="0">
                <a:cs typeface="Arial" charset="0"/>
              </a:rPr>
              <a:t>in </a:t>
            </a:r>
            <a:r>
              <a:rPr lang="en-US" sz="1600" b="1" dirty="0" smtClean="0">
                <a:cs typeface="Arial" charset="0"/>
              </a:rPr>
              <a:t>time </a:t>
            </a:r>
            <a:r>
              <a:rPr lang="en-US" sz="1600" b="1" dirty="0">
                <a:cs typeface="Arial" charset="0"/>
              </a:rPr>
              <a:t>are not predictable</a:t>
            </a:r>
          </a:p>
          <a:p>
            <a:pPr eaLnBrk="1" hangingPunct="1">
              <a:spcBef>
                <a:spcPct val="25000"/>
              </a:spcBef>
              <a:buFont typeface="Wingdings" pitchFamily="2" charset="2"/>
              <a:buNone/>
            </a:pPr>
            <a:r>
              <a:rPr lang="en-US" sz="1600" b="1" dirty="0">
                <a:cs typeface="Arial" charset="0"/>
                <a:sym typeface="Wingdings" pitchFamily="2" charset="2"/>
              </a:rPr>
              <a:t>     </a:t>
            </a:r>
            <a:r>
              <a:rPr lang="en-US" sz="1600" b="1" dirty="0">
                <a:cs typeface="Arial" charset="0"/>
              </a:rPr>
              <a:t>Transmission </a:t>
            </a:r>
            <a:r>
              <a:rPr lang="en-US" sz="1600" b="1" dirty="0" smtClean="0">
                <a:cs typeface="Arial" charset="0"/>
              </a:rPr>
              <a:t>latency </a:t>
            </a:r>
            <a:r>
              <a:rPr lang="en-US" sz="1600" b="1" dirty="0">
                <a:cs typeface="Arial" charset="0"/>
              </a:rPr>
              <a:t>and </a:t>
            </a:r>
            <a:r>
              <a:rPr lang="en-US" sz="1600" b="1" dirty="0" smtClean="0">
                <a:cs typeface="Arial" charset="0"/>
              </a:rPr>
              <a:t>jitter </a:t>
            </a:r>
            <a:r>
              <a:rPr lang="en-US" sz="1600" b="1" dirty="0">
                <a:cs typeface="Arial" charset="0"/>
              </a:rPr>
              <a:t>accumulate </a:t>
            </a:r>
          </a:p>
          <a:p>
            <a:pPr eaLnBrk="1" hangingPunct="1">
              <a:spcBef>
                <a:spcPct val="25000"/>
              </a:spcBef>
              <a:buFont typeface="Wingdings" pitchFamily="2" charset="2"/>
              <a:buNone/>
            </a:pPr>
            <a:r>
              <a:rPr lang="en-US" sz="1600" b="1" dirty="0">
                <a:cs typeface="Arial" charset="0"/>
                <a:sym typeface="Wingdings" pitchFamily="2" charset="2"/>
              </a:rPr>
              <a:t>     </a:t>
            </a:r>
            <a:r>
              <a:rPr lang="en-US" sz="1600" b="1" dirty="0">
                <a:cs typeface="Arial" charset="0"/>
              </a:rPr>
              <a:t>Number of </a:t>
            </a:r>
            <a:r>
              <a:rPr lang="en-US" sz="1600" b="1" dirty="0" smtClean="0">
                <a:cs typeface="Arial" charset="0"/>
              </a:rPr>
              <a:t>hops </a:t>
            </a:r>
            <a:r>
              <a:rPr lang="en-US" sz="1600" b="1" dirty="0">
                <a:cs typeface="Arial" charset="0"/>
              </a:rPr>
              <a:t>has a significant impact</a:t>
            </a:r>
            <a:endParaRPr lang="de-AT" sz="1600" b="1" dirty="0">
              <a:cs typeface="Arial" charset="0"/>
            </a:endParaRPr>
          </a:p>
        </p:txBody>
      </p:sp>
      <p:sp>
        <p:nvSpPr>
          <p:cNvPr id="19474" name="Rectangle 16"/>
          <p:cNvSpPr>
            <a:spLocks noGrp="1" noChangeArrowheads="1"/>
          </p:cNvSpPr>
          <p:nvPr>
            <p:ph type="title" sz="quarter"/>
          </p:nvPr>
        </p:nvSpPr>
        <p:spPr bwMode="black">
          <a:noFill/>
        </p:spPr>
        <p:txBody>
          <a:bodyPr lIns="0" tIns="0" rIns="0" bIns="0" anchor="ctr"/>
          <a:lstStyle/>
          <a:p>
            <a:pPr eaLnBrk="1" hangingPunct="1"/>
            <a:r>
              <a:rPr lang="en-US" sz="2600" smtClean="0"/>
              <a:t>Ethernet = Unsynchronized Communication</a:t>
            </a:r>
            <a:endParaRPr lang="de-AT" sz="2600" smtClean="0"/>
          </a:p>
        </p:txBody>
      </p:sp>
      <p:graphicFrame>
        <p:nvGraphicFramePr>
          <p:cNvPr id="459793" name="Object 17"/>
          <p:cNvGraphicFramePr>
            <a:graphicFrameLocks noChangeAspect="1"/>
          </p:cNvGraphicFramePr>
          <p:nvPr/>
        </p:nvGraphicFramePr>
        <p:xfrm>
          <a:off x="4643438" y="2349500"/>
          <a:ext cx="1598612" cy="2586038"/>
        </p:xfrm>
        <a:graphic>
          <a:graphicData uri="http://schemas.openxmlformats.org/presentationml/2006/ole">
            <mc:AlternateContent xmlns:mc="http://schemas.openxmlformats.org/markup-compatibility/2006">
              <mc:Choice xmlns:v="urn:schemas-microsoft-com:vml" Requires="v">
                <p:oleObj spid="_x0000_s77285" name="Visio" r:id="rId19" imgW="1599057" imgH="2586228" progId="Visio.Drawing.11">
                  <p:embed/>
                </p:oleObj>
              </mc:Choice>
              <mc:Fallback>
                <p:oleObj name="Visio" r:id="rId19" imgW="1599057" imgH="2586228"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white">
                      <a:xfrm>
                        <a:off x="4643438" y="2349500"/>
                        <a:ext cx="1598612"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68496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97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97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97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97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5.83333E-6 -9.25926E-6 C 0.03228 0.01018 0.06457 0.02036 0.09444 0.02036 C 0.1243 0.02036 0.15173 0.01018 0.17916 -9.25926E-6 " pathEditMode="relative" ptsTypes="aaA">
                                      <p:cBhvr>
                                        <p:cTn id="16" dur="2000" fill="hold"/>
                                        <p:tgtEl>
                                          <p:spTgt spid="459779"/>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5.55556E-6 -4.44444E-6 C -5.55556E-6 -4.44444E-6 0.09652 -0.05833 0.19305 -0.11667 " pathEditMode="relative" ptsTypes="aA">
                                      <p:cBhvr>
                                        <p:cTn id="18" dur="2000" fill="hold"/>
                                        <p:tgtEl>
                                          <p:spTgt spid="459780"/>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5.83333E-6 -1.48148E-6 C -0.02258 -0.04028 -0.04497 -0.08032 -0.04862 -0.11111 C -0.05226 -0.1419 -0.03733 -0.16366 -0.02223 -0.18518 " pathEditMode="relative" ptsTypes="aaA">
                                      <p:cBhvr>
                                        <p:cTn id="20" dur="2000" fill="hold"/>
                                        <p:tgtEl>
                                          <p:spTgt spid="459783"/>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8.33333E-7 -3.7037E-6 C 0.00243 -0.02755 0.00503 -0.05486 0.02083 -0.08518 C 0.03663 -0.11551 0.06545 -0.14861 0.09444 -0.18148 " pathEditMode="relative" ptsTypes="aaA">
                                      <p:cBhvr>
                                        <p:cTn id="22" dur="2000" fill="hold"/>
                                        <p:tgtEl>
                                          <p:spTgt spid="459790"/>
                                        </p:tgtEl>
                                        <p:attrNameLst>
                                          <p:attrName>ppt_x</p:attrName>
                                          <p:attrName>ppt_y</p:attrName>
                                        </p:attrNameLst>
                                      </p:cBhvr>
                                    </p:animMotion>
                                  </p:childTnLst>
                                </p:cTn>
                              </p:par>
                            </p:childTnLst>
                          </p:cTn>
                        </p:par>
                        <p:par>
                          <p:cTn id="23" fill="hold" nodeType="afterGroup">
                            <p:stCondLst>
                              <p:cond delay="2000"/>
                            </p:stCondLst>
                            <p:childTnLst>
                              <p:par>
                                <p:cTn id="24" presetID="1" presetClass="exit" presetSubtype="0" fill="hold" nodeType="afterEffect">
                                  <p:stCondLst>
                                    <p:cond delay="0"/>
                                  </p:stCondLst>
                                  <p:childTnLst>
                                    <p:set>
                                      <p:cBhvr>
                                        <p:cTn id="25" dur="1" fill="hold">
                                          <p:stCondLst>
                                            <p:cond delay="0"/>
                                          </p:stCondLst>
                                        </p:cTn>
                                        <p:tgtEl>
                                          <p:spTgt spid="45977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5978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5979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5978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45978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45978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5978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5978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5978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0" presetClass="path" presetSubtype="0" accel="50000" decel="50000" fill="hold" nodeType="clickEffect">
                                  <p:stCondLst>
                                    <p:cond delay="0"/>
                                  </p:stCondLst>
                                  <p:childTnLst>
                                    <p:animMotion origin="layout" path="M 6.66667E-6 8.67362E-19 C -0.01683 0.02453 -0.0335 0.04907 -0.04305 0.07407 C -0.0526 0.09907 -0.05485 0.12453 -0.05694 0.15 " pathEditMode="relative" ptsTypes="aaA">
                                      <p:cBhvr>
                                        <p:cTn id="47" dur="2000" fill="hold"/>
                                        <p:tgtEl>
                                          <p:spTgt spid="459781"/>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5.83333E-6 1.11111E-6 C -0.04391 0.00949 -0.08766 0.01921 -0.12082 0.02963 C -0.15398 0.04004 -0.17638 0.05139 -0.1986 0.06296 " pathEditMode="relative" ptsTypes="aaA">
                                      <p:cBhvr>
                                        <p:cTn id="49" dur="2000" fill="hold"/>
                                        <p:tgtEl>
                                          <p:spTgt spid="459782"/>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6.66667E-6 -7.40741E-6 C -0.04513 -0.02223 -0.0901 -0.04445 -0.12916 -0.05927 C -0.16822 -0.07408 -0.21666 -0.08403 -0.23471 -0.0889 " pathEditMode="relative" ptsTypes="aaA">
                                      <p:cBhvr>
                                        <p:cTn id="51" dur="2000" fill="hold"/>
                                        <p:tgtEl>
                                          <p:spTgt spid="459785"/>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1.38889E-6 3.7037E-6 C -0.02396 -0.00695 -0.04792 -0.01366 -0.06389 -0.03149 C -0.07986 -0.04931 -0.08785 -0.07848 -0.09583 -0.10741 " pathEditMode="relative" ptsTypes="aaA">
                                      <p:cBhvr>
                                        <p:cTn id="53" dur="2000" fill="hold"/>
                                        <p:tgtEl>
                                          <p:spTgt spid="459784"/>
                                        </p:tgtEl>
                                        <p:attrNameLst>
                                          <p:attrName>ppt_x</p:attrName>
                                          <p:attrName>ppt_y</p:attrName>
                                        </p:attrNameLst>
                                      </p:cBhvr>
                                    </p:animMotion>
                                  </p:childTnLst>
                                </p:cTn>
                              </p:par>
                            </p:childTnLst>
                          </p:cTn>
                        </p:par>
                        <p:par>
                          <p:cTn id="54" fill="hold" nodeType="afterGroup">
                            <p:stCondLst>
                              <p:cond delay="2000"/>
                            </p:stCondLst>
                            <p:childTnLst>
                              <p:par>
                                <p:cTn id="55" presetID="1" presetClass="exit" presetSubtype="0" fill="hold" nodeType="afterEffect">
                                  <p:stCondLst>
                                    <p:cond delay="0"/>
                                  </p:stCondLst>
                                  <p:childTnLst>
                                    <p:set>
                                      <p:cBhvr>
                                        <p:cTn id="56" dur="1" fill="hold">
                                          <p:stCondLst>
                                            <p:cond delay="0"/>
                                          </p:stCondLst>
                                        </p:cTn>
                                        <p:tgtEl>
                                          <p:spTgt spid="45978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5978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5978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59784"/>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59793"/>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4597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z="2000" dirty="0" smtClean="0"/>
              <a:t>Motivation for Time-Triggered Ethernet </a:t>
            </a:r>
            <a:endParaRPr lang="de-AT" sz="2000" dirty="0" smtClean="0"/>
          </a:p>
        </p:txBody>
      </p:sp>
      <p:sp>
        <p:nvSpPr>
          <p:cNvPr id="35843" name="Rectangle 3"/>
          <p:cNvSpPr>
            <a:spLocks noGrp="1" noChangeArrowheads="1"/>
          </p:cNvSpPr>
          <p:nvPr>
            <p:ph idx="4294967295"/>
          </p:nvPr>
        </p:nvSpPr>
        <p:spPr/>
        <p:txBody>
          <a:bodyPr/>
          <a:lstStyle/>
          <a:p>
            <a:endParaRPr lang="de-AT" dirty="0" smtClean="0"/>
          </a:p>
        </p:txBody>
      </p:sp>
      <p:sp>
        <p:nvSpPr>
          <p:cNvPr id="35844" name="AutoShape 4"/>
          <p:cNvSpPr>
            <a:spLocks noChangeArrowheads="1"/>
          </p:cNvSpPr>
          <p:nvPr/>
        </p:nvSpPr>
        <p:spPr bwMode="auto">
          <a:xfrm flipH="1">
            <a:off x="4641850" y="1268413"/>
            <a:ext cx="3962400" cy="3954462"/>
          </a:xfrm>
          <a:prstGeom prst="homePlate">
            <a:avLst>
              <a:gd name="adj" fmla="val 9909"/>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338138" algn="l" eaLnBrk="1" hangingPunct="1">
              <a:buFont typeface="Wingdings" charset="2"/>
              <a:buNone/>
            </a:pPr>
            <a:endParaRPr lang="en-US" sz="1800" b="0"/>
          </a:p>
        </p:txBody>
      </p:sp>
      <p:sp>
        <p:nvSpPr>
          <p:cNvPr id="35845" name="AutoShape 5"/>
          <p:cNvSpPr>
            <a:spLocks noChangeArrowheads="1"/>
          </p:cNvSpPr>
          <p:nvPr/>
        </p:nvSpPr>
        <p:spPr bwMode="auto">
          <a:xfrm flipH="1">
            <a:off x="4954588" y="4449763"/>
            <a:ext cx="3505200" cy="609600"/>
          </a:xfrm>
          <a:prstGeom prst="homePlate">
            <a:avLst>
              <a:gd name="adj" fmla="val 56861"/>
            </a:avLst>
          </a:prstGeom>
          <a:solidFill>
            <a:srgbClr val="0072B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338138" algn="l" eaLnBrk="1" hangingPunct="1">
              <a:buFont typeface="Wingdings" charset="2"/>
              <a:buNone/>
            </a:pPr>
            <a:endParaRPr lang="en-US" sz="1800" b="0"/>
          </a:p>
        </p:txBody>
      </p:sp>
      <p:sp>
        <p:nvSpPr>
          <p:cNvPr id="35846" name="AutoShape 6"/>
          <p:cNvSpPr>
            <a:spLocks noChangeArrowheads="1"/>
          </p:cNvSpPr>
          <p:nvPr/>
        </p:nvSpPr>
        <p:spPr bwMode="auto">
          <a:xfrm flipH="1">
            <a:off x="4870450" y="1801813"/>
            <a:ext cx="3581400" cy="609600"/>
          </a:xfrm>
          <a:prstGeom prst="homePlate">
            <a:avLst>
              <a:gd name="adj" fmla="val 58097"/>
            </a:avLst>
          </a:prstGeom>
          <a:solidFill>
            <a:srgbClr val="C0C0C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338138" algn="l" eaLnBrk="1" hangingPunct="1">
              <a:buFont typeface="Wingdings" charset="2"/>
              <a:buNone/>
            </a:pPr>
            <a:endParaRPr lang="en-US" sz="1800" b="0"/>
          </a:p>
        </p:txBody>
      </p:sp>
      <p:sp>
        <p:nvSpPr>
          <p:cNvPr id="35847" name="AutoShape 7"/>
          <p:cNvSpPr>
            <a:spLocks noChangeArrowheads="1"/>
          </p:cNvSpPr>
          <p:nvPr/>
        </p:nvSpPr>
        <p:spPr bwMode="auto">
          <a:xfrm>
            <a:off x="609600" y="1268413"/>
            <a:ext cx="3962400" cy="3954462"/>
          </a:xfrm>
          <a:prstGeom prst="homePlate">
            <a:avLst>
              <a:gd name="adj" fmla="val 9909"/>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338138" algn="l" eaLnBrk="1" hangingPunct="1">
              <a:buFont typeface="Wingdings" charset="2"/>
              <a:buNone/>
            </a:pPr>
            <a:endParaRPr lang="en-US" sz="1800" b="0"/>
          </a:p>
        </p:txBody>
      </p:sp>
      <p:sp>
        <p:nvSpPr>
          <p:cNvPr id="35848" name="AutoShape 8"/>
          <p:cNvSpPr>
            <a:spLocks noChangeArrowheads="1"/>
          </p:cNvSpPr>
          <p:nvPr/>
        </p:nvSpPr>
        <p:spPr bwMode="auto">
          <a:xfrm>
            <a:off x="827088" y="4430713"/>
            <a:ext cx="3429000" cy="609600"/>
          </a:xfrm>
          <a:prstGeom prst="homePlate">
            <a:avLst>
              <a:gd name="adj" fmla="val 55625"/>
            </a:avLst>
          </a:prstGeom>
          <a:solidFill>
            <a:srgbClr val="C0C0C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338138" algn="l" eaLnBrk="1" hangingPunct="1">
              <a:buFont typeface="Wingdings" charset="2"/>
              <a:buNone/>
            </a:pPr>
            <a:endParaRPr lang="en-US" sz="1800" b="0"/>
          </a:p>
        </p:txBody>
      </p:sp>
      <p:sp>
        <p:nvSpPr>
          <p:cNvPr id="35849" name="AutoShape 9"/>
          <p:cNvSpPr>
            <a:spLocks noChangeArrowheads="1"/>
          </p:cNvSpPr>
          <p:nvPr/>
        </p:nvSpPr>
        <p:spPr bwMode="auto">
          <a:xfrm>
            <a:off x="831850" y="1811338"/>
            <a:ext cx="3505200" cy="609600"/>
          </a:xfrm>
          <a:prstGeom prst="homePlate">
            <a:avLst>
              <a:gd name="adj" fmla="val 56861"/>
            </a:avLst>
          </a:prstGeom>
          <a:solidFill>
            <a:srgbClr val="0072B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622300" lvl="1" indent="-169863" algn="l" eaLnBrk="1" hangingPunct="1">
              <a:spcBef>
                <a:spcPct val="20000"/>
              </a:spcBef>
            </a:pPr>
            <a:endParaRPr lang="en-US" sz="1800" b="0"/>
          </a:p>
        </p:txBody>
      </p:sp>
      <p:sp>
        <p:nvSpPr>
          <p:cNvPr id="35850" name="Text Box 10"/>
          <p:cNvSpPr txBox="1">
            <a:spLocks noChangeArrowheads="1"/>
          </p:cNvSpPr>
          <p:nvPr/>
        </p:nvSpPr>
        <p:spPr bwMode="auto">
          <a:xfrm>
            <a:off x="681038" y="1365250"/>
            <a:ext cx="351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de-AT" sz="1600" b="0"/>
              <a:t>Statically Configured Communication</a:t>
            </a:r>
            <a:endParaRPr lang="en-US" sz="1600" b="0"/>
          </a:p>
        </p:txBody>
      </p:sp>
      <p:sp>
        <p:nvSpPr>
          <p:cNvPr id="35851" name="Text Box 11"/>
          <p:cNvSpPr txBox="1">
            <a:spLocks noChangeArrowheads="1"/>
          </p:cNvSpPr>
          <p:nvPr/>
        </p:nvSpPr>
        <p:spPr bwMode="auto">
          <a:xfrm>
            <a:off x="5289550" y="1355725"/>
            <a:ext cx="2611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b="0"/>
              <a:t>Free-Form Communication</a:t>
            </a:r>
          </a:p>
        </p:txBody>
      </p:sp>
      <p:sp>
        <p:nvSpPr>
          <p:cNvPr id="35852" name="Text Box 12"/>
          <p:cNvSpPr txBox="1">
            <a:spLocks noChangeArrowheads="1"/>
          </p:cNvSpPr>
          <p:nvPr/>
        </p:nvSpPr>
        <p:spPr bwMode="auto">
          <a:xfrm>
            <a:off x="825500" y="1825625"/>
            <a:ext cx="2940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b="0" dirty="0">
                <a:solidFill>
                  <a:schemeClr val="bg1"/>
                </a:solidFill>
              </a:rPr>
              <a:t>Performance guarantees: </a:t>
            </a:r>
          </a:p>
          <a:p>
            <a:pPr algn="l" eaLnBrk="1" hangingPunct="1">
              <a:spcBef>
                <a:spcPct val="0"/>
              </a:spcBef>
            </a:pPr>
            <a:r>
              <a:rPr lang="en-US" sz="1600" b="0" dirty="0">
                <a:solidFill>
                  <a:schemeClr val="bg1"/>
                </a:solidFill>
              </a:rPr>
              <a:t>real-time, dependability, safety</a:t>
            </a:r>
          </a:p>
        </p:txBody>
      </p:sp>
      <p:sp>
        <p:nvSpPr>
          <p:cNvPr id="35853" name="Text Box 13"/>
          <p:cNvSpPr txBox="1">
            <a:spLocks noChangeArrowheads="1"/>
          </p:cNvSpPr>
          <p:nvPr/>
        </p:nvSpPr>
        <p:spPr bwMode="auto">
          <a:xfrm>
            <a:off x="5227638" y="1806575"/>
            <a:ext cx="2828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b="0"/>
              <a:t>No performance guarantees: </a:t>
            </a:r>
          </a:p>
          <a:p>
            <a:pPr algn="l" eaLnBrk="1" hangingPunct="1">
              <a:spcBef>
                <a:spcPct val="0"/>
              </a:spcBef>
            </a:pPr>
            <a:r>
              <a:rPr lang="en-US" sz="1600" b="0"/>
              <a:t>“best effort” plus some QoS</a:t>
            </a:r>
          </a:p>
        </p:txBody>
      </p:sp>
      <p:sp>
        <p:nvSpPr>
          <p:cNvPr id="35854" name="Text Box 14"/>
          <p:cNvSpPr txBox="1">
            <a:spLocks noChangeArrowheads="1"/>
          </p:cNvSpPr>
          <p:nvPr/>
        </p:nvSpPr>
        <p:spPr bwMode="auto">
          <a:xfrm>
            <a:off x="1692275" y="4581128"/>
            <a:ext cx="1030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b="0" dirty="0"/>
              <a:t>High cost</a:t>
            </a:r>
          </a:p>
        </p:txBody>
      </p:sp>
      <p:sp>
        <p:nvSpPr>
          <p:cNvPr id="35855" name="Text Box 15"/>
          <p:cNvSpPr txBox="1">
            <a:spLocks noChangeArrowheads="1"/>
          </p:cNvSpPr>
          <p:nvPr/>
        </p:nvSpPr>
        <p:spPr bwMode="auto">
          <a:xfrm>
            <a:off x="6444208" y="4598988"/>
            <a:ext cx="985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b="0" dirty="0">
                <a:solidFill>
                  <a:schemeClr val="bg1"/>
                </a:solidFill>
              </a:rPr>
              <a:t>Low cost</a:t>
            </a:r>
          </a:p>
        </p:txBody>
      </p:sp>
      <p:sp>
        <p:nvSpPr>
          <p:cNvPr id="35856" name="Text Box 16"/>
          <p:cNvSpPr txBox="1">
            <a:spLocks noChangeArrowheads="1"/>
          </p:cNvSpPr>
          <p:nvPr/>
        </p:nvSpPr>
        <p:spPr bwMode="auto">
          <a:xfrm>
            <a:off x="398463" y="2492375"/>
            <a:ext cx="38862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eaLnBrk="1" hangingPunct="1">
              <a:spcBef>
                <a:spcPct val="0"/>
              </a:spcBef>
            </a:pPr>
            <a:r>
              <a:rPr lang="en-US" sz="1400" b="0"/>
              <a:t>Standards: </a:t>
            </a:r>
          </a:p>
          <a:p>
            <a:pPr lvl="1" algn="l" eaLnBrk="1" hangingPunct="1">
              <a:spcBef>
                <a:spcPct val="0"/>
              </a:spcBef>
            </a:pPr>
            <a:r>
              <a:rPr lang="en-US" sz="1400" b="0"/>
              <a:t> 	ARINC 664, ARINC 429, TTP,</a:t>
            </a:r>
            <a:br>
              <a:rPr lang="en-US" sz="1400" b="0"/>
            </a:br>
            <a:r>
              <a:rPr lang="en-US" sz="1400" b="0"/>
              <a:t> 	MOST, FlexRay, CAN, LIN, …</a:t>
            </a:r>
            <a:br>
              <a:rPr lang="en-US" sz="1400" b="0"/>
            </a:br>
            <a:r>
              <a:rPr lang="en-US" sz="1400" b="0"/>
              <a:t>Applications: </a:t>
            </a:r>
          </a:p>
          <a:p>
            <a:pPr lvl="1" algn="l" eaLnBrk="1" hangingPunct="1">
              <a:spcBef>
                <a:spcPct val="0"/>
              </a:spcBef>
            </a:pPr>
            <a:r>
              <a:rPr lang="en-US" sz="1400" b="0"/>
              <a:t>        Flight control, powertrain, chassis, </a:t>
            </a:r>
          </a:p>
          <a:p>
            <a:pPr lvl="1" algn="l" eaLnBrk="1" hangingPunct="1">
              <a:spcBef>
                <a:spcPct val="0"/>
              </a:spcBef>
            </a:pPr>
            <a:r>
              <a:rPr lang="en-US" sz="1400" b="0"/>
              <a:t>        passive and active safety, ..</a:t>
            </a:r>
          </a:p>
          <a:p>
            <a:pPr lvl="1" algn="l" eaLnBrk="1" hangingPunct="1">
              <a:spcBef>
                <a:spcPct val="15000"/>
              </a:spcBef>
            </a:pPr>
            <a:r>
              <a:rPr lang="en-US" sz="1400" b="0"/>
              <a:t>Validation &amp; verification:</a:t>
            </a:r>
          </a:p>
          <a:p>
            <a:pPr lvl="1" algn="l" eaLnBrk="1" hangingPunct="1">
              <a:spcBef>
                <a:spcPct val="0"/>
              </a:spcBef>
            </a:pPr>
            <a:r>
              <a:rPr lang="en-US" sz="1400" b="0"/>
              <a:t>        Certification, formal analysis</a:t>
            </a:r>
            <a:r>
              <a:rPr lang="en-US" sz="1200" b="0"/>
              <a:t>, ...</a:t>
            </a:r>
          </a:p>
        </p:txBody>
      </p:sp>
      <p:sp>
        <p:nvSpPr>
          <p:cNvPr id="35857" name="Text Box 17"/>
          <p:cNvSpPr txBox="1">
            <a:spLocks noChangeArrowheads="1"/>
          </p:cNvSpPr>
          <p:nvPr/>
        </p:nvSpPr>
        <p:spPr bwMode="auto">
          <a:xfrm>
            <a:off x="4716463" y="2482850"/>
            <a:ext cx="3960812"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eaLnBrk="1" hangingPunct="1">
              <a:spcBef>
                <a:spcPct val="0"/>
              </a:spcBef>
            </a:pPr>
            <a:r>
              <a:rPr lang="en-US" sz="1400" b="0"/>
              <a:t>Standards: </a:t>
            </a:r>
          </a:p>
          <a:p>
            <a:pPr lvl="1" algn="l" eaLnBrk="1" hangingPunct="1">
              <a:spcBef>
                <a:spcPct val="0"/>
              </a:spcBef>
            </a:pPr>
            <a:r>
              <a:rPr lang="en-US" sz="1400" b="0"/>
              <a:t>        Ethernet, TCP/IP, UDP, FTP,</a:t>
            </a:r>
            <a:br>
              <a:rPr lang="en-US" sz="1400" b="0"/>
            </a:br>
            <a:r>
              <a:rPr lang="en-US" sz="1400" b="0"/>
              <a:t>        Telnet, SSH, ...</a:t>
            </a:r>
          </a:p>
          <a:p>
            <a:pPr lvl="1" algn="l" eaLnBrk="1" hangingPunct="1">
              <a:spcBef>
                <a:spcPct val="15000"/>
              </a:spcBef>
            </a:pPr>
            <a:r>
              <a:rPr lang="en-US" sz="1400" b="0"/>
              <a:t>Applications: </a:t>
            </a:r>
          </a:p>
          <a:p>
            <a:pPr lvl="1" algn="l" eaLnBrk="1" hangingPunct="1">
              <a:spcBef>
                <a:spcPct val="0"/>
              </a:spcBef>
            </a:pPr>
            <a:r>
              <a:rPr lang="en-US" sz="1400" b="0"/>
              <a:t>        Multi-media, audio, video, phones,</a:t>
            </a:r>
            <a:br>
              <a:rPr lang="en-US" sz="1400" b="0"/>
            </a:br>
            <a:r>
              <a:rPr lang="en-US" sz="1400" b="0"/>
              <a:t>        PDAs, internet, web, … </a:t>
            </a:r>
          </a:p>
          <a:p>
            <a:pPr lvl="1" algn="l" eaLnBrk="1" hangingPunct="1">
              <a:spcBef>
                <a:spcPct val="15000"/>
              </a:spcBef>
            </a:pPr>
            <a:r>
              <a:rPr lang="en-US" sz="1400" b="0"/>
              <a:t>Validation &amp; verification:</a:t>
            </a:r>
          </a:p>
          <a:p>
            <a:pPr lvl="1" algn="l" eaLnBrk="1" hangingPunct="1">
              <a:spcBef>
                <a:spcPct val="0"/>
              </a:spcBef>
            </a:pPr>
            <a:r>
              <a:rPr lang="en-US" sz="1400" b="0"/>
              <a:t>        No certification, test, simulation, ...</a:t>
            </a:r>
          </a:p>
        </p:txBody>
      </p:sp>
      <p:sp>
        <p:nvSpPr>
          <p:cNvPr id="35858" name="Rectangle 18"/>
          <p:cNvSpPr>
            <a:spLocks noChangeArrowheads="1"/>
          </p:cNvSpPr>
          <p:nvPr/>
        </p:nvSpPr>
        <p:spPr bwMode="auto">
          <a:xfrm>
            <a:off x="323850" y="5516563"/>
            <a:ext cx="8496300" cy="792162"/>
          </a:xfrm>
          <a:prstGeom prst="rect">
            <a:avLst/>
          </a:prstGeom>
          <a:solidFill>
            <a:schemeClr val="bg1">
              <a:lumMod val="85000"/>
            </a:schemeClr>
          </a:solidFill>
          <a:ln>
            <a:noFill/>
          </a:ln>
          <a:effectLst/>
        </p:spPr>
        <p:txBody>
          <a:bodyPr anchor="ctr"/>
          <a:lstStyle/>
          <a:p>
            <a:pPr algn="ctr" eaLnBrk="1" hangingPunct="1">
              <a:spcBef>
                <a:spcPct val="0"/>
              </a:spcBef>
            </a:pPr>
            <a:r>
              <a:rPr lang="en-US" sz="2000" dirty="0"/>
              <a:t>Integration of functions from both worlds </a:t>
            </a:r>
            <a:r>
              <a:rPr lang="en-US" sz="2000" dirty="0" smtClean="0"/>
              <a:t>requires  </a:t>
            </a:r>
            <a:r>
              <a:rPr lang="en-US" sz="2000" dirty="0"/>
              <a:t/>
            </a:r>
            <a:br>
              <a:rPr lang="en-US" sz="2000" dirty="0"/>
            </a:br>
            <a:r>
              <a:rPr lang="en-US" sz="2000" dirty="0"/>
              <a:t>a communication platform supporting both worlds</a:t>
            </a:r>
          </a:p>
        </p:txBody>
      </p:sp>
    </p:spTree>
    <p:extLst>
      <p:ext uri="{BB962C8B-B14F-4D97-AF65-F5344CB8AC3E}">
        <p14:creationId xmlns:p14="http://schemas.microsoft.com/office/powerpoint/2010/main" val="387140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358775" y="44450"/>
            <a:ext cx="5399088" cy="1008063"/>
          </a:xfrm>
        </p:spPr>
        <p:txBody>
          <a:bodyPr/>
          <a:lstStyle/>
          <a:p>
            <a:pPr eaLnBrk="1" hangingPunct="1"/>
            <a:r>
              <a:rPr lang="en-US" dirty="0" err="1" smtClean="0"/>
              <a:t>TTEthernet</a:t>
            </a:r>
            <a:r>
              <a:rPr lang="en-US" dirty="0" smtClean="0"/>
              <a:t> </a:t>
            </a:r>
            <a:r>
              <a:rPr lang="en-US" dirty="0" smtClean="0"/>
              <a:t>– Big </a:t>
            </a:r>
            <a:r>
              <a:rPr lang="en-US" dirty="0" smtClean="0"/>
              <a:t>Picture</a:t>
            </a:r>
          </a:p>
        </p:txBody>
      </p:sp>
      <p:sp>
        <p:nvSpPr>
          <p:cNvPr id="6149" name="Rectangle 3"/>
          <p:cNvSpPr>
            <a:spLocks noChangeArrowheads="1"/>
          </p:cNvSpPr>
          <p:nvPr/>
        </p:nvSpPr>
        <p:spPr bwMode="auto">
          <a:xfrm>
            <a:off x="323850" y="1341438"/>
            <a:ext cx="83534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000"/>
              <a:t>TTEthernet = combination on the same network of</a:t>
            </a:r>
          </a:p>
        </p:txBody>
      </p:sp>
      <p:sp>
        <p:nvSpPr>
          <p:cNvPr id="6150" name="Rectangle 4"/>
          <p:cNvSpPr>
            <a:spLocks noChangeArrowheads="1"/>
          </p:cNvSpPr>
          <p:nvPr/>
        </p:nvSpPr>
        <p:spPr bwMode="ltGray">
          <a:xfrm>
            <a:off x="6229350" y="1916113"/>
            <a:ext cx="2663825" cy="3384550"/>
          </a:xfrm>
          <a:prstGeom prst="rect">
            <a:avLst/>
          </a:prstGeom>
          <a:solidFill>
            <a:schemeClr val="bg1"/>
          </a:solidFill>
          <a:ln w="9525" algn="ctr">
            <a:solidFill>
              <a:schemeClr val="tx1"/>
            </a:solidFill>
            <a:miter lim="800000"/>
            <a:headEnd/>
            <a:tailEnd/>
          </a:ln>
          <a:effectLst>
            <a:outerShdw dist="107763" dir="2700000" algn="ctr" rotWithShape="0">
              <a:srgbClr val="808080">
                <a:alpha val="50000"/>
              </a:srgbClr>
            </a:outerShdw>
          </a:effectLst>
        </p:spPr>
        <p:txBody>
          <a:bodyPr lIns="72000" tIns="72000" rIns="72000" bIns="72000" anchor="ctr"/>
          <a:lstStyle/>
          <a:p>
            <a:pPr algn="ctr" eaLnBrk="0" hangingPunct="0">
              <a:spcBef>
                <a:spcPct val="50000"/>
              </a:spcBef>
            </a:pPr>
            <a:r>
              <a:rPr lang="en-US" sz="2400" b="1">
                <a:cs typeface="Arial" charset="0"/>
              </a:rPr>
              <a:t>SAE AS6802</a:t>
            </a:r>
            <a:r>
              <a:rPr lang="en-US" sz="2400" b="1">
                <a:solidFill>
                  <a:schemeClr val="tx1"/>
                </a:solidFill>
                <a:cs typeface="Arial" charset="0"/>
              </a:rPr>
              <a:t>	</a:t>
            </a:r>
          </a:p>
          <a:p>
            <a:pPr algn="ctr" eaLnBrk="0" hangingPunct="0">
              <a:spcBef>
                <a:spcPct val="50000"/>
              </a:spcBef>
            </a:pPr>
            <a:endParaRPr lang="en-US" sz="2400" b="1">
              <a:solidFill>
                <a:schemeClr val="tx1"/>
              </a:solidFill>
              <a:cs typeface="Arial" charset="0"/>
            </a:endParaRPr>
          </a:p>
          <a:p>
            <a:pPr eaLnBrk="0" hangingPunct="0">
              <a:spcBef>
                <a:spcPct val="50000"/>
              </a:spcBef>
              <a:buFontTx/>
              <a:buChar char="•"/>
            </a:pPr>
            <a:r>
              <a:rPr lang="en-US" sz="1800">
                <a:solidFill>
                  <a:schemeClr val="tx1"/>
                </a:solidFill>
                <a:cs typeface="Arial" charset="0"/>
              </a:rPr>
              <a:t> synchronous</a:t>
            </a:r>
          </a:p>
          <a:p>
            <a:pPr eaLnBrk="0" hangingPunct="0">
              <a:spcBef>
                <a:spcPct val="50000"/>
              </a:spcBef>
              <a:buFontTx/>
              <a:buChar char="•"/>
            </a:pPr>
            <a:r>
              <a:rPr lang="en-US" sz="1800">
                <a:solidFill>
                  <a:schemeClr val="tx1"/>
                </a:solidFill>
                <a:cs typeface="Arial" charset="0"/>
              </a:rPr>
              <a:t> jitter &lt; 1 </a:t>
            </a:r>
            <a:r>
              <a:rPr lang="en-US" sz="2000">
                <a:solidFill>
                  <a:schemeClr val="tx1"/>
                </a:solidFill>
                <a:latin typeface="Symbol" pitchFamily="18" charset="2"/>
              </a:rPr>
              <a:t>m</a:t>
            </a:r>
            <a:r>
              <a:rPr lang="en-US" sz="1800">
                <a:solidFill>
                  <a:schemeClr val="tx1"/>
                </a:solidFill>
                <a:cs typeface="Arial" charset="0"/>
              </a:rPr>
              <a:t>s </a:t>
            </a:r>
          </a:p>
          <a:p>
            <a:pPr eaLnBrk="0" hangingPunct="0">
              <a:spcBef>
                <a:spcPct val="50000"/>
              </a:spcBef>
              <a:buFontTx/>
              <a:buChar char="•"/>
            </a:pPr>
            <a:r>
              <a:rPr lang="en-US" sz="1800">
                <a:solidFill>
                  <a:schemeClr val="tx1"/>
                </a:solidFill>
                <a:cs typeface="Arial" charset="0"/>
              </a:rPr>
              <a:t> latency &lt; 12.5 </a:t>
            </a:r>
            <a:r>
              <a:rPr lang="en-US" sz="1800">
                <a:solidFill>
                  <a:schemeClr val="tx1"/>
                </a:solidFill>
                <a:latin typeface="Symbol" pitchFamily="18" charset="2"/>
                <a:cs typeface="Arial" charset="0"/>
              </a:rPr>
              <a:t>m</a:t>
            </a:r>
            <a:r>
              <a:rPr lang="en-US" sz="1800">
                <a:solidFill>
                  <a:schemeClr val="tx1"/>
                </a:solidFill>
                <a:cs typeface="Arial" charset="0"/>
              </a:rPr>
              <a:t>s</a:t>
            </a:r>
            <a:r>
              <a:rPr lang="en-US" sz="1600">
                <a:solidFill>
                  <a:schemeClr val="tx1"/>
                </a:solidFill>
                <a:cs typeface="Arial" charset="0"/>
              </a:rPr>
              <a:t>/switch</a:t>
            </a:r>
            <a:r>
              <a:rPr lang="en-US" sz="1800">
                <a:solidFill>
                  <a:schemeClr val="tx1"/>
                </a:solidFill>
                <a:cs typeface="Arial" charset="0"/>
              </a:rPr>
              <a:t/>
            </a:r>
            <a:br>
              <a:rPr lang="en-US" sz="1800">
                <a:solidFill>
                  <a:schemeClr val="tx1"/>
                </a:solidFill>
                <a:cs typeface="Arial" charset="0"/>
              </a:rPr>
            </a:br>
            <a:r>
              <a:rPr lang="en-US" sz="1800">
                <a:solidFill>
                  <a:schemeClr val="tx1"/>
                </a:solidFill>
                <a:cs typeface="Arial" charset="0"/>
              </a:rPr>
              <a:t>         (1 GBit/s Ethernet)</a:t>
            </a:r>
          </a:p>
          <a:p>
            <a:pPr eaLnBrk="0" hangingPunct="0">
              <a:spcBef>
                <a:spcPct val="50000"/>
              </a:spcBef>
              <a:buFontTx/>
              <a:buChar char="•"/>
            </a:pPr>
            <a:r>
              <a:rPr lang="en-US" sz="1800">
                <a:solidFill>
                  <a:schemeClr val="tx1"/>
                </a:solidFill>
                <a:cs typeface="Arial" charset="0"/>
              </a:rPr>
              <a:t> very tight control loops</a:t>
            </a:r>
          </a:p>
        </p:txBody>
      </p:sp>
      <p:sp>
        <p:nvSpPr>
          <p:cNvPr id="6151" name="Rectangle 5"/>
          <p:cNvSpPr>
            <a:spLocks noChangeArrowheads="1"/>
          </p:cNvSpPr>
          <p:nvPr/>
        </p:nvSpPr>
        <p:spPr bwMode="ltGray">
          <a:xfrm>
            <a:off x="3276600" y="1916113"/>
            <a:ext cx="2663825" cy="3384550"/>
          </a:xfrm>
          <a:prstGeom prst="rect">
            <a:avLst/>
          </a:prstGeom>
          <a:solidFill>
            <a:schemeClr val="bg1"/>
          </a:solidFill>
          <a:ln w="9525" algn="ctr">
            <a:solidFill>
              <a:schemeClr val="tx1"/>
            </a:solidFill>
            <a:miter lim="800000"/>
            <a:headEnd/>
            <a:tailEnd/>
          </a:ln>
          <a:effectLst>
            <a:outerShdw dist="107763" dir="2700000" algn="ctr" rotWithShape="0">
              <a:srgbClr val="808080">
                <a:alpha val="50000"/>
              </a:srgbClr>
            </a:outerShdw>
          </a:effectLst>
        </p:spPr>
        <p:txBody>
          <a:bodyPr lIns="72000" tIns="72000" rIns="72000" bIns="72000" anchor="ctr"/>
          <a:lstStyle/>
          <a:p>
            <a:pPr algn="ctr" eaLnBrk="0" hangingPunct="0">
              <a:spcBef>
                <a:spcPct val="50000"/>
              </a:spcBef>
            </a:pPr>
            <a:r>
              <a:rPr lang="en-US" sz="2400" b="1">
                <a:cs typeface="Arial" charset="0"/>
              </a:rPr>
              <a:t>ARINC664p7</a:t>
            </a:r>
          </a:p>
          <a:p>
            <a:pPr algn="ctr" eaLnBrk="0" hangingPunct="0">
              <a:spcBef>
                <a:spcPct val="50000"/>
              </a:spcBef>
            </a:pPr>
            <a:endParaRPr lang="en-US" sz="2400" b="1">
              <a:solidFill>
                <a:schemeClr val="tx1"/>
              </a:solidFill>
              <a:cs typeface="Arial" charset="0"/>
            </a:endParaRPr>
          </a:p>
          <a:p>
            <a:pPr eaLnBrk="0" hangingPunct="0">
              <a:spcBef>
                <a:spcPct val="50000"/>
              </a:spcBef>
              <a:buFontTx/>
              <a:buChar char="•"/>
            </a:pPr>
            <a:r>
              <a:rPr lang="en-US" sz="1800">
                <a:solidFill>
                  <a:schemeClr val="tx1"/>
                </a:solidFill>
                <a:cs typeface="Arial" charset="0"/>
              </a:rPr>
              <a:t> asynchronous</a:t>
            </a:r>
          </a:p>
          <a:p>
            <a:pPr eaLnBrk="0" hangingPunct="0">
              <a:spcBef>
                <a:spcPct val="50000"/>
              </a:spcBef>
              <a:buFontTx/>
              <a:buChar char="•"/>
            </a:pPr>
            <a:r>
              <a:rPr lang="en-US" sz="1800">
                <a:solidFill>
                  <a:schemeClr val="tx1"/>
                </a:solidFill>
                <a:cs typeface="Arial" charset="0"/>
              </a:rPr>
              <a:t> jitter &lt; 500 </a:t>
            </a:r>
            <a:r>
              <a:rPr lang="en-US" sz="1800">
                <a:solidFill>
                  <a:schemeClr val="tx1"/>
                </a:solidFill>
                <a:latin typeface="Symbol" pitchFamily="18" charset="2"/>
                <a:cs typeface="Arial" charset="0"/>
              </a:rPr>
              <a:t>m</a:t>
            </a:r>
            <a:r>
              <a:rPr lang="en-US" sz="1800">
                <a:solidFill>
                  <a:schemeClr val="tx1"/>
                </a:solidFill>
                <a:cs typeface="Arial" charset="0"/>
              </a:rPr>
              <a:t>s</a:t>
            </a:r>
          </a:p>
          <a:p>
            <a:pPr eaLnBrk="0" hangingPunct="0">
              <a:spcBef>
                <a:spcPct val="50000"/>
              </a:spcBef>
              <a:buFontTx/>
              <a:buChar char="•"/>
            </a:pPr>
            <a:r>
              <a:rPr lang="en-US" sz="1800">
                <a:solidFill>
                  <a:schemeClr val="tx1"/>
                </a:solidFill>
                <a:cs typeface="Arial" charset="0"/>
              </a:rPr>
              <a:t> latency typical 1-10 ms</a:t>
            </a:r>
          </a:p>
          <a:p>
            <a:pPr eaLnBrk="0" hangingPunct="0">
              <a:spcBef>
                <a:spcPct val="50000"/>
              </a:spcBef>
              <a:buFontTx/>
              <a:buChar char="•"/>
            </a:pPr>
            <a:r>
              <a:rPr lang="en-US" sz="1800">
                <a:solidFill>
                  <a:schemeClr val="tx1"/>
                </a:solidFill>
                <a:cs typeface="Arial" charset="0"/>
              </a:rPr>
              <a:t> TTTech AFDX licensee</a:t>
            </a:r>
            <a:br>
              <a:rPr lang="en-US" sz="1800">
                <a:solidFill>
                  <a:schemeClr val="tx1"/>
                </a:solidFill>
                <a:cs typeface="Arial" charset="0"/>
              </a:rPr>
            </a:br>
            <a:endParaRPr lang="en-US" sz="1800">
              <a:solidFill>
                <a:schemeClr val="tx1"/>
              </a:solidFill>
              <a:cs typeface="Arial" charset="0"/>
            </a:endParaRPr>
          </a:p>
        </p:txBody>
      </p:sp>
      <p:sp>
        <p:nvSpPr>
          <p:cNvPr id="6152" name="Rectangle 6"/>
          <p:cNvSpPr>
            <a:spLocks noChangeArrowheads="1"/>
          </p:cNvSpPr>
          <p:nvPr/>
        </p:nvSpPr>
        <p:spPr bwMode="ltGray">
          <a:xfrm>
            <a:off x="323850" y="1916113"/>
            <a:ext cx="2663825" cy="3384550"/>
          </a:xfrm>
          <a:prstGeom prst="rect">
            <a:avLst/>
          </a:prstGeom>
          <a:solidFill>
            <a:schemeClr val="bg1"/>
          </a:solidFill>
          <a:ln w="9525" algn="ctr">
            <a:solidFill>
              <a:schemeClr val="tx1"/>
            </a:solidFill>
            <a:miter lim="800000"/>
            <a:headEnd/>
            <a:tailEnd/>
          </a:ln>
          <a:effectLst>
            <a:outerShdw dist="107763" dir="2700000" algn="ctr" rotWithShape="0">
              <a:srgbClr val="808080">
                <a:alpha val="50000"/>
              </a:srgbClr>
            </a:outerShdw>
          </a:effectLst>
        </p:spPr>
        <p:txBody>
          <a:bodyPr lIns="72000" tIns="72000" rIns="72000" bIns="72000" anchor="ctr"/>
          <a:lstStyle/>
          <a:p>
            <a:pPr algn="ctr" eaLnBrk="0" hangingPunct="0">
              <a:spcBef>
                <a:spcPct val="50000"/>
              </a:spcBef>
            </a:pPr>
            <a:r>
              <a:rPr lang="en-US" sz="2400" b="1">
                <a:cs typeface="Arial" charset="0"/>
              </a:rPr>
              <a:t>IEEE802.3</a:t>
            </a:r>
          </a:p>
          <a:p>
            <a:pPr algn="ctr" eaLnBrk="0" hangingPunct="0">
              <a:spcBef>
                <a:spcPct val="50000"/>
              </a:spcBef>
            </a:pPr>
            <a:endParaRPr lang="en-US" sz="2400" b="1">
              <a:solidFill>
                <a:schemeClr val="tx1"/>
              </a:solidFill>
              <a:cs typeface="Arial" charset="0"/>
            </a:endParaRPr>
          </a:p>
          <a:p>
            <a:pPr eaLnBrk="0" hangingPunct="0">
              <a:spcBef>
                <a:spcPct val="50000"/>
              </a:spcBef>
              <a:buFontTx/>
              <a:buChar char="•"/>
            </a:pPr>
            <a:r>
              <a:rPr lang="en-US" sz="1800">
                <a:solidFill>
                  <a:schemeClr val="tx1"/>
                </a:solidFill>
                <a:cs typeface="Arial" charset="0"/>
              </a:rPr>
              <a:t> best effort Ethernet</a:t>
            </a:r>
          </a:p>
          <a:p>
            <a:pPr eaLnBrk="0" hangingPunct="0">
              <a:spcBef>
                <a:spcPct val="50000"/>
              </a:spcBef>
              <a:buFontTx/>
              <a:buChar char="•"/>
            </a:pPr>
            <a:r>
              <a:rPr lang="en-US" sz="1800">
                <a:solidFill>
                  <a:schemeClr val="tx1"/>
                </a:solidFill>
                <a:cs typeface="Arial" charset="0"/>
              </a:rPr>
              <a:t> no performance</a:t>
            </a:r>
            <a:br>
              <a:rPr lang="en-US" sz="1800">
                <a:solidFill>
                  <a:schemeClr val="tx1"/>
                </a:solidFill>
                <a:cs typeface="Arial" charset="0"/>
              </a:rPr>
            </a:br>
            <a:r>
              <a:rPr lang="en-US" sz="1800">
                <a:solidFill>
                  <a:schemeClr val="tx1"/>
                </a:solidFill>
                <a:cs typeface="Arial" charset="0"/>
              </a:rPr>
              <a:t>  guarantee </a:t>
            </a:r>
          </a:p>
          <a:p>
            <a:pPr eaLnBrk="0" hangingPunct="0">
              <a:spcBef>
                <a:spcPct val="50000"/>
              </a:spcBef>
              <a:buFontTx/>
              <a:buChar char="•"/>
            </a:pPr>
            <a:endParaRPr lang="en-US" sz="1800">
              <a:solidFill>
                <a:schemeClr val="tx1"/>
              </a:solidFill>
              <a:cs typeface="Arial" charset="0"/>
            </a:endParaRPr>
          </a:p>
          <a:p>
            <a:pPr eaLnBrk="0" hangingPunct="0">
              <a:spcBef>
                <a:spcPct val="50000"/>
              </a:spcBef>
              <a:buFontTx/>
              <a:buChar char="•"/>
            </a:pPr>
            <a:endParaRPr lang="en-US" sz="1800">
              <a:solidFill>
                <a:schemeClr val="tx1"/>
              </a:solidFill>
              <a:cs typeface="Arial" charset="0"/>
            </a:endParaRPr>
          </a:p>
        </p:txBody>
      </p:sp>
    </p:spTree>
    <p:extLst>
      <p:ext uri="{BB962C8B-B14F-4D97-AF65-F5344CB8AC3E}">
        <p14:creationId xmlns:p14="http://schemas.microsoft.com/office/powerpoint/2010/main" val="285018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9" name="Title 1"/>
          <p:cNvSpPr>
            <a:spLocks noGrp="1"/>
          </p:cNvSpPr>
          <p:nvPr>
            <p:ph type="title"/>
          </p:nvPr>
        </p:nvSpPr>
        <p:spPr/>
        <p:txBody>
          <a:bodyPr/>
          <a:lstStyle/>
          <a:p>
            <a:pPr eaLnBrk="1" hangingPunct="1"/>
            <a:r>
              <a:rPr lang="en-US" dirty="0" err="1" smtClean="0"/>
              <a:t>TTEthernet</a:t>
            </a:r>
            <a:r>
              <a:rPr lang="en-US" dirty="0" smtClean="0"/>
              <a:t> Clock Synchronization</a:t>
            </a:r>
            <a:endParaRPr lang="en-US" dirty="0" smtClean="0"/>
          </a:p>
        </p:txBody>
      </p:sp>
      <p:graphicFrame>
        <p:nvGraphicFramePr>
          <p:cNvPr id="14" name="Object 2"/>
          <p:cNvGraphicFramePr>
            <a:graphicFrameLocks noChangeAspect="1"/>
          </p:cNvGraphicFramePr>
          <p:nvPr>
            <p:extLst>
              <p:ext uri="{D42A27DB-BD31-4B8C-83A1-F6EECF244321}">
                <p14:modId xmlns:p14="http://schemas.microsoft.com/office/powerpoint/2010/main" val="844517757"/>
              </p:ext>
            </p:extLst>
          </p:nvPr>
        </p:nvGraphicFramePr>
        <p:xfrm>
          <a:off x="1404295" y="1671665"/>
          <a:ext cx="677216" cy="677215"/>
        </p:xfrm>
        <a:graphic>
          <a:graphicData uri="http://schemas.openxmlformats.org/presentationml/2006/ole">
            <mc:AlternateContent xmlns:mc="http://schemas.openxmlformats.org/markup-compatibility/2006">
              <mc:Choice xmlns:v="urn:schemas-microsoft-com:vml" Requires="v">
                <p:oleObj spid="_x0000_s96289" name="Visio" r:id="rId4" imgW="751637" imgH="751637" progId="Visio.Drawing.11">
                  <p:embed/>
                </p:oleObj>
              </mc:Choice>
              <mc:Fallback>
                <p:oleObj name="Visio" r:id="rId4"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1404295" y="1671665"/>
                        <a:ext cx="677216" cy="677215"/>
                      </a:xfrm>
                      <a:prstGeom prst="rect">
                        <a:avLst/>
                      </a:prstGeom>
                      <a:noFill/>
                      <a:ln>
                        <a:noFill/>
                      </a:ln>
                      <a:effectLst/>
                    </p:spPr>
                  </p:pic>
                </p:oleObj>
              </mc:Fallback>
            </mc:AlternateContent>
          </a:graphicData>
        </a:graphic>
      </p:graphicFrame>
      <p:graphicFrame>
        <p:nvGraphicFramePr>
          <p:cNvPr id="15" name="Object 4"/>
          <p:cNvGraphicFramePr>
            <a:graphicFrameLocks noChangeAspect="1"/>
          </p:cNvGraphicFramePr>
          <p:nvPr>
            <p:ph sz="quarter" idx="4294967295"/>
            <p:extLst>
              <p:ext uri="{D42A27DB-BD31-4B8C-83A1-F6EECF244321}">
                <p14:modId xmlns:p14="http://schemas.microsoft.com/office/powerpoint/2010/main" val="625834688"/>
              </p:ext>
            </p:extLst>
          </p:nvPr>
        </p:nvGraphicFramePr>
        <p:xfrm>
          <a:off x="776386" y="1404807"/>
          <a:ext cx="7280424" cy="5223006"/>
        </p:xfrm>
        <a:graphic>
          <a:graphicData uri="http://schemas.openxmlformats.org/presentationml/2006/ole">
            <mc:AlternateContent xmlns:mc="http://schemas.openxmlformats.org/markup-compatibility/2006">
              <mc:Choice xmlns:v="urn:schemas-microsoft-com:vml" Requires="v">
                <p:oleObj spid="_x0000_s96290" name="Visio" r:id="rId6" imgW="8546973" imgH="6131433" progId="Visio.Drawing.11">
                  <p:embed/>
                </p:oleObj>
              </mc:Choice>
              <mc:Fallback>
                <p:oleObj name="Visio" r:id="rId6" imgW="8546973" imgH="613143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386" y="1404807"/>
                        <a:ext cx="7280424" cy="5223006"/>
                      </a:xfrm>
                      <a:prstGeom prst="rect">
                        <a:avLst/>
                      </a:prstGeom>
                      <a:noFill/>
                      <a:ln>
                        <a:noFill/>
                      </a:ln>
                      <a:effec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19612760"/>
              </p:ext>
            </p:extLst>
          </p:nvPr>
        </p:nvGraphicFramePr>
        <p:xfrm>
          <a:off x="1636058" y="1668490"/>
          <a:ext cx="151765" cy="677215"/>
        </p:xfrm>
        <a:graphic>
          <a:graphicData uri="http://schemas.openxmlformats.org/presentationml/2006/ole">
            <mc:AlternateContent xmlns:mc="http://schemas.openxmlformats.org/markup-compatibility/2006">
              <mc:Choice xmlns:v="urn:schemas-microsoft-com:vml" Requires="v">
                <p:oleObj spid="_x0000_s96291" name="Visio" r:id="rId8" imgW="168859" imgH="750113" progId="Visio.Drawing.11">
                  <p:embed/>
                </p:oleObj>
              </mc:Choice>
              <mc:Fallback>
                <p:oleObj name="Visio" r:id="rId8"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1636058" y="1668490"/>
                        <a:ext cx="151765" cy="677215"/>
                      </a:xfrm>
                      <a:prstGeom prst="rect">
                        <a:avLst/>
                      </a:prstGeom>
                      <a:noFill/>
                      <a:ln>
                        <a:noFill/>
                      </a:ln>
                      <a:effec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544930765"/>
              </p:ext>
            </p:extLst>
          </p:nvPr>
        </p:nvGraphicFramePr>
        <p:xfrm>
          <a:off x="1002567" y="2867438"/>
          <a:ext cx="677215" cy="677215"/>
        </p:xfrm>
        <a:graphic>
          <a:graphicData uri="http://schemas.openxmlformats.org/presentationml/2006/ole">
            <mc:AlternateContent xmlns:mc="http://schemas.openxmlformats.org/markup-compatibility/2006">
              <mc:Choice xmlns:v="urn:schemas-microsoft-com:vml" Requires="v">
                <p:oleObj spid="_x0000_s96292" name="Visio" r:id="rId10" imgW="751637" imgH="751637" progId="Visio.Drawing.11">
                  <p:embed/>
                </p:oleObj>
              </mc:Choice>
              <mc:Fallback>
                <p:oleObj name="Visio" r:id="rId10"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1002567" y="2867438"/>
                        <a:ext cx="677215" cy="677215"/>
                      </a:xfrm>
                      <a:prstGeom prst="rect">
                        <a:avLst/>
                      </a:prstGeom>
                      <a:noFill/>
                      <a:ln>
                        <a:noFill/>
                      </a:ln>
                      <a:effec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169762582"/>
              </p:ext>
            </p:extLst>
          </p:nvPr>
        </p:nvGraphicFramePr>
        <p:xfrm>
          <a:off x="1805060" y="4043315"/>
          <a:ext cx="677215" cy="677216"/>
        </p:xfrm>
        <a:graphic>
          <a:graphicData uri="http://schemas.openxmlformats.org/presentationml/2006/ole">
            <mc:AlternateContent xmlns:mc="http://schemas.openxmlformats.org/markup-compatibility/2006">
              <mc:Choice xmlns:v="urn:schemas-microsoft-com:vml" Requires="v">
                <p:oleObj spid="_x0000_s96293" name="Visio" r:id="rId11" imgW="751637" imgH="751637" progId="Visio.Drawing.11">
                  <p:embed/>
                </p:oleObj>
              </mc:Choice>
              <mc:Fallback>
                <p:oleObj name="Visio" r:id="rId11"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1805060" y="4043315"/>
                        <a:ext cx="677215" cy="677216"/>
                      </a:xfrm>
                      <a:prstGeom prst="rect">
                        <a:avLst/>
                      </a:prstGeom>
                      <a:noFill/>
                      <a:ln>
                        <a:noFill/>
                      </a:ln>
                      <a:effec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385820918"/>
              </p:ext>
            </p:extLst>
          </p:nvPr>
        </p:nvGraphicFramePr>
        <p:xfrm>
          <a:off x="3699570" y="2751784"/>
          <a:ext cx="677216" cy="677216"/>
        </p:xfrm>
        <a:graphic>
          <a:graphicData uri="http://schemas.openxmlformats.org/presentationml/2006/ole">
            <mc:AlternateContent xmlns:mc="http://schemas.openxmlformats.org/markup-compatibility/2006">
              <mc:Choice xmlns:v="urn:schemas-microsoft-com:vml" Requires="v">
                <p:oleObj spid="_x0000_s96294" name="Visio" r:id="rId12" imgW="751637" imgH="751637" progId="Visio.Drawing.11">
                  <p:embed/>
                </p:oleObj>
              </mc:Choice>
              <mc:Fallback>
                <p:oleObj name="Visio" r:id="rId12"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3699570" y="2751784"/>
                        <a:ext cx="677216" cy="677216"/>
                      </a:xfrm>
                      <a:prstGeom prst="rect">
                        <a:avLst/>
                      </a:prstGeom>
                      <a:noFill/>
                      <a:ln>
                        <a:noFill/>
                      </a:ln>
                      <a:effectLst/>
                    </p:spPr>
                  </p:pic>
                </p:oleObj>
              </mc:Fallback>
            </mc:AlternateContent>
          </a:graphicData>
        </a:graphic>
      </p:graphicFrame>
      <p:graphicFrame>
        <p:nvGraphicFramePr>
          <p:cNvPr id="20" name="Object 9"/>
          <p:cNvGraphicFramePr>
            <a:graphicFrameLocks noChangeAspect="1"/>
          </p:cNvGraphicFramePr>
          <p:nvPr>
            <p:extLst>
              <p:ext uri="{D42A27DB-BD31-4B8C-83A1-F6EECF244321}">
                <p14:modId xmlns:p14="http://schemas.microsoft.com/office/powerpoint/2010/main" val="2958948375"/>
              </p:ext>
            </p:extLst>
          </p:nvPr>
        </p:nvGraphicFramePr>
        <p:xfrm>
          <a:off x="3133083" y="1815681"/>
          <a:ext cx="677215" cy="677215"/>
        </p:xfrm>
        <a:graphic>
          <a:graphicData uri="http://schemas.openxmlformats.org/presentationml/2006/ole">
            <mc:AlternateContent xmlns:mc="http://schemas.openxmlformats.org/markup-compatibility/2006">
              <mc:Choice xmlns:v="urn:schemas-microsoft-com:vml" Requires="v">
                <p:oleObj spid="_x0000_s96295" name="Visio" r:id="rId13" imgW="751637" imgH="751637" progId="Visio.Drawing.11">
                  <p:embed/>
                </p:oleObj>
              </mc:Choice>
              <mc:Fallback>
                <p:oleObj name="Visio" r:id="rId13"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3133083" y="1815681"/>
                        <a:ext cx="677215" cy="677215"/>
                      </a:xfrm>
                      <a:prstGeom prst="rect">
                        <a:avLst/>
                      </a:prstGeom>
                      <a:noFill/>
                      <a:ln>
                        <a:noFill/>
                      </a:ln>
                      <a:effec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1244642519"/>
              </p:ext>
            </p:extLst>
          </p:nvPr>
        </p:nvGraphicFramePr>
        <p:xfrm>
          <a:off x="5672930" y="980728"/>
          <a:ext cx="677215" cy="677216"/>
        </p:xfrm>
        <a:graphic>
          <a:graphicData uri="http://schemas.openxmlformats.org/presentationml/2006/ole">
            <mc:AlternateContent xmlns:mc="http://schemas.openxmlformats.org/markup-compatibility/2006">
              <mc:Choice xmlns:v="urn:schemas-microsoft-com:vml" Requires="v">
                <p:oleObj spid="_x0000_s96296" name="Visio" r:id="rId14" imgW="751637" imgH="751637" progId="Visio.Drawing.11">
                  <p:embed/>
                </p:oleObj>
              </mc:Choice>
              <mc:Fallback>
                <p:oleObj name="Visio" r:id="rId14"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5672930" y="980728"/>
                        <a:ext cx="677215" cy="677216"/>
                      </a:xfrm>
                      <a:prstGeom prst="rect">
                        <a:avLst/>
                      </a:prstGeom>
                      <a:noFill/>
                      <a:ln>
                        <a:noFill/>
                      </a:ln>
                      <a:effectLst/>
                    </p:spPr>
                  </p:pic>
                </p:oleObj>
              </mc:Fallback>
            </mc:AlternateContent>
          </a:graphicData>
        </a:graphic>
      </p:graphicFrame>
      <p:graphicFrame>
        <p:nvGraphicFramePr>
          <p:cNvPr id="22" name="Object 11"/>
          <p:cNvGraphicFramePr>
            <a:graphicFrameLocks noChangeAspect="1"/>
          </p:cNvGraphicFramePr>
          <p:nvPr>
            <p:extLst>
              <p:ext uri="{D42A27DB-BD31-4B8C-83A1-F6EECF244321}">
                <p14:modId xmlns:p14="http://schemas.microsoft.com/office/powerpoint/2010/main" val="853218135"/>
              </p:ext>
            </p:extLst>
          </p:nvPr>
        </p:nvGraphicFramePr>
        <p:xfrm>
          <a:off x="4592810" y="1599656"/>
          <a:ext cx="677216" cy="677216"/>
        </p:xfrm>
        <a:graphic>
          <a:graphicData uri="http://schemas.openxmlformats.org/presentationml/2006/ole">
            <mc:AlternateContent xmlns:mc="http://schemas.openxmlformats.org/markup-compatibility/2006">
              <mc:Choice xmlns:v="urn:schemas-microsoft-com:vml" Requires="v">
                <p:oleObj spid="_x0000_s96297" name="Visio" r:id="rId15" imgW="751637" imgH="751637" progId="Visio.Drawing.11">
                  <p:embed/>
                </p:oleObj>
              </mc:Choice>
              <mc:Fallback>
                <p:oleObj name="Visio" r:id="rId15"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4592810" y="1599656"/>
                        <a:ext cx="677216" cy="677216"/>
                      </a:xfrm>
                      <a:prstGeom prst="rect">
                        <a:avLst/>
                      </a:prstGeom>
                      <a:noFill/>
                      <a:ln>
                        <a:noFill/>
                      </a:ln>
                      <a:effectLst/>
                    </p:spPr>
                  </p:pic>
                </p:oleObj>
              </mc:Fallback>
            </mc:AlternateContent>
          </a:graphicData>
        </a:graphic>
      </p:graphicFrame>
      <p:graphicFrame>
        <p:nvGraphicFramePr>
          <p:cNvPr id="23" name="Object 12"/>
          <p:cNvGraphicFramePr>
            <a:graphicFrameLocks noChangeAspect="1"/>
          </p:cNvGraphicFramePr>
          <p:nvPr>
            <p:extLst>
              <p:ext uri="{D42A27DB-BD31-4B8C-83A1-F6EECF244321}">
                <p14:modId xmlns:p14="http://schemas.microsoft.com/office/powerpoint/2010/main" val="2007711191"/>
              </p:ext>
            </p:extLst>
          </p:nvPr>
        </p:nvGraphicFramePr>
        <p:xfrm>
          <a:off x="4852294" y="3502672"/>
          <a:ext cx="677216" cy="677216"/>
        </p:xfrm>
        <a:graphic>
          <a:graphicData uri="http://schemas.openxmlformats.org/presentationml/2006/ole">
            <mc:AlternateContent xmlns:mc="http://schemas.openxmlformats.org/markup-compatibility/2006">
              <mc:Choice xmlns:v="urn:schemas-microsoft-com:vml" Requires="v">
                <p:oleObj spid="_x0000_s96298" name="Visio" r:id="rId16" imgW="751637" imgH="751637" progId="Visio.Drawing.11">
                  <p:embed/>
                </p:oleObj>
              </mc:Choice>
              <mc:Fallback>
                <p:oleObj name="Visio" r:id="rId16"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4852294" y="3502672"/>
                        <a:ext cx="677216" cy="677216"/>
                      </a:xfrm>
                      <a:prstGeom prst="rect">
                        <a:avLst/>
                      </a:prstGeom>
                      <a:noFill/>
                      <a:ln>
                        <a:noFill/>
                      </a:ln>
                      <a:effectLst/>
                    </p:spPr>
                  </p:pic>
                </p:oleObj>
              </mc:Fallback>
            </mc:AlternateContent>
          </a:graphicData>
        </a:graphic>
      </p:graphicFrame>
      <p:graphicFrame>
        <p:nvGraphicFramePr>
          <p:cNvPr id="24" name="Object 13"/>
          <p:cNvGraphicFramePr>
            <a:graphicFrameLocks noChangeAspect="1"/>
          </p:cNvGraphicFramePr>
          <p:nvPr>
            <p:extLst>
              <p:ext uri="{D42A27DB-BD31-4B8C-83A1-F6EECF244321}">
                <p14:modId xmlns:p14="http://schemas.microsoft.com/office/powerpoint/2010/main" val="3798763919"/>
              </p:ext>
            </p:extLst>
          </p:nvPr>
        </p:nvGraphicFramePr>
        <p:xfrm>
          <a:off x="6896892" y="1412528"/>
          <a:ext cx="677216" cy="677216"/>
        </p:xfrm>
        <a:graphic>
          <a:graphicData uri="http://schemas.openxmlformats.org/presentationml/2006/ole">
            <mc:AlternateContent xmlns:mc="http://schemas.openxmlformats.org/markup-compatibility/2006">
              <mc:Choice xmlns:v="urn:schemas-microsoft-com:vml" Requires="v">
                <p:oleObj spid="_x0000_s96299" name="Visio" r:id="rId17" imgW="751637" imgH="751637" progId="Visio.Drawing.11">
                  <p:embed/>
                </p:oleObj>
              </mc:Choice>
              <mc:Fallback>
                <p:oleObj name="Visio" r:id="rId17"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6896892" y="1412528"/>
                        <a:ext cx="677216" cy="677216"/>
                      </a:xfrm>
                      <a:prstGeom prst="rect">
                        <a:avLst/>
                      </a:prstGeom>
                      <a:noFill/>
                      <a:ln>
                        <a:noFill/>
                      </a:ln>
                      <a:effectLst/>
                    </p:spPr>
                  </p:pic>
                </p:oleObj>
              </mc:Fallback>
            </mc:AlternateContent>
          </a:graphicData>
        </a:graphic>
      </p:graphicFrame>
      <p:graphicFrame>
        <p:nvGraphicFramePr>
          <p:cNvPr id="25" name="Object 14"/>
          <p:cNvGraphicFramePr>
            <a:graphicFrameLocks noChangeAspect="1"/>
          </p:cNvGraphicFramePr>
          <p:nvPr>
            <p:extLst>
              <p:ext uri="{D42A27DB-BD31-4B8C-83A1-F6EECF244321}">
                <p14:modId xmlns:p14="http://schemas.microsoft.com/office/powerpoint/2010/main" val="510932519"/>
              </p:ext>
            </p:extLst>
          </p:nvPr>
        </p:nvGraphicFramePr>
        <p:xfrm>
          <a:off x="7386971" y="2420888"/>
          <a:ext cx="677215" cy="677216"/>
        </p:xfrm>
        <a:graphic>
          <a:graphicData uri="http://schemas.openxmlformats.org/presentationml/2006/ole">
            <mc:AlternateContent xmlns:mc="http://schemas.openxmlformats.org/markup-compatibility/2006">
              <mc:Choice xmlns:v="urn:schemas-microsoft-com:vml" Requires="v">
                <p:oleObj spid="_x0000_s96300" name="Visio" r:id="rId18" imgW="751637" imgH="751637" progId="Visio.Drawing.11">
                  <p:embed/>
                </p:oleObj>
              </mc:Choice>
              <mc:Fallback>
                <p:oleObj name="Visio" r:id="rId18"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7386971" y="2420888"/>
                        <a:ext cx="677215" cy="677216"/>
                      </a:xfrm>
                      <a:prstGeom prst="rect">
                        <a:avLst/>
                      </a:prstGeom>
                      <a:noFill/>
                      <a:ln>
                        <a:noFill/>
                      </a:ln>
                      <a:effectLst/>
                    </p:spPr>
                  </p:pic>
                </p:oleObj>
              </mc:Fallback>
            </mc:AlternateContent>
          </a:graphicData>
        </a:graphic>
      </p:graphicFrame>
      <p:graphicFrame>
        <p:nvGraphicFramePr>
          <p:cNvPr id="26" name="Object 15"/>
          <p:cNvGraphicFramePr>
            <a:graphicFrameLocks noChangeAspect="1"/>
          </p:cNvGraphicFramePr>
          <p:nvPr>
            <p:extLst>
              <p:ext uri="{D42A27DB-BD31-4B8C-83A1-F6EECF244321}">
                <p14:modId xmlns:p14="http://schemas.microsoft.com/office/powerpoint/2010/main" val="3984018504"/>
              </p:ext>
            </p:extLst>
          </p:nvPr>
        </p:nvGraphicFramePr>
        <p:xfrm>
          <a:off x="7386970" y="3548868"/>
          <a:ext cx="677216" cy="677215"/>
        </p:xfrm>
        <a:graphic>
          <a:graphicData uri="http://schemas.openxmlformats.org/presentationml/2006/ole">
            <mc:AlternateContent xmlns:mc="http://schemas.openxmlformats.org/markup-compatibility/2006">
              <mc:Choice xmlns:v="urn:schemas-microsoft-com:vml" Requires="v">
                <p:oleObj spid="_x0000_s96301" name="Visio" r:id="rId19" imgW="751637" imgH="751637" progId="Visio.Drawing.11">
                  <p:embed/>
                </p:oleObj>
              </mc:Choice>
              <mc:Fallback>
                <p:oleObj name="Visio" r:id="rId19"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7386970" y="3548868"/>
                        <a:ext cx="677216" cy="677215"/>
                      </a:xfrm>
                      <a:prstGeom prst="rect">
                        <a:avLst/>
                      </a:prstGeom>
                      <a:noFill/>
                      <a:ln>
                        <a:noFill/>
                      </a:ln>
                      <a:effectLst/>
                    </p:spPr>
                  </p:pic>
                </p:oleObj>
              </mc:Fallback>
            </mc:AlternateContent>
          </a:graphicData>
        </a:graphic>
      </p:graphicFrame>
      <p:graphicFrame>
        <p:nvGraphicFramePr>
          <p:cNvPr id="27" name="Object 16"/>
          <p:cNvGraphicFramePr>
            <a:graphicFrameLocks noChangeAspect="1"/>
          </p:cNvGraphicFramePr>
          <p:nvPr>
            <p:extLst>
              <p:ext uri="{D42A27DB-BD31-4B8C-83A1-F6EECF244321}">
                <p14:modId xmlns:p14="http://schemas.microsoft.com/office/powerpoint/2010/main" val="1062686028"/>
              </p:ext>
            </p:extLst>
          </p:nvPr>
        </p:nvGraphicFramePr>
        <p:xfrm>
          <a:off x="7515995" y="4581128"/>
          <a:ext cx="677215" cy="677215"/>
        </p:xfrm>
        <a:graphic>
          <a:graphicData uri="http://schemas.openxmlformats.org/presentationml/2006/ole">
            <mc:AlternateContent xmlns:mc="http://schemas.openxmlformats.org/markup-compatibility/2006">
              <mc:Choice xmlns:v="urn:schemas-microsoft-com:vml" Requires="v">
                <p:oleObj spid="_x0000_s96302" name="Visio" r:id="rId20" imgW="751637" imgH="751637" progId="Visio.Drawing.11">
                  <p:embed/>
                </p:oleObj>
              </mc:Choice>
              <mc:Fallback>
                <p:oleObj name="Visio" r:id="rId20" imgW="751637" imgH="7516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7515995" y="4581128"/>
                        <a:ext cx="677215" cy="677215"/>
                      </a:xfrm>
                      <a:prstGeom prst="rect">
                        <a:avLst/>
                      </a:prstGeom>
                      <a:noFill/>
                      <a:ln>
                        <a:noFill/>
                      </a:ln>
                      <a:effectLst/>
                    </p:spPr>
                  </p:pic>
                </p:oleObj>
              </mc:Fallback>
            </mc:AlternateContent>
          </a:graphicData>
        </a:graphic>
      </p:graphicFrame>
      <p:graphicFrame>
        <p:nvGraphicFramePr>
          <p:cNvPr id="28" name="Object 17"/>
          <p:cNvGraphicFramePr>
            <a:graphicFrameLocks noChangeAspect="1"/>
          </p:cNvGraphicFramePr>
          <p:nvPr>
            <p:extLst>
              <p:ext uri="{D42A27DB-BD31-4B8C-83A1-F6EECF244321}">
                <p14:modId xmlns:p14="http://schemas.microsoft.com/office/powerpoint/2010/main" val="2570653237"/>
              </p:ext>
            </p:extLst>
          </p:nvPr>
        </p:nvGraphicFramePr>
        <p:xfrm>
          <a:off x="1232742" y="2867438"/>
          <a:ext cx="151765" cy="677215"/>
        </p:xfrm>
        <a:graphic>
          <a:graphicData uri="http://schemas.openxmlformats.org/presentationml/2006/ole">
            <mc:AlternateContent xmlns:mc="http://schemas.openxmlformats.org/markup-compatibility/2006">
              <mc:Choice xmlns:v="urn:schemas-microsoft-com:vml" Requires="v">
                <p:oleObj spid="_x0000_s96303" name="Visio" r:id="rId21" imgW="168859" imgH="750113" progId="Visio.Drawing.11">
                  <p:embed/>
                </p:oleObj>
              </mc:Choice>
              <mc:Fallback>
                <p:oleObj name="Visio" r:id="rId21"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1232742" y="2867438"/>
                        <a:ext cx="151765" cy="677215"/>
                      </a:xfrm>
                      <a:prstGeom prst="rect">
                        <a:avLst/>
                      </a:prstGeom>
                      <a:noFill/>
                      <a:ln>
                        <a:noFill/>
                      </a:ln>
                      <a:effectLst/>
                    </p:spPr>
                  </p:pic>
                </p:oleObj>
              </mc:Fallback>
            </mc:AlternateContent>
          </a:graphicData>
        </a:graphic>
      </p:graphicFrame>
      <p:graphicFrame>
        <p:nvGraphicFramePr>
          <p:cNvPr id="29" name="Object 18"/>
          <p:cNvGraphicFramePr>
            <a:graphicFrameLocks noChangeAspect="1"/>
          </p:cNvGraphicFramePr>
          <p:nvPr>
            <p:extLst>
              <p:ext uri="{D42A27DB-BD31-4B8C-83A1-F6EECF244321}">
                <p14:modId xmlns:p14="http://schemas.microsoft.com/office/powerpoint/2010/main" val="1416843678"/>
              </p:ext>
            </p:extLst>
          </p:nvPr>
        </p:nvGraphicFramePr>
        <p:xfrm>
          <a:off x="2036823" y="4043315"/>
          <a:ext cx="151765" cy="677216"/>
        </p:xfrm>
        <a:graphic>
          <a:graphicData uri="http://schemas.openxmlformats.org/presentationml/2006/ole">
            <mc:AlternateContent xmlns:mc="http://schemas.openxmlformats.org/markup-compatibility/2006">
              <mc:Choice xmlns:v="urn:schemas-microsoft-com:vml" Requires="v">
                <p:oleObj spid="_x0000_s96304" name="Visio" r:id="rId22" imgW="168859" imgH="750113" progId="Visio.Drawing.11">
                  <p:embed/>
                </p:oleObj>
              </mc:Choice>
              <mc:Fallback>
                <p:oleObj name="Visio" r:id="rId22"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2036823" y="4043315"/>
                        <a:ext cx="151765" cy="677216"/>
                      </a:xfrm>
                      <a:prstGeom prst="rect">
                        <a:avLst/>
                      </a:prstGeom>
                      <a:noFill/>
                      <a:ln>
                        <a:noFill/>
                      </a:ln>
                      <a:effectLst/>
                    </p:spPr>
                  </p:pic>
                </p:oleObj>
              </mc:Fallback>
            </mc:AlternateContent>
          </a:graphicData>
        </a:graphic>
      </p:graphicFrame>
      <p:graphicFrame>
        <p:nvGraphicFramePr>
          <p:cNvPr id="30" name="Object 19"/>
          <p:cNvGraphicFramePr>
            <a:graphicFrameLocks noChangeAspect="1"/>
          </p:cNvGraphicFramePr>
          <p:nvPr>
            <p:extLst>
              <p:ext uri="{D42A27DB-BD31-4B8C-83A1-F6EECF244321}">
                <p14:modId xmlns:p14="http://schemas.microsoft.com/office/powerpoint/2010/main" val="3406961153"/>
              </p:ext>
            </p:extLst>
          </p:nvPr>
        </p:nvGraphicFramePr>
        <p:xfrm>
          <a:off x="3363258" y="1815681"/>
          <a:ext cx="151765" cy="677215"/>
        </p:xfrm>
        <a:graphic>
          <a:graphicData uri="http://schemas.openxmlformats.org/presentationml/2006/ole">
            <mc:AlternateContent xmlns:mc="http://schemas.openxmlformats.org/markup-compatibility/2006">
              <mc:Choice xmlns:v="urn:schemas-microsoft-com:vml" Requires="v">
                <p:oleObj spid="_x0000_s96305" name="Visio" r:id="rId23" imgW="168859" imgH="750113" progId="Visio.Drawing.11">
                  <p:embed/>
                </p:oleObj>
              </mc:Choice>
              <mc:Fallback>
                <p:oleObj name="Visio" r:id="rId23"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3363258" y="1815681"/>
                        <a:ext cx="151765" cy="677215"/>
                      </a:xfrm>
                      <a:prstGeom prst="rect">
                        <a:avLst/>
                      </a:prstGeom>
                      <a:noFill/>
                      <a:ln>
                        <a:noFill/>
                      </a:ln>
                      <a:effectLst/>
                    </p:spPr>
                  </p:pic>
                </p:oleObj>
              </mc:Fallback>
            </mc:AlternateContent>
          </a:graphicData>
        </a:graphic>
      </p:graphicFrame>
      <p:graphicFrame>
        <p:nvGraphicFramePr>
          <p:cNvPr id="31" name="Object 20"/>
          <p:cNvGraphicFramePr>
            <a:graphicFrameLocks noChangeAspect="1"/>
          </p:cNvGraphicFramePr>
          <p:nvPr>
            <p:extLst>
              <p:ext uri="{D42A27DB-BD31-4B8C-83A1-F6EECF244321}">
                <p14:modId xmlns:p14="http://schemas.microsoft.com/office/powerpoint/2010/main" val="4157626119"/>
              </p:ext>
            </p:extLst>
          </p:nvPr>
        </p:nvGraphicFramePr>
        <p:xfrm>
          <a:off x="3931333" y="2751784"/>
          <a:ext cx="151765" cy="677216"/>
        </p:xfrm>
        <a:graphic>
          <a:graphicData uri="http://schemas.openxmlformats.org/presentationml/2006/ole">
            <mc:AlternateContent xmlns:mc="http://schemas.openxmlformats.org/markup-compatibility/2006">
              <mc:Choice xmlns:v="urn:schemas-microsoft-com:vml" Requires="v">
                <p:oleObj spid="_x0000_s96306" name="Visio" r:id="rId24" imgW="168859" imgH="750113" progId="Visio.Drawing.11">
                  <p:embed/>
                </p:oleObj>
              </mc:Choice>
              <mc:Fallback>
                <p:oleObj name="Visio" r:id="rId24"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3931333" y="2751784"/>
                        <a:ext cx="151765" cy="677216"/>
                      </a:xfrm>
                      <a:prstGeom prst="rect">
                        <a:avLst/>
                      </a:prstGeom>
                      <a:noFill/>
                      <a:ln>
                        <a:noFill/>
                      </a:ln>
                      <a:effectLst/>
                    </p:spPr>
                  </p:pic>
                </p:oleObj>
              </mc:Fallback>
            </mc:AlternateContent>
          </a:graphicData>
        </a:graphic>
      </p:graphicFrame>
      <p:graphicFrame>
        <p:nvGraphicFramePr>
          <p:cNvPr id="32" name="Object 21"/>
          <p:cNvGraphicFramePr>
            <a:graphicFrameLocks noChangeAspect="1"/>
          </p:cNvGraphicFramePr>
          <p:nvPr>
            <p:extLst>
              <p:ext uri="{D42A27DB-BD31-4B8C-83A1-F6EECF244321}">
                <p14:modId xmlns:p14="http://schemas.microsoft.com/office/powerpoint/2010/main" val="1247051955"/>
              </p:ext>
            </p:extLst>
          </p:nvPr>
        </p:nvGraphicFramePr>
        <p:xfrm>
          <a:off x="4824573" y="1599656"/>
          <a:ext cx="151765" cy="677216"/>
        </p:xfrm>
        <a:graphic>
          <a:graphicData uri="http://schemas.openxmlformats.org/presentationml/2006/ole">
            <mc:AlternateContent xmlns:mc="http://schemas.openxmlformats.org/markup-compatibility/2006">
              <mc:Choice xmlns:v="urn:schemas-microsoft-com:vml" Requires="v">
                <p:oleObj spid="_x0000_s96307" name="Visio" r:id="rId25" imgW="168859" imgH="750113" progId="Visio.Drawing.11">
                  <p:embed/>
                </p:oleObj>
              </mc:Choice>
              <mc:Fallback>
                <p:oleObj name="Visio" r:id="rId25"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4824573" y="1599656"/>
                        <a:ext cx="151765" cy="677216"/>
                      </a:xfrm>
                      <a:prstGeom prst="rect">
                        <a:avLst/>
                      </a:prstGeom>
                      <a:noFill/>
                      <a:ln>
                        <a:noFill/>
                      </a:ln>
                      <a:effectLst/>
                    </p:spPr>
                  </p:pic>
                </p:oleObj>
              </mc:Fallback>
            </mc:AlternateContent>
          </a:graphicData>
        </a:graphic>
      </p:graphicFrame>
      <p:graphicFrame>
        <p:nvGraphicFramePr>
          <p:cNvPr id="33" name="Object 22"/>
          <p:cNvGraphicFramePr>
            <a:graphicFrameLocks noChangeAspect="1"/>
          </p:cNvGraphicFramePr>
          <p:nvPr>
            <p:extLst>
              <p:ext uri="{D42A27DB-BD31-4B8C-83A1-F6EECF244321}">
                <p14:modId xmlns:p14="http://schemas.microsoft.com/office/powerpoint/2010/main" val="1140066174"/>
              </p:ext>
            </p:extLst>
          </p:nvPr>
        </p:nvGraphicFramePr>
        <p:xfrm>
          <a:off x="5903105" y="980728"/>
          <a:ext cx="151765" cy="677216"/>
        </p:xfrm>
        <a:graphic>
          <a:graphicData uri="http://schemas.openxmlformats.org/presentationml/2006/ole">
            <mc:AlternateContent xmlns:mc="http://schemas.openxmlformats.org/markup-compatibility/2006">
              <mc:Choice xmlns:v="urn:schemas-microsoft-com:vml" Requires="v">
                <p:oleObj spid="_x0000_s96308" name="Visio" r:id="rId26" imgW="168859" imgH="750113" progId="Visio.Drawing.11">
                  <p:embed/>
                </p:oleObj>
              </mc:Choice>
              <mc:Fallback>
                <p:oleObj name="Visio" r:id="rId26"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5903105" y="980728"/>
                        <a:ext cx="151765" cy="677216"/>
                      </a:xfrm>
                      <a:prstGeom prst="rect">
                        <a:avLst/>
                      </a:prstGeom>
                      <a:noFill/>
                      <a:ln>
                        <a:noFill/>
                      </a:ln>
                      <a:effectLst/>
                    </p:spPr>
                  </p:pic>
                </p:oleObj>
              </mc:Fallback>
            </mc:AlternateContent>
          </a:graphicData>
        </a:graphic>
      </p:graphicFrame>
      <p:graphicFrame>
        <p:nvGraphicFramePr>
          <p:cNvPr id="34" name="Object 23"/>
          <p:cNvGraphicFramePr>
            <a:graphicFrameLocks noChangeAspect="1"/>
          </p:cNvGraphicFramePr>
          <p:nvPr>
            <p:extLst>
              <p:ext uri="{D42A27DB-BD31-4B8C-83A1-F6EECF244321}">
                <p14:modId xmlns:p14="http://schemas.microsoft.com/office/powerpoint/2010/main" val="525937900"/>
              </p:ext>
            </p:extLst>
          </p:nvPr>
        </p:nvGraphicFramePr>
        <p:xfrm>
          <a:off x="5082470" y="3502672"/>
          <a:ext cx="151765" cy="677216"/>
        </p:xfrm>
        <a:graphic>
          <a:graphicData uri="http://schemas.openxmlformats.org/presentationml/2006/ole">
            <mc:AlternateContent xmlns:mc="http://schemas.openxmlformats.org/markup-compatibility/2006">
              <mc:Choice xmlns:v="urn:schemas-microsoft-com:vml" Requires="v">
                <p:oleObj spid="_x0000_s96309" name="Visio" r:id="rId27" imgW="168859" imgH="750113" progId="Visio.Drawing.11">
                  <p:embed/>
                </p:oleObj>
              </mc:Choice>
              <mc:Fallback>
                <p:oleObj name="Visio" r:id="rId27"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5082470" y="3502672"/>
                        <a:ext cx="151765" cy="677216"/>
                      </a:xfrm>
                      <a:prstGeom prst="rect">
                        <a:avLst/>
                      </a:prstGeom>
                      <a:noFill/>
                      <a:ln>
                        <a:noFill/>
                      </a:ln>
                      <a:effectLst/>
                    </p:spPr>
                  </p:pic>
                </p:oleObj>
              </mc:Fallback>
            </mc:AlternateContent>
          </a:graphicData>
        </a:graphic>
      </p:graphicFrame>
      <p:graphicFrame>
        <p:nvGraphicFramePr>
          <p:cNvPr id="35" name="Object 24"/>
          <p:cNvGraphicFramePr>
            <a:graphicFrameLocks noChangeAspect="1"/>
          </p:cNvGraphicFramePr>
          <p:nvPr>
            <p:extLst>
              <p:ext uri="{D42A27DB-BD31-4B8C-83A1-F6EECF244321}">
                <p14:modId xmlns:p14="http://schemas.microsoft.com/office/powerpoint/2010/main" val="222615319"/>
              </p:ext>
            </p:extLst>
          </p:nvPr>
        </p:nvGraphicFramePr>
        <p:xfrm>
          <a:off x="7127068" y="1412528"/>
          <a:ext cx="151765" cy="677216"/>
        </p:xfrm>
        <a:graphic>
          <a:graphicData uri="http://schemas.openxmlformats.org/presentationml/2006/ole">
            <mc:AlternateContent xmlns:mc="http://schemas.openxmlformats.org/markup-compatibility/2006">
              <mc:Choice xmlns:v="urn:schemas-microsoft-com:vml" Requires="v">
                <p:oleObj spid="_x0000_s96310" name="Visio" r:id="rId28" imgW="168859" imgH="750113" progId="Visio.Drawing.11">
                  <p:embed/>
                </p:oleObj>
              </mc:Choice>
              <mc:Fallback>
                <p:oleObj name="Visio" r:id="rId28"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7127068" y="1412528"/>
                        <a:ext cx="151765" cy="677216"/>
                      </a:xfrm>
                      <a:prstGeom prst="rect">
                        <a:avLst/>
                      </a:prstGeom>
                      <a:noFill/>
                      <a:ln>
                        <a:noFill/>
                      </a:ln>
                      <a:effectLst/>
                    </p:spPr>
                  </p:pic>
                </p:oleObj>
              </mc:Fallback>
            </mc:AlternateContent>
          </a:graphicData>
        </a:graphic>
      </p:graphicFrame>
      <p:graphicFrame>
        <p:nvGraphicFramePr>
          <p:cNvPr id="36" name="Object 25"/>
          <p:cNvGraphicFramePr>
            <a:graphicFrameLocks noChangeAspect="1"/>
          </p:cNvGraphicFramePr>
          <p:nvPr>
            <p:extLst>
              <p:ext uri="{D42A27DB-BD31-4B8C-83A1-F6EECF244321}">
                <p14:modId xmlns:p14="http://schemas.microsoft.com/office/powerpoint/2010/main" val="558775318"/>
              </p:ext>
            </p:extLst>
          </p:nvPr>
        </p:nvGraphicFramePr>
        <p:xfrm>
          <a:off x="7617146" y="2420888"/>
          <a:ext cx="151765" cy="677216"/>
        </p:xfrm>
        <a:graphic>
          <a:graphicData uri="http://schemas.openxmlformats.org/presentationml/2006/ole">
            <mc:AlternateContent xmlns:mc="http://schemas.openxmlformats.org/markup-compatibility/2006">
              <mc:Choice xmlns:v="urn:schemas-microsoft-com:vml" Requires="v">
                <p:oleObj spid="_x0000_s96311" name="Visio" r:id="rId29" imgW="168859" imgH="750113" progId="Visio.Drawing.11">
                  <p:embed/>
                </p:oleObj>
              </mc:Choice>
              <mc:Fallback>
                <p:oleObj name="Visio" r:id="rId29"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7617146" y="2420888"/>
                        <a:ext cx="151765" cy="677216"/>
                      </a:xfrm>
                      <a:prstGeom prst="rect">
                        <a:avLst/>
                      </a:prstGeom>
                      <a:noFill/>
                      <a:ln>
                        <a:noFill/>
                      </a:ln>
                      <a:effectLst/>
                    </p:spPr>
                  </p:pic>
                </p:oleObj>
              </mc:Fallback>
            </mc:AlternateContent>
          </a:graphicData>
        </a:graphic>
      </p:graphicFrame>
      <p:graphicFrame>
        <p:nvGraphicFramePr>
          <p:cNvPr id="37" name="Object 26"/>
          <p:cNvGraphicFramePr>
            <a:graphicFrameLocks noChangeAspect="1"/>
          </p:cNvGraphicFramePr>
          <p:nvPr>
            <p:extLst>
              <p:ext uri="{D42A27DB-BD31-4B8C-83A1-F6EECF244321}">
                <p14:modId xmlns:p14="http://schemas.microsoft.com/office/powerpoint/2010/main" val="3595422303"/>
              </p:ext>
            </p:extLst>
          </p:nvPr>
        </p:nvGraphicFramePr>
        <p:xfrm>
          <a:off x="7617146" y="3548868"/>
          <a:ext cx="151765" cy="677215"/>
        </p:xfrm>
        <a:graphic>
          <a:graphicData uri="http://schemas.openxmlformats.org/presentationml/2006/ole">
            <mc:AlternateContent xmlns:mc="http://schemas.openxmlformats.org/markup-compatibility/2006">
              <mc:Choice xmlns:v="urn:schemas-microsoft-com:vml" Requires="v">
                <p:oleObj spid="_x0000_s96312" name="Visio" r:id="rId30" imgW="168859" imgH="750113" progId="Visio.Drawing.11">
                  <p:embed/>
                </p:oleObj>
              </mc:Choice>
              <mc:Fallback>
                <p:oleObj name="Visio" r:id="rId30"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7617146" y="3548868"/>
                        <a:ext cx="151765" cy="677215"/>
                      </a:xfrm>
                      <a:prstGeom prst="rect">
                        <a:avLst/>
                      </a:prstGeom>
                      <a:noFill/>
                      <a:ln>
                        <a:noFill/>
                      </a:ln>
                      <a:effectLst/>
                    </p:spPr>
                  </p:pic>
                </p:oleObj>
              </mc:Fallback>
            </mc:AlternateContent>
          </a:graphicData>
        </a:graphic>
      </p:graphicFrame>
      <p:graphicFrame>
        <p:nvGraphicFramePr>
          <p:cNvPr id="38" name="Object 27"/>
          <p:cNvGraphicFramePr>
            <a:graphicFrameLocks noChangeAspect="1"/>
          </p:cNvGraphicFramePr>
          <p:nvPr>
            <p:extLst>
              <p:ext uri="{D42A27DB-BD31-4B8C-83A1-F6EECF244321}">
                <p14:modId xmlns:p14="http://schemas.microsoft.com/office/powerpoint/2010/main" val="1180529317"/>
              </p:ext>
            </p:extLst>
          </p:nvPr>
        </p:nvGraphicFramePr>
        <p:xfrm>
          <a:off x="7746170" y="4581128"/>
          <a:ext cx="151765" cy="677215"/>
        </p:xfrm>
        <a:graphic>
          <a:graphicData uri="http://schemas.openxmlformats.org/presentationml/2006/ole">
            <mc:AlternateContent xmlns:mc="http://schemas.openxmlformats.org/markup-compatibility/2006">
              <mc:Choice xmlns:v="urn:schemas-microsoft-com:vml" Requires="v">
                <p:oleObj spid="_x0000_s96313" name="Visio" r:id="rId31" imgW="168859" imgH="750113" progId="Visio.Drawing.11">
                  <p:embed/>
                </p:oleObj>
              </mc:Choice>
              <mc:Fallback>
                <p:oleObj name="Visio" r:id="rId31" imgW="168859" imgH="7501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white">
                      <a:xfrm>
                        <a:off x="7746170" y="4581128"/>
                        <a:ext cx="151765" cy="677215"/>
                      </a:xfrm>
                      <a:prstGeom prst="rect">
                        <a:avLst/>
                      </a:prstGeom>
                      <a:noFill/>
                      <a:ln>
                        <a:noFill/>
                      </a:ln>
                      <a:effectLst/>
                    </p:spPr>
                  </p:pic>
                </p:oleObj>
              </mc:Fallback>
            </mc:AlternateContent>
          </a:graphicData>
        </a:graphic>
      </p:graphicFrame>
      <p:grpSp>
        <p:nvGrpSpPr>
          <p:cNvPr id="39" name="Group 28"/>
          <p:cNvGrpSpPr>
            <a:grpSpLocks/>
          </p:cNvGrpSpPr>
          <p:nvPr/>
        </p:nvGrpSpPr>
        <p:grpSpPr bwMode="auto">
          <a:xfrm>
            <a:off x="2040935" y="3935878"/>
            <a:ext cx="1494742" cy="1151752"/>
            <a:chOff x="385" y="1979"/>
            <a:chExt cx="681" cy="635"/>
          </a:xfrm>
        </p:grpSpPr>
        <p:sp>
          <p:nvSpPr>
            <p:cNvPr id="40" name="AutoShape 29"/>
            <p:cNvSpPr>
              <a:spLocks noChangeArrowheads="1"/>
            </p:cNvSpPr>
            <p:nvPr/>
          </p:nvSpPr>
          <p:spPr bwMode="white">
            <a:xfrm>
              <a:off x="385" y="1979"/>
              <a:ext cx="681" cy="635"/>
            </a:xfrm>
            <a:prstGeom prst="irregularSeal2">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30"/>
            <p:cNvSpPr>
              <a:spLocks noChangeArrowheads="1"/>
            </p:cNvSpPr>
            <p:nvPr/>
          </p:nvSpPr>
          <p:spPr bwMode="white">
            <a:xfrm>
              <a:off x="505" y="2139"/>
              <a:ext cx="409" cy="318"/>
            </a:xfrm>
            <a:prstGeom prst="irregularSeal2">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31"/>
          <p:cNvGrpSpPr>
            <a:grpSpLocks/>
          </p:cNvGrpSpPr>
          <p:nvPr/>
        </p:nvGrpSpPr>
        <p:grpSpPr bwMode="auto">
          <a:xfrm>
            <a:off x="2576586" y="1721039"/>
            <a:ext cx="1623599" cy="1535199"/>
            <a:chOff x="385" y="1979"/>
            <a:chExt cx="681" cy="635"/>
          </a:xfrm>
        </p:grpSpPr>
        <p:sp>
          <p:nvSpPr>
            <p:cNvPr id="43" name="AutoShape 32"/>
            <p:cNvSpPr>
              <a:spLocks noChangeArrowheads="1"/>
            </p:cNvSpPr>
            <p:nvPr/>
          </p:nvSpPr>
          <p:spPr bwMode="white">
            <a:xfrm>
              <a:off x="385" y="1979"/>
              <a:ext cx="681" cy="635"/>
            </a:xfrm>
            <a:prstGeom prst="irregularSeal2">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33"/>
            <p:cNvSpPr>
              <a:spLocks noChangeArrowheads="1"/>
            </p:cNvSpPr>
            <p:nvPr/>
          </p:nvSpPr>
          <p:spPr bwMode="white">
            <a:xfrm>
              <a:off x="505" y="2139"/>
              <a:ext cx="409" cy="318"/>
            </a:xfrm>
            <a:prstGeom prst="irregularSeal2">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 name="Text Box 34"/>
          <p:cNvSpPr txBox="1">
            <a:spLocks noChangeArrowheads="1"/>
          </p:cNvSpPr>
          <p:nvPr/>
        </p:nvSpPr>
        <p:spPr bwMode="ltGray">
          <a:xfrm>
            <a:off x="827584" y="4777407"/>
            <a:ext cx="160498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r>
              <a:rPr lang="en-US" altLang="en-US" sz="2000" dirty="0"/>
              <a:t>Time Master</a:t>
            </a:r>
            <a:endParaRPr lang="de-AT" altLang="en-US" sz="2000" dirty="0"/>
          </a:p>
        </p:txBody>
      </p:sp>
      <p:sp>
        <p:nvSpPr>
          <p:cNvPr id="46" name="Text Box 35"/>
          <p:cNvSpPr txBox="1">
            <a:spLocks noChangeArrowheads="1"/>
          </p:cNvSpPr>
          <p:nvPr/>
        </p:nvSpPr>
        <p:spPr bwMode="ltGray">
          <a:xfrm>
            <a:off x="611560" y="3553271"/>
            <a:ext cx="160498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r>
              <a:rPr lang="en-US" altLang="en-US" sz="2000" dirty="0"/>
              <a:t>Time Master</a:t>
            </a:r>
            <a:endParaRPr lang="de-AT" altLang="en-US" sz="2000" dirty="0"/>
          </a:p>
        </p:txBody>
      </p:sp>
      <p:sp>
        <p:nvSpPr>
          <p:cNvPr id="47" name="Text Box 36"/>
          <p:cNvSpPr txBox="1">
            <a:spLocks noChangeArrowheads="1"/>
          </p:cNvSpPr>
          <p:nvPr/>
        </p:nvSpPr>
        <p:spPr bwMode="ltGray">
          <a:xfrm>
            <a:off x="776386" y="1341041"/>
            <a:ext cx="160498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r>
              <a:rPr lang="en-US" altLang="en-US" sz="2000" dirty="0"/>
              <a:t>Time Master</a:t>
            </a:r>
            <a:endParaRPr lang="de-AT" altLang="en-US" sz="2000" dirty="0"/>
          </a:p>
        </p:txBody>
      </p:sp>
      <p:graphicFrame>
        <p:nvGraphicFramePr>
          <p:cNvPr id="48" name="Object 37"/>
          <p:cNvGraphicFramePr>
            <a:graphicFrameLocks noChangeAspect="1"/>
          </p:cNvGraphicFramePr>
          <p:nvPr>
            <p:ph sz="quarter" idx="4294967295"/>
            <p:extLst>
              <p:ext uri="{D42A27DB-BD31-4B8C-83A1-F6EECF244321}">
                <p14:modId xmlns:p14="http://schemas.microsoft.com/office/powerpoint/2010/main" val="388033234"/>
              </p:ext>
            </p:extLst>
          </p:nvPr>
        </p:nvGraphicFramePr>
        <p:xfrm>
          <a:off x="1856953" y="2287974"/>
          <a:ext cx="451000" cy="274895"/>
        </p:xfrm>
        <a:graphic>
          <a:graphicData uri="http://schemas.openxmlformats.org/presentationml/2006/ole">
            <mc:AlternateContent xmlns:mc="http://schemas.openxmlformats.org/markup-compatibility/2006">
              <mc:Choice xmlns:v="urn:schemas-microsoft-com:vml" Requires="v">
                <p:oleObj spid="_x0000_s96314" name="Visio" r:id="rId32" imgW="931545" imgH="571500" progId="Visio.Drawing.11">
                  <p:embed/>
                </p:oleObj>
              </mc:Choice>
              <mc:Fallback>
                <p:oleObj name="Visio" r:id="rId32" imgW="931545" imgH="571500" progId="Visio.Drawing.1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white">
                      <a:xfrm>
                        <a:off x="1856953" y="2287974"/>
                        <a:ext cx="451000" cy="274895"/>
                      </a:xfrm>
                      <a:prstGeom prst="rect">
                        <a:avLst/>
                      </a:prstGeom>
                      <a:noFill/>
                      <a:ln>
                        <a:noFill/>
                      </a:ln>
                      <a:effectLst/>
                    </p:spPr>
                  </p:pic>
                </p:oleObj>
              </mc:Fallback>
            </mc:AlternateContent>
          </a:graphicData>
        </a:graphic>
      </p:graphicFrame>
      <p:graphicFrame>
        <p:nvGraphicFramePr>
          <p:cNvPr id="49" name="Object 38"/>
          <p:cNvGraphicFramePr>
            <a:graphicFrameLocks noChangeAspect="1"/>
          </p:cNvGraphicFramePr>
          <p:nvPr>
            <p:extLst>
              <p:ext uri="{D42A27DB-BD31-4B8C-83A1-F6EECF244321}">
                <p14:modId xmlns:p14="http://schemas.microsoft.com/office/powerpoint/2010/main" val="3888162946"/>
              </p:ext>
            </p:extLst>
          </p:nvPr>
        </p:nvGraphicFramePr>
        <p:xfrm>
          <a:off x="1712490" y="2432594"/>
          <a:ext cx="450999" cy="276326"/>
        </p:xfrm>
        <a:graphic>
          <a:graphicData uri="http://schemas.openxmlformats.org/presentationml/2006/ole">
            <mc:AlternateContent xmlns:mc="http://schemas.openxmlformats.org/markup-compatibility/2006">
              <mc:Choice xmlns:v="urn:schemas-microsoft-com:vml" Requires="v">
                <p:oleObj spid="_x0000_s96315" name="Visio" r:id="rId34" imgW="931545" imgH="571500" progId="Visio.Drawing.11">
                  <p:embed/>
                </p:oleObj>
              </mc:Choice>
              <mc:Fallback>
                <p:oleObj name="Visio" r:id="rId34" imgW="931545" imgH="571500" progId="Visio.Drawing.1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white">
                      <a:xfrm>
                        <a:off x="1712490" y="2432594"/>
                        <a:ext cx="450999" cy="276326"/>
                      </a:xfrm>
                      <a:prstGeom prst="rect">
                        <a:avLst/>
                      </a:prstGeom>
                      <a:noFill/>
                      <a:ln>
                        <a:noFill/>
                      </a:ln>
                      <a:effectLst/>
                    </p:spPr>
                  </p:pic>
                </p:oleObj>
              </mc:Fallback>
            </mc:AlternateContent>
          </a:graphicData>
        </a:graphic>
      </p:graphicFrame>
      <p:graphicFrame>
        <p:nvGraphicFramePr>
          <p:cNvPr id="50" name="Object 39"/>
          <p:cNvGraphicFramePr>
            <a:graphicFrameLocks noChangeAspect="1"/>
          </p:cNvGraphicFramePr>
          <p:nvPr>
            <p:extLst>
              <p:ext uri="{D42A27DB-BD31-4B8C-83A1-F6EECF244321}">
                <p14:modId xmlns:p14="http://schemas.microsoft.com/office/powerpoint/2010/main" val="986719616"/>
              </p:ext>
            </p:extLst>
          </p:nvPr>
        </p:nvGraphicFramePr>
        <p:xfrm>
          <a:off x="1712490" y="2996952"/>
          <a:ext cx="451000" cy="276327"/>
        </p:xfrm>
        <a:graphic>
          <a:graphicData uri="http://schemas.openxmlformats.org/presentationml/2006/ole">
            <mc:AlternateContent xmlns:mc="http://schemas.openxmlformats.org/markup-compatibility/2006">
              <mc:Choice xmlns:v="urn:schemas-microsoft-com:vml" Requires="v">
                <p:oleObj spid="_x0000_s96316" name="Visio" r:id="rId35" imgW="931545" imgH="571500" progId="Visio.Drawing.11">
                  <p:embed/>
                </p:oleObj>
              </mc:Choice>
              <mc:Fallback>
                <p:oleObj name="Visio" r:id="rId35" imgW="931545" imgH="571500" progId="Visio.Drawing.1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white">
                      <a:xfrm>
                        <a:off x="1712490" y="2996952"/>
                        <a:ext cx="451000" cy="276327"/>
                      </a:xfrm>
                      <a:prstGeom prst="rect">
                        <a:avLst/>
                      </a:prstGeom>
                      <a:noFill/>
                      <a:ln>
                        <a:noFill/>
                      </a:ln>
                      <a:effectLst/>
                    </p:spPr>
                  </p:pic>
                </p:oleObj>
              </mc:Fallback>
            </mc:AlternateContent>
          </a:graphicData>
        </a:graphic>
      </p:graphicFrame>
      <p:graphicFrame>
        <p:nvGraphicFramePr>
          <p:cNvPr id="51" name="Object 40"/>
          <p:cNvGraphicFramePr>
            <a:graphicFrameLocks noChangeAspect="1"/>
          </p:cNvGraphicFramePr>
          <p:nvPr>
            <p:extLst>
              <p:ext uri="{D42A27DB-BD31-4B8C-83A1-F6EECF244321}">
                <p14:modId xmlns:p14="http://schemas.microsoft.com/office/powerpoint/2010/main" val="1783549808"/>
              </p:ext>
            </p:extLst>
          </p:nvPr>
        </p:nvGraphicFramePr>
        <p:xfrm>
          <a:off x="1856952" y="3141416"/>
          <a:ext cx="450999" cy="276326"/>
        </p:xfrm>
        <a:graphic>
          <a:graphicData uri="http://schemas.openxmlformats.org/presentationml/2006/ole">
            <mc:AlternateContent xmlns:mc="http://schemas.openxmlformats.org/markup-compatibility/2006">
              <mc:Choice xmlns:v="urn:schemas-microsoft-com:vml" Requires="v">
                <p:oleObj spid="_x0000_s96317" name="Visio" r:id="rId36" imgW="931545" imgH="571500" progId="Visio.Drawing.11">
                  <p:embed/>
                </p:oleObj>
              </mc:Choice>
              <mc:Fallback>
                <p:oleObj name="Visio" r:id="rId36" imgW="931545" imgH="571500" progId="Visio.Drawing.1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white">
                      <a:xfrm>
                        <a:off x="1856952" y="3141416"/>
                        <a:ext cx="450999" cy="276326"/>
                      </a:xfrm>
                      <a:prstGeom prst="rect">
                        <a:avLst/>
                      </a:prstGeom>
                      <a:noFill/>
                      <a:ln>
                        <a:noFill/>
                      </a:ln>
                      <a:effectLst/>
                    </p:spPr>
                  </p:pic>
                </p:oleObj>
              </mc:Fallback>
            </mc:AlternateContent>
          </a:graphicData>
        </a:graphic>
      </p:graphicFrame>
      <p:graphicFrame>
        <p:nvGraphicFramePr>
          <p:cNvPr id="52" name="Object 41"/>
          <p:cNvGraphicFramePr>
            <a:graphicFrameLocks noChangeAspect="1"/>
          </p:cNvGraphicFramePr>
          <p:nvPr>
            <p:extLst>
              <p:ext uri="{D42A27DB-BD31-4B8C-83A1-F6EECF244321}">
                <p14:modId xmlns:p14="http://schemas.microsoft.com/office/powerpoint/2010/main" val="1107153737"/>
              </p:ext>
            </p:extLst>
          </p:nvPr>
        </p:nvGraphicFramePr>
        <p:xfrm>
          <a:off x="2484734" y="4160909"/>
          <a:ext cx="450999" cy="276327"/>
        </p:xfrm>
        <a:graphic>
          <a:graphicData uri="http://schemas.openxmlformats.org/presentationml/2006/ole">
            <mc:AlternateContent xmlns:mc="http://schemas.openxmlformats.org/markup-compatibility/2006">
              <mc:Choice xmlns:v="urn:schemas-microsoft-com:vml" Requires="v">
                <p:oleObj spid="_x0000_s96318" name="Visio" r:id="rId37" imgW="931545" imgH="571500" progId="Visio.Drawing.11">
                  <p:embed/>
                </p:oleObj>
              </mc:Choice>
              <mc:Fallback>
                <p:oleObj name="Visio" r:id="rId37" imgW="931545" imgH="571500" progId="Visio.Drawing.1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white">
                      <a:xfrm>
                        <a:off x="2484734" y="4160909"/>
                        <a:ext cx="450999" cy="276327"/>
                      </a:xfrm>
                      <a:prstGeom prst="rect">
                        <a:avLst/>
                      </a:prstGeom>
                      <a:noFill/>
                      <a:ln>
                        <a:noFill/>
                      </a:ln>
                      <a:effectLst/>
                    </p:spPr>
                  </p:pic>
                </p:oleObj>
              </mc:Fallback>
            </mc:AlternateContent>
          </a:graphicData>
        </a:graphic>
      </p:graphicFrame>
      <p:graphicFrame>
        <p:nvGraphicFramePr>
          <p:cNvPr id="53" name="Object 42"/>
          <p:cNvGraphicFramePr>
            <a:graphicFrameLocks noChangeAspect="1"/>
          </p:cNvGraphicFramePr>
          <p:nvPr>
            <p:extLst>
              <p:ext uri="{D42A27DB-BD31-4B8C-83A1-F6EECF244321}">
                <p14:modId xmlns:p14="http://schemas.microsoft.com/office/powerpoint/2010/main" val="65938451"/>
              </p:ext>
            </p:extLst>
          </p:nvPr>
        </p:nvGraphicFramePr>
        <p:xfrm>
          <a:off x="2773659" y="4376809"/>
          <a:ext cx="450999" cy="276327"/>
        </p:xfrm>
        <a:graphic>
          <a:graphicData uri="http://schemas.openxmlformats.org/presentationml/2006/ole">
            <mc:AlternateContent xmlns:mc="http://schemas.openxmlformats.org/markup-compatibility/2006">
              <mc:Choice xmlns:v="urn:schemas-microsoft-com:vml" Requires="v">
                <p:oleObj spid="_x0000_s96319" name="Visio" r:id="rId38" imgW="931545" imgH="571500" progId="Visio.Drawing.11">
                  <p:embed/>
                </p:oleObj>
              </mc:Choice>
              <mc:Fallback>
                <p:oleObj name="Visio" r:id="rId38" imgW="931545" imgH="571500" progId="Visio.Drawing.1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white">
                      <a:xfrm>
                        <a:off x="2773659" y="4376809"/>
                        <a:ext cx="450999" cy="276327"/>
                      </a:xfrm>
                      <a:prstGeom prst="rect">
                        <a:avLst/>
                      </a:prstGeom>
                      <a:noFill/>
                      <a:ln>
                        <a:noFill/>
                      </a:ln>
                      <a:effectLst/>
                    </p:spPr>
                  </p:pic>
                </p:oleObj>
              </mc:Fallback>
            </mc:AlternateContent>
          </a:graphicData>
        </a:graphic>
      </p:graphicFrame>
      <p:sp>
        <p:nvSpPr>
          <p:cNvPr id="54" name="Rectangle 43"/>
          <p:cNvSpPr>
            <a:spLocks noChangeArrowheads="1"/>
          </p:cNvSpPr>
          <p:nvPr/>
        </p:nvSpPr>
        <p:spPr bwMode="auto">
          <a:xfrm>
            <a:off x="467544" y="5477326"/>
            <a:ext cx="4596906" cy="923330"/>
          </a:xfrm>
          <a:prstGeom prst="rect">
            <a:avLst/>
          </a:prstGeom>
          <a:solidFill>
            <a:srgbClr val="FF99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588" indent="-1588" algn="l">
              <a:buFont typeface="Wingdings" pitchFamily="2" charset="2"/>
              <a:defRPr sz="2800" b="1">
                <a:solidFill>
                  <a:schemeClr val="bg1"/>
                </a:solidFill>
                <a:latin typeface="Arial" charset="0"/>
                <a:cs typeface="Arial" charset="0"/>
              </a:defRPr>
            </a:lvl1pPr>
            <a:lvl2pPr marL="882650" indent="-342900" algn="l">
              <a:buFont typeface="Wingdings" pitchFamily="2" charset="2"/>
              <a:defRPr sz="2800" b="1">
                <a:solidFill>
                  <a:schemeClr val="bg1"/>
                </a:solidFill>
                <a:latin typeface="Arial" charset="0"/>
                <a:cs typeface="Arial" charset="0"/>
              </a:defRPr>
            </a:lvl2pPr>
            <a:lvl3pPr marL="1404938" indent="-342900" algn="l">
              <a:buFont typeface="Wingdings" pitchFamily="2" charset="2"/>
              <a:defRPr sz="2800" b="1">
                <a:solidFill>
                  <a:schemeClr val="bg1"/>
                </a:solidFill>
                <a:latin typeface="Arial" charset="0"/>
                <a:cs typeface="Arial" charset="0"/>
              </a:defRPr>
            </a:lvl3pPr>
            <a:lvl4pPr marL="1927225" indent="-342900" algn="l">
              <a:buFont typeface="Wingdings" pitchFamily="2" charset="2"/>
              <a:defRPr sz="2800" b="1">
                <a:solidFill>
                  <a:schemeClr val="bg1"/>
                </a:solidFill>
                <a:latin typeface="Arial" charset="0"/>
                <a:cs typeface="Arial" charset="0"/>
              </a:defRPr>
            </a:lvl4pPr>
            <a:lvl5pPr marL="2449513" indent="-342900" algn="l">
              <a:buFont typeface="Wingdings" pitchFamily="2" charset="2"/>
              <a:defRPr sz="2800" b="1">
                <a:solidFill>
                  <a:schemeClr val="bg1"/>
                </a:solidFill>
                <a:latin typeface="Arial" charset="0"/>
                <a:cs typeface="Arial" charset="0"/>
              </a:defRPr>
            </a:lvl5pPr>
            <a:lvl6pPr marL="2906713" indent="-342900" eaLnBrk="0" fontAlgn="base" hangingPunct="0">
              <a:spcBef>
                <a:spcPct val="50000"/>
              </a:spcBef>
              <a:spcAft>
                <a:spcPct val="0"/>
              </a:spcAft>
              <a:buFont typeface="Wingdings" pitchFamily="2" charset="2"/>
              <a:defRPr sz="2800" b="1">
                <a:solidFill>
                  <a:schemeClr val="bg1"/>
                </a:solidFill>
                <a:latin typeface="Arial" charset="0"/>
                <a:cs typeface="Arial" charset="0"/>
              </a:defRPr>
            </a:lvl6pPr>
            <a:lvl7pPr marL="3363913" indent="-342900" eaLnBrk="0" fontAlgn="base" hangingPunct="0">
              <a:spcBef>
                <a:spcPct val="50000"/>
              </a:spcBef>
              <a:spcAft>
                <a:spcPct val="0"/>
              </a:spcAft>
              <a:buFont typeface="Wingdings" pitchFamily="2" charset="2"/>
              <a:defRPr sz="2800" b="1">
                <a:solidFill>
                  <a:schemeClr val="bg1"/>
                </a:solidFill>
                <a:latin typeface="Arial" charset="0"/>
                <a:cs typeface="Arial" charset="0"/>
              </a:defRPr>
            </a:lvl7pPr>
            <a:lvl8pPr marL="3821113" indent="-342900" eaLnBrk="0" fontAlgn="base" hangingPunct="0">
              <a:spcBef>
                <a:spcPct val="50000"/>
              </a:spcBef>
              <a:spcAft>
                <a:spcPct val="0"/>
              </a:spcAft>
              <a:buFont typeface="Wingdings" pitchFamily="2" charset="2"/>
              <a:defRPr sz="2800" b="1">
                <a:solidFill>
                  <a:schemeClr val="bg1"/>
                </a:solidFill>
                <a:latin typeface="Arial" charset="0"/>
                <a:cs typeface="Arial" charset="0"/>
              </a:defRPr>
            </a:lvl8pPr>
            <a:lvl9pPr marL="4278313" indent="-342900" eaLnBrk="0" fontAlgn="base" hangingPunct="0">
              <a:spcBef>
                <a:spcPct val="50000"/>
              </a:spcBef>
              <a:spcAft>
                <a:spcPct val="0"/>
              </a:spcAft>
              <a:buFont typeface="Wingdings" pitchFamily="2" charset="2"/>
              <a:defRPr sz="2800" b="1">
                <a:solidFill>
                  <a:schemeClr val="bg1"/>
                </a:solidFill>
                <a:latin typeface="Arial" charset="0"/>
                <a:cs typeface="Arial" charset="0"/>
              </a:defRPr>
            </a:lvl9pPr>
          </a:lstStyle>
          <a:p>
            <a:pPr eaLnBrk="1" hangingPunct="1"/>
            <a:r>
              <a:rPr lang="en-US" altLang="en-US" sz="1800"/>
              <a:t>Fault-tolerant synchronization services are needed for establishing a robust global time base</a:t>
            </a:r>
          </a:p>
        </p:txBody>
      </p:sp>
    </p:spTree>
    <p:extLst>
      <p:ext uri="{BB962C8B-B14F-4D97-AF65-F5344CB8AC3E}">
        <p14:creationId xmlns:p14="http://schemas.microsoft.com/office/powerpoint/2010/main" val="2697291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2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30"/>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31"/>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2000" fill="hold"/>
                                        <p:tgtEl>
                                          <p:spTgt spid="32"/>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33"/>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2000" fill="hold"/>
                                        <p:tgtEl>
                                          <p:spTgt spid="34"/>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35"/>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36"/>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3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000" fill="hold"/>
                                        <p:tgtEl>
                                          <p:spTgt spid="38"/>
                                        </p:tgtEl>
                                        <p:attrNameLst>
                                          <p:attrName>r</p:attrName>
                                        </p:attrNameLst>
                                      </p:cBhvr>
                                    </p:animRot>
                                  </p:childTnLst>
                                </p:cTn>
                              </p:par>
                              <p:par>
                                <p:cTn id="29" presetID="0" presetClass="path" presetSubtype="0" repeatCount="indefinite" accel="50000" decel="50000" fill="hold" nodeType="withEffect">
                                  <p:stCondLst>
                                    <p:cond delay="0"/>
                                  </p:stCondLst>
                                  <p:childTnLst>
                                    <p:animMotion origin="layout" path="M -2.77778E-6 6.66667E-6 C 0.04861 0.00857 0.09722 0.01737 0.11667 0.02084 " pathEditMode="relative" ptsTypes="aA">
                                      <p:cBhvr>
                                        <p:cTn id="30" dur="1000" fill="hold"/>
                                        <p:tgtEl>
                                          <p:spTgt spid="48"/>
                                        </p:tgtEl>
                                        <p:attrNameLst>
                                          <p:attrName>ppt_x</p:attrName>
                                          <p:attrName>ppt_y</p:attrName>
                                        </p:attrNameLst>
                                      </p:cBhvr>
                                    </p:animMotion>
                                  </p:childTnLst>
                                </p:cTn>
                              </p:par>
                              <p:par>
                                <p:cTn id="31" presetID="0" presetClass="path" presetSubtype="0" repeatCount="indefinite" accel="50000" decel="50000" fill="hold" nodeType="withEffect">
                                  <p:stCondLst>
                                    <p:cond delay="0"/>
                                  </p:stCondLst>
                                  <p:childTnLst>
                                    <p:animMotion origin="layout" path="M 2.22222E-6 1.11111E-6 C 0.03107 0.05648 0.06232 0.11319 0.1033 0.13935 C 0.14427 0.16551 0.19479 0.16134 0.24548 0.15717 " pathEditMode="relative" ptsTypes="aaA">
                                      <p:cBhvr>
                                        <p:cTn id="32" dur="1000" fill="hold"/>
                                        <p:tgtEl>
                                          <p:spTgt spid="49"/>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childTnLst>
                                    <p:animMotion origin="layout" path="M 4.44444E-6 -5.18519E-6 C 4.44444E-6 -5.18519E-6 0.08941 -0.04815 0.17882 -0.0963 " pathEditMode="relative" ptsTypes="aA">
                                      <p:cBhvr>
                                        <p:cTn id="34" dur="1000" fill="hold"/>
                                        <p:tgtEl>
                                          <p:spTgt spid="50"/>
                                        </p:tgtEl>
                                        <p:attrNameLst>
                                          <p:attrName>ppt_x</p:attrName>
                                          <p:attrName>ppt_y</p:attrName>
                                        </p:attrNameLst>
                                      </p:cBhvr>
                                    </p:animMotion>
                                  </p:childTnLst>
                                </p:cTn>
                              </p:par>
                              <p:par>
                                <p:cTn id="35" presetID="0" presetClass="path" presetSubtype="0" repeatCount="indefinite" accel="50000" decel="50000" fill="hold" nodeType="withEffect">
                                  <p:stCondLst>
                                    <p:cond delay="0"/>
                                  </p:stCondLst>
                                  <p:childTnLst>
                                    <p:animMotion origin="layout" path="M -1.38889E-6 9.25926E-6 C 0.02951 0.03681 0.05903 0.07362 0.09774 0.0801 C 0.13646 0.08658 0.1842 0.06251 0.23212 0.03866 " pathEditMode="relative" ptsTypes="aaA">
                                      <p:cBhvr>
                                        <p:cTn id="36" dur="1000" fill="hold"/>
                                        <p:tgtEl>
                                          <p:spTgt spid="51"/>
                                        </p:tgtEl>
                                        <p:attrNameLst>
                                          <p:attrName>ppt_x</p:attrName>
                                          <p:attrName>ppt_y</p:attrName>
                                        </p:attrNameLst>
                                      </p:cBhvr>
                                    </p:animMotion>
                                  </p:childTnLst>
                                </p:cTn>
                              </p:par>
                              <p:par>
                                <p:cTn id="37" presetID="0" presetClass="path" presetSubtype="0" repeatCount="indefinite" accel="50000" decel="50000" fill="hold" nodeType="withEffect">
                                  <p:stCondLst>
                                    <p:cond delay="0"/>
                                  </p:stCondLst>
                                  <p:endCondLst>
                                    <p:cond evt="onNext" delay="0">
                                      <p:tgtEl>
                                        <p:sldTgt/>
                                      </p:tgtEl>
                                    </p:cond>
                                  </p:endCondLst>
                                  <p:childTnLst>
                                    <p:animMotion origin="layout" path="M 8.05556E-6 -3.7037E-7 C 0.0099 -0.0875 0.01997 -0.17476 0.03108 -0.21944 C 0.04219 -0.26412 0.05435 -0.2662 0.06667 -0.26828 " pathEditMode="relative" ptsTypes="aaA">
                                      <p:cBhvr>
                                        <p:cTn id="38" dur="1000" fill="hold"/>
                                        <p:tgtEl>
                                          <p:spTgt spid="52"/>
                                        </p:tgtEl>
                                        <p:attrNameLst>
                                          <p:attrName>ppt_x</p:attrName>
                                          <p:attrName>ppt_y</p:attrName>
                                        </p:attrNameLst>
                                      </p:cBhvr>
                                    </p:animMotion>
                                  </p:childTnLst>
                                </p:cTn>
                              </p:par>
                              <p:par>
                                <p:cTn id="39" presetID="0" presetClass="path" presetSubtype="0" repeatCount="indefinite" accel="50000" decel="50000" fill="hold" nodeType="withEffect">
                                  <p:stCondLst>
                                    <p:cond delay="0"/>
                                  </p:stCondLst>
                                  <p:endCondLst>
                                    <p:cond evt="onNext" delay="0">
                                      <p:tgtEl>
                                        <p:sldTgt/>
                                      </p:tgtEl>
                                    </p:cond>
                                  </p:endCondLst>
                                  <p:childTnLst>
                                    <p:animMotion origin="layout" path="M -4.16667E-6 1.11111E-6 C 0.03664 -0.01805 0.07344 -0.03611 0.09671 -0.05764 C 0.11997 -0.07916 0.12987 -0.10393 0.13994 -0.1287 " pathEditMode="relative" ptsTypes="aaA">
                                      <p:cBhvr>
                                        <p:cTn id="40" dur="1000" fill="hold"/>
                                        <p:tgtEl>
                                          <p:spTgt spid="53"/>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5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sz="2600" smtClean="0">
                <a:latin typeface="Calibri" pitchFamily="34" charset="0"/>
              </a:rPr>
              <a:t>Term: Permanence</a:t>
            </a:r>
          </a:p>
        </p:txBody>
      </p:sp>
      <p:sp>
        <p:nvSpPr>
          <p:cNvPr id="46085" name="Rectangle 3"/>
          <p:cNvSpPr>
            <a:spLocks noGrp="1" noChangeArrowheads="1"/>
          </p:cNvSpPr>
          <p:nvPr>
            <p:ph type="body" idx="1"/>
          </p:nvPr>
        </p:nvSpPr>
        <p:spPr>
          <a:xfrm>
            <a:off x="358775" y="1236663"/>
            <a:ext cx="8461375" cy="5000625"/>
          </a:xfrm>
        </p:spPr>
        <p:txBody>
          <a:bodyPr/>
          <a:lstStyle/>
          <a:p>
            <a:pPr marL="0" indent="0" eaLnBrk="1" hangingPunct="1"/>
            <a:r>
              <a:rPr lang="en-US" altLang="en-US" sz="1800" b="1" dirty="0" smtClean="0">
                <a:latin typeface="Calibri" pitchFamily="34" charset="0"/>
              </a:rPr>
              <a:t>Frames in a switched network can have different transmission delays. It is possible that receive order is different to the transmit order.</a:t>
            </a:r>
          </a:p>
          <a:p>
            <a:pPr marL="0" indent="0" eaLnBrk="1" hangingPunct="1"/>
            <a:r>
              <a:rPr lang="en-US" altLang="en-US" sz="1800" b="1" dirty="0" smtClean="0">
                <a:latin typeface="Calibri" pitchFamily="34" charset="0"/>
              </a:rPr>
              <a:t>Example: </a:t>
            </a:r>
          </a:p>
          <a:p>
            <a:pPr marL="539750" lvl="1" indent="-182563" eaLnBrk="1" hangingPunct="1"/>
            <a:r>
              <a:rPr lang="en-US" altLang="en-US" sz="1600" b="1" dirty="0" smtClean="0">
                <a:latin typeface="Calibri" pitchFamily="34" charset="0"/>
              </a:rPr>
              <a:t>frame F1 is transmitted by node A at 10:00</a:t>
            </a:r>
          </a:p>
          <a:p>
            <a:pPr marL="539750" lvl="1" indent="-182563" eaLnBrk="1" hangingPunct="1"/>
            <a:r>
              <a:rPr lang="en-US" altLang="en-US" sz="1600" b="1" dirty="0" smtClean="0">
                <a:latin typeface="Calibri" pitchFamily="34" charset="0"/>
              </a:rPr>
              <a:t>frame F2 is transmitted by node B at 10:05</a:t>
            </a:r>
          </a:p>
          <a:p>
            <a:pPr marL="539750" lvl="1" indent="-182563" eaLnBrk="1" hangingPunct="1"/>
            <a:r>
              <a:rPr lang="en-US" altLang="en-US" sz="1600" b="1" dirty="0" smtClean="0">
                <a:latin typeface="Calibri" pitchFamily="34" charset="0"/>
              </a:rPr>
              <a:t>frame F1 has a transmission delay A </a:t>
            </a:r>
            <a:r>
              <a:rPr lang="en-US" altLang="en-US" sz="1600" b="1" dirty="0" smtClean="0">
                <a:latin typeface="Calibri" pitchFamily="34" charset="0"/>
                <a:sym typeface="Wingdings" pitchFamily="2" charset="2"/>
              </a:rPr>
              <a:t></a:t>
            </a:r>
            <a:r>
              <a:rPr lang="en-US" altLang="en-US" sz="1600" b="1" dirty="0" smtClean="0">
                <a:latin typeface="Calibri" pitchFamily="34" charset="0"/>
              </a:rPr>
              <a:t> C of 0:20</a:t>
            </a:r>
          </a:p>
          <a:p>
            <a:pPr marL="539750" lvl="1" indent="-182563" eaLnBrk="1" hangingPunct="1"/>
            <a:r>
              <a:rPr lang="en-US" altLang="en-US" sz="1600" b="1" dirty="0" smtClean="0">
                <a:latin typeface="Calibri" pitchFamily="34" charset="0"/>
              </a:rPr>
              <a:t>frame F2 has a transmission delay B </a:t>
            </a:r>
            <a:r>
              <a:rPr lang="en-US" altLang="en-US" sz="1600" b="1" dirty="0" smtClean="0">
                <a:latin typeface="Calibri" pitchFamily="34" charset="0"/>
                <a:sym typeface="Wingdings" pitchFamily="2" charset="2"/>
              </a:rPr>
              <a:t></a:t>
            </a:r>
            <a:r>
              <a:rPr lang="en-US" altLang="en-US" sz="1600" b="1" dirty="0" smtClean="0">
                <a:latin typeface="Calibri" pitchFamily="34" charset="0"/>
              </a:rPr>
              <a:t> C of 0:05</a:t>
            </a:r>
          </a:p>
          <a:p>
            <a:pPr marL="539750" lvl="1" indent="-182563" eaLnBrk="1" hangingPunct="1"/>
            <a:r>
              <a:rPr lang="en-US" altLang="en-US" sz="1600" b="1" dirty="0" smtClean="0">
                <a:latin typeface="Calibri" pitchFamily="34" charset="0"/>
              </a:rPr>
              <a:t>receiver C sees: frame F2 arrives at 10:10, then F1 arrives at 10:20</a:t>
            </a:r>
          </a:p>
          <a:p>
            <a:pPr marL="0" indent="0" eaLnBrk="1" hangingPunct="1"/>
            <a:r>
              <a:rPr lang="en-US" altLang="en-US" sz="1800" b="1" dirty="0" smtClean="0">
                <a:latin typeface="Calibri" pitchFamily="34" charset="0"/>
              </a:rPr>
              <a:t>In a </a:t>
            </a:r>
            <a:r>
              <a:rPr lang="en-US" altLang="en-US" sz="1800" b="1" dirty="0" err="1" smtClean="0">
                <a:latin typeface="Calibri" pitchFamily="34" charset="0"/>
              </a:rPr>
              <a:t>TTEthernet</a:t>
            </a:r>
            <a:r>
              <a:rPr lang="en-US" altLang="en-US" sz="1800" b="1" dirty="0" smtClean="0">
                <a:latin typeface="Calibri" pitchFamily="34" charset="0"/>
              </a:rPr>
              <a:t> network, frame F2 is said to become “permanent” when it is certain that no frame F1, which was transmitted at an </a:t>
            </a:r>
            <a:r>
              <a:rPr lang="en-US" altLang="en-US" sz="1800" b="1" i="1" dirty="0" smtClean="0">
                <a:latin typeface="Calibri" pitchFamily="34" charset="0"/>
              </a:rPr>
              <a:t>earlier</a:t>
            </a:r>
            <a:r>
              <a:rPr lang="en-US" altLang="en-US" sz="1800" b="1" dirty="0" smtClean="0">
                <a:latin typeface="Calibri" pitchFamily="34" charset="0"/>
              </a:rPr>
              <a:t> point in time than F2, will be received anymore. </a:t>
            </a:r>
            <a:r>
              <a:rPr lang="en-US" altLang="en-US" sz="1800" b="1" dirty="0" err="1" smtClean="0">
                <a:latin typeface="Calibri" pitchFamily="34" charset="0"/>
              </a:rPr>
              <a:t>TTEthernet</a:t>
            </a:r>
            <a:r>
              <a:rPr lang="en-US" altLang="en-US" sz="1800" b="1" dirty="0" smtClean="0">
                <a:latin typeface="Calibri" pitchFamily="34" charset="0"/>
              </a:rPr>
              <a:t> needs to know when certain frames become permanent to run synchronization algorithms.</a:t>
            </a:r>
          </a:p>
          <a:p>
            <a:pPr marL="0" indent="0" eaLnBrk="1" hangingPunct="1"/>
            <a:endParaRPr lang="en-US" altLang="en-US" sz="1900" b="1" dirty="0" smtClean="0">
              <a:latin typeface="Calibri" pitchFamily="34" charset="0"/>
            </a:endParaRPr>
          </a:p>
        </p:txBody>
      </p:sp>
      <p:sp>
        <p:nvSpPr>
          <p:cNvPr id="46086" name="Rectangle 4"/>
          <p:cNvSpPr>
            <a:spLocks noChangeArrowheads="1"/>
          </p:cNvSpPr>
          <p:nvPr/>
        </p:nvSpPr>
        <p:spPr bwMode="auto">
          <a:xfrm>
            <a:off x="2574925" y="5734050"/>
            <a:ext cx="311150" cy="338138"/>
          </a:xfrm>
          <a:prstGeom prst="rect">
            <a:avLst/>
          </a:prstGeom>
          <a:solidFill>
            <a:srgbClr val="0093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de-AT" altLang="en-US" sz="1000" b="1">
                <a:solidFill>
                  <a:schemeClr val="bg1"/>
                </a:solidFill>
                <a:latin typeface="Calibri" pitchFamily="34" charset="0"/>
                <a:cs typeface="Arial" charset="0"/>
              </a:rPr>
              <a:t>A</a:t>
            </a:r>
            <a:endParaRPr lang="en-US" altLang="en-US" sz="1000" b="1">
              <a:solidFill>
                <a:schemeClr val="bg1"/>
              </a:solidFill>
              <a:latin typeface="Calibri" pitchFamily="34" charset="0"/>
              <a:cs typeface="Arial" charset="0"/>
            </a:endParaRPr>
          </a:p>
        </p:txBody>
      </p:sp>
      <p:sp>
        <p:nvSpPr>
          <p:cNvPr id="46087" name="Rectangle 5"/>
          <p:cNvSpPr>
            <a:spLocks noChangeArrowheads="1"/>
          </p:cNvSpPr>
          <p:nvPr/>
        </p:nvSpPr>
        <p:spPr bwMode="auto">
          <a:xfrm>
            <a:off x="6002338" y="5870575"/>
            <a:ext cx="465137" cy="250825"/>
          </a:xfrm>
          <a:prstGeom prst="rect">
            <a:avLst/>
          </a:prstGeom>
          <a:solidFill>
            <a:srgbClr val="0093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endParaRPr lang="en-US" altLang="en-US" sz="1800">
              <a:solidFill>
                <a:schemeClr val="bg1"/>
              </a:solidFill>
              <a:latin typeface="Calibri" pitchFamily="34" charset="0"/>
              <a:cs typeface="Arial" charset="0"/>
            </a:endParaRPr>
          </a:p>
        </p:txBody>
      </p:sp>
      <p:sp>
        <p:nvSpPr>
          <p:cNvPr id="46088" name="Rectangle 6"/>
          <p:cNvSpPr>
            <a:spLocks noChangeArrowheads="1"/>
          </p:cNvSpPr>
          <p:nvPr/>
        </p:nvSpPr>
        <p:spPr bwMode="auto">
          <a:xfrm>
            <a:off x="6026150" y="6061075"/>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89" name="Rectangle 7"/>
          <p:cNvSpPr>
            <a:spLocks noChangeArrowheads="1"/>
          </p:cNvSpPr>
          <p:nvPr/>
        </p:nvSpPr>
        <p:spPr bwMode="auto">
          <a:xfrm>
            <a:off x="6080125" y="6059488"/>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0" name="Rectangle 8"/>
          <p:cNvSpPr>
            <a:spLocks noChangeArrowheads="1"/>
          </p:cNvSpPr>
          <p:nvPr/>
        </p:nvSpPr>
        <p:spPr bwMode="auto">
          <a:xfrm>
            <a:off x="6134100" y="6059488"/>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1" name="Rectangle 9"/>
          <p:cNvSpPr>
            <a:spLocks noChangeArrowheads="1"/>
          </p:cNvSpPr>
          <p:nvPr/>
        </p:nvSpPr>
        <p:spPr bwMode="auto">
          <a:xfrm>
            <a:off x="6188075" y="6057900"/>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2" name="Rectangle 10"/>
          <p:cNvSpPr>
            <a:spLocks noChangeArrowheads="1"/>
          </p:cNvSpPr>
          <p:nvPr/>
        </p:nvSpPr>
        <p:spPr bwMode="auto">
          <a:xfrm>
            <a:off x="6242050" y="6056313"/>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3" name="Rectangle 11"/>
          <p:cNvSpPr>
            <a:spLocks noChangeArrowheads="1"/>
          </p:cNvSpPr>
          <p:nvPr/>
        </p:nvSpPr>
        <p:spPr bwMode="auto">
          <a:xfrm>
            <a:off x="6296025" y="6056313"/>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4" name="Rectangle 12"/>
          <p:cNvSpPr>
            <a:spLocks noChangeArrowheads="1"/>
          </p:cNvSpPr>
          <p:nvPr/>
        </p:nvSpPr>
        <p:spPr bwMode="auto">
          <a:xfrm>
            <a:off x="6350000" y="6054725"/>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5" name="Rectangle 13"/>
          <p:cNvSpPr>
            <a:spLocks noChangeArrowheads="1"/>
          </p:cNvSpPr>
          <p:nvPr/>
        </p:nvSpPr>
        <p:spPr bwMode="auto">
          <a:xfrm>
            <a:off x="6403975" y="6054725"/>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6096" name="Text Box 14"/>
          <p:cNvSpPr txBox="1">
            <a:spLocks noChangeArrowheads="1"/>
          </p:cNvSpPr>
          <p:nvPr/>
        </p:nvSpPr>
        <p:spPr bwMode="auto">
          <a:xfrm>
            <a:off x="6065838" y="5848350"/>
            <a:ext cx="287337" cy="244475"/>
          </a:xfrm>
          <a:prstGeom prst="rect">
            <a:avLst/>
          </a:prstGeom>
          <a:noFill/>
          <a:ln>
            <a:noFill/>
          </a:ln>
          <a:effectLst/>
          <a:extLst>
            <a:ext uri="{909E8E84-426E-40DD-AFC4-6F175D3DCCD1}">
              <a14:hiddenFill xmlns:a14="http://schemas.microsoft.com/office/drawing/2010/main">
                <a:solidFill>
                  <a:srgbClr val="0093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de-AT" altLang="en-US" sz="1000" b="1">
                <a:solidFill>
                  <a:schemeClr val="bg1"/>
                </a:solidFill>
                <a:latin typeface="Calibri" pitchFamily="34" charset="0"/>
                <a:cs typeface="Arial" charset="0"/>
              </a:rPr>
              <a:t>C</a:t>
            </a:r>
            <a:endParaRPr lang="en-US" altLang="en-US" sz="1000" b="1">
              <a:solidFill>
                <a:schemeClr val="bg1"/>
              </a:solidFill>
              <a:latin typeface="Calibri" pitchFamily="34" charset="0"/>
              <a:cs typeface="Arial" charset="0"/>
            </a:endParaRPr>
          </a:p>
        </p:txBody>
      </p:sp>
      <p:sp>
        <p:nvSpPr>
          <p:cNvPr id="46097" name="Line 15"/>
          <p:cNvSpPr>
            <a:spLocks noChangeShapeType="1"/>
          </p:cNvSpPr>
          <p:nvPr/>
        </p:nvSpPr>
        <p:spPr bwMode="auto">
          <a:xfrm>
            <a:off x="4978400" y="5397500"/>
            <a:ext cx="1006475" cy="420688"/>
          </a:xfrm>
          <a:prstGeom prst="line">
            <a:avLst/>
          </a:prstGeom>
          <a:noFill/>
          <a:ln w="1905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6"/>
          <p:cNvSpPr>
            <a:spLocks noChangeShapeType="1"/>
          </p:cNvSpPr>
          <p:nvPr/>
        </p:nvSpPr>
        <p:spPr bwMode="auto">
          <a:xfrm>
            <a:off x="2884488" y="5900738"/>
            <a:ext cx="3100387" cy="85725"/>
          </a:xfrm>
          <a:prstGeom prst="line">
            <a:avLst/>
          </a:prstGeom>
          <a:noFill/>
          <a:ln w="1905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Rectangle 17"/>
          <p:cNvSpPr>
            <a:spLocks noChangeArrowheads="1"/>
          </p:cNvSpPr>
          <p:nvPr/>
        </p:nvSpPr>
        <p:spPr bwMode="auto">
          <a:xfrm>
            <a:off x="4667250" y="5229225"/>
            <a:ext cx="311150" cy="336550"/>
          </a:xfrm>
          <a:prstGeom prst="rect">
            <a:avLst/>
          </a:prstGeom>
          <a:solidFill>
            <a:srgbClr val="0093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de-AT" altLang="en-US" sz="1000" b="1">
                <a:solidFill>
                  <a:schemeClr val="bg1"/>
                </a:solidFill>
                <a:latin typeface="Calibri" pitchFamily="34" charset="0"/>
                <a:cs typeface="Arial" charset="0"/>
              </a:rPr>
              <a:t>B</a:t>
            </a:r>
            <a:endParaRPr lang="en-US" altLang="en-US" sz="1000" b="1">
              <a:solidFill>
                <a:schemeClr val="bg1"/>
              </a:solidFill>
              <a:latin typeface="Calibri" pitchFamily="34" charset="0"/>
              <a:cs typeface="Arial" charset="0"/>
            </a:endParaRPr>
          </a:p>
        </p:txBody>
      </p:sp>
      <p:sp>
        <p:nvSpPr>
          <p:cNvPr id="46100" name="AutoShape 18"/>
          <p:cNvSpPr>
            <a:spLocks noChangeArrowheads="1"/>
          </p:cNvSpPr>
          <p:nvPr/>
        </p:nvSpPr>
        <p:spPr bwMode="auto">
          <a:xfrm>
            <a:off x="3384550" y="5846763"/>
            <a:ext cx="352425" cy="139700"/>
          </a:xfrm>
          <a:prstGeom prst="foldedCorner">
            <a:avLst>
              <a:gd name="adj" fmla="val 12500"/>
            </a:avLst>
          </a:prstGeom>
          <a:solidFill>
            <a:srgbClr val="0093D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pic>
        <p:nvPicPr>
          <p:cNvPr id="46101" name="Picture 19"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5818188"/>
            <a:ext cx="14128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2" name="AutoShape 20"/>
          <p:cNvSpPr>
            <a:spLocks noChangeArrowheads="1"/>
          </p:cNvSpPr>
          <p:nvPr/>
        </p:nvSpPr>
        <p:spPr bwMode="auto">
          <a:xfrm>
            <a:off x="5322888" y="5510213"/>
            <a:ext cx="352425" cy="139700"/>
          </a:xfrm>
          <a:prstGeom prst="foldedCorner">
            <a:avLst>
              <a:gd name="adj" fmla="val 12500"/>
            </a:avLst>
          </a:prstGeom>
          <a:solidFill>
            <a:srgbClr val="0093D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pic>
        <p:nvPicPr>
          <p:cNvPr id="46103" name="Picture 21"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5481638"/>
            <a:ext cx="14128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Rectangle 22"/>
          <p:cNvSpPr>
            <a:spLocks noChangeArrowheads="1"/>
          </p:cNvSpPr>
          <p:nvPr/>
        </p:nvSpPr>
        <p:spPr bwMode="auto">
          <a:xfrm>
            <a:off x="2468563" y="6049963"/>
            <a:ext cx="53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10:00</a:t>
            </a:r>
          </a:p>
        </p:txBody>
      </p:sp>
      <p:sp>
        <p:nvSpPr>
          <p:cNvPr id="46105" name="Rectangle 23"/>
          <p:cNvSpPr>
            <a:spLocks noChangeArrowheads="1"/>
          </p:cNvSpPr>
          <p:nvPr/>
        </p:nvSpPr>
        <p:spPr bwMode="auto">
          <a:xfrm>
            <a:off x="4551363" y="5537200"/>
            <a:ext cx="536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10:05</a:t>
            </a:r>
          </a:p>
        </p:txBody>
      </p:sp>
      <p:sp>
        <p:nvSpPr>
          <p:cNvPr id="46106" name="Rectangle 24"/>
          <p:cNvSpPr>
            <a:spLocks noChangeArrowheads="1"/>
          </p:cNvSpPr>
          <p:nvPr/>
        </p:nvSpPr>
        <p:spPr bwMode="auto">
          <a:xfrm>
            <a:off x="5489575" y="5967413"/>
            <a:ext cx="536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10:20</a:t>
            </a:r>
          </a:p>
        </p:txBody>
      </p:sp>
      <p:sp>
        <p:nvSpPr>
          <p:cNvPr id="46107" name="Rectangle 25"/>
          <p:cNvSpPr>
            <a:spLocks noChangeArrowheads="1"/>
          </p:cNvSpPr>
          <p:nvPr/>
        </p:nvSpPr>
        <p:spPr bwMode="auto">
          <a:xfrm>
            <a:off x="5940425" y="5589588"/>
            <a:ext cx="53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10:10</a:t>
            </a:r>
          </a:p>
        </p:txBody>
      </p:sp>
      <p:sp>
        <p:nvSpPr>
          <p:cNvPr id="46108" name="Text Box 26"/>
          <p:cNvSpPr txBox="1">
            <a:spLocks noChangeArrowheads="1"/>
          </p:cNvSpPr>
          <p:nvPr/>
        </p:nvSpPr>
        <p:spPr bwMode="auto">
          <a:xfrm>
            <a:off x="3406775" y="5603875"/>
            <a:ext cx="447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altLang="en-US" sz="1200">
                <a:solidFill>
                  <a:schemeClr val="tx1"/>
                </a:solidFill>
                <a:latin typeface="Calibri" pitchFamily="34" charset="0"/>
                <a:cs typeface="Arial" charset="0"/>
              </a:rPr>
              <a:t>F1</a:t>
            </a:r>
            <a:endParaRPr lang="en-US" altLang="en-US" sz="1200">
              <a:solidFill>
                <a:schemeClr val="tx1"/>
              </a:solidFill>
              <a:latin typeface="Calibri" pitchFamily="34" charset="0"/>
              <a:cs typeface="Arial" charset="0"/>
            </a:endParaRPr>
          </a:p>
        </p:txBody>
      </p:sp>
      <p:sp>
        <p:nvSpPr>
          <p:cNvPr id="46109" name="Text Box 27"/>
          <p:cNvSpPr txBox="1">
            <a:spLocks noChangeArrowheads="1"/>
          </p:cNvSpPr>
          <p:nvPr/>
        </p:nvSpPr>
        <p:spPr bwMode="auto">
          <a:xfrm>
            <a:off x="5343525" y="5276850"/>
            <a:ext cx="4476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altLang="en-US" sz="1200">
                <a:solidFill>
                  <a:schemeClr val="tx1"/>
                </a:solidFill>
                <a:latin typeface="Calibri" pitchFamily="34" charset="0"/>
                <a:cs typeface="Arial" charset="0"/>
              </a:rPr>
              <a:t>F2</a:t>
            </a:r>
            <a:endParaRPr lang="en-US" altLang="en-US" sz="1200">
              <a:solidFill>
                <a:schemeClr val="tx1"/>
              </a:solidFill>
              <a:latin typeface="Calibri" pitchFamily="34" charset="0"/>
              <a:cs typeface="Arial" charset="0"/>
            </a:endParaRPr>
          </a:p>
        </p:txBody>
      </p:sp>
      <p:sp>
        <p:nvSpPr>
          <p:cNvPr id="46110" name="Text Box 28"/>
          <p:cNvSpPr txBox="1">
            <a:spLocks noChangeArrowheads="1"/>
          </p:cNvSpPr>
          <p:nvPr/>
        </p:nvSpPr>
        <p:spPr bwMode="auto">
          <a:xfrm>
            <a:off x="6324600" y="5953125"/>
            <a:ext cx="122238" cy="60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400">
                <a:solidFill>
                  <a:schemeClr val="tx1"/>
                </a:solidFill>
                <a:latin typeface="Calibri" pitchFamily="34" charset="0"/>
                <a:cs typeface="Arial" charset="0"/>
              </a:rPr>
              <a:t>Comp</a:t>
            </a:r>
          </a:p>
        </p:txBody>
      </p:sp>
    </p:spTree>
    <p:extLst>
      <p:ext uri="{BB962C8B-B14F-4D97-AF65-F5344CB8AC3E}">
        <p14:creationId xmlns:p14="http://schemas.microsoft.com/office/powerpoint/2010/main" val="8910972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altLang="en-US" sz="2600" smtClean="0">
                <a:latin typeface="Calibri" pitchFamily="34" charset="0"/>
              </a:rPr>
              <a:t>Permanence of PCFs</a:t>
            </a:r>
          </a:p>
        </p:txBody>
      </p:sp>
      <p:sp>
        <p:nvSpPr>
          <p:cNvPr id="47109" name="Rectangle 3"/>
          <p:cNvSpPr>
            <a:spLocks noGrp="1" noChangeArrowheads="1"/>
          </p:cNvSpPr>
          <p:nvPr>
            <p:ph type="body" idx="1"/>
          </p:nvPr>
        </p:nvSpPr>
        <p:spPr>
          <a:xfrm>
            <a:off x="358775" y="1341438"/>
            <a:ext cx="8421688" cy="3033712"/>
          </a:xfrm>
        </p:spPr>
        <p:txBody>
          <a:bodyPr/>
          <a:lstStyle/>
          <a:p>
            <a:pPr marL="0" indent="0" eaLnBrk="1" hangingPunct="1"/>
            <a:r>
              <a:rPr lang="en-US" altLang="en-US" sz="1400" b="1" dirty="0" smtClean="0">
                <a:latin typeface="Calibri" pitchFamily="34" charset="0"/>
              </a:rPr>
              <a:t>Using the </a:t>
            </a:r>
            <a:r>
              <a:rPr lang="en-US" altLang="en-US" sz="1400" b="1" dirty="0" err="1" smtClean="0">
                <a:latin typeface="Calibri" pitchFamily="34" charset="0"/>
              </a:rPr>
              <a:t>transparent_clock</a:t>
            </a:r>
            <a:r>
              <a:rPr lang="en-US" altLang="en-US" sz="1400" b="1" dirty="0" smtClean="0">
                <a:latin typeface="Calibri" pitchFamily="34" charset="0"/>
              </a:rPr>
              <a:t> value, a receiver can determine the “earliest safe” point in time when a PCF becomes permanent:</a:t>
            </a:r>
          </a:p>
          <a:p>
            <a:pPr marL="539750" lvl="1" indent="-182563" eaLnBrk="1" hangingPunct="1">
              <a:buFontTx/>
              <a:buNone/>
            </a:pPr>
            <a:r>
              <a:rPr lang="en-US" altLang="en-US" sz="1400" b="1" dirty="0" err="1" smtClean="0">
                <a:latin typeface="Calibri" pitchFamily="34" charset="0"/>
              </a:rPr>
              <a:t>permanence_delay</a:t>
            </a:r>
            <a:r>
              <a:rPr lang="en-US" altLang="en-US" sz="1400" b="1" dirty="0" smtClean="0">
                <a:latin typeface="Calibri" pitchFamily="34" charset="0"/>
              </a:rPr>
              <a:t> = </a:t>
            </a:r>
            <a:r>
              <a:rPr lang="en-US" altLang="en-US" sz="1400" b="1" dirty="0" err="1" smtClean="0">
                <a:latin typeface="Calibri" pitchFamily="34" charset="0"/>
              </a:rPr>
              <a:t>max_transmission_delay</a:t>
            </a:r>
            <a:r>
              <a:rPr lang="en-US" altLang="en-US" sz="1400" b="1" dirty="0" smtClean="0">
                <a:latin typeface="Calibri" pitchFamily="34" charset="0"/>
              </a:rPr>
              <a:t> – </a:t>
            </a:r>
            <a:r>
              <a:rPr lang="en-US" altLang="en-US" sz="1400" b="1" dirty="0" err="1" smtClean="0">
                <a:latin typeface="Calibri" pitchFamily="34" charset="0"/>
              </a:rPr>
              <a:t>transparent_clock</a:t>
            </a:r>
            <a:endParaRPr lang="en-US" altLang="en-US" sz="1400" b="1" dirty="0" smtClean="0">
              <a:latin typeface="Calibri" pitchFamily="34" charset="0"/>
            </a:endParaRPr>
          </a:p>
          <a:p>
            <a:pPr marL="539750" lvl="1" indent="-182563" eaLnBrk="1" hangingPunct="1">
              <a:buFontTx/>
              <a:buNone/>
            </a:pPr>
            <a:r>
              <a:rPr lang="en-US" altLang="en-US" sz="1400" b="1" dirty="0" err="1" smtClean="0">
                <a:latin typeface="Calibri" pitchFamily="34" charset="0"/>
              </a:rPr>
              <a:t>permanence_point_in_time</a:t>
            </a:r>
            <a:r>
              <a:rPr lang="en-US" altLang="en-US" sz="1400" b="1" dirty="0" smtClean="0">
                <a:latin typeface="Calibri" pitchFamily="34" charset="0"/>
              </a:rPr>
              <a:t> = </a:t>
            </a:r>
            <a:r>
              <a:rPr lang="en-US" altLang="en-US" sz="1400" b="1" dirty="0" err="1" smtClean="0">
                <a:latin typeface="Calibri" pitchFamily="34" charset="0"/>
              </a:rPr>
              <a:t>receive_point_in_time</a:t>
            </a:r>
            <a:r>
              <a:rPr lang="en-US" altLang="en-US" sz="1400" b="1" dirty="0" smtClean="0">
                <a:latin typeface="Calibri" pitchFamily="34" charset="0"/>
              </a:rPr>
              <a:t> + </a:t>
            </a:r>
            <a:r>
              <a:rPr lang="en-US" altLang="en-US" sz="1400" b="1" dirty="0" err="1" smtClean="0">
                <a:latin typeface="Calibri" pitchFamily="34" charset="0"/>
              </a:rPr>
              <a:t>permanence_delay</a:t>
            </a:r>
            <a:endParaRPr lang="en-US" altLang="en-US" sz="1400" b="1" dirty="0" smtClean="0">
              <a:latin typeface="Calibri" pitchFamily="34" charset="0"/>
            </a:endParaRPr>
          </a:p>
          <a:p>
            <a:pPr marL="0" indent="0" eaLnBrk="1" hangingPunct="1"/>
            <a:r>
              <a:rPr lang="en-US" altLang="en-US" sz="1400" b="1" dirty="0" smtClean="0">
                <a:latin typeface="Calibri" pitchFamily="34" charset="0"/>
              </a:rPr>
              <a:t>Example: </a:t>
            </a:r>
          </a:p>
          <a:p>
            <a:pPr marL="539750" lvl="1" indent="-182563" eaLnBrk="1" hangingPunct="1"/>
            <a:r>
              <a:rPr lang="en-US" altLang="en-US" sz="1400" b="1" dirty="0" err="1" smtClean="0">
                <a:latin typeface="Calibri" pitchFamily="34" charset="0"/>
              </a:rPr>
              <a:t>max_transmission_delay</a:t>
            </a:r>
            <a:r>
              <a:rPr lang="en-US" altLang="en-US" sz="1400" b="1" dirty="0" smtClean="0">
                <a:latin typeface="Calibri" pitchFamily="34" charset="0"/>
              </a:rPr>
              <a:t> in this network is 0:30</a:t>
            </a:r>
          </a:p>
          <a:p>
            <a:pPr marL="539750" lvl="1" indent="-182563" eaLnBrk="1" hangingPunct="1"/>
            <a:r>
              <a:rPr lang="en-US" altLang="en-US" sz="1400" b="1" dirty="0" smtClean="0">
                <a:latin typeface="Calibri" pitchFamily="34" charset="0"/>
              </a:rPr>
              <a:t>frame F1 is transmitted by node A at 10:00</a:t>
            </a:r>
          </a:p>
          <a:p>
            <a:pPr marL="539750" lvl="1" indent="-182563" eaLnBrk="1" hangingPunct="1"/>
            <a:r>
              <a:rPr lang="en-US" altLang="en-US" sz="1400" b="1" dirty="0" smtClean="0">
                <a:latin typeface="Calibri" pitchFamily="34" charset="0"/>
              </a:rPr>
              <a:t>frame F2 is transmitted by node B at 10:05</a:t>
            </a:r>
          </a:p>
          <a:p>
            <a:pPr marL="539750" lvl="1" indent="-182563" eaLnBrk="1" hangingPunct="1"/>
            <a:r>
              <a:rPr lang="en-US" altLang="en-US" sz="1400" b="1" dirty="0" smtClean="0">
                <a:latin typeface="Calibri" pitchFamily="34" charset="0"/>
              </a:rPr>
              <a:t>frame F1 has a transmission delay A </a:t>
            </a:r>
            <a:r>
              <a:rPr lang="en-US" altLang="en-US" sz="1400" b="1" dirty="0" smtClean="0">
                <a:latin typeface="Calibri" pitchFamily="34" charset="0"/>
                <a:sym typeface="Wingdings" pitchFamily="2" charset="2"/>
              </a:rPr>
              <a:t></a:t>
            </a:r>
            <a:r>
              <a:rPr lang="en-US" altLang="en-US" sz="1400" b="1" dirty="0" smtClean="0">
                <a:latin typeface="Calibri" pitchFamily="34" charset="0"/>
              </a:rPr>
              <a:t> C of 0:20. This is visible in F1’s </a:t>
            </a:r>
            <a:r>
              <a:rPr lang="en-US" altLang="en-US" sz="1400" b="1" dirty="0" err="1" smtClean="0">
                <a:latin typeface="Calibri" pitchFamily="34" charset="0"/>
              </a:rPr>
              <a:t>transparent_clock</a:t>
            </a:r>
            <a:endParaRPr lang="en-US" altLang="en-US" sz="1400" b="1" dirty="0" smtClean="0">
              <a:latin typeface="Calibri" pitchFamily="34" charset="0"/>
            </a:endParaRPr>
          </a:p>
          <a:p>
            <a:pPr marL="539750" lvl="1" indent="-182563" eaLnBrk="1" hangingPunct="1"/>
            <a:r>
              <a:rPr lang="en-US" altLang="en-US" sz="1400" b="1" dirty="0" smtClean="0">
                <a:latin typeface="Calibri" pitchFamily="34" charset="0"/>
              </a:rPr>
              <a:t>frame F2 has a transmission delay B </a:t>
            </a:r>
            <a:r>
              <a:rPr lang="en-US" altLang="en-US" sz="1400" b="1" dirty="0" smtClean="0">
                <a:latin typeface="Calibri" pitchFamily="34" charset="0"/>
                <a:sym typeface="Wingdings" pitchFamily="2" charset="2"/>
              </a:rPr>
              <a:t></a:t>
            </a:r>
            <a:r>
              <a:rPr lang="en-US" altLang="en-US" sz="1400" b="1" dirty="0" smtClean="0">
                <a:latin typeface="Calibri" pitchFamily="34" charset="0"/>
              </a:rPr>
              <a:t> C of 0:05. This is visible in F2’s </a:t>
            </a:r>
            <a:r>
              <a:rPr lang="en-US" altLang="en-US" sz="1400" b="1" dirty="0" err="1" smtClean="0">
                <a:latin typeface="Calibri" pitchFamily="34" charset="0"/>
              </a:rPr>
              <a:t>transparent_clock</a:t>
            </a:r>
            <a:endParaRPr lang="en-US" altLang="en-US" sz="1400" b="1" dirty="0" smtClean="0">
              <a:latin typeface="Calibri" pitchFamily="34" charset="0"/>
            </a:endParaRPr>
          </a:p>
          <a:p>
            <a:pPr marL="539750" lvl="1" indent="-182563" eaLnBrk="1" hangingPunct="1"/>
            <a:r>
              <a:rPr lang="en-US" altLang="en-US" sz="1400" b="1" dirty="0" smtClean="0">
                <a:latin typeface="Calibri" pitchFamily="34" charset="0"/>
              </a:rPr>
              <a:t>receiver C sees: F2 arrives at 10:10, becomes permanent at 10:10 + (0:30 - 0:05) = 10:35</a:t>
            </a:r>
          </a:p>
          <a:p>
            <a:pPr marL="539750" lvl="1" indent="-182563" eaLnBrk="1" hangingPunct="1"/>
            <a:r>
              <a:rPr lang="en-US" altLang="en-US" sz="1400" b="1" dirty="0" smtClean="0">
                <a:latin typeface="Calibri" pitchFamily="34" charset="0"/>
              </a:rPr>
              <a:t>receiver C sees: F1 arrives at 10:20, F1 becomes permanent at 10:20 + (0:30 - 0:20) = 10:30</a:t>
            </a:r>
          </a:p>
          <a:p>
            <a:pPr marL="539750" lvl="1" indent="-182563" eaLnBrk="1" hangingPunct="1">
              <a:buFontTx/>
              <a:buNone/>
            </a:pPr>
            <a:r>
              <a:rPr lang="en-US" altLang="en-US" sz="1400" b="1" dirty="0" smtClean="0">
                <a:latin typeface="Calibri" pitchFamily="34" charset="0"/>
                <a:sym typeface="Wingdings" pitchFamily="2" charset="2"/>
              </a:rPr>
              <a:t> </a:t>
            </a:r>
            <a:r>
              <a:rPr lang="en-US" altLang="en-US" sz="1400" b="1" dirty="0" smtClean="0">
                <a:latin typeface="Calibri" pitchFamily="34" charset="0"/>
              </a:rPr>
              <a:t>F1 becomes permanent before F2</a:t>
            </a:r>
          </a:p>
        </p:txBody>
      </p:sp>
      <p:sp>
        <p:nvSpPr>
          <p:cNvPr id="47110" name="Rectangle 4"/>
          <p:cNvSpPr>
            <a:spLocks noChangeArrowheads="1"/>
          </p:cNvSpPr>
          <p:nvPr/>
        </p:nvSpPr>
        <p:spPr bwMode="auto">
          <a:xfrm>
            <a:off x="2593975" y="5762625"/>
            <a:ext cx="311150" cy="338138"/>
          </a:xfrm>
          <a:prstGeom prst="rect">
            <a:avLst/>
          </a:prstGeom>
          <a:solidFill>
            <a:srgbClr val="0093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de-AT" altLang="en-US" sz="1000" b="1">
                <a:solidFill>
                  <a:schemeClr val="bg1"/>
                </a:solidFill>
                <a:latin typeface="Calibri" pitchFamily="34" charset="0"/>
                <a:cs typeface="Arial" charset="0"/>
              </a:rPr>
              <a:t>A</a:t>
            </a:r>
            <a:endParaRPr lang="en-US" altLang="en-US" sz="1000" b="1">
              <a:solidFill>
                <a:schemeClr val="bg1"/>
              </a:solidFill>
              <a:latin typeface="Calibri" pitchFamily="34" charset="0"/>
              <a:cs typeface="Arial" charset="0"/>
            </a:endParaRPr>
          </a:p>
        </p:txBody>
      </p:sp>
      <p:sp>
        <p:nvSpPr>
          <p:cNvPr id="47111" name="Rectangle 5"/>
          <p:cNvSpPr>
            <a:spLocks noChangeArrowheads="1"/>
          </p:cNvSpPr>
          <p:nvPr/>
        </p:nvSpPr>
        <p:spPr bwMode="auto">
          <a:xfrm>
            <a:off x="6021388" y="5899150"/>
            <a:ext cx="465137" cy="250825"/>
          </a:xfrm>
          <a:prstGeom prst="rect">
            <a:avLst/>
          </a:prstGeom>
          <a:solidFill>
            <a:srgbClr val="0093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endParaRPr lang="en-US" altLang="en-US" sz="1800">
              <a:solidFill>
                <a:schemeClr val="bg1"/>
              </a:solidFill>
              <a:latin typeface="Calibri" pitchFamily="34" charset="0"/>
              <a:cs typeface="Arial" charset="0"/>
            </a:endParaRPr>
          </a:p>
        </p:txBody>
      </p:sp>
      <p:sp>
        <p:nvSpPr>
          <p:cNvPr id="47112" name="Rectangle 6"/>
          <p:cNvSpPr>
            <a:spLocks noChangeArrowheads="1"/>
          </p:cNvSpPr>
          <p:nvPr/>
        </p:nvSpPr>
        <p:spPr bwMode="auto">
          <a:xfrm>
            <a:off x="6045200" y="6089650"/>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3" name="Rectangle 7"/>
          <p:cNvSpPr>
            <a:spLocks noChangeArrowheads="1"/>
          </p:cNvSpPr>
          <p:nvPr/>
        </p:nvSpPr>
        <p:spPr bwMode="auto">
          <a:xfrm>
            <a:off x="6099175" y="6088063"/>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4" name="Rectangle 8"/>
          <p:cNvSpPr>
            <a:spLocks noChangeArrowheads="1"/>
          </p:cNvSpPr>
          <p:nvPr/>
        </p:nvSpPr>
        <p:spPr bwMode="auto">
          <a:xfrm>
            <a:off x="6153150" y="6088063"/>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5" name="Rectangle 9"/>
          <p:cNvSpPr>
            <a:spLocks noChangeArrowheads="1"/>
          </p:cNvSpPr>
          <p:nvPr/>
        </p:nvSpPr>
        <p:spPr bwMode="auto">
          <a:xfrm>
            <a:off x="6207125" y="6086475"/>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6" name="Rectangle 10"/>
          <p:cNvSpPr>
            <a:spLocks noChangeArrowheads="1"/>
          </p:cNvSpPr>
          <p:nvPr/>
        </p:nvSpPr>
        <p:spPr bwMode="auto">
          <a:xfrm>
            <a:off x="6261100" y="6084888"/>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7" name="Rectangle 11"/>
          <p:cNvSpPr>
            <a:spLocks noChangeArrowheads="1"/>
          </p:cNvSpPr>
          <p:nvPr/>
        </p:nvSpPr>
        <p:spPr bwMode="auto">
          <a:xfrm>
            <a:off x="6315075" y="6084888"/>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8" name="Rectangle 12"/>
          <p:cNvSpPr>
            <a:spLocks noChangeArrowheads="1"/>
          </p:cNvSpPr>
          <p:nvPr/>
        </p:nvSpPr>
        <p:spPr bwMode="auto">
          <a:xfrm>
            <a:off x="6369050" y="6083300"/>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19" name="Rectangle 13"/>
          <p:cNvSpPr>
            <a:spLocks noChangeArrowheads="1"/>
          </p:cNvSpPr>
          <p:nvPr/>
        </p:nvSpPr>
        <p:spPr bwMode="auto">
          <a:xfrm>
            <a:off x="6423025" y="6083300"/>
            <a:ext cx="38100" cy="41275"/>
          </a:xfrm>
          <a:prstGeom prst="rect">
            <a:avLst/>
          </a:prstGeom>
          <a:solidFill>
            <a:srgbClr val="0093D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sp>
        <p:nvSpPr>
          <p:cNvPr id="47120" name="Text Box 14"/>
          <p:cNvSpPr txBox="1">
            <a:spLocks noChangeArrowheads="1"/>
          </p:cNvSpPr>
          <p:nvPr/>
        </p:nvSpPr>
        <p:spPr bwMode="auto">
          <a:xfrm>
            <a:off x="6084888" y="5876925"/>
            <a:ext cx="287337" cy="244475"/>
          </a:xfrm>
          <a:prstGeom prst="rect">
            <a:avLst/>
          </a:prstGeom>
          <a:noFill/>
          <a:ln>
            <a:noFill/>
          </a:ln>
          <a:effectLst/>
          <a:extLst>
            <a:ext uri="{909E8E84-426E-40DD-AFC4-6F175D3DCCD1}">
              <a14:hiddenFill xmlns:a14="http://schemas.microsoft.com/office/drawing/2010/main">
                <a:solidFill>
                  <a:srgbClr val="0093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de-AT" altLang="en-US" sz="1000" b="1">
                <a:solidFill>
                  <a:schemeClr val="bg1"/>
                </a:solidFill>
                <a:latin typeface="Calibri" pitchFamily="34" charset="0"/>
                <a:cs typeface="Arial" charset="0"/>
              </a:rPr>
              <a:t>C</a:t>
            </a:r>
            <a:endParaRPr lang="en-US" altLang="en-US" sz="1000" b="1">
              <a:solidFill>
                <a:schemeClr val="bg1"/>
              </a:solidFill>
              <a:latin typeface="Calibri" pitchFamily="34" charset="0"/>
              <a:cs typeface="Arial" charset="0"/>
            </a:endParaRPr>
          </a:p>
        </p:txBody>
      </p:sp>
      <p:sp>
        <p:nvSpPr>
          <p:cNvPr id="47121" name="Line 15"/>
          <p:cNvSpPr>
            <a:spLocks noChangeShapeType="1"/>
          </p:cNvSpPr>
          <p:nvPr/>
        </p:nvSpPr>
        <p:spPr bwMode="auto">
          <a:xfrm>
            <a:off x="4997450" y="5426075"/>
            <a:ext cx="1006475" cy="420688"/>
          </a:xfrm>
          <a:prstGeom prst="line">
            <a:avLst/>
          </a:prstGeom>
          <a:noFill/>
          <a:ln w="1905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Line 16"/>
          <p:cNvSpPr>
            <a:spLocks noChangeShapeType="1"/>
          </p:cNvSpPr>
          <p:nvPr/>
        </p:nvSpPr>
        <p:spPr bwMode="auto">
          <a:xfrm>
            <a:off x="2903538" y="5929313"/>
            <a:ext cx="3100387" cy="85725"/>
          </a:xfrm>
          <a:prstGeom prst="line">
            <a:avLst/>
          </a:prstGeom>
          <a:noFill/>
          <a:ln w="1905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Rectangle 17"/>
          <p:cNvSpPr>
            <a:spLocks noChangeArrowheads="1"/>
          </p:cNvSpPr>
          <p:nvPr/>
        </p:nvSpPr>
        <p:spPr bwMode="auto">
          <a:xfrm>
            <a:off x="4686300" y="5257800"/>
            <a:ext cx="311150" cy="336550"/>
          </a:xfrm>
          <a:prstGeom prst="rect">
            <a:avLst/>
          </a:prstGeom>
          <a:solidFill>
            <a:srgbClr val="0093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algn="ctr" eaLnBrk="1" hangingPunct="1"/>
            <a:r>
              <a:rPr lang="de-AT" altLang="en-US" sz="1000" b="1">
                <a:solidFill>
                  <a:schemeClr val="bg1"/>
                </a:solidFill>
                <a:latin typeface="Calibri" pitchFamily="34" charset="0"/>
                <a:cs typeface="Arial" charset="0"/>
              </a:rPr>
              <a:t>B</a:t>
            </a:r>
            <a:endParaRPr lang="en-US" altLang="en-US" sz="1000" b="1">
              <a:solidFill>
                <a:schemeClr val="bg1"/>
              </a:solidFill>
              <a:latin typeface="Calibri" pitchFamily="34" charset="0"/>
              <a:cs typeface="Arial" charset="0"/>
            </a:endParaRPr>
          </a:p>
        </p:txBody>
      </p:sp>
      <p:sp>
        <p:nvSpPr>
          <p:cNvPr id="47124" name="AutoShape 18"/>
          <p:cNvSpPr>
            <a:spLocks noChangeArrowheads="1"/>
          </p:cNvSpPr>
          <p:nvPr/>
        </p:nvSpPr>
        <p:spPr bwMode="auto">
          <a:xfrm>
            <a:off x="3403600" y="5875338"/>
            <a:ext cx="352425" cy="139700"/>
          </a:xfrm>
          <a:prstGeom prst="foldedCorner">
            <a:avLst>
              <a:gd name="adj" fmla="val 12500"/>
            </a:avLst>
          </a:prstGeom>
          <a:solidFill>
            <a:srgbClr val="0093D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pic>
        <p:nvPicPr>
          <p:cNvPr id="47125" name="Picture 19"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5846763"/>
            <a:ext cx="14128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6" name="AutoShape 20"/>
          <p:cNvSpPr>
            <a:spLocks noChangeArrowheads="1"/>
          </p:cNvSpPr>
          <p:nvPr/>
        </p:nvSpPr>
        <p:spPr bwMode="auto">
          <a:xfrm>
            <a:off x="5341938" y="5538788"/>
            <a:ext cx="352425" cy="139700"/>
          </a:xfrm>
          <a:prstGeom prst="foldedCorner">
            <a:avLst>
              <a:gd name="adj" fmla="val 12500"/>
            </a:avLst>
          </a:prstGeom>
          <a:solidFill>
            <a:srgbClr val="0093D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endParaRPr lang="en-US" altLang="en-US"/>
          </a:p>
        </p:txBody>
      </p:sp>
      <p:pic>
        <p:nvPicPr>
          <p:cNvPr id="47127" name="Picture 21"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5510213"/>
            <a:ext cx="14128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8" name="Rectangle 22"/>
          <p:cNvSpPr>
            <a:spLocks noChangeArrowheads="1"/>
          </p:cNvSpPr>
          <p:nvPr/>
        </p:nvSpPr>
        <p:spPr bwMode="auto">
          <a:xfrm>
            <a:off x="2487613" y="6078538"/>
            <a:ext cx="53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10:00</a:t>
            </a:r>
          </a:p>
        </p:txBody>
      </p:sp>
      <p:sp>
        <p:nvSpPr>
          <p:cNvPr id="47129" name="Rectangle 23"/>
          <p:cNvSpPr>
            <a:spLocks noChangeArrowheads="1"/>
          </p:cNvSpPr>
          <p:nvPr/>
        </p:nvSpPr>
        <p:spPr bwMode="auto">
          <a:xfrm>
            <a:off x="4570413" y="5565775"/>
            <a:ext cx="536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10:05</a:t>
            </a:r>
          </a:p>
        </p:txBody>
      </p:sp>
      <p:sp>
        <p:nvSpPr>
          <p:cNvPr id="47130" name="Rectangle 24"/>
          <p:cNvSpPr>
            <a:spLocks noChangeArrowheads="1"/>
          </p:cNvSpPr>
          <p:nvPr/>
        </p:nvSpPr>
        <p:spPr bwMode="auto">
          <a:xfrm>
            <a:off x="5508625" y="5995988"/>
            <a:ext cx="536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10:20</a:t>
            </a:r>
          </a:p>
        </p:txBody>
      </p:sp>
      <p:sp>
        <p:nvSpPr>
          <p:cNvPr id="47131" name="Rectangle 25"/>
          <p:cNvSpPr>
            <a:spLocks noChangeArrowheads="1"/>
          </p:cNvSpPr>
          <p:nvPr/>
        </p:nvSpPr>
        <p:spPr bwMode="auto">
          <a:xfrm>
            <a:off x="5959475" y="5618163"/>
            <a:ext cx="53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1200">
                <a:solidFill>
                  <a:schemeClr val="tx1"/>
                </a:solidFill>
                <a:latin typeface="Calibri" pitchFamily="34" charset="0"/>
                <a:cs typeface="Arial" charset="0"/>
              </a:rPr>
              <a:t>10:10</a:t>
            </a:r>
          </a:p>
        </p:txBody>
      </p:sp>
      <p:sp>
        <p:nvSpPr>
          <p:cNvPr id="47132" name="Text Box 26"/>
          <p:cNvSpPr txBox="1">
            <a:spLocks noChangeArrowheads="1"/>
          </p:cNvSpPr>
          <p:nvPr/>
        </p:nvSpPr>
        <p:spPr bwMode="auto">
          <a:xfrm>
            <a:off x="3425825" y="5632450"/>
            <a:ext cx="447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altLang="en-US" sz="1200">
                <a:solidFill>
                  <a:schemeClr val="tx1"/>
                </a:solidFill>
                <a:latin typeface="Calibri" pitchFamily="34" charset="0"/>
                <a:cs typeface="Arial" charset="0"/>
              </a:rPr>
              <a:t>F1</a:t>
            </a:r>
            <a:endParaRPr lang="en-US" altLang="en-US" sz="1200">
              <a:solidFill>
                <a:schemeClr val="tx1"/>
              </a:solidFill>
              <a:latin typeface="Calibri" pitchFamily="34" charset="0"/>
              <a:cs typeface="Arial" charset="0"/>
            </a:endParaRPr>
          </a:p>
        </p:txBody>
      </p:sp>
      <p:sp>
        <p:nvSpPr>
          <p:cNvPr id="47133" name="Text Box 27"/>
          <p:cNvSpPr txBox="1">
            <a:spLocks noChangeArrowheads="1"/>
          </p:cNvSpPr>
          <p:nvPr/>
        </p:nvSpPr>
        <p:spPr bwMode="auto">
          <a:xfrm>
            <a:off x="5362575" y="5305425"/>
            <a:ext cx="4476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spcBef>
                <a:spcPct val="50000"/>
              </a:spcBef>
            </a:pPr>
            <a:r>
              <a:rPr lang="de-AT" altLang="en-US" sz="1200">
                <a:solidFill>
                  <a:schemeClr val="tx1"/>
                </a:solidFill>
                <a:latin typeface="Calibri" pitchFamily="34" charset="0"/>
                <a:cs typeface="Arial" charset="0"/>
              </a:rPr>
              <a:t>F2</a:t>
            </a:r>
            <a:endParaRPr lang="en-US" altLang="en-US" sz="1200">
              <a:solidFill>
                <a:schemeClr val="tx1"/>
              </a:solidFill>
              <a:latin typeface="Calibri" pitchFamily="34" charset="0"/>
              <a:cs typeface="Arial" charset="0"/>
            </a:endParaRPr>
          </a:p>
        </p:txBody>
      </p:sp>
      <p:sp>
        <p:nvSpPr>
          <p:cNvPr id="47134" name="Text Box 28"/>
          <p:cNvSpPr txBox="1">
            <a:spLocks noChangeArrowheads="1"/>
          </p:cNvSpPr>
          <p:nvPr/>
        </p:nvSpPr>
        <p:spPr bwMode="auto">
          <a:xfrm>
            <a:off x="6343650" y="5981700"/>
            <a:ext cx="122238" cy="60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4300">
                <a:solidFill>
                  <a:srgbClr val="0093D0"/>
                </a:solidFill>
                <a:latin typeface="Arial" charset="0"/>
              </a:defRPr>
            </a:lvl1pPr>
            <a:lvl2pPr marL="742950" indent="-285750" eaLnBrk="0" hangingPunct="0">
              <a:defRPr sz="4300">
                <a:solidFill>
                  <a:srgbClr val="0093D0"/>
                </a:solidFill>
                <a:latin typeface="Arial" charset="0"/>
              </a:defRPr>
            </a:lvl2pPr>
            <a:lvl3pPr marL="1143000" indent="-228600" eaLnBrk="0" hangingPunct="0">
              <a:defRPr sz="4300">
                <a:solidFill>
                  <a:srgbClr val="0093D0"/>
                </a:solidFill>
                <a:latin typeface="Arial" charset="0"/>
              </a:defRPr>
            </a:lvl3pPr>
            <a:lvl4pPr marL="1600200" indent="-228600" eaLnBrk="0" hangingPunct="0">
              <a:defRPr sz="4300">
                <a:solidFill>
                  <a:srgbClr val="0093D0"/>
                </a:solidFill>
                <a:latin typeface="Arial" charset="0"/>
              </a:defRPr>
            </a:lvl4pPr>
            <a:lvl5pPr marL="2057400" indent="-228600" eaLnBrk="0" hangingPunct="0">
              <a:defRPr sz="4300">
                <a:solidFill>
                  <a:srgbClr val="0093D0"/>
                </a:solidFill>
                <a:latin typeface="Arial" charset="0"/>
              </a:defRPr>
            </a:lvl5pPr>
            <a:lvl6pPr marL="2514600" indent="-228600" eaLnBrk="0" fontAlgn="base" hangingPunct="0">
              <a:spcBef>
                <a:spcPct val="0"/>
              </a:spcBef>
              <a:spcAft>
                <a:spcPct val="0"/>
              </a:spcAft>
              <a:defRPr sz="4300">
                <a:solidFill>
                  <a:srgbClr val="0093D0"/>
                </a:solidFill>
                <a:latin typeface="Arial" charset="0"/>
              </a:defRPr>
            </a:lvl6pPr>
            <a:lvl7pPr marL="2971800" indent="-228600" eaLnBrk="0" fontAlgn="base" hangingPunct="0">
              <a:spcBef>
                <a:spcPct val="0"/>
              </a:spcBef>
              <a:spcAft>
                <a:spcPct val="0"/>
              </a:spcAft>
              <a:defRPr sz="4300">
                <a:solidFill>
                  <a:srgbClr val="0093D0"/>
                </a:solidFill>
                <a:latin typeface="Arial" charset="0"/>
              </a:defRPr>
            </a:lvl7pPr>
            <a:lvl8pPr marL="3429000" indent="-228600" eaLnBrk="0" fontAlgn="base" hangingPunct="0">
              <a:spcBef>
                <a:spcPct val="0"/>
              </a:spcBef>
              <a:spcAft>
                <a:spcPct val="0"/>
              </a:spcAft>
              <a:defRPr sz="4300">
                <a:solidFill>
                  <a:srgbClr val="0093D0"/>
                </a:solidFill>
                <a:latin typeface="Arial" charset="0"/>
              </a:defRPr>
            </a:lvl8pPr>
            <a:lvl9pPr marL="3886200" indent="-228600" eaLnBrk="0" fontAlgn="base" hangingPunct="0">
              <a:spcBef>
                <a:spcPct val="0"/>
              </a:spcBef>
              <a:spcAft>
                <a:spcPct val="0"/>
              </a:spcAft>
              <a:defRPr sz="4300">
                <a:solidFill>
                  <a:srgbClr val="0093D0"/>
                </a:solidFill>
                <a:latin typeface="Arial" charset="0"/>
              </a:defRPr>
            </a:lvl9pPr>
          </a:lstStyle>
          <a:p>
            <a:pPr eaLnBrk="1" hangingPunct="1"/>
            <a:r>
              <a:rPr lang="en-US" altLang="en-US" sz="400">
                <a:solidFill>
                  <a:schemeClr val="tx1"/>
                </a:solidFill>
                <a:latin typeface="Calibri" pitchFamily="34" charset="0"/>
                <a:cs typeface="Arial" charset="0"/>
              </a:rPr>
              <a:t>Comp</a:t>
            </a:r>
          </a:p>
        </p:txBody>
      </p:sp>
    </p:spTree>
    <p:extLst>
      <p:ext uri="{BB962C8B-B14F-4D97-AF65-F5344CB8AC3E}">
        <p14:creationId xmlns:p14="http://schemas.microsoft.com/office/powerpoint/2010/main" val="7678740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oduct-Roadmap">
  <a:themeElements>
    <a:clrScheme name="Product-Road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duct-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lnDef>
  </a:objectDefaults>
  <a:extraClrSchemeLst>
    <a:extraClrScheme>
      <a:clrScheme name="Product-Road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duct-Road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duct-Road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duct-Road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duct-Road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duct-Road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duct-Road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duct-Road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duct-Road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duct-Road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duct-Road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duct-Road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TTech">
  <a:themeElements>
    <a:clrScheme name="TTTe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TTe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4300" b="0" i="0" u="none" strike="noStrike" cap="none" normalizeH="0" baseline="0" smtClean="0">
            <a:ln>
              <a:noFill/>
            </a:ln>
            <a:solidFill>
              <a:srgbClr val="0093D0"/>
            </a:solidFill>
            <a:effectLst/>
            <a:latin typeface="Arial" charset="0"/>
          </a:defRPr>
        </a:defPPr>
      </a:lstStyle>
    </a:lnDef>
  </a:objectDefaults>
  <a:extraClrSchemeLst>
    <a:extraClrScheme>
      <a:clrScheme name="TTTe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TTe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TTe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TTe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TTe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TTe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TTe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TTe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TTe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TTe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TTe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TTe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Product-Roadmap</Template>
  <TotalTime>0</TotalTime>
  <Words>1818</Words>
  <Application>Microsoft Office PowerPoint</Application>
  <PresentationFormat>On-screen Show (4:3)</PresentationFormat>
  <Paragraphs>401</Paragraphs>
  <Slides>31</Slides>
  <Notes>20</Notes>
  <HiddenSlides>1</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31</vt:i4>
      </vt:variant>
    </vt:vector>
  </HeadingPairs>
  <TitlesOfParts>
    <vt:vector size="38" baseType="lpstr">
      <vt:lpstr>Product-Roadmap</vt:lpstr>
      <vt:lpstr>2_Custom Design</vt:lpstr>
      <vt:lpstr>3_Custom Design</vt:lpstr>
      <vt:lpstr>TTTech</vt:lpstr>
      <vt:lpstr>Visio</vt:lpstr>
      <vt:lpstr>think-cell Slide</vt:lpstr>
      <vt:lpstr>Microsoft Visio Drawing</vt:lpstr>
      <vt:lpstr>Advantages of Deterministic Ethernet for Space Applications</vt:lpstr>
      <vt:lpstr>Ethernet a Worldwide Standard </vt:lpstr>
      <vt:lpstr>Space Programs Using Ethernet</vt:lpstr>
      <vt:lpstr>Ethernet = Unsynchronized Communication</vt:lpstr>
      <vt:lpstr>Motivation for Time-Triggered Ethernet </vt:lpstr>
      <vt:lpstr>TTEthernet – Big Picture</vt:lpstr>
      <vt:lpstr>TTEthernet Clock Synchronization</vt:lpstr>
      <vt:lpstr>Term: Permanence</vt:lpstr>
      <vt:lpstr>Permanence of PCFs</vt:lpstr>
      <vt:lpstr>Mixed-Criticality  Architecture</vt:lpstr>
      <vt:lpstr>Time-triggered Traffic Timing</vt:lpstr>
      <vt:lpstr>Extensions &amp; Standard Ethernet</vt:lpstr>
      <vt:lpstr>PowerPoint Presentation</vt:lpstr>
      <vt:lpstr>“System of Systems” Fusion</vt:lpstr>
      <vt:lpstr>Complexity Example:  Synchronous vs. Asynchronous</vt:lpstr>
      <vt:lpstr>Distributed IMA: 653 OS + TTEthernet</vt:lpstr>
      <vt:lpstr>Synchronous Alignment: Resource Use &amp; Complexity Reduction</vt:lpstr>
      <vt:lpstr>Architecture Level Approach</vt:lpstr>
      <vt:lpstr>TTEthernet COTS Products</vt:lpstr>
      <vt:lpstr>Space Product </vt:lpstr>
      <vt:lpstr>Chip Product Roadmap</vt:lpstr>
      <vt:lpstr>Flight Hardware Products</vt:lpstr>
      <vt:lpstr>System States and Complexity</vt:lpstr>
      <vt:lpstr>Complexity</vt:lpstr>
      <vt:lpstr>Robust TDMA Partitioning</vt:lpstr>
      <vt:lpstr>System Integration</vt:lpstr>
      <vt:lpstr>Orion‘s Virtual Backplane</vt:lpstr>
      <vt:lpstr>Avionic-X Demonstrator</vt:lpstr>
      <vt:lpstr>Strategic ECU Programs  with AUDI since 2011</vt:lpstr>
      <vt:lpstr>PowerPoint Presentation</vt:lpstr>
      <vt:lpstr>PowerPoint Presentation</vt:lpstr>
    </vt:vector>
  </TitlesOfParts>
  <Company>TTTech Computertechnik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Systems Inevitably Benefit from TTE</dc:title>
  <dc:creator>K. Matthias Mäke-Kail;Christian Fidi</dc:creator>
  <cp:lastModifiedBy>Christian Fidi</cp:lastModifiedBy>
  <cp:revision>177</cp:revision>
  <cp:lastPrinted>2013-10-22T09:46:46Z</cp:lastPrinted>
  <dcterms:created xsi:type="dcterms:W3CDTF">2012-01-12T09:13:41Z</dcterms:created>
  <dcterms:modified xsi:type="dcterms:W3CDTF">2013-12-11T20:18:37Z</dcterms:modified>
</cp:coreProperties>
</file>