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handoutMasterIdLst>
    <p:handoutMasterId r:id="rId21"/>
  </p:handoutMasterIdLst>
  <p:sldIdLst>
    <p:sldId id="256" r:id="rId12"/>
    <p:sldId id="257" r:id="rId13"/>
    <p:sldId id="258" r:id="rId14"/>
    <p:sldId id="259" r:id="rId15"/>
    <p:sldId id="260" r:id="rId16"/>
    <p:sldId id="262" r:id="rId17"/>
    <p:sldId id="263" r:id="rId18"/>
    <p:sldId id="265" r:id="rId19"/>
    <p:sldId id="264" r:id="rId2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2" y="-12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3E198-5222-1644-91B2-E2B3E569B733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43ADE-924E-2241-993A-4706E6E8E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28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392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16058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99A6DA-F381-4FA8-8307-8520C00F4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426203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488FF1-BBE1-407C-9CC2-CAF9B33C5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992879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F5561D-43DE-4EAA-AA15-B92753BDB4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717113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41E984-35A8-4054-8502-82DA6128A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311836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04A170-3A47-4405-A7DE-A3E148639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854756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969849-9F10-418A-BB5E-F47DEBAA53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225493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5AF184-1F61-46BE-AF52-296551AEF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840422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A42826-D104-41A8-B0AC-2F7EA0D72C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384526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3C3723-F1D8-4948-B10B-F7FE9544CA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977493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2A450A-CE76-4234-9E3E-58112B6A5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63923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83017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4F0F30-0CAB-4210-BFBF-0B4DA0FEDB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063671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295952-5AB5-4DA3-B489-5339BA4ED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194702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42FF66-0BFE-4103-AC30-5629886C8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764040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FB4B5D-1B60-4C4E-B648-6805EC4BB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448889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81A563-F725-429C-99CB-035FBB4BEF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827462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B429EB-EBD6-4F6C-B94B-F41CF0DFC0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833121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EDD636-0063-4A0F-AB84-4BBDF31A52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989013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7C00D5-C68C-439E-8943-F9A8EB6F5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4521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F4FDA9-933F-4DC6-BED5-773FD78856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452298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156F21-A44D-453D-A3AE-6818EA352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174782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60630D-326C-49B9-BD5D-02D44AD66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721628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C93914-66B1-4C4E-A439-9BF97A1B2B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587471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EE6EC5-49BC-4BB7-9837-5C2FE2664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92040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75F208-4B89-40FF-96D3-FFF63D6FAD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3422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1E0898-8A51-44D5-B648-382DC65B8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530465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320800"/>
            <a:ext cx="6172200" cy="765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320800"/>
            <a:ext cx="6172200" cy="765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684EC2-606A-4062-B2F1-9325AB17D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798513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34BB75-D782-4BDD-B21B-64DB766A2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7195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35CE42-3890-4AFA-94E5-7517111AF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919582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1F7288-E206-49D3-B88F-444E6F99ED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542624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265F52-66A8-4896-A399-385CE41F2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86137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46450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C565EE-60FD-422C-9960-51B0E980F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33435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7036B8-73C8-45FE-9796-7A220D0252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11500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6600" y="254000"/>
            <a:ext cx="3124200" cy="872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254000"/>
            <a:ext cx="9220200" cy="872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0FF1C9-AF38-41C6-9922-0B5205AE12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265858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25E87F-79C5-4AB2-9B58-CBC5F47B8B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29729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674DD0-54CE-4CA5-AD18-EC8928174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035858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7D1778-EAB7-4371-9DD6-A90ED75F0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714065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E57C29-F6BB-4602-80A1-E499961EA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284477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01290F-E561-4363-918A-354D389EC6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1132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61E5CF-DCA3-465E-83DD-C494599EF5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739353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551ECB-227A-4F19-AC7D-2A986205B9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86486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2695663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A59815-6306-4837-86D7-ADC9BE3A9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052668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DAD68B-C71B-40BB-B206-8F6BCE4F6D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941251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A37BA5-943C-4DB3-BA0C-70227FA06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52621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05F0C3-8B73-42BA-B302-D57388C526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043104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44430B-962F-484E-8AE4-D079E6748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226999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72AC5D-1C39-4D7E-879A-253119B522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796828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704EB3-5000-409E-81F1-88688A05C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23779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B44BE4-D737-43B1-B6E6-9844C3E130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586652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471D60-1B9F-411C-A951-9DEBEA8E0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192972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253AC9-8333-4DB2-816C-E86F329735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07968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33298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CFEA98-8664-4329-BDB0-D69155C1D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768314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F4B6D7-A44E-41A1-8B9F-B987CED1D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344077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8D0CFE-0475-47C3-986A-E89C10588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690120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DD8127-39B9-49AC-A99B-DCE7FF8D4E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467854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21DC0-78E2-4B2D-B323-E58254A3A8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07260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C591D7-4517-48DC-8E72-8428226CC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415496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9B2B1E-FADF-4FA5-8C94-C2FA42F97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228563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29AB3E-DDAB-44A0-97D0-920529698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371111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1C2FFE-4AA3-4B8A-B6A2-C6A0F6F216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925462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4E2162-4D92-42FE-8D1B-D90BBB6CD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040930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60741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282491-C021-4117-816F-2F85489BE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412826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9F43D1-A81E-4885-B27E-AAFF82D0C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629355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7A6A31-096E-4436-AF95-40EA1386FD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18477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6EA1C9-7CAD-4797-ADF6-640D22618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339393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686C2-3D52-4451-8F67-E4E1CE67E3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317335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D3F8E3-F86A-4E04-B288-3371BA9815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233507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D0B5ED-B7E3-4728-AEB4-917EE04CF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507084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B6113A-D574-48DD-A545-AFE3491AC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12545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B245D2-4CD5-4DE3-AD2D-7E8A528B8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147808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1F1EBF-A0BF-4A84-98B8-F3783C0B9A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212747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78973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4C5883-6C86-422B-BD9B-801BE188B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585543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7BA54B-1F23-4EF5-BE24-889AA3C62F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599604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E8D80E-DE72-4178-93EA-91D28C4A6D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155416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7CDDBD-20F0-4B22-98B2-2C1E1A4E9A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563702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E684FD-0327-4F96-8F7B-E8A163FC1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820290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6402C7-F3ED-4E5D-8F9F-BE66ABEB9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32275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4BD833-8F3B-4999-8F2D-068FDBA7EB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954739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0D2CA8-7779-4758-8F1A-864354014A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972737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D4F706-4C4C-4B1F-932F-C5CA598653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276761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E05C6F-89FF-4F02-99A2-DA2134D20A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18540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023282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FE907F-AE53-464C-9AC2-EF4F29940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56459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CD1100-0E0E-4801-B70F-76CF22F3F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935973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623714-93C4-4D91-A5DF-1F80FFA5C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464707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60BD1E-CF81-4E82-9AAE-ED94632A62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220079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753325-BC3A-4297-8735-7FF1B379A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791179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45D721-56CD-4E25-8F33-DDB3BB02CE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95190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B83C4E-57A9-4890-83E7-10F31E7B29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343338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1EF848-C181-4A20-89DB-2B6C6AA783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46700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E569E1-844F-47CC-AE71-9E8637B006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762306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A442D9-1BC1-4E3A-9176-0FC15B06E1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442099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80768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6681B4-6C14-4C75-9376-9F0C46B22E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465845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161E1-2D60-4B7E-8EE0-6D35B45A71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094138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80AA27-C403-4836-B62B-F7710045C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265747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BA7BE5-4298-4B12-9023-EF5E0B701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775488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46DF30-6F89-4A78-9B13-F6B83FF588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558418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4D126F-70E2-4593-B8D4-24E7E7D8FB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938981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D4DE18-A3EC-4CD9-B5A5-56319356A6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860531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22802A-0F8C-4C5A-BA71-C66E67586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082753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A732F4-81A0-435A-BCFF-167622DDE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130462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F45449-7017-4ADC-A5D3-E145F46831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32080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657065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B99D7-2D61-46B4-AD21-B19420FC9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198864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3BCA4D-7626-489C-B2D9-911EEC5B6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719611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053872-5F2C-41BC-B6D8-90FBB5D623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920498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2D355C-8FB8-44B7-83C9-6E1325789D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89026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8737EE-7FC8-4302-9F30-B01E9EBFC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22091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87A5F6-854E-4644-A85C-BD50A7E9B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137246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84B1D2-F225-4D79-AEEA-A02271F4C3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207365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66D4F5-6506-48E4-83AE-339AF5FFB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393511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F493EC-04D1-4514-ACA4-E2F7E79A3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42072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ACAFDD-701E-4A64-8C39-1252C2D36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1314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1024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a typeface="Gill Sans" charset="0"/>
                <a:cs typeface="Gill Sans" charset="0"/>
              </a:defRPr>
            </a:lvl1pPr>
          </a:lstStyle>
          <a:p>
            <a:fld id="{15F98F3E-790E-4251-8BA2-DC813BCF6F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1126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a typeface="Gill Sans" charset="0"/>
                <a:cs typeface="Gill Sans" charset="0"/>
              </a:defRPr>
            </a:lvl1pPr>
          </a:lstStyle>
          <a:p>
            <a:fld id="{104E8388-B58F-45B2-A879-28147C65B7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320800"/>
            <a:ext cx="12496800" cy="765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Arial" charset="0"/>
              </a:rPr>
              <a:t>Second level</a:t>
            </a:r>
          </a:p>
          <a:p>
            <a:pPr lvl="2"/>
            <a:r>
              <a:rPr lang="en-US" altLang="en-US" smtClean="0">
                <a:sym typeface="Arial" charset="0"/>
              </a:rPr>
              <a:t>Third level</a:t>
            </a:r>
          </a:p>
          <a:p>
            <a:pPr lvl="3"/>
            <a:r>
              <a:rPr lang="en-US" altLang="en-US" smtClean="0">
                <a:sym typeface="Arial" charset="0"/>
              </a:rPr>
              <a:t>Fourth level</a:t>
            </a:r>
          </a:p>
          <a:p>
            <a:pPr lvl="4"/>
            <a:r>
              <a:rPr lang="en-US" altLang="en-US" smtClean="0">
                <a:sym typeface="Arial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456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a typeface="Gill Sans" charset="0"/>
                <a:cs typeface="Gill Sans" charset="0"/>
              </a:defRPr>
            </a:lvl1pPr>
          </a:lstStyle>
          <a:p>
            <a:fld id="{8D0D03EE-1D0E-4F8A-8C55-F86F3BA12C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274638" y="9144000"/>
            <a:ext cx="2106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1800">
                <a:ea typeface="Gill Sans" charset="0"/>
                <a:cs typeface="Gill Sans" charset="0"/>
              </a:rPr>
              <a:t>2013 FSW Workshop</a:t>
            </a:r>
          </a:p>
        </p:txBody>
      </p:sp>
      <p:sp>
        <p:nvSpPr>
          <p:cNvPr id="2053" name="Rectangle 5"/>
          <p:cNvSpPr>
            <a:spLocks/>
          </p:cNvSpPr>
          <p:nvPr/>
        </p:nvSpPr>
        <p:spPr bwMode="auto">
          <a:xfrm>
            <a:off x="11763375" y="9144000"/>
            <a:ext cx="930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/>
            <a:r>
              <a:rPr lang="en-US" altLang="en-US" sz="1800">
                <a:ea typeface="Gill Sans" charset="0"/>
                <a:cs typeface="Gill Sans" charset="0"/>
              </a:rPr>
              <a:t>M.Wette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84200" indent="-317500" algn="l" rtl="0" fontAlgn="base">
        <a:spcBef>
          <a:spcPts val="1600"/>
        </a:spcBef>
        <a:spcAft>
          <a:spcPct val="0"/>
        </a:spcAft>
        <a:buClr>
          <a:srgbClr val="000000"/>
        </a:buClr>
        <a:buSzPct val="171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901700" indent="-317500" algn="l" rtl="0" fontAlgn="base">
        <a:spcBef>
          <a:spcPts val="1600"/>
        </a:spcBef>
        <a:spcAft>
          <a:spcPct val="0"/>
        </a:spcAft>
        <a:buClr>
          <a:srgbClr val="000000"/>
        </a:buClr>
        <a:buSzPct val="80000"/>
        <a:buFont typeface="Arial" charset="0"/>
        <a:buChar char="✤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219200" indent="-317500" algn="l" rtl="0" fontAlgn="base">
        <a:spcBef>
          <a:spcPts val="1600"/>
        </a:spcBef>
        <a:spcAft>
          <a:spcPct val="0"/>
        </a:spcAft>
        <a:buClr>
          <a:srgbClr val="000000"/>
        </a:buClr>
        <a:buSzPct val="171000"/>
        <a:buFont typeface="Arial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36700" indent="-317500" algn="l" rtl="0" fontAlgn="base">
        <a:spcBef>
          <a:spcPts val="1600"/>
        </a:spcBef>
        <a:spcAft>
          <a:spcPct val="0"/>
        </a:spcAft>
        <a:buClr>
          <a:srgbClr val="000000"/>
        </a:buClr>
        <a:buSzPct val="171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1854200" indent="-317500" algn="l" rtl="0" fontAlgn="base">
        <a:spcBef>
          <a:spcPts val="1600"/>
        </a:spcBef>
        <a:spcAft>
          <a:spcPct val="0"/>
        </a:spcAft>
        <a:buClr>
          <a:srgbClr val="000000"/>
        </a:buClr>
        <a:buSzPct val="80000"/>
        <a:buFont typeface="Arial" charset="0"/>
        <a:buChar char="✤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311400" indent="-317500" algn="l" rtl="0" fontAlgn="base">
        <a:spcBef>
          <a:spcPts val="1600"/>
        </a:spcBef>
        <a:spcAft>
          <a:spcPct val="0"/>
        </a:spcAft>
        <a:buClr>
          <a:srgbClr val="000000"/>
        </a:buClr>
        <a:buSzPct val="80000"/>
        <a:buFont typeface="Arial" charset="0"/>
        <a:buChar char="✤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768600" indent="-317500" algn="l" rtl="0" fontAlgn="base">
        <a:spcBef>
          <a:spcPts val="1600"/>
        </a:spcBef>
        <a:spcAft>
          <a:spcPct val="0"/>
        </a:spcAft>
        <a:buClr>
          <a:srgbClr val="000000"/>
        </a:buClr>
        <a:buSzPct val="80000"/>
        <a:buFont typeface="Arial" charset="0"/>
        <a:buChar char="✤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225800" indent="-317500" algn="l" rtl="0" fontAlgn="base">
        <a:spcBef>
          <a:spcPts val="1600"/>
        </a:spcBef>
        <a:spcAft>
          <a:spcPct val="0"/>
        </a:spcAft>
        <a:buClr>
          <a:srgbClr val="000000"/>
        </a:buClr>
        <a:buSzPct val="80000"/>
        <a:buFont typeface="Arial" charset="0"/>
        <a:buChar char="✤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683000" indent="-317500" algn="l" rtl="0" fontAlgn="base">
        <a:spcBef>
          <a:spcPts val="1600"/>
        </a:spcBef>
        <a:spcAft>
          <a:spcPct val="0"/>
        </a:spcAft>
        <a:buClr>
          <a:srgbClr val="000000"/>
        </a:buClr>
        <a:buSzPct val="80000"/>
        <a:buFont typeface="Arial" charset="0"/>
        <a:buChar char="✤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3074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a typeface="Gill Sans" charset="0"/>
                <a:cs typeface="Gill Sans" charset="0"/>
              </a:defRPr>
            </a:lvl1pPr>
          </a:lstStyle>
          <a:p>
            <a:fld id="{CB8B138B-523B-4721-883C-AC87F282C3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a typeface="Gill Sans" charset="0"/>
                <a:cs typeface="Gill Sans" charset="0"/>
              </a:defRPr>
            </a:lvl1pPr>
          </a:lstStyle>
          <a:p>
            <a:fld id="{36F589A3-D413-4276-9948-B2B474B2F6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5122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a typeface="Gill Sans" charset="0"/>
                <a:cs typeface="Gill Sans" charset="0"/>
              </a:defRPr>
            </a:lvl1pPr>
          </a:lstStyle>
          <a:p>
            <a:fld id="{748AFDD0-C394-4F3A-B471-B067EE824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614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a typeface="Gill Sans" charset="0"/>
                <a:cs typeface="Gill Sans" charset="0"/>
              </a:defRPr>
            </a:lvl1pPr>
          </a:lstStyle>
          <a:p>
            <a:fld id="{CF44C090-BB69-4A26-A939-D5F73F7FDC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717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a typeface="Gill Sans" charset="0"/>
                <a:cs typeface="Gill Sans" charset="0"/>
              </a:defRPr>
            </a:lvl1pPr>
          </a:lstStyle>
          <a:p>
            <a:fld id="{99AE3B46-A2D2-4431-8635-E96F507132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8194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a typeface="Gill Sans" charset="0"/>
                <a:cs typeface="Gill Sans" charset="0"/>
              </a:defRPr>
            </a:lvl1pPr>
          </a:lstStyle>
          <a:p>
            <a:fld id="{89718029-EE72-4A71-8E32-766F2219CE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921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a typeface="Gill Sans" charset="0"/>
                <a:cs typeface="Gill Sans" charset="0"/>
              </a:defRPr>
            </a:lvl1pPr>
          </a:lstStyle>
          <a:p>
            <a:fld id="{650D8107-C334-45E1-AB9B-AC530C0005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valgrind.org" TargetMode="External"/><Relationship Id="rId3" Type="http://schemas.openxmlformats.org/officeDocument/2006/relationships/hyperlink" Target="http://code.google.com/p/valgrind-xpro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1638300"/>
            <a:ext cx="10464800" cy="2806700"/>
          </a:xfrm>
          <a:ln/>
        </p:spPr>
        <p:txBody>
          <a:bodyPr/>
          <a:lstStyle/>
          <a:p>
            <a:r>
              <a:rPr lang="en-US" altLang="en-US" sz="4800" dirty="0"/>
              <a:t>Estimating Flight CPU Utilization of Algorithms in a Desktop Environment </a:t>
            </a:r>
            <a:r>
              <a:rPr lang="en-US" altLang="en-US" sz="4800" dirty="0" smtClean="0"/>
              <a:t>Using </a:t>
            </a:r>
            <a:r>
              <a:rPr lang="en-US" altLang="en-US" sz="4800" dirty="0" err="1"/>
              <a:t>Xprof</a:t>
            </a:r>
            <a:endParaRPr lang="en-US" altLang="en-US" sz="4800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 dirty="0"/>
              <a:t>Dr. Matt Wette</a:t>
            </a:r>
          </a:p>
          <a:p>
            <a:r>
              <a:rPr lang="en-US" altLang="en-US" dirty="0" err="1" smtClean="0"/>
              <a:t>mwette@alumni.caltech.edu</a:t>
            </a:r>
            <a:endParaRPr lang="en-US" altLang="en-US" dirty="0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1371600" y="6591300"/>
            <a:ext cx="104648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3600" dirty="0">
                <a:ea typeface="Gill Sans" charset="0"/>
                <a:cs typeface="Gill Sans" charset="0"/>
              </a:rPr>
              <a:t>2013 Flight Software Workshop</a:t>
            </a:r>
          </a:p>
          <a:p>
            <a:pPr algn="ctr"/>
            <a:r>
              <a:rPr lang="en-US" altLang="en-US" sz="3600" dirty="0">
                <a:ea typeface="Gill Sans" charset="0"/>
                <a:cs typeface="Gill Sans" charset="0"/>
              </a:rPr>
              <a:t>Dec. 10-12, 2013</a:t>
            </a:r>
          </a:p>
          <a:p>
            <a:pPr algn="ctr"/>
            <a:r>
              <a:rPr lang="en-US" altLang="en-US" sz="3600" dirty="0">
                <a:ea typeface="Gill Sans" charset="0"/>
                <a:cs typeface="Gill Sans" charset="0"/>
              </a:rPr>
              <a:t>Pasadena, CA</a:t>
            </a:r>
          </a:p>
          <a:p>
            <a:pPr algn="ctr"/>
            <a:endParaRPr lang="en-US" altLang="en-US" sz="3600" dirty="0">
              <a:ea typeface="Gill Sans" charset="0"/>
              <a:cs typeface="Gill Sans" charset="0"/>
            </a:endParaRPr>
          </a:p>
          <a:p>
            <a:pPr algn="ctr"/>
            <a:r>
              <a:rPr lang="en-US" altLang="en-US" dirty="0" smtClean="0">
                <a:ea typeface="Gill Sans" charset="0"/>
                <a:cs typeface="Gill Sans" charset="0"/>
              </a:rPr>
              <a:t>v131202b</a:t>
            </a:r>
            <a:endParaRPr lang="en-US" altLang="en-US" dirty="0"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1F5-61D5-41D4-8BC1-6193C9BD897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35000"/>
            <a:r>
              <a:rPr lang="en-US" altLang="en-US"/>
              <a:t>Flight Algorithm Development Process</a:t>
            </a:r>
          </a:p>
          <a:p>
            <a:pPr marL="635000"/>
            <a:r>
              <a:rPr lang="en-US" altLang="en-US"/>
              <a:t>The Challenge of Generating CPU Utilization Estimates</a:t>
            </a:r>
          </a:p>
          <a:p>
            <a:pPr marL="635000"/>
            <a:r>
              <a:rPr lang="en-US" altLang="en-US"/>
              <a:t>The Xprof Approach</a:t>
            </a:r>
          </a:p>
          <a:p>
            <a:pPr marL="635000"/>
            <a:r>
              <a:rPr lang="en-US" altLang="en-US"/>
              <a:t>An Example</a:t>
            </a:r>
          </a:p>
          <a:p>
            <a:pPr marL="635000"/>
            <a:r>
              <a:rPr lang="en-US" altLang="en-US"/>
              <a:t>How Valgrind / Xprof Works</a:t>
            </a:r>
          </a:p>
          <a:p>
            <a:pPr marL="635000"/>
            <a:r>
              <a:rPr lang="en-US" altLang="en-US"/>
              <a:t>Critique</a:t>
            </a:r>
          </a:p>
          <a:p>
            <a:pPr marL="635000"/>
            <a:r>
              <a:rPr lang="en-US" altLang="en-US"/>
              <a:t>Summary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1561-7B8E-4CC1-97AC-CB69CFF6603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Development Process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3200" y="1244600"/>
            <a:ext cx="7378700" cy="7658100"/>
          </a:xfrm>
          <a:ln/>
        </p:spPr>
        <p:txBody>
          <a:bodyPr/>
          <a:lstStyle/>
          <a:p>
            <a:pPr marL="635000"/>
            <a:r>
              <a:rPr lang="en-US" altLang="en-US"/>
              <a:t>A computationally intensive component of flight software is developed by domain experts.  Examples: image processing, hazard avoidance, descent  control.</a:t>
            </a:r>
          </a:p>
          <a:p>
            <a:pPr marL="635000"/>
            <a:r>
              <a:rPr lang="en-US" altLang="en-US"/>
              <a:t>The algorithm development is performed on desktop workstations in the C or C++ language.</a:t>
            </a:r>
            <a:br>
              <a:rPr lang="en-US" altLang="en-US"/>
            </a:br>
            <a:r>
              <a:rPr lang="en-US" altLang="en-US"/>
              <a:t>Note: The tool covered in this talk operates on the compiled binary so language is not relevant.</a:t>
            </a:r>
          </a:p>
          <a:p>
            <a:pPr marL="635000"/>
            <a:r>
              <a:rPr lang="en-US" altLang="en-US"/>
              <a:t>The development environment includes:</a:t>
            </a:r>
          </a:p>
          <a:p>
            <a:pPr marL="952500" lvl="1"/>
            <a:r>
              <a:rPr lang="en-US" altLang="en-US"/>
              <a:t>Flight algorithms</a:t>
            </a:r>
          </a:p>
          <a:p>
            <a:pPr marL="952500" lvl="1"/>
            <a:r>
              <a:rPr lang="en-US" altLang="en-US"/>
              <a:t>Simulation models</a:t>
            </a:r>
          </a:p>
          <a:p>
            <a:pPr marL="952500" lvl="1"/>
            <a:r>
              <a:rPr lang="en-US" altLang="en-US"/>
              <a:t>Glue-code to run these together</a:t>
            </a:r>
          </a:p>
          <a:p>
            <a:pPr marL="635000"/>
            <a:r>
              <a:rPr lang="en-US" altLang="en-US"/>
              <a:t>The flight algorithm code is delivered to the FSW/Avionics group for integration into the real-time flight load.</a:t>
            </a:r>
          </a:p>
          <a:p>
            <a:pPr marL="635000"/>
            <a:r>
              <a:rPr lang="en-US" altLang="en-US"/>
              <a:t>The model code is delivered to the real-time simulation group for integration into the test env.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800" y="2705100"/>
            <a:ext cx="39751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2F81-9B42-42C5-8772-AA86924158D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The Challenge of Generating CPU Loading Estimates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4000" y="1320800"/>
            <a:ext cx="12496800" cy="7747000"/>
          </a:xfrm>
          <a:ln/>
        </p:spPr>
        <p:txBody>
          <a:bodyPr/>
          <a:lstStyle/>
          <a:p>
            <a:pPr marL="635000"/>
            <a:r>
              <a:rPr lang="en-US" altLang="en-US" dirty="0"/>
              <a:t>Early in the development, the avionics group needs to size the flight computing resources.</a:t>
            </a:r>
          </a:p>
          <a:p>
            <a:pPr marL="635000"/>
            <a:r>
              <a:rPr lang="en-US" altLang="en-US" dirty="0"/>
              <a:t>The required computer capacity can be driven </a:t>
            </a:r>
            <a:r>
              <a:rPr lang="en-US" altLang="en-US" dirty="0" smtClean="0"/>
              <a:t>by </a:t>
            </a:r>
            <a:r>
              <a:rPr lang="en-US" altLang="en-US" dirty="0"/>
              <a:t>computationally intensive algorithms developed by the domain experts.</a:t>
            </a:r>
          </a:p>
          <a:p>
            <a:pPr marL="952500" lvl="1"/>
            <a:r>
              <a:rPr lang="en-US" altLang="en-US" dirty="0"/>
              <a:t>Trades may be required: algorithm capability versus availability/cost of  a computer.</a:t>
            </a:r>
          </a:p>
          <a:p>
            <a:pPr marL="952500" lvl="1"/>
            <a:r>
              <a:rPr lang="en-US" altLang="en-US" dirty="0"/>
              <a:t>This trade should happen prior to procurement, not during integration and test.</a:t>
            </a:r>
          </a:p>
          <a:p>
            <a:pPr marL="952500" lvl="1"/>
            <a:r>
              <a:rPr lang="en-US" altLang="en-US" dirty="0" smtClean="0"/>
              <a:t>The domain experts should provide CPU utilization estimates prior to computer procurement.</a:t>
            </a:r>
            <a:endParaRPr lang="en-US" altLang="en-US" dirty="0"/>
          </a:p>
          <a:p>
            <a:pPr marL="635000"/>
            <a:r>
              <a:rPr lang="en-US" altLang="en-US" dirty="0" smtClean="0"/>
              <a:t>Accurate </a:t>
            </a:r>
            <a:r>
              <a:rPr lang="en-US" altLang="en-US" dirty="0"/>
              <a:t>estimates of component CPU utilization can be challenging to generate.</a:t>
            </a:r>
          </a:p>
          <a:p>
            <a:pPr marL="952500" lvl="1"/>
            <a:r>
              <a:rPr lang="en-US" altLang="en-US" dirty="0"/>
              <a:t>The flight code is difficult, if not impossible, to run in isolation.</a:t>
            </a:r>
          </a:p>
          <a:p>
            <a:pPr marL="952500" lvl="1"/>
            <a:r>
              <a:rPr lang="en-US" altLang="en-US" dirty="0"/>
              <a:t>FLOP count estimates, performed by code analysis, can be labor intensive and inaccurate.</a:t>
            </a:r>
          </a:p>
          <a:p>
            <a:pPr marL="1270000" lvl="2"/>
            <a:r>
              <a:rPr lang="en-US" altLang="en-US" dirty="0"/>
              <a:t>Example: Division is more intensive than addition/multiplication.</a:t>
            </a:r>
            <a:br>
              <a:rPr lang="en-US" altLang="en-US" dirty="0"/>
            </a:br>
            <a:r>
              <a:rPr lang="en-US" altLang="en-US" dirty="0"/>
              <a:t>On PowerPC implementations, division requires about 16 times that of addition, subtraction or multiplication.</a:t>
            </a:r>
          </a:p>
          <a:p>
            <a:pPr marL="1270000" lvl="2"/>
            <a:r>
              <a:rPr lang="en-US" altLang="en-US" dirty="0"/>
              <a:t>Compiler code optimization can distort estimates based on source code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83DC-E216-4F30-B704-6F08888DC2E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The Xprof Approach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35000"/>
            <a:r>
              <a:rPr lang="en-US" altLang="en-US"/>
              <a:t>Copy xprofreq.h to the working directory.  Add to glue code: #include “xprofreq.h”</a:t>
            </a:r>
            <a:br>
              <a:rPr lang="en-US" altLang="en-US"/>
            </a:br>
            <a:r>
              <a:rPr lang="en-US" altLang="en-US"/>
              <a:t>No libraries to link. No special compiler arguments (unless to locate </a:t>
            </a:r>
            <a:r>
              <a:rPr lang="en-US" alt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xprofreq.h</a:t>
            </a:r>
            <a:r>
              <a:rPr lang="en-US" altLang="en-US"/>
              <a:t>). </a:t>
            </a:r>
          </a:p>
          <a:p>
            <a:pPr marL="635000">
              <a:spcBef>
                <a:spcPts val="1200"/>
              </a:spcBef>
            </a:pPr>
            <a:r>
              <a:rPr lang="en-US" altLang="en-US"/>
              <a:t>Instrument the code.</a:t>
            </a:r>
          </a:p>
          <a:p>
            <a:pPr marL="952500" lvl="1">
              <a:spcBef>
                <a:spcPts val="1200"/>
              </a:spcBef>
            </a:pPr>
            <a:r>
              <a:rPr lang="en-US" altLang="en-US"/>
              <a:t>Add counter variables.  One for each section of code to trace, repeated for different modes of operation (e.g., aquisition and tracking modes).</a:t>
            </a:r>
          </a:p>
          <a:p>
            <a:pPr marL="952500" lvl="1">
              <a:spcBef>
                <a:spcPts val="1200"/>
              </a:spcBef>
            </a:pPr>
            <a:r>
              <a:rPr lang="en-US" altLang="en-US"/>
              <a:t>Add xprof instructions before/after code fragments to be measured:</a:t>
            </a:r>
            <a:br>
              <a:rPr lang="en-US" altLang="en-US"/>
            </a:br>
            <a:r>
              <a:rPr lang="en-US" alt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XP_CLRCTR1();</a:t>
            </a:r>
            <a:r>
              <a:rPr lang="en-US" altLang="en-US">
                <a:latin typeface="Courier" charset="0"/>
                <a:sym typeface="Courier" charset="0"/>
              </a:rPr>
              <a:t/>
            </a:r>
            <a:br>
              <a:rPr lang="en-US" altLang="en-US">
                <a:latin typeface="Courier" charset="0"/>
                <a:sym typeface="Courier" charset="0"/>
              </a:rPr>
            </a:br>
            <a:r>
              <a:rPr lang="en-US" alt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...</a:t>
            </a:r>
            <a:r>
              <a:rPr lang="en-US" altLang="en-US">
                <a:latin typeface="Courier" charset="0"/>
                <a:sym typeface="Courier" charset="0"/>
              </a:rPr>
              <a:t/>
            </a:r>
            <a:br>
              <a:rPr lang="en-US" altLang="en-US">
                <a:latin typeface="Courier" charset="0"/>
                <a:sym typeface="Courier" charset="0"/>
              </a:rPr>
            </a:br>
            <a:r>
              <a:rPr lang="en-US" alt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cnt += XP_GETCTR1();</a:t>
            </a:r>
            <a:endParaRPr lang="en-US" altLang="en-US"/>
          </a:p>
          <a:p>
            <a:pPr marL="952500" lvl="1">
              <a:spcBef>
                <a:spcPts val="1200"/>
              </a:spcBef>
            </a:pPr>
            <a:r>
              <a:rPr lang="en-US" altLang="en-US"/>
              <a:t>Print results at end of execution:</a:t>
            </a:r>
            <a:br>
              <a:rPr lang="en-US" altLang="en-US"/>
            </a:br>
            <a:r>
              <a:rPr lang="en-US" alt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if (cnt &gt; 0) printf(“cnt/RTI = %lu/%lu\n”, cnt, nrti);</a:t>
            </a:r>
            <a:endParaRPr lang="en-US" altLang="en-US"/>
          </a:p>
          <a:p>
            <a:pPr marL="635000">
              <a:spcBef>
                <a:spcPts val="1200"/>
              </a:spcBef>
            </a:pPr>
            <a:r>
              <a:rPr lang="en-US" altLang="en-US"/>
              <a:t>Nominally, run without estimating CPU load; the code runs without overhead.</a:t>
            </a:r>
            <a:br>
              <a:rPr lang="en-US" altLang="en-US"/>
            </a:br>
            <a:r>
              <a:rPr lang="en-US" alt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$ ./algsim </a:t>
            </a:r>
            <a:r>
              <a:rPr lang="en-US" altLang="en-US">
                <a:latin typeface="Courier" charset="0"/>
                <a:sym typeface="Courier" charset="0"/>
              </a:rPr>
              <a:t/>
            </a:r>
            <a:br>
              <a:rPr lang="en-US" altLang="en-US">
                <a:latin typeface="Courier" charset="0"/>
                <a:sym typeface="Courier" charset="0"/>
              </a:rPr>
            </a:br>
            <a:r>
              <a:rPr lang="en-US" alt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results ...</a:t>
            </a:r>
            <a:endParaRPr lang="en-US" altLang="en-US"/>
          </a:p>
          <a:p>
            <a:pPr marL="635000">
              <a:spcBef>
                <a:spcPts val="1200"/>
              </a:spcBef>
            </a:pPr>
            <a:r>
              <a:rPr lang="en-US" altLang="en-US"/>
              <a:t>Periodically run under Valgrind/Xprof to get clock cycle estimates.</a:t>
            </a:r>
            <a:br>
              <a:rPr lang="en-US" altLang="en-US"/>
            </a:br>
            <a:r>
              <a:rPr lang="en-US" alt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$ valgrind -q --tool=xprof ./algsim</a:t>
            </a:r>
            <a:r>
              <a:rPr lang="en-US" altLang="en-US">
                <a:latin typeface="Courier" charset="0"/>
                <a:sym typeface="Courier" charset="0"/>
              </a:rPr>
              <a:t/>
            </a:r>
            <a:br>
              <a:rPr lang="en-US" altLang="en-US">
                <a:latin typeface="Courier" charset="0"/>
                <a:sym typeface="Courier" charset="0"/>
              </a:rPr>
            </a:br>
            <a:r>
              <a:rPr lang="en-US" alt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results ...</a:t>
            </a:r>
            <a:r>
              <a:rPr lang="en-US" altLang="en-US">
                <a:latin typeface="Courier" charset="0"/>
                <a:sym typeface="Courier" charset="0"/>
              </a:rPr>
              <a:t/>
            </a:r>
            <a:br>
              <a:rPr lang="en-US" altLang="en-US">
                <a:latin typeface="Courier" charset="0"/>
                <a:sym typeface="Courier" charset="0"/>
              </a:rPr>
            </a:br>
            <a:r>
              <a:rPr lang="en-US" alt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cnt/RTI = 1299250/500</a:t>
            </a:r>
            <a:endParaRPr lang="en-US" altLang="en-US">
              <a:latin typeface="Courier" charset="0"/>
              <a:sym typeface="Courier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155AE-F976-4C07-8788-F764948CD80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An Example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7000" y="1143000"/>
            <a:ext cx="5918200" cy="7658100"/>
          </a:xfrm>
          <a:ln/>
        </p:spPr>
        <p:txBody>
          <a:bodyPr/>
          <a:lstStyle/>
          <a:p>
            <a:pPr marL="635000"/>
            <a:r>
              <a:rPr lang="en-US" altLang="en-US"/>
              <a:t>Objectives:</a:t>
            </a:r>
          </a:p>
          <a:p>
            <a:pPr marL="952500" lvl="1"/>
            <a:r>
              <a:rPr lang="en-US" altLang="en-US"/>
              <a:t>Estimate clock cycles for flight code executing in each of two modes.</a:t>
            </a:r>
          </a:p>
          <a:p>
            <a:pPr marL="952500" lvl="1"/>
            <a:r>
              <a:rPr lang="en-US" altLang="en-US"/>
              <a:t>Compare double vs float.</a:t>
            </a:r>
          </a:p>
          <a:p>
            <a:pPr marL="952500" lvl="1"/>
            <a:r>
              <a:rPr lang="en-US" altLang="en-US"/>
              <a:t>Compare no optimization vs. “-O3”</a:t>
            </a:r>
          </a:p>
          <a:p>
            <a:pPr marL="635000"/>
            <a:r>
              <a:rPr lang="en-US" altLang="en-US"/>
              <a:t>Build:</a:t>
            </a:r>
            <a:br>
              <a:rPr lang="en-US" altLang="en-US"/>
            </a:br>
            <a:r>
              <a:rPr lang="en-US" altLang="en-US" sz="1800"/>
              <a:t>gcc -O0 -DFLT_TYPE=float demo1.c </a:t>
            </a:r>
            <a:br>
              <a:rPr lang="en-US" altLang="en-US" sz="1800"/>
            </a:br>
            <a:r>
              <a:rPr lang="en-US" altLang="en-US" sz="1800"/>
              <a:t>gcc -O0 -DFLT_TYPE=double demo1.c</a:t>
            </a:r>
            <a:br>
              <a:rPr lang="en-US" altLang="en-US" sz="1800"/>
            </a:br>
            <a:r>
              <a:rPr lang="en-US" altLang="en-US" sz="1800"/>
              <a:t>gcc -O3 -DFLT_TYPE=float demo1.c</a:t>
            </a:r>
            <a:br>
              <a:rPr lang="en-US" altLang="en-US" sz="1800"/>
            </a:br>
            <a:r>
              <a:rPr lang="en-US" altLang="en-US" sz="1800"/>
              <a:t>gcc -O3 -DFLT_TYPE=double demo1.c</a:t>
            </a:r>
            <a:endParaRPr lang="en-US" altLang="en-US"/>
          </a:p>
          <a:p>
            <a:pPr marL="635000"/>
            <a:r>
              <a:rPr lang="en-US" altLang="en-US"/>
              <a:t>Run each build under valgrind-xprof:</a:t>
            </a:r>
            <a:br>
              <a:rPr lang="en-US" altLang="en-US"/>
            </a:br>
            <a:r>
              <a:rPr lang="en-US" altLang="en-US"/>
              <a:t>$ valgrind -q --tool=xprof ./a.out</a:t>
            </a:r>
          </a:p>
          <a:p>
            <a:pPr marL="635000"/>
            <a:r>
              <a:rPr lang="en-US" altLang="en-US"/>
              <a:t>Results (clock cycles vs options for 10k iterations):</a:t>
            </a:r>
            <a:br>
              <a:rPr lang="en-US" altLang="en-US"/>
            </a:br>
            <a:r>
              <a:rPr lang="en-US" altLang="en-US" sz="1800" u="sng"/>
              <a:t>options</a:t>
            </a:r>
            <a:r>
              <a:rPr lang="en-US" altLang="en-US" sz="1800"/>
              <a:t>    </a:t>
            </a:r>
            <a:r>
              <a:rPr lang="en-US" altLang="en-US" sz="1800" u="sng"/>
              <a:t>mode 1</a:t>
            </a:r>
            <a:r>
              <a:rPr lang="en-US" altLang="en-US" sz="1800"/>
              <a:t>      </a:t>
            </a:r>
            <a:r>
              <a:rPr lang="en-US" altLang="en-US" sz="1800" u="sng"/>
              <a:t>mode 2</a:t>
            </a:r>
            <a:r>
              <a:rPr lang="en-US" altLang="en-US" sz="1800"/>
              <a:t>          </a:t>
            </a:r>
            <a:r>
              <a:rPr lang="en-US" altLang="en-US" sz="1800" u="sng"/>
              <a:t> sim.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/>
              <a:t>flt,-O0          3622    1959608    1370000</a:t>
            </a:r>
            <a:br>
              <a:rPr lang="en-US" altLang="en-US" sz="1800"/>
            </a:br>
            <a:r>
              <a:rPr lang="en-US" altLang="en-US" sz="1800"/>
              <a:t>dbl,-O0        3101    1869626    1470000</a:t>
            </a:r>
            <a:br>
              <a:rPr lang="en-US" altLang="en-US" sz="1800"/>
            </a:br>
            <a:r>
              <a:rPr lang="en-US" altLang="en-US" sz="1800"/>
              <a:t>flt,-O3            174      799840      320000</a:t>
            </a:r>
            <a:br>
              <a:rPr lang="en-US" altLang="en-US" sz="1800"/>
            </a:br>
            <a:r>
              <a:rPr lang="en-US" altLang="en-US" sz="1800"/>
              <a:t>dbl,-O3          150      749850      290000</a:t>
            </a: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236953" y="762000"/>
            <a:ext cx="5641975" cy="860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#include &lt;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stdio.h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#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include &lt;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math.h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#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include "</a:t>
            </a:r>
            <a:r>
              <a:rPr lang="en-US" altLang="en-US" sz="13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xprofreq.h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“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endParaRPr lang="en-US" altLang="en-US" sz="1300" dirty="0" smtClean="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r>
              <a:rPr lang="en-US" altLang="en-US" sz="13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typedef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struct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{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mode; FLT_TYPE x[3];}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fc_t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/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void </a:t>
            </a:r>
            <a:r>
              <a:rPr lang="en-US" altLang="en-US" sz="1300" b="1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fsw_run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fc_t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*fc, FLT_TYPE y, FLT_TYPE *u) { 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/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FLT_TYPE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*x = fc-&gt;x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switch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(fc-&gt;mode) 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{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case 1: if (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fabs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(y) &gt; 0.01) fc-&gt;mode = 2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x[0] = 0.1*x[1]; x[1] = 2.36*x[1] - 0.1*y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*u = 72.8*x[0] - 3.4e5*x[1] - 1.84*y; break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case 2: if (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fabs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(y) &lt; 0.005) fc-&gt;mode = 1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x[0] = 0.0; x[1] = 2.36*x[1] - 0.1*y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*u = 72.8*x[0] - 3.4e5*x[1] - 1.84*y; break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}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endParaRPr lang="en-US" altLang="en-US" sz="1300" dirty="0" smtClean="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r>
              <a:rPr lang="en-US" altLang="en-US" sz="13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typedef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struct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{ FLT_TYPE x[3]; }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sc_t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/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void </a:t>
            </a:r>
            <a:r>
              <a:rPr lang="en-US" altLang="en-US" sz="1300" b="1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sim_run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sc_t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*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fs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 FLT_TYPE u, FLT_TYPE *y) 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{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FLT_TYPE *x =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fs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-&gt;x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if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fabs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(x[0]) &lt; 0.01) u *= -10.0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x[0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] = 0.1*x[1]; x[1] = u/4.62e4; *y = x[1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];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endParaRPr lang="en-US" altLang="en-US" sz="1300" dirty="0" smtClean="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r>
              <a:rPr lang="en-US" altLang="en-US" sz="13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300" b="1" dirty="0">
                <a:latin typeface="Courier" charset="0"/>
                <a:ea typeface="Courier" charset="0"/>
                <a:cs typeface="Courier" charset="0"/>
                <a:sym typeface="Courier" charset="0"/>
              </a:rPr>
              <a:t>main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() 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{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unsigned long c[2],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cs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;  FLT_TYPE y, u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13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3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 n = 10000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fc_t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fc = { 1, { 0.1, 0.2, 0.3 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}};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sc_t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sc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= { { 0.1, 0.2, 0.3 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}};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u = y = 0.0; c[0] = c[1] =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cs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= 0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for (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= 0;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&lt; n;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++) 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{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  </a:t>
            </a:r>
            <a:r>
              <a:rPr lang="en-US" altLang="en-US" sz="1300" b="1" dirty="0">
                <a:latin typeface="Courier" charset="0"/>
                <a:ea typeface="Courier" charset="0"/>
                <a:cs typeface="Courier" charset="0"/>
                <a:sym typeface="Courier" charset="0"/>
              </a:rPr>
              <a:t>XP_CLRCTR1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  </a:t>
            </a:r>
            <a:r>
              <a:rPr lang="en-US" altLang="en-US" sz="1300" b="1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fsw_run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(&amp;fc, y, &amp;u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);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  c[fc.mode-1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] += </a:t>
            </a:r>
            <a:r>
              <a:rPr lang="en-US" altLang="en-US" sz="1300" b="1" dirty="0">
                <a:latin typeface="Courier" charset="0"/>
                <a:ea typeface="Courier" charset="0"/>
                <a:cs typeface="Courier" charset="0"/>
                <a:sym typeface="Courier" charset="0"/>
              </a:rPr>
              <a:t>XP_GETCTR1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  </a:t>
            </a:r>
            <a:r>
              <a:rPr lang="en-US" altLang="en-US" sz="1300" b="1" dirty="0">
                <a:latin typeface="Courier" charset="0"/>
                <a:ea typeface="Courier" charset="0"/>
                <a:cs typeface="Courier" charset="0"/>
                <a:sym typeface="Courier" charset="0"/>
              </a:rPr>
              <a:t>XP_CLRCTR1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  </a:t>
            </a:r>
            <a:r>
              <a:rPr lang="en-US" altLang="en-US" sz="1300" b="1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sim_run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(&amp;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sc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 u, &amp;y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);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 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cs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+= </a:t>
            </a:r>
            <a:r>
              <a:rPr lang="en-US" altLang="en-US" sz="1300" b="1" dirty="0">
                <a:latin typeface="Courier" charset="0"/>
                <a:ea typeface="Courier" charset="0"/>
                <a:cs typeface="Courier" charset="0"/>
                <a:sym typeface="Courier" charset="0"/>
              </a:rPr>
              <a:t>XP_GETCTR1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}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if (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cs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&gt; 0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)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printf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("c[0]=%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lu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c[1]=%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lu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cs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=%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lu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n=%d\n", c[0], c[1], </a:t>
            </a:r>
            <a:r>
              <a:rPr lang="en-US" altLang="en-US" sz="13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cs</a:t>
            </a:r>
            <a:r>
              <a:rPr lang="en-US" altLang="en-US" sz="13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 n</a:t>
            </a: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);</a:t>
            </a:r>
            <a:b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3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altLang="en-US" sz="1300" dirty="0"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672B5-FAF8-42C6-AB9A-794FEDD8F67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How </a:t>
            </a:r>
            <a:r>
              <a:rPr lang="en-US" altLang="en-US" dirty="0" err="1" smtClean="0"/>
              <a:t>Valgrind-Xprof</a:t>
            </a:r>
            <a:r>
              <a:rPr lang="en-US" altLang="en-US" dirty="0" smtClean="0"/>
              <a:t> </a:t>
            </a:r>
            <a:r>
              <a:rPr lang="en-US" altLang="en-US" dirty="0"/>
              <a:t>Works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4000" y="1320800"/>
            <a:ext cx="6273800" cy="7658100"/>
          </a:xfrm>
          <a:ln/>
        </p:spPr>
        <p:txBody>
          <a:bodyPr/>
          <a:lstStyle/>
          <a:p>
            <a:pPr marL="635000"/>
            <a:r>
              <a:rPr lang="en-US" altLang="en-US"/>
              <a:t>Valgrind Steps:</a:t>
            </a:r>
          </a:p>
          <a:p>
            <a:pPr marL="952500" lvl="1"/>
            <a:r>
              <a:rPr lang="en-US" altLang="en-US"/>
              <a:t>Break code into superblocks</a:t>
            </a:r>
          </a:p>
          <a:p>
            <a:pPr marL="952500" lvl="1"/>
            <a:r>
              <a:rPr lang="en-US" altLang="en-US"/>
              <a:t>Instrument code blocks</a:t>
            </a:r>
          </a:p>
          <a:p>
            <a:pPr marL="952500" lvl="1"/>
            <a:r>
              <a:rPr lang="en-US" altLang="en-US"/>
              <a:t>Execute</a:t>
            </a:r>
          </a:p>
          <a:p>
            <a:pPr marL="635000"/>
            <a:r>
              <a:rPr lang="en-US" altLang="en-US"/>
              <a:t>Instrumenting code blocks:</a:t>
            </a:r>
          </a:p>
          <a:p>
            <a:pPr marL="952500" lvl="1"/>
            <a:r>
              <a:rPr lang="en-US" altLang="en-US"/>
              <a:t>Convert guest machine code to IR</a:t>
            </a:r>
          </a:p>
          <a:p>
            <a:pPr marL="952500" lvl="1"/>
            <a:r>
              <a:rPr lang="en-US" altLang="en-US"/>
              <a:t>Convert tree IR to flat IR</a:t>
            </a:r>
          </a:p>
          <a:p>
            <a:pPr marL="952500" lvl="1"/>
            <a:r>
              <a:rPr lang="en-US" altLang="en-US"/>
              <a:t>Instrument IR </a:t>
            </a:r>
            <a:br>
              <a:rPr lang="en-US" altLang="en-US"/>
            </a:br>
            <a:r>
              <a:rPr lang="en-US" altLang="en-US"/>
              <a:t>(Xprof instrumentation is executed)</a:t>
            </a:r>
          </a:p>
          <a:p>
            <a:pPr marL="952500" lvl="1"/>
            <a:r>
              <a:rPr lang="en-US" altLang="en-US"/>
              <a:t>Optimize IR</a:t>
            </a:r>
          </a:p>
          <a:p>
            <a:pPr marL="952500" lvl="1"/>
            <a:r>
              <a:rPr lang="en-US" altLang="en-US"/>
              <a:t>Convert flat IR to tree IR</a:t>
            </a:r>
          </a:p>
          <a:p>
            <a:pPr marL="952500" lvl="1"/>
            <a:r>
              <a:rPr lang="en-US" altLang="en-US"/>
              <a:t>Convert tree IR to host assembly code</a:t>
            </a:r>
          </a:p>
          <a:p>
            <a:pPr marL="952500" lvl="1"/>
            <a:r>
              <a:rPr lang="en-US" altLang="en-US"/>
              <a:t>Allocate registers</a:t>
            </a:r>
          </a:p>
          <a:p>
            <a:pPr marL="952500" lvl="1"/>
            <a:r>
              <a:rPr lang="en-US" altLang="en-US"/>
              <a:t>Generate machine code</a:t>
            </a: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6565900" y="1320800"/>
            <a:ext cx="6083300" cy="765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marL="317500" indent="-317500"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1600"/>
              </a:spcBef>
              <a:buSzPct val="171000"/>
              <a:buFont typeface="Arial" charset="0"/>
              <a:buChar char="•"/>
            </a:pPr>
            <a:r>
              <a:rPr lang="en-US" altLang="en-US" sz="2400" dirty="0">
                <a:latin typeface="Arial" charset="0"/>
                <a:cs typeface="Arial" charset="0"/>
                <a:sym typeface="Arial" charset="0"/>
              </a:rPr>
              <a:t>The </a:t>
            </a:r>
            <a:r>
              <a:rPr lang="en-US" altLang="en-US" sz="2400" dirty="0" err="1">
                <a:latin typeface="Arial" charset="0"/>
                <a:cs typeface="Arial" charset="0"/>
                <a:sym typeface="Arial" charset="0"/>
              </a:rPr>
              <a:t>Xprof</a:t>
            </a:r>
            <a:r>
              <a:rPr lang="en-US" altLang="en-US" sz="2400" dirty="0">
                <a:latin typeface="Arial" charset="0"/>
                <a:cs typeface="Arial" charset="0"/>
                <a:sym typeface="Arial" charset="0"/>
              </a:rPr>
              <a:t> tool contains a table that maps IR instructions and operations to cycle counts.</a:t>
            </a:r>
          </a:p>
          <a:p>
            <a:pPr>
              <a:spcBef>
                <a:spcPts val="1600"/>
              </a:spcBef>
              <a:buSzPct val="171000"/>
              <a:buFont typeface="Arial" charset="0"/>
              <a:buChar char="•"/>
            </a:pPr>
            <a:r>
              <a:rPr lang="en-US" altLang="en-US" sz="2400" dirty="0">
                <a:latin typeface="Arial" charset="0"/>
                <a:cs typeface="Arial" charset="0"/>
                <a:sym typeface="Arial" charset="0"/>
              </a:rPr>
              <a:t>The default table can be dumped.</a:t>
            </a:r>
            <a:br>
              <a:rPr lang="en-US" altLang="en-US" sz="2400" dirty="0">
                <a:latin typeface="Arial" charset="0"/>
                <a:cs typeface="Arial" charset="0"/>
                <a:sym typeface="Arial" charset="0"/>
              </a:rPr>
            </a:br>
            <a:r>
              <a:rPr lang="en-US" altLang="en-US" sz="1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$ 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valgrind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--tool=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xprof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--dump-op-table=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dump.tbl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/bin/true</a:t>
            </a:r>
            <a:endParaRPr lang="en-US" altLang="en-US" sz="2400" dirty="0">
              <a:latin typeface="Arial" charset="0"/>
              <a:ea typeface="Lucida Grande" charset="0"/>
              <a:cs typeface="Lucida Grande" charset="0"/>
              <a:sym typeface="Arial" charset="0"/>
            </a:endParaRPr>
          </a:p>
          <a:p>
            <a:pPr>
              <a:spcBef>
                <a:spcPts val="1600"/>
              </a:spcBef>
              <a:buSzPct val="171000"/>
              <a:buFont typeface="Arial" charset="0"/>
              <a:buChar char="•"/>
            </a:pPr>
            <a:r>
              <a:rPr lang="en-US" altLang="en-US" sz="2400" dirty="0">
                <a:latin typeface="Arial" charset="0"/>
                <a:ea typeface="Lucida Grande" charset="0"/>
                <a:cs typeface="Lucida Grande" charset="0"/>
                <a:sym typeface="Arial" charset="0"/>
              </a:rPr>
              <a:t>A user-defined table can be loaded.</a:t>
            </a:r>
            <a:br>
              <a:rPr lang="en-US" altLang="en-US" sz="2400" dirty="0">
                <a:latin typeface="Arial" charset="0"/>
                <a:ea typeface="Lucida Grande" charset="0"/>
                <a:cs typeface="Lucida Grande" charset="0"/>
                <a:sym typeface="Arial" charset="0"/>
              </a:rPr>
            </a:br>
            <a:r>
              <a:rPr lang="en-US" altLang="en-US" sz="1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$ 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valgrind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--tool=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xprof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--load-op-table=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load.tbl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./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algsim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</a:p>
          <a:p>
            <a:pPr>
              <a:spcBef>
                <a:spcPts val="1600"/>
              </a:spcBef>
              <a:buSzPct val="171000"/>
              <a:buFont typeface="Arial" charset="0"/>
              <a:buChar char="•"/>
            </a:pPr>
            <a:r>
              <a:rPr lang="en-US" altLang="en-US" sz="2400" dirty="0">
                <a:latin typeface="Arial" charset="0"/>
                <a:cs typeface="Arial" charset="0"/>
                <a:sym typeface="Arial" charset="0"/>
              </a:rPr>
              <a:t>For each superblock, </a:t>
            </a:r>
            <a:r>
              <a:rPr lang="en-US" altLang="en-US" sz="2400" dirty="0" err="1">
                <a:latin typeface="Arial" charset="0"/>
                <a:cs typeface="Arial" charset="0"/>
                <a:sym typeface="Arial" charset="0"/>
              </a:rPr>
              <a:t>xprof</a:t>
            </a:r>
            <a:r>
              <a:rPr lang="en-US" altLang="en-US" sz="2400" dirty="0">
                <a:latin typeface="Arial" charset="0"/>
                <a:cs typeface="Arial" charset="0"/>
                <a:sym typeface="Arial" charset="0"/>
              </a:rPr>
              <a:t> counts the instructions from entry to each exit and adds a </a:t>
            </a:r>
            <a:r>
              <a:rPr lang="en-US" altLang="en-US" sz="2400" dirty="0" err="1">
                <a:latin typeface="Arial" charset="0"/>
                <a:cs typeface="Arial" charset="0"/>
                <a:sym typeface="Arial" charset="0"/>
              </a:rPr>
              <a:t>valgrind</a:t>
            </a:r>
            <a:r>
              <a:rPr lang="en-US" altLang="en-US" sz="2400" dirty="0">
                <a:latin typeface="Arial" charset="0"/>
                <a:cs typeface="Arial" charset="0"/>
                <a:sym typeface="Arial" charset="0"/>
              </a:rPr>
              <a:t> “Dirty call” to update an internal counter.</a:t>
            </a:r>
          </a:p>
          <a:p>
            <a:pPr>
              <a:spcBef>
                <a:spcPts val="1600"/>
              </a:spcBef>
              <a:buSzPct val="171000"/>
              <a:buFont typeface="Arial" charset="0"/>
              <a:buChar char="•"/>
            </a:pPr>
            <a:r>
              <a:rPr lang="en-US" altLang="en-US" sz="2400" dirty="0">
                <a:latin typeface="Arial" charset="0"/>
                <a:cs typeface="Arial" charset="0"/>
                <a:sym typeface="Arial" charset="0"/>
              </a:rPr>
              <a:t>Notes:</a:t>
            </a:r>
          </a:p>
          <a:p>
            <a:pPr lvl="1">
              <a:spcBef>
                <a:spcPts val="1600"/>
              </a:spcBef>
              <a:buSzPct val="171000"/>
            </a:pPr>
            <a:r>
              <a:rPr lang="en-US" altLang="en-US" sz="2400" dirty="0" err="1" smtClean="0">
                <a:latin typeface="Arial" charset="0"/>
                <a:cs typeface="Arial" charset="0"/>
                <a:sym typeface="Arial" charset="0"/>
              </a:rPr>
              <a:t>Valgind</a:t>
            </a:r>
            <a:r>
              <a:rPr lang="en-US" altLang="en-US" sz="2400" dirty="0" smtClean="0">
                <a:latin typeface="Arial" charset="0"/>
                <a:cs typeface="Arial" charset="0"/>
                <a:sym typeface="Arial" charset="0"/>
              </a:rPr>
              <a:t> translates </a:t>
            </a:r>
            <a:r>
              <a:rPr lang="en-US" altLang="en-US" sz="2400" dirty="0">
                <a:latin typeface="Arial" charset="0"/>
                <a:cs typeface="Arial" charset="0"/>
                <a:sym typeface="Arial" charset="0"/>
              </a:rPr>
              <a:t>all code down to system calls</a:t>
            </a:r>
            <a:r>
              <a:rPr lang="en-US" altLang="en-US" sz="2400" dirty="0" smtClean="0">
                <a:latin typeface="Arial" charset="0"/>
                <a:cs typeface="Arial" charset="0"/>
                <a:sym typeface="Arial" charset="0"/>
              </a:rPr>
              <a:t>.   Execution of system calls is not counted.</a:t>
            </a:r>
          </a:p>
          <a:p>
            <a:pPr lvl="1">
              <a:spcBef>
                <a:spcPts val="1600"/>
              </a:spcBef>
              <a:buSzPct val="171000"/>
            </a:pPr>
            <a:r>
              <a:rPr lang="en-US" altLang="en-US" sz="2400" dirty="0" smtClean="0">
                <a:latin typeface="Arial" charset="0"/>
                <a:cs typeface="Arial" charset="0"/>
                <a:sym typeface="Arial" charset="0"/>
              </a:rPr>
              <a:t>IR = Intermediate Representation</a:t>
            </a:r>
            <a:endParaRPr lang="en-US" altLang="en-US" sz="2400" dirty="0"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5018088" y="1957388"/>
            <a:ext cx="1384300" cy="635000"/>
            <a:chOff x="0" y="0"/>
            <a:chExt cx="871" cy="400"/>
          </a:xfrm>
        </p:grpSpPr>
        <p:sp>
          <p:nvSpPr>
            <p:cNvPr id="18436" name="Rectangle 4"/>
            <p:cNvSpPr>
              <a:spLocks/>
            </p:cNvSpPr>
            <p:nvPr/>
          </p:nvSpPr>
          <p:spPr bwMode="auto">
            <a:xfrm>
              <a:off x="240" y="0"/>
              <a:ext cx="386" cy="5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37" name="Rectangle 5"/>
            <p:cNvSpPr>
              <a:spLocks/>
            </p:cNvSpPr>
            <p:nvPr/>
          </p:nvSpPr>
          <p:spPr bwMode="auto">
            <a:xfrm>
              <a:off x="240" y="48"/>
              <a:ext cx="386" cy="59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38" name="Rectangle 6"/>
            <p:cNvSpPr>
              <a:spLocks/>
            </p:cNvSpPr>
            <p:nvPr/>
          </p:nvSpPr>
          <p:spPr bwMode="auto">
            <a:xfrm>
              <a:off x="240" y="97"/>
              <a:ext cx="386" cy="5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39" name="Rectangle 7"/>
            <p:cNvSpPr>
              <a:spLocks/>
            </p:cNvSpPr>
            <p:nvPr/>
          </p:nvSpPr>
          <p:spPr bwMode="auto">
            <a:xfrm>
              <a:off x="240" y="146"/>
              <a:ext cx="386" cy="5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0" name="Rectangle 8"/>
            <p:cNvSpPr>
              <a:spLocks/>
            </p:cNvSpPr>
            <p:nvPr/>
          </p:nvSpPr>
          <p:spPr bwMode="auto">
            <a:xfrm>
              <a:off x="240" y="194"/>
              <a:ext cx="386" cy="59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1" name="Rectangle 9"/>
            <p:cNvSpPr>
              <a:spLocks/>
            </p:cNvSpPr>
            <p:nvPr/>
          </p:nvSpPr>
          <p:spPr bwMode="auto">
            <a:xfrm>
              <a:off x="240" y="243"/>
              <a:ext cx="386" cy="5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2" name="Rectangle 10"/>
            <p:cNvSpPr>
              <a:spLocks/>
            </p:cNvSpPr>
            <p:nvPr/>
          </p:nvSpPr>
          <p:spPr bwMode="auto">
            <a:xfrm>
              <a:off x="240" y="292"/>
              <a:ext cx="386" cy="58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3" name="Rectangle 11"/>
            <p:cNvSpPr>
              <a:spLocks/>
            </p:cNvSpPr>
            <p:nvPr/>
          </p:nvSpPr>
          <p:spPr bwMode="auto">
            <a:xfrm>
              <a:off x="240" y="340"/>
              <a:ext cx="386" cy="59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H="1">
              <a:off x="0" y="0"/>
              <a:ext cx="245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 flipH="1">
              <a:off x="626" y="194"/>
              <a:ext cx="245" cy="1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 flipH="1">
              <a:off x="626" y="399"/>
              <a:ext cx="245" cy="1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EFB7B-8BC9-4A60-B1F4-B0ADD6E1D74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152400"/>
            <a:ext cx="10464800" cy="800100"/>
          </a:xfrm>
          <a:ln/>
        </p:spPr>
        <p:txBody>
          <a:bodyPr/>
          <a:lstStyle/>
          <a:p>
            <a:r>
              <a:rPr lang="en-US" altLang="en-US"/>
              <a:t>Critique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35000"/>
            <a:r>
              <a:rPr lang="en-US" altLang="en-US" dirty="0" err="1"/>
              <a:t>Xprof</a:t>
            </a:r>
            <a:r>
              <a:rPr lang="en-US" altLang="en-US" dirty="0"/>
              <a:t> looks promising.</a:t>
            </a:r>
          </a:p>
          <a:p>
            <a:pPr marL="952500" lvl="1"/>
            <a:r>
              <a:rPr lang="en-US" altLang="en-US" dirty="0"/>
              <a:t>Simple to use, very cheap way to get approximate CPU clock counts.</a:t>
            </a:r>
          </a:p>
          <a:p>
            <a:pPr marL="952500" lvl="1"/>
            <a:r>
              <a:rPr lang="en-US" altLang="en-US" dirty="0"/>
              <a:t>Evaluates almost all code (only missing system calls).</a:t>
            </a:r>
          </a:p>
          <a:p>
            <a:pPr marL="635000"/>
            <a:r>
              <a:rPr lang="en-US" altLang="en-US" dirty="0"/>
              <a:t>Drawbacks:</a:t>
            </a:r>
          </a:p>
          <a:p>
            <a:pPr marL="952500" lvl="1"/>
            <a:r>
              <a:rPr lang="en-US" altLang="en-US" dirty="0"/>
              <a:t>Mapping IR operations to target processor is not perfect.</a:t>
            </a:r>
          </a:p>
          <a:p>
            <a:pPr marL="1270000" lvl="2"/>
            <a:r>
              <a:rPr lang="en-US" altLang="en-US" dirty="0"/>
              <a:t>Calibration and tuning should help.</a:t>
            </a:r>
          </a:p>
          <a:p>
            <a:pPr marL="1270000" lvl="2"/>
            <a:r>
              <a:rPr lang="en-US" altLang="en-US" dirty="0"/>
              <a:t>The tool may work better for relative tuning.</a:t>
            </a:r>
            <a:br>
              <a:rPr lang="en-US" altLang="en-US" dirty="0"/>
            </a:br>
            <a:r>
              <a:rPr lang="en-US" altLang="en-US" dirty="0"/>
              <a:t>“Please reduce your CPU load by 25%.”</a:t>
            </a:r>
          </a:p>
          <a:p>
            <a:pPr marL="952500" lvl="1"/>
            <a:r>
              <a:rPr lang="en-US" altLang="en-US" dirty="0"/>
              <a:t>Does not (currently) deal with cache.  (</a:t>
            </a:r>
            <a:r>
              <a:rPr lang="en-US" altLang="en-US" dirty="0" err="1"/>
              <a:t>Valgrind</a:t>
            </a:r>
            <a:r>
              <a:rPr lang="en-US" altLang="en-US" dirty="0"/>
              <a:t> does have “</a:t>
            </a:r>
            <a:r>
              <a:rPr lang="en-US" altLang="en-US" dirty="0" err="1"/>
              <a:t>cachegrind</a:t>
            </a:r>
            <a:r>
              <a:rPr lang="en-US" altLang="en-US" dirty="0"/>
              <a:t>” tool.)</a:t>
            </a:r>
            <a:br>
              <a:rPr lang="en-US" altLang="en-US" dirty="0"/>
            </a:br>
            <a:r>
              <a:rPr lang="en-US" altLang="en-US" dirty="0"/>
              <a:t>One common approach is to multiply cycle counts by cache-factor to get time.</a:t>
            </a:r>
          </a:p>
          <a:p>
            <a:pPr marL="952500" lvl="1"/>
            <a:r>
              <a:rPr lang="en-US" altLang="en-US" dirty="0"/>
              <a:t>Does not capture </a:t>
            </a:r>
            <a:r>
              <a:rPr lang="en-US" altLang="en-US" dirty="0" smtClean="0"/>
              <a:t>pipelining. </a:t>
            </a:r>
            <a:endParaRPr lang="en-US" altLang="en-US" dirty="0"/>
          </a:p>
          <a:p>
            <a:pPr marL="952500" lvl="1"/>
            <a:r>
              <a:rPr lang="en-US" altLang="en-US" dirty="0"/>
              <a:t>Does not (currently) work on multithreaded code</a:t>
            </a:r>
            <a:r>
              <a:rPr lang="en-US" altLang="en-US" dirty="0" smtClean="0"/>
              <a:t>.</a:t>
            </a:r>
          </a:p>
          <a:p>
            <a:pPr marL="952500" lvl="1"/>
            <a:r>
              <a:rPr lang="en-US" altLang="en-US" dirty="0" smtClean="0"/>
              <a:t>No guarantees of over- or under-bounding execution time on target computer.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2648E-8B17-4BF0-8BE9-777A4F48117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35000"/>
            <a:r>
              <a:rPr lang="en-US" altLang="en-US" dirty="0"/>
              <a:t>For </a:t>
            </a:r>
            <a:r>
              <a:rPr lang="en-US" altLang="en-US" dirty="0" smtClean="0"/>
              <a:t>the challenge of sizing CPU capability early in development of computationally intensive flight algorithms, </a:t>
            </a:r>
            <a:r>
              <a:rPr lang="en-US" altLang="en-US" dirty="0" err="1" smtClean="0"/>
              <a:t>Valgrind-Xprof</a:t>
            </a:r>
            <a:r>
              <a:rPr lang="en-US" altLang="en-US" dirty="0" smtClean="0"/>
              <a:t> shows promise.</a:t>
            </a:r>
          </a:p>
          <a:p>
            <a:pPr marL="635000"/>
            <a:r>
              <a:rPr lang="en-US" altLang="en-US" dirty="0" smtClean="0"/>
              <a:t>The tool is easy to use and cheap to implement.</a:t>
            </a:r>
          </a:p>
          <a:p>
            <a:pPr marL="635000"/>
            <a:r>
              <a:rPr lang="en-US" altLang="en-US" dirty="0" smtClean="0"/>
              <a:t>Work remains to test, tune and calibrate.</a:t>
            </a:r>
            <a:endParaRPr lang="en-US" altLang="en-US" dirty="0"/>
          </a:p>
          <a:p>
            <a:pPr marL="635000"/>
            <a:endParaRPr lang="en-US" altLang="en-US" dirty="0"/>
          </a:p>
          <a:p>
            <a:pPr marL="635000"/>
            <a:endParaRPr lang="en-US" altLang="en-US" dirty="0"/>
          </a:p>
          <a:p>
            <a:pPr marL="635000"/>
            <a:r>
              <a:rPr lang="en-US" altLang="en-US" dirty="0"/>
              <a:t>References:</a:t>
            </a:r>
          </a:p>
          <a:p>
            <a:pPr marL="952500" lvl="1"/>
            <a:r>
              <a:rPr lang="en-US" altLang="en-US" u="sng" dirty="0">
                <a:hlinkClick r:id="rId2"/>
              </a:rPr>
              <a:t>http://valgrind.org</a:t>
            </a:r>
            <a:r>
              <a:rPr lang="en-US" altLang="en-US" dirty="0"/>
              <a:t>, provides source code and documentation for the </a:t>
            </a:r>
            <a:r>
              <a:rPr lang="en-US" altLang="en-US" dirty="0" err="1" smtClean="0"/>
              <a:t>toolsuite</a:t>
            </a:r>
            <a:endParaRPr lang="en-US" altLang="en-US" dirty="0" smtClean="0"/>
          </a:p>
          <a:p>
            <a:pPr marL="952500" lvl="1"/>
            <a:r>
              <a:rPr lang="en-US" altLang="en-US" dirty="0" smtClean="0">
                <a:hlinkClick r:id="rId3"/>
              </a:rPr>
              <a:t>http://code.google.com/p/valgrind-xprof</a:t>
            </a:r>
            <a:r>
              <a:rPr lang="en-US" altLang="en-US" dirty="0" smtClean="0"/>
              <a:t>, provides code for </a:t>
            </a:r>
            <a:r>
              <a:rPr lang="en-US" altLang="en-US" dirty="0" err="1" smtClean="0"/>
              <a:t>xprof</a:t>
            </a:r>
            <a:r>
              <a:rPr lang="en-US" altLang="en-US" dirty="0" smtClean="0"/>
              <a:t> patch</a:t>
            </a:r>
            <a:endParaRPr lang="en-US" altLang="en-US" dirty="0"/>
          </a:p>
          <a:p>
            <a:pPr marL="952500" lvl="1"/>
            <a:r>
              <a:rPr lang="en-US" altLang="en-US" dirty="0" err="1" smtClean="0"/>
              <a:t>Nethercote</a:t>
            </a:r>
            <a:r>
              <a:rPr lang="en-US" altLang="en-US" dirty="0"/>
              <a:t>, N., and Seward, J.,  "</a:t>
            </a:r>
            <a:r>
              <a:rPr lang="en-US" altLang="en-US" dirty="0" err="1"/>
              <a:t>Valgrind</a:t>
            </a:r>
            <a:r>
              <a:rPr lang="en-US" altLang="en-US" dirty="0"/>
              <a:t>: A Framework for Heavyweight Dynamic Binary Instrumentation." Proceedings of ACM SIGPLAN 2007 Conference on Programming   Language Design and Implementation (PLDI 2007), San Diego, California, USA, June 2007.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0C0C0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Pages>0</Pages>
  <Words>543</Words>
  <Characters>0</Characters>
  <Application>Microsoft Macintosh PowerPoint</Application>
  <PresentationFormat>Custom</PresentationFormat>
  <Lines>0</Lines>
  <Paragraphs>107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Title &amp; Subtitle</vt:lpstr>
      <vt:lpstr>Title &amp; Bullets</vt:lpstr>
      <vt:lpstr>Title - Center</vt:lpstr>
      <vt:lpstr>Photo - Horizontal</vt:lpstr>
      <vt:lpstr>Photo - Horizontal Reflection</vt:lpstr>
      <vt:lpstr>Photo - Vertical</vt:lpstr>
      <vt:lpstr>Photo - Vertical Reflection</vt:lpstr>
      <vt:lpstr>Title - Top</vt:lpstr>
      <vt:lpstr>Title &amp; Bullets - Left</vt:lpstr>
      <vt:lpstr>Title &amp; Bullets - Right</vt:lpstr>
      <vt:lpstr>Title, Bullets &amp; Photo</vt:lpstr>
      <vt:lpstr>Estimating Flight CPU Utilization of Algorithms in a Desktop Environment Using Xprof</vt:lpstr>
      <vt:lpstr>Outline</vt:lpstr>
      <vt:lpstr>Development Process</vt:lpstr>
      <vt:lpstr>The Challenge of Generating CPU Loading Estimates</vt:lpstr>
      <vt:lpstr>The Xprof Approach</vt:lpstr>
      <vt:lpstr>An Example</vt:lpstr>
      <vt:lpstr>How Valgrind-Xprof Works</vt:lpstr>
      <vt:lpstr>Critique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Flight CPU Utilization of Algorithms in a Desktop Environment using Xprof</dc:title>
  <dc:creator>Wette, Matthew R (3441)</dc:creator>
  <cp:lastModifiedBy>Matthew Wette</cp:lastModifiedBy>
  <cp:revision>8</cp:revision>
  <cp:lastPrinted>2013-12-02T15:33:43Z</cp:lastPrinted>
  <dcterms:modified xsi:type="dcterms:W3CDTF">2013-12-02T15:54:13Z</dcterms:modified>
</cp:coreProperties>
</file>