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264" r:id="rId4"/>
    <p:sldId id="265" r:id="rId5"/>
    <p:sldId id="267" r:id="rId6"/>
    <p:sldId id="282" r:id="rId7"/>
    <p:sldId id="283" r:id="rId8"/>
    <p:sldId id="285" r:id="rId9"/>
    <p:sldId id="286" r:id="rId10"/>
    <p:sldId id="284" r:id="rId11"/>
    <p:sldId id="288" r:id="rId12"/>
    <p:sldId id="266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ECD"/>
    <a:srgbClr val="FF8000"/>
    <a:srgbClr val="6E7C92"/>
    <a:srgbClr val="11242F"/>
    <a:srgbClr val="00933B"/>
    <a:srgbClr val="29D531"/>
    <a:srgbClr val="91C3FF"/>
    <a:srgbClr val="6BAEFF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F3221D12-5A03-4DE2-995D-9225D42FD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72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E8D7EA4C-708B-4321-BC2D-01754454C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173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90" tIns="45245" rIns="90490" bIns="45245" anchor="b"/>
          <a:lstStyle/>
          <a:p>
            <a:pPr algn="r" defTabSz="904794"/>
            <a:fld id="{8DD204C6-D3BF-4292-B243-99D6ACA6F45C}" type="slidenum">
              <a:rPr lang="en-US" sz="12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904794"/>
              <a:t>2</a:t>
            </a:fld>
            <a:endParaRPr lang="en-US" sz="1200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defTabSz="904794">
              <a:buClr>
                <a:srgbClr val="000000"/>
              </a:buClr>
              <a:buSzPct val="100000"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1" y="5786438"/>
            <a:ext cx="2643188" cy="1320800"/>
          </a:xfrm>
          <a:noFill/>
          <a:ln/>
        </p:spPr>
        <p:txBody>
          <a:bodyPr lIns="90490" tIns="45245" rIns="90490" bIns="45245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8925" y="6477000"/>
            <a:ext cx="22336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800" dirty="0">
                <a:solidFill>
                  <a:schemeClr val="bg2"/>
                </a:solidFill>
                <a:latin typeface="Arial" pitchFamily="34" charset="0"/>
              </a:rPr>
              <a:t>© </a:t>
            </a:r>
            <a:r>
              <a:rPr lang="en-US" sz="800" dirty="0" smtClean="0">
                <a:solidFill>
                  <a:schemeClr val="bg2"/>
                </a:solidFill>
                <a:latin typeface="Arial" pitchFamily="34" charset="0"/>
              </a:rPr>
              <a:t>2013 </a:t>
            </a:r>
            <a:r>
              <a:rPr lang="en-US" sz="800" dirty="0">
                <a:solidFill>
                  <a:schemeClr val="bg2"/>
                </a:solidFill>
                <a:latin typeface="Arial" pitchFamily="34" charset="0"/>
              </a:rPr>
              <a:t>GrammaTech, Inc. All rights reserved</a:t>
            </a:r>
            <a:endParaRPr lang="en-US" sz="800" dirty="0">
              <a:latin typeface="Arial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27038" y="5029200"/>
            <a:ext cx="26447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rgbClr val="11242F"/>
                </a:solidFill>
                <a:latin typeface="Arial" pitchFamily="34" charset="0"/>
              </a:rPr>
              <a:t>GrammaTech, Inc.</a:t>
            </a:r>
          </a:p>
          <a:p>
            <a:pPr algn="l">
              <a:defRPr/>
            </a:pPr>
            <a:r>
              <a:rPr lang="en-US" sz="1400" dirty="0">
                <a:solidFill>
                  <a:srgbClr val="11242F"/>
                </a:solidFill>
                <a:latin typeface="Arial" pitchFamily="34" charset="0"/>
              </a:rPr>
              <a:t>531 </a:t>
            </a:r>
            <a:r>
              <a:rPr lang="en-US" sz="1400" dirty="0" err="1">
                <a:solidFill>
                  <a:srgbClr val="11242F"/>
                </a:solidFill>
                <a:latin typeface="Arial" pitchFamily="34" charset="0"/>
              </a:rPr>
              <a:t>Esty</a:t>
            </a:r>
            <a:r>
              <a:rPr lang="en-US" sz="1400" dirty="0">
                <a:solidFill>
                  <a:srgbClr val="11242F"/>
                </a:solidFill>
                <a:latin typeface="Arial" pitchFamily="34" charset="0"/>
              </a:rPr>
              <a:t> Street</a:t>
            </a:r>
          </a:p>
          <a:p>
            <a:pPr algn="l">
              <a:defRPr/>
            </a:pPr>
            <a:r>
              <a:rPr lang="en-US" sz="1400" dirty="0">
                <a:solidFill>
                  <a:srgbClr val="11242F"/>
                </a:solidFill>
                <a:latin typeface="Arial" pitchFamily="34" charset="0"/>
              </a:rPr>
              <a:t>Ithaca, NY 14850</a:t>
            </a:r>
          </a:p>
          <a:p>
            <a:pPr algn="l">
              <a:defRPr/>
            </a:pPr>
            <a:r>
              <a:rPr lang="en-US" sz="1400" dirty="0">
                <a:solidFill>
                  <a:srgbClr val="11242F"/>
                </a:solidFill>
                <a:latin typeface="Arial" pitchFamily="34" charset="0"/>
              </a:rPr>
              <a:t>Tel: 607-273-7340</a:t>
            </a:r>
          </a:p>
          <a:p>
            <a:pPr algn="l">
              <a:defRPr/>
            </a:pPr>
            <a:r>
              <a:rPr lang="en-US" sz="1400" dirty="0">
                <a:solidFill>
                  <a:srgbClr val="11242F"/>
                </a:solidFill>
                <a:latin typeface="Arial" pitchFamily="34" charset="0"/>
              </a:rPr>
              <a:t>E-mail: info@grammatech.com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81200"/>
            <a:ext cx="82296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14600"/>
            <a:ext cx="8229600" cy="533400"/>
          </a:xfrm>
          <a:ln>
            <a:noFill/>
          </a:ln>
        </p:spPr>
        <p:txBody>
          <a:bodyPr wrap="none"/>
          <a:lstStyle>
            <a:lvl1pPr marL="0" indent="0">
              <a:buFont typeface="Wingdings" pitchFamily="2" charset="2"/>
              <a:buNone/>
              <a:defRPr sz="2000" b="1">
                <a:solidFill>
                  <a:srgbClr val="11242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943600" y="6324600"/>
            <a:ext cx="2895600" cy="457200"/>
          </a:xfrm>
        </p:spPr>
        <p:txBody>
          <a:bodyPr/>
          <a:lstStyle>
            <a:lvl1pPr algn="r">
              <a:defRPr sz="900" b="0"/>
            </a:lvl1pPr>
          </a:lstStyle>
          <a:p>
            <a:pPr>
              <a:defRPr/>
            </a:pPr>
            <a:r>
              <a:rPr lang="en-US" dirty="0" smtClean="0"/>
              <a:t>GrammaTech Proprietary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399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GrammaTech Proprietary Information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DD3B467-2CE2-49FC-B95A-07B8DB08E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52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GrammaTech Proprietary Information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C5B6B88-9DC9-43E5-903F-59979DFDC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64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Copyright © GrammaTech, Inc. 2013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E4D00947-BD4B-497F-AE3A-20574CEED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391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GrammaTech Proprietary Information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9CB01D2-0C05-4B5F-8D69-07CA3F8EF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419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29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229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GrammaTech Proprietary Information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EE8FB13-EB4F-407F-9C80-A31322AF7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42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GrammaTech Proprietary Information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4B9CD8A-D189-494A-A62F-89B00014F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27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GrammaTech Proprietary Information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72BD945-4C57-4A91-9BC8-582192C42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555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GrammaTech Proprietary Information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949D0DA-F525-4BFB-AC30-B1FB8E29E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06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GrammaTech Proprietary Information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81F7333-AA93-4BC3-B160-6A01CDC8B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49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GrammaTech Proprietary Information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25F8EC3-6E29-4B9D-B386-AF705AD93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153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610600" cy="4953000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GrammaTech Proprietary Information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477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EB99CD8-4327-4912-B90F-C9FB0C381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838200" y="6523038"/>
            <a:ext cx="0" cy="182562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031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763" y="6327775"/>
            <a:ext cx="17732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D81E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D81E05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D81E05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D81E05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D81E05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D81E05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D81E05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D81E05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D81E05"/>
          </a:solidFill>
          <a:latin typeface="Arial Black" pitchFamily="34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1" fontAlgn="base" hangingPunct="1">
        <a:spcBef>
          <a:spcPct val="20000"/>
        </a:spcBef>
        <a:spcAft>
          <a:spcPct val="0"/>
        </a:spcAft>
        <a:buChar char="›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48213136@N06/8958839420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jpeg"/><Relationship Id="rId42" Type="http://schemas.openxmlformats.org/officeDocument/2006/relationships/image" Target="../media/image43.jpeg"/><Relationship Id="rId47" Type="http://schemas.openxmlformats.org/officeDocument/2006/relationships/image" Target="../media/image48.gif"/><Relationship Id="rId50" Type="http://schemas.openxmlformats.org/officeDocument/2006/relationships/image" Target="../media/image51.gif"/><Relationship Id="rId55" Type="http://schemas.openxmlformats.org/officeDocument/2006/relationships/image" Target="../media/image56.gif"/><Relationship Id="rId63" Type="http://schemas.openxmlformats.org/officeDocument/2006/relationships/image" Target="../media/image6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41" Type="http://schemas.openxmlformats.org/officeDocument/2006/relationships/image" Target="../media/image42.png"/><Relationship Id="rId54" Type="http://schemas.openxmlformats.org/officeDocument/2006/relationships/image" Target="../media/image55.gif"/><Relationship Id="rId6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3" Type="http://schemas.openxmlformats.org/officeDocument/2006/relationships/image" Target="../media/image54.jpeg"/><Relationship Id="rId58" Type="http://schemas.openxmlformats.org/officeDocument/2006/relationships/image" Target="../media/image59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gif"/><Relationship Id="rId57" Type="http://schemas.openxmlformats.org/officeDocument/2006/relationships/image" Target="../media/image58.jpeg"/><Relationship Id="rId61" Type="http://schemas.openxmlformats.org/officeDocument/2006/relationships/image" Target="../media/image62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jpeg"/><Relationship Id="rId44" Type="http://schemas.openxmlformats.org/officeDocument/2006/relationships/image" Target="../media/image45.gif"/><Relationship Id="rId52" Type="http://schemas.openxmlformats.org/officeDocument/2006/relationships/image" Target="../media/image53.jpeg"/><Relationship Id="rId60" Type="http://schemas.openxmlformats.org/officeDocument/2006/relationships/image" Target="../media/image61.png"/><Relationship Id="rId65" Type="http://schemas.openxmlformats.org/officeDocument/2006/relationships/image" Target="../media/image6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gif"/><Relationship Id="rId48" Type="http://schemas.openxmlformats.org/officeDocument/2006/relationships/image" Target="../media/image49.jpeg"/><Relationship Id="rId56" Type="http://schemas.openxmlformats.org/officeDocument/2006/relationships/image" Target="../media/image57.jpeg"/><Relationship Id="rId64" Type="http://schemas.openxmlformats.org/officeDocument/2006/relationships/image" Target="../media/image65.gif"/><Relationship Id="rId8" Type="http://schemas.openxmlformats.org/officeDocument/2006/relationships/image" Target="../media/image9.png"/><Relationship Id="rId51" Type="http://schemas.openxmlformats.org/officeDocument/2006/relationships/image" Target="../media/image52.jpeg"/><Relationship Id="rId3" Type="http://schemas.openxmlformats.org/officeDocument/2006/relationships/image" Target="../media/image4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png"/><Relationship Id="rId46" Type="http://schemas.openxmlformats.org/officeDocument/2006/relationships/image" Target="../media/image47.jpeg"/><Relationship Id="rId5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900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Code Awareness Assistant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" y="3440113"/>
            <a:ext cx="8229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11242F"/>
                </a:solidFill>
              </a:rPr>
              <a:t>Presented by: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11242F"/>
                </a:solidFill>
              </a:rPr>
              <a:t>Dr. Michael McDougall, mcdougall@grammatech.com</a:t>
            </a:r>
            <a:endParaRPr lang="en-US" sz="1800" dirty="0">
              <a:solidFill>
                <a:srgbClr val="11242F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Automatically Collecting and Checking Detailed Design Decisions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4343400"/>
            <a:ext cx="51058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This </a:t>
            </a:r>
            <a:r>
              <a:rPr lang="en-US" sz="1200" dirty="0"/>
              <a:t>material is based upon work supported by the United States Navy </a:t>
            </a:r>
            <a:br>
              <a:rPr lang="en-US" sz="1200" dirty="0"/>
            </a:br>
            <a:r>
              <a:rPr lang="en-US" sz="1200" dirty="0"/>
              <a:t>under Contract No. N00014-12-M-0240. Any opinions, findings and </a:t>
            </a:r>
            <a:br>
              <a:rPr lang="en-US" sz="1200" dirty="0"/>
            </a:br>
            <a:r>
              <a:rPr lang="en-US" sz="1200" dirty="0"/>
              <a:t>conclusions or recommendations expressed in this material are those of </a:t>
            </a:r>
            <a:br>
              <a:rPr lang="en-US" sz="1200" dirty="0"/>
            </a:br>
            <a:r>
              <a:rPr lang="en-US" sz="1200" dirty="0"/>
              <a:t>the author(s) and do not necessarily reflect the views of the United </a:t>
            </a:r>
            <a:br>
              <a:rPr lang="en-US" sz="1200" dirty="0"/>
            </a:br>
            <a:r>
              <a:rPr lang="en-US" sz="1200" dirty="0"/>
              <a:t>States Navy</a:t>
            </a:r>
            <a:r>
              <a:rPr lang="en-US" sz="1200" dirty="0" smtClean="0"/>
              <a:t>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Consistency with Design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foo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reads from x[y]</a:t>
            </a:r>
          </a:p>
          <a:p>
            <a:r>
              <a:rPr lang="en-US" dirty="0" smtClean="0"/>
              <a:t>Procedure assumes </a:t>
            </a:r>
            <a:r>
              <a:rPr lang="en-US" dirty="0" err="1" smtClean="0"/>
              <a:t>globals</a:t>
            </a:r>
            <a:r>
              <a:rPr lang="en-US" dirty="0" smtClean="0"/>
              <a:t> initialized</a:t>
            </a:r>
          </a:p>
          <a:p>
            <a:r>
              <a:rPr lang="en-US" dirty="0" smtClean="0"/>
              <a:t>Procedure assumes pointers point to heap</a:t>
            </a:r>
          </a:p>
          <a:p>
            <a:r>
              <a:rPr lang="en-US" dirty="0" smtClean="0"/>
              <a:t>Procedure allocates memory</a:t>
            </a:r>
          </a:p>
          <a:p>
            <a:r>
              <a:rPr lang="en-US" dirty="0" smtClean="0"/>
              <a:t>Procedure writes through pointer (‘out variable’)</a:t>
            </a:r>
          </a:p>
          <a:p>
            <a:r>
              <a:rPr lang="en-US" dirty="0" smtClean="0"/>
              <a:t>Procedure uses &lt;1000 cycles</a:t>
            </a:r>
          </a:p>
          <a:p>
            <a:r>
              <a:rPr lang="en-US" dirty="0" smtClean="0"/>
              <a:t>Procedure avoids calling library X</a:t>
            </a:r>
          </a:p>
          <a:p>
            <a:r>
              <a:rPr lang="en-US" dirty="0" smtClean="0"/>
              <a:t>Procedure can call </a:t>
            </a:r>
            <a:r>
              <a:rPr lang="en-US" dirty="0" err="1" smtClean="0"/>
              <a:t>printf</a:t>
            </a:r>
            <a:endParaRPr lang="en-US" dirty="0" smtClean="0"/>
          </a:p>
          <a:p>
            <a:r>
              <a:rPr lang="en-US" smtClean="0"/>
              <a:t>Procedure returns ERR_IO</a:t>
            </a:r>
            <a:endParaRPr lang="en-US" dirty="0" smtClean="0"/>
          </a:p>
          <a:p>
            <a:r>
              <a:rPr lang="en-US" dirty="0" err="1" smtClean="0"/>
              <a:t>g_length</a:t>
            </a:r>
            <a:r>
              <a:rPr lang="en-US" dirty="0" smtClean="0"/>
              <a:t> = length of </a:t>
            </a:r>
            <a:r>
              <a:rPr lang="en-US" dirty="0" err="1" smtClean="0"/>
              <a:t>g_array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dirty="0" err="1" smtClean="0"/>
              <a:t>GrammaTech</a:t>
            </a:r>
            <a:r>
              <a:rPr lang="en-US" dirty="0" smtClean="0"/>
              <a:t>, Inc.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Prototype: Design Notes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b="51665"/>
          <a:stretch>
            <a:fillRect/>
          </a:stretch>
        </p:blipFill>
        <p:spPr>
          <a:xfrm>
            <a:off x="304800" y="1219200"/>
            <a:ext cx="4324350" cy="37338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t="48335"/>
          <a:stretch>
            <a:fillRect/>
          </a:stretch>
        </p:blipFill>
        <p:spPr>
          <a:xfrm>
            <a:off x="4572000" y="1219200"/>
            <a:ext cx="4324350" cy="39909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6" descr="\\files\gt\customers\government\OSD\SBIROSD-OSD11-CP1-PH1-Code_Awareness\Deliverables\ProgressReport2\screenshots\Design_Notes_Panel_UC_expanded.png"/>
          <p:cNvPicPr/>
          <p:nvPr/>
        </p:nvPicPr>
        <p:blipFill>
          <a:blip r:embed="rId3" cstate="print"/>
          <a:srcRect t="27083" r="26701" b="57986"/>
          <a:stretch>
            <a:fillRect/>
          </a:stretch>
        </p:blipFill>
        <p:spPr bwMode="auto">
          <a:xfrm>
            <a:off x="2209800" y="4648200"/>
            <a:ext cx="4000500" cy="1228725"/>
          </a:xfrm>
          <a:prstGeom prst="rect">
            <a:avLst/>
          </a:prstGeom>
          <a:noFill/>
          <a:ln w="9525" cmpd="sng">
            <a:solidFill>
              <a:srgbClr val="1F497D"/>
            </a:solidFill>
            <a:miter lim="800000"/>
            <a:headEnd/>
            <a:tailEnd/>
          </a:ln>
          <a:effectLst/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0" y="6400800"/>
            <a:ext cx="2819400" cy="3810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Copyright © </a:t>
            </a:r>
            <a:r>
              <a:rPr lang="en-US" dirty="0" err="1" smtClean="0"/>
              <a:t>GrammaTech</a:t>
            </a:r>
            <a:r>
              <a:rPr lang="en-US" dirty="0" smtClean="0"/>
              <a:t>, Inc. 2013</a:t>
            </a:r>
          </a:p>
          <a:p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Design Decisions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GrammaTech, Inc.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 descr="\\files\gt\customers\government\OSD\SBIROSD-OSD11-CP1-PH2-Code_Awareness\Meetings\FSW2013\Systems_Engineering_Process_I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5208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ular Callout 7"/>
          <p:cNvSpPr/>
          <p:nvPr/>
        </p:nvSpPr>
        <p:spPr bwMode="auto">
          <a:xfrm>
            <a:off x="228600" y="5105400"/>
            <a:ext cx="3332964" cy="1323439"/>
          </a:xfrm>
          <a:prstGeom prst="wedgeRectCallout">
            <a:avLst>
              <a:gd name="adj1" fmla="val 30801"/>
              <a:gd name="adj2" fmla="val -95350"/>
            </a:avLst>
          </a:prstGeom>
          <a:solidFill>
            <a:schemeClr val="accent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itchFamily="34" charset="0"/>
              </a:rPr>
              <a:t>Lots of decisions.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Not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enough documentation.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itchFamily="34" charset="0"/>
              </a:rPr>
              <a:t>Easily forgotten.</a:t>
            </a:r>
            <a:endParaRPr kumimoji="0" lang="en-US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itchFamily="34" charset="0"/>
              </a:rPr>
              <a:t>Hints in source code.</a:t>
            </a:r>
          </a:p>
        </p:txBody>
      </p:sp>
      <p:sp>
        <p:nvSpPr>
          <p:cNvPr id="10" name="Parallelogram 9"/>
          <p:cNvSpPr/>
          <p:nvPr/>
        </p:nvSpPr>
        <p:spPr bwMode="auto">
          <a:xfrm flipH="1">
            <a:off x="2286000" y="3257728"/>
            <a:ext cx="2743200" cy="1487715"/>
          </a:xfrm>
          <a:prstGeom prst="parallelogram">
            <a:avLst>
              <a:gd name="adj" fmla="val 46053"/>
            </a:avLst>
          </a:prstGeom>
          <a:gradFill>
            <a:gsLst>
              <a:gs pos="0">
                <a:schemeClr val="accent1">
                  <a:lumMod val="60000"/>
                  <a:lumOff val="40000"/>
                  <a:alpha val="22000"/>
                </a:schemeClr>
              </a:gs>
              <a:gs pos="50000">
                <a:schemeClr val="accent1">
                  <a:lumMod val="60000"/>
                  <a:lumOff val="40000"/>
                  <a:alpha val="6600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5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Design Decisions are Forgotten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943600" cy="4953000"/>
          </a:xfrm>
        </p:spPr>
        <p:txBody>
          <a:bodyPr/>
          <a:lstStyle/>
          <a:p>
            <a:r>
              <a:rPr lang="en-US" dirty="0" smtClean="0"/>
              <a:t>Code modified by unaware programmer </a:t>
            </a:r>
          </a:p>
          <a:p>
            <a:r>
              <a:rPr lang="en-US" dirty="0" smtClean="0"/>
              <a:t>Violates built-in assumptions and constraints</a:t>
            </a:r>
          </a:p>
          <a:p>
            <a:r>
              <a:rPr lang="en-US" dirty="0" smtClean="0"/>
              <a:t>“Stepping stones”</a:t>
            </a:r>
          </a:p>
          <a:p>
            <a:r>
              <a:rPr lang="en-US" dirty="0" smtClean="0"/>
              <a:t>Consequences:</a:t>
            </a:r>
            <a:endParaRPr lang="en-US" dirty="0"/>
          </a:p>
          <a:p>
            <a:pPr lvl="1"/>
            <a:r>
              <a:rPr lang="en-US" dirty="0" smtClean="0"/>
              <a:t>System fails after deployment</a:t>
            </a:r>
          </a:p>
          <a:p>
            <a:pPr lvl="1"/>
            <a:r>
              <a:rPr lang="en-US" dirty="0" smtClean="0"/>
              <a:t>System fails in testing</a:t>
            </a:r>
          </a:p>
          <a:p>
            <a:pPr lvl="1"/>
            <a:r>
              <a:rPr lang="en-US" dirty="0" smtClean="0"/>
              <a:t>Forces changes to documentation, packaging, test plans, etc.</a:t>
            </a:r>
          </a:p>
          <a:p>
            <a:pPr lvl="1"/>
            <a:r>
              <a:rPr lang="en-US" dirty="0" smtClean="0"/>
              <a:t>System architect makes you rewrite code after review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GrammaTech, Inc.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6" name="Picture 2" descr="C:\Users\mcdougall\Desktop\Ariane_5ES_with_ATV_4_on_its_way_to_EL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05000"/>
            <a:ext cx="2711450" cy="40671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62600" y="6172200"/>
            <a:ext cx="33457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hlinkClick r:id="rId3"/>
              </a:rPr>
              <a:t>http://flickr.com/photos/48213136@N06/8958839420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4071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Infer design characteristics automatically</a:t>
            </a:r>
          </a:p>
          <a:p>
            <a:pPr lvl="1"/>
            <a:r>
              <a:rPr lang="en-US" dirty="0" smtClean="0"/>
              <a:t>Additional documentation, useful to new (or forgetful) programmer</a:t>
            </a:r>
          </a:p>
          <a:p>
            <a:r>
              <a:rPr lang="en-US" dirty="0" smtClean="0"/>
              <a:t>Alert when design characteristics change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Change in procedure interface</a:t>
            </a:r>
          </a:p>
          <a:p>
            <a:pPr lvl="2"/>
            <a:r>
              <a:rPr lang="en-US" dirty="0" smtClean="0"/>
              <a:t>Change in performance characteristics</a:t>
            </a:r>
          </a:p>
          <a:p>
            <a:pPr lvl="1"/>
            <a:r>
              <a:rPr lang="en-US" dirty="0" smtClean="0"/>
              <a:t>Chance to re-assess: intentional or accidental?</a:t>
            </a:r>
          </a:p>
          <a:p>
            <a:pPr lvl="1"/>
            <a:r>
              <a:rPr lang="en-US" dirty="0" smtClean="0"/>
              <a:t>Inform peer review / code inspections</a:t>
            </a:r>
          </a:p>
          <a:p>
            <a:r>
              <a:rPr lang="en-US" dirty="0" smtClean="0"/>
              <a:t>One-click documentation</a:t>
            </a:r>
          </a:p>
          <a:p>
            <a:pPr lvl="1"/>
            <a:r>
              <a:rPr lang="en-US" dirty="0" smtClean="0"/>
              <a:t>Make it easy for programmers to record important properties</a:t>
            </a:r>
          </a:p>
          <a:p>
            <a:pPr lvl="1"/>
            <a:r>
              <a:rPr lang="en-US" dirty="0" smtClean="0"/>
              <a:t>Tool will compare documentation with code</a:t>
            </a:r>
          </a:p>
          <a:p>
            <a:r>
              <a:rPr lang="en-US" dirty="0" smtClean="0"/>
              <a:t>Enable formal methods/ design by contract</a:t>
            </a:r>
          </a:p>
          <a:p>
            <a:pPr lvl="1"/>
            <a:r>
              <a:rPr lang="en-US" dirty="0" smtClean="0"/>
              <a:t>Feed characteristics to other analysis tools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GrammaTech, Inc.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9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Time/Change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GrammaTech, Inc.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gives us more hints about </a:t>
            </a:r>
            <a:r>
              <a:rPr lang="en-US" smtClean="0"/>
              <a:t>program characteristics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Sometimes the fact </a:t>
            </a:r>
            <a:r>
              <a:rPr lang="en-US" i="1" dirty="0" smtClean="0"/>
              <a:t>something </a:t>
            </a:r>
            <a:r>
              <a:rPr lang="en-US" dirty="0" smtClean="0"/>
              <a:t>changed is what matters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914400" y="2362200"/>
            <a:ext cx="4572000" cy="609600"/>
          </a:xfrm>
          <a:prstGeom prst="rightArrow">
            <a:avLst/>
          </a:prstGeom>
          <a:solidFill>
            <a:schemeClr val="accent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ardrop 17"/>
          <p:cNvSpPr/>
          <p:nvPr/>
        </p:nvSpPr>
        <p:spPr>
          <a:xfrm>
            <a:off x="4419600" y="2133600"/>
            <a:ext cx="533400" cy="457200"/>
          </a:xfrm>
          <a:prstGeom prst="teardrop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>
            <a:off x="3749040" y="2133600"/>
            <a:ext cx="533400" cy="457200"/>
          </a:xfrm>
          <a:prstGeom prst="teardrop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>
            <a:off x="3078480" y="2133600"/>
            <a:ext cx="533400" cy="457200"/>
          </a:xfrm>
          <a:prstGeom prst="teardrop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>
            <a:off x="2407920" y="2133600"/>
            <a:ext cx="533400" cy="457200"/>
          </a:xfrm>
          <a:prstGeom prst="teardrop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>
            <a:off x="1737360" y="2133600"/>
            <a:ext cx="533400" cy="457200"/>
          </a:xfrm>
          <a:prstGeom prst="teardrop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>
            <a:off x="1066800" y="2133600"/>
            <a:ext cx="533400" cy="457200"/>
          </a:xfrm>
          <a:prstGeom prst="teardrop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914400" y="4226630"/>
            <a:ext cx="4572000" cy="609600"/>
          </a:xfrm>
          <a:prstGeom prst="rightArrow">
            <a:avLst/>
          </a:prstGeom>
          <a:solidFill>
            <a:schemeClr val="accent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ardrop 33"/>
          <p:cNvSpPr/>
          <p:nvPr/>
        </p:nvSpPr>
        <p:spPr>
          <a:xfrm>
            <a:off x="4419600" y="3998030"/>
            <a:ext cx="533400" cy="457200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 flipH="1">
            <a:off x="3749040" y="3998030"/>
            <a:ext cx="533400" cy="457200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 flipH="1">
            <a:off x="3078480" y="3998030"/>
            <a:ext cx="533400" cy="457200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/>
          <p:cNvSpPr/>
          <p:nvPr/>
        </p:nvSpPr>
        <p:spPr>
          <a:xfrm flipH="1">
            <a:off x="2407920" y="3998030"/>
            <a:ext cx="533400" cy="457200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ardrop 37"/>
          <p:cNvSpPr/>
          <p:nvPr/>
        </p:nvSpPr>
        <p:spPr>
          <a:xfrm flipH="1">
            <a:off x="1737360" y="3998030"/>
            <a:ext cx="533400" cy="457200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ardrop 38"/>
          <p:cNvSpPr/>
          <p:nvPr/>
        </p:nvSpPr>
        <p:spPr>
          <a:xfrm flipH="1">
            <a:off x="1066800" y="3998030"/>
            <a:ext cx="533400" cy="457200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 bwMode="auto">
          <a:xfrm>
            <a:off x="2903015" y="3124200"/>
            <a:ext cx="3573985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Unsafe when x == NULL</a:t>
            </a:r>
          </a:p>
        </p:txBody>
      </p:sp>
      <p:cxnSp>
        <p:nvCxnSpPr>
          <p:cNvPr id="51" name="Straight Arrow Connector 50"/>
          <p:cNvCxnSpPr>
            <a:stCxn id="49" idx="0"/>
            <a:endCxn id="18" idx="2"/>
          </p:cNvCxnSpPr>
          <p:nvPr/>
        </p:nvCxnSpPr>
        <p:spPr bwMode="auto">
          <a:xfrm flipH="1" flipV="1">
            <a:off x="4686300" y="2590800"/>
            <a:ext cx="3708" cy="533400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endCxn id="34" idx="6"/>
          </p:cNvCxnSpPr>
          <p:nvPr/>
        </p:nvCxnSpPr>
        <p:spPr bwMode="auto">
          <a:xfrm>
            <a:off x="4682593" y="3657600"/>
            <a:ext cx="3707" cy="340430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Explosion 1 61"/>
          <p:cNvSpPr/>
          <p:nvPr/>
        </p:nvSpPr>
        <p:spPr bwMode="auto">
          <a:xfrm>
            <a:off x="5486400" y="4091516"/>
            <a:ext cx="2286000" cy="1296591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Alert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872734" y="4877329"/>
            <a:ext cx="3245428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Safe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when x == NULL</a:t>
            </a:r>
          </a:p>
        </p:txBody>
      </p:sp>
      <p:cxnSp>
        <p:nvCxnSpPr>
          <p:cNvPr id="68" name="Straight Arrow Connector 67"/>
          <p:cNvCxnSpPr>
            <a:stCxn id="63" idx="0"/>
          </p:cNvCxnSpPr>
          <p:nvPr/>
        </p:nvCxnSpPr>
        <p:spPr bwMode="auto">
          <a:xfrm flipH="1" flipV="1">
            <a:off x="1600200" y="4455230"/>
            <a:ext cx="895248" cy="422099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2133600" y="4531430"/>
            <a:ext cx="361848" cy="345899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63" idx="0"/>
          </p:cNvCxnSpPr>
          <p:nvPr/>
        </p:nvCxnSpPr>
        <p:spPr bwMode="auto">
          <a:xfrm flipV="1">
            <a:off x="2495448" y="4531430"/>
            <a:ext cx="179172" cy="345899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63" idx="0"/>
          </p:cNvCxnSpPr>
          <p:nvPr/>
        </p:nvCxnSpPr>
        <p:spPr bwMode="auto">
          <a:xfrm flipV="1">
            <a:off x="2495448" y="4704379"/>
            <a:ext cx="314376" cy="172950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63" idx="0"/>
          </p:cNvCxnSpPr>
          <p:nvPr/>
        </p:nvCxnSpPr>
        <p:spPr bwMode="auto">
          <a:xfrm flipV="1">
            <a:off x="2495448" y="4531431"/>
            <a:ext cx="1253592" cy="345898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236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4572000" y="1066800"/>
            <a:ext cx="3003538" cy="274320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(will) do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068904" y="1615844"/>
            <a:ext cx="206659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Static analysis B</a:t>
            </a:r>
          </a:p>
        </p:txBody>
      </p:sp>
      <p:pic>
        <p:nvPicPr>
          <p:cNvPr id="6" name="Picture 2" descr="\\File-server0\gt\customers\government\OSD\SBIROSD-OSD11-CP1-PH1-Code_Awareness\Proposal\RefBackup\drafts\mock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95" y="1154484"/>
            <a:ext cx="2840536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7456461" y="5692914"/>
            <a:ext cx="1611339" cy="707886"/>
          </a:xfrm>
          <a:prstGeom prst="rect">
            <a:avLst/>
          </a:prstGeom>
          <a:solidFill>
            <a:srgbClr val="D4ECB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Design input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itchFamily="34" charset="0"/>
              </a:rPr>
              <a:t>(e.g. UML)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010031" y="1569983"/>
            <a:ext cx="1561969" cy="204491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Arrow Connector 8"/>
          <p:cNvCxnSpPr>
            <a:stCxn id="31" idx="0"/>
            <a:endCxn id="6" idx="2"/>
          </p:cNvCxnSpPr>
          <p:nvPr/>
        </p:nvCxnSpPr>
        <p:spPr bwMode="auto">
          <a:xfrm flipV="1">
            <a:off x="1295400" y="3440484"/>
            <a:ext cx="294363" cy="1404184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572000" y="762000"/>
            <a:ext cx="10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Analyzers: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9495" y="776839"/>
            <a:ext cx="1147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Eclipse IDE: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352800" y="4375532"/>
            <a:ext cx="3352800" cy="14156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05200" y="4756532"/>
            <a:ext cx="1742890" cy="432792"/>
          </a:xfrm>
          <a:prstGeom prst="ellipse">
            <a:avLst/>
          </a:prstGeom>
          <a:solidFill>
            <a:srgbClr val="D4ECB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Observations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821780" y="5210010"/>
            <a:ext cx="742511" cy="307777"/>
          </a:xfrm>
          <a:prstGeom prst="rect">
            <a:avLst/>
          </a:prstGeom>
          <a:solidFill>
            <a:srgbClr val="D4ECB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History</a:t>
            </a:r>
          </a:p>
        </p:txBody>
      </p:sp>
      <p:cxnSp>
        <p:nvCxnSpPr>
          <p:cNvPr id="18" name="Straight Arrow Connector 17"/>
          <p:cNvCxnSpPr>
            <a:stCxn id="15" idx="5"/>
            <a:endCxn id="17" idx="1"/>
          </p:cNvCxnSpPr>
          <p:nvPr/>
        </p:nvCxnSpPr>
        <p:spPr bwMode="auto">
          <a:xfrm>
            <a:off x="4992850" y="5125943"/>
            <a:ext cx="828930" cy="237956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181600" y="440022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Project database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76600" y="990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Code and build steps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3810000"/>
            <a:ext cx="1081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Notes and </a:t>
            </a:r>
          </a:p>
          <a:p>
            <a:r>
              <a:rPr lang="en-US" sz="1600" dirty="0" smtClean="0"/>
              <a:t>Warnings</a:t>
            </a:r>
          </a:p>
        </p:txBody>
      </p:sp>
      <p:cxnSp>
        <p:nvCxnSpPr>
          <p:cNvPr id="23" name="Straight Arrow Connector 22"/>
          <p:cNvCxnSpPr>
            <a:stCxn id="7" idx="1"/>
          </p:cNvCxnSpPr>
          <p:nvPr/>
        </p:nvCxnSpPr>
        <p:spPr bwMode="auto">
          <a:xfrm flipH="1" flipV="1">
            <a:off x="6807377" y="5638800"/>
            <a:ext cx="649084" cy="408057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7996388" y="4876800"/>
            <a:ext cx="726481" cy="400110"/>
          </a:xfrm>
          <a:prstGeom prst="rect">
            <a:avLst/>
          </a:prstGeom>
          <a:solidFill>
            <a:srgbClr val="D4ECB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User</a:t>
            </a: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 bwMode="auto">
          <a:xfrm flipH="1">
            <a:off x="6807377" y="5076855"/>
            <a:ext cx="1189011" cy="287044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endCxn id="15" idx="0"/>
          </p:cNvCxnSpPr>
          <p:nvPr/>
        </p:nvCxnSpPr>
        <p:spPr bwMode="auto">
          <a:xfrm flipH="1">
            <a:off x="4376645" y="3810000"/>
            <a:ext cx="709377" cy="946532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4705022" y="2173629"/>
            <a:ext cx="279435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Specification discovery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275466" y="2693418"/>
            <a:ext cx="165346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Text analysis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005028" y="1111097"/>
            <a:ext cx="2194343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Static analysis 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1000" y="4844668"/>
            <a:ext cx="1828800" cy="609600"/>
          </a:xfrm>
          <a:prstGeom prst="rect">
            <a:avLst/>
          </a:prstGeom>
          <a:solidFill>
            <a:srgbClr val="FFF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Filtering/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Transformation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Flowchart: Magnetic Disk 31"/>
          <p:cNvSpPr/>
          <p:nvPr/>
        </p:nvSpPr>
        <p:spPr>
          <a:xfrm>
            <a:off x="7767788" y="3276600"/>
            <a:ext cx="1219200" cy="1371600"/>
          </a:xfrm>
          <a:prstGeom prst="flowChartMagneticDisk">
            <a:avLst/>
          </a:prstGeom>
          <a:solidFill>
            <a:srgbClr val="FFF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Version Control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Repository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17" idx="3"/>
            <a:endCxn id="32" idx="2"/>
          </p:cNvCxnSpPr>
          <p:nvPr/>
        </p:nvCxnSpPr>
        <p:spPr bwMode="auto">
          <a:xfrm flipV="1">
            <a:off x="6564291" y="3962400"/>
            <a:ext cx="1203497" cy="1401499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8" name="Straight Arrow Connector 37"/>
          <p:cNvCxnSpPr>
            <a:stCxn id="13" idx="1"/>
            <a:endCxn id="31" idx="3"/>
          </p:cNvCxnSpPr>
          <p:nvPr/>
        </p:nvCxnSpPr>
        <p:spPr bwMode="auto">
          <a:xfrm flipH="1">
            <a:off x="2209800" y="5083366"/>
            <a:ext cx="1143000" cy="66102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0" y="6400800"/>
            <a:ext cx="2819400" cy="3810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GrammaTech, Inc. 2013</a:t>
            </a:r>
          </a:p>
          <a:p>
            <a:endParaRPr lang="en-US" b="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4733878" y="3245928"/>
            <a:ext cx="273664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User supplied scanner</a:t>
            </a:r>
          </a:p>
        </p:txBody>
      </p:sp>
    </p:spTree>
    <p:extLst>
      <p:ext uri="{BB962C8B-B14F-4D97-AF65-F5344CB8AC3E}">
        <p14:creationId xmlns:p14="http://schemas.microsoft.com/office/powerpoint/2010/main" xmlns="" val="243040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flow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GrammaTech, Inc.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99906" y="1235155"/>
            <a:ext cx="771694" cy="408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Code</a:t>
            </a:r>
          </a:p>
        </p:txBody>
      </p:sp>
      <p:cxnSp>
        <p:nvCxnSpPr>
          <p:cNvPr id="8" name="Straight Arrow Connector 7"/>
          <p:cNvCxnSpPr>
            <a:stCxn id="6" idx="3"/>
            <a:endCxn id="9" idx="1"/>
          </p:cNvCxnSpPr>
          <p:nvPr/>
        </p:nvCxnSpPr>
        <p:spPr bwMode="auto">
          <a:xfrm>
            <a:off x="1371600" y="1439467"/>
            <a:ext cx="434188" cy="0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1805788" y="1081922"/>
            <a:ext cx="1484301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Abstract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Syntax Tree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733800" y="1081921"/>
            <a:ext cx="1816864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Intermediate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pitchFamily="34" charset="0"/>
              </a:rPr>
              <a:t>Representation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854069" y="3073955"/>
            <a:ext cx="1118017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Machine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pitchFamily="34" charset="0"/>
              </a:rPr>
              <a:t>Code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737864" y="3073955"/>
            <a:ext cx="1104449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Syntax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Coloring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642232" y="3084061"/>
            <a:ext cx="1557122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pitchFamily="34" charset="0"/>
              </a:rPr>
              <a:t>Semantics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(Scenarios+)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4812057" y="4366854"/>
            <a:ext cx="1217471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pitchFamily="34" charset="0"/>
              </a:rPr>
              <a:t>Warnings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(Bugs)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781800" y="4366853"/>
            <a:ext cx="1603742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pitchFamily="34" charset="0"/>
              </a:rPr>
              <a:t>Design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Observations</a:t>
            </a:r>
          </a:p>
        </p:txBody>
      </p:sp>
      <p:cxnSp>
        <p:nvCxnSpPr>
          <p:cNvPr id="20" name="Straight Arrow Connector 19"/>
          <p:cNvCxnSpPr>
            <a:stCxn id="9" idx="3"/>
            <a:endCxn id="11" idx="1"/>
          </p:cNvCxnSpPr>
          <p:nvPr/>
        </p:nvCxnSpPr>
        <p:spPr bwMode="auto">
          <a:xfrm flipV="1">
            <a:off x="3290089" y="1439466"/>
            <a:ext cx="443711" cy="1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1" idx="2"/>
            <a:endCxn id="12" idx="0"/>
          </p:cNvCxnSpPr>
          <p:nvPr/>
        </p:nvCxnSpPr>
        <p:spPr bwMode="auto">
          <a:xfrm flipH="1">
            <a:off x="1413078" y="1797010"/>
            <a:ext cx="3229154" cy="1276945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2"/>
            <a:endCxn id="13" idx="0"/>
          </p:cNvCxnSpPr>
          <p:nvPr/>
        </p:nvCxnSpPr>
        <p:spPr bwMode="auto">
          <a:xfrm flipH="1">
            <a:off x="3290089" y="1797010"/>
            <a:ext cx="1352143" cy="1276945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801372" y="4014012"/>
            <a:ext cx="122341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Compilers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838684" y="4014012"/>
            <a:ext cx="90281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Editors</a:t>
            </a:r>
          </a:p>
        </p:txBody>
      </p:sp>
      <p:cxnSp>
        <p:nvCxnSpPr>
          <p:cNvPr id="31" name="Straight Arrow Connector 30"/>
          <p:cNvCxnSpPr>
            <a:stCxn id="11" idx="2"/>
            <a:endCxn id="14" idx="0"/>
          </p:cNvCxnSpPr>
          <p:nvPr/>
        </p:nvCxnSpPr>
        <p:spPr bwMode="auto">
          <a:xfrm>
            <a:off x="4642232" y="1797010"/>
            <a:ext cx="778561" cy="1287051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4" idx="2"/>
            <a:endCxn id="15" idx="0"/>
          </p:cNvCxnSpPr>
          <p:nvPr/>
        </p:nvCxnSpPr>
        <p:spPr bwMode="auto">
          <a:xfrm>
            <a:off x="5420793" y="3799150"/>
            <a:ext cx="0" cy="567704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14" idx="2"/>
            <a:endCxn id="16" idx="0"/>
          </p:cNvCxnSpPr>
          <p:nvPr/>
        </p:nvCxnSpPr>
        <p:spPr bwMode="auto">
          <a:xfrm>
            <a:off x="5420793" y="3799150"/>
            <a:ext cx="2162878" cy="567703"/>
          </a:xfrm>
          <a:prstGeom prst="straightConnector1">
            <a:avLst/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4935960" y="5165466"/>
            <a:ext cx="104387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Static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pitchFamily="34" charset="0"/>
              </a:rPr>
              <a:t>Analysis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621361" y="5165465"/>
            <a:ext cx="192462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Code Awareness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pitchFamily="34" charset="0"/>
              </a:rPr>
              <a:t>Assistant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3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Information that Programmers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screen real estate</a:t>
            </a:r>
          </a:p>
          <a:p>
            <a:r>
              <a:rPr lang="en-US" dirty="0" smtClean="0"/>
              <a:t>Drop info that is clear from code</a:t>
            </a:r>
          </a:p>
          <a:p>
            <a:r>
              <a:rPr lang="en-US" dirty="0" smtClean="0"/>
              <a:t>Summarize, report in plain English</a:t>
            </a:r>
          </a:p>
          <a:p>
            <a:r>
              <a:rPr lang="en-US" dirty="0" smtClean="0"/>
              <a:t>Drop info about obscure corner cases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GrammaTech, Inc.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048000"/>
            <a:ext cx="4772460" cy="230832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swap(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*y) {</a:t>
            </a:r>
          </a:p>
          <a:p>
            <a:pPr algn="l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*x;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 = *y;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*y 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3194" y="3975719"/>
            <a:ext cx="60960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Memory corruption if x points outside an array.</a:t>
            </a:r>
          </a:p>
          <a:p>
            <a:pPr algn="l"/>
            <a:r>
              <a:rPr lang="en-US" dirty="0" smtClean="0"/>
              <a:t>Example:</a:t>
            </a:r>
          </a:p>
          <a:p>
            <a:pPr algn="l"/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a[5];</a:t>
            </a:r>
          </a:p>
          <a:p>
            <a:pPr algn="l"/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3;</a:t>
            </a:r>
          </a:p>
          <a:p>
            <a:pPr algn="l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swap(&amp;a[5],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2895600"/>
            <a:ext cx="3050406" cy="830997"/>
          </a:xfrm>
          <a:prstGeom prst="rect">
            <a:avLst/>
          </a:prstGeom>
          <a:solidFill>
            <a:schemeClr val="bg1"/>
          </a:solidFill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Memory corruption if </a:t>
            </a:r>
          </a:p>
          <a:p>
            <a:pPr algn="l"/>
            <a:r>
              <a:rPr lang="en-US" dirty="0" smtClean="0"/>
              <a:t>x points to a char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6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 / Needs</a:t>
            </a:r>
          </a:p>
          <a:p>
            <a:pPr lvl="1"/>
            <a:r>
              <a:rPr lang="en-US" dirty="0" smtClean="0"/>
              <a:t>What program characteristics not covered by existing process/tools?</a:t>
            </a:r>
          </a:p>
          <a:p>
            <a:pPr lvl="1"/>
            <a:r>
              <a:rPr lang="en-US" dirty="0" smtClean="0"/>
              <a:t>Spacecraft flight software domain</a:t>
            </a:r>
          </a:p>
          <a:p>
            <a:pPr lvl="1"/>
            <a:endParaRPr lang="en-US" dirty="0"/>
          </a:p>
          <a:p>
            <a:r>
              <a:rPr lang="en-US" dirty="0" smtClean="0"/>
              <a:t>Early Adopters</a:t>
            </a:r>
          </a:p>
          <a:p>
            <a:pPr lvl="1"/>
            <a:r>
              <a:rPr lang="en-US" dirty="0" smtClean="0"/>
              <a:t>Plan to deploy prototype in 9-12 months to early adopter organizations</a:t>
            </a:r>
          </a:p>
          <a:p>
            <a:pPr lvl="2"/>
            <a:r>
              <a:rPr lang="en-US" dirty="0" smtClean="0"/>
              <a:t>Use tool while working on real projects</a:t>
            </a:r>
          </a:p>
          <a:p>
            <a:pPr lvl="2"/>
            <a:r>
              <a:rPr lang="en-US" dirty="0" smtClean="0"/>
              <a:t>Give feedback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GrammaTech, Inc.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51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10600" cy="93027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/>
              <a:t>GrammaTech</a:t>
            </a:r>
            <a:endParaRPr lang="en-US" dirty="0" smtClean="0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610600" cy="5195888"/>
          </a:xfrm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dirty="0" smtClean="0">
                <a:solidFill>
                  <a:srgbClr val="D81E05"/>
                </a:solidFill>
              </a:rPr>
              <a:t>Focus:</a:t>
            </a:r>
          </a:p>
          <a:p>
            <a:pPr marL="681038" lvl="1" indent="-223838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/>
              <a:t>Software analysis and manipulation</a:t>
            </a:r>
          </a:p>
          <a:p>
            <a:pPr>
              <a:lnSpc>
                <a:spcPct val="80000"/>
              </a:lnSpc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dirty="0" smtClean="0">
                <a:solidFill>
                  <a:srgbClr val="D81E05"/>
                </a:solidFill>
              </a:rPr>
              <a:t>Founders: </a:t>
            </a:r>
          </a:p>
          <a:p>
            <a:pPr marL="681038" lvl="1" indent="-223838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/>
              <a:t>Tim </a:t>
            </a:r>
            <a:r>
              <a:rPr lang="en-US" sz="1800" dirty="0" err="1" smtClean="0"/>
              <a:t>Teitelbaum</a:t>
            </a:r>
            <a:r>
              <a:rPr lang="en-US" sz="1800" dirty="0" smtClean="0"/>
              <a:t>, CEO (Professor Emeritus at Cornell U.)</a:t>
            </a:r>
          </a:p>
          <a:p>
            <a:pPr marL="681038" lvl="1" indent="-223838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/>
              <a:t>Thomas Reps, President (Professor at U. Wisconsin)</a:t>
            </a:r>
            <a:endParaRPr lang="en-US" sz="2000" dirty="0" smtClean="0">
              <a:solidFill>
                <a:srgbClr val="D81E05"/>
              </a:solidFill>
            </a:endParaRPr>
          </a:p>
          <a:p>
            <a:pPr>
              <a:lnSpc>
                <a:spcPct val="80000"/>
              </a:lnSpc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dirty="0" smtClean="0">
                <a:solidFill>
                  <a:srgbClr val="D81E05"/>
                </a:solidFill>
              </a:rPr>
              <a:t>Research:</a:t>
            </a:r>
            <a:r>
              <a:rPr lang="en-US" sz="2000" dirty="0" smtClean="0"/>
              <a:t> </a:t>
            </a:r>
          </a:p>
          <a:p>
            <a:pPr marL="681038" lvl="1" indent="-223838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/>
              <a:t>Sponsored by NASA, </a:t>
            </a:r>
            <a:r>
              <a:rPr lang="en-US" sz="1800" dirty="0" err="1" smtClean="0"/>
              <a:t>DoD</a:t>
            </a:r>
            <a:r>
              <a:rPr lang="en-US" sz="1800" dirty="0" smtClean="0"/>
              <a:t>, NSF and commercial companies</a:t>
            </a:r>
          </a:p>
          <a:p>
            <a:pPr marL="681038" lvl="1" indent="-223838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b="1" dirty="0" smtClean="0"/>
              <a:t>Static and dynamic software analysis</a:t>
            </a:r>
          </a:p>
          <a:p>
            <a:pPr marL="681038" lvl="1" indent="-223838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b="1" dirty="0" smtClean="0"/>
              <a:t>Source code and machine code</a:t>
            </a:r>
          </a:p>
          <a:p>
            <a:pPr marL="681038" lvl="1" indent="-223838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/>
              <a:t>Applications</a:t>
            </a:r>
          </a:p>
          <a:p>
            <a:pPr marL="1139825" lvl="2" indent="-223838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b="1" dirty="0" smtClean="0"/>
              <a:t>Safety/Reliability</a:t>
            </a:r>
          </a:p>
          <a:p>
            <a:pPr marL="1139825" lvl="2" indent="-223838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b="1" dirty="0" smtClean="0"/>
              <a:t>Security</a:t>
            </a:r>
          </a:p>
          <a:p>
            <a:pPr marL="1139825" lvl="2" indent="-223838">
              <a:lnSpc>
                <a:spcPct val="8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b="1" dirty="0" err="1" smtClean="0"/>
              <a:t>Producibility</a:t>
            </a:r>
            <a:endParaRPr lang="en-US" sz="1600" dirty="0" smtClean="0"/>
          </a:p>
          <a:p>
            <a:pPr>
              <a:lnSpc>
                <a:spcPct val="80000"/>
              </a:lnSpc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dirty="0" smtClean="0">
                <a:solidFill>
                  <a:srgbClr val="D81E05"/>
                </a:solidFill>
              </a:rPr>
              <a:t>Products:</a:t>
            </a:r>
          </a:p>
          <a:p>
            <a:pPr marL="681038" lvl="1" indent="-223838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err="1" smtClean="0"/>
              <a:t>CodeSurfer</a:t>
            </a:r>
            <a:r>
              <a:rPr lang="en-US" sz="1800" baseline="33000" dirty="0" smtClean="0"/>
              <a:t>®</a:t>
            </a:r>
            <a:r>
              <a:rPr lang="en-US" sz="1800" dirty="0" smtClean="0"/>
              <a:t>, </a:t>
            </a:r>
            <a:r>
              <a:rPr lang="en-US" sz="1800" dirty="0" err="1" smtClean="0"/>
              <a:t>CodeSonar</a:t>
            </a:r>
            <a:r>
              <a:rPr lang="en-US" sz="1800" baseline="33000" dirty="0" smtClean="0"/>
              <a:t>®</a:t>
            </a:r>
          </a:p>
          <a:p>
            <a:pPr marL="681038" lvl="1" indent="-223838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b="1" dirty="0" err="1" smtClean="0"/>
              <a:t>CodeSonar</a:t>
            </a:r>
            <a:r>
              <a:rPr lang="en-US" sz="1800" b="1" dirty="0" smtClean="0"/>
              <a:t> used to check MSL flight code for</a:t>
            </a:r>
          </a:p>
          <a:p>
            <a:pPr marL="1139825" lvl="2" indent="-223838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b="1" dirty="0" smtClean="0"/>
              <a:t>Bugs and risky code</a:t>
            </a:r>
          </a:p>
          <a:p>
            <a:pPr marL="1139825" lvl="2" indent="-223838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b="1" dirty="0" smtClean="0"/>
              <a:t>Compliance with JPL coding standard</a:t>
            </a:r>
          </a:p>
        </p:txBody>
      </p:sp>
      <p:sp>
        <p:nvSpPr>
          <p:cNvPr id="39940" name="Rectangle 1028"/>
          <p:cNvSpPr txBox="1">
            <a:spLocks noGrp="1" noChangeArrowheads="1"/>
          </p:cNvSpPr>
          <p:nvPr/>
        </p:nvSpPr>
        <p:spPr bwMode="auto">
          <a:xfrm>
            <a:off x="838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" dirty="0"/>
              <a:t>Copyright © GrammaTech, Inc. 2013</a:t>
            </a:r>
          </a:p>
        </p:txBody>
      </p:sp>
      <p:sp>
        <p:nvSpPr>
          <p:cNvPr id="15" name="Rectangle 1029"/>
          <p:cNvSpPr txBox="1">
            <a:spLocks noGrp="1" noChangeArrowheads="1"/>
          </p:cNvSpPr>
          <p:nvPr/>
        </p:nvSpPr>
        <p:spPr bwMode="auto">
          <a:xfrm>
            <a:off x="228600" y="6477000"/>
            <a:ext cx="609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700">
                <a:solidFill>
                  <a:schemeClr val="bg2"/>
                </a:solidFill>
                <a:latin typeface="+mn-lt"/>
              </a:rPr>
              <a:t>Page </a:t>
            </a:r>
            <a:fld id="{6D033F40-A305-4724-83C6-81493D9D45E5}" type="slidenum">
              <a:rPr lang="en-US" sz="700">
                <a:solidFill>
                  <a:schemeClr val="bg2"/>
                </a:solidFill>
                <a:latin typeface="+mn-lt"/>
              </a:rPr>
              <a:pPr>
                <a:defRPr/>
              </a:pPr>
              <a:t>2</a:t>
            </a:fld>
            <a:endParaRPr lang="en-US" sz="70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213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Retaining Detailed Design Decisions: Other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design decisions part of the code</a:t>
            </a:r>
          </a:p>
          <a:p>
            <a:pPr lvl="1"/>
            <a:r>
              <a:rPr lang="en-US" dirty="0" smtClean="0"/>
              <a:t>Use assertions</a:t>
            </a:r>
          </a:p>
          <a:p>
            <a:pPr lvl="1"/>
            <a:r>
              <a:rPr lang="en-US" dirty="0" smtClean="0"/>
              <a:t>Leverage compile-time checks: types, </a:t>
            </a:r>
            <a:r>
              <a:rPr lang="en-US" dirty="0" err="1" smtClean="0"/>
              <a:t>enums</a:t>
            </a:r>
            <a:r>
              <a:rPr lang="en-US" dirty="0" smtClean="0"/>
              <a:t>, structures, etc.</a:t>
            </a:r>
          </a:p>
          <a:p>
            <a:pPr lvl="2"/>
            <a:r>
              <a:rPr lang="en-US" dirty="0" smtClean="0"/>
              <a:t>Macros instead of boilerplate</a:t>
            </a:r>
          </a:p>
          <a:p>
            <a:pPr lvl="2"/>
            <a:r>
              <a:rPr lang="en-US" dirty="0" smtClean="0"/>
              <a:t>Tables</a:t>
            </a:r>
          </a:p>
          <a:p>
            <a:pPr lvl="1"/>
            <a:r>
              <a:rPr lang="en-US" dirty="0" err="1" smtClean="0"/>
              <a:t>Autocoding</a:t>
            </a:r>
            <a:r>
              <a:rPr lang="en-US" dirty="0" smtClean="0"/>
              <a:t>: generate code from design</a:t>
            </a:r>
          </a:p>
          <a:p>
            <a:pPr lvl="2"/>
            <a:r>
              <a:rPr lang="en-US" dirty="0" smtClean="0"/>
              <a:t>Does not have to be heavyweight</a:t>
            </a:r>
            <a:endParaRPr lang="en-US" dirty="0"/>
          </a:p>
          <a:p>
            <a:r>
              <a:rPr lang="en-US" dirty="0" smtClean="0"/>
              <a:t>Scan code for design violations</a:t>
            </a:r>
          </a:p>
          <a:p>
            <a:pPr lvl="1"/>
            <a:r>
              <a:rPr lang="en-US" dirty="0" smtClean="0"/>
              <a:t>Enable compiler warnings</a:t>
            </a:r>
          </a:p>
          <a:p>
            <a:pPr lvl="1"/>
            <a:r>
              <a:rPr lang="en-US" dirty="0" smtClean="0"/>
              <a:t>Simple </a:t>
            </a:r>
            <a:r>
              <a:rPr lang="en-US" dirty="0" err="1" smtClean="0"/>
              <a:t>grep</a:t>
            </a:r>
            <a:r>
              <a:rPr lang="en-US" dirty="0" smtClean="0"/>
              <a:t>/</a:t>
            </a:r>
            <a:r>
              <a:rPr lang="en-US" dirty="0" err="1" smtClean="0"/>
              <a:t>awk</a:t>
            </a:r>
            <a:r>
              <a:rPr lang="en-US" dirty="0" smtClean="0"/>
              <a:t> tools</a:t>
            </a:r>
          </a:p>
          <a:p>
            <a:pPr lvl="1"/>
            <a:r>
              <a:rPr lang="en-US" dirty="0" smtClean="0"/>
              <a:t>Static analysis tools with customization facilities</a:t>
            </a:r>
          </a:p>
          <a:p>
            <a:r>
              <a:rPr lang="en-US" dirty="0" smtClean="0"/>
              <a:t>Apply automation and re-engineering to SDLC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GrammaTech, Inc.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0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Awareness Assistant</a:t>
            </a:r>
          </a:p>
          <a:p>
            <a:pPr lvl="1"/>
            <a:r>
              <a:rPr lang="en-US" dirty="0" smtClean="0"/>
              <a:t>Infer design decisions from code, document them</a:t>
            </a:r>
          </a:p>
          <a:p>
            <a:pPr lvl="1"/>
            <a:r>
              <a:rPr lang="en-US" dirty="0" smtClean="0"/>
              <a:t>Warn when changes violate decisions</a:t>
            </a:r>
          </a:p>
          <a:p>
            <a:r>
              <a:rPr lang="en-US" dirty="0" smtClean="0"/>
              <a:t>Looking for engagement</a:t>
            </a:r>
          </a:p>
          <a:p>
            <a:pPr lvl="1"/>
            <a:r>
              <a:rPr lang="en-US" dirty="0" smtClean="0"/>
              <a:t>Needs of the community</a:t>
            </a:r>
            <a:endParaRPr lang="en-US" dirty="0"/>
          </a:p>
          <a:p>
            <a:pPr lvl="1"/>
            <a:r>
              <a:rPr lang="en-US" dirty="0" smtClean="0"/>
              <a:t>Early-adopters</a:t>
            </a:r>
          </a:p>
          <a:p>
            <a:r>
              <a:rPr lang="en-US" dirty="0" smtClean="0"/>
              <a:t>Leverage automation to enforce your designs</a:t>
            </a:r>
          </a:p>
          <a:p>
            <a:endParaRPr lang="en-US" dirty="0"/>
          </a:p>
          <a:p>
            <a:r>
              <a:rPr lang="en-US" dirty="0" smtClean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GrammaTech, Inc.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50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610600" cy="838200"/>
          </a:xfrm>
        </p:spPr>
        <p:txBody>
          <a:bodyPr/>
          <a:lstStyle/>
          <a:p>
            <a:r>
              <a:rPr lang="en-US" smtClean="0"/>
              <a:t>Some GrammaTech Customers</a:t>
            </a:r>
          </a:p>
        </p:txBody>
      </p:sp>
      <p:sp>
        <p:nvSpPr>
          <p:cNvPr id="53250" name="Footer Placeholder 3"/>
          <p:cNvSpPr txBox="1">
            <a:spLocks noGrp="1"/>
          </p:cNvSpPr>
          <p:nvPr/>
        </p:nvSpPr>
        <p:spPr bwMode="auto">
          <a:xfrm>
            <a:off x="8382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200" dirty="0"/>
              <a:t>Copyright © GrammaTech, Inc. </a:t>
            </a:r>
            <a:r>
              <a:rPr lang="en-US" sz="1200" dirty="0" smtClean="0"/>
              <a:t>2013</a:t>
            </a:r>
            <a:endParaRPr lang="en-US" sz="1200" dirty="0"/>
          </a:p>
        </p:txBody>
      </p:sp>
      <p:sp>
        <p:nvSpPr>
          <p:cNvPr id="53251" name="Slide Number Placeholder 4"/>
          <p:cNvSpPr txBox="1">
            <a:spLocks noGrp="1"/>
          </p:cNvSpPr>
          <p:nvPr/>
        </p:nvSpPr>
        <p:spPr bwMode="auto">
          <a:xfrm>
            <a:off x="228600" y="6477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700" b="0"/>
              <a:t>Page </a:t>
            </a:r>
            <a:fld id="{75E27CA0-6A77-4502-9FD3-9EFBE71249FF}" type="slidenum">
              <a:rPr lang="en-US" sz="700" b="0"/>
              <a:pPr eaLnBrk="0" hangingPunct="0"/>
              <a:t>3</a:t>
            </a:fld>
            <a:endParaRPr lang="en-US" sz="700" b="0"/>
          </a:p>
        </p:txBody>
      </p:sp>
      <p:pic>
        <p:nvPicPr>
          <p:cNvPr id="53252" name="Picture 13" descr="logoLG_high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491163"/>
            <a:ext cx="1163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4" descr="TTA_logo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913" y="5715000"/>
            <a:ext cx="12842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42" descr="qualcomm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543550"/>
            <a:ext cx="1466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59" descr="IntuneNetworks_intu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3875" y="5854700"/>
            <a:ext cx="7715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60" descr="ETRI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2538" y="5486400"/>
            <a:ext cx="754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4" descr="draper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5825" y="1981200"/>
            <a:ext cx="8921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5" descr="lmco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1031875"/>
            <a:ext cx="19304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8" descr="northrop_grumman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1175" y="1125538"/>
            <a:ext cx="2079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27" descr="ctc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1524000"/>
            <a:ext cx="6270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29" descr="ge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238" y="1922463"/>
            <a:ext cx="119856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8" descr="logo_mod"/>
          <p:cNvPicPr preferRelativeResize="0"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05538" y="1371600"/>
            <a:ext cx="4238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48" descr="AT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1898650"/>
            <a:ext cx="9144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58" descr="APL_Logo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7988" y="1441450"/>
            <a:ext cx="76041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5" name="Picture 64" descr="bae_systems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70688" y="1995488"/>
            <a:ext cx="157321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68" descr="JPL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1208088"/>
            <a:ext cx="908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7" name="AutoShape 76"/>
          <p:cNvSpPr>
            <a:spLocks noChangeArrowheads="1"/>
          </p:cNvSpPr>
          <p:nvPr/>
        </p:nvSpPr>
        <p:spPr bwMode="auto">
          <a:xfrm>
            <a:off x="458788" y="963613"/>
            <a:ext cx="8228012" cy="13874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3268" name="Text Box 65"/>
          <p:cNvSpPr txBox="1">
            <a:spLocks noChangeArrowheads="1"/>
          </p:cNvSpPr>
          <p:nvPr/>
        </p:nvSpPr>
        <p:spPr bwMode="auto">
          <a:xfrm>
            <a:off x="641350" y="771525"/>
            <a:ext cx="1193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Mil/Aero</a:t>
            </a:r>
          </a:p>
        </p:txBody>
      </p:sp>
      <p:pic>
        <p:nvPicPr>
          <p:cNvPr id="53269" name="Picture 80" descr="Booz_Allen_logo_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54800" y="1100138"/>
            <a:ext cx="1651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0" name="Picture 83" descr="saic"/>
          <p:cNvPicPr preferRelativeResize="0"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60775" y="1420813"/>
            <a:ext cx="68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1" name="Picture 84" descr="MITRE_logo"/>
          <p:cNvPicPr preferRelativeResize="0"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82863" y="1447800"/>
            <a:ext cx="9223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2" name="Picture 36" descr="Panasonic_logo_blue_30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98875" y="4418013"/>
            <a:ext cx="13303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3" name="Picture 26" descr="hyundai"/>
          <p:cNvPicPr preferRelativeResize="0"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82600" y="3917950"/>
            <a:ext cx="1498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4" name="AutoShape 78"/>
          <p:cNvSpPr>
            <a:spLocks noChangeArrowheads="1"/>
          </p:cNvSpPr>
          <p:nvPr/>
        </p:nvSpPr>
        <p:spPr bwMode="auto">
          <a:xfrm>
            <a:off x="458788" y="3775075"/>
            <a:ext cx="8228012" cy="13303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3275" name="Text Box 92"/>
          <p:cNvSpPr txBox="1">
            <a:spLocks noChangeArrowheads="1"/>
          </p:cNvSpPr>
          <p:nvPr/>
        </p:nvSpPr>
        <p:spPr bwMode="auto">
          <a:xfrm>
            <a:off x="641350" y="3573463"/>
            <a:ext cx="39131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Industrial Control / Electronics</a:t>
            </a:r>
          </a:p>
        </p:txBody>
      </p:sp>
      <p:pic>
        <p:nvPicPr>
          <p:cNvPr id="53276" name="Picture 33" descr="cardinal-health-logo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68300" y="2644775"/>
            <a:ext cx="14605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7" name="Picture 40" descr="zoll_2logoshome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733800" y="3025775"/>
            <a:ext cx="8683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8" name="Picture 53" descr="Medrad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684463" y="3114675"/>
            <a:ext cx="9731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9" name="Picture 54" descr="Sonosite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676400" y="2743200"/>
            <a:ext cx="990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0" name="Picture 57" descr="Karl Storz website logo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752600" y="3109913"/>
            <a:ext cx="857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1" name="Picture 59" descr="Philips_logo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657600" y="2644775"/>
            <a:ext cx="11128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2" name="Picture 61" descr="rohde_schwarz_logo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09600" y="4281488"/>
            <a:ext cx="1517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3" name="Picture 20" descr="posdatalogo"/>
          <p:cNvPicPr preferRelativeResize="0"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696200" y="5924550"/>
            <a:ext cx="9382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4" name="Picture 12" descr="packetvideo_logo"/>
          <p:cNvPicPr preferRelativeResize="0"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62000" y="5888038"/>
            <a:ext cx="14462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5" name="Picture 49" descr="netconf2006-ntt-logo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429000" y="5422900"/>
            <a:ext cx="11572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6" name="Picture 68" descr="SamsungLogo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953000" y="5410200"/>
            <a:ext cx="1066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7" name="Picture 71" descr="design_art_02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105150" y="5854700"/>
            <a:ext cx="10858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8" name="Picture 72" descr="KonicaMinoltaLogo1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122863" y="3851275"/>
            <a:ext cx="9048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9" name="Picture 17" descr="nasa"/>
          <p:cNvPicPr preferRelativeResize="0"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495800" y="1676400"/>
            <a:ext cx="64928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90" name="AutoShape 79"/>
          <p:cNvSpPr>
            <a:spLocks noChangeArrowheads="1"/>
          </p:cNvSpPr>
          <p:nvPr/>
        </p:nvSpPr>
        <p:spPr bwMode="auto">
          <a:xfrm>
            <a:off x="458788" y="5354638"/>
            <a:ext cx="8304212" cy="8937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3291" name="Text Box 69"/>
          <p:cNvSpPr txBox="1">
            <a:spLocks noChangeArrowheads="1"/>
          </p:cNvSpPr>
          <p:nvPr/>
        </p:nvSpPr>
        <p:spPr bwMode="auto">
          <a:xfrm>
            <a:off x="641350" y="5148263"/>
            <a:ext cx="23606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Telecom/Datacom</a:t>
            </a:r>
          </a:p>
        </p:txBody>
      </p:sp>
      <p:pic>
        <p:nvPicPr>
          <p:cNvPr id="53292" name="Picture 10" descr="fdalogo"/>
          <p:cNvPicPr preferRelativeResize="0"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773363" y="2716213"/>
            <a:ext cx="6858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93" name="Picture 52" descr="STE New logo-low resolution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219325" y="4405313"/>
            <a:ext cx="1362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94" name="Picture 69" descr="Airbus_Logo_svg.png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241925" y="1433513"/>
            <a:ext cx="9636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95" name="Picture 71" descr="cct_logo.gif"/>
          <p:cNvPicPr>
            <a:picLocks noChangeAspect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529263" y="3065463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96" name="Picture 70" descr="sony_logo.jpg"/>
          <p:cNvPicPr>
            <a:picLocks noChangeAspect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2889250" y="4030663"/>
            <a:ext cx="120015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97" name="Picture 76" descr="DSCI_logo.png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6896100" y="1420813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98" name="Picture 74" descr="hologic_logo.jpg"/>
          <p:cNvPicPr>
            <a:picLocks noChangeAspect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577138" y="2720975"/>
            <a:ext cx="9604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99" name="Picture 81" descr="Fujitsu_logo.gif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252913" y="3911600"/>
            <a:ext cx="838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00" name="Picture 82" descr="CytonomeLogo.gif"/>
          <p:cNvPicPr>
            <a:picLocks noChangeAspect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334250" y="3033713"/>
            <a:ext cx="12001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01" name="Picture 84" descr="ingenico_logo.jpg"/>
          <p:cNvPicPr>
            <a:picLocks noChangeAspect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368925" y="4703763"/>
            <a:ext cx="7969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02" name="Picture 85" descr="FURUNO LOGO.jpg"/>
          <p:cNvPicPr>
            <a:picLocks noChangeAspect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5105400" y="4432300"/>
            <a:ext cx="1600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03" name="Picture 87" descr="vertex.gif"/>
          <p:cNvPicPr>
            <a:picLocks noChangeAspect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4583113" y="2949575"/>
            <a:ext cx="838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04" name="Picture 88" descr="accton-logo.jpg"/>
          <p:cNvPicPr>
            <a:picLocks noChangeAspect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6629400" y="5791200"/>
            <a:ext cx="990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05" name="Picture 89" descr="zonegreen_logo.gif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7467600" y="4191000"/>
            <a:ext cx="68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06" name="Picture 90" descr="piolink_logo.gif"/>
          <p:cNvPicPr>
            <a:picLocks noChangeAspect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7424738" y="5467350"/>
            <a:ext cx="1276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07" name="Picture 91" descr="nec_logo.jpg"/>
          <p:cNvPicPr>
            <a:picLocks noChangeAspect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011863" y="3962400"/>
            <a:ext cx="914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08" name="Picture 92" descr="calypso.jpg"/>
          <p:cNvPicPr>
            <a:picLocks noChangeAspect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6400800" y="2654300"/>
            <a:ext cx="990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09" name="Picture 93" descr="roke_logo.jpg"/>
          <p:cNvPicPr>
            <a:picLocks noChangeAspect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620000" y="1347788"/>
            <a:ext cx="990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10" name="Picture 95" descr="logo_parkeon.gif"/>
          <p:cNvPicPr>
            <a:picLocks noChangeAspect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7239000" y="4648200"/>
            <a:ext cx="1381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11" name="Picture 98" descr="synchrony.gif"/>
          <p:cNvPicPr>
            <a:picLocks noChangeAspect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533400" y="4648200"/>
            <a:ext cx="9334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12" name="Picture 39" descr="ABB_logo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6386513" y="4773613"/>
            <a:ext cx="609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13" name="Picture 41" descr="ION_logo_web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4648200" y="4800600"/>
            <a:ext cx="5064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14" name="Picture 19" descr="logo kawasaki"/>
          <p:cNvPicPr preferRelativeResize="0"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7035800" y="3886200"/>
            <a:ext cx="6048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15" name="Picture 11" descr="sprecher"/>
          <p:cNvPicPr preferRelativeResize="0"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819400" y="4800600"/>
            <a:ext cx="871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16" name="Picture 25" descr="APC"/>
          <p:cNvPicPr preferRelativeResize="0"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886200" y="4800600"/>
            <a:ext cx="5080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17" name="Picture 70" descr="ASMLLogo"/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1524000" y="4724400"/>
            <a:ext cx="1100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18" name="Picture 37" descr="edf-logo-03-02-06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8153400" y="3886200"/>
            <a:ext cx="3603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319" name="AutoShape 77"/>
          <p:cNvSpPr>
            <a:spLocks noChangeArrowheads="1"/>
          </p:cNvSpPr>
          <p:nvPr/>
        </p:nvSpPr>
        <p:spPr bwMode="auto">
          <a:xfrm>
            <a:off x="458788" y="2600325"/>
            <a:ext cx="8228012" cy="89693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3320" name="Text Box 71"/>
          <p:cNvSpPr txBox="1">
            <a:spLocks noChangeArrowheads="1"/>
          </p:cNvSpPr>
          <p:nvPr/>
        </p:nvSpPr>
        <p:spPr bwMode="auto">
          <a:xfrm>
            <a:off x="641350" y="2416175"/>
            <a:ext cx="11239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Medical</a:t>
            </a:r>
          </a:p>
        </p:txBody>
      </p:sp>
      <p:pic>
        <p:nvPicPr>
          <p:cNvPr id="53321" name="Picture 113" descr="q-free-logo.jpg"/>
          <p:cNvPicPr>
            <a:picLocks noChangeAspect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6934200" y="4343400"/>
            <a:ext cx="311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22" name="Picture 83" descr="intuity_logo.gif"/>
          <p:cNvPicPr>
            <a:picLocks noChangeAspect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5072063" y="2665413"/>
            <a:ext cx="1114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23" name="Picture 35" descr="Bosch_logo"/>
          <p:cNvPicPr>
            <a:picLocks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1954213" y="4054475"/>
            <a:ext cx="787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07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swap() Example</a:t>
            </a:r>
          </a:p>
          <a:p>
            <a:r>
              <a:rPr lang="en-US" dirty="0" smtClean="0"/>
              <a:t>Detailed Design Decisions</a:t>
            </a:r>
          </a:p>
          <a:p>
            <a:r>
              <a:rPr lang="en-US" dirty="0" smtClean="0"/>
              <a:t>Goals of the Code Awareness Assistant</a:t>
            </a:r>
          </a:p>
          <a:p>
            <a:r>
              <a:rPr lang="en-US" dirty="0" smtClean="0"/>
              <a:t>Time/Changes</a:t>
            </a:r>
          </a:p>
          <a:p>
            <a:r>
              <a:rPr lang="en-US" dirty="0" smtClean="0"/>
              <a:t>How the Code Awareness Assistant Works</a:t>
            </a:r>
          </a:p>
          <a:p>
            <a:r>
              <a:rPr lang="en-US" dirty="0" smtClean="0"/>
              <a:t>Looking for Participation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GrammaTech, Inc.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63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this code?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GrammaTech, Inc.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332" y="1741438"/>
            <a:ext cx="3413114" cy="2677656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swap(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*x, </a:t>
            </a:r>
          </a:p>
          <a:p>
            <a:pPr algn="l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*y) {</a:t>
            </a:r>
          </a:p>
          <a:p>
            <a:pPr algn="l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*x;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 = *y;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*y 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140767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it safe?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2783953"/>
            <a:ext cx="609600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Null Pointer Dereference if x is NULL.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590800" y="3088753"/>
            <a:ext cx="353762" cy="0"/>
          </a:xfrm>
          <a:prstGeom prst="straightConnector1">
            <a:avLst/>
          </a:prstGeom>
          <a:solidFill>
            <a:srgbClr val="6BAEFF"/>
          </a:solidFill>
          <a:ln w="5715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895600" y="3232784"/>
            <a:ext cx="5966868" cy="830997"/>
          </a:xfrm>
          <a:prstGeom prst="rect">
            <a:avLst/>
          </a:prstGeom>
          <a:solidFill>
            <a:schemeClr val="bg1"/>
          </a:solidFill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.. but (sort of) ok (and fast) if you </a:t>
            </a:r>
            <a:r>
              <a:rPr lang="en-US" i="1" dirty="0" smtClean="0"/>
              <a:t>know</a:t>
            </a:r>
            <a:r>
              <a:rPr lang="en-US" dirty="0" smtClean="0"/>
              <a:t> x is never NULL.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95600" y="4045803"/>
            <a:ext cx="5966868" cy="830997"/>
          </a:xfrm>
          <a:prstGeom prst="rect">
            <a:avLst/>
          </a:prstGeom>
          <a:solidFill>
            <a:schemeClr val="bg1"/>
          </a:solidFill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Accident waiting to happen? Or prudent optimization?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446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change?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GrammaTech, Inc.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2590800"/>
            <a:ext cx="2864887" cy="2246769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swap(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*x, </a:t>
            </a:r>
          </a:p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*y) {</a:t>
            </a:r>
          </a:p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*x;</a:t>
            </a:r>
          </a:p>
          <a:p>
            <a:pPr algn="l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 = *y;</a:t>
            </a:r>
          </a:p>
          <a:p>
            <a:pPr algn="l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*y =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533400"/>
            <a:ext cx="32004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Accident waiting to happen? Or prudent optimization?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514600"/>
            <a:ext cx="2864887" cy="2862322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swap(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*x, </a:t>
            </a:r>
          </a:p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*y) {</a:t>
            </a:r>
          </a:p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(!x || !y) 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return;</a:t>
            </a:r>
          </a:p>
          <a:p>
            <a:pPr algn="l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*x;</a:t>
            </a:r>
          </a:p>
          <a:p>
            <a:pPr algn="l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 = *y;</a:t>
            </a:r>
          </a:p>
          <a:p>
            <a:pPr algn="l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*y =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1981200"/>
            <a:ext cx="1006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198120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6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GrammaTech, Inc.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2316660" cy="230832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swap(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*x, </a:t>
            </a:r>
          </a:p>
          <a:p>
            <a:pPr algn="l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*y) {</a:t>
            </a:r>
          </a:p>
          <a:p>
            <a:pPr algn="l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(!x || !y) </a:t>
            </a:r>
          </a:p>
          <a:p>
            <a:pPr algn="l"/>
            <a:r>
              <a:rPr 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return;</a:t>
            </a:r>
          </a:p>
          <a:p>
            <a:pPr algn="l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*x;</a:t>
            </a:r>
          </a:p>
          <a:p>
            <a:pPr algn="l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 = *y;</a:t>
            </a:r>
          </a:p>
          <a:p>
            <a:pPr algn="l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*y =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1143000"/>
            <a:ext cx="2316660" cy="230832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crashes if x or</a:t>
            </a:r>
          </a:p>
          <a:p>
            <a:pPr algn="l"/>
            <a:r>
              <a:rPr 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y is NULL</a:t>
            </a:r>
          </a:p>
          <a:p>
            <a:pPr algn="l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swap(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*x, </a:t>
            </a:r>
          </a:p>
          <a:p>
            <a:pPr algn="l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*y) {</a:t>
            </a:r>
          </a:p>
          <a:p>
            <a:pPr algn="l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*x;</a:t>
            </a:r>
          </a:p>
          <a:p>
            <a:pPr algn="l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 = *y;</a:t>
            </a:r>
          </a:p>
          <a:p>
            <a:pPr algn="l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*y =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16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505200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Handle error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5052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143000"/>
            <a:ext cx="2316660" cy="230832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swap(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*x, </a:t>
            </a:r>
          </a:p>
          <a:p>
            <a:pPr algn="l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*y) {</a:t>
            </a:r>
          </a:p>
          <a:p>
            <a:pPr algn="l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assert(x); </a:t>
            </a:r>
          </a:p>
          <a:p>
            <a:pPr algn="l"/>
            <a:r>
              <a:rPr 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assert(y);</a:t>
            </a:r>
          </a:p>
          <a:p>
            <a:pPr algn="l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*x;</a:t>
            </a:r>
          </a:p>
          <a:p>
            <a:pPr algn="l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 = *y;</a:t>
            </a:r>
          </a:p>
          <a:p>
            <a:pPr algn="l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*y =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3505200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Assertion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</a:t>
            </a:r>
            <a:r>
              <a:rPr lang="en-US" dirty="0" err="1" smtClean="0"/>
              <a:t>Awarness</a:t>
            </a:r>
            <a:r>
              <a:rPr lang="en-US" dirty="0" smtClean="0"/>
              <a:t> Assistant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GrammaTech, Inc.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86000"/>
            <a:ext cx="3413114" cy="2677656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swap(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*x, </a:t>
            </a:r>
          </a:p>
          <a:p>
            <a:pPr algn="l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*y) {</a:t>
            </a:r>
          </a:p>
          <a:p>
            <a:pPr algn="l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*x;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*x = *y;</a:t>
            </a:r>
          </a:p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*y 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495800" y="914400"/>
            <a:ext cx="3207886" cy="919401"/>
          </a:xfrm>
          <a:prstGeom prst="wedgeRoundRectCallout">
            <a:avLst>
              <a:gd name="adj1" fmla="val -82527"/>
              <a:gd name="adj2" fmla="val 117104"/>
              <a:gd name="adj3" fmla="val 16667"/>
            </a:avLst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Code is unsafe when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x or y is NULL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267200" y="2438400"/>
            <a:ext cx="4222606" cy="919401"/>
          </a:xfrm>
          <a:prstGeom prst="wedgeRoundRectCallout">
            <a:avLst>
              <a:gd name="adj1" fmla="val -67380"/>
              <a:gd name="adj2" fmla="val 40474"/>
              <a:gd name="adj3" fmla="val 16667"/>
            </a:avLst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Code recently handled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NULL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x and 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343400" y="3733800"/>
            <a:ext cx="2713505" cy="2145268"/>
          </a:xfrm>
          <a:prstGeom prst="wedgeRoundRectCallout">
            <a:avLst>
              <a:gd name="adj1" fmla="val -108192"/>
              <a:gd name="adj2" fmla="val -32895"/>
              <a:gd name="adj3" fmla="val 16667"/>
            </a:avLst>
          </a:prstGeom>
          <a:solidFill>
            <a:srgbClr val="6BA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Suggested fixes: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latin typeface="Arial" pitchFamily="34" charset="0"/>
              </a:rPr>
              <a:t> Assertion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Documentation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latin typeface="Arial" pitchFamily="34" charset="0"/>
              </a:rPr>
              <a:t>Handle the error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GrammaTech, Inc.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00947-BD4B-497F-AE3A-20574CEEDD7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2" descr="\\files\gt\customers\government\OSD\SBIROSD-OSD11-CP1-PH1-Code_Awareness\Deliverables\FinalReport\RefBackup\mock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627918" cy="5334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 bwMode="auto">
          <a:xfrm>
            <a:off x="6629400" y="1676400"/>
            <a:ext cx="1447800" cy="3352800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495800" y="1600200"/>
            <a:ext cx="2286000" cy="3657600"/>
          </a:xfrm>
          <a:prstGeom prst="round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GrammaTech Template 2013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81E05"/>
      </a:accent1>
      <a:accent2>
        <a:srgbClr val="11242F"/>
      </a:accent2>
      <a:accent3>
        <a:srgbClr val="004499"/>
      </a:accent3>
      <a:accent4>
        <a:srgbClr val="00933B"/>
      </a:accent4>
      <a:accent5>
        <a:srgbClr val="FF8000"/>
      </a:accent5>
      <a:accent6>
        <a:srgbClr val="800000"/>
      </a:accent6>
      <a:hlink>
        <a:srgbClr val="626E80"/>
      </a:hlink>
      <a:folHlink>
        <a:srgbClr val="6E7C92"/>
      </a:folHlink>
    </a:clrScheme>
    <a:fontScheme name="GrammaTech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BAE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BAE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rammaTech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mmaTech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mmaTech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mmaTech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mmaTech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mmaTech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mmaTech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mmaTech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mmaTech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mmaTech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mmaTech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mmaTech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GrammaTech Template 2013</Template>
  <TotalTime>2913</TotalTime>
  <Words>1251</Words>
  <Application>Microsoft Office PowerPoint</Application>
  <PresentationFormat>On-screen Show (4:3)</PresentationFormat>
  <Paragraphs>308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GrammaTech Template 2013</vt:lpstr>
      <vt:lpstr>Code Awareness Assistant</vt:lpstr>
      <vt:lpstr>GrammaTech</vt:lpstr>
      <vt:lpstr>Some GrammaTech Customers</vt:lpstr>
      <vt:lpstr>Outline</vt:lpstr>
      <vt:lpstr>What’s wrong with this code?</vt:lpstr>
      <vt:lpstr>Recent change?</vt:lpstr>
      <vt:lpstr>Fixes</vt:lpstr>
      <vt:lpstr>Code Awarness Assistant</vt:lpstr>
      <vt:lpstr>User Interface</vt:lpstr>
      <vt:lpstr>Code Consistency with Design Decisions</vt:lpstr>
      <vt:lpstr>Prototype: Design Notes Panels</vt:lpstr>
      <vt:lpstr>Detailed Design Decisions</vt:lpstr>
      <vt:lpstr>When Design Decisions are Forgotten</vt:lpstr>
      <vt:lpstr>Goals</vt:lpstr>
      <vt:lpstr>Time/Change</vt:lpstr>
      <vt:lpstr>How we (will) do it</vt:lpstr>
      <vt:lpstr>Analysis flow</vt:lpstr>
      <vt:lpstr>Showing Information that Programmers Need</vt:lpstr>
      <vt:lpstr>Looking for Engagement</vt:lpstr>
      <vt:lpstr>Retaining Detailed Design Decisions: Other Approaches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</dc:title>
  <dc:creator>mcdougall</dc:creator>
  <cp:lastModifiedBy>mcdougall</cp:lastModifiedBy>
  <cp:revision>96</cp:revision>
  <dcterms:created xsi:type="dcterms:W3CDTF">2013-12-03T17:07:02Z</dcterms:created>
  <dcterms:modified xsi:type="dcterms:W3CDTF">2013-12-12T01:13:21Z</dcterms:modified>
</cp:coreProperties>
</file>