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341" r:id="rId3"/>
    <p:sldId id="342" r:id="rId4"/>
    <p:sldId id="353" r:id="rId5"/>
    <p:sldId id="343" r:id="rId6"/>
    <p:sldId id="344" r:id="rId7"/>
    <p:sldId id="345" r:id="rId8"/>
    <p:sldId id="346" r:id="rId9"/>
    <p:sldId id="354" r:id="rId10"/>
    <p:sldId id="347" r:id="rId11"/>
    <p:sldId id="348" r:id="rId12"/>
    <p:sldId id="349" r:id="rId13"/>
    <p:sldId id="350" r:id="rId14"/>
    <p:sldId id="351" r:id="rId15"/>
    <p:sldId id="352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9" d="100"/>
          <a:sy n="119" d="100"/>
        </p:scale>
        <p:origin x="-276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0556225-2811-4915-A473-BAFACAFDADCB}" type="datetime1">
              <a:rPr lang="en-US" altLang="en-US"/>
              <a:pPr/>
              <a:t>12/10/2013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0BE01B-0197-47B7-9718-D6A389FDE5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9989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75FF7D-D99E-4BB3-96D2-B28BEE22F9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6015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508945B-8142-459A-B0A6-A15F3A1FD158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2000" smtClean="0">
              <a:solidFill>
                <a:srgbClr val="081D58"/>
              </a:solidFill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49E1EB-F169-4A0D-8B48-9A3DB98F63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452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B8E34-4F1A-4FF6-A5A3-0831ABB02E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707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8AEEF7-C665-41BC-A444-F83D06E535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332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54286D-A643-4F38-92CE-8A87AEACE4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553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BD60EA-DB9C-462B-85D9-1969C03C65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085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D91D53-0E2D-4FA6-8EA3-E975F41123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501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475545-14B4-4755-AA8E-772D18B64E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407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FCAED-BF74-47C3-B6A0-49BB8E951A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60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29BBE9-729D-47E8-839F-D466491538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882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B243D9-9C1B-460C-B5A3-0CE7CB9C2A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411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145978-D47F-452A-9C6C-516BF8EF92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387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B68B47-A528-4FCA-B61E-C589B34B21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701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501FEC8-32B3-4B0F-B583-3D0EAB3D347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4"/>
          <p:cNvSpPr txBox="1">
            <a:spLocks noChangeArrowheads="1"/>
          </p:cNvSpPr>
          <p:nvPr userDrawn="1"/>
        </p:nvSpPr>
        <p:spPr bwMode="auto">
          <a:xfrm>
            <a:off x="457200" y="6356350"/>
            <a:ext cx="259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400" b="1">
                <a:solidFill>
                  <a:srgbClr val="C52934"/>
                </a:solidFill>
              </a:defRPr>
            </a:lvl1pPr>
          </a:lstStyle>
          <a:p>
            <a:pPr>
              <a:defRPr/>
            </a:pPr>
            <a:endParaRPr lang="en-US" dirty="0" smtClean="0">
              <a:solidFill>
                <a:srgbClr val="FF0066"/>
              </a:solidFill>
              <a:latin typeface="Arial" pitchFamily="-111" charset="0"/>
              <a:ea typeface="ＭＳ Ｐゴシック" pitchFamily="-111" charset="-128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 userDrawn="1"/>
        </p:nvSpPr>
        <p:spPr bwMode="auto">
          <a:xfrm>
            <a:off x="2781300" y="6138863"/>
            <a:ext cx="40703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endParaRPr lang="en-US" altLang="en-US" sz="800" b="1">
              <a:solidFill>
                <a:srgbClr val="C52934"/>
              </a:solidFill>
              <a:cs typeface="Arial" pitchFamily="34" charset="0"/>
            </a:endParaRPr>
          </a:p>
          <a:p>
            <a:pPr algn="ctr"/>
            <a:endParaRPr lang="en-US" altLang="en-US" sz="800" b="1">
              <a:solidFill>
                <a:srgbClr val="C52934"/>
              </a:solidFill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 bwMode="auto">
          <a:xfrm>
            <a:off x="6553200" y="63595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endParaRPr lang="en-US" altLang="en-US" sz="1400"/>
          </a:p>
          <a:p>
            <a:pPr algn="r"/>
            <a:fld id="{137D5F92-3747-4ECE-94DE-1EC8B5670A7B}" type="slidenum">
              <a:rPr lang="en-US" altLang="en-US" sz="1400"/>
              <a:pPr algn="r"/>
              <a:t>‹#›</a:t>
            </a:fld>
            <a:endParaRPr lang="en-US" altLang="en-US" sz="1400"/>
          </a:p>
        </p:txBody>
      </p:sp>
      <p:grpSp>
        <p:nvGrpSpPr>
          <p:cNvPr id="1032" name="Group 14"/>
          <p:cNvGrpSpPr>
            <a:grpSpLocks/>
          </p:cNvGrpSpPr>
          <p:nvPr userDrawn="1"/>
        </p:nvGrpSpPr>
        <p:grpSpPr bwMode="auto">
          <a:xfrm>
            <a:off x="0" y="0"/>
            <a:ext cx="9074150" cy="922338"/>
            <a:chOff x="0" y="0"/>
            <a:chExt cx="5716" cy="581"/>
          </a:xfrm>
        </p:grpSpPr>
        <p:pic>
          <p:nvPicPr>
            <p:cNvPr id="1035" name="Picture 1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" y="45"/>
              <a:ext cx="38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36" name="Picture 1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09" b="1700"/>
            <a:stretch>
              <a:fillRect/>
            </a:stretch>
          </p:blipFill>
          <p:spPr bwMode="auto">
            <a:xfrm>
              <a:off x="0" y="0"/>
              <a:ext cx="520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37" name="Picture 17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439"/>
              <a:ext cx="545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38" name="Picture 1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8" y="79"/>
              <a:ext cx="434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39" name="Picture 19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6" y="0"/>
              <a:ext cx="221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033" name="Rectangle 20"/>
          <p:cNvSpPr>
            <a:spLocks noChangeArrowheads="1"/>
          </p:cNvSpPr>
          <p:nvPr userDrawn="1"/>
        </p:nvSpPr>
        <p:spPr bwMode="auto">
          <a:xfrm>
            <a:off x="7315200" y="0"/>
            <a:ext cx="70485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-84" charset="-128"/>
            </a:endParaRPr>
          </a:p>
        </p:txBody>
      </p:sp>
      <p:pic>
        <p:nvPicPr>
          <p:cNvPr id="1034" name="Picture 10" descr="0a-002-ladee_4_stack_5a.jpg"/>
          <p:cNvPicPr>
            <a:picLocks noChangeAspect="1"/>
          </p:cNvPicPr>
          <p:nvPr userDrawn="1"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0"/>
            <a:ext cx="4286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762000" y="9144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/>
              <a:t>LADEE FSW Utilization of </a:t>
            </a:r>
            <a:br>
              <a:rPr lang="en-US" sz="3600" dirty="0" smtClean="0"/>
            </a:br>
            <a:r>
              <a:rPr lang="en-US" sz="3600" dirty="0" smtClean="0"/>
              <a:t>Lunar Laser Communication Bandwidth</a:t>
            </a:r>
            <a:endParaRPr lang="en-US" alt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219200" y="2819400"/>
            <a:ext cx="6400800" cy="22098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 dirty="0" smtClean="0"/>
              <a:t> Douglas Forman</a:t>
            </a:r>
          </a:p>
          <a:p>
            <a:pPr eaLnBrk="1" hangingPunct="1"/>
            <a:r>
              <a:rPr lang="en-US" altLang="en-US" sz="2400" dirty="0" smtClean="0"/>
              <a:t>Millennium Engineering and Integration Company (MEI)</a:t>
            </a:r>
          </a:p>
          <a:p>
            <a:pPr eaLnBrk="1" hangingPunct="1"/>
            <a:r>
              <a:rPr lang="en-US" altLang="en-US" sz="1600" dirty="0" smtClean="0"/>
              <a:t>LADEE FSW Payload I/F Developer</a:t>
            </a:r>
          </a:p>
          <a:p>
            <a:pPr eaLnBrk="1" hangingPunct="1"/>
            <a:r>
              <a:rPr lang="en-US" altLang="en-US" sz="1600" dirty="0" smtClean="0"/>
              <a:t>NASA-Ames Research Center</a:t>
            </a:r>
          </a:p>
          <a:p>
            <a:pPr eaLnBrk="1" hangingPunct="1"/>
            <a:r>
              <a:rPr lang="en-US" altLang="en-US" sz="1600" dirty="0" smtClean="0"/>
              <a:t>Moffett Field, CA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5257799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Craig Pires 	– LADEE C&amp;DH Lead</a:t>
            </a:r>
          </a:p>
          <a:p>
            <a:r>
              <a:rPr lang="en-US" dirty="0"/>
              <a:t>Scott </a:t>
            </a:r>
            <a:r>
              <a:rPr lang="en-US" dirty="0" smtClean="0"/>
              <a:t>Christa	– </a:t>
            </a:r>
            <a:r>
              <a:rPr lang="en-US" dirty="0" err="1"/>
              <a:t>AerospaceComputing</a:t>
            </a:r>
            <a:r>
              <a:rPr lang="en-US" dirty="0"/>
              <a:t>, Inc. </a:t>
            </a:r>
            <a:r>
              <a:rPr lang="fr-FR" dirty="0"/>
              <a:t>(ACI</a:t>
            </a:r>
            <a:r>
              <a:rPr lang="fr-FR" dirty="0" smtClean="0"/>
              <a:t>)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48200" y="990600"/>
            <a:ext cx="4343400" cy="495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76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LLST LADEE</a:t>
            </a:r>
            <a:r>
              <a:rPr lang="en-US" sz="2800" baseline="0" dirty="0" smtClean="0"/>
              <a:t> FSW </a:t>
            </a:r>
            <a:r>
              <a:rPr lang="en-US" sz="2800" dirty="0" smtClean="0"/>
              <a:t>High-Speed</a:t>
            </a:r>
            <a:r>
              <a:rPr lang="en-US" sz="2800" baseline="0" dirty="0" smtClean="0"/>
              <a:t> Interface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334000" cy="51355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40 Megabits / Second</a:t>
            </a:r>
          </a:p>
          <a:p>
            <a:r>
              <a:rPr lang="en-US" dirty="0" smtClean="0"/>
              <a:t>192 byte frames</a:t>
            </a:r>
          </a:p>
          <a:p>
            <a:r>
              <a:rPr lang="en-US" dirty="0" smtClean="0"/>
              <a:t>Hardware generated footer</a:t>
            </a:r>
            <a:endParaRPr lang="en-US" dirty="0" smtClean="0"/>
          </a:p>
          <a:p>
            <a:pPr lvl="1"/>
            <a:r>
              <a:rPr lang="en-US" dirty="0" smtClean="0"/>
              <a:t>Sequence Count and Checksum</a:t>
            </a:r>
          </a:p>
          <a:p>
            <a:r>
              <a:rPr lang="en-US" dirty="0" smtClean="0"/>
              <a:t>4 wire physical interface</a:t>
            </a:r>
          </a:p>
          <a:p>
            <a:pPr lvl="1"/>
            <a:r>
              <a:rPr lang="en-US" dirty="0" smtClean="0"/>
              <a:t>3 Transmit Wires</a:t>
            </a:r>
            <a:endParaRPr lang="en-US" dirty="0" smtClean="0"/>
          </a:p>
          <a:p>
            <a:pPr lvl="2"/>
            <a:r>
              <a:rPr lang="en-US" dirty="0" smtClean="0"/>
              <a:t>Clock, Data, </a:t>
            </a:r>
            <a:r>
              <a:rPr lang="en-US" dirty="0" err="1" smtClean="0"/>
              <a:t>FrameValidLine</a:t>
            </a:r>
            <a:endParaRPr lang="en-US" dirty="0" smtClean="0"/>
          </a:p>
          <a:p>
            <a:pPr lvl="1"/>
            <a:r>
              <a:rPr lang="en-US" dirty="0" smtClean="0"/>
              <a:t>1 Receive Wire</a:t>
            </a:r>
          </a:p>
          <a:p>
            <a:pPr lvl="2"/>
            <a:r>
              <a:rPr lang="en-US" dirty="0" err="1"/>
              <a:t>ReadyLine</a:t>
            </a:r>
            <a:r>
              <a:rPr lang="en-US" dirty="0"/>
              <a:t> </a:t>
            </a:r>
            <a:r>
              <a:rPr lang="en-US" dirty="0" smtClean="0"/>
              <a:t>for Flow Control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880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685800"/>
          </a:xfrm>
        </p:spPr>
        <p:txBody>
          <a:bodyPr/>
          <a:lstStyle/>
          <a:p>
            <a:r>
              <a:rPr lang="en-US" sz="2800" dirty="0" smtClean="0"/>
              <a:t>Filling</a:t>
            </a:r>
            <a:r>
              <a:rPr lang="en-US" sz="2800" baseline="0" dirty="0" smtClean="0"/>
              <a:t> the Bandwidth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995862" cy="4724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Initial TRS Test with prototype FPGA</a:t>
            </a:r>
          </a:p>
          <a:p>
            <a:pPr lvl="1"/>
            <a:r>
              <a:rPr lang="en-US" dirty="0"/>
              <a:t>H/W protocol demonstrated </a:t>
            </a:r>
          </a:p>
          <a:p>
            <a:pPr lvl="2"/>
            <a:r>
              <a:rPr lang="en-US" dirty="0"/>
              <a:t>Discrepancies worked around with Break-out-Box (BOB)</a:t>
            </a:r>
          </a:p>
          <a:p>
            <a:pPr lvl="1"/>
            <a:r>
              <a:rPr lang="en-US" dirty="0" smtClean="0"/>
              <a:t>All </a:t>
            </a:r>
            <a:r>
              <a:rPr lang="en-US" dirty="0" smtClean="0"/>
              <a:t>of CPU devoted to feeding </a:t>
            </a:r>
            <a:r>
              <a:rPr lang="en-US" dirty="0" err="1" smtClean="0"/>
              <a:t>lasercom</a:t>
            </a:r>
            <a:r>
              <a:rPr lang="en-US" dirty="0" smtClean="0"/>
              <a:t> </a:t>
            </a:r>
            <a:r>
              <a:rPr lang="en-US" dirty="0" err="1" smtClean="0"/>
              <a:t>tlm</a:t>
            </a:r>
            <a:endParaRPr lang="en-US" dirty="0" smtClean="0"/>
          </a:p>
          <a:p>
            <a:pPr lvl="2"/>
            <a:r>
              <a:rPr lang="en-US" dirty="0" smtClean="0"/>
              <a:t>cPCI Bottleneck between CPU</a:t>
            </a:r>
            <a:r>
              <a:rPr lang="en-US" baseline="0" dirty="0" smtClean="0"/>
              <a:t> and Interface Board</a:t>
            </a:r>
            <a:endParaRPr lang="en-US" dirty="0" smtClean="0"/>
          </a:p>
          <a:p>
            <a:pPr lvl="1"/>
            <a:r>
              <a:rPr lang="en-US" dirty="0" smtClean="0"/>
              <a:t>Full bandwidth barely achieved</a:t>
            </a:r>
          </a:p>
          <a:p>
            <a:r>
              <a:rPr lang="en-US" dirty="0" smtClean="0"/>
              <a:t>FSW </a:t>
            </a:r>
            <a:r>
              <a:rPr lang="en-US" dirty="0" smtClean="0"/>
              <a:t>Design Constraints</a:t>
            </a:r>
          </a:p>
          <a:p>
            <a:pPr lvl="1"/>
            <a:r>
              <a:rPr lang="en-US" dirty="0" smtClean="0"/>
              <a:t>Maximize FSW data fed to Lasercom I/F</a:t>
            </a:r>
          </a:p>
          <a:p>
            <a:pPr lvl="1"/>
            <a:r>
              <a:rPr lang="en-US" dirty="0" smtClean="0"/>
              <a:t>Minimize real-time cPCI traffic</a:t>
            </a:r>
          </a:p>
          <a:p>
            <a:pPr lvl="1"/>
            <a:r>
              <a:rPr lang="en-US" dirty="0" smtClean="0"/>
              <a:t>Minimize CPU utilization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4998">
            <a:off x="5486400" y="2438400"/>
            <a:ext cx="1743076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 rot="1551967">
            <a:off x="6172200" y="4114800"/>
            <a:ext cx="1600200" cy="16002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 rot="1520946">
            <a:off x="6553200" y="1066800"/>
            <a:ext cx="180022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7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772400" cy="685800"/>
          </a:xfrm>
        </p:spPr>
        <p:txBody>
          <a:bodyPr/>
          <a:lstStyle/>
          <a:p>
            <a:r>
              <a:rPr lang="en-US" sz="2800" dirty="0" smtClean="0"/>
              <a:t>LADEE Telemetry Data Storage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cFE Data Storage Files</a:t>
            </a:r>
          </a:p>
          <a:p>
            <a:pPr lvl="1"/>
            <a:r>
              <a:rPr lang="en-US" dirty="0" smtClean="0"/>
              <a:t>Downlink via R/F </a:t>
            </a:r>
          </a:p>
          <a:p>
            <a:pPr lvl="2"/>
            <a:r>
              <a:rPr lang="en-US" dirty="0" err="1" smtClean="0"/>
              <a:t>cfdp</a:t>
            </a:r>
            <a:r>
              <a:rPr lang="en-US" dirty="0" smtClean="0"/>
              <a:t> type 2 (reliable: retransmits missed chunks)</a:t>
            </a:r>
          </a:p>
          <a:p>
            <a:pPr lvl="1"/>
            <a:r>
              <a:rPr lang="en-US" dirty="0" smtClean="0"/>
              <a:t>1 GB </a:t>
            </a:r>
            <a:r>
              <a:rPr lang="en-US" dirty="0" smtClean="0"/>
              <a:t>of </a:t>
            </a:r>
            <a:r>
              <a:rPr lang="en-US" dirty="0" smtClean="0"/>
              <a:t>SDRAM </a:t>
            </a:r>
            <a:r>
              <a:rPr lang="en-US" dirty="0" smtClean="0"/>
              <a:t>Mass Storage</a:t>
            </a:r>
          </a:p>
          <a:p>
            <a:pPr lvl="2"/>
            <a:r>
              <a:rPr lang="en-US" dirty="0" smtClean="0"/>
              <a:t>Formatted into DOS </a:t>
            </a:r>
            <a:r>
              <a:rPr lang="en-US" dirty="0" smtClean="0"/>
              <a:t>partitions</a:t>
            </a:r>
            <a:endParaRPr lang="en-US" dirty="0" smtClean="0"/>
          </a:p>
          <a:p>
            <a:pPr lvl="2"/>
            <a:r>
              <a:rPr lang="en-US" dirty="0" smtClean="0"/>
              <a:t>Accessible over cPCI </a:t>
            </a:r>
            <a:r>
              <a:rPr lang="en-US" dirty="0" smtClean="0"/>
              <a:t>bus by CPU</a:t>
            </a:r>
            <a:endParaRPr lang="en-US" dirty="0" smtClean="0"/>
          </a:p>
          <a:p>
            <a:r>
              <a:rPr lang="en-US" dirty="0" smtClean="0"/>
              <a:t>CFDP over FSW </a:t>
            </a:r>
            <a:r>
              <a:rPr lang="en-US" dirty="0" err="1" smtClean="0"/>
              <a:t>lasercom</a:t>
            </a:r>
            <a:r>
              <a:rPr lang="en-US" dirty="0" smtClean="0"/>
              <a:t> I/F?</a:t>
            </a:r>
          </a:p>
          <a:p>
            <a:pPr lvl="1"/>
            <a:r>
              <a:rPr lang="en-US" dirty="0" smtClean="0"/>
              <a:t>No FSW </a:t>
            </a:r>
            <a:r>
              <a:rPr lang="en-US" dirty="0" err="1" smtClean="0"/>
              <a:t>lasercom</a:t>
            </a:r>
            <a:r>
              <a:rPr lang="en-US" dirty="0" smtClean="0"/>
              <a:t> uplink</a:t>
            </a:r>
          </a:p>
          <a:p>
            <a:pPr lvl="2"/>
            <a:r>
              <a:rPr lang="en-US" dirty="0" smtClean="0"/>
              <a:t>Could only do </a:t>
            </a:r>
            <a:r>
              <a:rPr lang="en-US" dirty="0" err="1" smtClean="0"/>
              <a:t>cfdp</a:t>
            </a:r>
            <a:r>
              <a:rPr lang="en-US" dirty="0" smtClean="0"/>
              <a:t> type 1 (un-reliable: send and forget)</a:t>
            </a:r>
          </a:p>
          <a:p>
            <a:pPr lvl="1"/>
            <a:r>
              <a:rPr lang="en-US" dirty="0" smtClean="0"/>
              <a:t>Requires multiple cPCI accesses</a:t>
            </a:r>
          </a:p>
          <a:p>
            <a:pPr lvl="2"/>
            <a:r>
              <a:rPr lang="en-US" dirty="0" smtClean="0"/>
              <a:t>Retrieval of files for chunking</a:t>
            </a:r>
          </a:p>
          <a:p>
            <a:pPr lvl="2"/>
            <a:r>
              <a:rPr lang="en-US" dirty="0" smtClean="0"/>
              <a:t>Transmitting chunks to </a:t>
            </a:r>
            <a:r>
              <a:rPr lang="en-US" dirty="0" err="1" smtClean="0"/>
              <a:t>lasercom</a:t>
            </a:r>
            <a:r>
              <a:rPr lang="en-US" dirty="0" smtClean="0"/>
              <a:t> I/F</a:t>
            </a:r>
          </a:p>
          <a:p>
            <a:pPr lvl="1"/>
            <a:r>
              <a:rPr lang="en-US" dirty="0" smtClean="0"/>
              <a:t>Requires non-trivial CPU utilization</a:t>
            </a:r>
          </a:p>
          <a:p>
            <a:pPr lvl="1"/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88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177"/>
            <a:ext cx="7772400" cy="685800"/>
          </a:xfrm>
        </p:spPr>
        <p:txBody>
          <a:bodyPr/>
          <a:lstStyle/>
          <a:p>
            <a:r>
              <a:rPr lang="en-US" sz="2800" baseline="0" dirty="0" smtClean="0"/>
              <a:t>Final Lasercom </a:t>
            </a:r>
            <a:r>
              <a:rPr lang="en-US" sz="2800" baseline="0" dirty="0" smtClean="0"/>
              <a:t>I/F </a:t>
            </a:r>
            <a:r>
              <a:rPr lang="en-US" sz="2800" baseline="0" dirty="0" smtClean="0"/>
              <a:t>Design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FPGA transmits Memory Dump chunks</a:t>
            </a:r>
          </a:p>
          <a:p>
            <a:pPr lvl="1"/>
            <a:r>
              <a:rPr lang="en-US" dirty="0" smtClean="0"/>
              <a:t>Takes Flash Mass Storage Start, Stop Addresses as input</a:t>
            </a:r>
          </a:p>
          <a:p>
            <a:pPr lvl="2"/>
            <a:r>
              <a:rPr lang="en-US" dirty="0" smtClean="0"/>
              <a:t>Dumps all memory between Start and Stop Addresses</a:t>
            </a:r>
          </a:p>
          <a:p>
            <a:pPr lvl="1"/>
            <a:r>
              <a:rPr lang="en-US" dirty="0" smtClean="0"/>
              <a:t>CPU interrupted when full Transmission completes</a:t>
            </a:r>
          </a:p>
          <a:p>
            <a:r>
              <a:rPr lang="en-US" dirty="0" smtClean="0"/>
              <a:t>Lasercom Device Driver (on CPU)</a:t>
            </a:r>
          </a:p>
          <a:p>
            <a:pPr lvl="1"/>
            <a:r>
              <a:rPr lang="en-US" dirty="0" smtClean="0"/>
              <a:t>Only cPCI access is </a:t>
            </a:r>
            <a:r>
              <a:rPr lang="en-US" dirty="0" smtClean="0"/>
              <a:t>writing </a:t>
            </a:r>
            <a:r>
              <a:rPr lang="en-US" dirty="0" smtClean="0"/>
              <a:t>Start/Stop </a:t>
            </a:r>
            <a:r>
              <a:rPr lang="en-US" dirty="0" smtClean="0"/>
              <a:t>addresses</a:t>
            </a:r>
            <a:endParaRPr lang="en-US" dirty="0" smtClean="0"/>
          </a:p>
          <a:p>
            <a:pPr lvl="1"/>
            <a:r>
              <a:rPr lang="en-US" dirty="0" smtClean="0"/>
              <a:t>Restarts transmission if looping flag set</a:t>
            </a:r>
          </a:p>
          <a:p>
            <a:r>
              <a:rPr lang="en-US" dirty="0" smtClean="0"/>
              <a:t>Ground Commands</a:t>
            </a:r>
          </a:p>
          <a:p>
            <a:pPr lvl="1"/>
            <a:r>
              <a:rPr lang="en-US" dirty="0" smtClean="0"/>
              <a:t>Set Start, Stop Addresses</a:t>
            </a:r>
          </a:p>
          <a:p>
            <a:pPr lvl="1"/>
            <a:r>
              <a:rPr lang="en-US" dirty="0" smtClean="0"/>
              <a:t>Set/Unset looping flags</a:t>
            </a:r>
          </a:p>
          <a:p>
            <a:r>
              <a:rPr lang="en-US" dirty="0" smtClean="0"/>
              <a:t>Workstation (</a:t>
            </a:r>
            <a:r>
              <a:rPr lang="en-US" dirty="0" err="1" smtClean="0"/>
              <a:t>linux</a:t>
            </a:r>
            <a:r>
              <a:rPr lang="en-US" dirty="0" smtClean="0"/>
              <a:t>) Post Processing</a:t>
            </a:r>
          </a:p>
          <a:p>
            <a:pPr lvl="1"/>
            <a:r>
              <a:rPr lang="en-US" dirty="0" smtClean="0"/>
              <a:t>FPGA (H/W) headers processed and stripped</a:t>
            </a:r>
          </a:p>
          <a:p>
            <a:pPr lvl="1"/>
            <a:r>
              <a:rPr lang="en-US" dirty="0" smtClean="0"/>
              <a:t>Binary data written to file</a:t>
            </a:r>
          </a:p>
          <a:p>
            <a:pPr lvl="1"/>
            <a:r>
              <a:rPr lang="en-US" dirty="0" smtClean="0"/>
              <a:t>File mounted on workstation as a dos partition</a:t>
            </a:r>
          </a:p>
          <a:p>
            <a:pPr lvl="1"/>
            <a:r>
              <a:rPr lang="en-US" dirty="0" smtClean="0"/>
              <a:t>All files and directories accessible </a:t>
            </a:r>
          </a:p>
        </p:txBody>
      </p:sp>
    </p:spTree>
    <p:extLst>
      <p:ext uri="{BB962C8B-B14F-4D97-AF65-F5344CB8AC3E}">
        <p14:creationId xmlns:p14="http://schemas.microsoft.com/office/powerpoint/2010/main" val="285607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685800"/>
          </a:xfrm>
        </p:spPr>
        <p:txBody>
          <a:bodyPr/>
          <a:lstStyle/>
          <a:p>
            <a:r>
              <a:rPr lang="en-US" sz="2800" dirty="0" smtClean="0"/>
              <a:t>Operational</a:t>
            </a:r>
            <a:r>
              <a:rPr lang="en-US" sz="2800" baseline="0" dirty="0" smtClean="0"/>
              <a:t> Use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All Stored Telemetry Files downlinked in &lt; 5 minutes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1 GB divided into 5 partitions</a:t>
            </a:r>
          </a:p>
          <a:p>
            <a:r>
              <a:rPr lang="en-US" dirty="0" smtClean="0"/>
              <a:t>Test data Partition</a:t>
            </a:r>
          </a:p>
          <a:p>
            <a:pPr lvl="1"/>
            <a:r>
              <a:rPr lang="en-US" baseline="0" dirty="0" smtClean="0"/>
              <a:t>13</a:t>
            </a:r>
            <a:r>
              <a:rPr lang="en-US" dirty="0" smtClean="0"/>
              <a:t> megabytes allocated and filled</a:t>
            </a:r>
          </a:p>
          <a:p>
            <a:pPr lvl="1"/>
            <a:r>
              <a:rPr lang="en-US" dirty="0" smtClean="0"/>
              <a:t>20 distinct files generated from small samples</a:t>
            </a:r>
          </a:p>
          <a:p>
            <a:r>
              <a:rPr lang="en-US" dirty="0" smtClean="0"/>
              <a:t>FSW SOH Partition</a:t>
            </a:r>
          </a:p>
          <a:p>
            <a:pPr lvl="1"/>
            <a:r>
              <a:rPr lang="en-US" dirty="0" smtClean="0"/>
              <a:t>Data useful for analyzing EDAC memory error</a:t>
            </a:r>
          </a:p>
          <a:p>
            <a:r>
              <a:rPr lang="en-US" dirty="0" smtClean="0"/>
              <a:t>Science Partitions</a:t>
            </a:r>
            <a:endParaRPr lang="en-US" dirty="0"/>
          </a:p>
          <a:p>
            <a:pPr lvl="1"/>
            <a:r>
              <a:rPr lang="en-US" dirty="0" smtClean="0"/>
              <a:t>LLCD Control Electronics Telemetry Useful</a:t>
            </a:r>
          </a:p>
          <a:p>
            <a:pPr lvl="1"/>
            <a:r>
              <a:rPr lang="en-US" dirty="0" smtClean="0"/>
              <a:t>Other Science Data </a:t>
            </a:r>
            <a:r>
              <a:rPr lang="en-US" dirty="0" smtClean="0"/>
              <a:t>not fully  populated</a:t>
            </a:r>
            <a:endParaRPr lang="en-US" dirty="0" smtClean="0"/>
          </a:p>
          <a:p>
            <a:pPr lvl="1"/>
            <a:r>
              <a:rPr lang="en-US" dirty="0" smtClean="0"/>
              <a:t>May run </a:t>
            </a:r>
            <a:r>
              <a:rPr lang="en-US" dirty="0" smtClean="0"/>
              <a:t>Lasercom again before mission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6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5651">
            <a:off x="5543520" y="1315094"/>
            <a:ext cx="2727149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772400" cy="609600"/>
          </a:xfrm>
        </p:spPr>
        <p:txBody>
          <a:bodyPr/>
          <a:lstStyle/>
          <a:p>
            <a:r>
              <a:rPr lang="en-US" sz="2800" dirty="0" smtClean="0"/>
              <a:t>Future Implications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4572000" cy="52117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Satellite Swarm Telemetry</a:t>
            </a:r>
          </a:p>
          <a:p>
            <a:pPr lvl="1"/>
            <a:r>
              <a:rPr lang="en-US" dirty="0" smtClean="0"/>
              <a:t>Simultaneous readings from many </a:t>
            </a:r>
            <a:r>
              <a:rPr lang="en-US" dirty="0" err="1" smtClean="0"/>
              <a:t>cubesats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Sent to Mass Storage Lasercom Relay Node</a:t>
            </a:r>
          </a:p>
          <a:p>
            <a:pPr lvl="1"/>
            <a:r>
              <a:rPr lang="en-US" dirty="0" smtClean="0"/>
              <a:t>Lasercom Node organizes Swarm Data as file system</a:t>
            </a:r>
          </a:p>
          <a:p>
            <a:pPr lvl="1"/>
            <a:r>
              <a:rPr lang="en-US" dirty="0" smtClean="0"/>
              <a:t>Entire swarm state downlinked instantly</a:t>
            </a:r>
          </a:p>
          <a:p>
            <a:pPr lvl="2"/>
            <a:r>
              <a:rPr lang="en-US" dirty="0" smtClean="0"/>
              <a:t>Mounted as a directory of files on Ground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Delay-Tolerant Networking (DTN)</a:t>
            </a:r>
          </a:p>
          <a:p>
            <a:pPr lvl="1"/>
            <a:r>
              <a:rPr lang="en-US" dirty="0" smtClean="0"/>
              <a:t>Store data on Lasercom Nodes</a:t>
            </a:r>
          </a:p>
          <a:p>
            <a:pPr lvl="1"/>
            <a:r>
              <a:rPr lang="en-US" dirty="0" smtClean="0"/>
              <a:t>Forward data in massive </a:t>
            </a:r>
            <a:r>
              <a:rPr lang="en-US" dirty="0" smtClean="0"/>
              <a:t>blobs</a:t>
            </a:r>
          </a:p>
          <a:p>
            <a:r>
              <a:rPr lang="en-US" dirty="0" smtClean="0"/>
              <a:t>Interplanetary Lasercom</a:t>
            </a:r>
            <a:endParaRPr lang="en-US" dirty="0" smtClean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 rot="19878203">
            <a:off x="4958964" y="4692165"/>
            <a:ext cx="1741805" cy="1304925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765" y="3352800"/>
            <a:ext cx="2133600" cy="116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41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2800" dirty="0" smtClean="0"/>
              <a:t>Overview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Lasercom</a:t>
            </a:r>
            <a:r>
              <a:rPr lang="en-US" baseline="0" dirty="0" smtClean="0"/>
              <a:t> Channel for FSW Telemetry Only</a:t>
            </a:r>
          </a:p>
          <a:p>
            <a:pPr lvl="1"/>
            <a:r>
              <a:rPr lang="fr-FR" dirty="0" smtClean="0"/>
              <a:t>More information on the LADEE </a:t>
            </a:r>
            <a:r>
              <a:rPr lang="fr-FR" dirty="0" err="1" smtClean="0"/>
              <a:t>lasercom</a:t>
            </a:r>
            <a:endParaRPr lang="fr-FR" dirty="0" smtClean="0"/>
          </a:p>
          <a:p>
            <a:pPr lvl="2"/>
            <a:r>
              <a:rPr lang="fr-FR" dirty="0" err="1" smtClean="0"/>
              <a:t>Boroson</a:t>
            </a:r>
            <a:r>
              <a:rPr lang="fr-FR" dirty="0" smtClean="0"/>
              <a:t>, D.M. et al. “The </a:t>
            </a:r>
            <a:r>
              <a:rPr lang="fr-FR" dirty="0" err="1" smtClean="0"/>
              <a:t>Lunar</a:t>
            </a:r>
            <a:r>
              <a:rPr lang="fr-FR" dirty="0" smtClean="0"/>
              <a:t> Laser Communications </a:t>
            </a:r>
            <a:r>
              <a:rPr lang="fr-FR" dirty="0" err="1" smtClean="0"/>
              <a:t>Demonstration</a:t>
            </a:r>
            <a:r>
              <a:rPr lang="fr-FR" dirty="0" smtClean="0"/>
              <a:t> (LLCD).” </a:t>
            </a:r>
            <a:r>
              <a:rPr lang="fr-FR" dirty="0" smtClean="0"/>
              <a:t> </a:t>
            </a:r>
            <a:endParaRPr lang="en-US" dirty="0" smtClean="0"/>
          </a:p>
          <a:p>
            <a:r>
              <a:rPr lang="en-US" dirty="0" smtClean="0"/>
              <a:t>LADEE FSW Approach</a:t>
            </a:r>
          </a:p>
          <a:p>
            <a:pPr lvl="1"/>
            <a:r>
              <a:rPr lang="en-US" baseline="0" dirty="0" smtClean="0"/>
              <a:t>cFE / Payload</a:t>
            </a:r>
            <a:r>
              <a:rPr lang="en-US" dirty="0" smtClean="0"/>
              <a:t> </a:t>
            </a:r>
            <a:r>
              <a:rPr lang="en-US" dirty="0" smtClean="0"/>
              <a:t>Interfaces / Integration Testing</a:t>
            </a:r>
            <a:endParaRPr lang="en-US" baseline="0" dirty="0" smtClean="0"/>
          </a:p>
          <a:p>
            <a:r>
              <a:rPr lang="en-US" baseline="0" dirty="0" smtClean="0"/>
              <a:t>LLST</a:t>
            </a:r>
            <a:r>
              <a:rPr lang="en-US" dirty="0" smtClean="0"/>
              <a:t> (Lunar Laser Space Terminal)</a:t>
            </a:r>
            <a:r>
              <a:rPr lang="en-US" baseline="0" dirty="0" smtClean="0"/>
              <a:t> Interface</a:t>
            </a:r>
          </a:p>
          <a:p>
            <a:pPr lvl="1"/>
            <a:r>
              <a:rPr lang="en-US" baseline="0" dirty="0" smtClean="0"/>
              <a:t>Control Electronics</a:t>
            </a:r>
          </a:p>
          <a:p>
            <a:pPr lvl="1"/>
            <a:r>
              <a:rPr lang="en-US" baseline="0" dirty="0" smtClean="0"/>
              <a:t>High Speed FSW LLST Interface</a:t>
            </a:r>
          </a:p>
          <a:p>
            <a:pPr lvl="0"/>
            <a:r>
              <a:rPr lang="en-US" baseline="0" dirty="0" smtClean="0"/>
              <a:t>LADEE FSW LLST I/F Implementation</a:t>
            </a:r>
          </a:p>
          <a:p>
            <a:pPr lvl="1"/>
            <a:r>
              <a:rPr lang="en-US" baseline="0" dirty="0" smtClean="0"/>
              <a:t>Constraints</a:t>
            </a:r>
            <a:r>
              <a:rPr lang="en-US" dirty="0" smtClean="0"/>
              <a:t> and Design Decisions</a:t>
            </a:r>
            <a:endParaRPr lang="en-US" baseline="0" dirty="0" smtClean="0"/>
          </a:p>
          <a:p>
            <a:pPr lvl="0"/>
            <a:r>
              <a:rPr lang="en-US" baseline="0" dirty="0" smtClean="0"/>
              <a:t>Operational Utilization</a:t>
            </a:r>
          </a:p>
          <a:p>
            <a:pPr lvl="1"/>
            <a:r>
              <a:rPr lang="en-US" baseline="0" dirty="0" smtClean="0"/>
              <a:t>Test, FSW SOH and Science</a:t>
            </a:r>
            <a:r>
              <a:rPr lang="en-US" dirty="0" smtClean="0"/>
              <a:t> Data</a:t>
            </a:r>
            <a:endParaRPr lang="en-US" baseline="0" dirty="0" smtClean="0"/>
          </a:p>
          <a:p>
            <a:pPr lvl="0"/>
            <a:r>
              <a:rPr lang="en-US" baseline="0" dirty="0" smtClean="0"/>
              <a:t>Future </a:t>
            </a:r>
            <a:r>
              <a:rPr lang="en-US" baseline="0" dirty="0" smtClean="0"/>
              <a:t>Implications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505518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609600"/>
          </a:xfrm>
        </p:spPr>
        <p:txBody>
          <a:bodyPr/>
          <a:lstStyle/>
          <a:p>
            <a:r>
              <a:rPr lang="en-US" sz="2800" dirty="0" smtClean="0"/>
              <a:t>LADEE FSW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5029200" cy="5181600"/>
          </a:xfrm>
        </p:spPr>
        <p:txBody>
          <a:bodyPr/>
          <a:lstStyle/>
          <a:p>
            <a:r>
              <a:rPr lang="en-US" dirty="0" smtClean="0"/>
              <a:t>CFE</a:t>
            </a:r>
            <a:r>
              <a:rPr lang="en-US" baseline="0" dirty="0" smtClean="0"/>
              <a:t> Software Bus</a:t>
            </a:r>
          </a:p>
          <a:p>
            <a:pPr lvl="1"/>
            <a:r>
              <a:rPr lang="en-US" dirty="0" smtClean="0"/>
              <a:t>Goddard Re-usable framework</a:t>
            </a:r>
            <a:endParaRPr lang="en-US" baseline="0" dirty="0" smtClean="0"/>
          </a:p>
          <a:p>
            <a:r>
              <a:rPr lang="en-US" baseline="0" dirty="0" smtClean="0"/>
              <a:t>Model Based Evolution</a:t>
            </a:r>
            <a:endParaRPr lang="en-US" baseline="0" dirty="0" smtClean="0"/>
          </a:p>
          <a:p>
            <a:pPr lvl="1"/>
            <a:r>
              <a:rPr lang="en-US" dirty="0" smtClean="0"/>
              <a:t>Simulink/</a:t>
            </a:r>
            <a:r>
              <a:rPr lang="en-US" dirty="0" err="1" smtClean="0"/>
              <a:t>Autocode</a:t>
            </a:r>
            <a:endParaRPr lang="en-US" dirty="0" smtClean="0"/>
          </a:p>
          <a:p>
            <a:pPr lvl="2"/>
            <a:r>
              <a:rPr lang="en-US" dirty="0" smtClean="0"/>
              <a:t>Closed </a:t>
            </a:r>
            <a:r>
              <a:rPr lang="en-US" dirty="0" smtClean="0"/>
              <a:t>Loop </a:t>
            </a:r>
            <a:r>
              <a:rPr lang="en-US" dirty="0" smtClean="0"/>
              <a:t>Simulation</a:t>
            </a:r>
          </a:p>
          <a:p>
            <a:pPr lvl="2"/>
            <a:r>
              <a:rPr lang="en-US" baseline="0" dirty="0" smtClean="0"/>
              <a:t>Auto-coded</a:t>
            </a:r>
            <a:r>
              <a:rPr lang="en-US" dirty="0" smtClean="0"/>
              <a:t> to </a:t>
            </a:r>
            <a:r>
              <a:rPr lang="en-US" baseline="0" dirty="0" smtClean="0"/>
              <a:t>Multiple</a:t>
            </a:r>
            <a:r>
              <a:rPr lang="en-US" dirty="0" smtClean="0"/>
              <a:t> Targets</a:t>
            </a:r>
          </a:p>
          <a:p>
            <a:r>
              <a:rPr lang="en-US" baseline="0" dirty="0" smtClean="0"/>
              <a:t>CCSDS </a:t>
            </a:r>
            <a:r>
              <a:rPr lang="en-US" baseline="0" dirty="0" err="1" smtClean="0"/>
              <a:t>Cmd</a:t>
            </a:r>
            <a:r>
              <a:rPr lang="en-US" baseline="0" dirty="0" smtClean="0"/>
              <a:t>/Tlm</a:t>
            </a:r>
          </a:p>
          <a:p>
            <a:pPr lvl="1"/>
            <a:r>
              <a:rPr lang="en-US" dirty="0" smtClean="0"/>
              <a:t>I</a:t>
            </a:r>
            <a:r>
              <a:rPr lang="en-US" baseline="0" dirty="0" smtClean="0"/>
              <a:t>TOS Ground</a:t>
            </a:r>
            <a:r>
              <a:rPr lang="en-US" dirty="0" smtClean="0"/>
              <a:t> S/W</a:t>
            </a:r>
            <a:endParaRPr lang="en-US" baseline="0" dirty="0" smtClean="0"/>
          </a:p>
        </p:txBody>
      </p:sp>
      <p:pic>
        <p:nvPicPr>
          <p:cNvPr id="5" name="Picture 4" descr="HTV_Medi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19200"/>
            <a:ext cx="2824726" cy="182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Orbiter_tilt2_si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286" y="2819400"/>
            <a:ext cx="1155700" cy="129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93979"/>
            <a:ext cx="29384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74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600075" y="152400"/>
            <a:ext cx="7210425" cy="490537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ea typeface="ＭＳ Ｐゴシック" charset="-128"/>
              </a:rPr>
              <a:t>“Loosely-Coupled” FSW Architecture</a:t>
            </a:r>
            <a:endParaRPr lang="en-US" altLang="en-US" sz="2800" dirty="0" smtClean="0">
              <a:solidFill>
                <a:srgbClr val="FF0000"/>
              </a:solidFill>
              <a:ea typeface="ＭＳ Ｐゴシック" charset="-128"/>
            </a:endParaRPr>
          </a:p>
        </p:txBody>
      </p:sp>
      <p:sp>
        <p:nvSpPr>
          <p:cNvPr id="6" name="Rectangle 63"/>
          <p:cNvSpPr>
            <a:spLocks noChangeArrowheads="1"/>
          </p:cNvSpPr>
          <p:nvPr/>
        </p:nvSpPr>
        <p:spPr bwMode="auto">
          <a:xfrm>
            <a:off x="333375" y="1028700"/>
            <a:ext cx="8521700" cy="4030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2400">
              <a:ea typeface="ＭＳ Ｐゴシック" pitchFamily="31" charset="-128"/>
              <a:cs typeface="+mn-cs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625475" y="1295400"/>
            <a:ext cx="822325" cy="8223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000"/>
              <a:t>Command </a:t>
            </a:r>
          </a:p>
          <a:p>
            <a:pPr algn="ctr" eaLnBrk="1" hangingPunct="1"/>
            <a:r>
              <a:rPr lang="en-US" altLang="en-US" sz="1000"/>
              <a:t>&amp; Mode </a:t>
            </a:r>
          </a:p>
          <a:p>
            <a:pPr algn="ctr" eaLnBrk="1" hangingPunct="1"/>
            <a:r>
              <a:rPr lang="en-US" altLang="en-US" sz="1000"/>
              <a:t>Processor</a:t>
            </a:r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1581150" y="1295400"/>
            <a:ext cx="822325" cy="8223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000"/>
              <a:t>Actuator</a:t>
            </a:r>
          </a:p>
          <a:p>
            <a:pPr algn="ctr" eaLnBrk="1" hangingPunct="1"/>
            <a:r>
              <a:rPr lang="en-US" altLang="en-US" sz="1000"/>
              <a:t>Manager</a:t>
            </a: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2538413" y="1295400"/>
            <a:ext cx="822325" cy="8223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000"/>
              <a:t>State</a:t>
            </a:r>
          </a:p>
          <a:p>
            <a:pPr algn="ctr" eaLnBrk="1" hangingPunct="1"/>
            <a:r>
              <a:rPr lang="en-US" altLang="en-US" sz="1000"/>
              <a:t>Estimator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3495675" y="1295400"/>
            <a:ext cx="822325" cy="8223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000"/>
              <a:t>Safe Mode</a:t>
            </a:r>
          </a:p>
          <a:p>
            <a:pPr algn="ctr" eaLnBrk="1" hangingPunct="1"/>
            <a:r>
              <a:rPr lang="en-US" altLang="en-US" sz="1000"/>
              <a:t>Controller</a:t>
            </a: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4452938" y="1295400"/>
            <a:ext cx="822325" cy="8223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000"/>
              <a:t>Attitude</a:t>
            </a:r>
          </a:p>
          <a:p>
            <a:pPr algn="ctr" eaLnBrk="1" hangingPunct="1"/>
            <a:r>
              <a:rPr lang="en-US" altLang="en-US" sz="1000"/>
              <a:t>Control</a:t>
            </a:r>
          </a:p>
          <a:p>
            <a:pPr algn="ctr" eaLnBrk="1" hangingPunct="1"/>
            <a:r>
              <a:rPr lang="en-US" altLang="en-US" sz="1000"/>
              <a:t>System</a:t>
            </a: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5410200" y="1295400"/>
            <a:ext cx="822325" cy="8223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000"/>
              <a:t>Thermal</a:t>
            </a:r>
          </a:p>
          <a:p>
            <a:pPr algn="ctr" eaLnBrk="1" hangingPunct="1"/>
            <a:r>
              <a:rPr lang="en-US" altLang="en-US" sz="1000"/>
              <a:t>Control</a:t>
            </a:r>
          </a:p>
          <a:p>
            <a:pPr algn="ctr" eaLnBrk="1" hangingPunct="1"/>
            <a:r>
              <a:rPr lang="en-US" altLang="en-US" sz="1000"/>
              <a:t>System</a:t>
            </a:r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6367463" y="1295400"/>
            <a:ext cx="822325" cy="8223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000"/>
              <a:t>Power</a:t>
            </a:r>
          </a:p>
          <a:p>
            <a:pPr algn="ctr" eaLnBrk="1" hangingPunct="1"/>
            <a:r>
              <a:rPr lang="en-US" altLang="en-US" sz="1000"/>
              <a:t>Control</a:t>
            </a:r>
          </a:p>
          <a:p>
            <a:pPr algn="ctr" eaLnBrk="1" hangingPunct="1"/>
            <a:r>
              <a:rPr lang="en-US" altLang="en-US" sz="1000"/>
              <a:t>System</a:t>
            </a:r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622300" y="2865438"/>
            <a:ext cx="822325" cy="82232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000"/>
              <a:t>Scheduler</a:t>
            </a:r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4489450" y="2865438"/>
            <a:ext cx="822325" cy="82232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000"/>
              <a:t>Limit</a:t>
            </a:r>
          </a:p>
          <a:p>
            <a:pPr algn="ctr" eaLnBrk="1" hangingPunct="1"/>
            <a:r>
              <a:rPr lang="en-US" altLang="en-US" sz="1000"/>
              <a:t>Checker</a:t>
            </a:r>
          </a:p>
        </p:txBody>
      </p:sp>
      <p:sp>
        <p:nvSpPr>
          <p:cNvPr id="16" name="Oval 18"/>
          <p:cNvSpPr>
            <a:spLocks noChangeArrowheads="1"/>
          </p:cNvSpPr>
          <p:nvPr/>
        </p:nvSpPr>
        <p:spPr bwMode="auto">
          <a:xfrm>
            <a:off x="1589088" y="2865438"/>
            <a:ext cx="822325" cy="82232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000"/>
              <a:t>Stored</a:t>
            </a:r>
          </a:p>
          <a:p>
            <a:pPr algn="ctr" eaLnBrk="1" hangingPunct="1"/>
            <a:r>
              <a:rPr lang="en-US" altLang="en-US" sz="1000"/>
              <a:t>Commands</a:t>
            </a:r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6423025" y="2865438"/>
            <a:ext cx="822325" cy="822325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000"/>
              <a:t>Memory</a:t>
            </a:r>
          </a:p>
          <a:p>
            <a:pPr algn="ctr" eaLnBrk="1" hangingPunct="1"/>
            <a:r>
              <a:rPr lang="en-US" altLang="en-US" sz="1000"/>
              <a:t>Scrub</a:t>
            </a:r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2555875" y="2865438"/>
            <a:ext cx="822325" cy="82232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000"/>
              <a:t>Memory</a:t>
            </a:r>
          </a:p>
          <a:p>
            <a:pPr algn="ctr" eaLnBrk="1" hangingPunct="1"/>
            <a:r>
              <a:rPr lang="en-US" altLang="en-US" sz="1000"/>
              <a:t>Manager</a:t>
            </a:r>
          </a:p>
        </p:txBody>
      </p:sp>
      <p:sp>
        <p:nvSpPr>
          <p:cNvPr id="19" name="Oval 21"/>
          <p:cNvSpPr>
            <a:spLocks noChangeArrowheads="1"/>
          </p:cNvSpPr>
          <p:nvPr/>
        </p:nvSpPr>
        <p:spPr bwMode="auto">
          <a:xfrm>
            <a:off x="3522663" y="2865438"/>
            <a:ext cx="822325" cy="82232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000"/>
              <a:t>Memory</a:t>
            </a:r>
          </a:p>
          <a:p>
            <a:pPr algn="ctr" eaLnBrk="1" hangingPunct="1"/>
            <a:r>
              <a:rPr lang="en-US" altLang="en-US" sz="1000"/>
              <a:t>Dwell</a:t>
            </a:r>
          </a:p>
        </p:txBody>
      </p:sp>
      <p:sp>
        <p:nvSpPr>
          <p:cNvPr id="20" name="Oval 22"/>
          <p:cNvSpPr>
            <a:spLocks noChangeArrowheads="1"/>
          </p:cNvSpPr>
          <p:nvPr/>
        </p:nvSpPr>
        <p:spPr bwMode="auto">
          <a:xfrm>
            <a:off x="7391400" y="2865438"/>
            <a:ext cx="822325" cy="822325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000"/>
              <a:t>Hardware</a:t>
            </a:r>
          </a:p>
          <a:p>
            <a:pPr algn="ctr" eaLnBrk="1" hangingPunct="1"/>
            <a:r>
              <a:rPr lang="en-US" altLang="en-US" sz="1000"/>
              <a:t>I/O</a:t>
            </a:r>
          </a:p>
        </p:txBody>
      </p:sp>
      <p:sp>
        <p:nvSpPr>
          <p:cNvPr id="21" name="Oval 23"/>
          <p:cNvSpPr>
            <a:spLocks noChangeArrowheads="1"/>
          </p:cNvSpPr>
          <p:nvPr/>
        </p:nvSpPr>
        <p:spPr bwMode="auto">
          <a:xfrm>
            <a:off x="1085850" y="3817938"/>
            <a:ext cx="822325" cy="82232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000"/>
              <a:t>Health &amp;</a:t>
            </a:r>
          </a:p>
          <a:p>
            <a:pPr algn="ctr" eaLnBrk="1" hangingPunct="1"/>
            <a:r>
              <a:rPr lang="en-US" altLang="en-US" sz="1000"/>
              <a:t>Safety</a:t>
            </a:r>
          </a:p>
        </p:txBody>
      </p:sp>
      <p:sp>
        <p:nvSpPr>
          <p:cNvPr id="22" name="Oval 24"/>
          <p:cNvSpPr>
            <a:spLocks noChangeArrowheads="1"/>
          </p:cNvSpPr>
          <p:nvPr/>
        </p:nvSpPr>
        <p:spPr bwMode="auto">
          <a:xfrm>
            <a:off x="5003800" y="3817938"/>
            <a:ext cx="822325" cy="82232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000"/>
              <a:t>Data</a:t>
            </a:r>
          </a:p>
          <a:p>
            <a:pPr algn="ctr" eaLnBrk="1" hangingPunct="1"/>
            <a:r>
              <a:rPr lang="en-US" altLang="en-US" sz="1000"/>
              <a:t>Storage</a:t>
            </a:r>
          </a:p>
        </p:txBody>
      </p:sp>
      <p:sp>
        <p:nvSpPr>
          <p:cNvPr id="23" name="Oval 25"/>
          <p:cNvSpPr>
            <a:spLocks noChangeArrowheads="1"/>
          </p:cNvSpPr>
          <p:nvPr/>
        </p:nvSpPr>
        <p:spPr bwMode="auto">
          <a:xfrm>
            <a:off x="2065338" y="3817938"/>
            <a:ext cx="822325" cy="82232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000"/>
              <a:t>File</a:t>
            </a:r>
          </a:p>
          <a:p>
            <a:pPr algn="ctr" eaLnBrk="1" hangingPunct="1"/>
            <a:r>
              <a:rPr lang="en-US" altLang="en-US" sz="1000"/>
              <a:t>Manager</a:t>
            </a:r>
          </a:p>
        </p:txBody>
      </p:sp>
      <p:sp>
        <p:nvSpPr>
          <p:cNvPr id="24" name="Oval 26"/>
          <p:cNvSpPr>
            <a:spLocks noChangeArrowheads="1"/>
          </p:cNvSpPr>
          <p:nvPr/>
        </p:nvSpPr>
        <p:spPr bwMode="auto">
          <a:xfrm>
            <a:off x="5983288" y="3817938"/>
            <a:ext cx="822325" cy="822325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000"/>
              <a:t>Telemetry</a:t>
            </a:r>
          </a:p>
          <a:p>
            <a:pPr algn="ctr" eaLnBrk="1" hangingPunct="1"/>
            <a:r>
              <a:rPr lang="en-US" altLang="en-US" sz="1000"/>
              <a:t>Output</a:t>
            </a:r>
          </a:p>
        </p:txBody>
      </p:sp>
      <p:sp>
        <p:nvSpPr>
          <p:cNvPr id="25" name="Oval 27"/>
          <p:cNvSpPr>
            <a:spLocks noChangeArrowheads="1"/>
          </p:cNvSpPr>
          <p:nvPr/>
        </p:nvSpPr>
        <p:spPr bwMode="auto">
          <a:xfrm>
            <a:off x="3044825" y="3817938"/>
            <a:ext cx="822325" cy="82232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000"/>
              <a:t>CCSDS File</a:t>
            </a:r>
          </a:p>
          <a:p>
            <a:pPr algn="ctr" eaLnBrk="1" hangingPunct="1"/>
            <a:r>
              <a:rPr lang="en-US" altLang="en-US" sz="1000"/>
              <a:t>Delivery</a:t>
            </a:r>
          </a:p>
        </p:txBody>
      </p:sp>
      <p:sp>
        <p:nvSpPr>
          <p:cNvPr id="26" name="Oval 28"/>
          <p:cNvSpPr>
            <a:spLocks noChangeArrowheads="1"/>
          </p:cNvSpPr>
          <p:nvPr/>
        </p:nvSpPr>
        <p:spPr bwMode="auto">
          <a:xfrm>
            <a:off x="4024313" y="3817938"/>
            <a:ext cx="822325" cy="82232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000"/>
              <a:t>Checksum</a:t>
            </a:r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6908800" y="3817938"/>
            <a:ext cx="822325" cy="822325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000"/>
              <a:t>Command</a:t>
            </a:r>
          </a:p>
          <a:p>
            <a:pPr algn="ctr" eaLnBrk="1" hangingPunct="1"/>
            <a:r>
              <a:rPr lang="en-US" altLang="en-US" sz="1000"/>
              <a:t>Ingest</a:t>
            </a:r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5456238" y="2865438"/>
            <a:ext cx="822325" cy="82232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000"/>
              <a:t>House-</a:t>
            </a:r>
          </a:p>
          <a:p>
            <a:pPr algn="ctr" eaLnBrk="1" hangingPunct="1"/>
            <a:r>
              <a:rPr lang="en-US" altLang="en-US" sz="1000"/>
              <a:t>keeping</a:t>
            </a:r>
          </a:p>
        </p:txBody>
      </p:sp>
      <p:grpSp>
        <p:nvGrpSpPr>
          <p:cNvPr id="29" name="Group 38"/>
          <p:cNvGrpSpPr>
            <a:grpSpLocks/>
          </p:cNvGrpSpPr>
          <p:nvPr/>
        </p:nvGrpSpPr>
        <p:grpSpPr bwMode="auto">
          <a:xfrm>
            <a:off x="600075" y="2362200"/>
            <a:ext cx="7924800" cy="228600"/>
            <a:chOff x="528" y="1488"/>
            <a:chExt cx="4272" cy="144"/>
          </a:xfrm>
        </p:grpSpPr>
        <p:sp>
          <p:nvSpPr>
            <p:cNvPr id="30" name="Rectangle 34"/>
            <p:cNvSpPr>
              <a:spLocks noChangeArrowheads="1"/>
            </p:cNvSpPr>
            <p:nvPr/>
          </p:nvSpPr>
          <p:spPr bwMode="auto">
            <a:xfrm>
              <a:off x="576" y="1488"/>
              <a:ext cx="4176" cy="144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Oval 35"/>
            <p:cNvSpPr>
              <a:spLocks noChangeArrowheads="1"/>
            </p:cNvSpPr>
            <p:nvPr/>
          </p:nvSpPr>
          <p:spPr bwMode="auto">
            <a:xfrm>
              <a:off x="4704" y="1488"/>
              <a:ext cx="96" cy="144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" name="Oval 36"/>
            <p:cNvSpPr>
              <a:spLocks noChangeArrowheads="1"/>
            </p:cNvSpPr>
            <p:nvPr/>
          </p:nvSpPr>
          <p:spPr bwMode="auto">
            <a:xfrm>
              <a:off x="528" y="1488"/>
              <a:ext cx="96" cy="144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3" name="Line 37"/>
          <p:cNvSpPr>
            <a:spLocks noChangeShapeType="1"/>
          </p:cNvSpPr>
          <p:nvPr/>
        </p:nvSpPr>
        <p:spPr bwMode="auto">
          <a:xfrm>
            <a:off x="1047750" y="2117725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40"/>
          <p:cNvSpPr>
            <a:spLocks noChangeShapeType="1"/>
          </p:cNvSpPr>
          <p:nvPr/>
        </p:nvSpPr>
        <p:spPr bwMode="auto">
          <a:xfrm flipV="1">
            <a:off x="2943225" y="2117725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41"/>
          <p:cNvSpPr>
            <a:spLocks noChangeShapeType="1"/>
          </p:cNvSpPr>
          <p:nvPr/>
        </p:nvSpPr>
        <p:spPr bwMode="auto">
          <a:xfrm flipV="1">
            <a:off x="3911600" y="2117725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42"/>
          <p:cNvSpPr>
            <a:spLocks noChangeShapeType="1"/>
          </p:cNvSpPr>
          <p:nvPr/>
        </p:nvSpPr>
        <p:spPr bwMode="auto">
          <a:xfrm flipV="1">
            <a:off x="4876800" y="2117725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43"/>
          <p:cNvSpPr>
            <a:spLocks noChangeShapeType="1"/>
          </p:cNvSpPr>
          <p:nvPr/>
        </p:nvSpPr>
        <p:spPr bwMode="auto">
          <a:xfrm flipV="1">
            <a:off x="5838825" y="2117725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44"/>
          <p:cNvSpPr>
            <a:spLocks noChangeShapeType="1"/>
          </p:cNvSpPr>
          <p:nvPr/>
        </p:nvSpPr>
        <p:spPr bwMode="auto">
          <a:xfrm flipV="1">
            <a:off x="6786563" y="2117725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45"/>
          <p:cNvSpPr>
            <a:spLocks noChangeShapeType="1"/>
          </p:cNvSpPr>
          <p:nvPr/>
        </p:nvSpPr>
        <p:spPr bwMode="auto">
          <a:xfrm flipV="1">
            <a:off x="1979613" y="2117725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46"/>
          <p:cNvSpPr>
            <a:spLocks noChangeShapeType="1"/>
          </p:cNvSpPr>
          <p:nvPr/>
        </p:nvSpPr>
        <p:spPr bwMode="auto">
          <a:xfrm>
            <a:off x="1046163" y="2590800"/>
            <a:ext cx="0" cy="274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Text Box 47"/>
          <p:cNvSpPr txBox="1">
            <a:spLocks noChangeArrowheads="1"/>
          </p:cNvSpPr>
          <p:nvPr/>
        </p:nvSpPr>
        <p:spPr bwMode="auto">
          <a:xfrm>
            <a:off x="3522663" y="2330450"/>
            <a:ext cx="12398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/>
              <a:t>Software Bus</a:t>
            </a:r>
          </a:p>
        </p:txBody>
      </p:sp>
      <p:sp>
        <p:nvSpPr>
          <p:cNvPr id="42" name="Line 48"/>
          <p:cNvSpPr>
            <a:spLocks noChangeShapeType="1"/>
          </p:cNvSpPr>
          <p:nvPr/>
        </p:nvSpPr>
        <p:spPr bwMode="auto">
          <a:xfrm flipV="1">
            <a:off x="1516063" y="2590800"/>
            <a:ext cx="0" cy="1227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49"/>
          <p:cNvSpPr>
            <a:spLocks noChangeShapeType="1"/>
          </p:cNvSpPr>
          <p:nvPr/>
        </p:nvSpPr>
        <p:spPr bwMode="auto">
          <a:xfrm>
            <a:off x="1993900" y="2590800"/>
            <a:ext cx="0" cy="274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50"/>
          <p:cNvSpPr>
            <a:spLocks noChangeShapeType="1"/>
          </p:cNvSpPr>
          <p:nvPr/>
        </p:nvSpPr>
        <p:spPr bwMode="auto">
          <a:xfrm>
            <a:off x="2954338" y="2605088"/>
            <a:ext cx="0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51"/>
          <p:cNvSpPr>
            <a:spLocks noChangeShapeType="1"/>
          </p:cNvSpPr>
          <p:nvPr/>
        </p:nvSpPr>
        <p:spPr bwMode="auto">
          <a:xfrm>
            <a:off x="3922713" y="2590800"/>
            <a:ext cx="0" cy="274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52"/>
          <p:cNvSpPr>
            <a:spLocks noChangeShapeType="1"/>
          </p:cNvSpPr>
          <p:nvPr/>
        </p:nvSpPr>
        <p:spPr bwMode="auto">
          <a:xfrm>
            <a:off x="4892675" y="2590800"/>
            <a:ext cx="0" cy="274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53"/>
          <p:cNvSpPr>
            <a:spLocks noChangeShapeType="1"/>
          </p:cNvSpPr>
          <p:nvPr/>
        </p:nvSpPr>
        <p:spPr bwMode="auto">
          <a:xfrm>
            <a:off x="5859463" y="2597150"/>
            <a:ext cx="0" cy="274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54"/>
          <p:cNvSpPr>
            <a:spLocks noChangeShapeType="1"/>
          </p:cNvSpPr>
          <p:nvPr/>
        </p:nvSpPr>
        <p:spPr bwMode="auto">
          <a:xfrm>
            <a:off x="6805613" y="2590800"/>
            <a:ext cx="0" cy="274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55"/>
          <p:cNvSpPr>
            <a:spLocks noChangeShapeType="1"/>
          </p:cNvSpPr>
          <p:nvPr/>
        </p:nvSpPr>
        <p:spPr bwMode="auto">
          <a:xfrm flipV="1">
            <a:off x="2490788" y="2590800"/>
            <a:ext cx="0" cy="1227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56"/>
          <p:cNvSpPr>
            <a:spLocks noChangeShapeType="1"/>
          </p:cNvSpPr>
          <p:nvPr/>
        </p:nvSpPr>
        <p:spPr bwMode="auto">
          <a:xfrm flipV="1">
            <a:off x="3459163" y="2590800"/>
            <a:ext cx="0" cy="1227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57"/>
          <p:cNvSpPr>
            <a:spLocks noChangeShapeType="1"/>
          </p:cNvSpPr>
          <p:nvPr/>
        </p:nvSpPr>
        <p:spPr bwMode="auto">
          <a:xfrm flipV="1">
            <a:off x="4418013" y="2590800"/>
            <a:ext cx="0" cy="1227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58"/>
          <p:cNvSpPr>
            <a:spLocks noChangeShapeType="1"/>
          </p:cNvSpPr>
          <p:nvPr/>
        </p:nvSpPr>
        <p:spPr bwMode="auto">
          <a:xfrm flipV="1">
            <a:off x="5387975" y="2590800"/>
            <a:ext cx="0" cy="1227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59"/>
          <p:cNvSpPr>
            <a:spLocks noChangeShapeType="1"/>
          </p:cNvSpPr>
          <p:nvPr/>
        </p:nvSpPr>
        <p:spPr bwMode="auto">
          <a:xfrm flipV="1">
            <a:off x="6367463" y="2590800"/>
            <a:ext cx="0" cy="1227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60"/>
          <p:cNvSpPr>
            <a:spLocks noChangeShapeType="1"/>
          </p:cNvSpPr>
          <p:nvPr/>
        </p:nvSpPr>
        <p:spPr bwMode="auto">
          <a:xfrm flipV="1">
            <a:off x="7319963" y="2590800"/>
            <a:ext cx="0" cy="1227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62"/>
          <p:cNvSpPr>
            <a:spLocks noChangeShapeType="1"/>
          </p:cNvSpPr>
          <p:nvPr/>
        </p:nvSpPr>
        <p:spPr bwMode="auto">
          <a:xfrm>
            <a:off x="6399213" y="4640263"/>
            <a:ext cx="0" cy="5191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75"/>
          <p:cNvSpPr>
            <a:spLocks noChangeShapeType="1"/>
          </p:cNvSpPr>
          <p:nvPr/>
        </p:nvSpPr>
        <p:spPr bwMode="auto">
          <a:xfrm flipH="1">
            <a:off x="5715000" y="5159375"/>
            <a:ext cx="6842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Text Box 76"/>
          <p:cNvSpPr txBox="1">
            <a:spLocks noChangeArrowheads="1"/>
          </p:cNvSpPr>
          <p:nvPr/>
        </p:nvSpPr>
        <p:spPr bwMode="auto">
          <a:xfrm>
            <a:off x="4937125" y="5037138"/>
            <a:ext cx="850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/>
              <a:t>Telemetry</a:t>
            </a:r>
          </a:p>
        </p:txBody>
      </p:sp>
      <p:sp>
        <p:nvSpPr>
          <p:cNvPr id="58" name="Text Box 77"/>
          <p:cNvSpPr txBox="1">
            <a:spLocks noChangeArrowheads="1"/>
          </p:cNvSpPr>
          <p:nvPr/>
        </p:nvSpPr>
        <p:spPr bwMode="auto">
          <a:xfrm>
            <a:off x="4916488" y="5240338"/>
            <a:ext cx="9191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/>
              <a:t>Gnd Cmds</a:t>
            </a:r>
          </a:p>
        </p:txBody>
      </p:sp>
      <p:sp>
        <p:nvSpPr>
          <p:cNvPr id="59" name="Line 78"/>
          <p:cNvSpPr>
            <a:spLocks noChangeShapeType="1"/>
          </p:cNvSpPr>
          <p:nvPr/>
        </p:nvSpPr>
        <p:spPr bwMode="auto">
          <a:xfrm>
            <a:off x="7326313" y="4627563"/>
            <a:ext cx="0" cy="7350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79"/>
          <p:cNvSpPr>
            <a:spLocks noChangeShapeType="1"/>
          </p:cNvSpPr>
          <p:nvPr/>
        </p:nvSpPr>
        <p:spPr bwMode="auto">
          <a:xfrm flipH="1">
            <a:off x="5756275" y="5362575"/>
            <a:ext cx="15700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Text Box 81"/>
          <p:cNvSpPr txBox="1">
            <a:spLocks noChangeArrowheads="1"/>
          </p:cNvSpPr>
          <p:nvPr/>
        </p:nvSpPr>
        <p:spPr bwMode="auto">
          <a:xfrm>
            <a:off x="4724400" y="5486400"/>
            <a:ext cx="1028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/>
              <a:t>Sensor Data</a:t>
            </a:r>
          </a:p>
        </p:txBody>
      </p:sp>
      <p:sp>
        <p:nvSpPr>
          <p:cNvPr id="62" name="Line 82"/>
          <p:cNvSpPr>
            <a:spLocks noChangeShapeType="1"/>
          </p:cNvSpPr>
          <p:nvPr/>
        </p:nvSpPr>
        <p:spPr bwMode="auto">
          <a:xfrm flipH="1" flipV="1">
            <a:off x="5756275" y="5594350"/>
            <a:ext cx="20669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83"/>
          <p:cNvSpPr>
            <a:spLocks noChangeShapeType="1"/>
          </p:cNvSpPr>
          <p:nvPr/>
        </p:nvSpPr>
        <p:spPr bwMode="auto">
          <a:xfrm>
            <a:off x="7820025" y="3687763"/>
            <a:ext cx="3175" cy="18557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86"/>
          <p:cNvSpPr>
            <a:spLocks noChangeShapeType="1"/>
          </p:cNvSpPr>
          <p:nvPr/>
        </p:nvSpPr>
        <p:spPr bwMode="auto">
          <a:xfrm>
            <a:off x="7797800" y="2590800"/>
            <a:ext cx="0" cy="274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Text Box 87"/>
          <p:cNvSpPr txBox="1">
            <a:spLocks noChangeArrowheads="1"/>
          </p:cNvSpPr>
          <p:nvPr/>
        </p:nvSpPr>
        <p:spPr bwMode="auto">
          <a:xfrm>
            <a:off x="7804150" y="1027113"/>
            <a:ext cx="86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OFSW</a:t>
            </a:r>
          </a:p>
        </p:txBody>
      </p:sp>
      <p:sp>
        <p:nvSpPr>
          <p:cNvPr id="66" name="Rectangle 88"/>
          <p:cNvSpPr>
            <a:spLocks noChangeArrowheads="1"/>
          </p:cNvSpPr>
          <p:nvPr/>
        </p:nvSpPr>
        <p:spPr bwMode="auto">
          <a:xfrm>
            <a:off x="5257800" y="4846638"/>
            <a:ext cx="3597275" cy="2127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/>
              <a:t>System Support, O/S Services and </a:t>
            </a:r>
            <a:r>
              <a:rPr lang="en-US" altLang="en-US" sz="1200" b="1"/>
              <a:t>Device Drivers</a:t>
            </a:r>
          </a:p>
        </p:txBody>
      </p:sp>
      <p:sp>
        <p:nvSpPr>
          <p:cNvPr id="67" name="Oval 15"/>
          <p:cNvSpPr>
            <a:spLocks noChangeArrowheads="1"/>
          </p:cNvSpPr>
          <p:nvPr/>
        </p:nvSpPr>
        <p:spPr bwMode="auto">
          <a:xfrm>
            <a:off x="7350125" y="1274763"/>
            <a:ext cx="822325" cy="8223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000"/>
              <a:t>Battery</a:t>
            </a:r>
          </a:p>
          <a:p>
            <a:pPr algn="ctr" eaLnBrk="1" hangingPunct="1"/>
            <a:r>
              <a:rPr lang="en-US" altLang="en-US" sz="1000"/>
              <a:t>Charge</a:t>
            </a:r>
          </a:p>
          <a:p>
            <a:pPr algn="ctr" eaLnBrk="1" hangingPunct="1"/>
            <a:r>
              <a:rPr lang="en-US" altLang="en-US" sz="1000"/>
              <a:t>System</a:t>
            </a:r>
          </a:p>
        </p:txBody>
      </p:sp>
      <p:sp>
        <p:nvSpPr>
          <p:cNvPr id="68" name="Line 44"/>
          <p:cNvSpPr>
            <a:spLocks noChangeShapeType="1"/>
          </p:cNvSpPr>
          <p:nvPr/>
        </p:nvSpPr>
        <p:spPr bwMode="auto">
          <a:xfrm flipV="1">
            <a:off x="7740650" y="2105025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9" name="Group 99"/>
          <p:cNvGrpSpPr>
            <a:grpSpLocks/>
          </p:cNvGrpSpPr>
          <p:nvPr/>
        </p:nvGrpSpPr>
        <p:grpSpPr bwMode="auto">
          <a:xfrm>
            <a:off x="138113" y="5241925"/>
            <a:ext cx="4624387" cy="1096963"/>
            <a:chOff x="37" y="3539"/>
            <a:chExt cx="2081" cy="425"/>
          </a:xfrm>
        </p:grpSpPr>
        <p:sp>
          <p:nvSpPr>
            <p:cNvPr id="70" name="Text Box 100"/>
            <p:cNvSpPr txBox="1">
              <a:spLocks noChangeArrowheads="1"/>
            </p:cNvSpPr>
            <p:nvPr/>
          </p:nvSpPr>
          <p:spPr bwMode="auto">
            <a:xfrm>
              <a:off x="156" y="3662"/>
              <a:ext cx="68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200"/>
                <a:t>FSW Internal</a:t>
              </a:r>
            </a:p>
          </p:txBody>
        </p:sp>
        <p:sp>
          <p:nvSpPr>
            <p:cNvPr id="71" name="Text Box 101"/>
            <p:cNvSpPr txBox="1">
              <a:spLocks noChangeArrowheads="1"/>
            </p:cNvSpPr>
            <p:nvPr/>
          </p:nvSpPr>
          <p:spPr bwMode="auto">
            <a:xfrm>
              <a:off x="148" y="3787"/>
              <a:ext cx="71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200"/>
                <a:t>FSW External</a:t>
              </a:r>
            </a:p>
          </p:txBody>
        </p:sp>
        <p:sp>
          <p:nvSpPr>
            <p:cNvPr id="72" name="Line 102"/>
            <p:cNvSpPr>
              <a:spLocks noChangeShapeType="1"/>
            </p:cNvSpPr>
            <p:nvPr/>
          </p:nvSpPr>
          <p:spPr bwMode="auto">
            <a:xfrm>
              <a:off x="770" y="3745"/>
              <a:ext cx="2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103"/>
            <p:cNvSpPr>
              <a:spLocks noChangeShapeType="1"/>
            </p:cNvSpPr>
            <p:nvPr/>
          </p:nvSpPr>
          <p:spPr bwMode="auto">
            <a:xfrm>
              <a:off x="770" y="3849"/>
              <a:ext cx="2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Oval 104"/>
            <p:cNvSpPr>
              <a:spLocks noChangeArrowheads="1"/>
            </p:cNvSpPr>
            <p:nvPr/>
          </p:nvSpPr>
          <p:spPr bwMode="auto">
            <a:xfrm>
              <a:off x="1071" y="3676"/>
              <a:ext cx="312" cy="2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000"/>
                <a:t>Simulink</a:t>
              </a:r>
            </a:p>
            <a:p>
              <a:pPr algn="ctr" eaLnBrk="1" hangingPunct="1"/>
              <a:r>
                <a:rPr lang="en-US" altLang="en-US" sz="1000"/>
                <a:t>Task</a:t>
              </a:r>
            </a:p>
          </p:txBody>
        </p:sp>
        <p:sp>
          <p:nvSpPr>
            <p:cNvPr id="75" name="Oval 105"/>
            <p:cNvSpPr>
              <a:spLocks noChangeArrowheads="1"/>
            </p:cNvSpPr>
            <p:nvPr/>
          </p:nvSpPr>
          <p:spPr bwMode="auto">
            <a:xfrm>
              <a:off x="1423" y="3676"/>
              <a:ext cx="312" cy="288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000"/>
                <a:t>cFS</a:t>
              </a:r>
            </a:p>
            <a:p>
              <a:pPr algn="ctr" eaLnBrk="1" hangingPunct="1"/>
              <a:r>
                <a:rPr lang="en-US" altLang="en-US" sz="1000"/>
                <a:t>Task</a:t>
              </a:r>
            </a:p>
          </p:txBody>
        </p:sp>
        <p:sp>
          <p:nvSpPr>
            <p:cNvPr id="76" name="Oval 106"/>
            <p:cNvSpPr>
              <a:spLocks noChangeArrowheads="1"/>
            </p:cNvSpPr>
            <p:nvPr/>
          </p:nvSpPr>
          <p:spPr bwMode="auto">
            <a:xfrm>
              <a:off x="1774" y="3676"/>
              <a:ext cx="313" cy="288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000"/>
                <a:t>Hand</a:t>
              </a:r>
            </a:p>
            <a:p>
              <a:pPr algn="ctr" eaLnBrk="1" hangingPunct="1"/>
              <a:r>
                <a:rPr lang="en-US" altLang="en-US" sz="1000"/>
                <a:t>Written</a:t>
              </a:r>
            </a:p>
            <a:p>
              <a:pPr algn="ctr" eaLnBrk="1" hangingPunct="1"/>
              <a:r>
                <a:rPr lang="en-US" altLang="en-US" sz="1000"/>
                <a:t>Task</a:t>
              </a:r>
            </a:p>
          </p:txBody>
        </p:sp>
        <p:sp>
          <p:nvSpPr>
            <p:cNvPr id="77" name="Rectangle 107"/>
            <p:cNvSpPr>
              <a:spLocks noChangeArrowheads="1"/>
            </p:cNvSpPr>
            <p:nvPr/>
          </p:nvSpPr>
          <p:spPr bwMode="auto">
            <a:xfrm>
              <a:off x="56" y="3547"/>
              <a:ext cx="2062" cy="4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8" name="Text Box 108"/>
            <p:cNvSpPr txBox="1">
              <a:spLocks noChangeArrowheads="1"/>
            </p:cNvSpPr>
            <p:nvPr/>
          </p:nvSpPr>
          <p:spPr bwMode="auto">
            <a:xfrm>
              <a:off x="37" y="3539"/>
              <a:ext cx="34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/>
                <a:t>KEY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179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533400"/>
          </a:xfrm>
        </p:spPr>
        <p:txBody>
          <a:bodyPr/>
          <a:lstStyle/>
          <a:p>
            <a:r>
              <a:rPr lang="en-US" sz="2800" dirty="0" smtClean="0"/>
              <a:t>LADEE Payload</a:t>
            </a:r>
            <a:r>
              <a:rPr lang="en-US" sz="2800" baseline="0" dirty="0" smtClean="0"/>
              <a:t> Interfaces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5410200" cy="50593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UVS (Ultra-violet</a:t>
            </a:r>
            <a:r>
              <a:rPr lang="en-US" baseline="0" dirty="0" smtClean="0"/>
              <a:t> Spectrometer)</a:t>
            </a:r>
          </a:p>
          <a:p>
            <a:pPr lvl="1"/>
            <a:r>
              <a:rPr lang="en-US" dirty="0" smtClean="0"/>
              <a:t>NASA Ames</a:t>
            </a:r>
          </a:p>
          <a:p>
            <a:r>
              <a:rPr lang="en-US" dirty="0" smtClean="0"/>
              <a:t>NMS (Neutral mass Spectrometer)</a:t>
            </a:r>
          </a:p>
          <a:p>
            <a:pPr lvl="1"/>
            <a:r>
              <a:rPr lang="en-US" dirty="0" smtClean="0"/>
              <a:t>Goddard Spaceflight Center</a:t>
            </a:r>
          </a:p>
          <a:p>
            <a:r>
              <a:rPr lang="en-US" dirty="0" smtClean="0"/>
              <a:t>LDEX (Lunar Dust Environment Experiment)</a:t>
            </a:r>
          </a:p>
          <a:p>
            <a:pPr lvl="1"/>
            <a:r>
              <a:rPr lang="en-US" dirty="0" smtClean="0"/>
              <a:t>LASP (University of Colorado at Boulder)</a:t>
            </a:r>
          </a:p>
          <a:p>
            <a:r>
              <a:rPr lang="en-US" dirty="0" smtClean="0"/>
              <a:t>LLST (</a:t>
            </a:r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Lunar Laser Space Terminal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MIT Lincoln Labs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111" y="914400"/>
            <a:ext cx="1838987" cy="122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28800"/>
            <a:ext cx="1674214" cy="133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328" y="3276600"/>
            <a:ext cx="1433276" cy="136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5424487" y="4876800"/>
            <a:ext cx="1704975" cy="135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177"/>
            <a:ext cx="7772400" cy="609600"/>
          </a:xfrm>
        </p:spPr>
        <p:txBody>
          <a:bodyPr/>
          <a:lstStyle/>
          <a:p>
            <a:r>
              <a:rPr lang="en-US" sz="2800" dirty="0" smtClean="0"/>
              <a:t>LADEE Travelling Road Show (TRS)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495800" cy="5029200"/>
          </a:xfrm>
        </p:spPr>
        <p:txBody>
          <a:bodyPr/>
          <a:lstStyle/>
          <a:p>
            <a:r>
              <a:rPr lang="en-US" dirty="0" smtClean="0"/>
              <a:t>Early EDU </a:t>
            </a:r>
            <a:r>
              <a:rPr lang="en-US" dirty="0"/>
              <a:t>I</a:t>
            </a:r>
            <a:r>
              <a:rPr lang="en-US" dirty="0" smtClean="0"/>
              <a:t>ntegration </a:t>
            </a:r>
          </a:p>
          <a:p>
            <a:pPr lvl="1"/>
            <a:r>
              <a:rPr lang="en-US" dirty="0"/>
              <a:t> A</a:t>
            </a:r>
            <a:r>
              <a:rPr lang="en-US" dirty="0" smtClean="0"/>
              <a:t>t </a:t>
            </a:r>
            <a:r>
              <a:rPr lang="en-US" dirty="0" smtClean="0"/>
              <a:t>Payload Sites</a:t>
            </a:r>
          </a:p>
          <a:p>
            <a:pPr lvl="1"/>
            <a:r>
              <a:rPr lang="en-US" dirty="0" smtClean="0"/>
              <a:t>Before ICDs </a:t>
            </a:r>
            <a:r>
              <a:rPr lang="en-US" dirty="0" smtClean="0"/>
              <a:t>finalized</a:t>
            </a:r>
            <a:endParaRPr lang="en-US" dirty="0" smtClean="0"/>
          </a:p>
          <a:p>
            <a:r>
              <a:rPr lang="en-US" dirty="0" smtClean="0"/>
              <a:t>Ensure H/W </a:t>
            </a:r>
            <a:r>
              <a:rPr lang="en-US" dirty="0" smtClean="0"/>
              <a:t>S/W compatibility</a:t>
            </a:r>
            <a:endParaRPr lang="en-US" dirty="0" smtClean="0"/>
          </a:p>
          <a:p>
            <a:r>
              <a:rPr lang="en-US" dirty="0" smtClean="0"/>
              <a:t>Lend EDU/SDU’s</a:t>
            </a:r>
          </a:p>
          <a:p>
            <a:pPr lvl="1"/>
            <a:r>
              <a:rPr lang="en-US" dirty="0" smtClean="0"/>
              <a:t> To Payload Teams</a:t>
            </a:r>
          </a:p>
          <a:p>
            <a:pPr lvl="2"/>
            <a:r>
              <a:rPr lang="en-US" dirty="0" smtClean="0"/>
              <a:t>Remote S/W Updates</a:t>
            </a:r>
          </a:p>
          <a:p>
            <a:pPr lvl="1"/>
            <a:endParaRPr lang="en-US" dirty="0" smtClean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5181600" y="3371633"/>
            <a:ext cx="3543300" cy="2133600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2333625"/>
            <a:ext cx="1607165" cy="121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05000"/>
            <a:ext cx="1285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357098"/>
            <a:ext cx="1265544" cy="95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09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27" y="2681777"/>
            <a:ext cx="1828800" cy="10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349" y="2611621"/>
            <a:ext cx="1272540" cy="124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07" y="4660242"/>
            <a:ext cx="1296725" cy="104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509092" y="2864257"/>
            <a:ext cx="691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cPCI</a:t>
            </a: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35572" y="5182534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RS422 CE I/F</a:t>
            </a: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4145">
            <a:off x="7711888" y="3167285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787889" y="5761654"/>
            <a:ext cx="375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Lasercom Control Electronics (CE)</a:t>
            </a:r>
            <a:endParaRPr lang="en-US" sz="1800" dirty="0"/>
          </a:p>
        </p:txBody>
      </p:sp>
      <p:sp>
        <p:nvSpPr>
          <p:cNvPr id="32" name="TextBox 31"/>
          <p:cNvSpPr txBox="1"/>
          <p:nvPr/>
        </p:nvSpPr>
        <p:spPr>
          <a:xfrm>
            <a:off x="5422507" y="3457550"/>
            <a:ext cx="965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Cmds </a:t>
            </a:r>
          </a:p>
          <a:p>
            <a:pPr algn="ctr"/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&amp; </a:t>
            </a:r>
          </a:p>
          <a:p>
            <a:pPr algn="ctr"/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Tlm</a:t>
            </a: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54635" y="1519325"/>
            <a:ext cx="2806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LADEE</a:t>
            </a:r>
          </a:p>
          <a:p>
            <a:pPr algn="ctr"/>
            <a:r>
              <a:rPr lang="en-US" sz="1800" dirty="0" smtClean="0"/>
              <a:t>Avionics Interface Board</a:t>
            </a:r>
          </a:p>
          <a:p>
            <a:pPr algn="ctr"/>
            <a:r>
              <a:rPr lang="en-US" sz="1800" dirty="0" smtClean="0"/>
              <a:t>(FPGA Programmable)</a:t>
            </a:r>
            <a:endParaRPr lang="en-US" sz="1800" dirty="0"/>
          </a:p>
        </p:txBody>
      </p:sp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819" y="1651558"/>
            <a:ext cx="1858440" cy="131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987807" y="2971355"/>
            <a:ext cx="1752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Optical Module</a:t>
            </a:r>
            <a:endParaRPr lang="en-US" sz="1800" dirty="0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500084" y="152400"/>
            <a:ext cx="8229600" cy="563562"/>
          </a:xfrm>
        </p:spPr>
        <p:txBody>
          <a:bodyPr/>
          <a:lstStyle/>
          <a:p>
            <a:r>
              <a:rPr lang="en-US" sz="2800" dirty="0" smtClean="0"/>
              <a:t>LADEE LLST H/W I/F</a:t>
            </a:r>
            <a:endParaRPr lang="en-US" sz="2800" dirty="0"/>
          </a:p>
        </p:txBody>
      </p:sp>
      <p:cxnSp>
        <p:nvCxnSpPr>
          <p:cNvPr id="10" name="Straight Arrow Connector 9"/>
          <p:cNvCxnSpPr>
            <a:stCxn id="22" idx="3"/>
            <a:endCxn id="23" idx="1"/>
          </p:cNvCxnSpPr>
          <p:nvPr/>
        </p:nvCxnSpPr>
        <p:spPr bwMode="auto">
          <a:xfrm>
            <a:off x="2456427" y="3212046"/>
            <a:ext cx="1058922" cy="217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2" name="Elbow Connector 11"/>
          <p:cNvCxnSpPr>
            <a:stCxn id="23" idx="3"/>
            <a:endCxn id="34" idx="0"/>
          </p:cNvCxnSpPr>
          <p:nvPr/>
        </p:nvCxnSpPr>
        <p:spPr bwMode="auto">
          <a:xfrm flipV="1">
            <a:off x="4787889" y="1651558"/>
            <a:ext cx="2076150" cy="1582194"/>
          </a:xfrm>
          <a:prstGeom prst="bentConnector4">
            <a:avLst>
              <a:gd name="adj1" fmla="val 27622"/>
              <a:gd name="adj2" fmla="val 11444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Elbow Connector 13"/>
          <p:cNvCxnSpPr>
            <a:stCxn id="25" idx="0"/>
            <a:endCxn id="34" idx="1"/>
          </p:cNvCxnSpPr>
          <p:nvPr/>
        </p:nvCxnSpPr>
        <p:spPr bwMode="auto">
          <a:xfrm rot="16200000" flipV="1">
            <a:off x="5000146" y="3242617"/>
            <a:ext cx="2352299" cy="482951"/>
          </a:xfrm>
          <a:prstGeom prst="bentConnector4">
            <a:avLst>
              <a:gd name="adj1" fmla="val 36048"/>
              <a:gd name="adj2" fmla="val 18158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6" name="Elbow Connector 15"/>
          <p:cNvCxnSpPr>
            <a:stCxn id="23" idx="2"/>
            <a:endCxn id="25" idx="1"/>
          </p:cNvCxnSpPr>
          <p:nvPr/>
        </p:nvCxnSpPr>
        <p:spPr bwMode="auto">
          <a:xfrm rot="16200000" flipH="1">
            <a:off x="4297187" y="3710314"/>
            <a:ext cx="1326652" cy="1617788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347359" y="1056066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LVDH High Speed  FSW Telemetry</a:t>
            </a: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468253" y="3484092"/>
            <a:ext cx="1525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Optical Link</a:t>
            </a: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5586" y="3833121"/>
            <a:ext cx="2666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LADEE CPU Rad750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7993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2800" dirty="0" smtClean="0"/>
              <a:t>LLST Control Electronics (CE) I/F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CCSDS cFE-compatible packets</a:t>
            </a:r>
          </a:p>
          <a:p>
            <a:pPr lvl="1"/>
            <a:r>
              <a:rPr lang="en-US" dirty="0" smtClean="0"/>
              <a:t>Over serial interface (RS422)</a:t>
            </a:r>
          </a:p>
          <a:p>
            <a:pPr lvl="1"/>
            <a:r>
              <a:rPr lang="en-US" dirty="0" smtClean="0"/>
              <a:t>Commands Passed </a:t>
            </a:r>
            <a:r>
              <a:rPr lang="en-US" dirty="0" smtClean="0"/>
              <a:t>directly </a:t>
            </a:r>
            <a:r>
              <a:rPr lang="en-US" dirty="0" smtClean="0"/>
              <a:t>to CE</a:t>
            </a:r>
          </a:p>
          <a:p>
            <a:pPr lvl="2"/>
            <a:r>
              <a:rPr lang="en-US" dirty="0" smtClean="0"/>
              <a:t>from </a:t>
            </a:r>
            <a:r>
              <a:rPr lang="en-US" dirty="0" smtClean="0"/>
              <a:t>cFE Software </a:t>
            </a:r>
            <a:r>
              <a:rPr lang="en-US" dirty="0" smtClean="0"/>
              <a:t>Bus</a:t>
            </a:r>
            <a:endParaRPr lang="en-US" dirty="0" smtClean="0"/>
          </a:p>
          <a:p>
            <a:pPr lvl="1"/>
            <a:r>
              <a:rPr lang="en-US" dirty="0" smtClean="0"/>
              <a:t>Telemetry from CE</a:t>
            </a:r>
            <a:endParaRPr lang="en-US" dirty="0"/>
          </a:p>
          <a:p>
            <a:pPr lvl="2"/>
            <a:r>
              <a:rPr lang="en-US" dirty="0" smtClean="0"/>
              <a:t>Published directly </a:t>
            </a:r>
            <a:r>
              <a:rPr lang="en-US" dirty="0" smtClean="0"/>
              <a:t>to FSW cFE Software Bus</a:t>
            </a:r>
          </a:p>
          <a:p>
            <a:pPr lvl="1"/>
            <a:r>
              <a:rPr lang="en-US" dirty="0" smtClean="0"/>
              <a:t>1/Sec Attitude / Time Message </a:t>
            </a:r>
          </a:p>
          <a:p>
            <a:pPr lvl="2"/>
            <a:r>
              <a:rPr lang="en-US" dirty="0" smtClean="0"/>
              <a:t>State Estimator S/W Bus Message</a:t>
            </a:r>
          </a:p>
          <a:p>
            <a:pPr lvl="3"/>
            <a:r>
              <a:rPr lang="en-US" dirty="0" smtClean="0"/>
              <a:t>Adapted and sent </a:t>
            </a:r>
            <a:r>
              <a:rPr lang="en-US" dirty="0" smtClean="0"/>
              <a:t>to </a:t>
            </a:r>
            <a:r>
              <a:rPr lang="en-US" dirty="0" smtClean="0"/>
              <a:t>LLST CE</a:t>
            </a:r>
          </a:p>
          <a:p>
            <a:r>
              <a:rPr lang="en-US" dirty="0" smtClean="0"/>
              <a:t>Files transfers </a:t>
            </a:r>
          </a:p>
          <a:p>
            <a:pPr lvl="1"/>
            <a:r>
              <a:rPr lang="en-US" dirty="0" smtClean="0"/>
              <a:t>Between FSW and CE via CFDP</a:t>
            </a:r>
          </a:p>
          <a:p>
            <a:pPr lvl="1"/>
            <a:r>
              <a:rPr lang="en-US" dirty="0" smtClean="0"/>
              <a:t>Goddard-provided CFDP engine</a:t>
            </a:r>
          </a:p>
          <a:p>
            <a:pPr lvl="2"/>
            <a:r>
              <a:rPr lang="en-US" dirty="0" smtClean="0"/>
              <a:t>Common code used in LADEE FSW and LLCD CE</a:t>
            </a:r>
          </a:p>
          <a:p>
            <a:pPr lvl="2"/>
            <a:r>
              <a:rPr lang="en-US" dirty="0" smtClean="0"/>
              <a:t>cFE wrapper in LADEE FSW</a:t>
            </a:r>
          </a:p>
          <a:p>
            <a:pPr lvl="2"/>
            <a:r>
              <a:rPr lang="en-US" dirty="0" smtClean="0"/>
              <a:t>Custom wrapper in LLCD CE Software</a:t>
            </a:r>
          </a:p>
          <a:p>
            <a:pPr lvl="1"/>
            <a:r>
              <a:rPr lang="en-US" dirty="0" smtClean="0"/>
              <a:t>Usage</a:t>
            </a:r>
          </a:p>
          <a:p>
            <a:pPr lvl="2"/>
            <a:r>
              <a:rPr lang="en-US" dirty="0" smtClean="0"/>
              <a:t>Uplinked Ephemeris Files</a:t>
            </a:r>
          </a:p>
          <a:p>
            <a:pPr lvl="2"/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248400" y="1600200"/>
            <a:ext cx="1438275" cy="143827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827043" y="3505200"/>
            <a:ext cx="171926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3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val 5"/>
          <p:cNvSpPr>
            <a:spLocks noChangeArrowheads="1"/>
          </p:cNvSpPr>
          <p:nvPr/>
        </p:nvSpPr>
        <p:spPr bwMode="auto">
          <a:xfrm>
            <a:off x="623887" y="979059"/>
            <a:ext cx="822325" cy="8223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000"/>
              <a:t>Command </a:t>
            </a:r>
          </a:p>
          <a:p>
            <a:pPr algn="ctr" eaLnBrk="1" hangingPunct="1"/>
            <a:r>
              <a:rPr lang="en-US" altLang="en-US" sz="1000"/>
              <a:t>&amp; Mode </a:t>
            </a:r>
          </a:p>
          <a:p>
            <a:pPr algn="ctr" eaLnBrk="1" hangingPunct="1"/>
            <a:r>
              <a:rPr lang="en-US" altLang="en-US" sz="1000"/>
              <a:t>Processor</a:t>
            </a:r>
          </a:p>
        </p:txBody>
      </p:sp>
      <p:sp>
        <p:nvSpPr>
          <p:cNvPr id="80" name="Oval 10"/>
          <p:cNvSpPr>
            <a:spLocks noChangeArrowheads="1"/>
          </p:cNvSpPr>
          <p:nvPr/>
        </p:nvSpPr>
        <p:spPr bwMode="auto">
          <a:xfrm>
            <a:off x="1579562" y="979059"/>
            <a:ext cx="822325" cy="8223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000"/>
              <a:t>Actuator</a:t>
            </a:r>
          </a:p>
          <a:p>
            <a:pPr algn="ctr" eaLnBrk="1" hangingPunct="1"/>
            <a:r>
              <a:rPr lang="en-US" altLang="en-US" sz="1000"/>
              <a:t>Manager</a:t>
            </a:r>
          </a:p>
        </p:txBody>
      </p:sp>
      <p:sp>
        <p:nvSpPr>
          <p:cNvPr id="81" name="Oval 11"/>
          <p:cNvSpPr>
            <a:spLocks noChangeArrowheads="1"/>
          </p:cNvSpPr>
          <p:nvPr/>
        </p:nvSpPr>
        <p:spPr bwMode="auto">
          <a:xfrm>
            <a:off x="2536825" y="979059"/>
            <a:ext cx="822325" cy="8223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000"/>
              <a:t>State</a:t>
            </a:r>
          </a:p>
          <a:p>
            <a:pPr algn="ctr" eaLnBrk="1" hangingPunct="1"/>
            <a:r>
              <a:rPr lang="en-US" altLang="en-US" sz="1000"/>
              <a:t>Estimator</a:t>
            </a:r>
          </a:p>
        </p:txBody>
      </p:sp>
      <p:sp>
        <p:nvSpPr>
          <p:cNvPr id="82" name="Oval 12"/>
          <p:cNvSpPr>
            <a:spLocks noChangeArrowheads="1"/>
          </p:cNvSpPr>
          <p:nvPr/>
        </p:nvSpPr>
        <p:spPr bwMode="auto">
          <a:xfrm>
            <a:off x="3494087" y="979059"/>
            <a:ext cx="822325" cy="8223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000"/>
              <a:t>Safe Mode</a:t>
            </a:r>
          </a:p>
          <a:p>
            <a:pPr algn="ctr" eaLnBrk="1" hangingPunct="1"/>
            <a:r>
              <a:rPr lang="en-US" altLang="en-US" sz="1000"/>
              <a:t>Controller</a:t>
            </a:r>
          </a:p>
        </p:txBody>
      </p:sp>
      <p:sp>
        <p:nvSpPr>
          <p:cNvPr id="83" name="Oval 13"/>
          <p:cNvSpPr>
            <a:spLocks noChangeArrowheads="1"/>
          </p:cNvSpPr>
          <p:nvPr/>
        </p:nvSpPr>
        <p:spPr bwMode="auto">
          <a:xfrm>
            <a:off x="4451350" y="979059"/>
            <a:ext cx="822325" cy="8223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000"/>
              <a:t>Attitude</a:t>
            </a:r>
          </a:p>
          <a:p>
            <a:pPr algn="ctr" eaLnBrk="1" hangingPunct="1"/>
            <a:r>
              <a:rPr lang="en-US" altLang="en-US" sz="1000"/>
              <a:t>Control</a:t>
            </a:r>
          </a:p>
          <a:p>
            <a:pPr algn="ctr" eaLnBrk="1" hangingPunct="1"/>
            <a:r>
              <a:rPr lang="en-US" altLang="en-US" sz="1000"/>
              <a:t>System</a:t>
            </a:r>
          </a:p>
        </p:txBody>
      </p:sp>
      <p:sp>
        <p:nvSpPr>
          <p:cNvPr id="84" name="Oval 14"/>
          <p:cNvSpPr>
            <a:spLocks noChangeArrowheads="1"/>
          </p:cNvSpPr>
          <p:nvPr/>
        </p:nvSpPr>
        <p:spPr bwMode="auto">
          <a:xfrm>
            <a:off x="5408612" y="979059"/>
            <a:ext cx="822325" cy="8223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000"/>
              <a:t>Thermal</a:t>
            </a:r>
          </a:p>
          <a:p>
            <a:pPr algn="ctr" eaLnBrk="1" hangingPunct="1"/>
            <a:r>
              <a:rPr lang="en-US" altLang="en-US" sz="1000"/>
              <a:t>Control</a:t>
            </a:r>
          </a:p>
          <a:p>
            <a:pPr algn="ctr" eaLnBrk="1" hangingPunct="1"/>
            <a:r>
              <a:rPr lang="en-US" altLang="en-US" sz="1000"/>
              <a:t>System</a:t>
            </a:r>
          </a:p>
        </p:txBody>
      </p:sp>
      <p:sp>
        <p:nvSpPr>
          <p:cNvPr id="85" name="Oval 15"/>
          <p:cNvSpPr>
            <a:spLocks noChangeArrowheads="1"/>
          </p:cNvSpPr>
          <p:nvPr/>
        </p:nvSpPr>
        <p:spPr bwMode="auto">
          <a:xfrm>
            <a:off x="6365875" y="979059"/>
            <a:ext cx="822325" cy="8223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000"/>
              <a:t>Power</a:t>
            </a:r>
          </a:p>
          <a:p>
            <a:pPr algn="ctr" eaLnBrk="1" hangingPunct="1"/>
            <a:r>
              <a:rPr lang="en-US" altLang="en-US" sz="1000"/>
              <a:t>Control</a:t>
            </a:r>
          </a:p>
          <a:p>
            <a:pPr algn="ctr" eaLnBrk="1" hangingPunct="1"/>
            <a:r>
              <a:rPr lang="en-US" altLang="en-US" sz="1000"/>
              <a:t>System</a:t>
            </a:r>
          </a:p>
        </p:txBody>
      </p:sp>
      <p:sp>
        <p:nvSpPr>
          <p:cNvPr id="86" name="Oval 22"/>
          <p:cNvSpPr>
            <a:spLocks noChangeArrowheads="1"/>
          </p:cNvSpPr>
          <p:nvPr/>
        </p:nvSpPr>
        <p:spPr bwMode="auto">
          <a:xfrm>
            <a:off x="3351212" y="2655459"/>
            <a:ext cx="4098925" cy="17526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b="1" dirty="0"/>
              <a:t>HWIO APPS</a:t>
            </a:r>
          </a:p>
          <a:p>
            <a:pPr algn="ctr" eaLnBrk="1" hangingPunct="1"/>
            <a:r>
              <a:rPr lang="en-US" altLang="en-US" sz="1400" dirty="0"/>
              <a:t>RWIO, STIO, IMUIO, ADIO, </a:t>
            </a:r>
          </a:p>
          <a:p>
            <a:pPr algn="ctr" eaLnBrk="1" hangingPunct="1"/>
            <a:r>
              <a:rPr lang="en-US" altLang="en-US" sz="1400" dirty="0"/>
              <a:t>CMDIO (CI), TLMIO (TO)</a:t>
            </a:r>
          </a:p>
          <a:p>
            <a:pPr algn="ctr" eaLnBrk="1" hangingPunct="1"/>
            <a:r>
              <a:rPr lang="en-US" altLang="en-US" sz="1400" dirty="0"/>
              <a:t>Payloads:</a:t>
            </a:r>
          </a:p>
          <a:p>
            <a:pPr algn="ctr" eaLnBrk="1" hangingPunct="1"/>
            <a:r>
              <a:rPr lang="en-US" altLang="en-US" sz="1400" dirty="0"/>
              <a:t>LDEXIO, UVSIO, NMSIO, </a:t>
            </a:r>
            <a:r>
              <a:rPr lang="en-US" altLang="en-US" sz="1400" dirty="0" smtClean="0"/>
              <a:t>LLCDIO,</a:t>
            </a:r>
          </a:p>
          <a:p>
            <a:pPr algn="ctr" eaLnBrk="1" hangingPunct="1"/>
            <a:r>
              <a:rPr lang="en-US" altLang="en-US" sz="1400" dirty="0" smtClean="0"/>
              <a:t>HLLCDIO</a:t>
            </a:r>
            <a:endParaRPr lang="en-US" altLang="en-US" sz="1400" dirty="0"/>
          </a:p>
        </p:txBody>
      </p:sp>
      <p:grpSp>
        <p:nvGrpSpPr>
          <p:cNvPr id="87" name="Group 38"/>
          <p:cNvGrpSpPr>
            <a:grpSpLocks/>
          </p:cNvGrpSpPr>
          <p:nvPr/>
        </p:nvGrpSpPr>
        <p:grpSpPr bwMode="auto">
          <a:xfrm>
            <a:off x="598487" y="2045859"/>
            <a:ext cx="7924800" cy="228600"/>
            <a:chOff x="528" y="1488"/>
            <a:chExt cx="4272" cy="144"/>
          </a:xfrm>
        </p:grpSpPr>
        <p:sp>
          <p:nvSpPr>
            <p:cNvPr id="88" name="Rectangle 34"/>
            <p:cNvSpPr>
              <a:spLocks noChangeArrowheads="1"/>
            </p:cNvSpPr>
            <p:nvPr/>
          </p:nvSpPr>
          <p:spPr bwMode="auto">
            <a:xfrm>
              <a:off x="576" y="1488"/>
              <a:ext cx="4176" cy="144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9" name="Oval 35"/>
            <p:cNvSpPr>
              <a:spLocks noChangeArrowheads="1"/>
            </p:cNvSpPr>
            <p:nvPr/>
          </p:nvSpPr>
          <p:spPr bwMode="auto">
            <a:xfrm>
              <a:off x="4704" y="1488"/>
              <a:ext cx="96" cy="144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0" name="Oval 36"/>
            <p:cNvSpPr>
              <a:spLocks noChangeArrowheads="1"/>
            </p:cNvSpPr>
            <p:nvPr/>
          </p:nvSpPr>
          <p:spPr bwMode="auto">
            <a:xfrm>
              <a:off x="528" y="1488"/>
              <a:ext cx="96" cy="144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91" name="Line 37"/>
          <p:cNvSpPr>
            <a:spLocks noChangeShapeType="1"/>
          </p:cNvSpPr>
          <p:nvPr/>
        </p:nvSpPr>
        <p:spPr bwMode="auto">
          <a:xfrm>
            <a:off x="1046162" y="1801384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40"/>
          <p:cNvSpPr>
            <a:spLocks noChangeShapeType="1"/>
          </p:cNvSpPr>
          <p:nvPr/>
        </p:nvSpPr>
        <p:spPr bwMode="auto">
          <a:xfrm flipV="1">
            <a:off x="2941637" y="1801384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41"/>
          <p:cNvSpPr>
            <a:spLocks noChangeShapeType="1"/>
          </p:cNvSpPr>
          <p:nvPr/>
        </p:nvSpPr>
        <p:spPr bwMode="auto">
          <a:xfrm flipV="1">
            <a:off x="3910012" y="1801384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Line 42"/>
          <p:cNvSpPr>
            <a:spLocks noChangeShapeType="1"/>
          </p:cNvSpPr>
          <p:nvPr/>
        </p:nvSpPr>
        <p:spPr bwMode="auto">
          <a:xfrm flipV="1">
            <a:off x="4875212" y="1801384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Line 43"/>
          <p:cNvSpPr>
            <a:spLocks noChangeShapeType="1"/>
          </p:cNvSpPr>
          <p:nvPr/>
        </p:nvSpPr>
        <p:spPr bwMode="auto">
          <a:xfrm flipV="1">
            <a:off x="5837237" y="1801384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Line 44"/>
          <p:cNvSpPr>
            <a:spLocks noChangeShapeType="1"/>
          </p:cNvSpPr>
          <p:nvPr/>
        </p:nvSpPr>
        <p:spPr bwMode="auto">
          <a:xfrm flipV="1">
            <a:off x="6784975" y="1801384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Line 45"/>
          <p:cNvSpPr>
            <a:spLocks noChangeShapeType="1"/>
          </p:cNvSpPr>
          <p:nvPr/>
        </p:nvSpPr>
        <p:spPr bwMode="auto">
          <a:xfrm flipV="1">
            <a:off x="1978025" y="1801384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" name="Text Box 47"/>
          <p:cNvSpPr txBox="1">
            <a:spLocks noChangeArrowheads="1"/>
          </p:cNvSpPr>
          <p:nvPr/>
        </p:nvSpPr>
        <p:spPr bwMode="auto">
          <a:xfrm>
            <a:off x="3521075" y="2014109"/>
            <a:ext cx="12398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/>
              <a:t>Software Bus</a:t>
            </a:r>
          </a:p>
        </p:txBody>
      </p:sp>
      <p:sp>
        <p:nvSpPr>
          <p:cNvPr id="99" name="Text Box 81"/>
          <p:cNvSpPr txBox="1">
            <a:spLocks noChangeArrowheads="1"/>
          </p:cNvSpPr>
          <p:nvPr/>
        </p:nvSpPr>
        <p:spPr bwMode="auto">
          <a:xfrm>
            <a:off x="4799012" y="5093859"/>
            <a:ext cx="30861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/>
              <a:t>Data to/from </a:t>
            </a:r>
          </a:p>
          <a:p>
            <a:pPr eaLnBrk="1" hangingPunct="1"/>
            <a:r>
              <a:rPr lang="en-US" altLang="en-US" sz="1200"/>
              <a:t>Devices Over </a:t>
            </a:r>
          </a:p>
          <a:p>
            <a:pPr eaLnBrk="1" hangingPunct="1"/>
            <a:r>
              <a:rPr lang="en-US" altLang="en-US" sz="1200"/>
              <a:t>Device Transports (i.e. RS422, LVDS, etc.)</a:t>
            </a:r>
          </a:p>
        </p:txBody>
      </p:sp>
      <p:sp>
        <p:nvSpPr>
          <p:cNvPr id="100" name="Line 82"/>
          <p:cNvSpPr>
            <a:spLocks noChangeShapeType="1"/>
          </p:cNvSpPr>
          <p:nvPr/>
        </p:nvSpPr>
        <p:spPr bwMode="auto">
          <a:xfrm flipH="1">
            <a:off x="6094412" y="5246259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Line 83"/>
          <p:cNvSpPr>
            <a:spLocks noChangeShapeType="1"/>
          </p:cNvSpPr>
          <p:nvPr/>
        </p:nvSpPr>
        <p:spPr bwMode="auto">
          <a:xfrm flipH="1">
            <a:off x="6932612" y="4103259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86"/>
          <p:cNvSpPr>
            <a:spLocks noChangeShapeType="1"/>
          </p:cNvSpPr>
          <p:nvPr/>
        </p:nvSpPr>
        <p:spPr bwMode="auto">
          <a:xfrm>
            <a:off x="5332412" y="2274459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Text Box 87"/>
          <p:cNvSpPr txBox="1">
            <a:spLocks noChangeArrowheads="1"/>
          </p:cNvSpPr>
          <p:nvPr/>
        </p:nvSpPr>
        <p:spPr bwMode="auto">
          <a:xfrm>
            <a:off x="7802562" y="710772"/>
            <a:ext cx="86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OFSW</a:t>
            </a:r>
          </a:p>
        </p:txBody>
      </p:sp>
      <p:sp>
        <p:nvSpPr>
          <p:cNvPr id="104" name="Rectangle 88"/>
          <p:cNvSpPr>
            <a:spLocks noChangeArrowheads="1"/>
          </p:cNvSpPr>
          <p:nvPr/>
        </p:nvSpPr>
        <p:spPr bwMode="auto">
          <a:xfrm>
            <a:off x="6399212" y="4408059"/>
            <a:ext cx="1752600" cy="48736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/>
              <a:t>Device Drivers</a:t>
            </a:r>
          </a:p>
        </p:txBody>
      </p:sp>
      <p:sp>
        <p:nvSpPr>
          <p:cNvPr id="105" name="Oval 15"/>
          <p:cNvSpPr>
            <a:spLocks noChangeArrowheads="1"/>
          </p:cNvSpPr>
          <p:nvPr/>
        </p:nvSpPr>
        <p:spPr bwMode="auto">
          <a:xfrm>
            <a:off x="7348537" y="958422"/>
            <a:ext cx="822325" cy="8223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000"/>
              <a:t>Battery</a:t>
            </a:r>
          </a:p>
          <a:p>
            <a:pPr algn="ctr" eaLnBrk="1" hangingPunct="1"/>
            <a:r>
              <a:rPr lang="en-US" altLang="en-US" sz="1000"/>
              <a:t>Charge</a:t>
            </a:r>
          </a:p>
          <a:p>
            <a:pPr algn="ctr" eaLnBrk="1" hangingPunct="1"/>
            <a:r>
              <a:rPr lang="en-US" altLang="en-US" sz="1000"/>
              <a:t>System</a:t>
            </a:r>
          </a:p>
        </p:txBody>
      </p:sp>
      <p:sp>
        <p:nvSpPr>
          <p:cNvPr id="106" name="Line 44"/>
          <p:cNvSpPr>
            <a:spLocks noChangeShapeType="1"/>
          </p:cNvSpPr>
          <p:nvPr/>
        </p:nvSpPr>
        <p:spPr bwMode="auto">
          <a:xfrm flipV="1">
            <a:off x="7739062" y="1788684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7" name="Group 99"/>
          <p:cNvGrpSpPr>
            <a:grpSpLocks/>
          </p:cNvGrpSpPr>
          <p:nvPr/>
        </p:nvGrpSpPr>
        <p:grpSpPr bwMode="auto">
          <a:xfrm>
            <a:off x="136525" y="4925584"/>
            <a:ext cx="4624387" cy="1096963"/>
            <a:chOff x="37" y="3539"/>
            <a:chExt cx="2081" cy="425"/>
          </a:xfrm>
        </p:grpSpPr>
        <p:sp>
          <p:nvSpPr>
            <p:cNvPr id="108" name="Text Box 100"/>
            <p:cNvSpPr txBox="1">
              <a:spLocks noChangeArrowheads="1"/>
            </p:cNvSpPr>
            <p:nvPr/>
          </p:nvSpPr>
          <p:spPr bwMode="auto">
            <a:xfrm>
              <a:off x="156" y="3662"/>
              <a:ext cx="68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200"/>
                <a:t>FSW Internal</a:t>
              </a:r>
            </a:p>
          </p:txBody>
        </p:sp>
        <p:sp>
          <p:nvSpPr>
            <p:cNvPr id="109" name="Text Box 101"/>
            <p:cNvSpPr txBox="1">
              <a:spLocks noChangeArrowheads="1"/>
            </p:cNvSpPr>
            <p:nvPr/>
          </p:nvSpPr>
          <p:spPr bwMode="auto">
            <a:xfrm>
              <a:off x="148" y="3787"/>
              <a:ext cx="71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200"/>
                <a:t>FSW External</a:t>
              </a:r>
            </a:p>
          </p:txBody>
        </p:sp>
        <p:sp>
          <p:nvSpPr>
            <p:cNvPr id="110" name="Line 102"/>
            <p:cNvSpPr>
              <a:spLocks noChangeShapeType="1"/>
            </p:cNvSpPr>
            <p:nvPr/>
          </p:nvSpPr>
          <p:spPr bwMode="auto">
            <a:xfrm>
              <a:off x="770" y="3745"/>
              <a:ext cx="2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103"/>
            <p:cNvSpPr>
              <a:spLocks noChangeShapeType="1"/>
            </p:cNvSpPr>
            <p:nvPr/>
          </p:nvSpPr>
          <p:spPr bwMode="auto">
            <a:xfrm>
              <a:off x="770" y="3849"/>
              <a:ext cx="2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Oval 104"/>
            <p:cNvSpPr>
              <a:spLocks noChangeArrowheads="1"/>
            </p:cNvSpPr>
            <p:nvPr/>
          </p:nvSpPr>
          <p:spPr bwMode="auto">
            <a:xfrm>
              <a:off x="1071" y="3676"/>
              <a:ext cx="312" cy="2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000"/>
                <a:t>Simulink</a:t>
              </a:r>
            </a:p>
            <a:p>
              <a:pPr algn="ctr" eaLnBrk="1" hangingPunct="1"/>
              <a:r>
                <a:rPr lang="en-US" altLang="en-US" sz="1000"/>
                <a:t>Task</a:t>
              </a:r>
            </a:p>
          </p:txBody>
        </p:sp>
        <p:sp>
          <p:nvSpPr>
            <p:cNvPr id="113" name="Oval 105"/>
            <p:cNvSpPr>
              <a:spLocks noChangeArrowheads="1"/>
            </p:cNvSpPr>
            <p:nvPr/>
          </p:nvSpPr>
          <p:spPr bwMode="auto">
            <a:xfrm>
              <a:off x="1423" y="3676"/>
              <a:ext cx="312" cy="288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000"/>
                <a:t>cFS</a:t>
              </a:r>
            </a:p>
            <a:p>
              <a:pPr algn="ctr" eaLnBrk="1" hangingPunct="1"/>
              <a:r>
                <a:rPr lang="en-US" altLang="en-US" sz="1000"/>
                <a:t>Task</a:t>
              </a:r>
            </a:p>
          </p:txBody>
        </p:sp>
        <p:sp>
          <p:nvSpPr>
            <p:cNvPr id="114" name="Oval 106"/>
            <p:cNvSpPr>
              <a:spLocks noChangeArrowheads="1"/>
            </p:cNvSpPr>
            <p:nvPr/>
          </p:nvSpPr>
          <p:spPr bwMode="auto">
            <a:xfrm>
              <a:off x="1774" y="3676"/>
              <a:ext cx="313" cy="288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000"/>
                <a:t>Hand</a:t>
              </a:r>
            </a:p>
            <a:p>
              <a:pPr algn="ctr" eaLnBrk="1" hangingPunct="1"/>
              <a:r>
                <a:rPr lang="en-US" altLang="en-US" sz="1000"/>
                <a:t>Written</a:t>
              </a:r>
            </a:p>
            <a:p>
              <a:pPr algn="ctr" eaLnBrk="1" hangingPunct="1"/>
              <a:r>
                <a:rPr lang="en-US" altLang="en-US" sz="1000"/>
                <a:t>Task</a:t>
              </a:r>
            </a:p>
          </p:txBody>
        </p:sp>
        <p:sp>
          <p:nvSpPr>
            <p:cNvPr id="115" name="Rectangle 107"/>
            <p:cNvSpPr>
              <a:spLocks noChangeArrowheads="1"/>
            </p:cNvSpPr>
            <p:nvPr/>
          </p:nvSpPr>
          <p:spPr bwMode="auto">
            <a:xfrm>
              <a:off x="56" y="3547"/>
              <a:ext cx="2062" cy="4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" name="Text Box 108"/>
            <p:cNvSpPr txBox="1">
              <a:spLocks noChangeArrowheads="1"/>
            </p:cNvSpPr>
            <p:nvPr/>
          </p:nvSpPr>
          <p:spPr bwMode="auto">
            <a:xfrm>
              <a:off x="37" y="3539"/>
              <a:ext cx="34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/>
                <a:t>KEY</a:t>
              </a:r>
            </a:p>
          </p:txBody>
        </p:sp>
      </p:grpSp>
      <p:sp>
        <p:nvSpPr>
          <p:cNvPr id="117" name="Rectangle 2"/>
          <p:cNvSpPr>
            <a:spLocks noGrp="1"/>
          </p:cNvSpPr>
          <p:nvPr>
            <p:ph type="title" idx="4294967295"/>
          </p:nvPr>
        </p:nvSpPr>
        <p:spPr>
          <a:xfrm>
            <a:off x="466012" y="220235"/>
            <a:ext cx="7210425" cy="490537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2800" dirty="0" smtClean="0">
                <a:ea typeface="ＭＳ Ｐゴシック" charset="-128"/>
              </a:rPr>
              <a:t>HWIO Apps in FSW Architecture</a:t>
            </a:r>
            <a:endParaRPr lang="en-US" altLang="en-US" sz="2800" dirty="0" smtClean="0">
              <a:solidFill>
                <a:srgbClr val="FF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538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15918</TotalTime>
  <Words>885</Words>
  <Application>Microsoft Office PowerPoint</Application>
  <PresentationFormat>On-screen Show (4:3)</PresentationFormat>
  <Paragraphs>265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Blank Presentation</vt:lpstr>
      <vt:lpstr>LADEE FSW Utilization of  Lunar Laser Communication Bandwidth</vt:lpstr>
      <vt:lpstr>Overview</vt:lpstr>
      <vt:lpstr>LADEE FSW</vt:lpstr>
      <vt:lpstr>“Loosely-Coupled” FSW Architecture</vt:lpstr>
      <vt:lpstr>LADEE Payload Interfaces</vt:lpstr>
      <vt:lpstr>LADEE Travelling Road Show (TRS)</vt:lpstr>
      <vt:lpstr>LADEE LLST H/W I/F</vt:lpstr>
      <vt:lpstr>LLST Control Electronics (CE) I/F</vt:lpstr>
      <vt:lpstr>HWIO Apps in FSW Architecture</vt:lpstr>
      <vt:lpstr>LLST LADEE FSW High-Speed Interface</vt:lpstr>
      <vt:lpstr>Filling the Bandwidth</vt:lpstr>
      <vt:lpstr>LADEE Telemetry Data Storage</vt:lpstr>
      <vt:lpstr>Final Lasercom I/F Design</vt:lpstr>
      <vt:lpstr>Operational Use</vt:lpstr>
      <vt:lpstr>Future Implications</vt:lpstr>
    </vt:vector>
  </TitlesOfParts>
  <Company>Computational Sciences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Parameter Dispersion Analysis for ARES</dc:title>
  <dc:creator>Forman, Douglas A. (ARC-TI)[Stinger Ghaffarian Technologies Inc. (SGT Inc.)]</dc:creator>
  <cp:lastModifiedBy>Douglas Forman</cp:lastModifiedBy>
  <cp:revision>312</cp:revision>
  <dcterms:created xsi:type="dcterms:W3CDTF">2013-12-08T01:28:53Z</dcterms:created>
  <dcterms:modified xsi:type="dcterms:W3CDTF">2013-12-12T08:05:44Z</dcterms:modified>
</cp:coreProperties>
</file>