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40" r:id="rId2"/>
  </p:sldMasterIdLst>
  <p:notesMasterIdLst>
    <p:notesMasterId r:id="rId39"/>
  </p:notesMasterIdLst>
  <p:handoutMasterIdLst>
    <p:handoutMasterId r:id="rId40"/>
  </p:handoutMasterIdLst>
  <p:sldIdLst>
    <p:sldId id="352" r:id="rId3"/>
    <p:sldId id="386" r:id="rId4"/>
    <p:sldId id="382" r:id="rId5"/>
    <p:sldId id="385" r:id="rId6"/>
    <p:sldId id="384" r:id="rId7"/>
    <p:sldId id="387" r:id="rId8"/>
    <p:sldId id="389" r:id="rId9"/>
    <p:sldId id="353" r:id="rId10"/>
    <p:sldId id="354" r:id="rId11"/>
    <p:sldId id="368" r:id="rId12"/>
    <p:sldId id="355" r:id="rId13"/>
    <p:sldId id="369" r:id="rId14"/>
    <p:sldId id="356" r:id="rId15"/>
    <p:sldId id="370" r:id="rId16"/>
    <p:sldId id="357" r:id="rId17"/>
    <p:sldId id="371" r:id="rId18"/>
    <p:sldId id="374" r:id="rId19"/>
    <p:sldId id="393" r:id="rId20"/>
    <p:sldId id="390" r:id="rId21"/>
    <p:sldId id="392" r:id="rId22"/>
    <p:sldId id="394" r:id="rId23"/>
    <p:sldId id="358" r:id="rId24"/>
    <p:sldId id="372" r:id="rId25"/>
    <p:sldId id="359" r:id="rId26"/>
    <p:sldId id="377" r:id="rId27"/>
    <p:sldId id="373" r:id="rId28"/>
    <p:sldId id="360" r:id="rId29"/>
    <p:sldId id="361" r:id="rId30"/>
    <p:sldId id="364" r:id="rId31"/>
    <p:sldId id="378" r:id="rId32"/>
    <p:sldId id="379" r:id="rId33"/>
    <p:sldId id="380" r:id="rId34"/>
    <p:sldId id="381" r:id="rId35"/>
    <p:sldId id="365" r:id="rId36"/>
    <p:sldId id="375" r:id="rId37"/>
    <p:sldId id="376" r:id="rId38"/>
  </p:sldIdLst>
  <p:sldSz cx="9144000" cy="6858000" type="screen4x3"/>
  <p:notesSz cx="6662738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A1ED"/>
    <a:srgbClr val="97BAFF"/>
    <a:srgbClr val="646AE2"/>
    <a:srgbClr val="0681C6"/>
    <a:srgbClr val="0066CC"/>
    <a:srgbClr val="FA32DD"/>
    <a:srgbClr val="0B008E"/>
    <a:srgbClr val="00008E"/>
    <a:srgbClr val="072C6D"/>
    <a:srgbClr val="250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269" autoAdjust="0"/>
  </p:normalViewPr>
  <p:slideViewPr>
    <p:cSldViewPr snapToGrid="0">
      <p:cViewPr varScale="1">
        <p:scale>
          <a:sx n="66" d="100"/>
          <a:sy n="66" d="100"/>
        </p:scale>
        <p:origin x="-348" y="-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0"/>
    </p:cViewPr>
  </p:sorterViewPr>
  <p:notesViewPr>
    <p:cSldViewPr snapToGrid="0">
      <p:cViewPr varScale="1">
        <p:scale>
          <a:sx n="54" d="100"/>
          <a:sy n="54" d="100"/>
        </p:scale>
        <p:origin x="-1932" y="-102"/>
      </p:cViewPr>
      <p:guideLst>
        <p:guide orient="horz" pos="3120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D58C0A-3571-4A99-9140-BA22937C2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27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5350"/>
            <a:ext cx="53292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F1282E-3224-4DE8-A0A6-3E0B5D7A4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10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3CF2D-970A-4376-BDAC-D5126BA07525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SpaceWire is a data-handling network technology specifically designed or use onboard spacecraft.</a:t>
            </a:r>
          </a:p>
          <a:p>
            <a:r>
              <a:rPr lang="en-GB" smtClean="0"/>
              <a:t>It connects together instruments, processors, mass memory and the telemetry/telecommand subsystem.</a:t>
            </a:r>
          </a:p>
          <a:p>
            <a:r>
              <a:rPr lang="en-GB" smtClean="0"/>
              <a:t>SpaceWire provides a standard interface between all these elements, which simplifies integration and testing of the onboard data-handling system.</a:t>
            </a:r>
          </a:p>
          <a:p>
            <a:r>
              <a:rPr lang="en-GB" smtClean="0"/>
              <a:t>Instruments and other units designed with SpaceWire interfaces are easy to reuse on other spacecraft,</a:t>
            </a:r>
          </a:p>
          <a:p>
            <a:r>
              <a:rPr lang="en-GB" smtClean="0"/>
              <a:t>The SpaceWire standard was written by the University of Dundee with input from spacecraft engineers from across Europe.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19" tIns="45710" rIns="91419" bIns="45710"/>
          <a:lstStyle/>
          <a:p>
            <a:fld id="{3F5BA203-BEE6-467E-B60B-9BE8C1B67EDB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624" indent="-169624">
              <a:buFont typeface="Arial" pitchFamily="34" charset="0"/>
              <a:buChar char="•"/>
            </a:pPr>
            <a:r>
              <a:rPr lang="en-GB" dirty="0" smtClean="0"/>
              <a:t>Originally a spin-out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Dundeee</a:t>
            </a:r>
            <a:r>
              <a:rPr lang="en-GB" baseline="0" dirty="0" smtClean="0"/>
              <a:t> University.</a:t>
            </a:r>
            <a:endParaRPr lang="en-GB" dirty="0" smtClean="0"/>
          </a:p>
          <a:p>
            <a:pPr marL="169624" indent="-169624">
              <a:buFont typeface="Arial" pitchFamily="34" charset="0"/>
              <a:buChar char="•"/>
            </a:pPr>
            <a:r>
              <a:rPr lang="en-GB" dirty="0" smtClean="0"/>
              <a:t>Self</a:t>
            </a:r>
            <a:r>
              <a:rPr lang="en-GB" baseline="0" dirty="0" smtClean="0"/>
              <a:t> funding.</a:t>
            </a:r>
          </a:p>
          <a:p>
            <a:pPr marL="169624" indent="-169624">
              <a:buFont typeface="Arial" pitchFamily="34" charset="0"/>
              <a:buChar char="•"/>
            </a:pPr>
            <a:r>
              <a:rPr lang="en-GB" baseline="0" dirty="0" smtClean="0"/>
              <a:t>Profitable form the outset and continue to be every year.</a:t>
            </a:r>
          </a:p>
          <a:p>
            <a:pPr marL="169624" indent="-169624">
              <a:buFont typeface="Arial" pitchFamily="34" charset="0"/>
              <a:buChar char="•"/>
            </a:pPr>
            <a:r>
              <a:rPr lang="en-GB" baseline="0" dirty="0" smtClean="0"/>
              <a:t>Growing organically.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IP cores and cover everything needed to design, develop, integrate and test SpaceWire sub-systems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22C7-1DE2-48CA-B93A-77B51E29029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37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© STAR-Dundee Ltd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260D2EB-B05C-460A-8F6D-49C819E23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246" y="325395"/>
            <a:ext cx="6689754" cy="7302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30" y="1196975"/>
            <a:ext cx="7858170" cy="5661025"/>
          </a:xfrm>
        </p:spPr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39A60-D0D0-48FD-8289-27044F14D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000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08F6-44E3-4072-ABDF-4F52B1884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4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288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95D3A-32E2-4477-96C0-D0B8AD005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03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260D2EB-B05C-460A-8F6D-49C819E23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246" y="325395"/>
            <a:ext cx="6689754" cy="7302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30" y="1196975"/>
            <a:ext cx="7858170" cy="5661025"/>
          </a:xfrm>
        </p:spPr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39A60-D0D0-48FD-8289-27044F14D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3817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z="1100" smtClean="0"/>
              <a:t>© STAR-Dundee Ltd 2011</a:t>
            </a:r>
            <a:endParaRPr lang="en-US" sz="11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08F6-44E3-4072-ABDF-4F52B1884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3817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z="1100" smtClean="0"/>
              <a:t>© STAR-Dundee Ltd 2011</a:t>
            </a:r>
            <a:endParaRPr lang="en-US" sz="1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636838" y="252413"/>
            <a:ext cx="65071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285875" y="1196975"/>
            <a:ext cx="78581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2AF34F1-4410-4831-8221-400289911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5" descr="STARDundee_logo_rev comp.tif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26670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7844" y="63817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© STAR-Dundee Ltd 2013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44" r:id="rId3"/>
    <p:sldLayoutId id="2147483745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B0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636838" y="252413"/>
            <a:ext cx="65071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285875" y="1196975"/>
            <a:ext cx="78581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2AF34F1-4410-4831-8221-400289911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3817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z="1100" smtClean="0"/>
              <a:t>© STAR-Dundee Ltd 2011</a:t>
            </a:r>
            <a:endParaRPr lang="en-US" sz="1100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7E823-BBB0-48A6-908C-6BBC72F330E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5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251520" y="2168860"/>
            <a:ext cx="8640960" cy="936625"/>
          </a:xfrm>
        </p:spPr>
        <p:txBody>
          <a:bodyPr/>
          <a:lstStyle/>
          <a:p>
            <a:pPr eaLnBrk="1" hangingPunct="1"/>
            <a:r>
              <a:rPr lang="en-GB" b="1" dirty="0" smtClean="0"/>
              <a:t>Next Generation of Spaceflight Processors: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dirty="0" smtClean="0"/>
              <a:t>Low Power, High Performance, with Integrated SpaceWire Router and Protocol Engines</a:t>
            </a:r>
            <a:endParaRPr lang="en-US" sz="2800" dirty="0" smtClean="0"/>
          </a:p>
        </p:txBody>
      </p:sp>
      <p:sp>
        <p:nvSpPr>
          <p:cNvPr id="3076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079500" y="3825044"/>
            <a:ext cx="7040563" cy="3032956"/>
          </a:xfrm>
        </p:spPr>
        <p:txBody>
          <a:bodyPr/>
          <a:lstStyle/>
          <a:p>
            <a:pPr eaLnBrk="1" hangingPunct="1"/>
            <a:r>
              <a:rPr lang="en-GB" sz="2400" i="1" dirty="0" smtClean="0"/>
              <a:t>Steve Parkes, Chris McClements,</a:t>
            </a:r>
          </a:p>
          <a:p>
            <a:pPr eaLnBrk="1" hangingPunct="1"/>
            <a:r>
              <a:rPr lang="en-GB" sz="2400" dirty="0" smtClean="0"/>
              <a:t>STAR-Dundee Ltd, UK</a:t>
            </a:r>
          </a:p>
          <a:p>
            <a:pPr eaLnBrk="1" hangingPunct="1"/>
            <a:r>
              <a:rPr lang="en-GB" sz="2400" i="1" dirty="0" smtClean="0"/>
              <a:t>Guy Mantelet, Nicolas Ganry</a:t>
            </a:r>
          </a:p>
          <a:p>
            <a:pPr eaLnBrk="1" hangingPunct="1"/>
            <a:r>
              <a:rPr lang="en-GB" sz="2400" dirty="0" smtClean="0"/>
              <a:t>Atmel Aerospace, France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3817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l">
              <a:defRPr/>
            </a:pPr>
            <a:r>
              <a:rPr lang="en-US" sz="1100" dirty="0" smtClean="0"/>
              <a:t>© STAR-Dundee Ltd 2013</a:t>
            </a:r>
            <a:endParaRPr lang="en-US" sz="1100" dirty="0"/>
          </a:p>
        </p:txBody>
      </p:sp>
      <p:pic>
        <p:nvPicPr>
          <p:cNvPr id="7" name="Picture 2" descr="AtmelLogo_20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46777" y="286175"/>
            <a:ext cx="2087085" cy="5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2411760" y="723087"/>
            <a:ext cx="4084180" cy="8229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681C6"/>
              </a:gs>
              <a:gs pos="95000">
                <a:srgbClr val="0681C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AT6981</a:t>
            </a:r>
            <a:r>
              <a:rPr lang="en-GB" baseline="0" dirty="0" smtClean="0"/>
              <a:t> Castor Processor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78258" y="1009359"/>
            <a:ext cx="8489406" cy="5535652"/>
            <a:chOff x="890630" y="650143"/>
            <a:chExt cx="8489406" cy="6224769"/>
          </a:xfrm>
        </p:grpSpPr>
        <p:sp>
          <p:nvSpPr>
            <p:cNvPr id="5" name="Rectangle 4"/>
            <p:cNvSpPr/>
            <p:nvPr/>
          </p:nvSpPr>
          <p:spPr bwMode="auto">
            <a:xfrm>
              <a:off x="7118171" y="1226206"/>
              <a:ext cx="1116124" cy="19442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SpW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Router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8234295" y="1442231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8234295" y="1658255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8234295" y="1874279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234295" y="2090302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8918371" y="1427948"/>
              <a:ext cx="461665" cy="1515269"/>
            </a:xfrm>
            <a:prstGeom prst="rect">
              <a:avLst/>
            </a:prstGeom>
            <a:noFill/>
          </p:spPr>
          <p:txBody>
            <a:bodyPr vert="vert" wrap="square" rtlCol="0" anchor="ctr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921927" y="3224397"/>
              <a:ext cx="1578297" cy="6120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Configuration Registers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21927" y="1503060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6506103" y="171908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17871" y="171908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4921927" y="200711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506103" y="2223140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417871" y="222314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4921927" y="2511171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6506103" y="27271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417871" y="272719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8234295" y="2306326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8234295" y="2522350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8234295" y="2738374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234295" y="2954398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3311860" y="650143"/>
              <a:ext cx="1116124" cy="6116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Switch</a:t>
              </a:r>
              <a:endParaRPr lang="en-GB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Matrix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90630" y="2740906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1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2827816" y="295692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890630" y="335297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2827816" y="356899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4921927" y="4677484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CAN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506103" y="4886072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417871" y="4897636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7154174" y="4712971"/>
              <a:ext cx="745151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34163" y="5234030"/>
              <a:ext cx="1521247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Mil Std 1553</a:t>
              </a:r>
              <a:endParaRPr lang="en-GB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90630" y="129821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SPARC V8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2827816" y="1622251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890630" y="1740303"/>
              <a:ext cx="89564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I-Cache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90630" y="650143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Port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2827816" y="86616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2071732" y="1082191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890630" y="3965041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3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2827816" y="4181065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4937919" y="5210109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Mil Std 1553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6506103" y="54090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4417871" y="541869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906062" y="5435989"/>
              <a:ext cx="1937186" cy="13040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External Memory  Interface:</a:t>
              </a:r>
            </a:p>
            <a:p>
              <a:pPr algn="ctr"/>
              <a:r>
                <a:rPr lang="en-GB" dirty="0" smtClean="0"/>
                <a:t>PROM, SRAM, SDRAM, </a:t>
              </a:r>
              <a:r>
                <a:rPr lang="en-GB" dirty="0" err="1" smtClean="0"/>
                <a:t>DDRx</a:t>
              </a:r>
              <a:endParaRPr lang="en-GB" dirty="0" smtClean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2827816" y="187427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 bwMode="auto">
            <a:xfrm>
              <a:off x="4921927" y="650143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SpW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6506103" y="896063"/>
              <a:ext cx="24122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0" name="Straight Arrow Connector 49"/>
            <p:cNvCxnSpPr>
              <a:endCxn id="11" idx="3"/>
            </p:cNvCxnSpPr>
            <p:nvPr/>
          </p:nvCxnSpPr>
          <p:spPr bwMode="auto">
            <a:xfrm flipH="1" flipV="1">
              <a:off x="6500224" y="3530431"/>
              <a:ext cx="1176010" cy="1858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676233" y="3170422"/>
              <a:ext cx="0" cy="11446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602646" y="3301190"/>
              <a:ext cx="1109591" cy="26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RMAP/PnP Bus</a:t>
              </a:r>
              <a:endParaRPr lang="en-GB" sz="1000" dirty="0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11026" y="410277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APB Bridge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4411992" y="431880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6500224" y="4315051"/>
              <a:ext cx="1212013" cy="37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4417871" y="89606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2823236" y="608913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890630" y="4549489"/>
              <a:ext cx="19353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4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2825938" y="476551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1786276" y="1740303"/>
              <a:ext cx="102152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D-Cache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34163" y="5816430"/>
              <a:ext cx="136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Ethernet</a:t>
              </a:r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937919" y="5763857"/>
              <a:ext cx="1584176" cy="4194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Ethernet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6506103" y="5973578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4417871" y="597358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4927018" y="6342031"/>
              <a:ext cx="1584176" cy="4194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Peripheral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>
              <a:off x="6527186" y="65517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4406970" y="655174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522095" y="6394606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6527186" y="67041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7123261" y="6228581"/>
              <a:ext cx="1363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Peripheral</a:t>
              </a:r>
            </a:p>
            <a:p>
              <a:r>
                <a:rPr lang="en-GB" dirty="0" smtClean="0"/>
                <a:t>Interfaces</a:t>
              </a:r>
              <a:endParaRPr lang="en-GB" dirty="0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60105" y="1228054"/>
            <a:ext cx="3204356" cy="1552874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30" y="908720"/>
            <a:ext cx="7858170" cy="5949281"/>
          </a:xfrm>
        </p:spPr>
        <p:txBody>
          <a:bodyPr/>
          <a:lstStyle/>
          <a:p>
            <a:r>
              <a:rPr lang="en-GB" dirty="0" smtClean="0"/>
              <a:t>SPARC® V8, LEON-FT Core</a:t>
            </a:r>
          </a:p>
          <a:p>
            <a:pPr lvl="1"/>
            <a:r>
              <a:rPr lang="en-GB" dirty="0" smtClean="0"/>
              <a:t>32-bit architecture</a:t>
            </a:r>
          </a:p>
          <a:p>
            <a:pPr lvl="1"/>
            <a:r>
              <a:rPr lang="en-GB" dirty="0" smtClean="0"/>
              <a:t>5 stage pipeline</a:t>
            </a:r>
          </a:p>
          <a:p>
            <a:pPr lvl="1"/>
            <a:r>
              <a:rPr lang="en-GB" dirty="0" smtClean="0"/>
              <a:t>8 register windows</a:t>
            </a:r>
          </a:p>
          <a:p>
            <a:pPr lvl="1"/>
            <a:r>
              <a:rPr lang="en-GB" dirty="0" smtClean="0"/>
              <a:t>Tightly coupled instruction and data cache</a:t>
            </a:r>
          </a:p>
          <a:p>
            <a:pPr lvl="2"/>
            <a:r>
              <a:rPr lang="en-GB" dirty="0" smtClean="0"/>
              <a:t>32 </a:t>
            </a:r>
            <a:r>
              <a:rPr lang="en-GB" dirty="0" err="1" smtClean="0"/>
              <a:t>kbyte</a:t>
            </a:r>
            <a:r>
              <a:rPr lang="en-GB" dirty="0" smtClean="0"/>
              <a:t> </a:t>
            </a:r>
            <a:r>
              <a:rPr lang="en-GB" dirty="0" smtClean="0"/>
              <a:t>multi-set </a:t>
            </a:r>
            <a:r>
              <a:rPr lang="en-GB" dirty="0" smtClean="0"/>
              <a:t>instruction cache</a:t>
            </a:r>
          </a:p>
          <a:p>
            <a:pPr lvl="2"/>
            <a:r>
              <a:rPr lang="en-GB" dirty="0"/>
              <a:t>32 </a:t>
            </a:r>
            <a:r>
              <a:rPr lang="en-GB" dirty="0" err="1" smtClean="0"/>
              <a:t>kbyte</a:t>
            </a:r>
            <a:r>
              <a:rPr lang="en-GB" dirty="0" smtClean="0"/>
              <a:t> </a:t>
            </a:r>
            <a:r>
              <a:rPr lang="en-GB" dirty="0" smtClean="0"/>
              <a:t>multi-set </a:t>
            </a:r>
            <a:r>
              <a:rPr lang="en-GB" dirty="0" smtClean="0"/>
              <a:t>data cache</a:t>
            </a:r>
          </a:p>
          <a:p>
            <a:r>
              <a:rPr lang="en-GB" dirty="0" smtClean="0"/>
              <a:t>Integrated MMU with 32 table entries</a:t>
            </a:r>
          </a:p>
          <a:p>
            <a:r>
              <a:rPr lang="en-GB" dirty="0" smtClean="0"/>
              <a:t>Integrated </a:t>
            </a:r>
            <a:r>
              <a:rPr lang="en-GB" dirty="0"/>
              <a:t>IEEE 754 </a:t>
            </a:r>
            <a:r>
              <a:rPr lang="en-GB" dirty="0" smtClean="0"/>
              <a:t>Floating-Point Unit</a:t>
            </a:r>
            <a:endParaRPr lang="en-GB" dirty="0"/>
          </a:p>
          <a:p>
            <a:pPr lvl="1"/>
            <a:r>
              <a:rPr lang="en-GB" dirty="0" smtClean="0"/>
              <a:t>32-bit single and 64-bit double precision</a:t>
            </a:r>
          </a:p>
          <a:p>
            <a:r>
              <a:rPr lang="en-GB" dirty="0" smtClean="0"/>
              <a:t>High processing power:</a:t>
            </a:r>
          </a:p>
          <a:p>
            <a:pPr lvl="1"/>
            <a:r>
              <a:rPr lang="en-GB" dirty="0" smtClean="0"/>
              <a:t>&gt;150 MIPS Dhrystone 2.1</a:t>
            </a:r>
          </a:p>
          <a:p>
            <a:pPr lvl="1"/>
            <a:r>
              <a:rPr lang="en-GB" dirty="0" smtClean="0"/>
              <a:t>&gt; 40 MFLOPS Whetstone</a:t>
            </a:r>
          </a:p>
          <a:p>
            <a:r>
              <a:rPr lang="en-GB" dirty="0" smtClean="0"/>
              <a:t>Advanced High-performance Bus (AHB)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AT6981</a:t>
            </a:r>
            <a:r>
              <a:rPr lang="en-GB" baseline="0" dirty="0" smtClean="0"/>
              <a:t> Castor H-Matrix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78258" y="1009359"/>
            <a:ext cx="8489406" cy="5535652"/>
            <a:chOff x="890630" y="650143"/>
            <a:chExt cx="8489406" cy="6224769"/>
          </a:xfrm>
        </p:grpSpPr>
        <p:sp>
          <p:nvSpPr>
            <p:cNvPr id="5" name="Rectangle 4"/>
            <p:cNvSpPr/>
            <p:nvPr/>
          </p:nvSpPr>
          <p:spPr bwMode="auto">
            <a:xfrm>
              <a:off x="7118171" y="1226206"/>
              <a:ext cx="1116124" cy="19442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SpW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Router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8234295" y="1442231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8234295" y="1658255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8234295" y="1874279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234295" y="2090302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8918371" y="1427948"/>
              <a:ext cx="461665" cy="1515269"/>
            </a:xfrm>
            <a:prstGeom prst="rect">
              <a:avLst/>
            </a:prstGeom>
            <a:noFill/>
          </p:spPr>
          <p:txBody>
            <a:bodyPr vert="vert" wrap="square" rtlCol="0" anchor="ctr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921927" y="3224397"/>
              <a:ext cx="1578297" cy="6120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Configuration Registers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21927" y="1503060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6506103" y="171908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17871" y="171908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4921927" y="200711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506103" y="2223140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417871" y="222314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4921927" y="2511171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6506103" y="27271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417871" y="272719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8234295" y="2306326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8234295" y="2522350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8234295" y="2738374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234295" y="2954398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3311860" y="650143"/>
              <a:ext cx="1116124" cy="6116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Switch</a:t>
              </a:r>
              <a:endParaRPr lang="en-GB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Matrix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90630" y="2740906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1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2827816" y="295692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890630" y="335297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2827816" y="356899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4921927" y="4677484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CAN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506103" y="4886072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417871" y="4897636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7154174" y="4712971"/>
              <a:ext cx="745151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34163" y="5234030"/>
              <a:ext cx="1521247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Mil Std 1553</a:t>
              </a:r>
              <a:endParaRPr lang="en-GB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90630" y="129821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SPARC V8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2827816" y="1622251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890630" y="1740303"/>
              <a:ext cx="89564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I-Cache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90630" y="650143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Port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2827816" y="86616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2071732" y="1082191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890630" y="3965041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3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2827816" y="4181065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4937919" y="5210109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Mil Std 1553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6506103" y="54090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4417871" y="541869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906062" y="5435989"/>
              <a:ext cx="1937186" cy="13040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External Memory  Interface:</a:t>
              </a:r>
            </a:p>
            <a:p>
              <a:pPr algn="ctr"/>
              <a:r>
                <a:rPr lang="en-GB" dirty="0" smtClean="0"/>
                <a:t>PROM, SRAM, SDRAM, </a:t>
              </a:r>
              <a:r>
                <a:rPr lang="en-GB" dirty="0" err="1" smtClean="0"/>
                <a:t>DDRx</a:t>
              </a:r>
              <a:endParaRPr lang="en-GB" dirty="0" smtClean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2827816" y="187427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 bwMode="auto">
            <a:xfrm>
              <a:off x="4921927" y="650143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SpW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6506103" y="896063"/>
              <a:ext cx="24122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0" name="Straight Arrow Connector 49"/>
            <p:cNvCxnSpPr>
              <a:endCxn id="11" idx="3"/>
            </p:cNvCxnSpPr>
            <p:nvPr/>
          </p:nvCxnSpPr>
          <p:spPr bwMode="auto">
            <a:xfrm flipH="1" flipV="1">
              <a:off x="6500224" y="3530431"/>
              <a:ext cx="1176010" cy="1858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676233" y="3170422"/>
              <a:ext cx="0" cy="11446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602646" y="3301190"/>
              <a:ext cx="1109591" cy="26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RMAP/PnP Bus</a:t>
              </a:r>
              <a:endParaRPr lang="en-GB" sz="1000" dirty="0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11026" y="410277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APB Bridge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4411992" y="431880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6500224" y="4315051"/>
              <a:ext cx="1212013" cy="37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4417871" y="89606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2823236" y="608913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890630" y="4549489"/>
              <a:ext cx="19353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4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2825938" y="476551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1786276" y="1740303"/>
              <a:ext cx="102152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D-Cache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34163" y="5816430"/>
              <a:ext cx="136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Ethernet</a:t>
              </a:r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937919" y="5763857"/>
              <a:ext cx="1584176" cy="4194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Ethernet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6506103" y="5973578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4417871" y="597358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4927018" y="6342031"/>
              <a:ext cx="1584176" cy="4194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Peripheral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>
              <a:off x="6527186" y="65517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4406970" y="655174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522095" y="6394606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6527186" y="67041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7123261" y="6228581"/>
              <a:ext cx="1363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Peripheral</a:t>
              </a:r>
            </a:p>
            <a:p>
              <a:r>
                <a:rPr lang="en-GB" dirty="0" smtClean="0"/>
                <a:t>Interfaces</a:t>
              </a:r>
              <a:endParaRPr lang="en-GB" dirty="0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2483768" y="548680"/>
            <a:ext cx="2376264" cy="6309320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Interconnection Switch Matrix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Multiple AHB master and slave interfaces</a:t>
            </a:r>
          </a:p>
          <a:p>
            <a:r>
              <a:rPr lang="en-GB" dirty="0" smtClean="0"/>
              <a:t>Dynamically connects masters to slaves</a:t>
            </a:r>
          </a:p>
          <a:p>
            <a:pPr lvl="1"/>
            <a:r>
              <a:rPr lang="en-GB" dirty="0" smtClean="0"/>
              <a:t>Concurrently</a:t>
            </a:r>
          </a:p>
          <a:p>
            <a:pPr lvl="1"/>
            <a:r>
              <a:rPr lang="en-GB" dirty="0" smtClean="0"/>
              <a:t>Provided that no two masters access the same slave</a:t>
            </a:r>
          </a:p>
          <a:p>
            <a:pPr lvl="2"/>
            <a:r>
              <a:rPr lang="en-GB" dirty="0" smtClean="0"/>
              <a:t>Prevented by arbitration mechanism</a:t>
            </a:r>
          </a:p>
          <a:p>
            <a:r>
              <a:rPr lang="en-GB" dirty="0" smtClean="0"/>
              <a:t>Masters</a:t>
            </a:r>
          </a:p>
          <a:p>
            <a:pPr lvl="1"/>
            <a:r>
              <a:rPr lang="en-GB" dirty="0" smtClean="0"/>
              <a:t>Processors</a:t>
            </a:r>
          </a:p>
          <a:p>
            <a:pPr lvl="1"/>
            <a:r>
              <a:rPr lang="en-GB" dirty="0" smtClean="0"/>
              <a:t>DMA controllers</a:t>
            </a:r>
          </a:p>
          <a:p>
            <a:r>
              <a:rPr lang="en-GB" dirty="0" smtClean="0"/>
              <a:t>Slaves</a:t>
            </a:r>
          </a:p>
          <a:p>
            <a:pPr lvl="1"/>
            <a:r>
              <a:rPr lang="en-GB" dirty="0" smtClean="0"/>
              <a:t>Memory</a:t>
            </a:r>
          </a:p>
          <a:p>
            <a:pPr lvl="1"/>
            <a:r>
              <a:rPr lang="en-GB" dirty="0" smtClean="0"/>
              <a:t>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AT6981</a:t>
            </a:r>
            <a:r>
              <a:rPr lang="en-GB" baseline="0" dirty="0" smtClean="0"/>
              <a:t> Castor Memory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78258" y="1009359"/>
            <a:ext cx="8489406" cy="5535652"/>
            <a:chOff x="890630" y="650143"/>
            <a:chExt cx="8489406" cy="6224769"/>
          </a:xfrm>
        </p:grpSpPr>
        <p:sp>
          <p:nvSpPr>
            <p:cNvPr id="5" name="Rectangle 4"/>
            <p:cNvSpPr/>
            <p:nvPr/>
          </p:nvSpPr>
          <p:spPr bwMode="auto">
            <a:xfrm>
              <a:off x="7118171" y="1226206"/>
              <a:ext cx="1116124" cy="19442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SpW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Router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8234295" y="1442231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8234295" y="1658255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8234295" y="1874279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234295" y="2090302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8918371" y="1427948"/>
              <a:ext cx="461665" cy="1515269"/>
            </a:xfrm>
            <a:prstGeom prst="rect">
              <a:avLst/>
            </a:prstGeom>
            <a:noFill/>
          </p:spPr>
          <p:txBody>
            <a:bodyPr vert="vert" wrap="square" rtlCol="0" anchor="ctr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921927" y="3224397"/>
              <a:ext cx="1578297" cy="6120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Configuration Registers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21927" y="1503060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6506103" y="171908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17871" y="171908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4921927" y="200711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506103" y="2223140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417871" y="222314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4921927" y="2511171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6506103" y="27271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417871" y="272719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8234295" y="2306326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8234295" y="2522350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8234295" y="2738374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234295" y="2954398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3311860" y="650143"/>
              <a:ext cx="1116124" cy="6116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Switch</a:t>
              </a:r>
              <a:endParaRPr lang="en-GB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Matrix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90630" y="2740906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1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2827816" y="295692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890630" y="335297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2827816" y="356899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4921927" y="4677484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CAN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506103" y="4886072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417871" y="4897636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7154174" y="4712971"/>
              <a:ext cx="745151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34163" y="5234030"/>
              <a:ext cx="1521247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Mil Std 1553</a:t>
              </a:r>
              <a:endParaRPr lang="en-GB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90630" y="129821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SPARC V8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2827816" y="1622251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890630" y="1740303"/>
              <a:ext cx="89564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I-Cache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90630" y="650143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Port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2827816" y="86616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2071732" y="1082191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890630" y="3965041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3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2827816" y="4181065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4937919" y="5210109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Mil Std 1553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6506103" y="54090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4417871" y="541869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906062" y="5435989"/>
              <a:ext cx="1937186" cy="13040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External Memory  Interface:</a:t>
              </a:r>
            </a:p>
            <a:p>
              <a:pPr algn="ctr"/>
              <a:r>
                <a:rPr lang="en-GB" dirty="0" smtClean="0"/>
                <a:t>PROM, SRAM, SDRAM, </a:t>
              </a:r>
              <a:r>
                <a:rPr lang="en-GB" dirty="0" err="1" smtClean="0"/>
                <a:t>DDRx</a:t>
              </a:r>
              <a:endParaRPr lang="en-GB" dirty="0" smtClean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2827816" y="187427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 bwMode="auto">
            <a:xfrm>
              <a:off x="4921927" y="650143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SpW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6506103" y="896063"/>
              <a:ext cx="24122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0" name="Straight Arrow Connector 49"/>
            <p:cNvCxnSpPr>
              <a:endCxn id="11" idx="3"/>
            </p:cNvCxnSpPr>
            <p:nvPr/>
          </p:nvCxnSpPr>
          <p:spPr bwMode="auto">
            <a:xfrm flipH="1" flipV="1">
              <a:off x="6500224" y="3530431"/>
              <a:ext cx="1176010" cy="1858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676233" y="3170422"/>
              <a:ext cx="0" cy="11446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602646" y="3301190"/>
              <a:ext cx="1109591" cy="26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RMAP/PnP Bus</a:t>
              </a:r>
              <a:endParaRPr lang="en-GB" sz="1000" dirty="0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11026" y="410277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APB Bridge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4411992" y="431880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6500224" y="4315051"/>
              <a:ext cx="1212013" cy="37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4417871" y="89606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2823236" y="608913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890630" y="4549489"/>
              <a:ext cx="19353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4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2825938" y="476551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1786276" y="1740303"/>
              <a:ext cx="102152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D-Cache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34163" y="5816430"/>
              <a:ext cx="136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Ethernet</a:t>
              </a:r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937919" y="5763857"/>
              <a:ext cx="1584176" cy="4194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Ethernet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6506103" y="5973578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4417871" y="597358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4927018" y="6342031"/>
              <a:ext cx="1584176" cy="4194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Peripheral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>
              <a:off x="6527186" y="65517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4406970" y="655174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522095" y="6394606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6527186" y="67041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7123261" y="6228581"/>
              <a:ext cx="1363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Peripheral</a:t>
              </a:r>
            </a:p>
            <a:p>
              <a:r>
                <a:rPr lang="en-GB" dirty="0" smtClean="0"/>
                <a:t>Interfaces</a:t>
              </a:r>
              <a:endParaRPr lang="en-GB" dirty="0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60105" y="2408216"/>
            <a:ext cx="3204356" cy="4369156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Internal Memory</a:t>
            </a:r>
          </a:p>
          <a:p>
            <a:pPr lvl="1"/>
            <a:r>
              <a:rPr lang="en-GB" dirty="0" smtClean="0"/>
              <a:t>Several banks</a:t>
            </a:r>
          </a:p>
          <a:p>
            <a:pPr lvl="1"/>
            <a:r>
              <a:rPr lang="en-GB" dirty="0" smtClean="0"/>
              <a:t>Each separate slave on Interconnection Switch Matrix</a:t>
            </a:r>
          </a:p>
          <a:p>
            <a:pPr lvl="1"/>
            <a:r>
              <a:rPr lang="en-GB" dirty="0" smtClean="0"/>
              <a:t>Total internal memory 1 </a:t>
            </a:r>
            <a:r>
              <a:rPr lang="en-GB" dirty="0" err="1" smtClean="0"/>
              <a:t>Mbyte</a:t>
            </a:r>
            <a:r>
              <a:rPr lang="en-GB" dirty="0" smtClean="0"/>
              <a:t> (TBC)</a:t>
            </a:r>
          </a:p>
          <a:p>
            <a:pPr lvl="1"/>
            <a:r>
              <a:rPr lang="en-GB" dirty="0" smtClean="0"/>
              <a:t>EDAC protected</a:t>
            </a:r>
          </a:p>
          <a:p>
            <a:r>
              <a:rPr lang="en-GB" dirty="0" smtClean="0"/>
              <a:t>External Memory </a:t>
            </a:r>
            <a:r>
              <a:rPr lang="en-GB" dirty="0" smtClean="0"/>
              <a:t>Interface</a:t>
            </a:r>
            <a:endParaRPr lang="en-GB" dirty="0" smtClean="0"/>
          </a:p>
          <a:p>
            <a:pPr lvl="1"/>
            <a:r>
              <a:rPr lang="en-GB" dirty="0" smtClean="0"/>
              <a:t>PROM</a:t>
            </a:r>
          </a:p>
          <a:p>
            <a:pPr lvl="1"/>
            <a:r>
              <a:rPr lang="en-GB" dirty="0" smtClean="0"/>
              <a:t>SRAM</a:t>
            </a:r>
          </a:p>
          <a:p>
            <a:pPr lvl="1"/>
            <a:r>
              <a:rPr lang="en-GB" dirty="0" smtClean="0"/>
              <a:t>SDRAM</a:t>
            </a:r>
          </a:p>
          <a:p>
            <a:pPr lvl="1"/>
            <a:r>
              <a:rPr lang="en-GB" dirty="0" err="1" smtClean="0"/>
              <a:t>DDRx</a:t>
            </a:r>
            <a:endParaRPr lang="en-GB" dirty="0" smtClean="0"/>
          </a:p>
          <a:p>
            <a:pPr lvl="1"/>
            <a:r>
              <a:rPr lang="en-GB" dirty="0" smtClean="0"/>
              <a:t>EDAC protection for external memories if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AT6981</a:t>
            </a:r>
            <a:r>
              <a:rPr lang="en-GB" baseline="0" dirty="0" smtClean="0"/>
              <a:t> Castor SpaceWire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78258" y="1009359"/>
            <a:ext cx="8489406" cy="5535652"/>
            <a:chOff x="890630" y="650143"/>
            <a:chExt cx="8489406" cy="6224769"/>
          </a:xfrm>
        </p:grpSpPr>
        <p:sp>
          <p:nvSpPr>
            <p:cNvPr id="5" name="Rectangle 4"/>
            <p:cNvSpPr/>
            <p:nvPr/>
          </p:nvSpPr>
          <p:spPr bwMode="auto">
            <a:xfrm>
              <a:off x="7118171" y="1226206"/>
              <a:ext cx="1116124" cy="19442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SpW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Router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8234295" y="1442231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8234295" y="1658255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8234295" y="1874279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234295" y="2090302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8918371" y="1427948"/>
              <a:ext cx="461665" cy="1515269"/>
            </a:xfrm>
            <a:prstGeom prst="rect">
              <a:avLst/>
            </a:prstGeom>
            <a:noFill/>
          </p:spPr>
          <p:txBody>
            <a:bodyPr vert="vert" wrap="square" rtlCol="0" anchor="ctr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921927" y="3224397"/>
              <a:ext cx="1578297" cy="6120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Configuration Registers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21927" y="1503060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6506103" y="171908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17871" y="171908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4921927" y="200711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506103" y="2223140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417871" y="222314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4921927" y="2511171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6506103" y="27271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417871" y="272719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8234295" y="2306326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8234295" y="2522350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8234295" y="2738374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234295" y="2954398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3311860" y="650143"/>
              <a:ext cx="1116124" cy="6116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Switch</a:t>
              </a:r>
              <a:endParaRPr lang="en-GB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Matrix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90630" y="2740906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1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2827816" y="295692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890630" y="335297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2827816" y="356899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4921927" y="4677484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CAN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506103" y="4886072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417871" y="4897636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7154174" y="4712971"/>
              <a:ext cx="745151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34163" y="5234030"/>
              <a:ext cx="1521247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Mil Std 1553</a:t>
              </a:r>
              <a:endParaRPr lang="en-GB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90630" y="129821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SPARC V8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2827816" y="1622251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890630" y="1740303"/>
              <a:ext cx="89564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I-Cache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90630" y="650143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Port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2827816" y="86616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2071732" y="1082191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890630" y="3965041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3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2827816" y="4181065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4937919" y="5210109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Mil Std 1553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6506103" y="54090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4417871" y="541869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906062" y="5435989"/>
              <a:ext cx="1937186" cy="13040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External Memory  Interface:</a:t>
              </a:r>
            </a:p>
            <a:p>
              <a:pPr algn="ctr"/>
              <a:r>
                <a:rPr lang="en-GB" dirty="0" smtClean="0"/>
                <a:t>PROM, SRAM, SDRAM, </a:t>
              </a:r>
              <a:r>
                <a:rPr lang="en-GB" dirty="0" err="1" smtClean="0"/>
                <a:t>DDRx</a:t>
              </a:r>
              <a:endParaRPr lang="en-GB" dirty="0" smtClean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2827816" y="187427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 bwMode="auto">
            <a:xfrm>
              <a:off x="4921927" y="650143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SpW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6506103" y="896063"/>
              <a:ext cx="24122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0" name="Straight Arrow Connector 49"/>
            <p:cNvCxnSpPr>
              <a:endCxn id="11" idx="3"/>
            </p:cNvCxnSpPr>
            <p:nvPr/>
          </p:nvCxnSpPr>
          <p:spPr bwMode="auto">
            <a:xfrm flipH="1" flipV="1">
              <a:off x="6500224" y="3530431"/>
              <a:ext cx="1176010" cy="1858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676233" y="3170422"/>
              <a:ext cx="0" cy="11446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602646" y="3301190"/>
              <a:ext cx="1109591" cy="26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RMAP/PnP Bus</a:t>
              </a:r>
              <a:endParaRPr lang="en-GB" sz="1000" dirty="0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11026" y="410277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APB Bridge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4411992" y="431880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6500224" y="4315051"/>
              <a:ext cx="1212013" cy="37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4417871" y="89606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2823236" y="608913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890630" y="4549489"/>
              <a:ext cx="19353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4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2825938" y="476551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1786276" y="1740303"/>
              <a:ext cx="102152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D-Cache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34163" y="5816430"/>
              <a:ext cx="136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Ethernet</a:t>
              </a:r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937919" y="5763857"/>
              <a:ext cx="1584176" cy="4194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Ethernet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6506103" y="5973578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4417871" y="597358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4927018" y="6342031"/>
              <a:ext cx="1584176" cy="4194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Peripheral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>
              <a:off x="6527186" y="65517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4406970" y="655174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522095" y="6394606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6527186" y="67041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7123261" y="6228581"/>
              <a:ext cx="1363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Peripheral</a:t>
              </a:r>
            </a:p>
            <a:p>
              <a:r>
                <a:rPr lang="en-GB" dirty="0" smtClean="0"/>
                <a:t>Interfaces</a:t>
              </a:r>
              <a:endParaRPr lang="en-GB" dirty="0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006576" y="1317333"/>
            <a:ext cx="5137424" cy="3273517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Engines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30" y="1052737"/>
            <a:ext cx="7858170" cy="5805264"/>
          </a:xfrm>
        </p:spPr>
        <p:txBody>
          <a:bodyPr/>
          <a:lstStyle/>
          <a:p>
            <a:r>
              <a:rPr lang="en-GB" dirty="0" smtClean="0"/>
              <a:t>Offloads processor from SpW </a:t>
            </a:r>
            <a:r>
              <a:rPr lang="en-GB" dirty="0" err="1" smtClean="0"/>
              <a:t>comms</a:t>
            </a:r>
            <a:endParaRPr lang="en-GB" dirty="0" smtClean="0"/>
          </a:p>
          <a:p>
            <a:r>
              <a:rPr lang="en-GB" dirty="0" smtClean="0"/>
              <a:t>SpaceWire Remote Memory Access (RMAP)</a:t>
            </a:r>
          </a:p>
          <a:p>
            <a:r>
              <a:rPr lang="en-GB" dirty="0" smtClean="0"/>
              <a:t>RMAP Target</a:t>
            </a:r>
          </a:p>
          <a:p>
            <a:pPr lvl="1"/>
            <a:r>
              <a:rPr lang="en-GB" dirty="0" smtClean="0"/>
              <a:t>Memory region or software based authorisation</a:t>
            </a:r>
          </a:p>
          <a:p>
            <a:r>
              <a:rPr lang="en-GB" dirty="0" smtClean="0"/>
              <a:t>RMAP Initiator</a:t>
            </a:r>
          </a:p>
          <a:p>
            <a:pPr lvl="1"/>
            <a:r>
              <a:rPr lang="en-GB" dirty="0" smtClean="0"/>
              <a:t>Automatic initiation of multiple commands</a:t>
            </a:r>
          </a:p>
          <a:p>
            <a:r>
              <a:rPr lang="en-GB" dirty="0" smtClean="0"/>
              <a:t>DMA</a:t>
            </a:r>
          </a:p>
          <a:p>
            <a:pPr lvl="1"/>
            <a:r>
              <a:rPr lang="en-GB" dirty="0" smtClean="0"/>
              <a:t>3x TX and 3x RX channels</a:t>
            </a:r>
          </a:p>
          <a:p>
            <a:r>
              <a:rPr lang="en-GB" dirty="0" smtClean="0"/>
              <a:t>Protocol Multiplexer</a:t>
            </a:r>
          </a:p>
          <a:p>
            <a:pPr lvl="1"/>
            <a:r>
              <a:rPr lang="en-GB" dirty="0" smtClean="0"/>
              <a:t>Detects SpaceWire or user protocol</a:t>
            </a:r>
          </a:p>
          <a:p>
            <a:pPr lvl="1"/>
            <a:r>
              <a:rPr lang="en-GB" dirty="0" smtClean="0"/>
              <a:t>Multiplexes received data accordingly</a:t>
            </a:r>
          </a:p>
          <a:p>
            <a:r>
              <a:rPr lang="en-GB" dirty="0" smtClean="0"/>
              <a:t>Time-Code</a:t>
            </a:r>
            <a:r>
              <a:rPr lang="en-GB" baseline="0" dirty="0" smtClean="0"/>
              <a:t> Controller</a:t>
            </a:r>
          </a:p>
          <a:p>
            <a:pPr lvl="1"/>
            <a:r>
              <a:rPr lang="en-GB" dirty="0" smtClean="0"/>
              <a:t>Regular and custom time-codes plus signalling codes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Write Command</a:t>
            </a:r>
            <a:endParaRPr lang="en-GB" altLang="en-US"/>
          </a:p>
        </p:txBody>
      </p:sp>
      <p:sp>
        <p:nvSpPr>
          <p:cNvPr id="191613" name="Rectangle 125"/>
          <p:cNvSpPr>
            <a:spLocks noChangeArrowheads="1"/>
          </p:cNvSpPr>
          <p:nvPr/>
        </p:nvSpPr>
        <p:spPr bwMode="auto">
          <a:xfrm>
            <a:off x="261850" y="1476317"/>
            <a:ext cx="2150134" cy="3923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/>
              <a:t>Destination Logical Address</a:t>
            </a:r>
          </a:p>
        </p:txBody>
      </p:sp>
      <p:sp>
        <p:nvSpPr>
          <p:cNvPr id="191614" name="Rectangle 126"/>
          <p:cNvSpPr>
            <a:spLocks noChangeArrowheads="1"/>
          </p:cNvSpPr>
          <p:nvPr/>
        </p:nvSpPr>
        <p:spPr bwMode="auto">
          <a:xfrm>
            <a:off x="2413961" y="1476317"/>
            <a:ext cx="2150134" cy="3923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/>
              <a:t>Protocol Identifier</a:t>
            </a:r>
          </a:p>
        </p:txBody>
      </p:sp>
      <p:sp>
        <p:nvSpPr>
          <p:cNvPr id="191615" name="Rectangle 127"/>
          <p:cNvSpPr>
            <a:spLocks noChangeArrowheads="1"/>
          </p:cNvSpPr>
          <p:nvPr/>
        </p:nvSpPr>
        <p:spPr bwMode="auto">
          <a:xfrm>
            <a:off x="4566071" y="1476317"/>
            <a:ext cx="2150134" cy="3923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Packet Type, Command</a:t>
            </a:r>
            <a:endParaRPr lang="en-GB" altLang="en-US" sz="1400" dirty="0"/>
          </a:p>
        </p:txBody>
      </p:sp>
      <p:sp>
        <p:nvSpPr>
          <p:cNvPr id="191616" name="Rectangle 128"/>
          <p:cNvSpPr>
            <a:spLocks noChangeArrowheads="1"/>
          </p:cNvSpPr>
          <p:nvPr/>
        </p:nvSpPr>
        <p:spPr bwMode="auto">
          <a:xfrm>
            <a:off x="6716206" y="1476317"/>
            <a:ext cx="2150134" cy="3923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/>
              <a:t>Destination Key</a:t>
            </a:r>
          </a:p>
        </p:txBody>
      </p:sp>
      <p:sp>
        <p:nvSpPr>
          <p:cNvPr id="191621" name="Rectangle 133"/>
          <p:cNvSpPr>
            <a:spLocks noChangeArrowheads="1"/>
          </p:cNvSpPr>
          <p:nvPr/>
        </p:nvSpPr>
        <p:spPr bwMode="auto">
          <a:xfrm>
            <a:off x="261850" y="1868690"/>
            <a:ext cx="2150134" cy="3923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/>
              <a:t>Source Logical Address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13961" y="1868690"/>
            <a:ext cx="4302244" cy="392373"/>
            <a:chOff x="2413961" y="1868690"/>
            <a:chExt cx="4302244" cy="392373"/>
          </a:xfrm>
        </p:grpSpPr>
        <p:sp>
          <p:nvSpPr>
            <p:cNvPr id="191622" name="Rectangle 134"/>
            <p:cNvSpPr>
              <a:spLocks noChangeArrowheads="1"/>
            </p:cNvSpPr>
            <p:nvPr/>
          </p:nvSpPr>
          <p:spPr bwMode="auto">
            <a:xfrm>
              <a:off x="2413961" y="1868690"/>
              <a:ext cx="2150134" cy="3923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Transaction Identifier</a:t>
              </a:r>
            </a:p>
          </p:txBody>
        </p:sp>
        <p:sp>
          <p:nvSpPr>
            <p:cNvPr id="191623" name="Rectangle 135"/>
            <p:cNvSpPr>
              <a:spLocks noChangeArrowheads="1"/>
            </p:cNvSpPr>
            <p:nvPr/>
          </p:nvSpPr>
          <p:spPr bwMode="auto">
            <a:xfrm>
              <a:off x="4566071" y="1868690"/>
              <a:ext cx="2150134" cy="3923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Transaction Identifier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1850" y="1868690"/>
            <a:ext cx="8604490" cy="782591"/>
            <a:chOff x="261850" y="1868690"/>
            <a:chExt cx="8604490" cy="782591"/>
          </a:xfrm>
        </p:grpSpPr>
        <p:sp>
          <p:nvSpPr>
            <p:cNvPr id="191624" name="Rectangle 136"/>
            <p:cNvSpPr>
              <a:spLocks noChangeArrowheads="1"/>
            </p:cNvSpPr>
            <p:nvPr/>
          </p:nvSpPr>
          <p:spPr bwMode="auto">
            <a:xfrm>
              <a:off x="6716206" y="1868690"/>
              <a:ext cx="2150134" cy="3923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Extended Write Address</a:t>
              </a:r>
            </a:p>
          </p:txBody>
        </p:sp>
        <p:sp>
          <p:nvSpPr>
            <p:cNvPr id="191625" name="Rectangle 137"/>
            <p:cNvSpPr>
              <a:spLocks noChangeArrowheads="1"/>
            </p:cNvSpPr>
            <p:nvPr/>
          </p:nvSpPr>
          <p:spPr bwMode="auto">
            <a:xfrm>
              <a:off x="261850" y="2258908"/>
              <a:ext cx="2150134" cy="3923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Write Address (MS)</a:t>
              </a:r>
            </a:p>
          </p:txBody>
        </p:sp>
        <p:sp>
          <p:nvSpPr>
            <p:cNvPr id="191626" name="Rectangle 138"/>
            <p:cNvSpPr>
              <a:spLocks noChangeArrowheads="1"/>
            </p:cNvSpPr>
            <p:nvPr/>
          </p:nvSpPr>
          <p:spPr bwMode="auto">
            <a:xfrm>
              <a:off x="2413961" y="2258908"/>
              <a:ext cx="2150134" cy="3923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Write Address</a:t>
              </a:r>
            </a:p>
          </p:txBody>
        </p:sp>
        <p:sp>
          <p:nvSpPr>
            <p:cNvPr id="191627" name="Rectangle 139"/>
            <p:cNvSpPr>
              <a:spLocks noChangeArrowheads="1"/>
            </p:cNvSpPr>
            <p:nvPr/>
          </p:nvSpPr>
          <p:spPr bwMode="auto">
            <a:xfrm>
              <a:off x="4566071" y="2258908"/>
              <a:ext cx="2150134" cy="3923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Write Address</a:t>
              </a:r>
            </a:p>
          </p:txBody>
        </p:sp>
        <p:sp>
          <p:nvSpPr>
            <p:cNvPr id="191628" name="Rectangle 140"/>
            <p:cNvSpPr>
              <a:spLocks noChangeArrowheads="1"/>
            </p:cNvSpPr>
            <p:nvPr/>
          </p:nvSpPr>
          <p:spPr bwMode="auto">
            <a:xfrm>
              <a:off x="6716206" y="2258908"/>
              <a:ext cx="2150134" cy="3923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Write Address (LS)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1850" y="2651281"/>
            <a:ext cx="6454355" cy="392373"/>
            <a:chOff x="261850" y="2651281"/>
            <a:chExt cx="6454355" cy="392373"/>
          </a:xfrm>
        </p:grpSpPr>
        <p:sp>
          <p:nvSpPr>
            <p:cNvPr id="191629" name="Rectangle 141"/>
            <p:cNvSpPr>
              <a:spLocks noChangeArrowheads="1"/>
            </p:cNvSpPr>
            <p:nvPr/>
          </p:nvSpPr>
          <p:spPr bwMode="auto">
            <a:xfrm>
              <a:off x="261850" y="2651281"/>
              <a:ext cx="2150134" cy="3923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Data Length (MS)</a:t>
              </a:r>
            </a:p>
          </p:txBody>
        </p:sp>
        <p:sp>
          <p:nvSpPr>
            <p:cNvPr id="191630" name="Rectangle 142"/>
            <p:cNvSpPr>
              <a:spLocks noChangeArrowheads="1"/>
            </p:cNvSpPr>
            <p:nvPr/>
          </p:nvSpPr>
          <p:spPr bwMode="auto">
            <a:xfrm>
              <a:off x="2413961" y="2651281"/>
              <a:ext cx="2150134" cy="3923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Data Length</a:t>
              </a:r>
            </a:p>
          </p:txBody>
        </p:sp>
        <p:sp>
          <p:nvSpPr>
            <p:cNvPr id="191631" name="Rectangle 143"/>
            <p:cNvSpPr>
              <a:spLocks noChangeArrowheads="1"/>
            </p:cNvSpPr>
            <p:nvPr/>
          </p:nvSpPr>
          <p:spPr bwMode="auto">
            <a:xfrm>
              <a:off x="4566071" y="2651281"/>
              <a:ext cx="2150134" cy="3923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Data Length (LS)</a:t>
              </a:r>
            </a:p>
          </p:txBody>
        </p:sp>
      </p:grpSp>
      <p:sp>
        <p:nvSpPr>
          <p:cNvPr id="191632" name="Rectangle 144"/>
          <p:cNvSpPr>
            <a:spLocks noChangeArrowheads="1"/>
          </p:cNvSpPr>
          <p:nvPr/>
        </p:nvSpPr>
        <p:spPr bwMode="auto">
          <a:xfrm>
            <a:off x="6716206" y="2651281"/>
            <a:ext cx="2150134" cy="3923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/>
              <a:t>Header CRC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1850" y="3041498"/>
            <a:ext cx="8604490" cy="1174964"/>
            <a:chOff x="261850" y="3041498"/>
            <a:chExt cx="8604490" cy="1174964"/>
          </a:xfrm>
        </p:grpSpPr>
        <p:sp>
          <p:nvSpPr>
            <p:cNvPr id="191633" name="Rectangle 145"/>
            <p:cNvSpPr>
              <a:spLocks noChangeArrowheads="1"/>
            </p:cNvSpPr>
            <p:nvPr/>
          </p:nvSpPr>
          <p:spPr bwMode="auto">
            <a:xfrm>
              <a:off x="261850" y="3041498"/>
              <a:ext cx="2150134" cy="3923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Data</a:t>
              </a:r>
            </a:p>
          </p:txBody>
        </p:sp>
        <p:sp>
          <p:nvSpPr>
            <p:cNvPr id="191634" name="Rectangle 146"/>
            <p:cNvSpPr>
              <a:spLocks noChangeArrowheads="1"/>
            </p:cNvSpPr>
            <p:nvPr/>
          </p:nvSpPr>
          <p:spPr bwMode="auto">
            <a:xfrm>
              <a:off x="2413961" y="3041498"/>
              <a:ext cx="2150134" cy="3923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Data</a:t>
              </a:r>
            </a:p>
          </p:txBody>
        </p:sp>
        <p:sp>
          <p:nvSpPr>
            <p:cNvPr id="191635" name="Rectangle 147"/>
            <p:cNvSpPr>
              <a:spLocks noChangeArrowheads="1"/>
            </p:cNvSpPr>
            <p:nvPr/>
          </p:nvSpPr>
          <p:spPr bwMode="auto">
            <a:xfrm>
              <a:off x="4566071" y="3041498"/>
              <a:ext cx="2150134" cy="3923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Data</a:t>
              </a:r>
            </a:p>
          </p:txBody>
        </p:sp>
        <p:sp>
          <p:nvSpPr>
            <p:cNvPr id="191636" name="Rectangle 148"/>
            <p:cNvSpPr>
              <a:spLocks noChangeArrowheads="1"/>
            </p:cNvSpPr>
            <p:nvPr/>
          </p:nvSpPr>
          <p:spPr bwMode="auto">
            <a:xfrm>
              <a:off x="6716206" y="3041498"/>
              <a:ext cx="2150134" cy="3923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Data</a:t>
              </a:r>
            </a:p>
          </p:txBody>
        </p:sp>
        <p:sp>
          <p:nvSpPr>
            <p:cNvPr id="191639" name="Rectangle 151"/>
            <p:cNvSpPr>
              <a:spLocks noChangeArrowheads="1"/>
            </p:cNvSpPr>
            <p:nvPr/>
          </p:nvSpPr>
          <p:spPr bwMode="auto">
            <a:xfrm>
              <a:off x="261850" y="3431716"/>
              <a:ext cx="2150134" cy="3923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Data</a:t>
              </a:r>
            </a:p>
          </p:txBody>
        </p:sp>
        <p:sp>
          <p:nvSpPr>
            <p:cNvPr id="191640" name="Rectangle 152"/>
            <p:cNvSpPr>
              <a:spLocks noChangeArrowheads="1"/>
            </p:cNvSpPr>
            <p:nvPr/>
          </p:nvSpPr>
          <p:spPr bwMode="auto">
            <a:xfrm>
              <a:off x="2413961" y="3431716"/>
              <a:ext cx="2150134" cy="3923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Data</a:t>
              </a:r>
            </a:p>
          </p:txBody>
        </p:sp>
        <p:sp>
          <p:nvSpPr>
            <p:cNvPr id="191641" name="Rectangle 153"/>
            <p:cNvSpPr>
              <a:spLocks noChangeArrowheads="1"/>
            </p:cNvSpPr>
            <p:nvPr/>
          </p:nvSpPr>
          <p:spPr bwMode="auto">
            <a:xfrm>
              <a:off x="4566071" y="3431716"/>
              <a:ext cx="2150134" cy="3923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Data</a:t>
              </a:r>
            </a:p>
          </p:txBody>
        </p:sp>
        <p:sp>
          <p:nvSpPr>
            <p:cNvPr id="191642" name="Rectangle 154"/>
            <p:cNvSpPr>
              <a:spLocks noChangeArrowheads="1"/>
            </p:cNvSpPr>
            <p:nvPr/>
          </p:nvSpPr>
          <p:spPr bwMode="auto">
            <a:xfrm>
              <a:off x="6716206" y="3431716"/>
              <a:ext cx="2150134" cy="3923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Data</a:t>
              </a:r>
            </a:p>
          </p:txBody>
        </p:sp>
        <p:sp>
          <p:nvSpPr>
            <p:cNvPr id="191643" name="Rectangle 155"/>
            <p:cNvSpPr>
              <a:spLocks noChangeArrowheads="1"/>
            </p:cNvSpPr>
            <p:nvPr/>
          </p:nvSpPr>
          <p:spPr bwMode="auto">
            <a:xfrm>
              <a:off x="261850" y="3824089"/>
              <a:ext cx="2150134" cy="3923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Data</a:t>
              </a:r>
            </a:p>
          </p:txBody>
        </p:sp>
      </p:grpSp>
      <p:sp>
        <p:nvSpPr>
          <p:cNvPr id="191644" name="Rectangle 156"/>
          <p:cNvSpPr>
            <a:spLocks noChangeArrowheads="1"/>
          </p:cNvSpPr>
          <p:nvPr/>
        </p:nvSpPr>
        <p:spPr bwMode="auto">
          <a:xfrm>
            <a:off x="2413961" y="3824089"/>
            <a:ext cx="2150134" cy="3923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/>
              <a:t>Data CRC</a:t>
            </a:r>
          </a:p>
        </p:txBody>
      </p:sp>
      <p:sp>
        <p:nvSpPr>
          <p:cNvPr id="191645" name="Rectangle 157"/>
          <p:cNvSpPr>
            <a:spLocks noChangeArrowheads="1"/>
          </p:cNvSpPr>
          <p:nvPr/>
        </p:nvSpPr>
        <p:spPr bwMode="auto">
          <a:xfrm>
            <a:off x="4566071" y="3824089"/>
            <a:ext cx="897207" cy="3923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bg1"/>
                </a:solidFill>
              </a:rPr>
              <a:t>EOP</a:t>
            </a:r>
          </a:p>
        </p:txBody>
      </p:sp>
      <p:sp>
        <p:nvSpPr>
          <p:cNvPr id="191646" name="Text Box 158"/>
          <p:cNvSpPr txBox="1">
            <a:spLocks noChangeArrowheads="1"/>
          </p:cNvSpPr>
          <p:nvPr/>
        </p:nvSpPr>
        <p:spPr bwMode="auto">
          <a:xfrm>
            <a:off x="417971" y="1090412"/>
            <a:ext cx="1837891" cy="30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1400" i="1" dirty="0"/>
              <a:t>First byte transmitted</a:t>
            </a:r>
          </a:p>
        </p:txBody>
      </p:sp>
      <p:sp>
        <p:nvSpPr>
          <p:cNvPr id="191647" name="Text Box 159"/>
          <p:cNvSpPr txBox="1">
            <a:spLocks noChangeArrowheads="1"/>
          </p:cNvSpPr>
          <p:nvPr/>
        </p:nvSpPr>
        <p:spPr bwMode="auto">
          <a:xfrm>
            <a:off x="2575023" y="4197636"/>
            <a:ext cx="1828010" cy="30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1400" i="1" dirty="0"/>
              <a:t>Last byte transmitted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1166" y="4974476"/>
            <a:ext cx="5540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Above format is when using SpaceWire Logical Addressing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173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614" grpId="0" animBg="1"/>
      <p:bldP spid="191615" grpId="0" animBg="1"/>
      <p:bldP spid="191616" grpId="0" animBg="1"/>
      <p:bldP spid="191621" grpId="0" animBg="1"/>
      <p:bldP spid="191632" grpId="0" animBg="1"/>
      <p:bldP spid="191644" grpId="0" animBg="1"/>
      <p:bldP spid="191645" grpId="0" animBg="1"/>
      <p:bldP spid="191647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Write Operation</a:t>
            </a:r>
            <a:endParaRPr lang="en-GB" altLang="en-US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2651125" y="1720850"/>
            <a:ext cx="215900" cy="4537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4740275" y="1720850"/>
            <a:ext cx="215900" cy="4537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95613" name="Group 29"/>
          <p:cNvGrpSpPr>
            <a:grpSpLocks/>
          </p:cNvGrpSpPr>
          <p:nvPr/>
        </p:nvGrpSpPr>
        <p:grpSpPr bwMode="auto">
          <a:xfrm>
            <a:off x="274638" y="1649413"/>
            <a:ext cx="2376487" cy="503237"/>
            <a:chOff x="173" y="1039"/>
            <a:chExt cx="1497" cy="317"/>
          </a:xfrm>
        </p:grpSpPr>
        <p:sp>
          <p:nvSpPr>
            <p:cNvPr id="195591" name="Line 7"/>
            <p:cNvSpPr>
              <a:spLocks noChangeShapeType="1"/>
            </p:cNvSpPr>
            <p:nvPr/>
          </p:nvSpPr>
          <p:spPr bwMode="auto">
            <a:xfrm>
              <a:off x="1171" y="1175"/>
              <a:ext cx="49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96" name="Text Box 12"/>
            <p:cNvSpPr txBox="1">
              <a:spLocks noChangeArrowheads="1"/>
            </p:cNvSpPr>
            <p:nvPr/>
          </p:nvSpPr>
          <p:spPr bwMode="auto">
            <a:xfrm>
              <a:off x="173" y="1039"/>
              <a:ext cx="10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Write Request</a:t>
              </a:r>
            </a:p>
          </p:txBody>
        </p:sp>
      </p:grpSp>
      <p:grpSp>
        <p:nvGrpSpPr>
          <p:cNvPr id="195619" name="Group 35"/>
          <p:cNvGrpSpPr>
            <a:grpSpLocks/>
          </p:cNvGrpSpPr>
          <p:nvPr/>
        </p:nvGrpSpPr>
        <p:grpSpPr bwMode="auto">
          <a:xfrm>
            <a:off x="4956175" y="2728913"/>
            <a:ext cx="2127250" cy="641350"/>
            <a:chOff x="3122" y="1719"/>
            <a:chExt cx="1340" cy="404"/>
          </a:xfrm>
        </p:grpSpPr>
        <p:sp>
          <p:nvSpPr>
            <p:cNvPr id="195593" name="Line 9"/>
            <p:cNvSpPr>
              <a:spLocks noChangeShapeType="1"/>
            </p:cNvSpPr>
            <p:nvPr/>
          </p:nvSpPr>
          <p:spPr bwMode="auto">
            <a:xfrm>
              <a:off x="3122" y="1946"/>
              <a:ext cx="499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97" name="Text Box 13"/>
            <p:cNvSpPr txBox="1">
              <a:spLocks noChangeArrowheads="1"/>
            </p:cNvSpPr>
            <p:nvPr/>
          </p:nvSpPr>
          <p:spPr bwMode="auto">
            <a:xfrm>
              <a:off x="3666" y="1719"/>
              <a:ext cx="7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Write Data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Request</a:t>
              </a:r>
            </a:p>
          </p:txBody>
        </p:sp>
      </p:grpSp>
      <p:grpSp>
        <p:nvGrpSpPr>
          <p:cNvPr id="195612" name="Group 28"/>
          <p:cNvGrpSpPr>
            <a:grpSpLocks/>
          </p:cNvGrpSpPr>
          <p:nvPr/>
        </p:nvGrpSpPr>
        <p:grpSpPr bwMode="auto">
          <a:xfrm>
            <a:off x="2867025" y="1936750"/>
            <a:ext cx="1873250" cy="1008063"/>
            <a:chOff x="1806" y="1220"/>
            <a:chExt cx="1180" cy="635"/>
          </a:xfrm>
        </p:grpSpPr>
        <p:sp>
          <p:nvSpPr>
            <p:cNvPr id="195592" name="Line 8"/>
            <p:cNvSpPr>
              <a:spLocks noChangeShapeType="1"/>
            </p:cNvSpPr>
            <p:nvPr/>
          </p:nvSpPr>
          <p:spPr bwMode="auto">
            <a:xfrm>
              <a:off x="1806" y="1492"/>
              <a:ext cx="118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98" name="Text Box 14"/>
            <p:cNvSpPr txBox="1">
              <a:spLocks noChangeArrowheads="1"/>
            </p:cNvSpPr>
            <p:nvPr/>
          </p:nvSpPr>
          <p:spPr bwMode="auto">
            <a:xfrm>
              <a:off x="2033" y="1220"/>
              <a:ext cx="7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Write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Command</a:t>
              </a:r>
            </a:p>
          </p:txBody>
        </p:sp>
      </p:grpSp>
      <p:grpSp>
        <p:nvGrpSpPr>
          <p:cNvPr id="195615" name="Group 31"/>
          <p:cNvGrpSpPr>
            <a:grpSpLocks/>
          </p:cNvGrpSpPr>
          <p:nvPr/>
        </p:nvGrpSpPr>
        <p:grpSpPr bwMode="auto">
          <a:xfrm>
            <a:off x="2867025" y="4746625"/>
            <a:ext cx="1873250" cy="863600"/>
            <a:chOff x="1806" y="2990"/>
            <a:chExt cx="1180" cy="544"/>
          </a:xfrm>
        </p:grpSpPr>
        <p:sp>
          <p:nvSpPr>
            <p:cNvPr id="195594" name="Line 10"/>
            <p:cNvSpPr>
              <a:spLocks noChangeShapeType="1"/>
            </p:cNvSpPr>
            <p:nvPr/>
          </p:nvSpPr>
          <p:spPr bwMode="auto">
            <a:xfrm flipH="1">
              <a:off x="1806" y="3262"/>
              <a:ext cx="118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99" name="Text Box 15"/>
            <p:cNvSpPr txBox="1">
              <a:spLocks noChangeArrowheads="1"/>
            </p:cNvSpPr>
            <p:nvPr/>
          </p:nvSpPr>
          <p:spPr bwMode="auto">
            <a:xfrm>
              <a:off x="2078" y="2990"/>
              <a:ext cx="4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Write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Reply</a:t>
              </a:r>
            </a:p>
          </p:txBody>
        </p:sp>
      </p:grpSp>
      <p:grpSp>
        <p:nvGrpSpPr>
          <p:cNvPr id="195614" name="Group 30"/>
          <p:cNvGrpSpPr>
            <a:grpSpLocks/>
          </p:cNvGrpSpPr>
          <p:nvPr/>
        </p:nvGrpSpPr>
        <p:grpSpPr bwMode="auto">
          <a:xfrm>
            <a:off x="274638" y="5538788"/>
            <a:ext cx="2376487" cy="641350"/>
            <a:chOff x="173" y="3489"/>
            <a:chExt cx="1497" cy="404"/>
          </a:xfrm>
        </p:grpSpPr>
        <p:sp>
          <p:nvSpPr>
            <p:cNvPr id="195595" name="Line 11"/>
            <p:cNvSpPr>
              <a:spLocks noChangeShapeType="1"/>
            </p:cNvSpPr>
            <p:nvPr/>
          </p:nvSpPr>
          <p:spPr bwMode="auto">
            <a:xfrm flipH="1">
              <a:off x="1171" y="3625"/>
              <a:ext cx="49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00" name="Text Box 16"/>
            <p:cNvSpPr txBox="1">
              <a:spLocks noChangeArrowheads="1"/>
            </p:cNvSpPr>
            <p:nvPr/>
          </p:nvSpPr>
          <p:spPr bwMode="auto">
            <a:xfrm>
              <a:off x="173" y="3489"/>
              <a:ext cx="11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Write Complete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Confirmation</a:t>
              </a:r>
            </a:p>
          </p:txBody>
        </p:sp>
      </p:grpSp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2270125" y="1092200"/>
            <a:ext cx="90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/>
              <a:t>RMAP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/>
              <a:t>Source</a:t>
            </a:r>
          </a:p>
        </p:txBody>
      </p:sp>
      <p:sp>
        <p:nvSpPr>
          <p:cNvPr id="195602" name="Text Box 18"/>
          <p:cNvSpPr txBox="1">
            <a:spLocks noChangeArrowheads="1"/>
          </p:cNvSpPr>
          <p:nvPr/>
        </p:nvSpPr>
        <p:spPr bwMode="auto">
          <a:xfrm>
            <a:off x="4170363" y="107315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/>
              <a:t>RMAP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/>
              <a:t>Destination</a:t>
            </a:r>
          </a:p>
        </p:txBody>
      </p:sp>
      <p:grpSp>
        <p:nvGrpSpPr>
          <p:cNvPr id="195618" name="Group 34"/>
          <p:cNvGrpSpPr>
            <a:grpSpLocks/>
          </p:cNvGrpSpPr>
          <p:nvPr/>
        </p:nvGrpSpPr>
        <p:grpSpPr bwMode="auto">
          <a:xfrm>
            <a:off x="4956175" y="3376613"/>
            <a:ext cx="2381250" cy="641350"/>
            <a:chOff x="3122" y="2127"/>
            <a:chExt cx="1500" cy="404"/>
          </a:xfrm>
        </p:grpSpPr>
        <p:sp>
          <p:nvSpPr>
            <p:cNvPr id="195603" name="Line 19"/>
            <p:cNvSpPr>
              <a:spLocks noChangeShapeType="1"/>
            </p:cNvSpPr>
            <p:nvPr/>
          </p:nvSpPr>
          <p:spPr bwMode="auto">
            <a:xfrm flipH="1">
              <a:off x="3122" y="2264"/>
              <a:ext cx="499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04" name="Text Box 20"/>
            <p:cNvSpPr txBox="1">
              <a:spLocks noChangeArrowheads="1"/>
            </p:cNvSpPr>
            <p:nvPr/>
          </p:nvSpPr>
          <p:spPr bwMode="auto">
            <a:xfrm>
              <a:off x="3666" y="2127"/>
              <a:ext cx="9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Write Data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Authorisation</a:t>
              </a:r>
            </a:p>
          </p:txBody>
        </p:sp>
      </p:grpSp>
      <p:grpSp>
        <p:nvGrpSpPr>
          <p:cNvPr id="195617" name="Group 33"/>
          <p:cNvGrpSpPr>
            <a:grpSpLocks/>
          </p:cNvGrpSpPr>
          <p:nvPr/>
        </p:nvGrpSpPr>
        <p:grpSpPr bwMode="auto">
          <a:xfrm>
            <a:off x="4956175" y="4168775"/>
            <a:ext cx="2127250" cy="584200"/>
            <a:chOff x="3122" y="2626"/>
            <a:chExt cx="1340" cy="368"/>
          </a:xfrm>
        </p:grpSpPr>
        <p:sp>
          <p:nvSpPr>
            <p:cNvPr id="195605" name="Line 21"/>
            <p:cNvSpPr>
              <a:spLocks noChangeShapeType="1"/>
            </p:cNvSpPr>
            <p:nvPr/>
          </p:nvSpPr>
          <p:spPr bwMode="auto">
            <a:xfrm>
              <a:off x="3122" y="2626"/>
              <a:ext cx="49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06" name="Text Box 22"/>
            <p:cNvSpPr txBox="1">
              <a:spLocks noChangeArrowheads="1"/>
            </p:cNvSpPr>
            <p:nvPr/>
          </p:nvSpPr>
          <p:spPr bwMode="auto">
            <a:xfrm>
              <a:off x="3666" y="2763"/>
              <a:ext cx="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Write Data</a:t>
              </a:r>
            </a:p>
          </p:txBody>
        </p:sp>
      </p:grpSp>
      <p:grpSp>
        <p:nvGrpSpPr>
          <p:cNvPr id="195616" name="Group 32"/>
          <p:cNvGrpSpPr>
            <a:grpSpLocks/>
          </p:cNvGrpSpPr>
          <p:nvPr/>
        </p:nvGrpSpPr>
        <p:grpSpPr bwMode="auto">
          <a:xfrm>
            <a:off x="4956175" y="4818063"/>
            <a:ext cx="2127250" cy="641350"/>
            <a:chOff x="3122" y="3035"/>
            <a:chExt cx="1340" cy="404"/>
          </a:xfrm>
        </p:grpSpPr>
        <p:sp>
          <p:nvSpPr>
            <p:cNvPr id="195607" name="Line 23"/>
            <p:cNvSpPr>
              <a:spLocks noChangeShapeType="1"/>
            </p:cNvSpPr>
            <p:nvPr/>
          </p:nvSpPr>
          <p:spPr bwMode="auto">
            <a:xfrm>
              <a:off x="3122" y="3262"/>
              <a:ext cx="499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08" name="Text Box 24"/>
            <p:cNvSpPr txBox="1">
              <a:spLocks noChangeArrowheads="1"/>
            </p:cNvSpPr>
            <p:nvPr/>
          </p:nvSpPr>
          <p:spPr bwMode="auto">
            <a:xfrm>
              <a:off x="3666" y="3035"/>
              <a:ext cx="7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Write Data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/>
                <a:t>Indication</a:t>
              </a:r>
            </a:p>
          </p:txBody>
        </p:sp>
      </p:grpSp>
      <p:sp>
        <p:nvSpPr>
          <p:cNvPr id="195609" name="Text Box 25"/>
          <p:cNvSpPr txBox="1">
            <a:spLocks noChangeArrowheads="1"/>
          </p:cNvSpPr>
          <p:nvPr/>
        </p:nvSpPr>
        <p:spPr bwMode="auto">
          <a:xfrm>
            <a:off x="0" y="3198813"/>
            <a:ext cx="1695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GB" altLang="en-US"/>
              <a:t>USER</a:t>
            </a:r>
          </a:p>
          <a:p>
            <a:pPr algn="ctr">
              <a:buFontTx/>
              <a:buNone/>
            </a:pPr>
            <a:r>
              <a:rPr lang="en-GB" altLang="en-US"/>
              <a:t>APPLICATION</a:t>
            </a:r>
          </a:p>
        </p:txBody>
      </p:sp>
      <p:sp>
        <p:nvSpPr>
          <p:cNvPr id="195610" name="Text Box 26"/>
          <p:cNvSpPr txBox="1">
            <a:spLocks noChangeArrowheads="1"/>
          </p:cNvSpPr>
          <p:nvPr/>
        </p:nvSpPr>
        <p:spPr bwMode="auto">
          <a:xfrm>
            <a:off x="7448550" y="3198813"/>
            <a:ext cx="1695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GB" altLang="en-US"/>
              <a:t>USER</a:t>
            </a:r>
          </a:p>
          <a:p>
            <a:pPr algn="ctr">
              <a:buFontTx/>
              <a:buNone/>
            </a:pPr>
            <a:r>
              <a:rPr lang="en-GB" altLang="en-US"/>
              <a:t>APPLICATION</a:t>
            </a:r>
          </a:p>
        </p:txBody>
      </p:sp>
      <p:sp>
        <p:nvSpPr>
          <p:cNvPr id="195611" name="Text Box 27"/>
          <p:cNvSpPr txBox="1">
            <a:spLocks noChangeArrowheads="1"/>
          </p:cNvSpPr>
          <p:nvPr/>
        </p:nvSpPr>
        <p:spPr bwMode="auto">
          <a:xfrm>
            <a:off x="3159125" y="6161088"/>
            <a:ext cx="13017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GB" altLang="en-US"/>
              <a:t>SpaceWire</a:t>
            </a:r>
          </a:p>
          <a:p>
            <a:pPr algn="ctr">
              <a:buFontTx/>
              <a:buNone/>
            </a:pPr>
            <a:r>
              <a:rPr lang="en-GB" altLang="en-US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7306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SpaceWire</a:t>
            </a:r>
          </a:p>
          <a:p>
            <a:r>
              <a:rPr lang="en-GB" dirty="0" smtClean="0"/>
              <a:t>STAR-Dundee</a:t>
            </a:r>
            <a:endParaRPr lang="en-GB" dirty="0" smtClean="0"/>
          </a:p>
          <a:p>
            <a:r>
              <a:rPr lang="en-GB" dirty="0" smtClean="0"/>
              <a:t>Castor Overview</a:t>
            </a:r>
          </a:p>
          <a:p>
            <a:r>
              <a:rPr lang="en-GB" dirty="0" smtClean="0"/>
              <a:t>Castor Capabilities</a:t>
            </a:r>
          </a:p>
          <a:p>
            <a:r>
              <a:rPr lang="en-GB" dirty="0" smtClean="0"/>
              <a:t>Castor 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Write Reply</a:t>
            </a:r>
            <a:endParaRPr lang="en-GB" altLang="en-US"/>
          </a:p>
        </p:txBody>
      </p:sp>
      <p:sp>
        <p:nvSpPr>
          <p:cNvPr id="193615" name="Rectangle 79"/>
          <p:cNvSpPr>
            <a:spLocks noChangeArrowheads="1"/>
          </p:cNvSpPr>
          <p:nvPr/>
        </p:nvSpPr>
        <p:spPr bwMode="auto">
          <a:xfrm>
            <a:off x="269507" y="1531246"/>
            <a:ext cx="2150134" cy="484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/>
              <a:t>Source Logical Address</a:t>
            </a:r>
          </a:p>
        </p:txBody>
      </p:sp>
      <p:sp>
        <p:nvSpPr>
          <p:cNvPr id="193616" name="Rectangle 80"/>
          <p:cNvSpPr>
            <a:spLocks noChangeArrowheads="1"/>
          </p:cNvSpPr>
          <p:nvPr/>
        </p:nvSpPr>
        <p:spPr bwMode="auto">
          <a:xfrm>
            <a:off x="2421618" y="1531246"/>
            <a:ext cx="2150134" cy="484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/>
              <a:t>Protocol Identifier</a:t>
            </a:r>
          </a:p>
        </p:txBody>
      </p:sp>
      <p:sp>
        <p:nvSpPr>
          <p:cNvPr id="193617" name="Rectangle 81"/>
          <p:cNvSpPr>
            <a:spLocks noChangeArrowheads="1"/>
          </p:cNvSpPr>
          <p:nvPr/>
        </p:nvSpPr>
        <p:spPr bwMode="auto">
          <a:xfrm>
            <a:off x="4573728" y="1531246"/>
            <a:ext cx="2150134" cy="484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/>
              <a:t>Packet Type, </a:t>
            </a:r>
            <a:r>
              <a:rPr lang="en-GB" altLang="en-US" sz="1400" dirty="0" smtClean="0"/>
              <a:t>Command</a:t>
            </a:r>
            <a:endParaRPr lang="en-GB" altLang="en-US" sz="1400" dirty="0"/>
          </a:p>
        </p:txBody>
      </p:sp>
      <p:sp>
        <p:nvSpPr>
          <p:cNvPr id="193618" name="Rectangle 82"/>
          <p:cNvSpPr>
            <a:spLocks noChangeArrowheads="1"/>
          </p:cNvSpPr>
          <p:nvPr/>
        </p:nvSpPr>
        <p:spPr bwMode="auto">
          <a:xfrm>
            <a:off x="6723863" y="1531246"/>
            <a:ext cx="2150134" cy="484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/>
              <a:t>Status</a:t>
            </a:r>
          </a:p>
        </p:txBody>
      </p:sp>
      <p:sp>
        <p:nvSpPr>
          <p:cNvPr id="193619" name="Rectangle 83"/>
          <p:cNvSpPr>
            <a:spLocks noChangeArrowheads="1"/>
          </p:cNvSpPr>
          <p:nvPr/>
        </p:nvSpPr>
        <p:spPr bwMode="auto">
          <a:xfrm>
            <a:off x="269507" y="2016065"/>
            <a:ext cx="2150134" cy="484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/>
              <a:t>Destination Logical Address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21618" y="2016065"/>
            <a:ext cx="4302244" cy="484819"/>
            <a:chOff x="2421618" y="2016065"/>
            <a:chExt cx="4302244" cy="484819"/>
          </a:xfrm>
        </p:grpSpPr>
        <p:sp>
          <p:nvSpPr>
            <p:cNvPr id="193620" name="Rectangle 84"/>
            <p:cNvSpPr>
              <a:spLocks noChangeArrowheads="1"/>
            </p:cNvSpPr>
            <p:nvPr/>
          </p:nvSpPr>
          <p:spPr bwMode="auto">
            <a:xfrm>
              <a:off x="2421618" y="2016065"/>
              <a:ext cx="2150134" cy="484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Transaction Identifier</a:t>
              </a:r>
            </a:p>
          </p:txBody>
        </p:sp>
        <p:sp>
          <p:nvSpPr>
            <p:cNvPr id="193621" name="Rectangle 85"/>
            <p:cNvSpPr>
              <a:spLocks noChangeArrowheads="1"/>
            </p:cNvSpPr>
            <p:nvPr/>
          </p:nvSpPr>
          <p:spPr bwMode="auto">
            <a:xfrm>
              <a:off x="4573728" y="2016065"/>
              <a:ext cx="2150134" cy="484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400"/>
                <a:t>Transaction Identifier</a:t>
              </a:r>
            </a:p>
          </p:txBody>
        </p:sp>
      </p:grpSp>
      <p:sp>
        <p:nvSpPr>
          <p:cNvPr id="193622" name="Rectangle 86"/>
          <p:cNvSpPr>
            <a:spLocks noChangeArrowheads="1"/>
          </p:cNvSpPr>
          <p:nvPr/>
        </p:nvSpPr>
        <p:spPr bwMode="auto">
          <a:xfrm>
            <a:off x="6723863" y="2016065"/>
            <a:ext cx="2150134" cy="484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/>
              <a:t>Reply CRC</a:t>
            </a:r>
          </a:p>
        </p:txBody>
      </p:sp>
      <p:sp>
        <p:nvSpPr>
          <p:cNvPr id="193625" name="Rectangle 89"/>
          <p:cNvSpPr>
            <a:spLocks noChangeArrowheads="1"/>
          </p:cNvSpPr>
          <p:nvPr/>
        </p:nvSpPr>
        <p:spPr bwMode="auto">
          <a:xfrm>
            <a:off x="269507" y="2498220"/>
            <a:ext cx="986137" cy="4848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</a:rPr>
              <a:t>EOP</a:t>
            </a:r>
          </a:p>
        </p:txBody>
      </p:sp>
      <p:sp>
        <p:nvSpPr>
          <p:cNvPr id="193626" name="Text Box 90"/>
          <p:cNvSpPr txBox="1">
            <a:spLocks noChangeArrowheads="1"/>
          </p:cNvSpPr>
          <p:nvPr/>
        </p:nvSpPr>
        <p:spPr bwMode="auto">
          <a:xfrm>
            <a:off x="425628" y="1224904"/>
            <a:ext cx="1837891" cy="30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1400" i="1"/>
              <a:t>First byte transmitted</a:t>
            </a:r>
          </a:p>
        </p:txBody>
      </p:sp>
      <p:sp>
        <p:nvSpPr>
          <p:cNvPr id="193627" name="Text Box 91"/>
          <p:cNvSpPr txBox="1">
            <a:spLocks noChangeArrowheads="1"/>
          </p:cNvSpPr>
          <p:nvPr/>
        </p:nvSpPr>
        <p:spPr bwMode="auto">
          <a:xfrm>
            <a:off x="7083536" y="2450270"/>
            <a:ext cx="1828010" cy="30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1400" i="1"/>
              <a:t>Last byte transmitted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80672" y="3213103"/>
            <a:ext cx="5540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Above format is when using SpaceWire Logical Addressing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73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16" grpId="0" animBg="1"/>
      <p:bldP spid="193617" grpId="0" animBg="1"/>
      <p:bldP spid="193618" grpId="0" animBg="1"/>
      <p:bldP spid="193619" grpId="0" animBg="1"/>
      <p:bldP spid="193622" grpId="0" animBg="1"/>
      <p:bldP spid="193625" grpId="0" animBg="1"/>
      <p:bldP spid="193627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Engines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30" y="1052737"/>
            <a:ext cx="7858170" cy="5805264"/>
          </a:xfrm>
        </p:spPr>
        <p:txBody>
          <a:bodyPr/>
          <a:lstStyle/>
          <a:p>
            <a:r>
              <a:rPr lang="en-GB" dirty="0" smtClean="0"/>
              <a:t>Offloads processor from SpW </a:t>
            </a:r>
            <a:r>
              <a:rPr lang="en-GB" dirty="0" err="1" smtClean="0"/>
              <a:t>comms</a:t>
            </a:r>
            <a:endParaRPr lang="en-GB" dirty="0" smtClean="0"/>
          </a:p>
          <a:p>
            <a:r>
              <a:rPr lang="en-GB" dirty="0" smtClean="0"/>
              <a:t>SpaceWire Remote Memory Access (RMAP)</a:t>
            </a:r>
          </a:p>
          <a:p>
            <a:r>
              <a:rPr lang="en-GB" dirty="0" smtClean="0"/>
              <a:t>RMAP Target</a:t>
            </a:r>
          </a:p>
          <a:p>
            <a:pPr lvl="1"/>
            <a:r>
              <a:rPr lang="en-GB" dirty="0" smtClean="0"/>
              <a:t>Memory region or software based authorisation</a:t>
            </a:r>
          </a:p>
          <a:p>
            <a:r>
              <a:rPr lang="en-GB" dirty="0" smtClean="0"/>
              <a:t>RMAP Initiator</a:t>
            </a:r>
          </a:p>
          <a:p>
            <a:pPr lvl="1"/>
            <a:r>
              <a:rPr lang="en-GB" dirty="0" smtClean="0"/>
              <a:t>Automatic initiation of multiple commands</a:t>
            </a:r>
          </a:p>
          <a:p>
            <a:r>
              <a:rPr lang="en-GB" dirty="0" smtClean="0"/>
              <a:t>DMA</a:t>
            </a:r>
          </a:p>
          <a:p>
            <a:pPr lvl="1"/>
            <a:r>
              <a:rPr lang="en-GB" dirty="0" smtClean="0"/>
              <a:t>3x TX and 3x RX channels</a:t>
            </a:r>
          </a:p>
          <a:p>
            <a:r>
              <a:rPr lang="en-GB" dirty="0" smtClean="0"/>
              <a:t>Protocol Multiplexer</a:t>
            </a:r>
          </a:p>
          <a:p>
            <a:pPr lvl="1"/>
            <a:r>
              <a:rPr lang="en-GB" dirty="0" smtClean="0"/>
              <a:t>Detects SpaceWire or user protocol</a:t>
            </a:r>
          </a:p>
          <a:p>
            <a:pPr lvl="1"/>
            <a:r>
              <a:rPr lang="en-GB" dirty="0" smtClean="0"/>
              <a:t>Multiplexes received data accordingly</a:t>
            </a:r>
          </a:p>
          <a:p>
            <a:r>
              <a:rPr lang="en-GB" dirty="0" smtClean="0"/>
              <a:t>Time-Code</a:t>
            </a:r>
            <a:r>
              <a:rPr lang="en-GB" baseline="0" dirty="0" smtClean="0"/>
              <a:t> Controller</a:t>
            </a:r>
          </a:p>
          <a:p>
            <a:pPr lvl="1"/>
            <a:r>
              <a:rPr lang="en-GB" dirty="0" smtClean="0"/>
              <a:t>Regular and custom time-codes plus signalling codes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AT6981 Castor SpaceWire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149878" y="1577863"/>
            <a:ext cx="8975819" cy="4299409"/>
            <a:chOff x="1737384" y="1577863"/>
            <a:chExt cx="7230498" cy="3285065"/>
          </a:xfrm>
        </p:grpSpPr>
        <p:sp>
          <p:nvSpPr>
            <p:cNvPr id="5" name="Rectangle 4"/>
            <p:cNvSpPr/>
            <p:nvPr/>
          </p:nvSpPr>
          <p:spPr bwMode="auto">
            <a:xfrm>
              <a:off x="3833925" y="2646637"/>
              <a:ext cx="4361897" cy="221629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GB" dirty="0" smtClean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54256" y="1577863"/>
              <a:ext cx="1131201" cy="328506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SpW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Router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2008599" y="1837515"/>
              <a:ext cx="4456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008600" y="2223446"/>
              <a:ext cx="4456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008597" y="2611938"/>
              <a:ext cx="4456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2008598" y="2997869"/>
              <a:ext cx="4456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2008597" y="3413789"/>
              <a:ext cx="4456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2008598" y="3799720"/>
              <a:ext cx="4456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2008595" y="4188212"/>
              <a:ext cx="4456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008596" y="4574143"/>
              <a:ext cx="4456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 bwMode="auto">
            <a:xfrm>
              <a:off x="5739831" y="2774150"/>
              <a:ext cx="994857" cy="4013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RMAP Target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938978" y="3734473"/>
              <a:ext cx="994857" cy="4013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/>
                <a:t>DMA Channel (x3)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739830" y="3244093"/>
              <a:ext cx="994857" cy="4013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RMAP Initiator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838331" y="3800402"/>
              <a:ext cx="994857" cy="4013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/>
                <a:t>DMA Channel (x3)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5746385" y="3863479"/>
              <a:ext cx="994857" cy="4013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/>
                <a:t>DMA Channel (x3)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054683" y="2774150"/>
              <a:ext cx="1154331" cy="14906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Protocol</a:t>
              </a:r>
            </a:p>
            <a:p>
              <a:pPr algn="ctr"/>
              <a:r>
                <a:rPr lang="en-GB" dirty="0" smtClean="0"/>
                <a:t>Multiplexer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5231475" y="2975532"/>
              <a:ext cx="50835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3609025" y="3519468"/>
              <a:ext cx="4456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5231040" y="3454929"/>
              <a:ext cx="50835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5231040" y="4064132"/>
              <a:ext cx="50835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6735123" y="2984803"/>
              <a:ext cx="50835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6734688" y="3464200"/>
              <a:ext cx="50835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6734688" y="4073404"/>
              <a:ext cx="50835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3" name="Rectangle 62"/>
            <p:cNvSpPr/>
            <p:nvPr/>
          </p:nvSpPr>
          <p:spPr bwMode="auto">
            <a:xfrm>
              <a:off x="7243477" y="2774150"/>
              <a:ext cx="793938" cy="14906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AHB</a:t>
              </a:r>
            </a:p>
            <a:p>
              <a:pPr algn="ctr"/>
              <a:r>
                <a:rPr lang="en-GB" sz="1600" dirty="0" smtClean="0"/>
                <a:t>Interface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8036680" y="3483009"/>
              <a:ext cx="888349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3833926" y="2111536"/>
              <a:ext cx="4361897" cy="430948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SpaceWire Engine 2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833926" y="1577863"/>
              <a:ext cx="4361897" cy="430948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SpaceWire Engine 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83011" y="4403745"/>
              <a:ext cx="3663725" cy="2821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SpaceWire Engine 1</a:t>
              </a:r>
              <a:endParaRPr lang="en-GB" dirty="0"/>
            </a:p>
          </p:txBody>
        </p:sp>
        <p:cxnSp>
          <p:nvCxnSpPr>
            <p:cNvPr id="68" name="Straight Arrow Connector 67"/>
            <p:cNvCxnSpPr>
              <a:endCxn id="65" idx="1"/>
            </p:cNvCxnSpPr>
            <p:nvPr/>
          </p:nvCxnSpPr>
          <p:spPr bwMode="auto">
            <a:xfrm>
              <a:off x="3582003" y="2327010"/>
              <a:ext cx="25192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3578547" y="1793337"/>
              <a:ext cx="25192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8199212" y="2327010"/>
              <a:ext cx="25192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8195756" y="1793337"/>
              <a:ext cx="25192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8444439" y="1721178"/>
              <a:ext cx="0" cy="17618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8436898" y="3204426"/>
              <a:ext cx="530984" cy="2821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AHB</a:t>
              </a:r>
              <a:endParaRPr lang="en-GB" dirty="0"/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1384459" y="3071100"/>
              <a:ext cx="1003366" cy="2975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SpaceWire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826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AT6981</a:t>
            </a:r>
            <a:r>
              <a:rPr lang="en-GB" baseline="0" dirty="0" smtClean="0"/>
              <a:t> Castor Peripherals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78258" y="1009359"/>
            <a:ext cx="8489406" cy="5535652"/>
            <a:chOff x="890630" y="650143"/>
            <a:chExt cx="8489406" cy="6224769"/>
          </a:xfrm>
        </p:grpSpPr>
        <p:sp>
          <p:nvSpPr>
            <p:cNvPr id="5" name="Rectangle 4"/>
            <p:cNvSpPr/>
            <p:nvPr/>
          </p:nvSpPr>
          <p:spPr bwMode="auto">
            <a:xfrm>
              <a:off x="7118171" y="1226206"/>
              <a:ext cx="1116124" cy="19442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SpW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Router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8234295" y="1442231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8234295" y="1658255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8234295" y="1874279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234295" y="2090302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8918371" y="1427948"/>
              <a:ext cx="461665" cy="1515269"/>
            </a:xfrm>
            <a:prstGeom prst="rect">
              <a:avLst/>
            </a:prstGeom>
            <a:noFill/>
          </p:spPr>
          <p:txBody>
            <a:bodyPr vert="vert" wrap="square" rtlCol="0" anchor="ctr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921927" y="3224397"/>
              <a:ext cx="1578297" cy="6120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Configuration Registers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21927" y="1503060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6506103" y="171908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17871" y="171908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4921927" y="200711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506103" y="2223140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417871" y="222314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4921927" y="2511171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6506103" y="27271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417871" y="272719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8234295" y="2306326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8234295" y="2522350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8234295" y="2738374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234295" y="2954398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3311860" y="650143"/>
              <a:ext cx="1116124" cy="6116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Switch</a:t>
              </a:r>
              <a:endParaRPr lang="en-GB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Matrix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90630" y="2740906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1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2827816" y="295692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890630" y="335297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2827816" y="356899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4921927" y="4677484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CAN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506103" y="4886072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417871" y="4897636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7154174" y="4712971"/>
              <a:ext cx="745151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34163" y="5234030"/>
              <a:ext cx="1521247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Mil Std 1553</a:t>
              </a:r>
              <a:endParaRPr lang="en-GB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90630" y="129821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SPARC V8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2827816" y="1622251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890630" y="1740303"/>
              <a:ext cx="89564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I-Cache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90630" y="650143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Port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2827816" y="86616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2071732" y="1082191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890630" y="3965041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3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2827816" y="4181065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4937919" y="5210109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Mil Std 1553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6506103" y="54090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4417871" y="541869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906062" y="5435989"/>
              <a:ext cx="1937186" cy="13040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External Memory  Interface:</a:t>
              </a:r>
            </a:p>
            <a:p>
              <a:pPr algn="ctr"/>
              <a:r>
                <a:rPr lang="en-GB" dirty="0" smtClean="0"/>
                <a:t>PROM, SRAM, SDRAM, </a:t>
              </a:r>
              <a:r>
                <a:rPr lang="en-GB" dirty="0" err="1" smtClean="0"/>
                <a:t>DDRx</a:t>
              </a:r>
              <a:endParaRPr lang="en-GB" dirty="0" smtClean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2827816" y="187427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 bwMode="auto">
            <a:xfrm>
              <a:off x="4921927" y="650143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SpW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6506103" y="896063"/>
              <a:ext cx="24122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0" name="Straight Arrow Connector 49"/>
            <p:cNvCxnSpPr>
              <a:endCxn id="11" idx="3"/>
            </p:cNvCxnSpPr>
            <p:nvPr/>
          </p:nvCxnSpPr>
          <p:spPr bwMode="auto">
            <a:xfrm flipH="1" flipV="1">
              <a:off x="6500224" y="3530431"/>
              <a:ext cx="1176010" cy="1858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676233" y="3170422"/>
              <a:ext cx="0" cy="11446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602646" y="3301190"/>
              <a:ext cx="1109591" cy="26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RMAP/PnP Bus</a:t>
              </a:r>
              <a:endParaRPr lang="en-GB" sz="1000" dirty="0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11026" y="410277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APB Bridge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4411992" y="431880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6500224" y="4315051"/>
              <a:ext cx="1212013" cy="37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4417871" y="89606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2823236" y="608913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890630" y="4549489"/>
              <a:ext cx="19353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4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2825938" y="476551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1786276" y="1740303"/>
              <a:ext cx="102152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D-Cache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34163" y="5816430"/>
              <a:ext cx="136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Ethernet</a:t>
              </a:r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937919" y="5763857"/>
              <a:ext cx="1584176" cy="4194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Ethernet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6506103" y="5973578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4417871" y="597358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4927018" y="6342031"/>
              <a:ext cx="1584176" cy="4194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Peripheral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>
              <a:off x="6527186" y="65517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4406970" y="655174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522095" y="6394606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6527186" y="67041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7123261" y="6228581"/>
              <a:ext cx="1363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Peripheral</a:t>
              </a:r>
            </a:p>
            <a:p>
              <a:r>
                <a:rPr lang="en-GB" dirty="0" smtClean="0"/>
                <a:t>Interfaces</a:t>
              </a:r>
              <a:endParaRPr lang="en-GB" dirty="0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3923928" y="4463984"/>
            <a:ext cx="5148572" cy="2277384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Peripherals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30" y="866274"/>
            <a:ext cx="7858170" cy="5991727"/>
          </a:xfrm>
        </p:spPr>
        <p:txBody>
          <a:bodyPr/>
          <a:lstStyle/>
          <a:p>
            <a:r>
              <a:rPr lang="en-GB" dirty="0" smtClean="0"/>
              <a:t>Redundant pair of MILSTD 1553 interfaces</a:t>
            </a:r>
          </a:p>
          <a:p>
            <a:pPr lvl="1"/>
            <a:r>
              <a:rPr lang="en-GB" dirty="0" smtClean="0"/>
              <a:t>Bus controller</a:t>
            </a:r>
          </a:p>
          <a:p>
            <a:pPr lvl="1"/>
            <a:r>
              <a:rPr lang="en-GB" dirty="0" smtClean="0"/>
              <a:t>Or Remote Terminal</a:t>
            </a:r>
          </a:p>
          <a:p>
            <a:pPr lvl="1"/>
            <a:r>
              <a:rPr lang="en-GB" dirty="0" smtClean="0"/>
              <a:t>DMA controller</a:t>
            </a:r>
          </a:p>
          <a:p>
            <a:r>
              <a:rPr lang="en-GB" dirty="0"/>
              <a:t>Redundant pair </a:t>
            </a:r>
            <a:r>
              <a:rPr lang="en-GB" dirty="0" smtClean="0"/>
              <a:t>of CAN Bus interfaces v2.0</a:t>
            </a:r>
          </a:p>
          <a:p>
            <a:pPr lvl="1"/>
            <a:r>
              <a:rPr lang="en-GB" dirty="0" smtClean="0"/>
              <a:t>15 channels</a:t>
            </a:r>
          </a:p>
          <a:p>
            <a:pPr lvl="1"/>
            <a:r>
              <a:rPr lang="en-GB" dirty="0" smtClean="0"/>
              <a:t>DMA controller</a:t>
            </a:r>
          </a:p>
          <a:p>
            <a:r>
              <a:rPr lang="en-GB" dirty="0" smtClean="0"/>
              <a:t>Ethernet </a:t>
            </a:r>
          </a:p>
          <a:p>
            <a:r>
              <a:rPr lang="en-GB" dirty="0" smtClean="0"/>
              <a:t>Lower speed peripherals</a:t>
            </a:r>
          </a:p>
          <a:p>
            <a:pPr lvl="1"/>
            <a:r>
              <a:rPr lang="en-GB" dirty="0" smtClean="0"/>
              <a:t>SPI Serial Peripheral interface</a:t>
            </a:r>
          </a:p>
          <a:p>
            <a:pPr lvl="1"/>
            <a:r>
              <a:rPr lang="en-GB" dirty="0" smtClean="0"/>
              <a:t>TWI Two wire interface (also called I2C)</a:t>
            </a:r>
          </a:p>
          <a:p>
            <a:pPr lvl="1"/>
            <a:r>
              <a:rPr lang="en-GB" dirty="0" smtClean="0"/>
              <a:t>UART</a:t>
            </a:r>
          </a:p>
          <a:p>
            <a:pPr lvl="1"/>
            <a:r>
              <a:rPr lang="en-GB" dirty="0" smtClean="0"/>
              <a:t>ADC &amp; DAC interfaces</a:t>
            </a:r>
          </a:p>
          <a:p>
            <a:pPr lvl="1"/>
            <a:r>
              <a:rPr lang="en-GB" dirty="0" smtClean="0"/>
              <a:t>Pulse width modulation</a:t>
            </a:r>
          </a:p>
          <a:p>
            <a:pPr lvl="1"/>
            <a:r>
              <a:rPr lang="en-GB" dirty="0" smtClean="0"/>
              <a:t>GPIO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Peripherals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852100" y="1898250"/>
            <a:ext cx="1476164" cy="645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Peripheral Bridge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1760425" y="3123837"/>
            <a:ext cx="5775500" cy="314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837908" y="2775579"/>
            <a:ext cx="78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APB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854597" y="3555746"/>
            <a:ext cx="1185635" cy="4345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Timer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220252" y="3554480"/>
            <a:ext cx="1309130" cy="4345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Watchdog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47591" y="4565238"/>
            <a:ext cx="774130" cy="4345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PMC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28722" y="4565238"/>
            <a:ext cx="774130" cy="4345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INT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755252" y="4565238"/>
            <a:ext cx="774130" cy="4345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PIO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681782" y="4565238"/>
            <a:ext cx="950024" cy="4345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RESET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54596" y="4254472"/>
            <a:ext cx="3777210" cy="3160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System Control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54439" y="3573684"/>
            <a:ext cx="774130" cy="3107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DMA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557254" y="3884450"/>
            <a:ext cx="774130" cy="4283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ADC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557254" y="4794146"/>
            <a:ext cx="774130" cy="3107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DMA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560069" y="5104912"/>
            <a:ext cx="774130" cy="4283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DAC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560069" y="6338454"/>
            <a:ext cx="774130" cy="4283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PWM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86295" y="3573684"/>
            <a:ext cx="774130" cy="3107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DMA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989110" y="3884450"/>
            <a:ext cx="774130" cy="4283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SPI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89110" y="4794146"/>
            <a:ext cx="774130" cy="3107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DMA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91925" y="5104912"/>
            <a:ext cx="774130" cy="4283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TWI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989110" y="6027688"/>
            <a:ext cx="774130" cy="3107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DMA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991925" y="6338454"/>
            <a:ext cx="774130" cy="4283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UART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60425" y="3123837"/>
            <a:ext cx="747791" cy="3428787"/>
            <a:chOff x="2112173" y="1921339"/>
            <a:chExt cx="747791" cy="3428787"/>
          </a:xfrm>
        </p:grpSpPr>
        <p:grpSp>
          <p:nvGrpSpPr>
            <p:cNvPr id="28" name="Group 27"/>
            <p:cNvGrpSpPr/>
            <p:nvPr/>
          </p:nvGrpSpPr>
          <p:grpSpPr>
            <a:xfrm>
              <a:off x="2112173" y="1921339"/>
              <a:ext cx="371971" cy="943642"/>
              <a:chOff x="2112173" y="1952836"/>
              <a:chExt cx="504056" cy="943642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2112173" y="2896478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2616229" y="1952836"/>
                <a:ext cx="0" cy="94328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117804" y="1937086"/>
              <a:ext cx="552326" cy="2179498"/>
              <a:chOff x="2112173" y="1952836"/>
              <a:chExt cx="504056" cy="943642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2112173" y="2896478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2616229" y="1952836"/>
                <a:ext cx="0" cy="94328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oup 29"/>
            <p:cNvGrpSpPr/>
            <p:nvPr/>
          </p:nvGrpSpPr>
          <p:grpSpPr>
            <a:xfrm>
              <a:off x="2117804" y="1929220"/>
              <a:ext cx="742160" cy="3420906"/>
              <a:chOff x="2112173" y="1952836"/>
              <a:chExt cx="504056" cy="943642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112173" y="2896478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2616229" y="1952836"/>
                <a:ext cx="0" cy="94328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7" name="Group 36"/>
          <p:cNvGrpSpPr/>
          <p:nvPr/>
        </p:nvGrpSpPr>
        <p:grpSpPr>
          <a:xfrm flipH="1">
            <a:off x="6809463" y="3146897"/>
            <a:ext cx="747791" cy="3428787"/>
            <a:chOff x="2112173" y="1921339"/>
            <a:chExt cx="747791" cy="3428787"/>
          </a:xfrm>
        </p:grpSpPr>
        <p:grpSp>
          <p:nvGrpSpPr>
            <p:cNvPr id="38" name="Group 37"/>
            <p:cNvGrpSpPr/>
            <p:nvPr/>
          </p:nvGrpSpPr>
          <p:grpSpPr>
            <a:xfrm>
              <a:off x="2112173" y="1921339"/>
              <a:ext cx="371971" cy="943642"/>
              <a:chOff x="2112173" y="1952836"/>
              <a:chExt cx="504056" cy="943642"/>
            </a:xfrm>
          </p:grpSpPr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2112173" y="2896478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2616229" y="1952836"/>
                <a:ext cx="0" cy="94328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" name="Group 38"/>
            <p:cNvGrpSpPr/>
            <p:nvPr/>
          </p:nvGrpSpPr>
          <p:grpSpPr>
            <a:xfrm>
              <a:off x="2117804" y="1937086"/>
              <a:ext cx="552326" cy="2179498"/>
              <a:chOff x="2112173" y="1952836"/>
              <a:chExt cx="504056" cy="943642"/>
            </a:xfrm>
          </p:grpSpPr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2112173" y="2896478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2616229" y="1952836"/>
                <a:ext cx="0" cy="94328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" name="Group 39"/>
            <p:cNvGrpSpPr/>
            <p:nvPr/>
          </p:nvGrpSpPr>
          <p:grpSpPr>
            <a:xfrm>
              <a:off x="2117804" y="1929220"/>
              <a:ext cx="742160" cy="3420906"/>
              <a:chOff x="2112173" y="1952836"/>
              <a:chExt cx="504056" cy="943642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2112173" y="2896478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2616229" y="1952836"/>
                <a:ext cx="0" cy="94328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47" name="Straight Arrow Connector 46"/>
          <p:cNvCxnSpPr/>
          <p:nvPr/>
        </p:nvCxnSpPr>
        <p:spPr bwMode="auto">
          <a:xfrm>
            <a:off x="3590182" y="2543266"/>
            <a:ext cx="0" cy="5805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>
            <a:stCxn id="8" idx="0"/>
          </p:cNvCxnSpPr>
          <p:nvPr/>
        </p:nvCxnSpPr>
        <p:spPr bwMode="auto">
          <a:xfrm flipH="1" flipV="1">
            <a:off x="3447414" y="3131718"/>
            <a:ext cx="1" cy="4240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4887783" y="3123837"/>
            <a:ext cx="1" cy="4240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6036303" y="3162644"/>
            <a:ext cx="1" cy="10918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>
            <a:stCxn id="52" idx="2"/>
          </p:cNvCxnSpPr>
          <p:nvPr/>
        </p:nvCxnSpPr>
        <p:spPr bwMode="auto">
          <a:xfrm>
            <a:off x="3582875" y="1607964"/>
            <a:ext cx="5888" cy="2902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227990" y="961633"/>
            <a:ext cx="270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AHB Interconnection Switch Matrix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0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AT6981</a:t>
            </a:r>
            <a:r>
              <a:rPr lang="en-GB" baseline="0" dirty="0" smtClean="0"/>
              <a:t> Castor Debug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78258" y="1009359"/>
            <a:ext cx="8489406" cy="5535652"/>
            <a:chOff x="890630" y="650143"/>
            <a:chExt cx="8489406" cy="6224769"/>
          </a:xfrm>
        </p:grpSpPr>
        <p:sp>
          <p:nvSpPr>
            <p:cNvPr id="5" name="Rectangle 4"/>
            <p:cNvSpPr/>
            <p:nvPr/>
          </p:nvSpPr>
          <p:spPr bwMode="auto">
            <a:xfrm>
              <a:off x="7118171" y="1226206"/>
              <a:ext cx="1116124" cy="19442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SpW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Router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8234295" y="1442231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8234295" y="1658255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8234295" y="1874279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234295" y="2090302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8918371" y="1427948"/>
              <a:ext cx="461665" cy="1515269"/>
            </a:xfrm>
            <a:prstGeom prst="rect">
              <a:avLst/>
            </a:prstGeom>
            <a:noFill/>
          </p:spPr>
          <p:txBody>
            <a:bodyPr vert="vert" wrap="square" rtlCol="0" anchor="ctr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921927" y="3224397"/>
              <a:ext cx="1578297" cy="6120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Configuration Registers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21927" y="1503060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6506103" y="171908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17871" y="171908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4921927" y="200711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506103" y="2223140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417871" y="222314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4921927" y="2511171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6506103" y="27271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417871" y="272719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8234295" y="2306326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8234295" y="2522350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8234295" y="2738374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234295" y="2954398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3311860" y="650143"/>
              <a:ext cx="1116124" cy="61163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Switch</a:t>
              </a:r>
              <a:endParaRPr lang="en-GB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Matrix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90630" y="2740906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1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2827816" y="295692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890630" y="335297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2827816" y="356899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4921927" y="4677484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CAN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506103" y="4886072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417871" y="4897636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7154174" y="4712971"/>
              <a:ext cx="745151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34163" y="5234030"/>
              <a:ext cx="1521247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Mil Std 1553</a:t>
              </a:r>
              <a:endParaRPr lang="en-GB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90630" y="129821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SPARC V8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2827816" y="1622251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890630" y="1740303"/>
              <a:ext cx="89564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I-Cache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90630" y="650143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Port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2827816" y="86616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2071732" y="1082191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890630" y="3965041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3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2827816" y="4181065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4937919" y="5210109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Mil Std 1553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6506103" y="540909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4417871" y="541869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906062" y="5435989"/>
              <a:ext cx="1937186" cy="13040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External Memory  Interface:</a:t>
              </a:r>
            </a:p>
            <a:p>
              <a:pPr algn="ctr"/>
              <a:r>
                <a:rPr lang="en-GB" dirty="0" smtClean="0"/>
                <a:t>PROM, SRAM, SDRAM, </a:t>
              </a:r>
              <a:r>
                <a:rPr lang="en-GB" dirty="0" err="1" smtClean="0"/>
                <a:t>DDRx</a:t>
              </a:r>
              <a:endParaRPr lang="en-GB" dirty="0" smtClean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2827816" y="187427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 bwMode="auto">
            <a:xfrm>
              <a:off x="4921927" y="650143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SpW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6506103" y="896063"/>
              <a:ext cx="24122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0" name="Straight Arrow Connector 49"/>
            <p:cNvCxnSpPr>
              <a:endCxn id="11" idx="3"/>
            </p:cNvCxnSpPr>
            <p:nvPr/>
          </p:nvCxnSpPr>
          <p:spPr bwMode="auto">
            <a:xfrm flipH="1" flipV="1">
              <a:off x="6500224" y="3530431"/>
              <a:ext cx="1176010" cy="1858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676233" y="3170422"/>
              <a:ext cx="0" cy="11446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602646" y="3301190"/>
              <a:ext cx="1109591" cy="26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RMAP/PnP Bus</a:t>
              </a:r>
              <a:endParaRPr lang="en-GB" sz="1000" dirty="0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11026" y="4102776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APB Bridge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4411992" y="431880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6500224" y="4315051"/>
              <a:ext cx="1212013" cy="37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4417871" y="89606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2823236" y="608913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890630" y="4549489"/>
              <a:ext cx="19353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4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2825938" y="476551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1786276" y="1740303"/>
              <a:ext cx="102152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D-Cache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34163" y="5816430"/>
              <a:ext cx="136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Ethernet</a:t>
              </a:r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937919" y="5763857"/>
              <a:ext cx="1584176" cy="4194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Ethernet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6506103" y="5973578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4417871" y="597358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4927018" y="6342031"/>
              <a:ext cx="1584176" cy="4194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Peripheral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>
              <a:off x="6527186" y="65517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4406970" y="6551749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522095" y="6394606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6527186" y="6704149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7123261" y="6228581"/>
              <a:ext cx="1363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Peripheral</a:t>
              </a:r>
            </a:p>
            <a:p>
              <a:r>
                <a:rPr lang="en-GB" dirty="0" smtClean="0"/>
                <a:t>Interfaces</a:t>
              </a:r>
              <a:endParaRPr lang="en-GB" dirty="0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60104" y="836712"/>
            <a:ext cx="8976391" cy="748974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Debug and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Comprehensive debug support</a:t>
            </a:r>
          </a:p>
          <a:p>
            <a:r>
              <a:rPr lang="en-GB" dirty="0" smtClean="0"/>
              <a:t>Debug support unit </a:t>
            </a:r>
          </a:p>
          <a:p>
            <a:pPr lvl="1"/>
            <a:r>
              <a:rPr lang="en-GB" dirty="0" smtClean="0"/>
              <a:t>Breakpoints</a:t>
            </a:r>
          </a:p>
          <a:p>
            <a:pPr lvl="1"/>
            <a:r>
              <a:rPr lang="en-GB" dirty="0" smtClean="0"/>
              <a:t>Single stepping</a:t>
            </a:r>
          </a:p>
          <a:p>
            <a:pPr lvl="1"/>
            <a:r>
              <a:rPr lang="en-GB" dirty="0" smtClean="0"/>
              <a:t>Register and memory access</a:t>
            </a:r>
          </a:p>
          <a:p>
            <a:pPr lvl="1"/>
            <a:r>
              <a:rPr lang="en-GB" dirty="0" smtClean="0"/>
              <a:t>Trace memory</a:t>
            </a:r>
          </a:p>
          <a:p>
            <a:pPr lvl="1"/>
            <a:r>
              <a:rPr lang="en-GB" dirty="0" smtClean="0"/>
              <a:t>Hardware watch-points</a:t>
            </a:r>
          </a:p>
          <a:p>
            <a:r>
              <a:rPr lang="en-GB" dirty="0" smtClean="0"/>
              <a:t>Accessible via</a:t>
            </a:r>
          </a:p>
          <a:p>
            <a:pPr lvl="1"/>
            <a:r>
              <a:rPr lang="en-GB" dirty="0"/>
              <a:t>JTAG</a:t>
            </a:r>
          </a:p>
          <a:p>
            <a:pPr lvl="1"/>
            <a:r>
              <a:rPr lang="en-GB" dirty="0" smtClean="0"/>
              <a:t>Debug UART</a:t>
            </a:r>
          </a:p>
          <a:p>
            <a:pPr lvl="1"/>
            <a:r>
              <a:rPr lang="en-GB" dirty="0" smtClean="0"/>
              <a:t>Debug SpaceWire (high-speed debug)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AT6981 Castor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Operating Temperature Range</a:t>
            </a:r>
          </a:p>
          <a:p>
            <a:pPr lvl="1"/>
            <a:r>
              <a:rPr lang="en-GB" dirty="0" smtClean="0"/>
              <a:t>-55ºC to +125ºC (</a:t>
            </a:r>
            <a:r>
              <a:rPr lang="en-GB" dirty="0" err="1" smtClean="0"/>
              <a:t>Tj</a:t>
            </a:r>
            <a:r>
              <a:rPr lang="en-GB" dirty="0" smtClean="0"/>
              <a:t> max 145ºC)</a:t>
            </a:r>
          </a:p>
          <a:p>
            <a:pPr lvl="0"/>
            <a:r>
              <a:rPr lang="en-GB" dirty="0" smtClean="0"/>
              <a:t>Radiation</a:t>
            </a:r>
            <a:r>
              <a:rPr lang="en-GB" baseline="0" dirty="0" smtClean="0"/>
              <a:t> Tolerance</a:t>
            </a:r>
          </a:p>
          <a:p>
            <a:pPr lvl="1"/>
            <a:r>
              <a:rPr lang="en-GB" dirty="0" smtClean="0"/>
              <a:t>Total dose 300 </a:t>
            </a:r>
            <a:r>
              <a:rPr lang="en-GB" dirty="0" err="1" smtClean="0"/>
              <a:t>Krads</a:t>
            </a:r>
            <a:r>
              <a:rPr lang="en-GB" dirty="0" smtClean="0"/>
              <a:t> (Si)</a:t>
            </a:r>
          </a:p>
          <a:p>
            <a:pPr lvl="1"/>
            <a:r>
              <a:rPr lang="en-GB" baseline="0" dirty="0" smtClean="0"/>
              <a:t>SEU</a:t>
            </a:r>
            <a:r>
              <a:rPr lang="en-GB" dirty="0" smtClean="0"/>
              <a:t> error rate &lt; 10</a:t>
            </a:r>
            <a:r>
              <a:rPr lang="en-GB" baseline="30000" dirty="0" smtClean="0"/>
              <a:t>-5</a:t>
            </a:r>
            <a:r>
              <a:rPr lang="en-GB" dirty="0" smtClean="0"/>
              <a:t> errors/device/day</a:t>
            </a:r>
          </a:p>
          <a:p>
            <a:pPr lvl="1"/>
            <a:r>
              <a:rPr lang="en-GB" baseline="0" dirty="0" smtClean="0"/>
              <a:t>No</a:t>
            </a:r>
            <a:r>
              <a:rPr lang="en-GB" dirty="0" smtClean="0"/>
              <a:t> SE latch-up below LET threshold of 70 MeV.cm</a:t>
            </a:r>
            <a:r>
              <a:rPr lang="en-GB" baseline="30000" dirty="0" smtClean="0"/>
              <a:t>2</a:t>
            </a:r>
            <a:r>
              <a:rPr lang="en-GB" dirty="0" smtClean="0"/>
              <a:t>/mg</a:t>
            </a:r>
            <a:endParaRPr lang="en-GB" baseline="0" dirty="0" smtClean="0"/>
          </a:p>
          <a:p>
            <a:pPr lvl="0"/>
            <a:r>
              <a:rPr lang="en-GB" dirty="0" smtClean="0"/>
              <a:t>Low</a:t>
            </a:r>
            <a:r>
              <a:rPr lang="en-GB" baseline="0" dirty="0" smtClean="0"/>
              <a:t> Power Consumption</a:t>
            </a:r>
          </a:p>
          <a:p>
            <a:pPr lvl="1"/>
            <a:r>
              <a:rPr lang="en-GB" dirty="0" smtClean="0"/>
              <a:t>Dedicated mechanisms for adapting power consumption</a:t>
            </a:r>
          </a:p>
          <a:p>
            <a:pPr lvl="1"/>
            <a:r>
              <a:rPr lang="en-GB" dirty="0" smtClean="0"/>
              <a:t>To level of processing performance</a:t>
            </a:r>
          </a:p>
          <a:p>
            <a:pPr lvl="2"/>
            <a:r>
              <a:rPr lang="en-GB" dirty="0" smtClean="0"/>
              <a:t>Programmable clock for each major function</a:t>
            </a:r>
          </a:p>
          <a:p>
            <a:pPr lvl="2"/>
            <a:r>
              <a:rPr lang="en-GB" dirty="0" smtClean="0"/>
              <a:t>Dedicate reset for each major function</a:t>
            </a:r>
          </a:p>
          <a:p>
            <a:pPr lvl="1"/>
            <a:r>
              <a:rPr lang="en-GB" dirty="0" smtClean="0"/>
              <a:t>Estimated core power</a:t>
            </a:r>
          </a:p>
          <a:p>
            <a:pPr lvl="2"/>
            <a:r>
              <a:rPr lang="en-GB" dirty="0" smtClean="0"/>
              <a:t>Core operating current target 5mA/MHz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Development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30" y="948649"/>
            <a:ext cx="7858170" cy="5661025"/>
          </a:xfrm>
        </p:spPr>
        <p:txBody>
          <a:bodyPr/>
          <a:lstStyle/>
          <a:p>
            <a:r>
              <a:rPr lang="en-GB" dirty="0" smtClean="0"/>
              <a:t>SDE from STAR-Dundee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836004" y="2636166"/>
            <a:ext cx="4811410" cy="1448625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720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Eclipse Development Platform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249040" y="4420837"/>
            <a:ext cx="3985338" cy="514392"/>
          </a:xfrm>
          <a:prstGeom prst="rect">
            <a:avLst/>
          </a:prstGeom>
          <a:solidFill>
            <a:srgbClr val="92D050"/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864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GNU Compiler Collection (GCC)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249040" y="6238471"/>
            <a:ext cx="3984297" cy="5123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1116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Target Development Hardware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17629" y="3065722"/>
            <a:ext cx="2062058" cy="1350604"/>
            <a:chOff x="2017630" y="2902093"/>
            <a:chExt cx="2062058" cy="1350604"/>
          </a:xfrm>
        </p:grpSpPr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2017630" y="2902093"/>
              <a:ext cx="2062058" cy="753458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12700">
              <a:solidFill>
                <a:srgbClr val="17365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864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 / C++ Language Module (CDT)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16"/>
            <p:cNvSpPr>
              <a:spLocks noChangeShapeType="1"/>
            </p:cNvSpPr>
            <p:nvPr/>
          </p:nvSpPr>
          <p:spPr bwMode="auto">
            <a:xfrm rot="16200000" flipH="1">
              <a:off x="2752948" y="3951349"/>
              <a:ext cx="601483" cy="121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49040" y="4929764"/>
            <a:ext cx="3984297" cy="1303675"/>
            <a:chOff x="2249041" y="4766135"/>
            <a:chExt cx="3984297" cy="1303675"/>
          </a:xfrm>
        </p:grpSpPr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2249041" y="5165938"/>
              <a:ext cx="3984297" cy="514565"/>
            </a:xfrm>
            <a:prstGeom prst="rect">
              <a:avLst/>
            </a:prstGeom>
            <a:solidFill>
              <a:srgbClr val="9DA1ED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864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STARGate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8"/>
            <p:cNvSpPr>
              <a:spLocks noChangeShapeType="1"/>
            </p:cNvSpPr>
            <p:nvPr/>
          </p:nvSpPr>
          <p:spPr bwMode="auto">
            <a:xfrm rot="5400000">
              <a:off x="4050006" y="5876545"/>
              <a:ext cx="38653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AutoShape 7"/>
            <p:cNvSpPr>
              <a:spLocks noChangeShapeType="1"/>
            </p:cNvSpPr>
            <p:nvPr/>
          </p:nvSpPr>
          <p:spPr bwMode="auto">
            <a:xfrm rot="5400000">
              <a:off x="4058159" y="4959488"/>
              <a:ext cx="386705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83156" y="3065722"/>
            <a:ext cx="2392521" cy="2250747"/>
            <a:chOff x="4083156" y="3065722"/>
            <a:chExt cx="2392521" cy="2250747"/>
          </a:xfrm>
        </p:grpSpPr>
        <p:sp>
          <p:nvSpPr>
            <p:cNvPr id="14" name="AutoShape 12"/>
            <p:cNvSpPr>
              <a:spLocks noChangeShapeType="1"/>
            </p:cNvSpPr>
            <p:nvPr/>
          </p:nvSpPr>
          <p:spPr bwMode="auto">
            <a:xfrm rot="16200000" flipH="1">
              <a:off x="5504038" y="4668752"/>
              <a:ext cx="514392" cy="1041"/>
            </a:xfrm>
            <a:prstGeom prst="bentConnector3">
              <a:avLst>
                <a:gd name="adj1" fmla="val 49894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083156" y="3065722"/>
              <a:ext cx="2392521" cy="1350170"/>
              <a:chOff x="4083157" y="2902093"/>
              <a:chExt cx="2392521" cy="1350170"/>
            </a:xfrm>
          </p:grpSpPr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4413620" y="2902093"/>
                <a:ext cx="2062058" cy="753458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rgbClr val="17365D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8640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Calibri" pitchFamily="34" charset="0"/>
                    <a:cs typeface="Arial" pitchFamily="34" charset="0"/>
                  </a:rPr>
                  <a:t>SSDE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Calibri" pitchFamily="34" charset="0"/>
                  <a:cs typeface="Times New Roman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Calibri" pitchFamily="34" charset="0"/>
                    <a:cs typeface="Arial" pitchFamily="34" charset="0"/>
                  </a:rPr>
                  <a:t>Plugins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" name="AutoShape 15"/>
              <p:cNvSpPr>
                <a:spLocks noChangeShapeType="1"/>
              </p:cNvSpPr>
              <p:nvPr/>
            </p:nvSpPr>
            <p:spPr bwMode="auto">
              <a:xfrm rot="5400000">
                <a:off x="4818301" y="3951522"/>
                <a:ext cx="601483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AutoShape 6"/>
              <p:cNvSpPr>
                <a:spLocks noChangeShapeType="1"/>
              </p:cNvSpPr>
              <p:nvPr/>
            </p:nvSpPr>
            <p:spPr bwMode="auto">
              <a:xfrm>
                <a:off x="4083157" y="3265724"/>
                <a:ext cx="333759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AutoShape 2"/>
              <p:cNvSpPr>
                <a:spLocks noChangeShapeType="1"/>
              </p:cNvSpPr>
              <p:nvPr/>
            </p:nvSpPr>
            <p:spPr bwMode="auto">
              <a:xfrm rot="16200000" flipH="1">
                <a:off x="5454422" y="3943195"/>
                <a:ext cx="601483" cy="1041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9" name="AutoShape 7"/>
            <p:cNvSpPr>
              <a:spLocks noChangeShapeType="1"/>
            </p:cNvSpPr>
            <p:nvPr/>
          </p:nvSpPr>
          <p:spPr bwMode="auto">
            <a:xfrm rot="5400000">
              <a:off x="5578290" y="5123117"/>
              <a:ext cx="386705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65520" y="1511166"/>
            <a:ext cx="3985338" cy="1128383"/>
            <a:chOff x="2265521" y="1347537"/>
            <a:chExt cx="3985338" cy="112838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2265521" y="1347537"/>
              <a:ext cx="3985338" cy="714007"/>
            </a:xfrm>
            <a:prstGeom prst="rect">
              <a:avLst/>
            </a:prstGeom>
            <a:solidFill>
              <a:srgbClr val="FABA86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864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Code Rocket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Code </a:t>
              </a:r>
              <a:r>
                <a:rPr lang="en-US" sz="1600" dirty="0" err="1" smtClean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Visulation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, Design &amp; Documentation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21" name="AutoShape 7"/>
            <p:cNvSpPr>
              <a:spLocks noChangeShapeType="1"/>
            </p:cNvSpPr>
            <p:nvPr/>
          </p:nvSpPr>
          <p:spPr bwMode="auto">
            <a:xfrm rot="5400000">
              <a:off x="4074639" y="2282568"/>
              <a:ext cx="386705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382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Computer network technology for spacecraft</a:t>
            </a:r>
          </a:p>
          <a:p>
            <a:pPr lvl="1"/>
            <a:r>
              <a:rPr lang="en-GB" dirty="0" smtClean="0"/>
              <a:t>SpaceWire</a:t>
            </a:r>
          </a:p>
          <a:p>
            <a:r>
              <a:rPr lang="en-GB" dirty="0" smtClean="0"/>
              <a:t>Connects together data-handling elements onboard a spacecraft:</a:t>
            </a:r>
          </a:p>
          <a:p>
            <a:pPr lvl="1"/>
            <a:r>
              <a:rPr lang="en-GB" dirty="0" smtClean="0"/>
              <a:t>Instruments</a:t>
            </a:r>
          </a:p>
          <a:p>
            <a:pPr lvl="1"/>
            <a:r>
              <a:rPr lang="en-GB" dirty="0" smtClean="0"/>
              <a:t>Processors</a:t>
            </a:r>
          </a:p>
          <a:p>
            <a:pPr lvl="1"/>
            <a:r>
              <a:rPr lang="en-GB" dirty="0" smtClean="0"/>
              <a:t>Mass memory</a:t>
            </a:r>
          </a:p>
          <a:p>
            <a:pPr lvl="1"/>
            <a:r>
              <a:rPr lang="en-GB" dirty="0" smtClean="0"/>
              <a:t>Telemetry and Telecommand</a:t>
            </a:r>
          </a:p>
          <a:p>
            <a:r>
              <a:rPr lang="en-GB" dirty="0" smtClean="0"/>
              <a:t>Standard interface</a:t>
            </a:r>
          </a:p>
          <a:p>
            <a:pPr lvl="1"/>
            <a:r>
              <a:rPr lang="en-GB" dirty="0"/>
              <a:t>Simple</a:t>
            </a:r>
          </a:p>
          <a:p>
            <a:pPr lvl="2"/>
            <a:r>
              <a:rPr lang="en-GB" dirty="0"/>
              <a:t>Implementation requires few logic gates</a:t>
            </a:r>
          </a:p>
          <a:p>
            <a:pPr lvl="1"/>
            <a:r>
              <a:rPr lang="en-GB" dirty="0"/>
              <a:t>High performance</a:t>
            </a:r>
          </a:p>
          <a:p>
            <a:pPr lvl="1"/>
            <a:r>
              <a:rPr lang="en-GB" dirty="0"/>
              <a:t>Flexible architecture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D220C-E626-4100-BB41-4A337F422C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1" y="1281600"/>
            <a:ext cx="8765878" cy="49284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Code Rocket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08F6-44E3-4072-ABDF-4F52B188453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/>
        </p:nvSpPr>
        <p:spPr bwMode="auto">
          <a:xfrm>
            <a:off x="2663788" y="378000"/>
            <a:ext cx="6480212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50" y="1122341"/>
            <a:ext cx="7248187" cy="5286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1" y="2702257"/>
            <a:ext cx="8762256" cy="350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96 -0.00209 L -0.06632 -0.0041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2 -0.00416 L 0.11806 -0.008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9 0.16281 L 3.61111E-6 2.56244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8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6244E-6 L -0.18889 0.160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8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Code Rocket Design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30" y="1001027"/>
            <a:ext cx="7858170" cy="5856973"/>
          </a:xfrm>
        </p:spPr>
        <p:txBody>
          <a:bodyPr/>
          <a:lstStyle/>
          <a:p>
            <a:r>
              <a:rPr lang="en-GB" dirty="0" smtClean="0"/>
              <a:t>Changes made to design reflected in code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2D47-FFD9-47B5-81D8-50F30A1C260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1" y="1622800"/>
            <a:ext cx="8765878" cy="4928400"/>
          </a:xfrm>
          <a:prstGeom prst="rect">
            <a:avLst/>
          </a:prstGeom>
        </p:spPr>
      </p:pic>
      <p:sp>
        <p:nvSpPr>
          <p:cNvPr id="10" name="Notched Right Arrow 9"/>
          <p:cNvSpPr/>
          <p:nvPr/>
        </p:nvSpPr>
        <p:spPr bwMode="auto">
          <a:xfrm rot="10800000">
            <a:off x="4391980" y="3627110"/>
            <a:ext cx="828092" cy="410176"/>
          </a:xfrm>
          <a:prstGeom prst="notched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</p:txBody>
      </p:sp>
      <p:sp>
        <p:nvSpPr>
          <p:cNvPr id="9" name="Notched Right Arrow 8"/>
          <p:cNvSpPr/>
          <p:nvPr/>
        </p:nvSpPr>
        <p:spPr bwMode="auto">
          <a:xfrm rot="16200000">
            <a:off x="1998127" y="5003400"/>
            <a:ext cx="828092" cy="410176"/>
          </a:xfrm>
          <a:prstGeom prst="notched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34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9" grpId="0" animBg="1"/>
      <p:bldP spid="9" grpId="1" animBg="1"/>
      <p:bldP spid="9" grpId="2" animBg="1"/>
      <p:bldP spid="9" grpId="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Code Rocket Design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30" y="991403"/>
            <a:ext cx="7858170" cy="5866598"/>
          </a:xfrm>
        </p:spPr>
        <p:txBody>
          <a:bodyPr/>
          <a:lstStyle/>
          <a:p>
            <a:r>
              <a:rPr lang="en-GB" dirty="0" smtClean="0"/>
              <a:t>Changes made to code reflected in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2D47-FFD9-47B5-81D8-50F30A1C260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1" y="1622800"/>
            <a:ext cx="8765878" cy="4928400"/>
          </a:xfrm>
          <a:prstGeom prst="rect">
            <a:avLst/>
          </a:prstGeom>
        </p:spPr>
      </p:pic>
      <p:sp>
        <p:nvSpPr>
          <p:cNvPr id="10" name="Notched Right Arrow 9"/>
          <p:cNvSpPr/>
          <p:nvPr/>
        </p:nvSpPr>
        <p:spPr bwMode="auto">
          <a:xfrm>
            <a:off x="4391980" y="3627110"/>
            <a:ext cx="828092" cy="410176"/>
          </a:xfrm>
          <a:prstGeom prst="notched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</p:txBody>
      </p:sp>
      <p:sp>
        <p:nvSpPr>
          <p:cNvPr id="9" name="Notched Right Arrow 8"/>
          <p:cNvSpPr/>
          <p:nvPr/>
        </p:nvSpPr>
        <p:spPr bwMode="auto">
          <a:xfrm rot="5400000">
            <a:off x="1998127" y="5003400"/>
            <a:ext cx="828092" cy="410176"/>
          </a:xfrm>
          <a:prstGeom prst="notched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1070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9" grpId="0" animBg="1"/>
      <p:bldP spid="9" grpId="1" animBg="1"/>
      <p:bldP spid="9" grpId="2" animBg="1"/>
      <p:bldP spid="9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1" y="1623600"/>
            <a:ext cx="8765878" cy="4928400"/>
          </a:xfrm>
          <a:prstGeom prst="rect">
            <a:avLst/>
          </a:prstGeom>
        </p:spPr>
      </p:pic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Target-Specific Debug Views</a:t>
            </a:r>
            <a:endParaRPr lang="en-GB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1285830" y="875899"/>
            <a:ext cx="7858170" cy="5982101"/>
          </a:xfrm>
        </p:spPr>
        <p:txBody>
          <a:bodyPr/>
          <a:lstStyle/>
          <a:p>
            <a:r>
              <a:rPr lang="en-GB" dirty="0" smtClean="0"/>
              <a:t>Device registers (showing AT7913 registers)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08F6-44E3-4072-ABDF-4F52B188453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1342733"/>
            <a:ext cx="4339988" cy="5415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43" y="1476102"/>
            <a:ext cx="7026496" cy="51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01 -0.00601 L -0.01493 -0.0041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7.40056E-7 L 0.17361 0.0060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Spaceflight</a:t>
            </a:r>
            <a:r>
              <a:rPr lang="en-GB" baseline="0" dirty="0" smtClean="0"/>
              <a:t> 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23047" y="989686"/>
            <a:ext cx="9020953" cy="5463649"/>
            <a:chOff x="359532" y="667581"/>
            <a:chExt cx="8496944" cy="5173687"/>
          </a:xfrm>
        </p:grpSpPr>
        <p:sp>
          <p:nvSpPr>
            <p:cNvPr id="5" name="Rectangle 4"/>
            <p:cNvSpPr/>
            <p:nvPr/>
          </p:nvSpPr>
          <p:spPr>
            <a:xfrm>
              <a:off x="359532" y="908720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Instrument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9532" y="1664804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Instrument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9532" y="2420888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Instrument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9532" y="4545124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AOCS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Sensors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9532" y="5265204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AOCS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Actuators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5776" y="4941168"/>
              <a:ext cx="118037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AOCS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Processing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55776" y="908720"/>
              <a:ext cx="118037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Instrument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Processing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55776" y="3284984"/>
              <a:ext cx="118037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Housekeeping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Processing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55776" y="4041068"/>
              <a:ext cx="118037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Payload Control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Processing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35184" y="667581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Data Compression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35184" y="1664804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Mass Memory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5956" y="3284984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HK Telemetry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Encoding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89729" y="4040673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Telecommand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Decoding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99174" y="3284984"/>
              <a:ext cx="125730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Communications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5" idx="3"/>
              <a:endCxn id="11" idx="1"/>
            </p:cNvCxnSpPr>
            <p:nvPr/>
          </p:nvCxnSpPr>
          <p:spPr>
            <a:xfrm>
              <a:off x="1439652" y="1196752"/>
              <a:ext cx="11161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439652" y="2708920"/>
              <a:ext cx="21962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439652" y="4833156"/>
              <a:ext cx="1116124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9" idx="3"/>
            </p:cNvCxnSpPr>
            <p:nvPr/>
          </p:nvCxnSpPr>
          <p:spPr>
            <a:xfrm rot="10800000" flipV="1">
              <a:off x="1439652" y="5373216"/>
              <a:ext cx="1116124" cy="18002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</p:cNvCxnSpPr>
            <p:nvPr/>
          </p:nvCxnSpPr>
          <p:spPr>
            <a:xfrm>
              <a:off x="3736152" y="1196752"/>
              <a:ext cx="1999032" cy="5400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6" idx="3"/>
              <a:endCxn id="15" idx="1"/>
            </p:cNvCxnSpPr>
            <p:nvPr/>
          </p:nvCxnSpPr>
          <p:spPr>
            <a:xfrm>
              <a:off x="1439652" y="1952836"/>
              <a:ext cx="42955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635896" y="2168860"/>
              <a:ext cx="2099288" cy="5400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5" idx="2"/>
              <a:endCxn id="47" idx="0"/>
            </p:cNvCxnSpPr>
            <p:nvPr/>
          </p:nvCxnSpPr>
          <p:spPr>
            <a:xfrm>
              <a:off x="6275244" y="2240868"/>
              <a:ext cx="0" cy="39604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6" idx="3"/>
              <a:endCxn id="18" idx="1"/>
            </p:cNvCxnSpPr>
            <p:nvPr/>
          </p:nvCxnSpPr>
          <p:spPr>
            <a:xfrm>
              <a:off x="5256076" y="3573016"/>
              <a:ext cx="234309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7" idx="3"/>
            </p:cNvCxnSpPr>
            <p:nvPr/>
          </p:nvCxnSpPr>
          <p:spPr>
            <a:xfrm flipH="1">
              <a:off x="5269849" y="3762620"/>
              <a:ext cx="2329325" cy="56608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2"/>
              <a:endCxn id="10" idx="3"/>
            </p:cNvCxnSpPr>
            <p:nvPr/>
          </p:nvCxnSpPr>
          <p:spPr>
            <a:xfrm flipH="1">
              <a:off x="3736152" y="4616737"/>
              <a:ext cx="993637" cy="6124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3"/>
              <a:endCxn id="16" idx="1"/>
            </p:cNvCxnSpPr>
            <p:nvPr/>
          </p:nvCxnSpPr>
          <p:spPr>
            <a:xfrm>
              <a:off x="3736152" y="3573016"/>
              <a:ext cx="4398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7" idx="1"/>
              <a:endCxn id="13" idx="3"/>
            </p:cNvCxnSpPr>
            <p:nvPr/>
          </p:nvCxnSpPr>
          <p:spPr>
            <a:xfrm flipH="1">
              <a:off x="3736152" y="4328705"/>
              <a:ext cx="453577" cy="39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2123728" y="3392996"/>
              <a:ext cx="440432" cy="370012"/>
              <a:chOff x="1592052" y="1349152"/>
              <a:chExt cx="1116124" cy="1513756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1592052" y="1349152"/>
                <a:ext cx="111612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592052" y="2105236"/>
                <a:ext cx="111612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1592052" y="2861320"/>
                <a:ext cx="111612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 flipH="1">
              <a:off x="2123728" y="4149080"/>
              <a:ext cx="440432" cy="370012"/>
              <a:chOff x="1592052" y="1349152"/>
              <a:chExt cx="1116124" cy="1513756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1592052" y="1349152"/>
                <a:ext cx="111612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1592052" y="2105236"/>
                <a:ext cx="111612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592052" y="2861320"/>
                <a:ext cx="1116124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5843990" y="1458875"/>
              <a:ext cx="431254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6276038" y="1458875"/>
              <a:ext cx="431254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735184" y="2636912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Payload Telemetry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Encoding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47" idx="3"/>
            </p:cNvCxnSpPr>
            <p:nvPr/>
          </p:nvCxnSpPr>
          <p:spPr>
            <a:xfrm>
              <a:off x="6815304" y="2924944"/>
              <a:ext cx="783870" cy="46805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439652" y="1376772"/>
              <a:ext cx="1116124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ounded Rectangular Callout 60"/>
          <p:cNvSpPr/>
          <p:nvPr/>
        </p:nvSpPr>
        <p:spPr bwMode="auto">
          <a:xfrm>
            <a:off x="4174831" y="4666717"/>
            <a:ext cx="4038838" cy="1482443"/>
          </a:xfrm>
          <a:prstGeom prst="wedgeRoundRectCallout">
            <a:avLst>
              <a:gd name="adj1" fmla="val -67004"/>
              <a:gd name="adj2" fmla="val 26196"/>
              <a:gd name="adj3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Single and double precision floating-point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Interfaces suitable for most AOCS sensors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aseline="0" dirty="0" smtClean="0"/>
              <a:t>Pulse</a:t>
            </a:r>
            <a:r>
              <a:rPr lang="en-GB" dirty="0" smtClean="0"/>
              <a:t> Width Modulation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4567419" y="1041417"/>
            <a:ext cx="4047191" cy="1799841"/>
          </a:xfrm>
          <a:prstGeom prst="wedgeRoundRectCallout">
            <a:avLst>
              <a:gd name="adj1" fmla="val -78633"/>
              <a:gd name="adj2" fmla="val -19099"/>
              <a:gd name="adj3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High processing 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&gt;</a:t>
            </a:r>
            <a:r>
              <a:rPr lang="en-GB" dirty="0" smtClean="0"/>
              <a:t>150 MIPS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&gt;40 MFLOPS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On-chip memory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Interfaces to Spacecraft networks.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ounded Rectangular Callout 58"/>
          <p:cNvSpPr/>
          <p:nvPr/>
        </p:nvSpPr>
        <p:spPr bwMode="auto">
          <a:xfrm>
            <a:off x="1029903" y="1535701"/>
            <a:ext cx="4291659" cy="2085005"/>
          </a:xfrm>
          <a:prstGeom prst="wedgeRoundRectCallout">
            <a:avLst>
              <a:gd name="adj1" fmla="val 63594"/>
              <a:gd name="adj2" fmla="val -11590"/>
              <a:gd name="adj3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SpaceWire &amp; MILSTD 1553 I/F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On-chip memory for command buffering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On-chip SpaceWire router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SpaceWire engines with DMA to off-load processor from command distribution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ounded Rectangular Callout 59"/>
          <p:cNvSpPr/>
          <p:nvPr/>
        </p:nvSpPr>
        <p:spPr bwMode="auto">
          <a:xfrm>
            <a:off x="4222728" y="3677739"/>
            <a:ext cx="4391881" cy="2085005"/>
          </a:xfrm>
          <a:prstGeom prst="wedgeRoundRectCallout">
            <a:avLst>
              <a:gd name="adj1" fmla="val -67719"/>
              <a:gd name="adj2" fmla="val -31441"/>
              <a:gd name="adj3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SpaceWire RMAP Initiator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Able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to send repeated commands and gather replies without processor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Perfect</a:t>
            </a:r>
            <a:r>
              <a:rPr lang="en-GB" dirty="0" smtClean="0"/>
              <a:t> for </a:t>
            </a:r>
            <a:r>
              <a:rPr lang="en-GB" dirty="0"/>
              <a:t>gathering housekeeping </a:t>
            </a:r>
            <a:r>
              <a:rPr lang="en-GB" dirty="0" smtClean="0"/>
              <a:t>data over SpaceWire network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1996040" y="1366637"/>
            <a:ext cx="4178196" cy="2154181"/>
          </a:xfrm>
          <a:prstGeom prst="wedgeRoundRectCallout">
            <a:avLst>
              <a:gd name="adj1" fmla="val -71701"/>
              <a:gd name="adj2" fmla="val -5979"/>
              <a:gd name="adj3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</a:t>
            </a:r>
            <a:r>
              <a:rPr lang="en-GB" dirty="0" smtClean="0"/>
              <a:t>power consumption</a:t>
            </a:r>
            <a:endParaRPr lang="en-GB" dirty="0"/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Plenty of processing capability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On-chip memory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On-chip peripherals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ADC &amp; DAC interfaces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Interfaces to Spacecraft networks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SpaceWire RMAP Target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57" grpId="0" animBg="1"/>
      <p:bldP spid="5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AT6981 Castor Prototype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Photo of PXI 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26" name="Picture 2" descr="C:\Steves Stuff\Pictures\Work Pictures\PXI\2013-09-11-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" y="1032790"/>
            <a:ext cx="8778239" cy="49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Atmel AT6981 Castor</a:t>
            </a:r>
          </a:p>
          <a:p>
            <a:r>
              <a:rPr lang="en-GB" dirty="0" smtClean="0"/>
              <a:t>Highly capable processing system on-chip</a:t>
            </a:r>
          </a:p>
          <a:p>
            <a:r>
              <a:rPr lang="en-GB" dirty="0" smtClean="0"/>
              <a:t>Low power</a:t>
            </a:r>
          </a:p>
          <a:p>
            <a:r>
              <a:rPr lang="en-GB" dirty="0" smtClean="0"/>
              <a:t>High performance</a:t>
            </a:r>
          </a:p>
          <a:p>
            <a:r>
              <a:rPr lang="en-GB" dirty="0" smtClean="0"/>
              <a:t>Substantial on-chip memory</a:t>
            </a:r>
          </a:p>
          <a:p>
            <a:r>
              <a:rPr lang="en-GB" dirty="0" smtClean="0"/>
              <a:t>Extensive set of on-chip </a:t>
            </a:r>
            <a:r>
              <a:rPr lang="en-GB" dirty="0" smtClean="0"/>
              <a:t>peripherals</a:t>
            </a:r>
          </a:p>
          <a:p>
            <a:r>
              <a:rPr lang="en-GB" dirty="0" smtClean="0"/>
              <a:t>SpaceWire router and protocol engines</a:t>
            </a:r>
            <a:endParaRPr lang="en-GB" dirty="0" smtClean="0"/>
          </a:p>
          <a:p>
            <a:r>
              <a:rPr lang="en-GB" dirty="0" smtClean="0"/>
              <a:t>Designed for spaceflight applications</a:t>
            </a:r>
          </a:p>
          <a:p>
            <a:r>
              <a:rPr lang="en-GB" dirty="0" smtClean="0"/>
              <a:t>Current status</a:t>
            </a:r>
          </a:p>
          <a:p>
            <a:pPr lvl="1"/>
            <a:r>
              <a:rPr lang="en-GB" dirty="0" smtClean="0"/>
              <a:t>Design </a:t>
            </a:r>
            <a:r>
              <a:rPr lang="en-GB" dirty="0" smtClean="0"/>
              <a:t>frozen, functional validation ongoing</a:t>
            </a:r>
            <a:endParaRPr lang="en-GB" dirty="0" smtClean="0"/>
          </a:p>
          <a:p>
            <a:pPr lvl="1"/>
            <a:r>
              <a:rPr lang="en-GB" dirty="0" smtClean="0"/>
              <a:t>Evaluation </a:t>
            </a:r>
            <a:r>
              <a:rPr lang="en-GB" dirty="0" smtClean="0"/>
              <a:t>kit available 1Q14</a:t>
            </a:r>
          </a:p>
          <a:p>
            <a:pPr lvl="1"/>
            <a:r>
              <a:rPr lang="en-GB" dirty="0" smtClean="0"/>
              <a:t>SDE from STAR incorporating Code Rocket technology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SpaceWire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SpaceWire standard </a:t>
            </a:r>
          </a:p>
          <a:p>
            <a:pPr lvl="1"/>
            <a:r>
              <a:rPr lang="en-GB" dirty="0" smtClean="0"/>
              <a:t>Written by University of Dundee</a:t>
            </a:r>
          </a:p>
          <a:p>
            <a:pPr lvl="1"/>
            <a:r>
              <a:rPr lang="en-GB" dirty="0" smtClean="0"/>
              <a:t>With inputs from international spacecraft engineers</a:t>
            </a:r>
          </a:p>
          <a:p>
            <a:r>
              <a:rPr lang="en-GB" dirty="0" smtClean="0"/>
              <a:t>SpaceWire missions</a:t>
            </a:r>
          </a:p>
          <a:p>
            <a:pPr lvl="1"/>
            <a:r>
              <a:rPr lang="en-GB" dirty="0" smtClean="0"/>
              <a:t>Being used or designed into over 100 spacecraft</a:t>
            </a:r>
          </a:p>
          <a:p>
            <a:pPr lvl="1"/>
            <a:r>
              <a:rPr lang="en-GB" dirty="0" smtClean="0"/>
              <a:t>Over $15 billion worth of spacecraft rely on it</a:t>
            </a:r>
          </a:p>
          <a:p>
            <a:pPr lvl="2"/>
            <a:r>
              <a:rPr lang="en-GB" dirty="0" smtClean="0"/>
              <a:t>Scientific, Exploration, Earth observation, Commercial</a:t>
            </a:r>
          </a:p>
          <a:p>
            <a:r>
              <a:rPr lang="en-GB" dirty="0" smtClean="0"/>
              <a:t>Dundee SpaceWire technology designed into </a:t>
            </a:r>
          </a:p>
          <a:p>
            <a:pPr lvl="1"/>
            <a:r>
              <a:rPr lang="en-GB" dirty="0"/>
              <a:t>USA, European</a:t>
            </a:r>
            <a:r>
              <a:rPr lang="en-GB" dirty="0" smtClean="0"/>
              <a:t>, Japanese </a:t>
            </a:r>
            <a:r>
              <a:rPr lang="en-GB" dirty="0" smtClean="0"/>
              <a:t>and other spacecraft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17B4-A116-4CEE-9F2B-7A6F53896F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pacewir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24" y="-1"/>
            <a:ext cx="9288524" cy="68580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17B4-A116-4CEE-9F2B-7A6F53896F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STAR-Dundee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Established Space Technology Company</a:t>
            </a:r>
          </a:p>
          <a:p>
            <a:pPr lvl="1"/>
            <a:r>
              <a:rPr lang="en-GB" dirty="0"/>
              <a:t>Incorporated 2002</a:t>
            </a:r>
          </a:p>
          <a:p>
            <a:pPr lvl="1"/>
            <a:r>
              <a:rPr lang="en-GB" dirty="0" smtClean="0"/>
              <a:t>Supplier </a:t>
            </a:r>
            <a:r>
              <a:rPr lang="en-GB" dirty="0"/>
              <a:t>to NASA, ESA, JAXA and the global space industry</a:t>
            </a:r>
          </a:p>
          <a:p>
            <a:pPr lvl="1"/>
            <a:r>
              <a:rPr lang="en-GB" dirty="0" smtClean="0"/>
              <a:t>Based in Dundee, Scotland, UK</a:t>
            </a:r>
          </a:p>
          <a:p>
            <a:pPr lvl="1"/>
            <a:r>
              <a:rPr lang="en-GB" dirty="0" smtClean="0"/>
              <a:t>Management majority owned</a:t>
            </a:r>
          </a:p>
          <a:p>
            <a:r>
              <a:rPr lang="en-GB" dirty="0" smtClean="0"/>
              <a:t>SpaceWire</a:t>
            </a:r>
          </a:p>
          <a:p>
            <a:pPr lvl="1"/>
            <a:r>
              <a:rPr lang="en-GB" dirty="0" smtClean="0"/>
              <a:t>Leading SpaceWire experts</a:t>
            </a:r>
          </a:p>
          <a:p>
            <a:pPr lvl="1"/>
            <a:r>
              <a:rPr lang="en-GB" dirty="0" smtClean="0"/>
              <a:t>Developing standards</a:t>
            </a:r>
          </a:p>
          <a:p>
            <a:r>
              <a:rPr lang="en-GB" dirty="0" smtClean="0"/>
              <a:t>Highly Technical Staff</a:t>
            </a:r>
          </a:p>
          <a:p>
            <a:pPr lvl="1"/>
            <a:r>
              <a:rPr lang="en-GB" dirty="0" smtClean="0"/>
              <a:t>50% staff PhD qualified</a:t>
            </a:r>
          </a:p>
          <a:p>
            <a:pPr lvl="1"/>
            <a:r>
              <a:rPr lang="en-GB" dirty="0"/>
              <a:t>8</a:t>
            </a:r>
            <a:r>
              <a:rPr lang="en-GB" dirty="0" smtClean="0"/>
              <a:t>0% technical R&amp;D</a:t>
            </a:r>
          </a:p>
          <a:p>
            <a:pPr lvl="1"/>
            <a:r>
              <a:rPr lang="en-GB" dirty="0" smtClean="0"/>
              <a:t>Capabilities</a:t>
            </a:r>
          </a:p>
          <a:p>
            <a:pPr lvl="2"/>
            <a:r>
              <a:rPr lang="en-GB" dirty="0" smtClean="0"/>
              <a:t>Chip design, electronics, software, SpaceWire networks</a:t>
            </a:r>
          </a:p>
          <a:p>
            <a:pPr lvl="1"/>
            <a:r>
              <a:rPr lang="en-GB" dirty="0" smtClean="0"/>
              <a:t>All production outsourced to accredited manufacturers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2D47-FFD9-47B5-81D8-50F30A1C26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8" name="Picture 4" descr="C:\Work\STAR-Dundee\Gregor\Marketing\Presentations\UKTI Space Mission Feb13\STAR House from Tower - 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72" y="2878347"/>
            <a:ext cx="3460907" cy="28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STAR-Dundee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13" y="1196975"/>
            <a:ext cx="8681987" cy="5661025"/>
          </a:xfrm>
        </p:spPr>
        <p:txBody>
          <a:bodyPr/>
          <a:lstStyle/>
          <a:p>
            <a:r>
              <a:rPr lang="en-GB" sz="2000" dirty="0" smtClean="0"/>
              <a:t>IP Cores: VHDL &amp; Flight Ready</a:t>
            </a:r>
          </a:p>
          <a:p>
            <a:pPr lvl="1"/>
            <a:r>
              <a:rPr lang="en-GB" dirty="0" smtClean="0"/>
              <a:t>CODEC, Router, RMAP Initiator, RMAP Target</a:t>
            </a:r>
          </a:p>
          <a:p>
            <a:r>
              <a:rPr lang="en-GB" sz="2000" dirty="0" smtClean="0"/>
              <a:t>Interface &amp; router devices</a:t>
            </a:r>
          </a:p>
          <a:p>
            <a:pPr lvl="1"/>
            <a:r>
              <a:rPr lang="en-GB" dirty="0" smtClean="0"/>
              <a:t>USB-Brick, Router-USB Mk2</a:t>
            </a:r>
          </a:p>
          <a:p>
            <a:pPr lvl="1"/>
            <a:r>
              <a:rPr lang="en-GB" dirty="0" smtClean="0"/>
              <a:t>PCI, cPCI, </a:t>
            </a:r>
            <a:r>
              <a:rPr lang="en-GB" dirty="0" err="1" smtClean="0"/>
              <a:t>PCIe</a:t>
            </a:r>
            <a:endParaRPr lang="en-GB" dirty="0" smtClean="0"/>
          </a:p>
          <a:p>
            <a:r>
              <a:rPr lang="en-GB" sz="2000" dirty="0" smtClean="0"/>
              <a:t>Analysis Tools</a:t>
            </a:r>
          </a:p>
          <a:p>
            <a:pPr lvl="1"/>
            <a:r>
              <a:rPr lang="en-GB" dirty="0" smtClean="0"/>
              <a:t>Link Analyser Mk2, Conformance Tester, IP Tunnel</a:t>
            </a:r>
          </a:p>
          <a:p>
            <a:r>
              <a:rPr lang="en-GB" sz="2000" dirty="0" smtClean="0"/>
              <a:t>Real-time Instrument </a:t>
            </a:r>
            <a:r>
              <a:rPr lang="en-GB" sz="2000" dirty="0" smtClean="0"/>
              <a:t>Emulat</a:t>
            </a:r>
            <a:r>
              <a:rPr lang="en-GB" sz="2000" dirty="0" smtClean="0"/>
              <a:t>or </a:t>
            </a:r>
            <a:r>
              <a:rPr lang="en-GB" sz="2000" dirty="0" smtClean="0"/>
              <a:t>/ EGSE</a:t>
            </a:r>
          </a:p>
          <a:p>
            <a:pPr lvl="1"/>
            <a:r>
              <a:rPr lang="en-GB" dirty="0" smtClean="0"/>
              <a:t>Real-time instrument </a:t>
            </a:r>
            <a:r>
              <a:rPr lang="en-GB" dirty="0" smtClean="0"/>
              <a:t>em</a:t>
            </a:r>
            <a:r>
              <a:rPr lang="en-GB" dirty="0" smtClean="0"/>
              <a:t>ulation </a:t>
            </a:r>
            <a:r>
              <a:rPr lang="en-GB" dirty="0" smtClean="0"/>
              <a:t>in a day!</a:t>
            </a:r>
          </a:p>
          <a:p>
            <a:r>
              <a:rPr lang="en-GB" sz="2000" dirty="0" smtClean="0"/>
              <a:t>Software</a:t>
            </a:r>
          </a:p>
          <a:p>
            <a:pPr lvl="1"/>
            <a:r>
              <a:rPr lang="en-GB" dirty="0" smtClean="0"/>
              <a:t>Comprehensive software for all devices</a:t>
            </a:r>
          </a:p>
          <a:p>
            <a:pPr lvl="1"/>
            <a:r>
              <a:rPr lang="en-GB" dirty="0" err="1" smtClean="0"/>
              <a:t>LabVIEW</a:t>
            </a:r>
            <a:r>
              <a:rPr lang="en-GB" dirty="0" smtClean="0"/>
              <a:t> Drivers</a:t>
            </a:r>
          </a:p>
          <a:p>
            <a:r>
              <a:rPr lang="en-GB" sz="2000" dirty="0" smtClean="0"/>
              <a:t>Flight Chip Development Kits</a:t>
            </a:r>
          </a:p>
          <a:p>
            <a:pPr lvl="1"/>
            <a:r>
              <a:rPr lang="en-GB" dirty="0" smtClean="0"/>
              <a:t>Router</a:t>
            </a:r>
            <a:r>
              <a:rPr lang="en-GB" dirty="0" smtClean="0"/>
              <a:t> </a:t>
            </a:r>
            <a:r>
              <a:rPr lang="en-GB" dirty="0" smtClean="0"/>
              <a:t>Development Kit (AT7910E)</a:t>
            </a:r>
          </a:p>
          <a:p>
            <a:pPr lvl="1"/>
            <a:r>
              <a:rPr lang="en-GB" dirty="0" smtClean="0"/>
              <a:t>RTC Development Kit (SPARCv8 based AT7913E)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2D47-FFD9-47B5-81D8-50F30A1C26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Y:\Marketing\Logos and Images\Product Images\June 2011\Product overview datasheet\EGSE front cop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22" y="3470040"/>
            <a:ext cx="1242060" cy="62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Y:\Marketing\Logos and Images\Product Images\June 2011\Product overview datasheet\10X ASIC large copy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82" y="1231880"/>
            <a:ext cx="991870" cy="79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Y:\Marketing\Logos and Images\Product Images\June 2011\Product overview datasheet\Brick Fro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35" y="2024995"/>
            <a:ext cx="1052195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Y:\Marketing\Logos and Images\Product Images\June 2011\Product overview datasheet\spacewire router mk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72" y="1870443"/>
            <a:ext cx="1792420" cy="87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56" y="4945290"/>
            <a:ext cx="1421632" cy="75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Y:\Marketing\Logos and Images\Product Images\June 2011\Product overview datasheet\RTC Front copy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77" y="5892971"/>
            <a:ext cx="1360805" cy="6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65" y="4143342"/>
            <a:ext cx="905854" cy="62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Y:\Marketing\Logos and Images\Product Images\June 2011\Product overview datasheet\cPCI Front copy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94" y="2421235"/>
            <a:ext cx="1624864" cy="9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Castor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system on chip for spaceflight</a:t>
            </a:r>
          </a:p>
          <a:p>
            <a:pPr lvl="1"/>
            <a:r>
              <a:rPr lang="en-GB" dirty="0" smtClean="0"/>
              <a:t>Powerful processor core </a:t>
            </a:r>
          </a:p>
          <a:p>
            <a:pPr lvl="1"/>
            <a:r>
              <a:rPr lang="en-GB" dirty="0" smtClean="0"/>
              <a:t>IEEE 754 Floating-Point Unit</a:t>
            </a:r>
          </a:p>
          <a:p>
            <a:pPr lvl="1"/>
            <a:r>
              <a:rPr lang="en-GB" dirty="0" smtClean="0"/>
              <a:t>Memory Management Unit</a:t>
            </a:r>
          </a:p>
          <a:p>
            <a:pPr lvl="1"/>
            <a:r>
              <a:rPr lang="en-GB" dirty="0" smtClean="0"/>
              <a:t>Substantial on-chip memory</a:t>
            </a:r>
          </a:p>
          <a:p>
            <a:pPr lvl="1"/>
            <a:r>
              <a:rPr lang="en-GB" dirty="0" smtClean="0"/>
              <a:t>Interfaces to external memory</a:t>
            </a:r>
          </a:p>
          <a:p>
            <a:pPr lvl="1"/>
            <a:r>
              <a:rPr lang="en-GB" dirty="0" smtClean="0"/>
              <a:t>SpaceWire router</a:t>
            </a:r>
          </a:p>
          <a:p>
            <a:pPr lvl="1"/>
            <a:r>
              <a:rPr lang="en-GB" dirty="0" smtClean="0"/>
              <a:t>SpaceWire protocol engines</a:t>
            </a:r>
          </a:p>
          <a:p>
            <a:pPr lvl="1"/>
            <a:r>
              <a:rPr lang="en-GB" dirty="0" smtClean="0"/>
              <a:t>MILSTD 1553 interface</a:t>
            </a:r>
          </a:p>
          <a:p>
            <a:pPr lvl="1"/>
            <a:r>
              <a:rPr lang="en-GB" dirty="0" smtClean="0"/>
              <a:t>CAN and many more peripheral interfaces</a:t>
            </a:r>
          </a:p>
          <a:p>
            <a:r>
              <a:rPr lang="en-GB" dirty="0" smtClean="0"/>
              <a:t>Atmel AT6981 Castor </a:t>
            </a:r>
          </a:p>
          <a:p>
            <a:pPr lvl="1"/>
            <a:r>
              <a:rPr lang="en-GB" dirty="0" smtClean="0"/>
              <a:t>90 nm technology</a:t>
            </a:r>
          </a:p>
          <a:p>
            <a:pPr lvl="1"/>
            <a:r>
              <a:rPr lang="en-GB" dirty="0" smtClean="0"/>
              <a:t>Low-power, high-performance</a:t>
            </a:r>
          </a:p>
          <a:p>
            <a:pPr lvl="1"/>
            <a:r>
              <a:rPr lang="en-GB" dirty="0" smtClean="0"/>
              <a:t>Radiation tolerant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9" descr="AT697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8787" y="5332396"/>
            <a:ext cx="2194560" cy="1262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3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AT6981</a:t>
            </a:r>
            <a:r>
              <a:rPr lang="en-GB" baseline="0" dirty="0" smtClean="0"/>
              <a:t> Castor Architecture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39A60-D0D0-48FD-8289-27044F14DA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78258" y="1009359"/>
            <a:ext cx="8489406" cy="5535648"/>
            <a:chOff x="890630" y="650144"/>
            <a:chExt cx="8489406" cy="6224768"/>
          </a:xfrm>
        </p:grpSpPr>
        <p:sp>
          <p:nvSpPr>
            <p:cNvPr id="5" name="Rectangle 4"/>
            <p:cNvSpPr/>
            <p:nvPr/>
          </p:nvSpPr>
          <p:spPr bwMode="auto">
            <a:xfrm>
              <a:off x="7118171" y="1226208"/>
              <a:ext cx="1116124" cy="19442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SpW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Router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8234295" y="1442232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8234295" y="1658256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8234295" y="1874280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234295" y="2090304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8918371" y="1427950"/>
              <a:ext cx="461665" cy="1515270"/>
            </a:xfrm>
            <a:prstGeom prst="rect">
              <a:avLst/>
            </a:prstGeom>
            <a:noFill/>
          </p:spPr>
          <p:txBody>
            <a:bodyPr vert="vert" wrap="square" rtlCol="0" anchor="ctr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921927" y="3224400"/>
              <a:ext cx="1578297" cy="6120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Configuration Registers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21927" y="1503061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6506103" y="1719085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17871" y="1719085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4921927" y="2007117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506103" y="2223141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417871" y="2223141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4921927" y="2511173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6506103" y="2727197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417871" y="272719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8234295" y="2306328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8234295" y="2522352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8234295" y="2738376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234295" y="2954400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3311860" y="650144"/>
              <a:ext cx="1116124" cy="61163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Switch</a:t>
              </a:r>
              <a:endParaRPr lang="en-GB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Matrix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90630" y="2740908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1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2827816" y="2956932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890630" y="3352976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2827816" y="356900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4921927" y="4677488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CAN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506103" y="4886076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417871" y="489764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7154174" y="4712974"/>
              <a:ext cx="745151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34163" y="5234034"/>
              <a:ext cx="1521247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Mil Std 1553</a:t>
              </a:r>
              <a:endParaRPr lang="en-GB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90630" y="1298216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SPARC V8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2827816" y="1622252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890630" y="1740305"/>
              <a:ext cx="89564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I-Cache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90630" y="65014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Port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2827816" y="86616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2071732" y="1082192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890630" y="396504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3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2827816" y="418106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4937919" y="5210112"/>
              <a:ext cx="1584176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Mil Std 1553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6506103" y="5409097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4417871" y="541870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906062" y="5435993"/>
              <a:ext cx="1937186" cy="13040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External Memory  Interface:</a:t>
              </a:r>
            </a:p>
            <a:p>
              <a:pPr algn="ctr"/>
              <a:r>
                <a:rPr lang="en-GB" dirty="0" smtClean="0"/>
                <a:t>PROM, SRAM, SDRAM, </a:t>
              </a:r>
              <a:r>
                <a:rPr lang="en-GB" dirty="0" err="1" smtClean="0"/>
                <a:t>DDRx</a:t>
              </a:r>
              <a:endParaRPr lang="en-GB" dirty="0" smtClean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2827816" y="187428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 bwMode="auto">
            <a:xfrm>
              <a:off x="4921927" y="650144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SpW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6506103" y="896064"/>
              <a:ext cx="24122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0" name="Straight Arrow Connector 49"/>
            <p:cNvCxnSpPr>
              <a:endCxn id="11" idx="3"/>
            </p:cNvCxnSpPr>
            <p:nvPr/>
          </p:nvCxnSpPr>
          <p:spPr bwMode="auto">
            <a:xfrm flipH="1" flipV="1">
              <a:off x="6500224" y="3530434"/>
              <a:ext cx="1176010" cy="1858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676233" y="3170424"/>
              <a:ext cx="0" cy="11446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602646" y="3301192"/>
              <a:ext cx="1109591" cy="2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RMAP/PnP Bus</a:t>
              </a:r>
              <a:endParaRPr lang="en-GB" sz="1000" dirty="0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11026" y="4102779"/>
              <a:ext cx="158417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APB Bridge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4411992" y="431880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6500224" y="4315054"/>
              <a:ext cx="1212013" cy="37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4417871" y="89606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2823236" y="608913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890630" y="4549492"/>
              <a:ext cx="19353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4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2825938" y="4765516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1786276" y="1740305"/>
              <a:ext cx="102152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D-Cache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34163" y="5816434"/>
              <a:ext cx="136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Ethernet</a:t>
              </a:r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937919" y="5763859"/>
              <a:ext cx="1584176" cy="4194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Ethernet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6506103" y="5973578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4417871" y="597357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4927018" y="6342028"/>
              <a:ext cx="1584176" cy="4194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Peripheral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>
              <a:off x="6527186" y="6551747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4406970" y="655174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522095" y="639460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6527186" y="6704147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7123261" y="6228581"/>
              <a:ext cx="1363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Peripheral</a:t>
              </a:r>
            </a:p>
            <a:p>
              <a:r>
                <a:rPr lang="en-GB" dirty="0" smtClean="0"/>
                <a:t>Interfaces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0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10821</TotalTime>
  <Words>1801</Words>
  <Application>Microsoft Office PowerPoint</Application>
  <PresentationFormat>On-screen Show (4:3)</PresentationFormat>
  <Paragraphs>653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Clouds</vt:lpstr>
      <vt:lpstr>1_Clouds</vt:lpstr>
      <vt:lpstr>Next Generation of Spaceflight Processors: Low Power, High Performance, with Integrated SpaceWire Router and Protocol Engines</vt:lpstr>
      <vt:lpstr>Overview</vt:lpstr>
      <vt:lpstr>SpaceWire</vt:lpstr>
      <vt:lpstr>SpaceWire</vt:lpstr>
      <vt:lpstr>PowerPoint Presentation</vt:lpstr>
      <vt:lpstr>STAR-Dundee</vt:lpstr>
      <vt:lpstr>STAR-Dundee Products</vt:lpstr>
      <vt:lpstr>Castor Overview</vt:lpstr>
      <vt:lpstr>AT6981 Castor Architecture</vt:lpstr>
      <vt:lpstr>AT6981 Castor Processor</vt:lpstr>
      <vt:lpstr>Processor</vt:lpstr>
      <vt:lpstr>AT6981 Castor H-Matrix</vt:lpstr>
      <vt:lpstr>Interconnection Switch Matrix</vt:lpstr>
      <vt:lpstr>AT6981 Castor Memory</vt:lpstr>
      <vt:lpstr>Memory</vt:lpstr>
      <vt:lpstr>AT6981 Castor SpaceWire</vt:lpstr>
      <vt:lpstr>SpaceWire Engines</vt:lpstr>
      <vt:lpstr>Write Command</vt:lpstr>
      <vt:lpstr>Write Operation</vt:lpstr>
      <vt:lpstr>Write Reply</vt:lpstr>
      <vt:lpstr>SpaceWire Engines</vt:lpstr>
      <vt:lpstr>AT6981 Castor SpaceWire</vt:lpstr>
      <vt:lpstr>AT6981 Castor Peripherals</vt:lpstr>
      <vt:lpstr>Peripherals</vt:lpstr>
      <vt:lpstr>Peripherals</vt:lpstr>
      <vt:lpstr>AT6981 Castor Debug</vt:lpstr>
      <vt:lpstr>Debug and Test</vt:lpstr>
      <vt:lpstr>AT6981 Castor Characteristics</vt:lpstr>
      <vt:lpstr>Software Development Environment</vt:lpstr>
      <vt:lpstr>Code Rocket</vt:lpstr>
      <vt:lpstr>Code Rocket Design Views</vt:lpstr>
      <vt:lpstr>Code Rocket Design Views</vt:lpstr>
      <vt:lpstr>Target-Specific Debug Views</vt:lpstr>
      <vt:lpstr>Spaceflight Applications</vt:lpstr>
      <vt:lpstr>AT6981 Castor Prototype</vt:lpstr>
      <vt:lpstr>Conclusions</vt:lpstr>
    </vt:vector>
  </TitlesOfParts>
  <Company>dac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Parkes</dc:creator>
  <cp:lastModifiedBy>Steve Parkes</cp:lastModifiedBy>
  <cp:revision>314</cp:revision>
  <dcterms:created xsi:type="dcterms:W3CDTF">2002-03-17T12:42:36Z</dcterms:created>
  <dcterms:modified xsi:type="dcterms:W3CDTF">2013-12-09T23:32:55Z</dcterms:modified>
</cp:coreProperties>
</file>