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68" r:id="rId2"/>
  </p:sldMasterIdLst>
  <p:notesMasterIdLst>
    <p:notesMasterId r:id="rId54"/>
  </p:notesMasterIdLst>
  <p:handoutMasterIdLst>
    <p:handoutMasterId r:id="rId55"/>
  </p:handoutMasterIdLst>
  <p:sldIdLst>
    <p:sldId id="449" r:id="rId3"/>
    <p:sldId id="450" r:id="rId4"/>
    <p:sldId id="451" r:id="rId5"/>
    <p:sldId id="452" r:id="rId6"/>
    <p:sldId id="414" r:id="rId7"/>
    <p:sldId id="415" r:id="rId8"/>
    <p:sldId id="453" r:id="rId9"/>
    <p:sldId id="454" r:id="rId10"/>
    <p:sldId id="416" r:id="rId11"/>
    <p:sldId id="417" r:id="rId12"/>
    <p:sldId id="455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56" r:id="rId21"/>
    <p:sldId id="457" r:id="rId22"/>
    <p:sldId id="458" r:id="rId23"/>
    <p:sldId id="459" r:id="rId24"/>
    <p:sldId id="460" r:id="rId25"/>
    <p:sldId id="461" r:id="rId26"/>
    <p:sldId id="462" r:id="rId27"/>
    <p:sldId id="463" r:id="rId28"/>
    <p:sldId id="464" r:id="rId29"/>
    <p:sldId id="465" r:id="rId30"/>
    <p:sldId id="425" r:id="rId31"/>
    <p:sldId id="426" r:id="rId32"/>
    <p:sldId id="427" r:id="rId33"/>
    <p:sldId id="428" r:id="rId34"/>
    <p:sldId id="429" r:id="rId35"/>
    <p:sldId id="430" r:id="rId36"/>
    <p:sldId id="431" r:id="rId37"/>
    <p:sldId id="432" r:id="rId38"/>
    <p:sldId id="433" r:id="rId39"/>
    <p:sldId id="434" r:id="rId40"/>
    <p:sldId id="435" r:id="rId41"/>
    <p:sldId id="466" r:id="rId42"/>
    <p:sldId id="436" r:id="rId43"/>
    <p:sldId id="437" r:id="rId44"/>
    <p:sldId id="439" r:id="rId45"/>
    <p:sldId id="444" r:id="rId46"/>
    <p:sldId id="445" r:id="rId47"/>
    <p:sldId id="446" r:id="rId48"/>
    <p:sldId id="447" r:id="rId49"/>
    <p:sldId id="448" r:id="rId50"/>
    <p:sldId id="441" r:id="rId51"/>
    <p:sldId id="442" r:id="rId52"/>
    <p:sldId id="443" r:id="rId53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425"/>
    <a:srgbClr val="97BAF3"/>
    <a:srgbClr val="BF7D59"/>
    <a:srgbClr val="229E28"/>
    <a:srgbClr val="855033"/>
    <a:srgbClr val="1C2076"/>
    <a:srgbClr val="00008E"/>
    <a:srgbClr val="000000"/>
    <a:srgbClr val="07356D"/>
    <a:srgbClr val="250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0" autoAdjust="0"/>
    <p:restoredTop sz="91060" autoAdjust="0"/>
  </p:normalViewPr>
  <p:slideViewPr>
    <p:cSldViewPr>
      <p:cViewPr varScale="1">
        <p:scale>
          <a:sx n="63" d="100"/>
          <a:sy n="63" d="100"/>
        </p:scale>
        <p:origin x="-74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0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477" y="-86"/>
      </p:cViewPr>
      <p:guideLst>
        <p:guide orient="horz" pos="3224"/>
        <p:guide pos="22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871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738" y="0"/>
            <a:ext cx="3076870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3"/>
            <a:ext cx="3076871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738" y="9721243"/>
            <a:ext cx="3076870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48AD8EAA-D806-4A15-9B26-A14050D62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65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871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38" y="0"/>
            <a:ext cx="3076870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38" y="4861441"/>
            <a:ext cx="5678425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57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3"/>
            <a:ext cx="3076871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7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38" y="9721243"/>
            <a:ext cx="3076870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5EC122C7-1DE2-48CA-B93A-77B51E2902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891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Introduce yourself and the EGSE.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4F566-0C9D-4F46-A0AF-6D345EA4953A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22C7-1DE2-48CA-B93A-77B51E29029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58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22C7-1DE2-48CA-B93A-77B51E29029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58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22C7-1DE2-48CA-B93A-77B51E29029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58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22C7-1DE2-48CA-B93A-77B51E29029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58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6" indent="-171426">
              <a:buFontTx/>
              <a:buChar char="-"/>
            </a:pPr>
            <a:r>
              <a:rPr lang="en-GB" dirty="0" smtClean="0"/>
              <a:t>Data is 1,2,3,4</a:t>
            </a:r>
          </a:p>
          <a:p>
            <a:pPr marL="171426" indent="-171426">
              <a:buFontTx/>
              <a:buChar char="-"/>
            </a:pPr>
            <a:r>
              <a:rPr lang="en-GB" dirty="0" smtClean="0"/>
              <a:t>Link speed is 200Mbits/s</a:t>
            </a:r>
          </a:p>
          <a:p>
            <a:pPr marL="171426" indent="-171426">
              <a:buFontTx/>
              <a:buChar char="-"/>
            </a:pPr>
            <a:r>
              <a:rPr lang="en-GB" dirty="0" smtClean="0"/>
              <a:t>500ms between the transmission of each packet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22C7-1DE2-48CA-B93A-77B51E29029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6" indent="-171426">
              <a:buFontTx/>
              <a:buChar char="-"/>
            </a:pPr>
            <a:r>
              <a:rPr lang="en-GB" dirty="0" smtClean="0"/>
              <a:t>Data is 1,2,3,4</a:t>
            </a:r>
          </a:p>
          <a:p>
            <a:pPr marL="171426" indent="-171426">
              <a:buFontTx/>
              <a:buChar char="-"/>
            </a:pPr>
            <a:r>
              <a:rPr lang="en-GB" dirty="0" smtClean="0"/>
              <a:t>Link speed is 200Mbits/s</a:t>
            </a:r>
          </a:p>
          <a:p>
            <a:pPr marL="171426" indent="-171426">
              <a:buFontTx/>
              <a:buChar char="-"/>
            </a:pPr>
            <a:r>
              <a:rPr lang="en-GB" dirty="0" smtClean="0"/>
              <a:t>500ms between the transmission of each packet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22C7-1DE2-48CA-B93A-77B51E29029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6" indent="-171426">
              <a:buFontTx/>
              <a:buChar char="-"/>
            </a:pPr>
            <a:r>
              <a:rPr lang="en-GB" dirty="0" smtClean="0"/>
              <a:t>Data is 1,2,3,4</a:t>
            </a:r>
          </a:p>
          <a:p>
            <a:pPr marL="171426" indent="-171426">
              <a:buFontTx/>
              <a:buChar char="-"/>
            </a:pPr>
            <a:r>
              <a:rPr lang="en-GB" dirty="0" smtClean="0"/>
              <a:t>Link speed is 200Mbits/s</a:t>
            </a:r>
          </a:p>
          <a:p>
            <a:pPr marL="171426" indent="-171426">
              <a:buFontTx/>
              <a:buChar char="-"/>
            </a:pPr>
            <a:r>
              <a:rPr lang="en-GB" dirty="0" smtClean="0"/>
              <a:t>500ms between the transmission of each packet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22C7-1DE2-48CA-B93A-77B51E29029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22C7-1DE2-48CA-B93A-77B51E290295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658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22C7-1DE2-48CA-B93A-77B51E290295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658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22C7-1DE2-48CA-B93A-77B51E290295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658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EGSE description. Expand on purpose.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22C7-1DE2-48CA-B93A-77B51E29029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28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22C7-1DE2-48CA-B93A-77B51E290295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658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22C7-1DE2-48CA-B93A-77B51E290295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658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22C7-1DE2-48CA-B93A-77B51E29029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1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M</a:t>
            </a:r>
            <a:r>
              <a:rPr lang="en-GB" baseline="0" smtClean="0"/>
              <a:t>ention </a:t>
            </a:r>
            <a:r>
              <a:rPr lang="en-GB" baseline="0" dirty="0" smtClean="0"/>
              <a:t>other event types:</a:t>
            </a:r>
          </a:p>
          <a:p>
            <a:r>
              <a:rPr lang="en-GB" baseline="0" dirty="0" smtClean="0"/>
              <a:t>- software, state machine, </a:t>
            </a:r>
            <a:r>
              <a:rPr lang="en-GB" baseline="0" dirty="0" err="1" smtClean="0"/>
              <a:t>ext</a:t>
            </a:r>
            <a:r>
              <a:rPr lang="en-GB" baseline="0" dirty="0" smtClean="0"/>
              <a:t> trigger in, </a:t>
            </a:r>
            <a:r>
              <a:rPr lang="en-GB" baseline="0" dirty="0" err="1" smtClean="0"/>
              <a:t>ext</a:t>
            </a:r>
            <a:r>
              <a:rPr lang="en-GB" baseline="0" dirty="0" smtClean="0"/>
              <a:t> trigger out, time-code </a:t>
            </a:r>
            <a:r>
              <a:rPr lang="en-GB" baseline="0" dirty="0" err="1" smtClean="0"/>
              <a:t>rx</a:t>
            </a:r>
            <a:r>
              <a:rPr lang="en-GB" baseline="0" dirty="0" smtClean="0"/>
              <a:t>, time-code </a:t>
            </a:r>
            <a:r>
              <a:rPr lang="en-GB" baseline="0" dirty="0" err="1" smtClean="0"/>
              <a:t>tx</a:t>
            </a:r>
            <a:r>
              <a:rPr lang="en-GB" baseline="0" dirty="0" smtClean="0"/>
              <a:t>, received pattern matched, link error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22C7-1DE2-48CA-B93A-77B51E29029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76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6512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09932" y="4861441"/>
            <a:ext cx="5679439" cy="4605576"/>
          </a:xfrm>
          <a:prstGeom prst="rect">
            <a:avLst/>
          </a:prstGeom>
        </p:spPr>
        <p:txBody>
          <a:bodyPr lIns="95640" tIns="95640" rIns="95640" bIns="95640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6512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09932" y="4861441"/>
            <a:ext cx="5679439" cy="4605576"/>
          </a:xfrm>
          <a:prstGeom prst="rect">
            <a:avLst/>
          </a:prstGeom>
        </p:spPr>
        <p:txBody>
          <a:bodyPr lIns="95640" tIns="95640" rIns="95640" bIns="95640" anchor="t" anchorCtr="0">
            <a:noAutofit/>
          </a:bodyPr>
          <a:lstStyle/>
          <a:p>
            <a:pPr lvl="0" rtl="0">
              <a:buNone/>
            </a:pPr>
            <a:r>
              <a:rPr lang="en"/>
              <a:t>M-class mission: ESA classification for a medium-sized mission</a:t>
            </a:r>
          </a:p>
          <a:p>
            <a:endParaRPr lang="en"/>
          </a:p>
          <a:p>
            <a:pPr lvl="0" rtl="0">
              <a:buNone/>
            </a:pPr>
            <a:r>
              <a:rPr lang="en"/>
              <a:t>In-situ: (“in position”) -- ON BOOM</a:t>
            </a:r>
          </a:p>
          <a:p>
            <a:pPr lvl="0" rtl="0">
              <a:buNone/>
            </a:pPr>
            <a:r>
              <a:rPr lang="en"/>
              <a:t>- EPD: Electronic Particle Detector</a:t>
            </a:r>
          </a:p>
          <a:p>
            <a:pPr lvl="0" rtl="0">
              <a:buNone/>
            </a:pPr>
            <a:r>
              <a:rPr lang="en"/>
              <a:t>- MAG: Magnetometer</a:t>
            </a:r>
          </a:p>
          <a:p>
            <a:pPr lvl="0" rtl="0">
              <a:buNone/>
            </a:pPr>
            <a:r>
              <a:rPr lang="en"/>
              <a:t>- RPW: Radio and Plasma Waves</a:t>
            </a:r>
          </a:p>
          <a:p>
            <a:pPr lvl="0" rtl="0">
              <a:buNone/>
            </a:pPr>
            <a:r>
              <a:rPr lang="en"/>
              <a:t>- SWA: Solar Wind Plasma Analyser</a:t>
            </a:r>
          </a:p>
          <a:p>
            <a:endParaRPr lang="en"/>
          </a:p>
          <a:p>
            <a:pPr lvl="0" rtl="0">
              <a:buNone/>
            </a:pPr>
            <a:r>
              <a:rPr lang="en"/>
              <a:t>Remote sensing: -- BEHIND SHIELD</a:t>
            </a:r>
          </a:p>
          <a:p>
            <a:pPr lvl="0" rtl="0">
              <a:buNone/>
            </a:pPr>
            <a:r>
              <a:rPr lang="en"/>
              <a:t>- EUI: Extreme UV Imager</a:t>
            </a:r>
          </a:p>
          <a:p>
            <a:pPr lvl="0" rtl="0">
              <a:buNone/>
            </a:pPr>
            <a:r>
              <a:rPr lang="en"/>
              <a:t>- METIS: Coronagraph</a:t>
            </a:r>
          </a:p>
          <a:p>
            <a:pPr lvl="0" rtl="0">
              <a:buNone/>
            </a:pPr>
            <a:r>
              <a:rPr lang="en"/>
              <a:t>- PHI: Polarimetric and Helioseismic Imager</a:t>
            </a:r>
          </a:p>
          <a:p>
            <a:pPr lvl="0" rtl="0">
              <a:buNone/>
            </a:pPr>
            <a:r>
              <a:rPr lang="en"/>
              <a:t>- SoloHI: Heliospheric Imager</a:t>
            </a:r>
          </a:p>
          <a:p>
            <a:pPr lvl="0" rtl="0">
              <a:buNone/>
            </a:pPr>
            <a:r>
              <a:rPr lang="en"/>
              <a:t>- SPICE: Spectral Imaging of the Coronal Environment</a:t>
            </a:r>
          </a:p>
          <a:p>
            <a:pPr lvl="0" rtl="0">
              <a:buNone/>
            </a:pPr>
            <a:r>
              <a:rPr lang="en"/>
              <a:t>- STIX: X-ray Spectrometer / Telescope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6512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09932" y="4861441"/>
            <a:ext cx="5679439" cy="4605576"/>
          </a:xfrm>
          <a:prstGeom prst="rect">
            <a:avLst/>
          </a:prstGeom>
        </p:spPr>
        <p:txBody>
          <a:bodyPr lIns="95640" tIns="95640" rIns="95640" bIns="95640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6512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09932" y="4861441"/>
            <a:ext cx="5679439" cy="4605576"/>
          </a:xfrm>
          <a:prstGeom prst="rect">
            <a:avLst/>
          </a:prstGeom>
        </p:spPr>
        <p:txBody>
          <a:bodyPr lIns="95640" tIns="95640" rIns="95640" bIns="95640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6512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09932" y="4861441"/>
            <a:ext cx="5679439" cy="4605576"/>
          </a:xfrm>
          <a:prstGeom prst="rect">
            <a:avLst/>
          </a:prstGeom>
        </p:spPr>
        <p:txBody>
          <a:bodyPr lIns="95640" tIns="95640" rIns="95640" bIns="95640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6512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09932" y="4861441"/>
            <a:ext cx="5679439" cy="4605576"/>
          </a:xfrm>
          <a:prstGeom prst="rect">
            <a:avLst/>
          </a:prstGeom>
        </p:spPr>
        <p:txBody>
          <a:bodyPr lIns="95640" tIns="95640" rIns="95640" bIns="95640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EGSE description. Expand on purpose.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22C7-1DE2-48CA-B93A-77B51E29029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284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6512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09932" y="4861441"/>
            <a:ext cx="5679439" cy="4605576"/>
          </a:xfrm>
          <a:prstGeom prst="rect">
            <a:avLst/>
          </a:prstGeom>
        </p:spPr>
        <p:txBody>
          <a:bodyPr lIns="95640" tIns="95640" rIns="95640" bIns="95640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6512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709932" y="4861441"/>
            <a:ext cx="5679439" cy="4605576"/>
          </a:xfrm>
          <a:prstGeom prst="rect">
            <a:avLst/>
          </a:prstGeom>
        </p:spPr>
        <p:txBody>
          <a:bodyPr lIns="95640" tIns="95640" rIns="95640" bIns="95640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6512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709932" y="4861441"/>
            <a:ext cx="5679439" cy="4605576"/>
          </a:xfrm>
          <a:prstGeom prst="rect">
            <a:avLst/>
          </a:prstGeom>
        </p:spPr>
        <p:txBody>
          <a:bodyPr lIns="95640" tIns="95640" rIns="95640" bIns="95640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EGSE description. Expand on purpose.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22C7-1DE2-48CA-B93A-77B51E29029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2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75">
              <a:defRPr/>
            </a:pPr>
            <a:r>
              <a:rPr lang="en-GB" dirty="0" smtClean="0"/>
              <a:t>An</a:t>
            </a:r>
            <a:r>
              <a:rPr lang="en-GB" baseline="0" dirty="0" smtClean="0"/>
              <a:t> alternative to traditional EGSE development requiring a </a:t>
            </a:r>
            <a:r>
              <a:rPr lang="en-GB" baseline="0" dirty="0" err="1" smtClean="0"/>
              <a:t>SpW</a:t>
            </a:r>
            <a:r>
              <a:rPr lang="en-GB" baseline="0" dirty="0" smtClean="0"/>
              <a:t> interface card, software engineer, real-time operation system and significant development time. Reduce time and costs associated with traditional EGSE development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22C7-1DE2-48CA-B93A-77B51E29029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47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Hardware description.</a:t>
            </a:r>
          </a:p>
          <a:p>
            <a:pPr marL="171426" indent="-171426">
              <a:buFontTx/>
              <a:buChar char="-"/>
            </a:pPr>
            <a:r>
              <a:rPr lang="en-GB" dirty="0" smtClean="0"/>
              <a:t>2 </a:t>
            </a:r>
            <a:r>
              <a:rPr lang="en-GB" dirty="0" err="1" smtClean="0"/>
              <a:t>SpW</a:t>
            </a:r>
            <a:r>
              <a:rPr lang="en-GB" baseline="0" dirty="0" smtClean="0"/>
              <a:t> interfaces: </a:t>
            </a:r>
            <a:r>
              <a:rPr lang="en-GB" baseline="0" dirty="0" err="1" smtClean="0"/>
              <a:t>tx</a:t>
            </a:r>
            <a:r>
              <a:rPr lang="en-GB" baseline="0" dirty="0" smtClean="0"/>
              <a:t> and </a:t>
            </a:r>
            <a:r>
              <a:rPr lang="en-GB" baseline="0" dirty="0" err="1" smtClean="0"/>
              <a:t>rx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SpW</a:t>
            </a:r>
            <a:r>
              <a:rPr lang="en-GB" baseline="0" dirty="0" smtClean="0"/>
              <a:t> traffic</a:t>
            </a:r>
          </a:p>
          <a:p>
            <a:pPr marL="171426" indent="-171426">
              <a:buFontTx/>
              <a:buChar char="-"/>
            </a:pPr>
            <a:r>
              <a:rPr lang="en-GB" baseline="0" dirty="0" smtClean="0"/>
              <a:t>4 </a:t>
            </a:r>
            <a:r>
              <a:rPr lang="en-GB" baseline="0" dirty="0" err="1" smtClean="0"/>
              <a:t>ext</a:t>
            </a:r>
            <a:r>
              <a:rPr lang="en-GB" baseline="0" dirty="0" smtClean="0"/>
              <a:t> triggers: interfacing with </a:t>
            </a:r>
            <a:r>
              <a:rPr lang="en-GB" baseline="0" dirty="0" err="1" smtClean="0"/>
              <a:t>ext</a:t>
            </a:r>
            <a:r>
              <a:rPr lang="en-GB" baseline="0" dirty="0" smtClean="0"/>
              <a:t> equipment</a:t>
            </a:r>
          </a:p>
          <a:p>
            <a:pPr marL="171426" indent="-171426">
              <a:buFontTx/>
              <a:buChar char="-"/>
            </a:pPr>
            <a:r>
              <a:rPr lang="en-GB" baseline="0" dirty="0" smtClean="0"/>
              <a:t>128MB memory: stores packet definitions</a:t>
            </a:r>
          </a:p>
          <a:p>
            <a:pPr marL="171426" indent="-171426">
              <a:buFontTx/>
              <a:buChar char="-"/>
            </a:pPr>
            <a:r>
              <a:rPr lang="en-GB" baseline="0" dirty="0" smtClean="0"/>
              <a:t>2 </a:t>
            </a:r>
            <a:r>
              <a:rPr lang="en-GB" baseline="0" dirty="0" err="1" smtClean="0"/>
              <a:t>mictors</a:t>
            </a:r>
            <a:r>
              <a:rPr lang="en-GB" baseline="0" dirty="0" smtClean="0"/>
              <a:t>: show device state</a:t>
            </a:r>
          </a:p>
          <a:p>
            <a:pPr marL="171426" indent="-171426">
              <a:buFontTx/>
              <a:buChar char="-"/>
            </a:pPr>
            <a:r>
              <a:rPr lang="en-GB" baseline="0" dirty="0" smtClean="0"/>
              <a:t>Indicator LEDs: status of </a:t>
            </a:r>
            <a:r>
              <a:rPr lang="en-GB" baseline="0" dirty="0" err="1" smtClean="0"/>
              <a:t>SpW</a:t>
            </a:r>
            <a:r>
              <a:rPr lang="en-GB" baseline="0" dirty="0" smtClean="0"/>
              <a:t> interfaces, </a:t>
            </a:r>
            <a:r>
              <a:rPr lang="en-GB" baseline="0" dirty="0" err="1" smtClean="0"/>
              <a:t>ext</a:t>
            </a:r>
            <a:r>
              <a:rPr lang="en-GB" baseline="0" dirty="0" smtClean="0"/>
              <a:t> triggers and USB port</a:t>
            </a:r>
          </a:p>
          <a:p>
            <a:pPr marL="171426" indent="-171426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22C7-1DE2-48CA-B93A-77B51E29029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Software description.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22C7-1DE2-48CA-B93A-77B51E29029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76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6" indent="-171426">
              <a:buFontTx/>
              <a:buChar char="-"/>
            </a:pPr>
            <a:r>
              <a:rPr lang="en-GB" dirty="0" smtClean="0"/>
              <a:t>Text editor</a:t>
            </a:r>
          </a:p>
          <a:p>
            <a:pPr marL="171426" indent="-171426">
              <a:buFontTx/>
              <a:buChar char="-"/>
            </a:pPr>
            <a:r>
              <a:rPr lang="en-GB" dirty="0" smtClean="0"/>
              <a:t>Compile + load toolbar buttons</a:t>
            </a:r>
          </a:p>
          <a:p>
            <a:pPr marL="171426" indent="-171426">
              <a:buFontTx/>
              <a:buChar char="-"/>
            </a:pPr>
            <a:r>
              <a:rPr lang="en-GB" dirty="0" smtClean="0"/>
              <a:t>Generate software events</a:t>
            </a:r>
          </a:p>
          <a:p>
            <a:pPr marL="171426" indent="-171426">
              <a:buFontTx/>
              <a:buChar char="-"/>
            </a:pPr>
            <a:r>
              <a:rPr lang="en-GB" dirty="0" smtClean="0"/>
              <a:t>View EGSE notifications</a:t>
            </a:r>
          </a:p>
          <a:p>
            <a:pPr marL="171426" indent="-171426">
              <a:buFontTx/>
              <a:buChar char="-"/>
            </a:pPr>
            <a:r>
              <a:rPr lang="en-GB" dirty="0" smtClean="0"/>
              <a:t>Time-code management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22C7-1DE2-48CA-B93A-77B51E29029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6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Mainly consists of: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22C7-1DE2-48CA-B93A-77B51E29029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10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36D331A-8BAD-439C-B37D-827ACE1C8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E08F6-44E3-4072-ABDF-4F52B1884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876256" cy="83827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1" y="908721"/>
            <a:ext cx="8697969" cy="5949280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72D47-FFD9-47B5-81D8-50F30A1C2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246" y="325395"/>
            <a:ext cx="6689754" cy="7302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72D47-FFD9-47B5-81D8-50F30A1C2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FBB82-FF7A-494D-9F87-9C54C2DFF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E08F6-44E3-4072-ABDF-4F52B1884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36D331A-8BAD-439C-B37D-827ACE1C8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246" y="325395"/>
            <a:ext cx="6689754" cy="7302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1" y="1196975"/>
            <a:ext cx="8697969" cy="5661025"/>
          </a:xfrm>
        </p:spPr>
        <p:txBody>
          <a:bodyPr/>
          <a:lstStyle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72D47-FFD9-47B5-81D8-50F30A1C2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246" y="325395"/>
            <a:ext cx="6689754" cy="7302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72D47-FFD9-47B5-81D8-50F30A1C2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FBB82-FF7A-494D-9F87-9C54C2DFF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303748" y="260648"/>
            <a:ext cx="6840252" cy="71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439863" y="1196975"/>
            <a:ext cx="7704137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750"/>
            <a:ext cx="971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03D74BE-7A03-43AD-BFBB-B23B68F71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5" descr="STARDundee_logo_rev comp.tif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0B008E"/>
              </a:clrFrom>
              <a:clrTo>
                <a:srgbClr val="0B008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3768" cy="101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  <p:sldLayoutId id="2147483744" r:id="rId2"/>
    <p:sldLayoutId id="2147483767" r:id="rId3"/>
    <p:sldLayoutId id="2147483748" r:id="rId4"/>
    <p:sldLayoutId id="2147483749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439863" y="152400"/>
            <a:ext cx="77041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439863" y="1196975"/>
            <a:ext cx="7704137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750"/>
            <a:ext cx="971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03D74BE-7A03-43AD-BFBB-B23B68F71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>
          <a:xfrm>
            <a:off x="628596" y="836577"/>
            <a:ext cx="7772400" cy="1752624"/>
          </a:xfrm>
        </p:spPr>
        <p:txBody>
          <a:bodyPr/>
          <a:lstStyle/>
          <a:p>
            <a:pPr algn="ctr"/>
            <a:r>
              <a:rPr lang="en-GB" i="1" dirty="0" smtClean="0"/>
              <a:t>SpaceWire EGSE: Real-Time Simulation of SpaceWire Instruments in a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FBC37-928A-4C6D-8A45-A630784F7ED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GB" dirty="0" smtClean="0"/>
              <a:t>Stephen Mudie, Steve Parkes, Martin Dunstan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8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 Software GUI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64" y="836712"/>
            <a:ext cx="8050856" cy="57537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 Scripting Language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Packet Definitions</a:t>
            </a:r>
          </a:p>
          <a:p>
            <a:r>
              <a:rPr lang="en-GB" dirty="0" smtClean="0"/>
              <a:t>Variables</a:t>
            </a:r>
          </a:p>
          <a:p>
            <a:pPr lvl="1"/>
            <a:r>
              <a:rPr lang="en-GB" dirty="0" smtClean="0"/>
              <a:t>Used to define packets with dynamic data</a:t>
            </a:r>
          </a:p>
          <a:p>
            <a:r>
              <a:rPr lang="en-GB" dirty="0" smtClean="0"/>
              <a:t>Packet Generation Schedules</a:t>
            </a:r>
          </a:p>
          <a:p>
            <a:r>
              <a:rPr lang="en-GB" dirty="0" smtClean="0"/>
              <a:t>State Machines</a:t>
            </a:r>
          </a:p>
          <a:p>
            <a:pPr lvl="1"/>
            <a:r>
              <a:rPr lang="en-GB" dirty="0" smtClean="0"/>
              <a:t>Control current packet generation schedule</a:t>
            </a:r>
          </a:p>
          <a:p>
            <a:r>
              <a:rPr lang="en-GB" dirty="0" smtClean="0"/>
              <a:t>Events</a:t>
            </a:r>
          </a:p>
          <a:p>
            <a:pPr lvl="1"/>
            <a:r>
              <a:rPr lang="en-GB" dirty="0" smtClean="0"/>
              <a:t>State machine reacts to events, controlling the packet generation schedule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EGSE: Simple Script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540" y="944724"/>
            <a:ext cx="5292588" cy="535531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en-GB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config</a:t>
            </a:r>
            <a:endParaRPr lang="en-GB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spw_tx_rate</a:t>
            </a:r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(1, 200Mbps)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spw_tx_rate</a:t>
            </a:r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(2, 200Mbps)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config</a:t>
            </a:r>
            <a:endParaRPr lang="en-GB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endParaRPr lang="en-GB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packet pkt1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dec</a:t>
            </a:r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(1 2 3 4)		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eop</a:t>
            </a:r>
            <a:endParaRPr lang="en-GB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packet</a:t>
            </a:r>
          </a:p>
          <a:p>
            <a:pPr eaLnBrk="0" hangingPunct="0"/>
            <a:endParaRPr lang="en-GB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schedule schedule1 @ 100Mbps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500ms send pkt1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schedule</a:t>
            </a:r>
          </a:p>
          <a:p>
            <a:pPr eaLnBrk="0" hangingPunct="0"/>
            <a:r>
              <a:rPr lang="en-GB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GB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statemachine</a:t>
            </a:r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initial state state1		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do schedule1 </a:t>
            </a:r>
            <a:r>
              <a:rPr lang="en-GB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repeatedly</a:t>
            </a:r>
            <a:endParaRPr lang="en-GB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end state	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statemachine</a:t>
            </a:r>
            <a:endParaRPr lang="en-GB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916228" y="1039376"/>
            <a:ext cx="3156272" cy="163354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Set line rates to 200Mbit/s</a:t>
            </a:r>
          </a:p>
          <a:p>
            <a:endParaRPr lang="en-GB" dirty="0" smtClean="0"/>
          </a:p>
        </p:txBody>
      </p:sp>
      <p:sp>
        <p:nvSpPr>
          <p:cNvPr id="11" name="Left Arrow 10"/>
          <p:cNvSpPr/>
          <p:nvPr/>
        </p:nvSpPr>
        <p:spPr bwMode="auto">
          <a:xfrm>
            <a:off x="4644008" y="1376772"/>
            <a:ext cx="1188132" cy="324036"/>
          </a:xfrm>
          <a:prstGeom prst="lef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EGSE: Simple Script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540" y="944724"/>
            <a:ext cx="5292588" cy="535531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en-GB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config</a:t>
            </a:r>
            <a:endParaRPr lang="en-GB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spw_tx_rate</a:t>
            </a:r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(1, 200Mbps)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spw_tx_rate</a:t>
            </a:r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(2, 200Mbps)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config</a:t>
            </a:r>
            <a:endParaRPr lang="en-GB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endParaRPr lang="en-GB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packet pkt1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dec</a:t>
            </a:r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(1 2 3 4)		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eop</a:t>
            </a:r>
            <a:endParaRPr lang="en-GB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packet</a:t>
            </a:r>
          </a:p>
          <a:p>
            <a:pPr eaLnBrk="0" hangingPunct="0"/>
            <a:endParaRPr lang="en-GB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schedule schedule1 @ 100Mbps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500ms send pkt1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schedule</a:t>
            </a:r>
          </a:p>
          <a:p>
            <a:pPr eaLnBrk="0" hangingPunct="0"/>
            <a:r>
              <a:rPr lang="en-GB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GB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statemachine</a:t>
            </a:r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initial state state1		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do schedule1 </a:t>
            </a:r>
            <a:r>
              <a:rPr lang="en-GB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repeatedly</a:t>
            </a:r>
            <a:endParaRPr lang="en-GB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end state	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statemachine</a:t>
            </a:r>
            <a:endParaRPr lang="en-GB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Left Arrow 10"/>
          <p:cNvSpPr/>
          <p:nvPr/>
        </p:nvSpPr>
        <p:spPr bwMode="auto">
          <a:xfrm>
            <a:off x="3203848" y="2384884"/>
            <a:ext cx="2628292" cy="324036"/>
          </a:xfrm>
          <a:prstGeom prst="lef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904148" y="2001416"/>
            <a:ext cx="3156272" cy="163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CC00"/>
              </a:buClr>
              <a:buFont typeface="Wingdings" pitchFamily="2" charset="2"/>
              <a:buNone/>
            </a:pPr>
            <a:r>
              <a:rPr lang="en-GB" dirty="0" smtClean="0">
                <a:solidFill>
                  <a:srgbClr val="FFFFFF"/>
                </a:solidFill>
              </a:rPr>
              <a:t>Define packet named “pkt1” with 4 decimal bytes followed by EOP</a:t>
            </a:r>
          </a:p>
          <a:p>
            <a:pPr>
              <a:buClr>
                <a:srgbClr val="FFCC00"/>
              </a:buClr>
            </a:pPr>
            <a:endParaRPr lang="en-GB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EGSE: Simple Script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540" y="944724"/>
            <a:ext cx="5292588" cy="535531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en-GB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config</a:t>
            </a:r>
            <a:endParaRPr lang="en-GB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spw_tx_rate</a:t>
            </a:r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(1, 200Mbps)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spw_tx_rate</a:t>
            </a:r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(2, 200Mbps)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config</a:t>
            </a:r>
            <a:endParaRPr lang="en-GB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endParaRPr lang="en-GB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packet pkt1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dec</a:t>
            </a:r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(1 2 3 4)		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eop</a:t>
            </a:r>
            <a:endParaRPr lang="en-GB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packet</a:t>
            </a:r>
          </a:p>
          <a:p>
            <a:pPr eaLnBrk="0" hangingPunct="0"/>
            <a:endParaRPr lang="en-GB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schedule schedule1 @ 100Mbps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500ms send pkt1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schedule</a:t>
            </a:r>
          </a:p>
          <a:p>
            <a:pPr eaLnBrk="0" hangingPunct="0"/>
            <a:r>
              <a:rPr lang="en-GB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GB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statemachine</a:t>
            </a:r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initial state state1		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do schedule1 </a:t>
            </a:r>
            <a:r>
              <a:rPr lang="en-GB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repeatedly</a:t>
            </a:r>
            <a:endParaRPr lang="en-GB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end state	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statemachine</a:t>
            </a:r>
            <a:endParaRPr lang="en-GB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Left Arrow 10"/>
          <p:cNvSpPr/>
          <p:nvPr/>
        </p:nvSpPr>
        <p:spPr bwMode="auto">
          <a:xfrm>
            <a:off x="4517994" y="3789040"/>
            <a:ext cx="1314146" cy="324036"/>
          </a:xfrm>
          <a:prstGeom prst="lef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904148" y="3261556"/>
            <a:ext cx="3348372" cy="268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CC00"/>
              </a:buClr>
              <a:buFont typeface="Wingdings" pitchFamily="2" charset="2"/>
              <a:buNone/>
            </a:pPr>
            <a:r>
              <a:rPr lang="en-GB" dirty="0" smtClean="0">
                <a:solidFill>
                  <a:srgbClr val="FFFFFF"/>
                </a:solidFill>
              </a:rPr>
              <a:t>Define schedule named “schedule1” that sends “pkt1” after 500ms at 100Mbit/s</a:t>
            </a:r>
          </a:p>
          <a:p>
            <a:pPr>
              <a:buClr>
                <a:srgbClr val="FFCC00"/>
              </a:buClr>
            </a:pPr>
            <a:endParaRPr lang="en-GB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EGSE: Simple Script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540" y="944724"/>
            <a:ext cx="5292588" cy="535531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en-GB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config</a:t>
            </a:r>
            <a:endParaRPr lang="en-GB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spw_tx_rate</a:t>
            </a:r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(1, 200Mbps)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spw_tx_rate</a:t>
            </a:r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(2, 200Mbps)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config</a:t>
            </a:r>
            <a:endParaRPr lang="en-GB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endParaRPr lang="en-GB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packet pkt1</a:t>
            </a:r>
          </a:p>
          <a:p>
            <a:pPr eaLnBrk="0" hangingPunct="0"/>
            <a:r>
              <a:rPr lang="en-GB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dec</a:t>
            </a:r>
            <a:r>
              <a:rPr lang="en-GB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(1 2 3 4)		</a:t>
            </a:r>
          </a:p>
          <a:p>
            <a:pPr eaLnBrk="0" hangingPunct="0"/>
            <a:r>
              <a:rPr lang="en-GB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eop</a:t>
            </a:r>
            <a:endParaRPr lang="en-GB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packet</a:t>
            </a:r>
          </a:p>
          <a:p>
            <a:pPr eaLnBrk="0" hangingPunct="0"/>
            <a:endParaRPr lang="en-GB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schedule schedule1 @ 100Mbps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500ms send pkt1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schedule</a:t>
            </a:r>
          </a:p>
          <a:p>
            <a:pPr eaLnBrk="0" hangingPunct="0"/>
            <a:r>
              <a:rPr lang="en-GB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GB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statemachine</a:t>
            </a:r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initial state state1		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do schedule1 </a:t>
            </a:r>
            <a:r>
              <a:rPr lang="en-GB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repeatedly</a:t>
            </a:r>
            <a:endParaRPr lang="en-GB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end state	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statemachine</a:t>
            </a:r>
            <a:endParaRPr lang="en-GB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Left Arrow 10"/>
          <p:cNvSpPr/>
          <p:nvPr/>
        </p:nvSpPr>
        <p:spPr bwMode="auto">
          <a:xfrm>
            <a:off x="4517994" y="4869160"/>
            <a:ext cx="1314146" cy="324036"/>
          </a:xfrm>
          <a:prstGeom prst="lef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904148" y="3261556"/>
            <a:ext cx="3348372" cy="268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CC00"/>
              </a:buClr>
              <a:buFont typeface="Wingdings" pitchFamily="2" charset="2"/>
              <a:buNone/>
            </a:pPr>
            <a:r>
              <a:rPr lang="en-GB" dirty="0" err="1" smtClean="0">
                <a:solidFill>
                  <a:srgbClr val="FFFFFF"/>
                </a:solidFill>
              </a:rPr>
              <a:t>SpW</a:t>
            </a:r>
            <a:r>
              <a:rPr lang="en-GB" dirty="0" smtClean="0">
                <a:solidFill>
                  <a:srgbClr val="FFFFFF"/>
                </a:solidFill>
              </a:rPr>
              <a:t> link 1 state machine has a single state that executes “schedule1” repeatedly</a:t>
            </a:r>
          </a:p>
          <a:p>
            <a:pPr>
              <a:buClr>
                <a:srgbClr val="FFCC00"/>
              </a:buClr>
            </a:pPr>
            <a:endParaRPr lang="en-GB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EGSE: Simple Script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56" y="872716"/>
            <a:ext cx="8194872" cy="572733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1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EGSE: Simple Script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56" y="872716"/>
            <a:ext cx="8194872" cy="572733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480212" y="6237312"/>
            <a:ext cx="2232248" cy="39604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EGSE: Simple Script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56" y="872716"/>
            <a:ext cx="8194872" cy="572733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7270" y="2640686"/>
            <a:ext cx="1265090" cy="523220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GB" sz="2800" dirty="0" smtClean="0">
                <a:solidFill>
                  <a:srgbClr val="FF0000"/>
                </a:solidFill>
              </a:rPr>
              <a:t>500ms</a:t>
            </a:r>
            <a:endParaRPr lang="en-GB" sz="28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123728" y="2924944"/>
            <a:ext cx="4428492" cy="32403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2123728" y="2600908"/>
            <a:ext cx="4428492" cy="3013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547270" y="3373832"/>
            <a:ext cx="1265090" cy="523220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GB" sz="2800" dirty="0" smtClean="0">
                <a:solidFill>
                  <a:srgbClr val="FF0000"/>
                </a:solidFill>
              </a:rPr>
              <a:t>500ms</a:t>
            </a:r>
            <a:endParaRPr lang="en-GB" sz="28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2123728" y="3598762"/>
            <a:ext cx="4428492" cy="44230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2123728" y="3274726"/>
            <a:ext cx="4428492" cy="3013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547270" y="4104135"/>
            <a:ext cx="1265090" cy="523220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GB" sz="2800" dirty="0" smtClean="0">
                <a:solidFill>
                  <a:srgbClr val="FF0000"/>
                </a:solidFill>
              </a:rPr>
              <a:t>500ms</a:t>
            </a:r>
            <a:endParaRPr lang="en-GB" sz="28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2123728" y="4388393"/>
            <a:ext cx="4428492" cy="44230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2123728" y="4064357"/>
            <a:ext cx="4428492" cy="3013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019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EGSE: Variables Script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540" y="944724"/>
            <a:ext cx="4860540" cy="57554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ariables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random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rnd08()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header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int08(2)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id    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inc08(0)	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crc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crc08()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variables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packet pkt1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start(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crc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header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id			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random * 8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stop(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crc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crc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eop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packet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schedule schedule1 @ 100Mbps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500ms send pkt1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schedule 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statemachine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initial state state1		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do schedule1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repeatedly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end state	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statemachine</a:t>
            </a:r>
            <a:endParaRPr lang="en-GB" sz="1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3563888" y="1160748"/>
            <a:ext cx="1980220" cy="324036"/>
          </a:xfrm>
          <a:prstGeom prst="lef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616116" y="944724"/>
            <a:ext cx="3348372" cy="95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dirty="0" smtClean="0"/>
              <a:t>Declare random variable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604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dirty="0" smtClean="0"/>
              <a:t>is SpaceWire EGSE: </a:t>
            </a:r>
          </a:p>
          <a:p>
            <a:pPr lvl="1"/>
            <a:r>
              <a:rPr lang="en-GB" dirty="0" smtClean="0"/>
              <a:t>SpaceWire </a:t>
            </a:r>
            <a:r>
              <a:rPr lang="en-GB" dirty="0" smtClean="0"/>
              <a:t>test and development unit developed by STAR-Dundee</a:t>
            </a:r>
          </a:p>
          <a:p>
            <a:r>
              <a:rPr lang="en-GB" dirty="0" smtClean="0"/>
              <a:t>Purpose:</a:t>
            </a:r>
          </a:p>
          <a:p>
            <a:pPr lvl="1"/>
            <a:r>
              <a:rPr lang="en-GB" dirty="0" smtClean="0"/>
              <a:t>Rapidly </a:t>
            </a:r>
            <a:r>
              <a:rPr lang="en-GB" dirty="0" smtClean="0"/>
              <a:t>em</a:t>
            </a:r>
            <a:r>
              <a:rPr lang="en-GB" dirty="0" smtClean="0"/>
              <a:t>ulate </a:t>
            </a:r>
            <a:r>
              <a:rPr lang="en-GB" dirty="0" smtClean="0"/>
              <a:t>instruments or other SpaceWire </a:t>
            </a:r>
            <a:r>
              <a:rPr lang="en-GB" dirty="0" smtClean="0"/>
              <a:t>equipment</a:t>
            </a:r>
          </a:p>
          <a:p>
            <a:pPr lvl="1"/>
            <a:r>
              <a:rPr lang="en-GB" dirty="0" smtClean="0"/>
              <a:t>I</a:t>
            </a:r>
            <a:r>
              <a:rPr lang="en-GB" dirty="0" smtClean="0"/>
              <a:t>n </a:t>
            </a:r>
            <a:r>
              <a:rPr lang="en-GB" u="sng" dirty="0" smtClean="0"/>
              <a:t>real-time</a:t>
            </a:r>
            <a:r>
              <a:rPr lang="en-GB" dirty="0" smtClean="0"/>
              <a:t> </a:t>
            </a:r>
            <a:r>
              <a:rPr lang="en-GB" dirty="0" smtClean="0"/>
              <a:t>for test and integration</a:t>
            </a:r>
            <a:endParaRPr lang="en-GB" dirty="0" smtClean="0"/>
          </a:p>
          <a:p>
            <a:r>
              <a:rPr lang="en-GB" dirty="0" smtClean="0"/>
              <a:t>Generates user defined </a:t>
            </a:r>
            <a:r>
              <a:rPr lang="en-GB" dirty="0" smtClean="0"/>
              <a:t>packets</a:t>
            </a:r>
          </a:p>
          <a:p>
            <a:pPr lvl="1"/>
            <a:r>
              <a:rPr lang="en-GB" dirty="0" smtClean="0"/>
              <a:t>I</a:t>
            </a:r>
            <a:r>
              <a:rPr lang="en-GB" dirty="0" smtClean="0"/>
              <a:t>n </a:t>
            </a:r>
            <a:r>
              <a:rPr lang="en-GB" dirty="0" smtClean="0"/>
              <a:t>pre-defined sequences at specific times and data rates</a:t>
            </a:r>
          </a:p>
          <a:p>
            <a:pPr lvl="1"/>
            <a:r>
              <a:rPr lang="en-GB" dirty="0" smtClean="0"/>
              <a:t>E.g</a:t>
            </a:r>
            <a:r>
              <a:rPr lang="en-GB" dirty="0" smtClean="0"/>
              <a:t>. </a:t>
            </a:r>
            <a:r>
              <a:rPr lang="en-GB" dirty="0" smtClean="0"/>
              <a:t>packet 1 followed </a:t>
            </a:r>
            <a:r>
              <a:rPr lang="en-GB" dirty="0"/>
              <a:t>10ms later by </a:t>
            </a:r>
            <a:r>
              <a:rPr lang="en-GB" dirty="0" smtClean="0"/>
              <a:t>packet 2 at 100Mbps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EGSE: Variables Script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540" y="944724"/>
            <a:ext cx="4860540" cy="57554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ariables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random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rnd08()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header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int08(2)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id     =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inc08(0)	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crc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crc08()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variables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packet pkt1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start(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crc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header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id			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random * 8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stop(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crc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crc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eop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packet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schedule schedule1 @ 100Mbps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500ms send pkt1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schedule 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statemachine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initial state state1		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do schedule1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repeatedly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end state	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statemachine</a:t>
            </a:r>
            <a:endParaRPr lang="en-GB" sz="1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3563888" y="1412776"/>
            <a:ext cx="1980220" cy="324036"/>
          </a:xfrm>
          <a:prstGeom prst="lef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616116" y="1173324"/>
            <a:ext cx="3348372" cy="95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dirty="0" smtClean="0"/>
              <a:t>Declare constant variable value 2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537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EGSE: Variables Script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540" y="944724"/>
            <a:ext cx="4860540" cy="57554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ariables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random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rnd08()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header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int08(2)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id     =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inc08(0)	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crc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crc08()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variables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packet pkt1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start(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crc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header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id			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random * 8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stop(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crc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crc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eop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packet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schedule schedule1 @ 100Mbps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500ms send pkt1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schedule 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statemachine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initial state state1		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do schedule1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repeatedly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end state	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statemachine</a:t>
            </a:r>
            <a:endParaRPr lang="en-GB" sz="1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3563888" y="1664804"/>
            <a:ext cx="1980220" cy="324036"/>
          </a:xfrm>
          <a:prstGeom prst="lef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616116" y="1353344"/>
            <a:ext cx="3600400" cy="14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dirty="0" smtClean="0"/>
              <a:t>Declare incrementing variable value 0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940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EGSE: Variables Script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540" y="944724"/>
            <a:ext cx="4860540" cy="57554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ariables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random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rnd08()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header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int08(2)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id    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inc08(0)	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crc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crc08()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variables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packet pkt1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start(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crc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header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id			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random * 8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stop(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crc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crc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eop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packet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schedule schedule1 @ 100Mbps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500ms send pkt1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schedule 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statemachine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initial state state1		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do schedule1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repeatedly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end state	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statemachine</a:t>
            </a:r>
            <a:endParaRPr lang="en-GB" sz="1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Left Arrow 5"/>
          <p:cNvSpPr/>
          <p:nvPr/>
        </p:nvSpPr>
        <p:spPr bwMode="auto">
          <a:xfrm>
            <a:off x="3455876" y="1916832"/>
            <a:ext cx="2088232" cy="324036"/>
          </a:xfrm>
          <a:prstGeom prst="lef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616116" y="1605372"/>
            <a:ext cx="3600400" cy="14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dirty="0" smtClean="0"/>
              <a:t>Declare CRC variable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241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EGSE: Variables Script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540" y="944724"/>
            <a:ext cx="4860540" cy="57554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ariables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random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rnd08()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header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int08(2)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id    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inc08(0)	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crc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crc08()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variables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packet pkt1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start(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crc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header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id			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random * 8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stop(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crc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crc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eop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packet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schedule schedule1 @ 100Mbps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500ms send pkt1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schedule 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statemachine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initial state state1		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do schedule1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repeatedly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end state	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statemachine</a:t>
            </a:r>
            <a:endParaRPr lang="en-GB" sz="1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2951820" y="2456892"/>
            <a:ext cx="2592288" cy="324036"/>
          </a:xfrm>
          <a:prstGeom prst="lef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616116" y="1592796"/>
            <a:ext cx="3600400" cy="193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dirty="0" smtClean="0"/>
              <a:t>Define packet</a:t>
            </a:r>
          </a:p>
          <a:p>
            <a:pPr marL="0" indent="0">
              <a:buFont typeface="Wingdings" pitchFamily="2" charset="2"/>
              <a:buNone/>
            </a:pPr>
            <a:r>
              <a:rPr lang="en-GB" dirty="0" smtClean="0"/>
              <a:t>named “pkt1”:</a:t>
            </a:r>
          </a:p>
          <a:p>
            <a:r>
              <a:rPr lang="en-GB" dirty="0" smtClean="0"/>
              <a:t>Constant header</a:t>
            </a:r>
          </a:p>
          <a:p>
            <a:r>
              <a:rPr lang="en-GB" dirty="0" smtClean="0"/>
              <a:t>Incrementing ID</a:t>
            </a:r>
          </a:p>
          <a:p>
            <a:r>
              <a:rPr lang="en-GB" dirty="0" smtClean="0"/>
              <a:t>8 random bytes</a:t>
            </a:r>
          </a:p>
          <a:p>
            <a:r>
              <a:rPr lang="en-GB" dirty="0" smtClean="0"/>
              <a:t>CRC calculation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834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EGSE: Variables Script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908720"/>
            <a:ext cx="8136848" cy="56785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EGSE: Variables Script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908720"/>
            <a:ext cx="8136848" cy="56785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20172" y="1412776"/>
            <a:ext cx="1624163" cy="954107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Constant</a:t>
            </a:r>
          </a:p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header</a:t>
            </a:r>
            <a:endParaRPr lang="en-GB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 bwMode="auto">
          <a:xfrm flipH="1" flipV="1">
            <a:off x="3383868" y="1808820"/>
            <a:ext cx="2736304" cy="8101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872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EGSE: Variables Script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908720"/>
            <a:ext cx="8136848" cy="56785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cxnSp>
        <p:nvCxnSpPr>
          <p:cNvPr id="8" name="Straight Arrow Connector 7"/>
          <p:cNvCxnSpPr>
            <a:stCxn id="10" idx="1"/>
          </p:cNvCxnSpPr>
          <p:nvPr/>
        </p:nvCxnSpPr>
        <p:spPr bwMode="auto">
          <a:xfrm flipH="1" flipV="1">
            <a:off x="3383868" y="1952836"/>
            <a:ext cx="2484276" cy="26103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868144" y="1736812"/>
            <a:ext cx="2265364" cy="954107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Incrementing</a:t>
            </a:r>
          </a:p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ID</a:t>
            </a:r>
          </a:p>
        </p:txBody>
      </p:sp>
    </p:spTree>
    <p:extLst>
      <p:ext uri="{BB962C8B-B14F-4D97-AF65-F5344CB8AC3E}">
        <p14:creationId xmlns:p14="http://schemas.microsoft.com/office/powerpoint/2010/main" val="40153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EGSE: Variables Script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908720"/>
            <a:ext cx="8136848" cy="56785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04931" y="2078849"/>
            <a:ext cx="1545616" cy="954107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Random</a:t>
            </a:r>
          </a:p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bytes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3678741" y="2528282"/>
            <a:ext cx="2526190" cy="61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354704" y="3032956"/>
            <a:ext cx="32403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357879" y="2024844"/>
            <a:ext cx="32403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656508" y="2024844"/>
            <a:ext cx="0" cy="100811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914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EGSE: Variables Script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908720"/>
            <a:ext cx="8136848" cy="56785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69032" y="2555322"/>
            <a:ext cx="963726" cy="523220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CRC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3383870" y="2816932"/>
            <a:ext cx="3085162" cy="43204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9710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EGSE: Schedules Script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540" y="944724"/>
            <a:ext cx="4788532" cy="35394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packet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pkt1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hex(11 11 11 11)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eop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packet</a:t>
            </a:r>
          </a:p>
          <a:p>
            <a:pPr eaLnBrk="0" hangingPunct="0"/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packet pkt2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hex(22 22 22 22)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eop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packet</a:t>
            </a:r>
          </a:p>
          <a:p>
            <a:pPr eaLnBrk="0" hangingPunct="0"/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packet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pkt3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hex(33 33 33 33)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eop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packet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616116" y="944724"/>
            <a:ext cx="33483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CC00"/>
              </a:buClr>
              <a:buFont typeface="Wingdings" pitchFamily="2" charset="2"/>
              <a:buNone/>
            </a:pPr>
            <a:r>
              <a:rPr lang="en-GB" dirty="0" smtClean="0">
                <a:solidFill>
                  <a:srgbClr val="FFFFFF"/>
                </a:solidFill>
              </a:rPr>
              <a:t>Define 3 packets named “pkt1”, “pkt2” and “pkt3” each with unique data.</a:t>
            </a:r>
          </a:p>
          <a:p>
            <a:pPr>
              <a:buClr>
                <a:srgbClr val="FFCC00"/>
              </a:buClr>
            </a:pPr>
            <a:endParaRPr lang="en-GB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364624" y="2139959"/>
            <a:ext cx="2304256" cy="144016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0668" y="2598429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n-lt"/>
              </a:rPr>
              <a:t>Camera</a:t>
            </a:r>
            <a:endParaRPr lang="en-GB" sz="28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33076" y="2139959"/>
            <a:ext cx="2304256" cy="144016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5440" y="2382985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+mn-lt"/>
              </a:rPr>
              <a:t>Mass</a:t>
            </a:r>
          </a:p>
          <a:p>
            <a:pPr algn="ctr"/>
            <a:r>
              <a:rPr lang="en-GB" sz="2800" dirty="0" smtClean="0">
                <a:latin typeface="+mn-lt"/>
              </a:rPr>
              <a:t>Memory</a:t>
            </a:r>
            <a:endParaRPr lang="en-GB" sz="2800" dirty="0">
              <a:latin typeface="+mn-lt"/>
            </a:endParaRPr>
          </a:p>
        </p:txBody>
      </p:sp>
      <p:cxnSp>
        <p:nvCxnSpPr>
          <p:cNvPr id="10" name="Straight Connector 9"/>
          <p:cNvCxnSpPr>
            <a:stCxn id="5" idx="3"/>
            <a:endCxn id="7" idx="1"/>
          </p:cNvCxnSpPr>
          <p:nvPr/>
        </p:nvCxnSpPr>
        <p:spPr bwMode="auto">
          <a:xfrm>
            <a:off x="3668880" y="2860039"/>
            <a:ext cx="176419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031940" y="2149695"/>
            <a:ext cx="103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+mn-lt"/>
              </a:rPr>
              <a:t>SpW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584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EGSE: Schedules Script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540" y="944724"/>
            <a:ext cx="4788532" cy="378565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schedule schedule1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1s send pkt1 * 5</a:t>
            </a:r>
          </a:p>
          <a:p>
            <a:pPr eaLnBrk="0" hangingPunct="0"/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schedule</a:t>
            </a:r>
          </a:p>
          <a:p>
            <a:pPr eaLnBrk="0" hangingPunct="0"/>
            <a:endParaRPr lang="en-GB" sz="1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schedule schedule2</a:t>
            </a:r>
          </a:p>
          <a:p>
            <a:pPr eaLnBrk="0" hangingPunct="0"/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500ms send pkt1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1000ms send pkt2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1500ms send pkt3</a:t>
            </a:r>
            <a:endParaRPr lang="en-GB" sz="1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schedule</a:t>
            </a:r>
          </a:p>
          <a:p>
            <a:pPr eaLnBrk="0" hangingPunct="0"/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schedule schedule3</a:t>
            </a:r>
          </a:p>
          <a:p>
            <a:pPr eaLnBrk="0" hangingPunct="0"/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0ms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send pkt3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+1s send pkt2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+1s send pkt1</a:t>
            </a:r>
          </a:p>
          <a:p>
            <a:pPr eaLnBrk="0" hangingPunct="0"/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schedule</a:t>
            </a:r>
          </a:p>
        </p:txBody>
      </p:sp>
      <p:sp>
        <p:nvSpPr>
          <p:cNvPr id="5" name="Left Arrow 4"/>
          <p:cNvSpPr/>
          <p:nvPr/>
        </p:nvSpPr>
        <p:spPr bwMode="auto">
          <a:xfrm>
            <a:off x="3527884" y="944724"/>
            <a:ext cx="2016224" cy="324036"/>
          </a:xfrm>
          <a:prstGeom prst="lef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616116" y="777280"/>
            <a:ext cx="3600400" cy="193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CC00"/>
              </a:buClr>
              <a:buFont typeface="Wingdings" pitchFamily="2" charset="2"/>
              <a:buNone/>
            </a:pPr>
            <a:r>
              <a:rPr lang="en-GB" dirty="0" smtClean="0">
                <a:solidFill>
                  <a:srgbClr val="FFFFFF"/>
                </a:solidFill>
              </a:rPr>
              <a:t>“schedule1” sends “pkt1” 5 times, 1s after schedule starts</a:t>
            </a:r>
          </a:p>
          <a:p>
            <a:pPr>
              <a:buClr>
                <a:srgbClr val="FFCC00"/>
              </a:buClr>
            </a:pPr>
            <a:endParaRPr lang="en-GB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9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EGSE: Schedules Script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540" y="944724"/>
            <a:ext cx="4788532" cy="378565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schedule schedule1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1s send pkt1 * 5</a:t>
            </a:r>
          </a:p>
          <a:p>
            <a:pPr eaLnBrk="0" hangingPunct="0"/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schedule</a:t>
            </a:r>
          </a:p>
          <a:p>
            <a:pPr eaLnBrk="0" hangingPunct="0"/>
            <a:endParaRPr lang="en-GB" sz="1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schedule schedule2</a:t>
            </a:r>
          </a:p>
          <a:p>
            <a:pPr eaLnBrk="0" hangingPunct="0"/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500ms send pkt1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1000ms send pkt2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1500ms send pkt3</a:t>
            </a:r>
            <a:endParaRPr lang="en-GB" sz="1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schedule</a:t>
            </a:r>
          </a:p>
          <a:p>
            <a:pPr eaLnBrk="0" hangingPunct="0"/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schedule schedule3</a:t>
            </a:r>
          </a:p>
          <a:p>
            <a:pPr eaLnBrk="0" hangingPunct="0"/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0ms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send pkt3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+1s send pkt2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+1s send pkt1</a:t>
            </a:r>
          </a:p>
          <a:p>
            <a:pPr eaLnBrk="0" hangingPunct="0"/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schedule</a:t>
            </a:r>
          </a:p>
        </p:txBody>
      </p:sp>
      <p:sp>
        <p:nvSpPr>
          <p:cNvPr id="8" name="Left Arrow 7"/>
          <p:cNvSpPr/>
          <p:nvPr/>
        </p:nvSpPr>
        <p:spPr bwMode="auto">
          <a:xfrm>
            <a:off x="3527884" y="1916832"/>
            <a:ext cx="2016224" cy="324036"/>
          </a:xfrm>
          <a:prstGeom prst="lef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616116" y="885292"/>
            <a:ext cx="3600400" cy="243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CC00"/>
              </a:buClr>
              <a:buFont typeface="Wingdings" pitchFamily="2" charset="2"/>
              <a:buNone/>
            </a:pPr>
            <a:r>
              <a:rPr lang="en-GB" dirty="0" smtClean="0">
                <a:solidFill>
                  <a:srgbClr val="FFFFFF"/>
                </a:solidFill>
              </a:rPr>
              <a:t>“schedule2” sends “pkt1” 500ms, “pkt2” 1000ms and “pkt3” 1500ms after schedule starts</a:t>
            </a:r>
          </a:p>
          <a:p>
            <a:pPr>
              <a:buClr>
                <a:srgbClr val="FFCC00"/>
              </a:buClr>
            </a:pPr>
            <a:endParaRPr lang="en-GB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EGSE: Schedules Script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540" y="944724"/>
            <a:ext cx="4788532" cy="378565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schedule schedule1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1s send pkt1 * 5</a:t>
            </a:r>
          </a:p>
          <a:p>
            <a:pPr eaLnBrk="0" hangingPunct="0"/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schedule</a:t>
            </a:r>
          </a:p>
          <a:p>
            <a:pPr eaLnBrk="0" hangingPunct="0"/>
            <a:endParaRPr lang="en-GB" sz="1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schedule schedule2</a:t>
            </a:r>
          </a:p>
          <a:p>
            <a:pPr eaLnBrk="0" hangingPunct="0"/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500ms send pkt1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1000ms send pkt2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1500ms send pkt3</a:t>
            </a:r>
            <a:endParaRPr lang="en-GB" sz="1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schedule</a:t>
            </a:r>
          </a:p>
          <a:p>
            <a:pPr eaLnBrk="0" hangingPunct="0"/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schedule schedule3</a:t>
            </a:r>
          </a:p>
          <a:p>
            <a:pPr eaLnBrk="0" hangingPunct="0"/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0ms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send pkt3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+1s send pkt2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+1s send pkt1</a:t>
            </a:r>
          </a:p>
          <a:p>
            <a:pPr eaLnBrk="0" hangingPunct="0"/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schedule</a:t>
            </a:r>
          </a:p>
        </p:txBody>
      </p:sp>
      <p:sp>
        <p:nvSpPr>
          <p:cNvPr id="7" name="Left Arrow 6"/>
          <p:cNvSpPr/>
          <p:nvPr/>
        </p:nvSpPr>
        <p:spPr bwMode="auto">
          <a:xfrm>
            <a:off x="3203848" y="3356992"/>
            <a:ext cx="2340260" cy="324036"/>
          </a:xfrm>
          <a:prstGeom prst="lef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616116" y="2240868"/>
            <a:ext cx="3600400" cy="279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CC00"/>
              </a:buClr>
              <a:buFont typeface="Wingdings" pitchFamily="2" charset="2"/>
              <a:buNone/>
            </a:pPr>
            <a:r>
              <a:rPr lang="en-GB" dirty="0" smtClean="0">
                <a:solidFill>
                  <a:srgbClr val="FFFFFF"/>
                </a:solidFill>
              </a:rPr>
              <a:t>“schedule3” sends “pkt3” immediately, “pkt2” 1s after “pkt3” </a:t>
            </a:r>
            <a:r>
              <a:rPr lang="en-GB" dirty="0" err="1" smtClean="0">
                <a:solidFill>
                  <a:srgbClr val="FFFFFF"/>
                </a:solidFill>
              </a:rPr>
              <a:t>tx</a:t>
            </a:r>
            <a:r>
              <a:rPr lang="en-GB" dirty="0" smtClean="0">
                <a:solidFill>
                  <a:srgbClr val="FFFFFF"/>
                </a:solidFill>
              </a:rPr>
              <a:t> begins and “pkt1” 1s after “pkt2” </a:t>
            </a:r>
            <a:r>
              <a:rPr lang="en-GB" dirty="0" err="1" smtClean="0">
                <a:solidFill>
                  <a:srgbClr val="FFFFFF"/>
                </a:solidFill>
              </a:rPr>
              <a:t>tx</a:t>
            </a:r>
            <a:r>
              <a:rPr lang="en-GB" dirty="0" smtClean="0">
                <a:solidFill>
                  <a:srgbClr val="FFFFFF"/>
                </a:solidFill>
              </a:rPr>
              <a:t> begins</a:t>
            </a:r>
          </a:p>
          <a:p>
            <a:pPr>
              <a:buClr>
                <a:srgbClr val="FFCC00"/>
              </a:buClr>
            </a:pPr>
            <a:endParaRPr lang="en-GB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EGSE: Schedules Script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540" y="944724"/>
            <a:ext cx="4788532" cy="452431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statemachine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initial state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state1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do schedule1	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goto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state2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end state</a:t>
            </a:r>
          </a:p>
          <a:p>
            <a:pPr eaLnBrk="0" hangingPunct="0"/>
            <a:endParaRPr lang="en-GB" sz="1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state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state2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do schedule2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goto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state3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end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endParaRPr lang="en-GB" sz="1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endParaRPr lang="en-GB" sz="1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state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state3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do schedule3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goto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state1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end state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statemachine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Left Arrow 4"/>
          <p:cNvSpPr/>
          <p:nvPr/>
        </p:nvSpPr>
        <p:spPr bwMode="auto">
          <a:xfrm>
            <a:off x="4608004" y="1196752"/>
            <a:ext cx="936104" cy="324036"/>
          </a:xfrm>
          <a:prstGeom prst="lef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616116" y="764704"/>
            <a:ext cx="3600400" cy="279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CC00"/>
              </a:buClr>
              <a:buFont typeface="Wingdings" pitchFamily="2" charset="2"/>
              <a:buNone/>
            </a:pPr>
            <a:r>
              <a:rPr lang="en-GB" dirty="0" smtClean="0">
                <a:solidFill>
                  <a:srgbClr val="FFFFFF"/>
                </a:solidFill>
              </a:rPr>
              <a:t>“state1” executes “schedule1”once then transitions to “state2”</a:t>
            </a:r>
          </a:p>
          <a:p>
            <a:pPr>
              <a:buClr>
                <a:srgbClr val="FFCC00"/>
              </a:buClr>
            </a:pPr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4608004" y="2636912"/>
            <a:ext cx="936104" cy="324036"/>
          </a:xfrm>
          <a:prstGeom prst="lef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616116" y="2577480"/>
            <a:ext cx="3600400" cy="279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CC00"/>
              </a:buClr>
              <a:buFont typeface="Wingdings" pitchFamily="2" charset="2"/>
              <a:buNone/>
            </a:pPr>
            <a:r>
              <a:rPr lang="en-GB" dirty="0" smtClean="0">
                <a:solidFill>
                  <a:srgbClr val="FFFFFF"/>
                </a:solidFill>
              </a:rPr>
              <a:t>“state2” executes “schedule2”once then transitions to “state3”</a:t>
            </a:r>
          </a:p>
          <a:p>
            <a:pPr>
              <a:buClr>
                <a:srgbClr val="FFCC00"/>
              </a:buClr>
            </a:pPr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4608004" y="4653136"/>
            <a:ext cx="936104" cy="324036"/>
          </a:xfrm>
          <a:prstGeom prst="lef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618596" y="4545124"/>
            <a:ext cx="3600400" cy="279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CC00"/>
              </a:buClr>
              <a:buFont typeface="Wingdings" pitchFamily="2" charset="2"/>
              <a:buNone/>
            </a:pPr>
            <a:r>
              <a:rPr lang="en-GB" dirty="0" smtClean="0">
                <a:solidFill>
                  <a:srgbClr val="FFFFFF"/>
                </a:solidFill>
              </a:rPr>
              <a:t>“state3” executes “schedule3”once then transitions to “state1”</a:t>
            </a:r>
          </a:p>
          <a:p>
            <a:pPr>
              <a:buClr>
                <a:srgbClr val="FFCC00"/>
              </a:buClr>
            </a:pPr>
            <a:endParaRPr lang="en-GB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EGSE: Schedules Script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94" y="836712"/>
            <a:ext cx="8338888" cy="5807888"/>
          </a:xfrm>
        </p:spPr>
      </p:pic>
    </p:spTree>
    <p:extLst>
      <p:ext uri="{BB962C8B-B14F-4D97-AF65-F5344CB8AC3E}">
        <p14:creationId xmlns:p14="http://schemas.microsoft.com/office/powerpoint/2010/main" val="7198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EGSE: Schedules Script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94" y="836712"/>
            <a:ext cx="8338888" cy="5807888"/>
          </a:xfrm>
        </p:spPr>
      </p:pic>
      <p:sp>
        <p:nvSpPr>
          <p:cNvPr id="12" name="TextBox 11"/>
          <p:cNvSpPr txBox="1"/>
          <p:nvPr/>
        </p:nvSpPr>
        <p:spPr>
          <a:xfrm>
            <a:off x="6012160" y="2339673"/>
            <a:ext cx="1826141" cy="523220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GB" sz="2800" dirty="0" smtClean="0">
                <a:solidFill>
                  <a:srgbClr val="FF0000"/>
                </a:solidFill>
              </a:rPr>
              <a:t>schedule1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799276" y="2592854"/>
            <a:ext cx="1212884" cy="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497470" y="3681028"/>
            <a:ext cx="32403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500645" y="1742480"/>
            <a:ext cx="32403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799274" y="1742480"/>
            <a:ext cx="0" cy="193854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413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EGSE: Schedules Script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94" y="836712"/>
            <a:ext cx="8338888" cy="5807888"/>
          </a:xfrm>
        </p:spPr>
      </p:pic>
      <p:cxnSp>
        <p:nvCxnSpPr>
          <p:cNvPr id="14" name="Straight Connector 13"/>
          <p:cNvCxnSpPr/>
          <p:nvPr/>
        </p:nvCxnSpPr>
        <p:spPr bwMode="auto">
          <a:xfrm>
            <a:off x="4497470" y="4905164"/>
            <a:ext cx="32403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500645" y="3730228"/>
            <a:ext cx="32403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799274" y="3730228"/>
            <a:ext cx="2" cy="117493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000820" y="4064514"/>
            <a:ext cx="1826141" cy="523220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GB" sz="2800" dirty="0" smtClean="0">
                <a:solidFill>
                  <a:srgbClr val="FF0000"/>
                </a:solidFill>
              </a:rPr>
              <a:t>schedule2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4787936" y="4317695"/>
            <a:ext cx="1212884" cy="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310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EGSE: Schedules Script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94" y="836712"/>
            <a:ext cx="8338888" cy="5807888"/>
          </a:xfrm>
        </p:spPr>
      </p:pic>
      <p:cxnSp>
        <p:nvCxnSpPr>
          <p:cNvPr id="14" name="Straight Connector 13"/>
          <p:cNvCxnSpPr/>
          <p:nvPr/>
        </p:nvCxnSpPr>
        <p:spPr bwMode="auto">
          <a:xfrm>
            <a:off x="4497470" y="6021288"/>
            <a:ext cx="32403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500645" y="4941168"/>
            <a:ext cx="32403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799274" y="4941168"/>
            <a:ext cx="0" cy="108012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018082" y="5219618"/>
            <a:ext cx="1826141" cy="523220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GB" sz="2800" dirty="0" smtClean="0">
                <a:solidFill>
                  <a:srgbClr val="FF0000"/>
                </a:solidFill>
              </a:rPr>
              <a:t>schedule3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4805198" y="5472799"/>
            <a:ext cx="1212884" cy="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851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EGSE: FSM and Events Script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540" y="944724"/>
            <a:ext cx="4896544" cy="501675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events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swEvent0 =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software_in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(0)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events</a:t>
            </a:r>
            <a:endParaRPr lang="en-GB" sz="1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statemachine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initial state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state1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do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schedule1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on swEvent0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goto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state2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end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state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state2	</a:t>
            </a:r>
          </a:p>
          <a:p>
            <a:pPr eaLnBrk="0" hangingPunct="0"/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do schedule2		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on swEvent0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goto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state3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end state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state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state3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do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schedule3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on swEvent0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goto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state1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end state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statemachine</a:t>
            </a:r>
            <a:endParaRPr lang="en-GB" sz="1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Left Arrow 16"/>
          <p:cNvSpPr/>
          <p:nvPr/>
        </p:nvSpPr>
        <p:spPr bwMode="auto">
          <a:xfrm>
            <a:off x="4608004" y="1196752"/>
            <a:ext cx="936104" cy="324036"/>
          </a:xfrm>
          <a:prstGeom prst="lef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616116" y="813284"/>
            <a:ext cx="3600400" cy="279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CC00"/>
              </a:buClr>
              <a:buFont typeface="Wingdings" pitchFamily="2" charset="2"/>
              <a:buNone/>
            </a:pPr>
            <a:r>
              <a:rPr lang="en-GB" dirty="0" smtClean="0">
                <a:solidFill>
                  <a:srgbClr val="FFFFFF"/>
                </a:solidFill>
              </a:rPr>
              <a:t>Declare software event named “swEvent0”</a:t>
            </a:r>
          </a:p>
          <a:p>
            <a:pPr>
              <a:buClr>
                <a:srgbClr val="FFCC00"/>
              </a:buClr>
            </a:pPr>
            <a:endParaRPr lang="en-GB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EGSE: FSM and Events Script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540" y="944724"/>
            <a:ext cx="4896544" cy="501675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events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swEvent0 =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software_in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(0)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events</a:t>
            </a:r>
          </a:p>
          <a:p>
            <a:pPr eaLnBrk="0" hangingPunct="0"/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statemachine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	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initial state state1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do schedule1		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on swEvent0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goto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state2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end state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state state2	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do schedule2		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on swEvent0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goto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state3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end state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state state3	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do schedule3	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on swEvent0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goto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state1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end state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statemachine</a:t>
            </a:r>
            <a:endParaRPr lang="en-GB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Left Arrow 16"/>
          <p:cNvSpPr/>
          <p:nvPr/>
        </p:nvSpPr>
        <p:spPr bwMode="auto">
          <a:xfrm>
            <a:off x="5220072" y="2636912"/>
            <a:ext cx="504056" cy="324036"/>
          </a:xfrm>
          <a:prstGeom prst="lef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976156" y="3356992"/>
            <a:ext cx="3060340" cy="279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CC00"/>
              </a:buClr>
              <a:buFont typeface="Wingdings" pitchFamily="2" charset="2"/>
              <a:buNone/>
            </a:pPr>
            <a:r>
              <a:rPr lang="en-GB" dirty="0" smtClean="0">
                <a:solidFill>
                  <a:srgbClr val="FFFFFF"/>
                </a:solidFill>
              </a:rPr>
              <a:t>Change state when “swEvent0” is detected.</a:t>
            </a:r>
          </a:p>
          <a:p>
            <a:pPr>
              <a:buClr>
                <a:srgbClr val="FFCC00"/>
              </a:buClr>
            </a:pPr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5220072" y="3861048"/>
            <a:ext cx="504056" cy="324036"/>
          </a:xfrm>
          <a:prstGeom prst="lef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5220072" y="5085184"/>
            <a:ext cx="504056" cy="324036"/>
          </a:xfrm>
          <a:prstGeom prst="lef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364624" y="2139959"/>
            <a:ext cx="2304256" cy="144016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8119" y="2198138"/>
            <a:ext cx="22172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+mn-lt"/>
              </a:rPr>
              <a:t>EGSE</a:t>
            </a:r>
          </a:p>
          <a:p>
            <a:pPr algn="ctr"/>
            <a:r>
              <a:rPr lang="en-GB" sz="2800" dirty="0" smtClean="0">
                <a:latin typeface="+mn-lt"/>
              </a:rPr>
              <a:t>(simulating camera)</a:t>
            </a:r>
            <a:endParaRPr lang="en-GB" sz="28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33076" y="2139959"/>
            <a:ext cx="2304256" cy="144016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5440" y="2382985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+mn-lt"/>
              </a:rPr>
              <a:t>Mass</a:t>
            </a:r>
          </a:p>
          <a:p>
            <a:pPr algn="ctr"/>
            <a:r>
              <a:rPr lang="en-GB" sz="2800" dirty="0" smtClean="0">
                <a:latin typeface="+mn-lt"/>
              </a:rPr>
              <a:t>Memory</a:t>
            </a:r>
            <a:endParaRPr lang="en-GB" sz="2800" dirty="0">
              <a:latin typeface="+mn-lt"/>
            </a:endParaRPr>
          </a:p>
        </p:txBody>
      </p:sp>
      <p:cxnSp>
        <p:nvCxnSpPr>
          <p:cNvPr id="10" name="Straight Connector 9"/>
          <p:cNvCxnSpPr>
            <a:stCxn id="5" idx="3"/>
            <a:endCxn id="7" idx="1"/>
          </p:cNvCxnSpPr>
          <p:nvPr/>
        </p:nvCxnSpPr>
        <p:spPr bwMode="auto">
          <a:xfrm>
            <a:off x="3668880" y="2860039"/>
            <a:ext cx="176419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031940" y="2149695"/>
            <a:ext cx="103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+mn-lt"/>
              </a:rPr>
              <a:t>SpW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52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Software events</a:t>
            </a:r>
          </a:p>
          <a:p>
            <a:r>
              <a:rPr lang="en-GB" dirty="0" smtClean="0"/>
              <a:t>Triggering on SpaceWire received packets</a:t>
            </a:r>
          </a:p>
          <a:p>
            <a:r>
              <a:rPr lang="en-GB" dirty="0" smtClean="0"/>
              <a:t>Triggering on </a:t>
            </a:r>
            <a:r>
              <a:rPr lang="en-GB" smtClean="0"/>
              <a:t>received time-codes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Solar Orbiter Simulation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Project Aims</a:t>
            </a:r>
          </a:p>
          <a:p>
            <a:pPr lvl="1"/>
            <a:r>
              <a:rPr lang="en-GB" dirty="0" smtClean="0"/>
              <a:t>STAR-Dundee SpaceWire-EGSE unit</a:t>
            </a:r>
          </a:p>
          <a:p>
            <a:pPr lvl="2"/>
            <a:r>
              <a:rPr lang="en-GB" dirty="0" smtClean="0"/>
              <a:t>Able to perform real-time instrument simulation in a day</a:t>
            </a:r>
          </a:p>
          <a:p>
            <a:pPr lvl="1"/>
            <a:r>
              <a:rPr lang="en-GB" dirty="0" smtClean="0"/>
              <a:t>Wanted to explore its</a:t>
            </a:r>
          </a:p>
          <a:p>
            <a:pPr lvl="2"/>
            <a:r>
              <a:rPr lang="en-GB" dirty="0" smtClean="0"/>
              <a:t>Capabilities</a:t>
            </a:r>
          </a:p>
          <a:p>
            <a:pPr lvl="2"/>
            <a:r>
              <a:rPr lang="en-GB" dirty="0" smtClean="0"/>
              <a:t>Limitations</a:t>
            </a:r>
          </a:p>
          <a:p>
            <a:pPr lvl="1"/>
            <a:r>
              <a:rPr lang="en-GB" dirty="0" smtClean="0"/>
              <a:t>With a view to enhancing its capabilities</a:t>
            </a:r>
          </a:p>
          <a:p>
            <a:pPr lvl="1"/>
            <a:r>
              <a:rPr lang="en-GB" dirty="0" smtClean="0"/>
              <a:t>Simulate a complete on-board data-handling 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E463C-64B8-4D28-AA0C-05C8CD0B00F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-216532" y="0"/>
            <a:ext cx="9342581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smtClean="0"/>
              <a:t>Spacecraft selection</a:t>
            </a:r>
            <a:endParaRPr lang="en" dirty="0"/>
          </a:p>
        </p:txBody>
      </p:sp>
      <p:sp>
        <p:nvSpPr>
          <p:cNvPr id="72" name="Shape 7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" dirty="0" smtClean="0"/>
              <a:t>Evaluated missions for simulation</a:t>
            </a:r>
          </a:p>
          <a:p>
            <a:pPr lvl="1"/>
            <a:r>
              <a:rPr lang="en" dirty="0" smtClean="0"/>
              <a:t>Requirement: Extensive SpW OBDH network</a:t>
            </a:r>
          </a:p>
          <a:p>
            <a:pPr lvl="0"/>
            <a:r>
              <a:rPr lang="en" dirty="0" smtClean="0"/>
              <a:t>Selected: ESA Solar Orbiter</a:t>
            </a:r>
          </a:p>
          <a:p>
            <a:pPr lvl="1"/>
            <a:r>
              <a:rPr lang="en" dirty="0" smtClean="0"/>
              <a:t>Routed SpaceWire Network</a:t>
            </a:r>
          </a:p>
          <a:p>
            <a:pPr lvl="1"/>
            <a:r>
              <a:rPr lang="en" dirty="0" smtClean="0"/>
              <a:t>Standard CCSDS packets</a:t>
            </a:r>
          </a:p>
          <a:p>
            <a:pPr lvl="1"/>
            <a:r>
              <a:rPr lang="en" dirty="0" smtClean="0"/>
              <a:t>Standard ECSS PUS services</a:t>
            </a:r>
          </a:p>
          <a:p>
            <a:pPr lvl="1"/>
            <a:r>
              <a:rPr lang="en" dirty="0" smtClean="0"/>
              <a:t>Documents available through BepiColombo heritage</a:t>
            </a:r>
            <a:endParaRPr lang="en" dirty="0"/>
          </a:p>
        </p:txBody>
      </p:sp>
      <p:sp>
        <p:nvSpPr>
          <p:cNvPr id="75" name="Shape 75"/>
          <p:cNvSpPr txBox="1"/>
          <p:nvPr/>
        </p:nvSpPr>
        <p:spPr>
          <a:xfrm>
            <a:off x="7020272" y="6456563"/>
            <a:ext cx="2105777" cy="414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rgbClr val="FFFFFF"/>
                </a:solidFill>
              </a:rPr>
              <a:t>Image Credit: ESA</a:t>
            </a:r>
          </a:p>
        </p:txBody>
      </p:sp>
    </p:spTree>
    <p:extLst>
      <p:ext uri="{BB962C8B-B14F-4D97-AF65-F5344CB8AC3E}">
        <p14:creationId xmlns:p14="http://schemas.microsoft.com/office/powerpoint/2010/main" val="40725323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 smtClean="0"/>
              <a:t>Solar Orbiter Mission Profile</a:t>
            </a:r>
            <a:endParaRPr lang="en" dirty="0"/>
          </a:p>
        </p:txBody>
      </p:sp>
      <p:sp>
        <p:nvSpPr>
          <p:cNvPr id="94" name="Shape 94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" smtClean="0"/>
              <a:t>ESA M-class mission</a:t>
            </a:r>
          </a:p>
          <a:p>
            <a:pPr lvl="1"/>
            <a:r>
              <a:rPr lang="en" smtClean="0"/>
              <a:t>ESA’s Cosmic Vision 2015-2025</a:t>
            </a:r>
          </a:p>
          <a:p>
            <a:pPr lvl="1"/>
            <a:r>
              <a:rPr lang="en" smtClean="0"/>
              <a:t>Contractor: Astrium UK Ltd.</a:t>
            </a:r>
          </a:p>
          <a:p>
            <a:pPr lvl="0"/>
            <a:r>
              <a:rPr lang="en" smtClean="0"/>
              <a:t>Remote sensing</a:t>
            </a:r>
          </a:p>
          <a:p>
            <a:pPr lvl="2"/>
            <a:r>
              <a:rPr lang="en" smtClean="0"/>
              <a:t>EUI,</a:t>
            </a:r>
          </a:p>
          <a:p>
            <a:pPr lvl="2"/>
            <a:r>
              <a:rPr lang="en" smtClean="0"/>
              <a:t>METIS, </a:t>
            </a:r>
          </a:p>
          <a:p>
            <a:pPr lvl="2"/>
            <a:r>
              <a:rPr lang="en" smtClean="0"/>
              <a:t>PHI, </a:t>
            </a:r>
          </a:p>
          <a:p>
            <a:pPr lvl="2"/>
            <a:r>
              <a:rPr lang="en" smtClean="0"/>
              <a:t>SoloHI,</a:t>
            </a:r>
          </a:p>
          <a:p>
            <a:pPr lvl="2"/>
            <a:r>
              <a:rPr lang="en" smtClean="0"/>
              <a:t>SPICE,</a:t>
            </a:r>
          </a:p>
          <a:p>
            <a:pPr lvl="2"/>
            <a:r>
              <a:rPr lang="en" smtClean="0"/>
              <a:t>STIX</a:t>
            </a:r>
          </a:p>
          <a:p>
            <a:r>
              <a:rPr lang="en" smtClean="0"/>
              <a:t>In situ</a:t>
            </a:r>
          </a:p>
          <a:p>
            <a:pPr lvl="2"/>
            <a:r>
              <a:rPr lang="en" smtClean="0"/>
              <a:t>EPD,</a:t>
            </a:r>
          </a:p>
          <a:p>
            <a:pPr lvl="2"/>
            <a:r>
              <a:rPr lang="en" smtClean="0"/>
              <a:t>MAG,</a:t>
            </a:r>
          </a:p>
          <a:p>
            <a:pPr lvl="2"/>
            <a:r>
              <a:rPr lang="en" smtClean="0"/>
              <a:t>RPW, </a:t>
            </a:r>
          </a:p>
          <a:p>
            <a:pPr lvl="2"/>
            <a:r>
              <a:rPr lang="en" smtClean="0"/>
              <a:t>SWA</a:t>
            </a:r>
            <a:endParaRPr lang="en" dirty="0" smtClean="0"/>
          </a:p>
        </p:txBody>
      </p:sp>
      <p:sp>
        <p:nvSpPr>
          <p:cNvPr id="11" name="Shape 80"/>
          <p:cNvSpPr/>
          <p:nvPr/>
        </p:nvSpPr>
        <p:spPr>
          <a:xfrm>
            <a:off x="3635896" y="2492896"/>
            <a:ext cx="5508104" cy="406845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" name="Shape 86"/>
          <p:cNvSpPr txBox="1"/>
          <p:nvPr/>
        </p:nvSpPr>
        <p:spPr>
          <a:xfrm>
            <a:off x="6336675" y="6495621"/>
            <a:ext cx="2411789" cy="414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Image Credit: ESA</a:t>
            </a:r>
          </a:p>
        </p:txBody>
      </p:sp>
    </p:spTree>
    <p:extLst>
      <p:ext uri="{BB962C8B-B14F-4D97-AF65-F5344CB8AC3E}">
        <p14:creationId xmlns:p14="http://schemas.microsoft.com/office/powerpoint/2010/main" val="27347823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Solar Orbiter SpaceWire </a:t>
            </a:r>
            <a:r>
              <a:rPr lang="en" dirty="0" smtClean="0"/>
              <a:t>Network</a:t>
            </a:r>
            <a:endParaRPr lang="en" dirty="0"/>
          </a:p>
        </p:txBody>
      </p:sp>
      <p:sp>
        <p:nvSpPr>
          <p:cNvPr id="117" name="Shape 117"/>
          <p:cNvSpPr/>
          <p:nvPr/>
        </p:nvSpPr>
        <p:spPr>
          <a:xfrm>
            <a:off x="40400" y="1376773"/>
            <a:ext cx="9063199" cy="43644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8" name="Shape 118"/>
          <p:cNvSpPr txBox="1"/>
          <p:nvPr/>
        </p:nvSpPr>
        <p:spPr>
          <a:xfrm>
            <a:off x="2339752" y="5741201"/>
            <a:ext cx="4644516" cy="414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Image Credit: Paul Norridge, Astrium UK</a:t>
            </a:r>
          </a:p>
        </p:txBody>
      </p:sp>
    </p:spTree>
    <p:extLst>
      <p:ext uri="{BB962C8B-B14F-4D97-AF65-F5344CB8AC3E}">
        <p14:creationId xmlns:p14="http://schemas.microsoft.com/office/powerpoint/2010/main" val="26005375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-13895" y="836711"/>
            <a:ext cx="9157895" cy="601865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 smtClean="0"/>
              <a:t>Solar Orbiter Mass Memory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874611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 smtClean="0"/>
              <a:t>Solar Orbiter SSMM Simulation I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153790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 smtClean="0"/>
              <a:t>Solar Orbiter SSMM Simulation II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079056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0" y="801503"/>
            <a:ext cx="9143999" cy="605649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smtClean="0"/>
              <a:t>Solar Orbiter simulated OBDH network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05568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/>
        </p:nvSpPr>
        <p:spPr>
          <a:xfrm>
            <a:off x="0" y="836712"/>
            <a:ext cx="9144001" cy="602129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05" name="Shape 40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smtClean="0"/>
              <a:t>Demonstration Network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083747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it works:</a:t>
            </a:r>
          </a:p>
          <a:p>
            <a:pPr lvl="1"/>
            <a:r>
              <a:rPr lang="en-GB" dirty="0" smtClean="0"/>
              <a:t>User defines instrument behaviour in a script</a:t>
            </a:r>
          </a:p>
          <a:p>
            <a:pPr lvl="1"/>
            <a:r>
              <a:rPr lang="en-GB" dirty="0" smtClean="0"/>
              <a:t>Software used to compile script and load resulting configuration file into EGSE unit</a:t>
            </a:r>
          </a:p>
          <a:p>
            <a:pPr lvl="1"/>
            <a:r>
              <a:rPr lang="en-GB" dirty="0" smtClean="0"/>
              <a:t>Hardware functions independent of software resulting in real-time performance</a:t>
            </a:r>
          </a:p>
          <a:p>
            <a:r>
              <a:rPr lang="en-GB" dirty="0" smtClean="0"/>
              <a:t>Benefits:</a:t>
            </a:r>
          </a:p>
          <a:p>
            <a:pPr lvl="1"/>
            <a:r>
              <a:rPr lang="en-GB" dirty="0" smtClean="0"/>
              <a:t>Reduce </a:t>
            </a:r>
            <a:r>
              <a:rPr lang="en-GB" dirty="0" smtClean="0"/>
              <a:t>time and costs associated with </a:t>
            </a:r>
            <a:r>
              <a:rPr lang="en-GB" dirty="0" smtClean="0"/>
              <a:t>traditional </a:t>
            </a:r>
            <a:r>
              <a:rPr lang="en-GB" dirty="0" smtClean="0"/>
              <a:t>EGSE </a:t>
            </a:r>
            <a:r>
              <a:rPr lang="en-GB" dirty="0" smtClean="0"/>
              <a:t>development</a:t>
            </a:r>
          </a:p>
          <a:p>
            <a:pPr lvl="1"/>
            <a:r>
              <a:rPr lang="en-GB" dirty="0" smtClean="0"/>
              <a:t>All real-time behaviour is handled by hardware</a:t>
            </a:r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 smtClean="0"/>
              <a:t>EGSE Summary</a:t>
            </a:r>
            <a:endParaRPr lang="e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 concept for SpaceWire instrument real-time emulation</a:t>
            </a:r>
          </a:p>
          <a:p>
            <a:r>
              <a:rPr lang="en-GB" dirty="0" smtClean="0"/>
              <a:t>Minimal </a:t>
            </a:r>
            <a:r>
              <a:rPr lang="en-GB" dirty="0"/>
              <a:t>development </a:t>
            </a:r>
            <a:r>
              <a:rPr lang="en-GB" dirty="0" smtClean="0"/>
              <a:t>time</a:t>
            </a:r>
          </a:p>
          <a:p>
            <a:pPr lvl="1"/>
            <a:r>
              <a:rPr lang="en-GB" dirty="0" smtClean="0"/>
              <a:t>A day or two for a instrument real-time emulation</a:t>
            </a:r>
            <a:endParaRPr lang="en-GB" dirty="0"/>
          </a:p>
          <a:p>
            <a:r>
              <a:rPr lang="en-GB" dirty="0" smtClean="0"/>
              <a:t>Integrate </a:t>
            </a:r>
            <a:r>
              <a:rPr lang="en-GB" dirty="0"/>
              <a:t>with </a:t>
            </a:r>
            <a:r>
              <a:rPr lang="en-GB" dirty="0" smtClean="0"/>
              <a:t>other test equipment via </a:t>
            </a:r>
            <a:r>
              <a:rPr lang="en-GB" dirty="0"/>
              <a:t>external </a:t>
            </a:r>
            <a:r>
              <a:rPr lang="en-GB" dirty="0" smtClean="0"/>
              <a:t>triggers</a:t>
            </a:r>
          </a:p>
          <a:p>
            <a:r>
              <a:rPr lang="en-GB" dirty="0" smtClean="0"/>
              <a:t>Interacts with host software via</a:t>
            </a:r>
          </a:p>
          <a:p>
            <a:pPr lvl="1"/>
            <a:r>
              <a:rPr lang="en-GB" dirty="0" smtClean="0"/>
              <a:t>Software events from host to EGSE</a:t>
            </a:r>
          </a:p>
          <a:p>
            <a:pPr lvl="1"/>
            <a:r>
              <a:rPr lang="en-GB" dirty="0" smtClean="0"/>
              <a:t>Software events from EGSE to host</a:t>
            </a:r>
          </a:p>
          <a:p>
            <a:pPr lvl="1"/>
            <a:r>
              <a:rPr lang="en-GB" dirty="0" smtClean="0"/>
              <a:t>Received SpaceWire packets can be passed to the host software</a:t>
            </a:r>
            <a:endParaRPr lang="en-GB" dirty="0"/>
          </a:p>
          <a:p>
            <a:r>
              <a:rPr lang="en-GB" dirty="0" smtClean="0"/>
              <a:t>Real-time </a:t>
            </a:r>
            <a:r>
              <a:rPr lang="en-GB" dirty="0" smtClean="0"/>
              <a:t>simulation of the Solar Orbiter</a:t>
            </a:r>
          </a:p>
          <a:p>
            <a:pPr lvl="1"/>
            <a:r>
              <a:rPr lang="en-GB" dirty="0" smtClean="0"/>
              <a:t>Designed and developed by MSc Student</a:t>
            </a:r>
          </a:p>
          <a:p>
            <a:pPr lvl="1"/>
            <a:r>
              <a:rPr lang="en-GB" dirty="0" smtClean="0"/>
              <a:t>Using STAR-Dundee SpaceWire-EGSE unit</a:t>
            </a:r>
          </a:p>
          <a:p>
            <a:pPr lvl="1"/>
            <a:r>
              <a:rPr lang="en-GB" dirty="0" smtClean="0"/>
              <a:t>Some limitations on the simulation to make it </a:t>
            </a:r>
            <a:r>
              <a:rPr lang="en-GB" dirty="0" smtClean="0"/>
              <a:t>realisable</a:t>
            </a:r>
          </a:p>
          <a:p>
            <a:pPr lvl="1"/>
            <a:r>
              <a:rPr lang="en-GB" dirty="0" smtClean="0"/>
              <a:t>Results being used to enhance the SpaceWire-EGSE functionality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706902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SpaceWire EGSE Hardware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32180" y="1128681"/>
            <a:ext cx="5111820" cy="4783203"/>
          </a:xfrm>
        </p:spPr>
        <p:txBody>
          <a:bodyPr/>
          <a:lstStyle/>
          <a:p>
            <a:r>
              <a:rPr lang="en-GB" dirty="0" smtClean="0"/>
              <a:t>2 SpaceWire interfaces</a:t>
            </a:r>
          </a:p>
          <a:p>
            <a:r>
              <a:rPr lang="en-GB" dirty="0" smtClean="0"/>
              <a:t>4 external triggers (3 IN, 1 OUT)</a:t>
            </a:r>
          </a:p>
          <a:p>
            <a:r>
              <a:rPr lang="en-GB" dirty="0" smtClean="0"/>
              <a:t>128MB </a:t>
            </a:r>
            <a:r>
              <a:rPr lang="en-GB" dirty="0"/>
              <a:t>m</a:t>
            </a:r>
            <a:r>
              <a:rPr lang="en-GB" dirty="0" smtClean="0"/>
              <a:t>emory</a:t>
            </a:r>
          </a:p>
          <a:p>
            <a:r>
              <a:rPr lang="en-GB" dirty="0" smtClean="0"/>
              <a:t>2 </a:t>
            </a:r>
            <a:r>
              <a:rPr lang="en-GB" dirty="0" err="1"/>
              <a:t>M</a:t>
            </a:r>
            <a:r>
              <a:rPr lang="en-GB" dirty="0" err="1" smtClean="0"/>
              <a:t>ictor</a:t>
            </a:r>
            <a:r>
              <a:rPr lang="en-GB" dirty="0" smtClean="0"/>
              <a:t> logic analyser connectors</a:t>
            </a:r>
          </a:p>
          <a:p>
            <a:r>
              <a:rPr lang="en-GB" dirty="0" smtClean="0"/>
              <a:t>USB connection to host PC</a:t>
            </a:r>
          </a:p>
          <a:p>
            <a:r>
              <a:rPr lang="en-GB" dirty="0"/>
              <a:t>Indicator LEDs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7" y="1268760"/>
            <a:ext cx="3978256" cy="24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259631" y="1130622"/>
            <a:ext cx="6624738" cy="4596756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 Front Panel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1331531"/>
            <a:ext cx="5976348" cy="419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 Rear Panel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130622"/>
            <a:ext cx="6624738" cy="459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9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EGSE Software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Compiler</a:t>
            </a:r>
          </a:p>
          <a:p>
            <a:pPr lvl="1"/>
            <a:r>
              <a:rPr lang="en-GB" dirty="0" smtClean="0"/>
              <a:t>Compiles scripts into EGSE configuration files</a:t>
            </a:r>
          </a:p>
          <a:p>
            <a:r>
              <a:rPr lang="en-GB" dirty="0" smtClean="0"/>
              <a:t>Loader</a:t>
            </a:r>
          </a:p>
          <a:p>
            <a:pPr lvl="1"/>
            <a:r>
              <a:rPr lang="en-GB" dirty="0" smtClean="0"/>
              <a:t>Loads EGSE configuration files </a:t>
            </a:r>
            <a:r>
              <a:rPr lang="en-GB" dirty="0"/>
              <a:t>o</a:t>
            </a:r>
            <a:r>
              <a:rPr lang="en-GB" dirty="0" smtClean="0"/>
              <a:t>nto hardware</a:t>
            </a:r>
          </a:p>
          <a:p>
            <a:r>
              <a:rPr lang="en-GB" dirty="0" smtClean="0"/>
              <a:t>Software API</a:t>
            </a:r>
          </a:p>
          <a:p>
            <a:pPr lvl="1"/>
            <a:r>
              <a:rPr lang="en-GB" dirty="0" smtClean="0"/>
              <a:t>Create custom applications to control and interact with the EGSE</a:t>
            </a:r>
          </a:p>
          <a:p>
            <a:r>
              <a:rPr lang="en-GB" dirty="0" smtClean="0"/>
              <a:t>GUI</a:t>
            </a:r>
          </a:p>
          <a:p>
            <a:pPr lvl="1"/>
            <a:r>
              <a:rPr lang="en-GB" dirty="0" smtClean="0"/>
              <a:t>Combines a text editor with most of the functions provided by the compiler, loader and API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24848</TotalTime>
  <Words>1260</Words>
  <Application>Microsoft Office PowerPoint</Application>
  <PresentationFormat>On-screen Show (4:3)</PresentationFormat>
  <Paragraphs>598</Paragraphs>
  <Slides>51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Clouds</vt:lpstr>
      <vt:lpstr>1_Clouds</vt:lpstr>
      <vt:lpstr>SpaceWire EGSE: Real-Time Simulation of SpaceWire Instruments in a Day</vt:lpstr>
      <vt:lpstr>SpaceWire EGSE</vt:lpstr>
      <vt:lpstr>SpaceWire EGSE</vt:lpstr>
      <vt:lpstr>SpaceWire EGSE</vt:lpstr>
      <vt:lpstr>SpaceWire EGSE</vt:lpstr>
      <vt:lpstr>SpaceWire EGSE Hardware</vt:lpstr>
      <vt:lpstr>SpaceWire EGSE Front Panel</vt:lpstr>
      <vt:lpstr>SpaceWire EGSE Rear Panel</vt:lpstr>
      <vt:lpstr>SpaceWire EGSE Software</vt:lpstr>
      <vt:lpstr>SpaceWire EGSE Software GUI</vt:lpstr>
      <vt:lpstr>SpaceWire EGSE Scripting Language</vt:lpstr>
      <vt:lpstr>SpaceWire EGSE: Simple Script</vt:lpstr>
      <vt:lpstr>SpaceWire EGSE: Simple Script</vt:lpstr>
      <vt:lpstr>SpaceWire EGSE: Simple Script</vt:lpstr>
      <vt:lpstr>SpaceWire EGSE: Simple Script</vt:lpstr>
      <vt:lpstr>SpaceWire EGSE: Simple Script</vt:lpstr>
      <vt:lpstr>SpaceWire EGSE: Simple Script</vt:lpstr>
      <vt:lpstr>SpaceWire EGSE: Simple Script</vt:lpstr>
      <vt:lpstr>SpaceWire EGSE: Variables Script</vt:lpstr>
      <vt:lpstr>SpaceWire EGSE: Variables Script</vt:lpstr>
      <vt:lpstr>SpaceWire EGSE: Variables Script</vt:lpstr>
      <vt:lpstr>SpaceWire EGSE: Variables Script</vt:lpstr>
      <vt:lpstr>SpaceWire EGSE: Variables Script</vt:lpstr>
      <vt:lpstr>SpaceWire EGSE: Variables Script</vt:lpstr>
      <vt:lpstr>SpaceWire EGSE: Variables Script</vt:lpstr>
      <vt:lpstr>SpaceWire EGSE: Variables Script</vt:lpstr>
      <vt:lpstr>SpaceWire EGSE: Variables Script</vt:lpstr>
      <vt:lpstr>SpaceWire EGSE: Variables Script</vt:lpstr>
      <vt:lpstr>SpaceWire EGSE: Schedules Script</vt:lpstr>
      <vt:lpstr>SpaceWire EGSE: Schedules Script</vt:lpstr>
      <vt:lpstr>SpaceWire EGSE: Schedules Script</vt:lpstr>
      <vt:lpstr>SpaceWire EGSE: Schedules Script</vt:lpstr>
      <vt:lpstr>SpaceWire EGSE: Schedules Script</vt:lpstr>
      <vt:lpstr>SpaceWire EGSE: Schedules Script</vt:lpstr>
      <vt:lpstr>SpaceWire EGSE: Schedules Script</vt:lpstr>
      <vt:lpstr>SpaceWire EGSE: Schedules Script</vt:lpstr>
      <vt:lpstr>SpaceWire EGSE: Schedules Script</vt:lpstr>
      <vt:lpstr>SpaceWire EGSE: FSM and Events Script</vt:lpstr>
      <vt:lpstr>SpaceWire EGSE: FSM and Events Script</vt:lpstr>
      <vt:lpstr>Other Features</vt:lpstr>
      <vt:lpstr>Solar Orbiter Simulation</vt:lpstr>
      <vt:lpstr>Spacecraft selection</vt:lpstr>
      <vt:lpstr>Solar Orbiter Mission Profile</vt:lpstr>
      <vt:lpstr>Solar Orbiter SpaceWire Network</vt:lpstr>
      <vt:lpstr>Solar Orbiter Mass Memory</vt:lpstr>
      <vt:lpstr>Solar Orbiter SSMM Simulation I</vt:lpstr>
      <vt:lpstr>Solar Orbiter SSMM Simulation II</vt:lpstr>
      <vt:lpstr>Solar Orbiter simulated OBDH network</vt:lpstr>
      <vt:lpstr>Demonstration Network</vt:lpstr>
      <vt:lpstr>PowerPoint Presentation</vt:lpstr>
      <vt:lpstr>EGSE Summary</vt:lpstr>
    </vt:vector>
  </TitlesOfParts>
  <Company>dac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Parkes</dc:creator>
  <cp:lastModifiedBy>Steve Parkes</cp:lastModifiedBy>
  <cp:revision>731</cp:revision>
  <cp:lastPrinted>2010-10-27T14:53:18Z</cp:lastPrinted>
  <dcterms:created xsi:type="dcterms:W3CDTF">2002-03-17T12:42:36Z</dcterms:created>
  <dcterms:modified xsi:type="dcterms:W3CDTF">2013-12-06T18:35:00Z</dcterms:modified>
</cp:coreProperties>
</file>