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74" r:id="rId2"/>
    <p:sldMasterId id="2147484444" r:id="rId3"/>
    <p:sldMasterId id="2147484494" r:id="rId4"/>
    <p:sldMasterId id="2147484570" r:id="rId5"/>
    <p:sldMasterId id="2147484614" r:id="rId6"/>
    <p:sldMasterId id="2147484627" r:id="rId7"/>
  </p:sldMasterIdLst>
  <p:notesMasterIdLst>
    <p:notesMasterId r:id="rId53"/>
  </p:notesMasterIdLst>
  <p:handoutMasterIdLst>
    <p:handoutMasterId r:id="rId54"/>
  </p:handoutMasterIdLst>
  <p:sldIdLst>
    <p:sldId id="352" r:id="rId8"/>
    <p:sldId id="428" r:id="rId9"/>
    <p:sldId id="935" r:id="rId10"/>
    <p:sldId id="923" r:id="rId11"/>
    <p:sldId id="929" r:id="rId12"/>
    <p:sldId id="882" r:id="rId13"/>
    <p:sldId id="815" r:id="rId14"/>
    <p:sldId id="953" r:id="rId15"/>
    <p:sldId id="954" r:id="rId16"/>
    <p:sldId id="950" r:id="rId17"/>
    <p:sldId id="936" r:id="rId18"/>
    <p:sldId id="937" r:id="rId19"/>
    <p:sldId id="951" r:id="rId20"/>
    <p:sldId id="938" r:id="rId21"/>
    <p:sldId id="952" r:id="rId22"/>
    <p:sldId id="932" r:id="rId23"/>
    <p:sldId id="939" r:id="rId24"/>
    <p:sldId id="940" r:id="rId25"/>
    <p:sldId id="941" r:id="rId26"/>
    <p:sldId id="942" r:id="rId27"/>
    <p:sldId id="943" r:id="rId28"/>
    <p:sldId id="955" r:id="rId29"/>
    <p:sldId id="956" r:id="rId30"/>
    <p:sldId id="957" r:id="rId31"/>
    <p:sldId id="948" r:id="rId32"/>
    <p:sldId id="924" r:id="rId33"/>
    <p:sldId id="824" r:id="rId34"/>
    <p:sldId id="910" r:id="rId35"/>
    <p:sldId id="908" r:id="rId36"/>
    <p:sldId id="912" r:id="rId37"/>
    <p:sldId id="915" r:id="rId38"/>
    <p:sldId id="916" r:id="rId39"/>
    <p:sldId id="925" r:id="rId40"/>
    <p:sldId id="927" r:id="rId41"/>
    <p:sldId id="934" r:id="rId42"/>
    <p:sldId id="898" r:id="rId43"/>
    <p:sldId id="899" r:id="rId44"/>
    <p:sldId id="928" r:id="rId45"/>
    <p:sldId id="944" r:id="rId46"/>
    <p:sldId id="900" r:id="rId47"/>
    <p:sldId id="827" r:id="rId48"/>
    <p:sldId id="843" r:id="rId49"/>
    <p:sldId id="901" r:id="rId50"/>
    <p:sldId id="834" r:id="rId51"/>
    <p:sldId id="752" r:id="rId52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0FF"/>
    <a:srgbClr val="FFC000"/>
    <a:srgbClr val="F1E08B"/>
    <a:srgbClr val="BD86CC"/>
    <a:srgbClr val="F29898"/>
    <a:srgbClr val="EC6464"/>
    <a:srgbClr val="C1E0FF"/>
    <a:srgbClr val="EF8181"/>
    <a:srgbClr val="F0CD8E"/>
    <a:srgbClr val="E6A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2" autoAdjust="0"/>
    <p:restoredTop sz="97573" autoAdjust="0"/>
  </p:normalViewPr>
  <p:slideViewPr>
    <p:cSldViewPr>
      <p:cViewPr varScale="1">
        <p:scale>
          <a:sx n="68" d="100"/>
          <a:sy n="68" d="100"/>
        </p:scale>
        <p:origin x="-9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4"/>
    </p:cViewPr>
  </p:sorterViewPr>
  <p:notesViewPr>
    <p:cSldViewPr>
      <p:cViewPr>
        <p:scale>
          <a:sx n="100" d="100"/>
          <a:sy n="100" d="100"/>
        </p:scale>
        <p:origin x="-912" y="-6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92B35F-1D3D-4A1E-8DB5-C2A159FF6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DBC9C-11BC-47E9-9FD8-64DC9211A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5663" y="742950"/>
            <a:ext cx="4953000" cy="37147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5CCD0-5929-45EC-BDC0-1ED4E1FFA5BC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51620" y="980728"/>
            <a:ext cx="7306580" cy="1764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35696" y="3068960"/>
            <a:ext cx="5936704" cy="25698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DD2CD8-3012-43C5-BF1F-66EBE304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8" descr="STC logo cym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103663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C12C-86AE-4968-A77A-C63C8EC5A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4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4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A4C4-1047-4E9F-890D-D1C5ABD35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D7A9B2-EF1A-46AE-B692-B42CF2B7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E2B7-067E-406E-9BA8-2A080A6C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7CF7-F054-434A-BDC2-431B92766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A4FE-0DA0-499A-BDC0-29C9419CF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AC60-1200-4075-AC4F-CB2C8335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120A-C8E1-4B55-A9B8-EEF04BDB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5A8D-1252-4F94-BED6-9FB3B2D3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3E62-D0C3-4A52-96C6-4C8912900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4" y="1"/>
            <a:ext cx="7704137" cy="7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4" y="764704"/>
            <a:ext cx="7704137" cy="6093297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D05B-2EAD-42AB-9847-F20C0F267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5F23-1A02-4774-8E68-7DDF281E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B78E-018D-499A-B37C-4742DFFE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4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4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3861-C58B-46D0-B72F-C5FD03CA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4" y="152401"/>
            <a:ext cx="7704137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pW-RT-logo-final-rev-whit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93663"/>
            <a:ext cx="25368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DD2CD8-3012-43C5-BF1F-66EBE3042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501" y="0"/>
            <a:ext cx="6637499" cy="836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836712"/>
            <a:ext cx="8460433" cy="51845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343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35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D63A-B39C-41C9-976E-83CEF67A0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89" y="1239732"/>
            <a:ext cx="4474963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0" y="1226003"/>
            <a:ext cx="4391980" cy="478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30F9-869E-416B-856E-9BB9973B52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76" y="274638"/>
            <a:ext cx="5230924" cy="9581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0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584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0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584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760-1471-4C11-B980-CFFFC571A7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490F-6FC0-4B3A-B38A-99A3650AC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D63A-B39C-41C9-976E-83CEF67A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1549-469B-4A17-8F45-DD81DE031B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3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5"/>
            <a:ext cx="5111750" cy="4896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1"/>
            <a:ext cx="3008313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EBE5-3E14-4B39-A2FD-D801CFA6B5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772" y="47425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0772" y="5547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0772" y="53092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A65D-88CA-4DA7-B157-6757DC216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C12C-86AE-4968-A77A-C63C8EC5AD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3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A4C4-1047-4E9F-890D-D1C5ABD35F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7CD6-4DAE-4AD6-90D4-77C950832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2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30F9-869E-416B-856E-9BB9973B5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D7A9B2-EF1A-46AE-B692-B42CF2B70B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4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E2B7-067E-406E-9BA8-2A080A6C20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9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7CF7-F054-434A-BDC2-431B92766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7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A4FE-0DA0-499A-BDC0-29C9419CFD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67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AC60-1200-4075-AC4F-CB2C8335D6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760-1471-4C11-B980-CFFFC571A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120A-C8E1-4B55-A9B8-EEF04BDBE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9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5A8D-1252-4F94-BED6-9FB3B2D3C2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08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3E62-D0C3-4A52-96C6-4C89129009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15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5F23-1A02-4774-8E68-7DDF281E4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0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B78E-018D-499A-B37C-4742DFFE12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4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4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4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3861-C58B-46D0-B72F-C5FD03CA20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47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4" y="152401"/>
            <a:ext cx="7704137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31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D7A9B2-EF1A-46AE-B692-B42CF2B70B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1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E2B7-067E-406E-9BA8-2A080A6C20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4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7CF7-F054-434A-BDC2-431B927667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490F-6FC0-4B3A-B38A-99A3650AC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A4FE-0DA0-499A-BDC0-29C9419CFD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90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AC60-1200-4075-AC4F-CB2C8335D6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2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120A-C8E1-4B55-A9B8-EEF04BDBE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4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5A8D-1252-4F94-BED6-9FB3B2D3C2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61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3E62-D0C3-4A52-96C6-4C89129009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00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5F23-1A02-4774-8E68-7DDF281E4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53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B78E-018D-499A-B37C-4742DFFE12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402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4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4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3861-C58B-46D0-B72F-C5FD03CA20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3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4" y="152401"/>
            <a:ext cx="7704137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864" y="1196975"/>
            <a:ext cx="3775075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1196975"/>
            <a:ext cx="3776662" cy="566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26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pW-RT-logo-final-rev-white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888" y="93663"/>
            <a:ext cx="25368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7DD2CD8-3012-43C5-BF1F-66EBE3042E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1549-469B-4A17-8F45-DD81DE03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501" y="0"/>
            <a:ext cx="6637499" cy="836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836712"/>
            <a:ext cx="8460433" cy="51845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D05B-2EAD-42AB-9847-F20C0F2673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92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343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35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D63A-B39C-41C9-976E-83CEF67A05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05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89" y="1239732"/>
            <a:ext cx="4474963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0" y="1226003"/>
            <a:ext cx="4391980" cy="478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30F9-869E-416B-856E-9BB9973B528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3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76" y="274638"/>
            <a:ext cx="5230924" cy="9581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0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584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0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584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760-1471-4C11-B980-CFFFC571A7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53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490F-6FC0-4B3A-B38A-99A3650ACA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92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1549-469B-4A17-8F45-DD81DE031B4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11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3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5"/>
            <a:ext cx="5111750" cy="4896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1"/>
            <a:ext cx="3008313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EBE5-3E14-4B39-A2FD-D801CFA6B5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98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772" y="47425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0772" y="5547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0772" y="53092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A65D-88CA-4DA7-B157-6757DC21607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C12C-86AE-4968-A77A-C63C8EC5ADC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03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3" y="152400"/>
            <a:ext cx="1925637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152400"/>
            <a:ext cx="56261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A4C4-1047-4E9F-890D-D1C5ABD35FB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EBE5-3E14-4B39-A2FD-D801CFA6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7CD6-4DAE-4AD6-90D4-77C950832A7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688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A65D-88CA-4DA7-B157-6757DC216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4" y="152401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4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CFE7CD6-4DAE-4AD6-90D4-77C95083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8" descr="STC logo cymk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" y="1"/>
            <a:ext cx="103663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1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4" y="152401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4" y="1019176"/>
            <a:ext cx="770413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E63199-755D-47E3-B5C9-6CBE6FF0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447925" y="0"/>
            <a:ext cx="66373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792163" y="765175"/>
            <a:ext cx="83232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FE7CD6-4DAE-4AD6-90D4-77C950832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SpW-RT-logo-final-rev-white.gif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238442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2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Presentation | DD/MM/YYYY | Slide  </a:t>
            </a:r>
            <a:fld id="{0BC863E4-8748-403A-8744-743637C4BD7C}" type="slidenum">
              <a:rPr lang="en-GB" sz="800" noProof="1" smtClean="0">
                <a:solidFill>
                  <a:schemeClr val="bg2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4" y="152401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4" y="1019176"/>
            <a:ext cx="770413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E63199-755D-47E3-B5C9-6CBE6FF041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06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  <p:sldLayoutId id="21474845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4" y="152401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4" y="1019176"/>
            <a:ext cx="770413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E63199-755D-47E3-B5C9-6CBE6FF041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76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447925" y="0"/>
            <a:ext cx="66373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792163" y="765175"/>
            <a:ext cx="83232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FE7CD6-4DAE-4AD6-90D4-77C950832A7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5" descr="SpW-RT-logo-final-rev-white.gif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26988" y="0"/>
            <a:ext cx="238442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961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  <p:sldLayoutId id="21474846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51620" y="620688"/>
            <a:ext cx="7992380" cy="2124236"/>
          </a:xfrm>
        </p:spPr>
        <p:txBody>
          <a:bodyPr/>
          <a:lstStyle/>
          <a:p>
            <a:pPr algn="ctr" eaLnBrk="1" hangingPunct="1"/>
            <a:r>
              <a:rPr lang="en-GB" sz="4000" dirty="0" smtClean="0"/>
              <a:t>SpaceFibre</a:t>
            </a:r>
            <a:br>
              <a:rPr lang="en-GB" sz="4000" dirty="0" smtClean="0"/>
            </a:br>
            <a:r>
              <a:rPr lang="en-GB" sz="2800" dirty="0" smtClean="0"/>
              <a:t>A Multi-Gigabit/s Network</a:t>
            </a:r>
            <a:br>
              <a:rPr lang="en-GB" sz="2800" dirty="0" smtClean="0"/>
            </a:br>
            <a:r>
              <a:rPr lang="en-GB" sz="2800" dirty="0" smtClean="0"/>
              <a:t>for Spaceflight Applications</a:t>
            </a:r>
            <a:endParaRPr lang="en-US" sz="2800" dirty="0" smtClean="0"/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27584" y="2888940"/>
            <a:ext cx="8136904" cy="2749860"/>
          </a:xfrm>
        </p:spPr>
        <p:txBody>
          <a:bodyPr/>
          <a:lstStyle/>
          <a:p>
            <a:pPr eaLnBrk="1" hangingPunct="1"/>
            <a:r>
              <a:rPr lang="en-GB" dirty="0" smtClean="0"/>
              <a:t>Steve Parkes</a:t>
            </a:r>
            <a:r>
              <a:rPr lang="en-GB" baseline="30000" dirty="0" smtClean="0"/>
              <a:t>1</a:t>
            </a:r>
            <a:r>
              <a:rPr lang="en-GB" dirty="0" smtClean="0"/>
              <a:t>, Chris McClements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</a:p>
          <a:p>
            <a:pPr eaLnBrk="1" hangingPunct="1"/>
            <a:r>
              <a:rPr lang="en-GB" dirty="0" smtClean="0"/>
              <a:t>Albert Ferrer</a:t>
            </a:r>
            <a:r>
              <a:rPr lang="en-GB" baseline="30000" dirty="0" smtClean="0"/>
              <a:t>2</a:t>
            </a:r>
            <a:r>
              <a:rPr lang="en-GB" dirty="0" smtClean="0"/>
              <a:t>, Alberto Gonzalez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pPr eaLnBrk="1" hangingPunct="1"/>
            <a:endParaRPr lang="en-GB" sz="2400" baseline="30000" dirty="0" smtClean="0"/>
          </a:p>
          <a:p>
            <a:pPr eaLnBrk="1" hangingPunct="1"/>
            <a:r>
              <a:rPr lang="en-GB" sz="2400" baseline="30000" dirty="0" smtClean="0"/>
              <a:t>1</a:t>
            </a:r>
            <a:r>
              <a:rPr lang="en-GB" sz="2400" dirty="0" smtClean="0"/>
              <a:t>Space Technology Centre, University of Dundee, UK</a:t>
            </a:r>
          </a:p>
          <a:p>
            <a:pPr eaLnBrk="1" hangingPunct="1"/>
            <a:r>
              <a:rPr lang="en-GB" sz="2400" baseline="30000" dirty="0" smtClean="0"/>
              <a:t>2</a:t>
            </a:r>
            <a:r>
              <a:rPr lang="en-GB" sz="2400" dirty="0" smtClean="0"/>
              <a:t>STAR-Dundee Ltd, UK and Spain</a:t>
            </a:r>
          </a:p>
          <a:p>
            <a:pPr eaLnBrk="1" hangingPunct="1"/>
            <a:endParaRPr lang="en-GB" sz="100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ADDD8-B1E4-448D-A669-45256F7ABB0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680999"/>
            <a:ext cx="5580112" cy="6093297"/>
          </a:xfrm>
        </p:spPr>
        <p:txBody>
          <a:bodyPr/>
          <a:lstStyle/>
          <a:p>
            <a:r>
              <a:rPr lang="en-GB" dirty="0" smtClean="0"/>
              <a:t>Packets</a:t>
            </a:r>
            <a:endParaRPr lang="en-GB" dirty="0" smtClean="0"/>
          </a:p>
          <a:p>
            <a:pPr lvl="1"/>
            <a:r>
              <a:rPr lang="en-GB" dirty="0"/>
              <a:t>Packages information to be sent over link</a:t>
            </a:r>
          </a:p>
          <a:p>
            <a:pPr lvl="1"/>
            <a:r>
              <a:rPr lang="en-GB" dirty="0" smtClean="0"/>
              <a:t>Transfers packets </a:t>
            </a:r>
            <a:r>
              <a:rPr lang="en-GB" dirty="0"/>
              <a:t>over network</a:t>
            </a:r>
          </a:p>
          <a:p>
            <a:pPr lvl="1"/>
            <a:r>
              <a:rPr lang="en-GB" dirty="0" smtClean="0"/>
              <a:t>&lt;</a:t>
            </a:r>
            <a:r>
              <a:rPr lang="en-GB" dirty="0" err="1" smtClean="0"/>
              <a:t>Dest</a:t>
            </a:r>
            <a:r>
              <a:rPr lang="en-GB" dirty="0" smtClean="0"/>
              <a:t>. Address</a:t>
            </a:r>
            <a:r>
              <a:rPr lang="en-GB" dirty="0"/>
              <a:t>&gt;&lt;Cargo&gt;&lt;EOP&gt;</a:t>
            </a:r>
          </a:p>
          <a:p>
            <a:pPr lvl="1"/>
            <a:r>
              <a:rPr lang="en-GB" dirty="0" smtClean="0"/>
              <a:t>Same </a:t>
            </a:r>
            <a:r>
              <a:rPr lang="en-GB" dirty="0" smtClean="0"/>
              <a:t>routing concepts as SpaceWire</a:t>
            </a:r>
          </a:p>
          <a:p>
            <a:pPr lvl="1"/>
            <a:r>
              <a:rPr lang="en-GB" dirty="0" smtClean="0"/>
              <a:t>Path and logical addressing</a:t>
            </a:r>
          </a:p>
          <a:p>
            <a:r>
              <a:rPr lang="en-GB" dirty="0" smtClean="0"/>
              <a:t>Broadcast Messages</a:t>
            </a:r>
          </a:p>
          <a:p>
            <a:pPr lvl="1"/>
            <a:r>
              <a:rPr lang="en-GB" dirty="0" smtClean="0"/>
              <a:t>Broadcasts short messages across network</a:t>
            </a:r>
          </a:p>
          <a:p>
            <a:pPr lvl="1"/>
            <a:r>
              <a:rPr lang="en-GB" dirty="0" smtClean="0"/>
              <a:t>Can carry time-codes, time messages, </a:t>
            </a:r>
            <a:r>
              <a:rPr lang="en-GB" dirty="0" smtClean="0"/>
              <a:t>events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5337" y="1138226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973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916520"/>
            <a:ext cx="5580112" cy="5857775"/>
          </a:xfrm>
        </p:spPr>
        <p:txBody>
          <a:bodyPr/>
          <a:lstStyle/>
          <a:p>
            <a:r>
              <a:rPr lang="en-GB" dirty="0" smtClean="0"/>
              <a:t>Configures</a:t>
            </a:r>
            <a:r>
              <a:rPr lang="en-GB" dirty="0" smtClean="0"/>
              <a:t>, controls and monitors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801434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1912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764704"/>
            <a:ext cx="5580113" cy="6093297"/>
          </a:xfrm>
        </p:spPr>
        <p:txBody>
          <a:bodyPr/>
          <a:lstStyle/>
          <a:p>
            <a:r>
              <a:rPr lang="en-GB" dirty="0" smtClean="0"/>
              <a:t>QoS </a:t>
            </a:r>
            <a:r>
              <a:rPr lang="en-GB" dirty="0" smtClean="0"/>
              <a:t>and FDIR</a:t>
            </a:r>
          </a:p>
          <a:p>
            <a:r>
              <a:rPr lang="en-GB" dirty="0" smtClean="0"/>
              <a:t>Virtual Channels: </a:t>
            </a:r>
          </a:p>
          <a:p>
            <a:pPr lvl="1"/>
            <a:r>
              <a:rPr lang="en-GB" dirty="0" smtClean="0"/>
              <a:t>Quality of service and flow control</a:t>
            </a:r>
          </a:p>
          <a:p>
            <a:r>
              <a:rPr lang="en-GB" dirty="0" smtClean="0"/>
              <a:t>Framing: </a:t>
            </a:r>
          </a:p>
          <a:p>
            <a:pPr lvl="1"/>
            <a:r>
              <a:rPr lang="en-GB" dirty="0" smtClean="0"/>
              <a:t>Frames information to be sent over link</a:t>
            </a:r>
          </a:p>
          <a:p>
            <a:pPr lvl="1"/>
            <a:r>
              <a:rPr lang="en-GB" dirty="0" smtClean="0"/>
              <a:t>Scrambles SpaceFibre packet data</a:t>
            </a:r>
          </a:p>
          <a:p>
            <a:r>
              <a:rPr lang="en-GB" dirty="0" smtClean="0"/>
              <a:t>Retry: </a:t>
            </a:r>
          </a:p>
          <a:p>
            <a:pPr lvl="1"/>
            <a:r>
              <a:rPr lang="en-GB" dirty="0" smtClean="0"/>
              <a:t>Recovers from transient errors</a:t>
            </a:r>
          </a:p>
          <a:p>
            <a:pPr lvl="1"/>
            <a:r>
              <a:rPr lang="en-GB" dirty="0" smtClean="0"/>
              <a:t>Can cope with bit error rate of </a:t>
            </a:r>
            <a:r>
              <a:rPr lang="en-GB" dirty="0" smtClean="0"/>
              <a:t>10</a:t>
            </a:r>
            <a:r>
              <a:rPr lang="en-GB" baseline="30000" dirty="0" smtClean="0"/>
              <a:t>-6</a:t>
            </a:r>
            <a:endParaRPr lang="en-GB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801434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909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Multi-Lane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900" y="764704"/>
            <a:ext cx="5472101" cy="6093297"/>
          </a:xfrm>
        </p:spPr>
        <p:txBody>
          <a:bodyPr/>
          <a:lstStyle/>
          <a:p>
            <a:r>
              <a:rPr lang="en-GB" dirty="0" smtClean="0"/>
              <a:t>Runs </a:t>
            </a:r>
            <a:r>
              <a:rPr lang="en-GB" dirty="0"/>
              <a:t>several SpaceFibre lanes in parallel</a:t>
            </a:r>
          </a:p>
          <a:p>
            <a:r>
              <a:rPr lang="en-GB" dirty="0"/>
              <a:t>Provides higher data throughput </a:t>
            </a:r>
            <a:endParaRPr lang="en-GB" dirty="0" smtClean="0"/>
          </a:p>
          <a:p>
            <a:r>
              <a:rPr lang="en-GB" dirty="0" smtClean="0"/>
              <a:t>Provides </a:t>
            </a:r>
            <a:r>
              <a:rPr lang="en-GB" dirty="0" smtClean="0"/>
              <a:t>redundancy </a:t>
            </a:r>
            <a:r>
              <a:rPr lang="en-GB" dirty="0"/>
              <a:t>with graceful degradation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801434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9584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Lane </a:t>
            </a:r>
            <a:r>
              <a:rPr lang="en-GB" baseline="0" dirty="0" smtClean="0"/>
              <a:t>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16" y="908721"/>
            <a:ext cx="5328085" cy="5949281"/>
          </a:xfrm>
        </p:spPr>
        <p:txBody>
          <a:bodyPr/>
          <a:lstStyle/>
          <a:p>
            <a:r>
              <a:rPr lang="en-GB" dirty="0" smtClean="0"/>
              <a:t>Lane </a:t>
            </a:r>
            <a:r>
              <a:rPr lang="en-GB" dirty="0" smtClean="0"/>
              <a:t>control</a:t>
            </a:r>
          </a:p>
          <a:p>
            <a:pPr lvl="1"/>
            <a:r>
              <a:rPr lang="en-GB" dirty="0" smtClean="0"/>
              <a:t>Lane initialisation and error detection</a:t>
            </a:r>
          </a:p>
          <a:p>
            <a:r>
              <a:rPr lang="en-GB" dirty="0" smtClean="0"/>
              <a:t>Encoding/Decoding:</a:t>
            </a:r>
          </a:p>
          <a:p>
            <a:pPr lvl="1"/>
            <a:r>
              <a:rPr lang="en-GB" dirty="0" smtClean="0"/>
              <a:t>Encodes data into symbols for transmission</a:t>
            </a:r>
          </a:p>
          <a:p>
            <a:pPr lvl="1"/>
            <a:r>
              <a:rPr lang="en-GB" dirty="0" smtClean="0"/>
              <a:t>8B/10B encoding</a:t>
            </a:r>
          </a:p>
          <a:p>
            <a:pPr lvl="1"/>
            <a:r>
              <a:rPr lang="en-GB" dirty="0" smtClean="0"/>
              <a:t>DC </a:t>
            </a:r>
            <a:r>
              <a:rPr lang="en-GB" dirty="0" smtClean="0"/>
              <a:t>balanced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801434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100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</a:t>
            </a:r>
            <a:r>
              <a:rPr lang="en-GB" baseline="0" dirty="0" smtClean="0"/>
              <a:t>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900" y="908721"/>
            <a:ext cx="5472101" cy="5949281"/>
          </a:xfrm>
        </p:spPr>
        <p:txBody>
          <a:bodyPr/>
          <a:lstStyle/>
          <a:p>
            <a:r>
              <a:rPr lang="en-GB" dirty="0" smtClean="0"/>
              <a:t>Serialisation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Serialises SpaceFibre symbols</a:t>
            </a:r>
          </a:p>
          <a:p>
            <a:pPr lvl="1"/>
            <a:r>
              <a:rPr lang="en-GB" dirty="0" smtClean="0"/>
              <a:t>Includes oversampling clock-data recovery</a:t>
            </a:r>
          </a:p>
          <a:p>
            <a:r>
              <a:rPr lang="en-GB" dirty="0" smtClean="0"/>
              <a:t>Fibre optic or electrical medium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50A71-AE9B-4316-A131-CEF1CFD764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6" y="801434"/>
            <a:ext cx="2448272" cy="2379289"/>
            <a:chOff x="1403648" y="3354922"/>
            <a:chExt cx="2448272" cy="2379289"/>
          </a:xfrm>
        </p:grpSpPr>
        <p:sp>
          <p:nvSpPr>
            <p:cNvPr id="6" name="Rounded Rectangle 172"/>
            <p:cNvSpPr>
              <a:spLocks noChangeArrowheads="1"/>
            </p:cNvSpPr>
            <p:nvPr/>
          </p:nvSpPr>
          <p:spPr bwMode="auto">
            <a:xfrm>
              <a:off x="1934989" y="4024986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 smtClean="0"/>
                <a:t>Quality Layer</a:t>
              </a:r>
              <a:endParaRPr lang="en-GB" sz="1200" dirty="0"/>
            </a:p>
          </p:txBody>
        </p:sp>
        <p:sp>
          <p:nvSpPr>
            <p:cNvPr id="7" name="Rounded Rectangle 173"/>
            <p:cNvSpPr>
              <a:spLocks noChangeArrowheads="1"/>
            </p:cNvSpPr>
            <p:nvPr/>
          </p:nvSpPr>
          <p:spPr bwMode="auto">
            <a:xfrm>
              <a:off x="2228090" y="4881050"/>
              <a:ext cx="137916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Lane Layer</a:t>
              </a:r>
              <a:endParaRPr lang="en-GB" sz="1200" dirty="0"/>
            </a:p>
          </p:txBody>
        </p:sp>
        <p:cxnSp>
          <p:nvCxnSpPr>
            <p:cNvPr id="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685992" y="4765671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992827" y="476530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0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2685992" y="5193340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2992827" y="5192977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12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12935" y="390997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3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5754" y="390960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4" name="Rounded Rectangle 173"/>
            <p:cNvSpPr>
              <a:spLocks noChangeArrowheads="1"/>
            </p:cNvSpPr>
            <p:nvPr/>
          </p:nvSpPr>
          <p:spPr bwMode="auto">
            <a:xfrm>
              <a:off x="2228678" y="4453382"/>
              <a:ext cx="1378573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Multi-Lane Layer</a:t>
              </a:r>
              <a:endParaRPr lang="en-GB" sz="1200" dirty="0"/>
            </a:p>
          </p:txBody>
        </p:sp>
        <p:cxnSp>
          <p:nvCxnSpPr>
            <p:cNvPr id="15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446342" y="433800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16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2699138" y="433836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17" name="Rounded Rectangle 174"/>
            <p:cNvSpPr>
              <a:spLocks noChangeArrowheads="1"/>
            </p:cNvSpPr>
            <p:nvPr/>
          </p:nvSpPr>
          <p:spPr bwMode="auto">
            <a:xfrm>
              <a:off x="2228679" y="5309446"/>
              <a:ext cx="1378572" cy="1982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 smtClean="0"/>
                <a:t>Physical Layer</a:t>
              </a:r>
              <a:endParaRPr lang="en-GB" sz="1200" dirty="0"/>
            </a:p>
          </p:txBody>
        </p:sp>
        <p:grpSp>
          <p:nvGrpSpPr>
            <p:cNvPr id="18" name="Group 1"/>
            <p:cNvGrpSpPr>
              <a:grpSpLocks/>
            </p:cNvGrpSpPr>
            <p:nvPr/>
          </p:nvGrpSpPr>
          <p:grpSpPr bwMode="auto">
            <a:xfrm>
              <a:off x="3266806" y="3789858"/>
              <a:ext cx="340882" cy="235858"/>
              <a:chOff x="5260690" y="2457944"/>
              <a:chExt cx="1236155" cy="51566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6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09865" y="2708769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7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19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2693852" y="5618468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0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3000826" y="5618105"/>
              <a:ext cx="230171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sp>
          <p:nvSpPr>
            <p:cNvPr id="21" name="Rounded Rectangle 172"/>
            <p:cNvSpPr>
              <a:spLocks noChangeArrowheads="1"/>
            </p:cNvSpPr>
            <p:nvPr/>
          </p:nvSpPr>
          <p:spPr bwMode="auto">
            <a:xfrm>
              <a:off x="1934989" y="3592357"/>
              <a:ext cx="1916931" cy="1974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200" dirty="0"/>
                <a:t>Network Layer</a:t>
              </a:r>
            </a:p>
          </p:txBody>
        </p:sp>
        <p:sp>
          <p:nvSpPr>
            <p:cNvPr id="22" name="Rounded Rectangle 172"/>
            <p:cNvSpPr>
              <a:spLocks noChangeArrowheads="1"/>
            </p:cNvSpPr>
            <p:nvPr/>
          </p:nvSpPr>
          <p:spPr bwMode="auto">
            <a:xfrm rot="16200000">
              <a:off x="552446" y="4437024"/>
              <a:ext cx="1921847" cy="2194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1200" dirty="0"/>
                <a:t>Management Layer</a:t>
              </a:r>
            </a:p>
          </p:txBody>
        </p:sp>
        <p:cxnSp>
          <p:nvCxnSpPr>
            <p:cNvPr id="23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3691106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4" name="Straight Arrow Connector 192"/>
            <p:cNvCxnSpPr>
              <a:cxnSpLocks noChangeShapeType="1"/>
            </p:cNvCxnSpPr>
            <p:nvPr/>
          </p:nvCxnSpPr>
          <p:spPr bwMode="auto">
            <a:xfrm>
              <a:off x="1623091" y="4123735"/>
              <a:ext cx="311898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5" name="Straight Arrow Connector 192"/>
            <p:cNvCxnSpPr>
              <a:cxnSpLocks noChangeShapeType="1"/>
              <a:endCxn id="14" idx="1"/>
            </p:cNvCxnSpPr>
            <p:nvPr/>
          </p:nvCxnSpPr>
          <p:spPr bwMode="auto">
            <a:xfrm>
              <a:off x="1623091" y="4552130"/>
              <a:ext cx="605587" cy="1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6" name="Straight Arrow Connector 192"/>
            <p:cNvCxnSpPr>
              <a:cxnSpLocks noChangeShapeType="1"/>
              <a:endCxn id="7" idx="1"/>
            </p:cNvCxnSpPr>
            <p:nvPr/>
          </p:nvCxnSpPr>
          <p:spPr bwMode="auto">
            <a:xfrm>
              <a:off x="1622504" y="4979799"/>
              <a:ext cx="605586" cy="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7" name="Straight Arrow Connector 192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622504" y="5408558"/>
              <a:ext cx="606175" cy="8350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  <p:cxnSp>
          <p:nvCxnSpPr>
            <p:cNvPr id="28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2991085" y="4340682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29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3243882" y="4341046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cxnSp>
          <p:nvCxnSpPr>
            <p:cNvPr id="30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2109189" y="3470080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31" name="Straight Arrow Connector 193"/>
            <p:cNvCxnSpPr>
              <a:cxnSpLocks noChangeShapeType="1"/>
            </p:cNvCxnSpPr>
            <p:nvPr/>
          </p:nvCxnSpPr>
          <p:spPr bwMode="auto">
            <a:xfrm rot="5400000">
              <a:off x="2442008" y="3469716"/>
              <a:ext cx="230172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  <p:grpSp>
          <p:nvGrpSpPr>
            <p:cNvPr id="32" name="Group 1"/>
            <p:cNvGrpSpPr>
              <a:grpSpLocks/>
            </p:cNvGrpSpPr>
            <p:nvPr/>
          </p:nvGrpSpPr>
          <p:grpSpPr bwMode="auto">
            <a:xfrm>
              <a:off x="3275854" y="3354922"/>
              <a:ext cx="326720" cy="230899"/>
              <a:chOff x="5312046" y="2468785"/>
              <a:chExt cx="1184799" cy="504826"/>
            </a:xfrm>
            <a:solidFill>
              <a:schemeClr val="bg1">
                <a:lumMod val="60000"/>
                <a:lumOff val="40000"/>
              </a:schemeClr>
            </a:solidFill>
          </p:grpSpPr>
          <p:cxnSp>
            <p:nvCxnSpPr>
              <p:cNvPr id="34" name="Straight Arrow Connector 181"/>
              <p:cNvCxnSpPr>
                <a:cxnSpLocks noChangeShapeType="1"/>
              </p:cNvCxnSpPr>
              <p:nvPr/>
            </p:nvCxnSpPr>
            <p:spPr bwMode="auto">
              <a:xfrm rot="5400000">
                <a:off x="5061221" y="2721198"/>
                <a:ext cx="503238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35" name="Straight Arrow Connector 182"/>
              <p:cNvCxnSpPr>
                <a:cxnSpLocks noChangeShapeType="1"/>
              </p:cNvCxnSpPr>
              <p:nvPr/>
            </p:nvCxnSpPr>
            <p:spPr bwMode="auto">
              <a:xfrm rot="5400000">
                <a:off x="6243638" y="2720404"/>
                <a:ext cx="504825" cy="1588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/>
            </p:spPr>
          </p:cxnSp>
        </p:grpSp>
        <p:cxnSp>
          <p:nvCxnSpPr>
            <p:cNvPr id="33" name="Straight Arrow Connector 192"/>
            <p:cNvCxnSpPr>
              <a:cxnSpLocks noChangeShapeType="1"/>
            </p:cNvCxnSpPr>
            <p:nvPr/>
          </p:nvCxnSpPr>
          <p:spPr bwMode="auto">
            <a:xfrm rot="5400000">
              <a:off x="1402147" y="3470805"/>
              <a:ext cx="230898" cy="587"/>
            </a:xfrm>
            <a:prstGeom prst="straightConnector1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0115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</a:t>
            </a:r>
            <a:r>
              <a:rPr lang="en-GB" dirty="0"/>
              <a:t>Quality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QoS scheme</a:t>
            </a:r>
          </a:p>
          <a:p>
            <a:pPr lvl="1"/>
            <a:r>
              <a:rPr lang="en-GB" dirty="0" smtClean="0"/>
              <a:t>Priority</a:t>
            </a:r>
          </a:p>
          <a:p>
            <a:pPr lvl="2"/>
            <a:r>
              <a:rPr lang="en-GB" dirty="0" smtClean="0"/>
              <a:t>VC with highest priority</a:t>
            </a:r>
          </a:p>
          <a:p>
            <a:pPr lvl="1"/>
            <a:r>
              <a:rPr lang="en-GB" dirty="0" smtClean="0"/>
              <a:t>Bandwidth reserved</a:t>
            </a:r>
          </a:p>
          <a:p>
            <a:pPr lvl="2"/>
            <a:r>
              <a:rPr lang="en-GB" dirty="0" smtClean="0"/>
              <a:t>VC with allocated bandwidth and recent low utilisation</a:t>
            </a:r>
          </a:p>
          <a:p>
            <a:pPr lvl="1"/>
            <a:r>
              <a:rPr lang="en-GB" dirty="0" smtClean="0"/>
              <a:t>Scheduled</a:t>
            </a:r>
          </a:p>
          <a:p>
            <a:pPr lvl="2"/>
            <a:r>
              <a:rPr lang="en-GB" dirty="0" smtClean="0"/>
              <a:t>Synchronised Time-slots</a:t>
            </a:r>
          </a:p>
          <a:p>
            <a:pPr lvl="3"/>
            <a:r>
              <a:rPr lang="en-GB" dirty="0" smtClean="0"/>
              <a:t>E.g. by broadcast messages</a:t>
            </a:r>
          </a:p>
          <a:p>
            <a:pPr lvl="2"/>
            <a:r>
              <a:rPr lang="en-GB" dirty="0" smtClean="0"/>
              <a:t>VCs allocated to specific time-slots</a:t>
            </a:r>
          </a:p>
          <a:p>
            <a:pPr lvl="2"/>
            <a:r>
              <a:rPr lang="en-GB" dirty="0" smtClean="0"/>
              <a:t>In allocated time-slot, VC allowed to send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QoS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QoS scheme</a:t>
            </a:r>
          </a:p>
          <a:p>
            <a:pPr lvl="1"/>
            <a:r>
              <a:rPr lang="en-GB" dirty="0" smtClean="0"/>
              <a:t>Priority</a:t>
            </a:r>
          </a:p>
          <a:p>
            <a:pPr lvl="2"/>
            <a:r>
              <a:rPr lang="en-GB" dirty="0" smtClean="0"/>
              <a:t>VC with highest priority</a:t>
            </a:r>
          </a:p>
          <a:p>
            <a:pPr lvl="1"/>
            <a:r>
              <a:rPr lang="en-GB" dirty="0" smtClean="0"/>
              <a:t>Bandwidth reserved</a:t>
            </a:r>
          </a:p>
          <a:p>
            <a:pPr lvl="2"/>
            <a:r>
              <a:rPr lang="en-GB" dirty="0" smtClean="0"/>
              <a:t>VC with allocated bandwidth and recent low utilisation</a:t>
            </a:r>
          </a:p>
          <a:p>
            <a:pPr lvl="1"/>
            <a:r>
              <a:rPr lang="en-GB" dirty="0" smtClean="0"/>
              <a:t>Scheduled</a:t>
            </a:r>
          </a:p>
          <a:p>
            <a:pPr lvl="2"/>
            <a:r>
              <a:rPr lang="en-GB" dirty="0" smtClean="0"/>
              <a:t>Synchronised Time-slots</a:t>
            </a:r>
          </a:p>
          <a:p>
            <a:pPr lvl="3"/>
            <a:r>
              <a:rPr lang="en-GB" dirty="0" smtClean="0"/>
              <a:t>E.g. by broadcast messages</a:t>
            </a:r>
          </a:p>
          <a:p>
            <a:pPr lvl="2"/>
            <a:r>
              <a:rPr lang="en-GB" dirty="0" smtClean="0"/>
              <a:t>VCs allocated to specific time-slots</a:t>
            </a:r>
          </a:p>
          <a:p>
            <a:pPr lvl="2"/>
            <a:r>
              <a:rPr lang="en-GB" dirty="0" smtClean="0"/>
              <a:t>In allocated time-slot, VC allowed to send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Virtual Channels</a:t>
            </a:r>
          </a:p>
        </p:txBody>
      </p:sp>
      <p:sp>
        <p:nvSpPr>
          <p:cNvPr id="9219" name="Content Placeholder 33"/>
          <p:cNvSpPr>
            <a:spLocks noGrp="1"/>
          </p:cNvSpPr>
          <p:nvPr>
            <p:ph idx="1"/>
          </p:nvPr>
        </p:nvSpPr>
        <p:spPr>
          <a:xfrm>
            <a:off x="1439863" y="3321050"/>
            <a:ext cx="7704137" cy="3536950"/>
          </a:xfrm>
        </p:spPr>
        <p:txBody>
          <a:bodyPr/>
          <a:lstStyle/>
          <a:p>
            <a:r>
              <a:rPr lang="en-GB" dirty="0" smtClean="0"/>
              <a:t>VC sends when</a:t>
            </a:r>
          </a:p>
          <a:p>
            <a:pPr lvl="1"/>
            <a:r>
              <a:rPr lang="en-GB" dirty="0" smtClean="0"/>
              <a:t>Source VC buffer has data to send</a:t>
            </a:r>
          </a:p>
          <a:p>
            <a:pPr lvl="1"/>
            <a:r>
              <a:rPr lang="en-GB" dirty="0" smtClean="0"/>
              <a:t>Destination VC buffer has space in buffer</a:t>
            </a:r>
          </a:p>
          <a:p>
            <a:pPr lvl="1"/>
            <a:r>
              <a:rPr lang="en-GB" dirty="0" smtClean="0"/>
              <a:t>QoS for VC results in highest precedence</a:t>
            </a:r>
          </a:p>
          <a:p>
            <a:r>
              <a:rPr lang="en-GB" dirty="0" smtClean="0"/>
              <a:t>A SpW packet flowing through one VC does not block another packet flowing through another 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391405-51AF-4290-8DCA-6EE58B51B3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84325" y="1592263"/>
            <a:ext cx="684213" cy="431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VC1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584325" y="2133600"/>
            <a:ext cx="684213" cy="431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VC2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584325" y="2673350"/>
            <a:ext cx="684213" cy="431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VC3</a:t>
            </a:r>
          </a:p>
        </p:txBody>
      </p:sp>
      <p:sp>
        <p:nvSpPr>
          <p:cNvPr id="8" name="Trapezoid 7"/>
          <p:cNvSpPr/>
          <p:nvPr/>
        </p:nvSpPr>
        <p:spPr bwMode="auto">
          <a:xfrm rot="5400000">
            <a:off x="2033718" y="2150858"/>
            <a:ext cx="1512168" cy="396044"/>
          </a:xfrm>
          <a:prstGeom prst="trapezoi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en-GB" dirty="0"/>
              <a:t>MAC</a:t>
            </a:r>
          </a:p>
        </p:txBody>
      </p:sp>
      <p:sp>
        <p:nvSpPr>
          <p:cNvPr id="9225" name="Isosceles Triangle 8"/>
          <p:cNvSpPr>
            <a:spLocks noChangeArrowheads="1"/>
          </p:cNvSpPr>
          <p:nvPr/>
        </p:nvSpPr>
        <p:spPr bwMode="auto">
          <a:xfrm rot="5400000">
            <a:off x="3275807" y="2204243"/>
            <a:ext cx="431800" cy="360363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9226" name="Straight Arrow Connector 10"/>
          <p:cNvCxnSpPr>
            <a:cxnSpLocks noChangeShapeType="1"/>
          </p:cNvCxnSpPr>
          <p:nvPr/>
        </p:nvCxnSpPr>
        <p:spPr bwMode="auto">
          <a:xfrm>
            <a:off x="2268538" y="1808163"/>
            <a:ext cx="3238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7" name="Straight Arrow Connector 11"/>
          <p:cNvCxnSpPr>
            <a:cxnSpLocks noChangeShapeType="1"/>
          </p:cNvCxnSpPr>
          <p:nvPr/>
        </p:nvCxnSpPr>
        <p:spPr bwMode="auto">
          <a:xfrm>
            <a:off x="2268538" y="2349500"/>
            <a:ext cx="3238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8" name="Straight Arrow Connector 12"/>
          <p:cNvCxnSpPr>
            <a:cxnSpLocks noChangeShapeType="1"/>
          </p:cNvCxnSpPr>
          <p:nvPr/>
        </p:nvCxnSpPr>
        <p:spPr bwMode="auto">
          <a:xfrm>
            <a:off x="2268538" y="2889250"/>
            <a:ext cx="3238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9" name="Straight Arrow Connector 13"/>
          <p:cNvCxnSpPr>
            <a:cxnSpLocks noChangeShapeType="1"/>
          </p:cNvCxnSpPr>
          <p:nvPr/>
        </p:nvCxnSpPr>
        <p:spPr bwMode="auto">
          <a:xfrm>
            <a:off x="2987675" y="2384425"/>
            <a:ext cx="3238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0" name="Straight Arrow Connector 14"/>
          <p:cNvCxnSpPr>
            <a:cxnSpLocks noChangeShapeType="1"/>
          </p:cNvCxnSpPr>
          <p:nvPr/>
        </p:nvCxnSpPr>
        <p:spPr bwMode="auto">
          <a:xfrm>
            <a:off x="3671888" y="2384425"/>
            <a:ext cx="212407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1" name="Isosceles Triangle 16"/>
          <p:cNvSpPr>
            <a:spLocks noChangeArrowheads="1"/>
          </p:cNvSpPr>
          <p:nvPr/>
        </p:nvSpPr>
        <p:spPr bwMode="auto">
          <a:xfrm rot="5400000">
            <a:off x="5760244" y="2204244"/>
            <a:ext cx="431800" cy="360362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9232" name="Straight Arrow Connector 17"/>
          <p:cNvCxnSpPr>
            <a:cxnSpLocks noChangeShapeType="1"/>
          </p:cNvCxnSpPr>
          <p:nvPr/>
        </p:nvCxnSpPr>
        <p:spPr bwMode="auto">
          <a:xfrm>
            <a:off x="6156325" y="2384425"/>
            <a:ext cx="3238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7200900" y="1628775"/>
            <a:ext cx="684213" cy="431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VC1</a:t>
            </a: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7200900" y="2168525"/>
            <a:ext cx="684213" cy="4318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VC2</a:t>
            </a:r>
          </a:p>
        </p:txBody>
      </p:sp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7200900" y="2708275"/>
            <a:ext cx="684213" cy="433388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VC3</a:t>
            </a:r>
          </a:p>
        </p:txBody>
      </p:sp>
      <p:sp>
        <p:nvSpPr>
          <p:cNvPr id="22" name="Trapezoid 21"/>
          <p:cNvSpPr/>
          <p:nvPr/>
        </p:nvSpPr>
        <p:spPr bwMode="auto">
          <a:xfrm rot="5400000">
            <a:off x="5922150" y="2186862"/>
            <a:ext cx="1512168" cy="396044"/>
          </a:xfrm>
          <a:prstGeom prst="trapezoi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en-GB" dirty="0"/>
              <a:t>DEMUX</a:t>
            </a:r>
          </a:p>
        </p:txBody>
      </p:sp>
      <p:cxnSp>
        <p:nvCxnSpPr>
          <p:cNvPr id="9237" name="Straight Arrow Connector 22"/>
          <p:cNvCxnSpPr>
            <a:cxnSpLocks noChangeShapeType="1"/>
          </p:cNvCxnSpPr>
          <p:nvPr/>
        </p:nvCxnSpPr>
        <p:spPr bwMode="auto">
          <a:xfrm>
            <a:off x="6875463" y="1844675"/>
            <a:ext cx="3254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8" name="Straight Arrow Connector 23"/>
          <p:cNvCxnSpPr>
            <a:cxnSpLocks noChangeShapeType="1"/>
          </p:cNvCxnSpPr>
          <p:nvPr/>
        </p:nvCxnSpPr>
        <p:spPr bwMode="auto">
          <a:xfrm>
            <a:off x="6875463" y="2384425"/>
            <a:ext cx="3254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9" name="Straight Arrow Connector 24"/>
          <p:cNvCxnSpPr>
            <a:cxnSpLocks noChangeShapeType="1"/>
          </p:cNvCxnSpPr>
          <p:nvPr/>
        </p:nvCxnSpPr>
        <p:spPr bwMode="auto">
          <a:xfrm>
            <a:off x="6875463" y="2924175"/>
            <a:ext cx="3254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27650" y="2168525"/>
            <a:ext cx="360363" cy="144463"/>
          </a:xfrm>
          <a:prstGeom prst="rect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64050" y="2420938"/>
            <a:ext cx="360363" cy="144462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067175" y="2744788"/>
            <a:ext cx="360363" cy="144462"/>
          </a:xfrm>
          <a:prstGeom prst="rect">
            <a:avLst/>
          </a:prstGeom>
          <a:solidFill>
            <a:srgbClr val="00B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2254250" y="1828800"/>
            <a:ext cx="4940300" cy="425450"/>
          </a:xfrm>
          <a:custGeom>
            <a:avLst/>
            <a:gdLst>
              <a:gd name="T0" fmla="*/ 0 w 4941454"/>
              <a:gd name="T1" fmla="*/ 9288 h 424873"/>
              <a:gd name="T2" fmla="*/ 738221 w 4941454"/>
              <a:gd name="T3" fmla="*/ 27861 h 424873"/>
              <a:gd name="T4" fmla="*/ 1356480 w 4941454"/>
              <a:gd name="T5" fmla="*/ 427186 h 424873"/>
              <a:gd name="T6" fmla="*/ 3598822 w 4941454"/>
              <a:gd name="T7" fmla="*/ 417898 h 424873"/>
              <a:gd name="T8" fmla="*/ 4207847 w 4941454"/>
              <a:gd name="T9" fmla="*/ 0 h 424873"/>
              <a:gd name="T10" fmla="*/ 4936845 w 4941454"/>
              <a:gd name="T11" fmla="*/ 9288 h 4248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1454"/>
              <a:gd name="T19" fmla="*/ 0 h 424873"/>
              <a:gd name="T20" fmla="*/ 4941454 w 4941454"/>
              <a:gd name="T21" fmla="*/ 424873 h 4248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1454" h="424873">
                <a:moveTo>
                  <a:pt x="0" y="9236"/>
                </a:moveTo>
                <a:lnTo>
                  <a:pt x="738909" y="27709"/>
                </a:lnTo>
                <a:lnTo>
                  <a:pt x="1357745" y="424873"/>
                </a:lnTo>
                <a:lnTo>
                  <a:pt x="3602182" y="415636"/>
                </a:lnTo>
                <a:lnTo>
                  <a:pt x="4211782" y="0"/>
                </a:lnTo>
                <a:lnTo>
                  <a:pt x="4941454" y="9236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flipV="1">
            <a:off x="2268538" y="2816225"/>
            <a:ext cx="4940300" cy="87313"/>
          </a:xfrm>
          <a:custGeom>
            <a:avLst/>
            <a:gdLst>
              <a:gd name="T0" fmla="*/ 0 w 4941454"/>
              <a:gd name="T1" fmla="*/ 3 h 424873"/>
              <a:gd name="T2" fmla="*/ 738221 w 4941454"/>
              <a:gd name="T3" fmla="*/ 10 h 424873"/>
              <a:gd name="T4" fmla="*/ 1356480 w 4941454"/>
              <a:gd name="T5" fmla="*/ 155 h 424873"/>
              <a:gd name="T6" fmla="*/ 3598822 w 4941454"/>
              <a:gd name="T7" fmla="*/ 151 h 424873"/>
              <a:gd name="T8" fmla="*/ 4207847 w 4941454"/>
              <a:gd name="T9" fmla="*/ 0 h 424873"/>
              <a:gd name="T10" fmla="*/ 4936845 w 4941454"/>
              <a:gd name="T11" fmla="*/ 3 h 4248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1454"/>
              <a:gd name="T19" fmla="*/ 0 h 424873"/>
              <a:gd name="T20" fmla="*/ 4941454 w 4941454"/>
              <a:gd name="T21" fmla="*/ 424873 h 4248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1454" h="424873">
                <a:moveTo>
                  <a:pt x="0" y="9236"/>
                </a:moveTo>
                <a:lnTo>
                  <a:pt x="738909" y="27709"/>
                </a:lnTo>
                <a:lnTo>
                  <a:pt x="1357745" y="424873"/>
                </a:lnTo>
                <a:lnTo>
                  <a:pt x="3602182" y="415636"/>
                </a:lnTo>
                <a:lnTo>
                  <a:pt x="4211782" y="0"/>
                </a:lnTo>
                <a:lnTo>
                  <a:pt x="4941454" y="9236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59338" y="2168525"/>
            <a:ext cx="360362" cy="144463"/>
          </a:xfrm>
          <a:prstGeom prst="rect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2268538" y="2312988"/>
            <a:ext cx="4940300" cy="201612"/>
          </a:xfrm>
          <a:custGeom>
            <a:avLst/>
            <a:gdLst>
              <a:gd name="T0" fmla="*/ 0 w 4941454"/>
              <a:gd name="T1" fmla="*/ 222 h 424873"/>
              <a:gd name="T2" fmla="*/ 738221 w 4941454"/>
              <a:gd name="T3" fmla="*/ 665 h 424873"/>
              <a:gd name="T4" fmla="*/ 1356480 w 4941454"/>
              <a:gd name="T5" fmla="*/ 10202 h 424873"/>
              <a:gd name="T6" fmla="*/ 3598822 w 4941454"/>
              <a:gd name="T7" fmla="*/ 9980 h 424873"/>
              <a:gd name="T8" fmla="*/ 4207847 w 4941454"/>
              <a:gd name="T9" fmla="*/ 0 h 424873"/>
              <a:gd name="T10" fmla="*/ 4936845 w 4941454"/>
              <a:gd name="T11" fmla="*/ 222 h 4248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1454"/>
              <a:gd name="T19" fmla="*/ 0 h 424873"/>
              <a:gd name="T20" fmla="*/ 4941454 w 4941454"/>
              <a:gd name="T21" fmla="*/ 424873 h 4248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1454" h="424873">
                <a:moveTo>
                  <a:pt x="0" y="9236"/>
                </a:moveTo>
                <a:lnTo>
                  <a:pt x="738909" y="27709"/>
                </a:lnTo>
                <a:lnTo>
                  <a:pt x="1357745" y="424873"/>
                </a:lnTo>
                <a:lnTo>
                  <a:pt x="3602182" y="415636"/>
                </a:lnTo>
                <a:lnTo>
                  <a:pt x="4211782" y="0"/>
                </a:lnTo>
                <a:lnTo>
                  <a:pt x="4941454" y="9236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671888" y="2168525"/>
            <a:ext cx="360362" cy="144463"/>
          </a:xfrm>
          <a:prstGeom prst="rect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QoS: Bandwidth Reserved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91680" y="3429000"/>
            <a:ext cx="6660740" cy="360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244408" y="35370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27684" y="1952836"/>
            <a:ext cx="6660740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91680" y="4869160"/>
            <a:ext cx="6660740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726259" y="2087775"/>
            <a:ext cx="6631709" cy="2152072"/>
          </a:xfrm>
          <a:custGeom>
            <a:avLst/>
            <a:gdLst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8836 w 6631709"/>
              <a:gd name="connsiteY3" fmla="*/ 1431636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82472 w 6631709"/>
              <a:gd name="connsiteY12" fmla="*/ 1681018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8836 w 6631709"/>
              <a:gd name="connsiteY3" fmla="*/ 1431636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49497 w 6631709"/>
              <a:gd name="connsiteY3" fmla="*/ 1377229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49497 w 6631709"/>
              <a:gd name="connsiteY3" fmla="*/ 1377229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3493 w 6631709"/>
              <a:gd name="connsiteY3" fmla="*/ 1413233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61465 w 6631709"/>
              <a:gd name="connsiteY2" fmla="*/ 1557249 h 2152072"/>
              <a:gd name="connsiteX3" fmla="*/ 613493 w 6631709"/>
              <a:gd name="connsiteY3" fmla="*/ 1413233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31709" h="2152072">
                <a:moveTo>
                  <a:pt x="0" y="1376218"/>
                </a:moveTo>
                <a:lnTo>
                  <a:pt x="341745" y="1145309"/>
                </a:lnTo>
                <a:lnTo>
                  <a:pt x="361465" y="1557249"/>
                </a:lnTo>
                <a:lnTo>
                  <a:pt x="613493" y="1413233"/>
                </a:lnTo>
                <a:lnTo>
                  <a:pt x="618836" y="1819563"/>
                </a:lnTo>
                <a:lnTo>
                  <a:pt x="829517" y="1701265"/>
                </a:lnTo>
                <a:lnTo>
                  <a:pt x="831272" y="2152072"/>
                </a:lnTo>
                <a:lnTo>
                  <a:pt x="1671781" y="1708727"/>
                </a:lnTo>
                <a:lnTo>
                  <a:pt x="1671781" y="2078181"/>
                </a:lnTo>
                <a:lnTo>
                  <a:pt x="3888509" y="1016000"/>
                </a:lnTo>
                <a:lnTo>
                  <a:pt x="3906981" y="1376218"/>
                </a:lnTo>
                <a:lnTo>
                  <a:pt x="4027054" y="1237672"/>
                </a:lnTo>
                <a:lnTo>
                  <a:pt x="4033873" y="1665261"/>
                </a:lnTo>
                <a:lnTo>
                  <a:pt x="6631709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91680" y="1484784"/>
            <a:ext cx="0" cy="3600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/>
          <p:nvPr/>
        </p:nvSpPr>
        <p:spPr>
          <a:xfrm>
            <a:off x="971600" y="10887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Precedence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263691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Bandwidth Credit Counter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6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SpaceFibre Need</a:t>
            </a:r>
          </a:p>
          <a:p>
            <a:r>
              <a:rPr lang="en-GB" dirty="0" smtClean="0"/>
              <a:t>SpaceFibre Standard</a:t>
            </a:r>
          </a:p>
          <a:p>
            <a:r>
              <a:rPr lang="en-GB" dirty="0" smtClean="0"/>
              <a:t>SpaceFibre Quality of Service</a:t>
            </a:r>
          </a:p>
          <a:p>
            <a:r>
              <a:rPr lang="en-GB" dirty="0" smtClean="0"/>
              <a:t>SpaceFibre Chips</a:t>
            </a:r>
          </a:p>
          <a:p>
            <a:r>
              <a:rPr lang="en-GB" dirty="0" smtClean="0"/>
              <a:t>SpaceFibre Test Equipment</a:t>
            </a:r>
          </a:p>
          <a:p>
            <a:r>
              <a:rPr lang="en-GB" dirty="0" smtClean="0"/>
              <a:t>SpaceFibre Validation</a:t>
            </a:r>
          </a:p>
          <a:p>
            <a:r>
              <a:rPr lang="en-GB" dirty="0" smtClean="0"/>
              <a:t>SpaceFibre Current and Planned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QoS: Bandwidth Reserved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83869" y="3414134"/>
            <a:ext cx="6660740" cy="360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236597" y="35221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19873" y="1937970"/>
            <a:ext cx="6660740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83869" y="4854294"/>
            <a:ext cx="6660740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727684" y="1952836"/>
            <a:ext cx="6544918" cy="1450109"/>
          </a:xfrm>
          <a:custGeom>
            <a:avLst/>
            <a:gdLst>
              <a:gd name="connsiteX0" fmla="*/ 0 w 6493164"/>
              <a:gd name="connsiteY0" fmla="*/ 1450109 h 1450109"/>
              <a:gd name="connsiteX1" fmla="*/ 1440873 w 6493164"/>
              <a:gd name="connsiteY1" fmla="*/ 701963 h 1450109"/>
              <a:gd name="connsiteX2" fmla="*/ 1413164 w 6493164"/>
              <a:gd name="connsiteY2" fmla="*/ 1126836 h 1450109"/>
              <a:gd name="connsiteX3" fmla="*/ 2872509 w 6493164"/>
              <a:gd name="connsiteY3" fmla="*/ 406400 h 1450109"/>
              <a:gd name="connsiteX4" fmla="*/ 2872509 w 6493164"/>
              <a:gd name="connsiteY4" fmla="*/ 766618 h 1450109"/>
              <a:gd name="connsiteX5" fmla="*/ 3149600 w 6493164"/>
              <a:gd name="connsiteY5" fmla="*/ 609600 h 1450109"/>
              <a:gd name="connsiteX6" fmla="*/ 3158836 w 6493164"/>
              <a:gd name="connsiteY6" fmla="*/ 951345 h 1450109"/>
              <a:gd name="connsiteX7" fmla="*/ 4756727 w 6493164"/>
              <a:gd name="connsiteY7" fmla="*/ 0 h 1450109"/>
              <a:gd name="connsiteX8" fmla="*/ 5745018 w 6493164"/>
              <a:gd name="connsiteY8" fmla="*/ 9236 h 1450109"/>
              <a:gd name="connsiteX9" fmla="*/ 5754254 w 6493164"/>
              <a:gd name="connsiteY9" fmla="*/ 406400 h 1450109"/>
              <a:gd name="connsiteX10" fmla="*/ 6096000 w 6493164"/>
              <a:gd name="connsiteY10" fmla="*/ 230909 h 1450109"/>
              <a:gd name="connsiteX11" fmla="*/ 6105236 w 6493164"/>
              <a:gd name="connsiteY11" fmla="*/ 628073 h 1450109"/>
              <a:gd name="connsiteX12" fmla="*/ 6234545 w 6493164"/>
              <a:gd name="connsiteY12" fmla="*/ 535709 h 1450109"/>
              <a:gd name="connsiteX13" fmla="*/ 6253018 w 6493164"/>
              <a:gd name="connsiteY13" fmla="*/ 979054 h 1450109"/>
              <a:gd name="connsiteX14" fmla="*/ 6373091 w 6493164"/>
              <a:gd name="connsiteY14" fmla="*/ 858982 h 1450109"/>
              <a:gd name="connsiteX15" fmla="*/ 6382327 w 6493164"/>
              <a:gd name="connsiteY15" fmla="*/ 1228436 h 1450109"/>
              <a:gd name="connsiteX16" fmla="*/ 6493164 w 6493164"/>
              <a:gd name="connsiteY16" fmla="*/ 1089891 h 1450109"/>
              <a:gd name="connsiteX0" fmla="*/ 0 w 6472909"/>
              <a:gd name="connsiteY0" fmla="*/ 1450109 h 1450109"/>
              <a:gd name="connsiteX1" fmla="*/ 1440873 w 6472909"/>
              <a:gd name="connsiteY1" fmla="*/ 701963 h 1450109"/>
              <a:gd name="connsiteX2" fmla="*/ 1413164 w 6472909"/>
              <a:gd name="connsiteY2" fmla="*/ 1126836 h 1450109"/>
              <a:gd name="connsiteX3" fmla="*/ 2872509 w 6472909"/>
              <a:gd name="connsiteY3" fmla="*/ 406400 h 1450109"/>
              <a:gd name="connsiteX4" fmla="*/ 2872509 w 6472909"/>
              <a:gd name="connsiteY4" fmla="*/ 766618 h 1450109"/>
              <a:gd name="connsiteX5" fmla="*/ 3149600 w 6472909"/>
              <a:gd name="connsiteY5" fmla="*/ 609600 h 1450109"/>
              <a:gd name="connsiteX6" fmla="*/ 3158836 w 6472909"/>
              <a:gd name="connsiteY6" fmla="*/ 951345 h 1450109"/>
              <a:gd name="connsiteX7" fmla="*/ 4756727 w 6472909"/>
              <a:gd name="connsiteY7" fmla="*/ 0 h 1450109"/>
              <a:gd name="connsiteX8" fmla="*/ 5745018 w 6472909"/>
              <a:gd name="connsiteY8" fmla="*/ 9236 h 1450109"/>
              <a:gd name="connsiteX9" fmla="*/ 5754254 w 6472909"/>
              <a:gd name="connsiteY9" fmla="*/ 406400 h 1450109"/>
              <a:gd name="connsiteX10" fmla="*/ 6096000 w 6472909"/>
              <a:gd name="connsiteY10" fmla="*/ 230909 h 1450109"/>
              <a:gd name="connsiteX11" fmla="*/ 6105236 w 6472909"/>
              <a:gd name="connsiteY11" fmla="*/ 628073 h 1450109"/>
              <a:gd name="connsiteX12" fmla="*/ 6234545 w 6472909"/>
              <a:gd name="connsiteY12" fmla="*/ 535709 h 1450109"/>
              <a:gd name="connsiteX13" fmla="*/ 6253018 w 6472909"/>
              <a:gd name="connsiteY13" fmla="*/ 979054 h 1450109"/>
              <a:gd name="connsiteX14" fmla="*/ 6373091 w 6472909"/>
              <a:gd name="connsiteY14" fmla="*/ 858982 h 1450109"/>
              <a:gd name="connsiteX15" fmla="*/ 6382327 w 6472909"/>
              <a:gd name="connsiteY15" fmla="*/ 1228436 h 1450109"/>
              <a:gd name="connsiteX16" fmla="*/ 6472909 w 6472909"/>
              <a:gd name="connsiteY16" fmla="*/ 1101258 h 1450109"/>
              <a:gd name="connsiteX0" fmla="*/ 0 w 6544918"/>
              <a:gd name="connsiteY0" fmla="*/ 1450109 h 1450109"/>
              <a:gd name="connsiteX1" fmla="*/ 1440873 w 6544918"/>
              <a:gd name="connsiteY1" fmla="*/ 701963 h 1450109"/>
              <a:gd name="connsiteX2" fmla="*/ 1413164 w 6544918"/>
              <a:gd name="connsiteY2" fmla="*/ 1126836 h 1450109"/>
              <a:gd name="connsiteX3" fmla="*/ 2872509 w 6544918"/>
              <a:gd name="connsiteY3" fmla="*/ 406400 h 1450109"/>
              <a:gd name="connsiteX4" fmla="*/ 2872509 w 6544918"/>
              <a:gd name="connsiteY4" fmla="*/ 766618 h 1450109"/>
              <a:gd name="connsiteX5" fmla="*/ 3149600 w 6544918"/>
              <a:gd name="connsiteY5" fmla="*/ 609600 h 1450109"/>
              <a:gd name="connsiteX6" fmla="*/ 3158836 w 6544918"/>
              <a:gd name="connsiteY6" fmla="*/ 951345 h 1450109"/>
              <a:gd name="connsiteX7" fmla="*/ 4756727 w 6544918"/>
              <a:gd name="connsiteY7" fmla="*/ 0 h 1450109"/>
              <a:gd name="connsiteX8" fmla="*/ 5745018 w 6544918"/>
              <a:gd name="connsiteY8" fmla="*/ 9236 h 1450109"/>
              <a:gd name="connsiteX9" fmla="*/ 5754254 w 6544918"/>
              <a:gd name="connsiteY9" fmla="*/ 406400 h 1450109"/>
              <a:gd name="connsiteX10" fmla="*/ 6096000 w 6544918"/>
              <a:gd name="connsiteY10" fmla="*/ 230909 h 1450109"/>
              <a:gd name="connsiteX11" fmla="*/ 6105236 w 6544918"/>
              <a:gd name="connsiteY11" fmla="*/ 628073 h 1450109"/>
              <a:gd name="connsiteX12" fmla="*/ 6234545 w 6544918"/>
              <a:gd name="connsiteY12" fmla="*/ 535709 h 1450109"/>
              <a:gd name="connsiteX13" fmla="*/ 6253018 w 6544918"/>
              <a:gd name="connsiteY13" fmla="*/ 979054 h 1450109"/>
              <a:gd name="connsiteX14" fmla="*/ 6373091 w 6544918"/>
              <a:gd name="connsiteY14" fmla="*/ 858982 h 1450109"/>
              <a:gd name="connsiteX15" fmla="*/ 6382327 w 6544918"/>
              <a:gd name="connsiteY15" fmla="*/ 1228436 h 1450109"/>
              <a:gd name="connsiteX16" fmla="*/ 6544918 w 6544918"/>
              <a:gd name="connsiteY16" fmla="*/ 1101258 h 1450109"/>
              <a:gd name="connsiteX0" fmla="*/ 0 w 6544918"/>
              <a:gd name="connsiteY0" fmla="*/ 1450109 h 1450109"/>
              <a:gd name="connsiteX1" fmla="*/ 1440873 w 6544918"/>
              <a:gd name="connsiteY1" fmla="*/ 701963 h 1450109"/>
              <a:gd name="connsiteX2" fmla="*/ 1440160 w 6544918"/>
              <a:gd name="connsiteY2" fmla="*/ 1116124 h 1450109"/>
              <a:gd name="connsiteX3" fmla="*/ 2872509 w 6544918"/>
              <a:gd name="connsiteY3" fmla="*/ 406400 h 1450109"/>
              <a:gd name="connsiteX4" fmla="*/ 2872509 w 6544918"/>
              <a:gd name="connsiteY4" fmla="*/ 766618 h 1450109"/>
              <a:gd name="connsiteX5" fmla="*/ 3149600 w 6544918"/>
              <a:gd name="connsiteY5" fmla="*/ 609600 h 1450109"/>
              <a:gd name="connsiteX6" fmla="*/ 3158836 w 6544918"/>
              <a:gd name="connsiteY6" fmla="*/ 951345 h 1450109"/>
              <a:gd name="connsiteX7" fmla="*/ 4756727 w 6544918"/>
              <a:gd name="connsiteY7" fmla="*/ 0 h 1450109"/>
              <a:gd name="connsiteX8" fmla="*/ 5745018 w 6544918"/>
              <a:gd name="connsiteY8" fmla="*/ 9236 h 1450109"/>
              <a:gd name="connsiteX9" fmla="*/ 5754254 w 6544918"/>
              <a:gd name="connsiteY9" fmla="*/ 406400 h 1450109"/>
              <a:gd name="connsiteX10" fmla="*/ 6096000 w 6544918"/>
              <a:gd name="connsiteY10" fmla="*/ 230909 h 1450109"/>
              <a:gd name="connsiteX11" fmla="*/ 6105236 w 6544918"/>
              <a:gd name="connsiteY11" fmla="*/ 628073 h 1450109"/>
              <a:gd name="connsiteX12" fmla="*/ 6234545 w 6544918"/>
              <a:gd name="connsiteY12" fmla="*/ 535709 h 1450109"/>
              <a:gd name="connsiteX13" fmla="*/ 6253018 w 6544918"/>
              <a:gd name="connsiteY13" fmla="*/ 979054 h 1450109"/>
              <a:gd name="connsiteX14" fmla="*/ 6373091 w 6544918"/>
              <a:gd name="connsiteY14" fmla="*/ 858982 h 1450109"/>
              <a:gd name="connsiteX15" fmla="*/ 6382327 w 6544918"/>
              <a:gd name="connsiteY15" fmla="*/ 1228436 h 1450109"/>
              <a:gd name="connsiteX16" fmla="*/ 6544918 w 6544918"/>
              <a:gd name="connsiteY16" fmla="*/ 1101258 h 14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44918" h="1450109">
                <a:moveTo>
                  <a:pt x="0" y="1450109"/>
                </a:moveTo>
                <a:lnTo>
                  <a:pt x="1440873" y="701963"/>
                </a:lnTo>
                <a:cubicBezTo>
                  <a:pt x="1440635" y="840017"/>
                  <a:pt x="1440398" y="978070"/>
                  <a:pt x="1440160" y="1116124"/>
                </a:cubicBezTo>
                <a:lnTo>
                  <a:pt x="2872509" y="406400"/>
                </a:lnTo>
                <a:lnTo>
                  <a:pt x="2872509" y="766618"/>
                </a:lnTo>
                <a:lnTo>
                  <a:pt x="3149600" y="609600"/>
                </a:lnTo>
                <a:lnTo>
                  <a:pt x="3158836" y="951345"/>
                </a:lnTo>
                <a:lnTo>
                  <a:pt x="4756727" y="0"/>
                </a:lnTo>
                <a:lnTo>
                  <a:pt x="5745018" y="9236"/>
                </a:lnTo>
                <a:lnTo>
                  <a:pt x="5754254" y="406400"/>
                </a:lnTo>
                <a:lnTo>
                  <a:pt x="6096000" y="230909"/>
                </a:lnTo>
                <a:lnTo>
                  <a:pt x="6105236" y="628073"/>
                </a:lnTo>
                <a:lnTo>
                  <a:pt x="6234545" y="535709"/>
                </a:lnTo>
                <a:lnTo>
                  <a:pt x="6253018" y="979054"/>
                </a:lnTo>
                <a:lnTo>
                  <a:pt x="6373091" y="858982"/>
                </a:lnTo>
                <a:lnTo>
                  <a:pt x="6382327" y="1228436"/>
                </a:lnTo>
                <a:lnTo>
                  <a:pt x="6544918" y="1101258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 bwMode="auto">
          <a:xfrm>
            <a:off x="1719873" y="2946082"/>
            <a:ext cx="6539345" cy="1902691"/>
          </a:xfrm>
          <a:custGeom>
            <a:avLst/>
            <a:gdLst>
              <a:gd name="connsiteX0" fmla="*/ 0 w 6539345"/>
              <a:gd name="connsiteY0" fmla="*/ 471055 h 1902691"/>
              <a:gd name="connsiteX1" fmla="*/ 923636 w 6539345"/>
              <a:gd name="connsiteY1" fmla="*/ 0 h 1902691"/>
              <a:gd name="connsiteX2" fmla="*/ 923636 w 6539345"/>
              <a:gd name="connsiteY2" fmla="*/ 822036 h 1902691"/>
              <a:gd name="connsiteX3" fmla="*/ 1117600 w 6539345"/>
              <a:gd name="connsiteY3" fmla="*/ 674255 h 1902691"/>
              <a:gd name="connsiteX4" fmla="*/ 1089890 w 6539345"/>
              <a:gd name="connsiteY4" fmla="*/ 1551709 h 1902691"/>
              <a:gd name="connsiteX5" fmla="*/ 1311563 w 6539345"/>
              <a:gd name="connsiteY5" fmla="*/ 1394691 h 1902691"/>
              <a:gd name="connsiteX6" fmla="*/ 1311563 w 6539345"/>
              <a:gd name="connsiteY6" fmla="*/ 1902691 h 1902691"/>
              <a:gd name="connsiteX7" fmla="*/ 2890981 w 6539345"/>
              <a:gd name="connsiteY7" fmla="*/ 1154546 h 1902691"/>
              <a:gd name="connsiteX8" fmla="*/ 2872509 w 6539345"/>
              <a:gd name="connsiteY8" fmla="*/ 1810327 h 1902691"/>
              <a:gd name="connsiteX9" fmla="*/ 4202545 w 6539345"/>
              <a:gd name="connsiteY9" fmla="*/ 1062182 h 1902691"/>
              <a:gd name="connsiteX10" fmla="*/ 4184072 w 6539345"/>
              <a:gd name="connsiteY10" fmla="*/ 1699491 h 1902691"/>
              <a:gd name="connsiteX11" fmla="*/ 6539345 w 6539345"/>
              <a:gd name="connsiteY11" fmla="*/ 175491 h 190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39345" h="1902691">
                <a:moveTo>
                  <a:pt x="0" y="471055"/>
                </a:moveTo>
                <a:lnTo>
                  <a:pt x="923636" y="0"/>
                </a:lnTo>
                <a:lnTo>
                  <a:pt x="923636" y="822036"/>
                </a:lnTo>
                <a:lnTo>
                  <a:pt x="1117600" y="674255"/>
                </a:lnTo>
                <a:lnTo>
                  <a:pt x="1089890" y="1551709"/>
                </a:lnTo>
                <a:lnTo>
                  <a:pt x="1311563" y="1394691"/>
                </a:lnTo>
                <a:lnTo>
                  <a:pt x="1311563" y="1902691"/>
                </a:lnTo>
                <a:lnTo>
                  <a:pt x="2890981" y="1154546"/>
                </a:lnTo>
                <a:lnTo>
                  <a:pt x="2872509" y="1810327"/>
                </a:lnTo>
                <a:lnTo>
                  <a:pt x="4202545" y="1062182"/>
                </a:lnTo>
                <a:lnTo>
                  <a:pt x="4184072" y="1699491"/>
                </a:lnTo>
                <a:lnTo>
                  <a:pt x="6539345" y="175491"/>
                </a:lnTo>
              </a:path>
            </a:pathLst>
          </a:cu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 bwMode="auto">
          <a:xfrm>
            <a:off x="1718448" y="2072909"/>
            <a:ext cx="6631709" cy="2152072"/>
          </a:xfrm>
          <a:custGeom>
            <a:avLst/>
            <a:gdLst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8836 w 6631709"/>
              <a:gd name="connsiteY3" fmla="*/ 1431636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82472 w 6631709"/>
              <a:gd name="connsiteY12" fmla="*/ 1681018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8836 w 6631709"/>
              <a:gd name="connsiteY3" fmla="*/ 1431636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49497 w 6631709"/>
              <a:gd name="connsiteY3" fmla="*/ 1377229 h 2152072"/>
              <a:gd name="connsiteX4" fmla="*/ 618836 w 6631709"/>
              <a:gd name="connsiteY4" fmla="*/ 1819563 h 2152072"/>
              <a:gd name="connsiteX5" fmla="*/ 822036 w 6631709"/>
              <a:gd name="connsiteY5" fmla="*/ 1671781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49497 w 6631709"/>
              <a:gd name="connsiteY3" fmla="*/ 1377229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14036 w 6631709"/>
              <a:gd name="connsiteY2" fmla="*/ 1542472 h 2152072"/>
              <a:gd name="connsiteX3" fmla="*/ 613493 w 6631709"/>
              <a:gd name="connsiteY3" fmla="*/ 1413233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  <a:gd name="connsiteX0" fmla="*/ 0 w 6631709"/>
              <a:gd name="connsiteY0" fmla="*/ 1376218 h 2152072"/>
              <a:gd name="connsiteX1" fmla="*/ 341745 w 6631709"/>
              <a:gd name="connsiteY1" fmla="*/ 1145309 h 2152072"/>
              <a:gd name="connsiteX2" fmla="*/ 361465 w 6631709"/>
              <a:gd name="connsiteY2" fmla="*/ 1557249 h 2152072"/>
              <a:gd name="connsiteX3" fmla="*/ 613493 w 6631709"/>
              <a:gd name="connsiteY3" fmla="*/ 1413233 h 2152072"/>
              <a:gd name="connsiteX4" fmla="*/ 618836 w 6631709"/>
              <a:gd name="connsiteY4" fmla="*/ 1819563 h 2152072"/>
              <a:gd name="connsiteX5" fmla="*/ 829517 w 6631709"/>
              <a:gd name="connsiteY5" fmla="*/ 1701265 h 2152072"/>
              <a:gd name="connsiteX6" fmla="*/ 831272 w 6631709"/>
              <a:gd name="connsiteY6" fmla="*/ 2152072 h 2152072"/>
              <a:gd name="connsiteX7" fmla="*/ 1671781 w 6631709"/>
              <a:gd name="connsiteY7" fmla="*/ 1708727 h 2152072"/>
              <a:gd name="connsiteX8" fmla="*/ 1671781 w 6631709"/>
              <a:gd name="connsiteY8" fmla="*/ 2078181 h 2152072"/>
              <a:gd name="connsiteX9" fmla="*/ 3888509 w 6631709"/>
              <a:gd name="connsiteY9" fmla="*/ 1016000 h 2152072"/>
              <a:gd name="connsiteX10" fmla="*/ 3906981 w 6631709"/>
              <a:gd name="connsiteY10" fmla="*/ 1376218 h 2152072"/>
              <a:gd name="connsiteX11" fmla="*/ 4027054 w 6631709"/>
              <a:gd name="connsiteY11" fmla="*/ 1237672 h 2152072"/>
              <a:gd name="connsiteX12" fmla="*/ 4033873 w 6631709"/>
              <a:gd name="connsiteY12" fmla="*/ 1665261 h 2152072"/>
              <a:gd name="connsiteX13" fmla="*/ 6631709 w 6631709"/>
              <a:gd name="connsiteY13" fmla="*/ 0 h 215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31709" h="2152072">
                <a:moveTo>
                  <a:pt x="0" y="1376218"/>
                </a:moveTo>
                <a:lnTo>
                  <a:pt x="341745" y="1145309"/>
                </a:lnTo>
                <a:lnTo>
                  <a:pt x="361465" y="1557249"/>
                </a:lnTo>
                <a:lnTo>
                  <a:pt x="613493" y="1413233"/>
                </a:lnTo>
                <a:lnTo>
                  <a:pt x="618836" y="1819563"/>
                </a:lnTo>
                <a:lnTo>
                  <a:pt x="829517" y="1701265"/>
                </a:lnTo>
                <a:lnTo>
                  <a:pt x="831272" y="2152072"/>
                </a:lnTo>
                <a:lnTo>
                  <a:pt x="1671781" y="1708727"/>
                </a:lnTo>
                <a:lnTo>
                  <a:pt x="1671781" y="2078181"/>
                </a:lnTo>
                <a:lnTo>
                  <a:pt x="3888509" y="1016000"/>
                </a:lnTo>
                <a:lnTo>
                  <a:pt x="3906981" y="1376218"/>
                </a:lnTo>
                <a:lnTo>
                  <a:pt x="4027054" y="1237672"/>
                </a:lnTo>
                <a:lnTo>
                  <a:pt x="4033873" y="1665261"/>
                </a:lnTo>
                <a:lnTo>
                  <a:pt x="6631709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83869" y="1469918"/>
            <a:ext cx="0" cy="3600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/>
          <p:cNvSpPr txBox="1"/>
          <p:nvPr/>
        </p:nvSpPr>
        <p:spPr>
          <a:xfrm>
            <a:off x="971600" y="1088740"/>
            <a:ext cx="14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Precedence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 bwMode="auto">
          <a:xfrm>
            <a:off x="2419571" y="2677890"/>
            <a:ext cx="424238" cy="12195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19972" y="2169271"/>
            <a:ext cx="540060" cy="29010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QoS Priority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07604" y="836712"/>
            <a:ext cx="7992888" cy="6021288"/>
            <a:chOff x="179512" y="1630460"/>
            <a:chExt cx="8356012" cy="8882783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283893" y="6268909"/>
              <a:ext cx="6660740" cy="3600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7914841" y="6038935"/>
              <a:ext cx="62068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319897" y="4792745"/>
              <a:ext cx="6660740" cy="360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83893" y="7709069"/>
              <a:ext cx="6660740" cy="360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Freeform 8"/>
            <p:cNvSpPr/>
            <p:nvPr/>
          </p:nvSpPr>
          <p:spPr bwMode="auto">
            <a:xfrm>
              <a:off x="1327708" y="4807612"/>
              <a:ext cx="6544918" cy="1450110"/>
            </a:xfrm>
            <a:custGeom>
              <a:avLst/>
              <a:gdLst>
                <a:gd name="connsiteX0" fmla="*/ 0 w 6493164"/>
                <a:gd name="connsiteY0" fmla="*/ 1450109 h 1450109"/>
                <a:gd name="connsiteX1" fmla="*/ 1440873 w 6493164"/>
                <a:gd name="connsiteY1" fmla="*/ 701963 h 1450109"/>
                <a:gd name="connsiteX2" fmla="*/ 1413164 w 6493164"/>
                <a:gd name="connsiteY2" fmla="*/ 1126836 h 1450109"/>
                <a:gd name="connsiteX3" fmla="*/ 2872509 w 6493164"/>
                <a:gd name="connsiteY3" fmla="*/ 406400 h 1450109"/>
                <a:gd name="connsiteX4" fmla="*/ 2872509 w 6493164"/>
                <a:gd name="connsiteY4" fmla="*/ 766618 h 1450109"/>
                <a:gd name="connsiteX5" fmla="*/ 3149600 w 6493164"/>
                <a:gd name="connsiteY5" fmla="*/ 609600 h 1450109"/>
                <a:gd name="connsiteX6" fmla="*/ 3158836 w 6493164"/>
                <a:gd name="connsiteY6" fmla="*/ 951345 h 1450109"/>
                <a:gd name="connsiteX7" fmla="*/ 4756727 w 6493164"/>
                <a:gd name="connsiteY7" fmla="*/ 0 h 1450109"/>
                <a:gd name="connsiteX8" fmla="*/ 5745018 w 6493164"/>
                <a:gd name="connsiteY8" fmla="*/ 9236 h 1450109"/>
                <a:gd name="connsiteX9" fmla="*/ 5754254 w 6493164"/>
                <a:gd name="connsiteY9" fmla="*/ 406400 h 1450109"/>
                <a:gd name="connsiteX10" fmla="*/ 6096000 w 6493164"/>
                <a:gd name="connsiteY10" fmla="*/ 230909 h 1450109"/>
                <a:gd name="connsiteX11" fmla="*/ 6105236 w 6493164"/>
                <a:gd name="connsiteY11" fmla="*/ 628073 h 1450109"/>
                <a:gd name="connsiteX12" fmla="*/ 6234545 w 6493164"/>
                <a:gd name="connsiteY12" fmla="*/ 535709 h 1450109"/>
                <a:gd name="connsiteX13" fmla="*/ 6253018 w 6493164"/>
                <a:gd name="connsiteY13" fmla="*/ 979054 h 1450109"/>
                <a:gd name="connsiteX14" fmla="*/ 6373091 w 6493164"/>
                <a:gd name="connsiteY14" fmla="*/ 858982 h 1450109"/>
                <a:gd name="connsiteX15" fmla="*/ 6382327 w 6493164"/>
                <a:gd name="connsiteY15" fmla="*/ 1228436 h 1450109"/>
                <a:gd name="connsiteX16" fmla="*/ 6493164 w 6493164"/>
                <a:gd name="connsiteY16" fmla="*/ 1089891 h 1450109"/>
                <a:gd name="connsiteX0" fmla="*/ 0 w 6472909"/>
                <a:gd name="connsiteY0" fmla="*/ 1450109 h 1450109"/>
                <a:gd name="connsiteX1" fmla="*/ 1440873 w 6472909"/>
                <a:gd name="connsiteY1" fmla="*/ 701963 h 1450109"/>
                <a:gd name="connsiteX2" fmla="*/ 1413164 w 6472909"/>
                <a:gd name="connsiteY2" fmla="*/ 1126836 h 1450109"/>
                <a:gd name="connsiteX3" fmla="*/ 2872509 w 6472909"/>
                <a:gd name="connsiteY3" fmla="*/ 406400 h 1450109"/>
                <a:gd name="connsiteX4" fmla="*/ 2872509 w 6472909"/>
                <a:gd name="connsiteY4" fmla="*/ 766618 h 1450109"/>
                <a:gd name="connsiteX5" fmla="*/ 3149600 w 6472909"/>
                <a:gd name="connsiteY5" fmla="*/ 609600 h 1450109"/>
                <a:gd name="connsiteX6" fmla="*/ 3158836 w 6472909"/>
                <a:gd name="connsiteY6" fmla="*/ 951345 h 1450109"/>
                <a:gd name="connsiteX7" fmla="*/ 4756727 w 6472909"/>
                <a:gd name="connsiteY7" fmla="*/ 0 h 1450109"/>
                <a:gd name="connsiteX8" fmla="*/ 5745018 w 6472909"/>
                <a:gd name="connsiteY8" fmla="*/ 9236 h 1450109"/>
                <a:gd name="connsiteX9" fmla="*/ 5754254 w 6472909"/>
                <a:gd name="connsiteY9" fmla="*/ 406400 h 1450109"/>
                <a:gd name="connsiteX10" fmla="*/ 6096000 w 6472909"/>
                <a:gd name="connsiteY10" fmla="*/ 230909 h 1450109"/>
                <a:gd name="connsiteX11" fmla="*/ 6105236 w 6472909"/>
                <a:gd name="connsiteY11" fmla="*/ 628073 h 1450109"/>
                <a:gd name="connsiteX12" fmla="*/ 6234545 w 6472909"/>
                <a:gd name="connsiteY12" fmla="*/ 535709 h 1450109"/>
                <a:gd name="connsiteX13" fmla="*/ 6253018 w 6472909"/>
                <a:gd name="connsiteY13" fmla="*/ 979054 h 1450109"/>
                <a:gd name="connsiteX14" fmla="*/ 6373091 w 6472909"/>
                <a:gd name="connsiteY14" fmla="*/ 858982 h 1450109"/>
                <a:gd name="connsiteX15" fmla="*/ 6382327 w 6472909"/>
                <a:gd name="connsiteY15" fmla="*/ 1228436 h 1450109"/>
                <a:gd name="connsiteX16" fmla="*/ 6472909 w 6472909"/>
                <a:gd name="connsiteY16" fmla="*/ 1101258 h 1450109"/>
                <a:gd name="connsiteX0" fmla="*/ 0 w 6544918"/>
                <a:gd name="connsiteY0" fmla="*/ 1450109 h 1450109"/>
                <a:gd name="connsiteX1" fmla="*/ 1440873 w 6544918"/>
                <a:gd name="connsiteY1" fmla="*/ 701963 h 1450109"/>
                <a:gd name="connsiteX2" fmla="*/ 1413164 w 6544918"/>
                <a:gd name="connsiteY2" fmla="*/ 1126836 h 1450109"/>
                <a:gd name="connsiteX3" fmla="*/ 2872509 w 6544918"/>
                <a:gd name="connsiteY3" fmla="*/ 406400 h 1450109"/>
                <a:gd name="connsiteX4" fmla="*/ 2872509 w 6544918"/>
                <a:gd name="connsiteY4" fmla="*/ 766618 h 1450109"/>
                <a:gd name="connsiteX5" fmla="*/ 3149600 w 6544918"/>
                <a:gd name="connsiteY5" fmla="*/ 609600 h 1450109"/>
                <a:gd name="connsiteX6" fmla="*/ 3158836 w 6544918"/>
                <a:gd name="connsiteY6" fmla="*/ 951345 h 1450109"/>
                <a:gd name="connsiteX7" fmla="*/ 4756727 w 6544918"/>
                <a:gd name="connsiteY7" fmla="*/ 0 h 1450109"/>
                <a:gd name="connsiteX8" fmla="*/ 5745018 w 6544918"/>
                <a:gd name="connsiteY8" fmla="*/ 9236 h 1450109"/>
                <a:gd name="connsiteX9" fmla="*/ 5754254 w 6544918"/>
                <a:gd name="connsiteY9" fmla="*/ 406400 h 1450109"/>
                <a:gd name="connsiteX10" fmla="*/ 6096000 w 6544918"/>
                <a:gd name="connsiteY10" fmla="*/ 230909 h 1450109"/>
                <a:gd name="connsiteX11" fmla="*/ 6105236 w 6544918"/>
                <a:gd name="connsiteY11" fmla="*/ 628073 h 1450109"/>
                <a:gd name="connsiteX12" fmla="*/ 6234545 w 6544918"/>
                <a:gd name="connsiteY12" fmla="*/ 535709 h 1450109"/>
                <a:gd name="connsiteX13" fmla="*/ 6253018 w 6544918"/>
                <a:gd name="connsiteY13" fmla="*/ 979054 h 1450109"/>
                <a:gd name="connsiteX14" fmla="*/ 6373091 w 6544918"/>
                <a:gd name="connsiteY14" fmla="*/ 858982 h 1450109"/>
                <a:gd name="connsiteX15" fmla="*/ 6382327 w 6544918"/>
                <a:gd name="connsiteY15" fmla="*/ 1228436 h 1450109"/>
                <a:gd name="connsiteX16" fmla="*/ 6544918 w 6544918"/>
                <a:gd name="connsiteY16" fmla="*/ 1101258 h 1450109"/>
                <a:gd name="connsiteX0" fmla="*/ 0 w 6544918"/>
                <a:gd name="connsiteY0" fmla="*/ 1450109 h 1450109"/>
                <a:gd name="connsiteX1" fmla="*/ 1440873 w 6544918"/>
                <a:gd name="connsiteY1" fmla="*/ 701963 h 1450109"/>
                <a:gd name="connsiteX2" fmla="*/ 1448943 w 6544918"/>
                <a:gd name="connsiteY2" fmla="*/ 1125095 h 1450109"/>
                <a:gd name="connsiteX3" fmla="*/ 2872509 w 6544918"/>
                <a:gd name="connsiteY3" fmla="*/ 406400 h 1450109"/>
                <a:gd name="connsiteX4" fmla="*/ 2872509 w 6544918"/>
                <a:gd name="connsiteY4" fmla="*/ 766618 h 1450109"/>
                <a:gd name="connsiteX5" fmla="*/ 3149600 w 6544918"/>
                <a:gd name="connsiteY5" fmla="*/ 609600 h 1450109"/>
                <a:gd name="connsiteX6" fmla="*/ 3158836 w 6544918"/>
                <a:gd name="connsiteY6" fmla="*/ 951345 h 1450109"/>
                <a:gd name="connsiteX7" fmla="*/ 4756727 w 6544918"/>
                <a:gd name="connsiteY7" fmla="*/ 0 h 1450109"/>
                <a:gd name="connsiteX8" fmla="*/ 5745018 w 6544918"/>
                <a:gd name="connsiteY8" fmla="*/ 9236 h 1450109"/>
                <a:gd name="connsiteX9" fmla="*/ 5754254 w 6544918"/>
                <a:gd name="connsiteY9" fmla="*/ 406400 h 1450109"/>
                <a:gd name="connsiteX10" fmla="*/ 6096000 w 6544918"/>
                <a:gd name="connsiteY10" fmla="*/ 230909 h 1450109"/>
                <a:gd name="connsiteX11" fmla="*/ 6105236 w 6544918"/>
                <a:gd name="connsiteY11" fmla="*/ 628073 h 1450109"/>
                <a:gd name="connsiteX12" fmla="*/ 6234545 w 6544918"/>
                <a:gd name="connsiteY12" fmla="*/ 535709 h 1450109"/>
                <a:gd name="connsiteX13" fmla="*/ 6253018 w 6544918"/>
                <a:gd name="connsiteY13" fmla="*/ 979054 h 1450109"/>
                <a:gd name="connsiteX14" fmla="*/ 6373091 w 6544918"/>
                <a:gd name="connsiteY14" fmla="*/ 858982 h 1450109"/>
                <a:gd name="connsiteX15" fmla="*/ 6382327 w 6544918"/>
                <a:gd name="connsiteY15" fmla="*/ 1228436 h 1450109"/>
                <a:gd name="connsiteX16" fmla="*/ 6544918 w 6544918"/>
                <a:gd name="connsiteY16" fmla="*/ 1101258 h 14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4918" h="1450109">
                  <a:moveTo>
                    <a:pt x="0" y="1450109"/>
                  </a:moveTo>
                  <a:lnTo>
                    <a:pt x="1440873" y="701963"/>
                  </a:lnTo>
                  <a:lnTo>
                    <a:pt x="1448943" y="1125095"/>
                  </a:lnTo>
                  <a:lnTo>
                    <a:pt x="2872509" y="406400"/>
                  </a:lnTo>
                  <a:lnTo>
                    <a:pt x="2872509" y="766618"/>
                  </a:lnTo>
                  <a:lnTo>
                    <a:pt x="3149600" y="609600"/>
                  </a:lnTo>
                  <a:lnTo>
                    <a:pt x="3158836" y="951345"/>
                  </a:lnTo>
                  <a:lnTo>
                    <a:pt x="4756727" y="0"/>
                  </a:lnTo>
                  <a:lnTo>
                    <a:pt x="5745018" y="9236"/>
                  </a:lnTo>
                  <a:lnTo>
                    <a:pt x="5754254" y="406400"/>
                  </a:lnTo>
                  <a:lnTo>
                    <a:pt x="6096000" y="230909"/>
                  </a:lnTo>
                  <a:lnTo>
                    <a:pt x="6105236" y="628073"/>
                  </a:lnTo>
                  <a:lnTo>
                    <a:pt x="6234545" y="535709"/>
                  </a:lnTo>
                  <a:lnTo>
                    <a:pt x="6253018" y="979054"/>
                  </a:lnTo>
                  <a:lnTo>
                    <a:pt x="6373091" y="858982"/>
                  </a:lnTo>
                  <a:lnTo>
                    <a:pt x="6382327" y="1228436"/>
                  </a:lnTo>
                  <a:lnTo>
                    <a:pt x="6544918" y="1101258"/>
                  </a:ln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19897" y="5800857"/>
              <a:ext cx="6539345" cy="1902691"/>
            </a:xfrm>
            <a:custGeom>
              <a:avLst/>
              <a:gdLst>
                <a:gd name="connsiteX0" fmla="*/ 0 w 6539345"/>
                <a:gd name="connsiteY0" fmla="*/ 471055 h 1902691"/>
                <a:gd name="connsiteX1" fmla="*/ 923636 w 6539345"/>
                <a:gd name="connsiteY1" fmla="*/ 0 h 1902691"/>
                <a:gd name="connsiteX2" fmla="*/ 923636 w 6539345"/>
                <a:gd name="connsiteY2" fmla="*/ 822036 h 1902691"/>
                <a:gd name="connsiteX3" fmla="*/ 1117600 w 6539345"/>
                <a:gd name="connsiteY3" fmla="*/ 674255 h 1902691"/>
                <a:gd name="connsiteX4" fmla="*/ 1089890 w 6539345"/>
                <a:gd name="connsiteY4" fmla="*/ 1551709 h 1902691"/>
                <a:gd name="connsiteX5" fmla="*/ 1311563 w 6539345"/>
                <a:gd name="connsiteY5" fmla="*/ 1394691 h 1902691"/>
                <a:gd name="connsiteX6" fmla="*/ 1311563 w 6539345"/>
                <a:gd name="connsiteY6" fmla="*/ 1902691 h 1902691"/>
                <a:gd name="connsiteX7" fmla="*/ 2890981 w 6539345"/>
                <a:gd name="connsiteY7" fmla="*/ 1154546 h 1902691"/>
                <a:gd name="connsiteX8" fmla="*/ 2872509 w 6539345"/>
                <a:gd name="connsiteY8" fmla="*/ 1810327 h 1902691"/>
                <a:gd name="connsiteX9" fmla="*/ 4202545 w 6539345"/>
                <a:gd name="connsiteY9" fmla="*/ 1062182 h 1902691"/>
                <a:gd name="connsiteX10" fmla="*/ 4184072 w 6539345"/>
                <a:gd name="connsiteY10" fmla="*/ 1699491 h 1902691"/>
                <a:gd name="connsiteX11" fmla="*/ 6539345 w 6539345"/>
                <a:gd name="connsiteY11" fmla="*/ 175491 h 190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9345" h="1902691">
                  <a:moveTo>
                    <a:pt x="0" y="471055"/>
                  </a:moveTo>
                  <a:lnTo>
                    <a:pt x="923636" y="0"/>
                  </a:lnTo>
                  <a:lnTo>
                    <a:pt x="923636" y="822036"/>
                  </a:lnTo>
                  <a:lnTo>
                    <a:pt x="1117600" y="674255"/>
                  </a:lnTo>
                  <a:lnTo>
                    <a:pt x="1089890" y="1551709"/>
                  </a:lnTo>
                  <a:lnTo>
                    <a:pt x="1311563" y="1394691"/>
                  </a:lnTo>
                  <a:lnTo>
                    <a:pt x="1311563" y="1902691"/>
                  </a:lnTo>
                  <a:lnTo>
                    <a:pt x="2890981" y="1154546"/>
                  </a:lnTo>
                  <a:lnTo>
                    <a:pt x="2872509" y="1810327"/>
                  </a:lnTo>
                  <a:lnTo>
                    <a:pt x="4202545" y="1062182"/>
                  </a:lnTo>
                  <a:lnTo>
                    <a:pt x="4184072" y="1699491"/>
                  </a:lnTo>
                  <a:lnTo>
                    <a:pt x="6539345" y="175491"/>
                  </a:lnTo>
                </a:path>
              </a:pathLst>
            </a:cu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318472" y="4927684"/>
              <a:ext cx="6631709" cy="2152072"/>
            </a:xfrm>
            <a:custGeom>
              <a:avLst/>
              <a:gdLst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14036 w 6631709"/>
                <a:gd name="connsiteY2" fmla="*/ 1542472 h 2152072"/>
                <a:gd name="connsiteX3" fmla="*/ 618836 w 6631709"/>
                <a:gd name="connsiteY3" fmla="*/ 1431636 h 2152072"/>
                <a:gd name="connsiteX4" fmla="*/ 618836 w 6631709"/>
                <a:gd name="connsiteY4" fmla="*/ 1819563 h 2152072"/>
                <a:gd name="connsiteX5" fmla="*/ 822036 w 6631709"/>
                <a:gd name="connsiteY5" fmla="*/ 1671781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82472 w 6631709"/>
                <a:gd name="connsiteY12" fmla="*/ 1681018 h 2152072"/>
                <a:gd name="connsiteX13" fmla="*/ 6631709 w 6631709"/>
                <a:gd name="connsiteY13" fmla="*/ 0 h 2152072"/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14036 w 6631709"/>
                <a:gd name="connsiteY2" fmla="*/ 1542472 h 2152072"/>
                <a:gd name="connsiteX3" fmla="*/ 618836 w 6631709"/>
                <a:gd name="connsiteY3" fmla="*/ 1431636 h 2152072"/>
                <a:gd name="connsiteX4" fmla="*/ 618836 w 6631709"/>
                <a:gd name="connsiteY4" fmla="*/ 1819563 h 2152072"/>
                <a:gd name="connsiteX5" fmla="*/ 822036 w 6631709"/>
                <a:gd name="connsiteY5" fmla="*/ 1671781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33873 w 6631709"/>
                <a:gd name="connsiteY12" fmla="*/ 1665261 h 2152072"/>
                <a:gd name="connsiteX13" fmla="*/ 6631709 w 6631709"/>
                <a:gd name="connsiteY13" fmla="*/ 0 h 2152072"/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14036 w 6631709"/>
                <a:gd name="connsiteY2" fmla="*/ 1542472 h 2152072"/>
                <a:gd name="connsiteX3" fmla="*/ 649497 w 6631709"/>
                <a:gd name="connsiteY3" fmla="*/ 1377229 h 2152072"/>
                <a:gd name="connsiteX4" fmla="*/ 618836 w 6631709"/>
                <a:gd name="connsiteY4" fmla="*/ 1819563 h 2152072"/>
                <a:gd name="connsiteX5" fmla="*/ 822036 w 6631709"/>
                <a:gd name="connsiteY5" fmla="*/ 1671781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33873 w 6631709"/>
                <a:gd name="connsiteY12" fmla="*/ 1665261 h 2152072"/>
                <a:gd name="connsiteX13" fmla="*/ 6631709 w 6631709"/>
                <a:gd name="connsiteY13" fmla="*/ 0 h 2152072"/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14036 w 6631709"/>
                <a:gd name="connsiteY2" fmla="*/ 1542472 h 2152072"/>
                <a:gd name="connsiteX3" fmla="*/ 649497 w 6631709"/>
                <a:gd name="connsiteY3" fmla="*/ 1377229 h 2152072"/>
                <a:gd name="connsiteX4" fmla="*/ 618836 w 6631709"/>
                <a:gd name="connsiteY4" fmla="*/ 1819563 h 2152072"/>
                <a:gd name="connsiteX5" fmla="*/ 829517 w 6631709"/>
                <a:gd name="connsiteY5" fmla="*/ 1701265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33873 w 6631709"/>
                <a:gd name="connsiteY12" fmla="*/ 1665261 h 2152072"/>
                <a:gd name="connsiteX13" fmla="*/ 6631709 w 6631709"/>
                <a:gd name="connsiteY13" fmla="*/ 0 h 2152072"/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14036 w 6631709"/>
                <a:gd name="connsiteY2" fmla="*/ 1542472 h 2152072"/>
                <a:gd name="connsiteX3" fmla="*/ 613493 w 6631709"/>
                <a:gd name="connsiteY3" fmla="*/ 1413233 h 2152072"/>
                <a:gd name="connsiteX4" fmla="*/ 618836 w 6631709"/>
                <a:gd name="connsiteY4" fmla="*/ 1819563 h 2152072"/>
                <a:gd name="connsiteX5" fmla="*/ 829517 w 6631709"/>
                <a:gd name="connsiteY5" fmla="*/ 1701265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33873 w 6631709"/>
                <a:gd name="connsiteY12" fmla="*/ 1665261 h 2152072"/>
                <a:gd name="connsiteX13" fmla="*/ 6631709 w 6631709"/>
                <a:gd name="connsiteY13" fmla="*/ 0 h 2152072"/>
                <a:gd name="connsiteX0" fmla="*/ 0 w 6631709"/>
                <a:gd name="connsiteY0" fmla="*/ 1376218 h 2152072"/>
                <a:gd name="connsiteX1" fmla="*/ 341745 w 6631709"/>
                <a:gd name="connsiteY1" fmla="*/ 1145309 h 2152072"/>
                <a:gd name="connsiteX2" fmla="*/ 361465 w 6631709"/>
                <a:gd name="connsiteY2" fmla="*/ 1557249 h 2152072"/>
                <a:gd name="connsiteX3" fmla="*/ 613493 w 6631709"/>
                <a:gd name="connsiteY3" fmla="*/ 1413233 h 2152072"/>
                <a:gd name="connsiteX4" fmla="*/ 618836 w 6631709"/>
                <a:gd name="connsiteY4" fmla="*/ 1819563 h 2152072"/>
                <a:gd name="connsiteX5" fmla="*/ 829517 w 6631709"/>
                <a:gd name="connsiteY5" fmla="*/ 1701265 h 2152072"/>
                <a:gd name="connsiteX6" fmla="*/ 831272 w 6631709"/>
                <a:gd name="connsiteY6" fmla="*/ 2152072 h 2152072"/>
                <a:gd name="connsiteX7" fmla="*/ 1671781 w 6631709"/>
                <a:gd name="connsiteY7" fmla="*/ 1708727 h 2152072"/>
                <a:gd name="connsiteX8" fmla="*/ 1671781 w 6631709"/>
                <a:gd name="connsiteY8" fmla="*/ 2078181 h 2152072"/>
                <a:gd name="connsiteX9" fmla="*/ 3888509 w 6631709"/>
                <a:gd name="connsiteY9" fmla="*/ 1016000 h 2152072"/>
                <a:gd name="connsiteX10" fmla="*/ 3906981 w 6631709"/>
                <a:gd name="connsiteY10" fmla="*/ 1376218 h 2152072"/>
                <a:gd name="connsiteX11" fmla="*/ 4027054 w 6631709"/>
                <a:gd name="connsiteY11" fmla="*/ 1237672 h 2152072"/>
                <a:gd name="connsiteX12" fmla="*/ 4033873 w 6631709"/>
                <a:gd name="connsiteY12" fmla="*/ 1665261 h 2152072"/>
                <a:gd name="connsiteX13" fmla="*/ 6631709 w 6631709"/>
                <a:gd name="connsiteY13" fmla="*/ 0 h 215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1709" h="2152072">
                  <a:moveTo>
                    <a:pt x="0" y="1376218"/>
                  </a:moveTo>
                  <a:lnTo>
                    <a:pt x="341745" y="1145309"/>
                  </a:lnTo>
                  <a:lnTo>
                    <a:pt x="361465" y="1557249"/>
                  </a:lnTo>
                  <a:lnTo>
                    <a:pt x="613493" y="1413233"/>
                  </a:lnTo>
                  <a:lnTo>
                    <a:pt x="618836" y="1819563"/>
                  </a:lnTo>
                  <a:lnTo>
                    <a:pt x="829517" y="1701265"/>
                  </a:lnTo>
                  <a:lnTo>
                    <a:pt x="831272" y="2152072"/>
                  </a:lnTo>
                  <a:lnTo>
                    <a:pt x="1671781" y="1708727"/>
                  </a:lnTo>
                  <a:lnTo>
                    <a:pt x="1671781" y="2078181"/>
                  </a:lnTo>
                  <a:lnTo>
                    <a:pt x="3888509" y="1016000"/>
                  </a:lnTo>
                  <a:lnTo>
                    <a:pt x="3906981" y="1376218"/>
                  </a:lnTo>
                  <a:lnTo>
                    <a:pt x="4027054" y="1237672"/>
                  </a:lnTo>
                  <a:lnTo>
                    <a:pt x="4033873" y="1665261"/>
                  </a:lnTo>
                  <a:lnTo>
                    <a:pt x="6631709" y="0"/>
                  </a:ln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283893" y="1630460"/>
              <a:ext cx="6333" cy="8787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287653" y="8088446"/>
              <a:ext cx="6557554" cy="1776549"/>
            </a:xfrm>
            <a:custGeom>
              <a:avLst/>
              <a:gdLst>
                <a:gd name="connsiteX0" fmla="*/ 0 w 6557554"/>
                <a:gd name="connsiteY0" fmla="*/ 1071154 h 1776549"/>
                <a:gd name="connsiteX1" fmla="*/ 1915886 w 6557554"/>
                <a:gd name="connsiteY1" fmla="*/ 191589 h 1776549"/>
                <a:gd name="connsiteX2" fmla="*/ 1907177 w 6557554"/>
                <a:gd name="connsiteY2" fmla="*/ 1419497 h 1776549"/>
                <a:gd name="connsiteX3" fmla="*/ 3596640 w 6557554"/>
                <a:gd name="connsiteY3" fmla="*/ 522514 h 1776549"/>
                <a:gd name="connsiteX4" fmla="*/ 3596640 w 6557554"/>
                <a:gd name="connsiteY4" fmla="*/ 1776549 h 1776549"/>
                <a:gd name="connsiteX5" fmla="*/ 6557554 w 6557554"/>
                <a:gd name="connsiteY5" fmla="*/ 0 h 177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554" h="1776549">
                  <a:moveTo>
                    <a:pt x="0" y="1071154"/>
                  </a:moveTo>
                  <a:lnTo>
                    <a:pt x="1915886" y="191589"/>
                  </a:lnTo>
                  <a:lnTo>
                    <a:pt x="1907177" y="1419497"/>
                  </a:lnTo>
                  <a:lnTo>
                    <a:pt x="3596640" y="522514"/>
                  </a:lnTo>
                  <a:lnTo>
                    <a:pt x="3596640" y="1776549"/>
                  </a:lnTo>
                  <a:lnTo>
                    <a:pt x="6557554" y="0"/>
                  </a:ln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87653" y="8262618"/>
              <a:ext cx="6548968" cy="2159725"/>
            </a:xfrm>
            <a:custGeom>
              <a:avLst/>
              <a:gdLst>
                <a:gd name="connsiteX0" fmla="*/ 0 w 6548846"/>
                <a:gd name="connsiteY0" fmla="*/ 940525 h 2159725"/>
                <a:gd name="connsiteX1" fmla="*/ 2081349 w 6548846"/>
                <a:gd name="connsiteY1" fmla="*/ 0 h 2159725"/>
                <a:gd name="connsiteX2" fmla="*/ 2072640 w 6548846"/>
                <a:gd name="connsiteY2" fmla="*/ 1210491 h 2159725"/>
                <a:gd name="connsiteX3" fmla="*/ 2272937 w 6548846"/>
                <a:gd name="connsiteY3" fmla="*/ 1123405 h 2159725"/>
                <a:gd name="connsiteX4" fmla="*/ 2264229 w 6548846"/>
                <a:gd name="connsiteY4" fmla="*/ 2159725 h 2159725"/>
                <a:gd name="connsiteX5" fmla="*/ 4641669 w 6548846"/>
                <a:gd name="connsiteY5" fmla="*/ 731520 h 2159725"/>
                <a:gd name="connsiteX6" fmla="*/ 4632960 w 6548846"/>
                <a:gd name="connsiteY6" fmla="*/ 1785257 h 2159725"/>
                <a:gd name="connsiteX7" fmla="*/ 6548846 w 6548846"/>
                <a:gd name="connsiteY7" fmla="*/ 653142 h 2159725"/>
                <a:gd name="connsiteX0" fmla="*/ 0 w 6548846"/>
                <a:gd name="connsiteY0" fmla="*/ 940525 h 2159725"/>
                <a:gd name="connsiteX1" fmla="*/ 2081349 w 6548846"/>
                <a:gd name="connsiteY1" fmla="*/ 0 h 2159725"/>
                <a:gd name="connsiteX2" fmla="*/ 2072640 w 6548846"/>
                <a:gd name="connsiteY2" fmla="*/ 1210491 h 2159725"/>
                <a:gd name="connsiteX3" fmla="*/ 2272937 w 6548846"/>
                <a:gd name="connsiteY3" fmla="*/ 1123405 h 2159725"/>
                <a:gd name="connsiteX4" fmla="*/ 2264229 w 6548846"/>
                <a:gd name="connsiteY4" fmla="*/ 2159725 h 2159725"/>
                <a:gd name="connsiteX5" fmla="*/ 3776660 w 6548846"/>
                <a:gd name="connsiteY5" fmla="*/ 1246651 h 2159725"/>
                <a:gd name="connsiteX6" fmla="*/ 4632960 w 6548846"/>
                <a:gd name="connsiteY6" fmla="*/ 1785257 h 2159725"/>
                <a:gd name="connsiteX7" fmla="*/ 6548846 w 6548846"/>
                <a:gd name="connsiteY7" fmla="*/ 653142 h 2159725"/>
                <a:gd name="connsiteX0" fmla="*/ 0 w 6548846"/>
                <a:gd name="connsiteY0" fmla="*/ 940525 h 2159725"/>
                <a:gd name="connsiteX1" fmla="*/ 2081349 w 6548846"/>
                <a:gd name="connsiteY1" fmla="*/ 0 h 2159725"/>
                <a:gd name="connsiteX2" fmla="*/ 2072640 w 6548846"/>
                <a:gd name="connsiteY2" fmla="*/ 1210491 h 2159725"/>
                <a:gd name="connsiteX3" fmla="*/ 2272937 w 6548846"/>
                <a:gd name="connsiteY3" fmla="*/ 1123405 h 2159725"/>
                <a:gd name="connsiteX4" fmla="*/ 2264229 w 6548846"/>
                <a:gd name="connsiteY4" fmla="*/ 2159725 h 2159725"/>
                <a:gd name="connsiteX5" fmla="*/ 3776660 w 6548846"/>
                <a:gd name="connsiteY5" fmla="*/ 1246651 h 2159725"/>
                <a:gd name="connsiteX6" fmla="*/ 3776660 w 6548846"/>
                <a:gd name="connsiteY6" fmla="*/ 2155371 h 2159725"/>
                <a:gd name="connsiteX7" fmla="*/ 6548846 w 6548846"/>
                <a:gd name="connsiteY7" fmla="*/ 653142 h 2159725"/>
                <a:gd name="connsiteX0" fmla="*/ 0 w 6548968"/>
                <a:gd name="connsiteY0" fmla="*/ 940525 h 2159725"/>
                <a:gd name="connsiteX1" fmla="*/ 2081349 w 6548968"/>
                <a:gd name="connsiteY1" fmla="*/ 0 h 2159725"/>
                <a:gd name="connsiteX2" fmla="*/ 2072640 w 6548968"/>
                <a:gd name="connsiteY2" fmla="*/ 1210491 h 2159725"/>
                <a:gd name="connsiteX3" fmla="*/ 2272937 w 6548968"/>
                <a:gd name="connsiteY3" fmla="*/ 1123405 h 2159725"/>
                <a:gd name="connsiteX4" fmla="*/ 2264229 w 6548968"/>
                <a:gd name="connsiteY4" fmla="*/ 2159725 h 2159725"/>
                <a:gd name="connsiteX5" fmla="*/ 3776660 w 6548968"/>
                <a:gd name="connsiteY5" fmla="*/ 1246651 h 2159725"/>
                <a:gd name="connsiteX6" fmla="*/ 3776660 w 6548968"/>
                <a:gd name="connsiteY6" fmla="*/ 2155371 h 2159725"/>
                <a:gd name="connsiteX7" fmla="*/ 6548968 w 6548968"/>
                <a:gd name="connsiteY7" fmla="*/ 526571 h 215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8968" h="2159725">
                  <a:moveTo>
                    <a:pt x="0" y="940525"/>
                  </a:moveTo>
                  <a:lnTo>
                    <a:pt x="2081349" y="0"/>
                  </a:lnTo>
                  <a:lnTo>
                    <a:pt x="2072640" y="1210491"/>
                  </a:lnTo>
                  <a:lnTo>
                    <a:pt x="2272937" y="1123405"/>
                  </a:lnTo>
                  <a:cubicBezTo>
                    <a:pt x="2270034" y="1468845"/>
                    <a:pt x="2267132" y="1814285"/>
                    <a:pt x="2264229" y="2159725"/>
                  </a:cubicBezTo>
                  <a:lnTo>
                    <a:pt x="3776660" y="1246651"/>
                  </a:lnTo>
                  <a:lnTo>
                    <a:pt x="3776660" y="2155371"/>
                  </a:lnTo>
                  <a:lnTo>
                    <a:pt x="6548968" y="526571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3096418"/>
              <a:ext cx="1095367" cy="499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Priority 1</a:t>
              </a:r>
              <a:endParaRPr lang="en-GB" sz="1600" dirty="0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309589" y="1821413"/>
              <a:ext cx="6660740" cy="360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15516" y="6048747"/>
              <a:ext cx="1095367" cy="499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Priority 2</a:t>
              </a:r>
              <a:endParaRPr lang="en-GB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8965071"/>
              <a:ext cx="1095367" cy="499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Priority 3</a:t>
              </a:r>
              <a:endParaRPr lang="en-GB" sz="16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60764" y="1842655"/>
              <a:ext cx="6691745" cy="1440872"/>
            </a:xfrm>
            <a:custGeom>
              <a:avLst/>
              <a:gdLst>
                <a:gd name="connsiteX0" fmla="*/ 0 w 6691745"/>
                <a:gd name="connsiteY0" fmla="*/ 1440872 h 1440872"/>
                <a:gd name="connsiteX1" fmla="*/ 2576945 w 6691745"/>
                <a:gd name="connsiteY1" fmla="*/ 96981 h 1440872"/>
                <a:gd name="connsiteX2" fmla="*/ 2576945 w 6691745"/>
                <a:gd name="connsiteY2" fmla="*/ 457200 h 1440872"/>
                <a:gd name="connsiteX3" fmla="*/ 3380509 w 6691745"/>
                <a:gd name="connsiteY3" fmla="*/ 27709 h 1440872"/>
                <a:gd name="connsiteX4" fmla="*/ 3366654 w 6691745"/>
                <a:gd name="connsiteY4" fmla="*/ 332509 h 1440872"/>
                <a:gd name="connsiteX5" fmla="*/ 3893127 w 6691745"/>
                <a:gd name="connsiteY5" fmla="*/ 0 h 1440872"/>
                <a:gd name="connsiteX6" fmla="*/ 4876800 w 6691745"/>
                <a:gd name="connsiteY6" fmla="*/ 13854 h 1440872"/>
                <a:gd name="connsiteX7" fmla="*/ 4876800 w 6691745"/>
                <a:gd name="connsiteY7" fmla="*/ 332509 h 1440872"/>
                <a:gd name="connsiteX8" fmla="*/ 5417127 w 6691745"/>
                <a:gd name="connsiteY8" fmla="*/ 0 h 1440872"/>
                <a:gd name="connsiteX9" fmla="*/ 6691745 w 6691745"/>
                <a:gd name="connsiteY9" fmla="*/ 0 h 144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91745" h="1440872">
                  <a:moveTo>
                    <a:pt x="0" y="1440872"/>
                  </a:moveTo>
                  <a:lnTo>
                    <a:pt x="2576945" y="96981"/>
                  </a:lnTo>
                  <a:lnTo>
                    <a:pt x="2576945" y="457200"/>
                  </a:lnTo>
                  <a:lnTo>
                    <a:pt x="3380509" y="27709"/>
                  </a:lnTo>
                  <a:lnTo>
                    <a:pt x="3366654" y="332509"/>
                  </a:lnTo>
                  <a:lnTo>
                    <a:pt x="3893127" y="0"/>
                  </a:lnTo>
                  <a:lnTo>
                    <a:pt x="4876800" y="13854"/>
                  </a:lnTo>
                  <a:lnTo>
                    <a:pt x="4876800" y="332509"/>
                  </a:lnTo>
                  <a:lnTo>
                    <a:pt x="5417127" y="0"/>
                  </a:lnTo>
                  <a:lnTo>
                    <a:pt x="669174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55576" y="1836279"/>
              <a:ext cx="0" cy="1188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55576" y="3456459"/>
              <a:ext cx="17082" cy="1368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55576" y="4824611"/>
              <a:ext cx="0" cy="1224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55576" y="6480795"/>
              <a:ext cx="17082" cy="1224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55576" y="7704931"/>
              <a:ext cx="0" cy="1224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72658" y="9361115"/>
              <a:ext cx="18922" cy="11521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3548" y="4824611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9552" y="7704931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Scheduled Precedence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95636" y="93436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Time-slot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27784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1987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04048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96136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88224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38031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172400" y="93301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95636" y="129440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27784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19872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11960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4048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96136" y="129349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8224" y="129349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80312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172400" y="129305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636" y="165444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27784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19872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11960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04048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6136" y="165353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588224" y="165353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80312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72400" y="165309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95636" y="201448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27784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19872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11960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04048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96136" y="201357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588224" y="201357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80312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172400" y="201313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295636" y="2375971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4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627784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19872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211960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04048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796136" y="237506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588224" y="237506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80312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72400" y="237462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95636" y="271960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27784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419872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211960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4048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796136" y="271870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88224" y="271870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380312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172400" y="271826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95636" y="307964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6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627784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19872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211960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004048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796136" y="307874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88224" y="307874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380312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172400" y="307830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95636" y="343968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7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627784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419872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211960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004048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796136" y="343878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588224" y="343878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380312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72400" y="343834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5636" y="3801177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8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627784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19872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211960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004048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796136" y="380027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588224" y="380027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80312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172400" y="3799829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2447764" y="1113478"/>
            <a:ext cx="1188132" cy="720984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194230" y="1469667"/>
            <a:ext cx="4384104" cy="725739"/>
            <a:chOff x="3194230" y="1469667"/>
            <a:chExt cx="4384104" cy="725739"/>
          </a:xfrm>
        </p:grpSpPr>
        <p:sp>
          <p:nvSpPr>
            <p:cNvPr id="125" name="Oval 124"/>
            <p:cNvSpPr/>
            <p:nvPr/>
          </p:nvSpPr>
          <p:spPr bwMode="auto">
            <a:xfrm>
              <a:off x="3194230" y="1469667"/>
              <a:ext cx="1188132" cy="720984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6390202" y="1474422"/>
              <a:ext cx="1188132" cy="720984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93232" y="2892333"/>
            <a:ext cx="1195028" cy="1441968"/>
            <a:chOff x="3187334" y="1469667"/>
            <a:chExt cx="1195028" cy="1441968"/>
          </a:xfrm>
        </p:grpSpPr>
        <p:sp>
          <p:nvSpPr>
            <p:cNvPr id="129" name="Oval 128"/>
            <p:cNvSpPr/>
            <p:nvPr/>
          </p:nvSpPr>
          <p:spPr bwMode="auto">
            <a:xfrm>
              <a:off x="3194230" y="1469667"/>
              <a:ext cx="1188132" cy="720984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3187334" y="2190651"/>
              <a:ext cx="1188132" cy="720984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9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Configured for Priority and BW Reserved Only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95636" y="93436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Time-slot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27784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1987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04048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96136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88224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38031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172400" y="93301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95636" y="129440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27784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19872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11960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4048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96136" y="129349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8224" y="129349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80312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172400" y="129305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636" y="165444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27784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19872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11960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04048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6136" y="165353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588224" y="165353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80312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72400" y="165309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95636" y="201448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27784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19872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11960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04048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96136" y="201357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588224" y="201357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80312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172400" y="201313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295636" y="2375971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4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627784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19872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211960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04048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796136" y="237506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588224" y="237506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80312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72400" y="2374623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95636" y="271960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27784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419872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211960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4048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796136" y="271870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88224" y="271870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380312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172400" y="2718260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95636" y="307964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6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627784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19872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211960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004048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796136" y="307874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88224" y="307874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380312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172400" y="3078300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95636" y="343968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7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627784" y="343968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419872" y="343968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211960" y="343968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004048" y="343968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796136" y="343878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588224" y="343878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380312" y="343968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72400" y="3438340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5636" y="3801177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8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627784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19872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211960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004048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796136" y="3800273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588224" y="3800273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80312" y="380117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172400" y="3799829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Mixed Deterministic and Priority/BW-Reserved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95636" y="93436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Time-slot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27784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1987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04048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96136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88224" y="93345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380312" y="93436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172400" y="93301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95636" y="129440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27784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19872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11960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4048" y="129440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96136" y="129349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8224" y="129349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80312" y="129440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172400" y="129305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636" y="165444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27784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19872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11960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04048" y="165444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6136" y="165353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588224" y="165353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80312" y="165444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72400" y="165309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95636" y="2014482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27784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19872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11960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04048" y="2014482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96136" y="201357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588224" y="201357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80312" y="2014482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172400" y="201313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295636" y="2375971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4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627784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19872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211960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04048" y="2375971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796136" y="2375067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588224" y="237506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80312" y="2375971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72400" y="237462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95636" y="271960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27784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419872" y="271960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211960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004048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796136" y="271870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88224" y="271870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380312" y="271960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172400" y="271826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295636" y="307964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6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627784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19872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211960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004048" y="3079648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796136" y="307874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88224" y="307874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380312" y="307964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172400" y="307830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295636" y="3439688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7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627784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419872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211960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004048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796136" y="3438784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588224" y="3438784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380312" y="3439688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72400" y="3438340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5636" y="3801177"/>
            <a:ext cx="133214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VC 8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627784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19872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211960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004048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796136" y="380027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588224" y="3800273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80312" y="3801177"/>
            <a:ext cx="792088" cy="3600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172400" y="3799829"/>
            <a:ext cx="792088" cy="36004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FDIR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4" y="620688"/>
            <a:ext cx="7704137" cy="6237313"/>
          </a:xfrm>
        </p:spPr>
        <p:txBody>
          <a:bodyPr/>
          <a:lstStyle/>
          <a:p>
            <a:r>
              <a:rPr lang="en-GB" dirty="0" smtClean="0"/>
              <a:t>FDIR</a:t>
            </a:r>
          </a:p>
          <a:p>
            <a:pPr lvl="1"/>
            <a:r>
              <a:rPr lang="en-GB" dirty="0" smtClean="0"/>
              <a:t>Fault detection</a:t>
            </a:r>
          </a:p>
          <a:p>
            <a:pPr lvl="2"/>
            <a:r>
              <a:rPr lang="en-GB" dirty="0" smtClean="0"/>
              <a:t>Parity/disparity</a:t>
            </a:r>
          </a:p>
          <a:p>
            <a:pPr lvl="2"/>
            <a:r>
              <a:rPr lang="en-GB" dirty="0" smtClean="0"/>
              <a:t>Invalid 8B/10B codes</a:t>
            </a:r>
          </a:p>
          <a:p>
            <a:pPr lvl="2"/>
            <a:r>
              <a:rPr lang="en-GB" dirty="0" smtClean="0"/>
              <a:t>Enhanced Hamming distance</a:t>
            </a:r>
          </a:p>
          <a:p>
            <a:pPr lvl="2"/>
            <a:r>
              <a:rPr lang="en-GB" dirty="0" smtClean="0"/>
              <a:t>CRC</a:t>
            </a:r>
          </a:p>
          <a:p>
            <a:pPr lvl="2"/>
            <a:r>
              <a:rPr lang="en-GB" dirty="0" smtClean="0"/>
              <a:t>Over and under utilisation of expected bandwidth</a:t>
            </a:r>
          </a:p>
          <a:p>
            <a:pPr lvl="1"/>
            <a:r>
              <a:rPr lang="en-GB" dirty="0" smtClean="0"/>
              <a:t>Fault isolation</a:t>
            </a:r>
          </a:p>
          <a:p>
            <a:pPr lvl="2"/>
            <a:r>
              <a:rPr lang="en-GB" dirty="0" smtClean="0"/>
              <a:t>Galvanic isolation</a:t>
            </a:r>
          </a:p>
          <a:p>
            <a:pPr lvl="2"/>
            <a:r>
              <a:rPr lang="en-GB" dirty="0" smtClean="0"/>
              <a:t>Data framing – time containment</a:t>
            </a:r>
          </a:p>
          <a:p>
            <a:pPr lvl="2"/>
            <a:r>
              <a:rPr lang="en-GB" dirty="0" smtClean="0"/>
              <a:t>Virtual channels – bandwidth containment</a:t>
            </a:r>
          </a:p>
          <a:p>
            <a:pPr lvl="1"/>
            <a:r>
              <a:rPr lang="en-GB" dirty="0" smtClean="0"/>
              <a:t>Fault recovery</a:t>
            </a:r>
          </a:p>
          <a:p>
            <a:pPr lvl="2"/>
            <a:r>
              <a:rPr lang="en-GB" dirty="0" smtClean="0"/>
              <a:t>Link level retry</a:t>
            </a:r>
          </a:p>
          <a:p>
            <a:pPr lvl="2"/>
            <a:r>
              <a:rPr lang="en-GB" dirty="0" smtClean="0"/>
              <a:t>Graceful degradation on lane failure</a:t>
            </a:r>
          </a:p>
          <a:p>
            <a:pPr lvl="2"/>
            <a:r>
              <a:rPr lang="en-GB" dirty="0" smtClean="0"/>
              <a:t>Babbling idiot protection</a:t>
            </a:r>
          </a:p>
          <a:p>
            <a:pPr lvl="2"/>
            <a:r>
              <a:rPr lang="en-GB" dirty="0" smtClean="0"/>
              <a:t>Error reporting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Chips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SpaceFibre interface design</a:t>
            </a:r>
          </a:p>
          <a:p>
            <a:pPr lvl="1"/>
            <a:r>
              <a:rPr lang="en-GB" dirty="0" smtClean="0"/>
              <a:t>University of Dundee and STAR-Dundee</a:t>
            </a:r>
          </a:p>
          <a:p>
            <a:pPr lvl="1"/>
            <a:r>
              <a:rPr lang="en-GB" dirty="0"/>
              <a:t>Funded by ESA, EC, STAR-Dundee</a:t>
            </a:r>
          </a:p>
          <a:p>
            <a:r>
              <a:rPr lang="en-GB" dirty="0" smtClean="0"/>
              <a:t>Designed in tandem with SpaceFibre standard specification</a:t>
            </a:r>
          </a:p>
          <a:p>
            <a:r>
              <a:rPr lang="en-GB" dirty="0" smtClean="0"/>
              <a:t>Used to test and validate standard</a:t>
            </a:r>
          </a:p>
          <a:p>
            <a:r>
              <a:rPr lang="en-GB" dirty="0" smtClean="0"/>
              <a:t>Implemented as VHDL IP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Chips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SpaceFibre VHDL IP Core</a:t>
            </a:r>
          </a:p>
          <a:p>
            <a:pPr lvl="1"/>
            <a:r>
              <a:rPr lang="en-GB" dirty="0" smtClean="0"/>
              <a:t>Compliant to current version of standard</a:t>
            </a:r>
          </a:p>
          <a:p>
            <a:pPr lvl="1"/>
            <a:r>
              <a:rPr lang="en-GB" dirty="0" smtClean="0"/>
              <a:t>Interfaces</a:t>
            </a:r>
          </a:p>
          <a:p>
            <a:pPr lvl="2"/>
            <a:r>
              <a:rPr lang="en-GB" dirty="0" smtClean="0"/>
              <a:t>Virtual channel interface</a:t>
            </a:r>
          </a:p>
          <a:p>
            <a:pPr lvl="2"/>
            <a:r>
              <a:rPr lang="en-GB" dirty="0" smtClean="0"/>
              <a:t>Broadcast channel interface</a:t>
            </a:r>
          </a:p>
          <a:p>
            <a:pPr lvl="2"/>
            <a:r>
              <a:rPr lang="en-GB" dirty="0" smtClean="0"/>
              <a:t>Management interface</a:t>
            </a:r>
          </a:p>
          <a:p>
            <a:pPr lvl="1"/>
            <a:r>
              <a:rPr lang="en-GB" dirty="0" smtClean="0"/>
              <a:t>QoS</a:t>
            </a:r>
            <a:endParaRPr lang="en-GB" dirty="0"/>
          </a:p>
          <a:p>
            <a:pPr lvl="2"/>
            <a:r>
              <a:rPr lang="en-GB" dirty="0"/>
              <a:t>Integrated priority and bandwidth reservation</a:t>
            </a:r>
          </a:p>
          <a:p>
            <a:pPr lvl="2"/>
            <a:r>
              <a:rPr lang="en-GB" dirty="0"/>
              <a:t>Scheduling with 64 </a:t>
            </a:r>
            <a:r>
              <a:rPr lang="en-GB" dirty="0" smtClean="0"/>
              <a:t>time-slots</a:t>
            </a:r>
            <a:endParaRPr lang="en-GB" dirty="0"/>
          </a:p>
          <a:p>
            <a:pPr lvl="1"/>
            <a:r>
              <a:rPr lang="en-GB" dirty="0"/>
              <a:t>Retry</a:t>
            </a:r>
          </a:p>
          <a:p>
            <a:pPr lvl="2"/>
            <a:r>
              <a:rPr lang="en-GB" dirty="0"/>
              <a:t>Rapid retry</a:t>
            </a:r>
          </a:p>
          <a:p>
            <a:pPr lvl="1"/>
            <a:r>
              <a:rPr lang="en-GB" dirty="0"/>
              <a:t>Single lane</a:t>
            </a:r>
          </a:p>
          <a:p>
            <a:pPr lvl="2"/>
            <a:r>
              <a:rPr lang="en-GB" dirty="0"/>
              <a:t>Multi-lane support will be provided </a:t>
            </a:r>
            <a:r>
              <a:rPr lang="en-GB" dirty="0" smtClean="0"/>
              <a:t>early 2014</a:t>
            </a:r>
          </a:p>
          <a:p>
            <a:r>
              <a:rPr lang="en-GB" dirty="0" smtClean="0"/>
              <a:t>Available from STAR-Dundee Ltd</a:t>
            </a:r>
            <a:endParaRPr lang="en-GB" dirty="0"/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VHiSSI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GB" dirty="0"/>
              <a:t>VHiSSI (Very High Speed Serial Interface) Chip</a:t>
            </a:r>
          </a:p>
          <a:p>
            <a:pPr lvl="1"/>
            <a:r>
              <a:rPr lang="en-GB" dirty="0"/>
              <a:t>Radiation tolerant SpaceFibre device</a:t>
            </a:r>
          </a:p>
          <a:p>
            <a:pPr lvl="1"/>
            <a:r>
              <a:rPr lang="en-GB" dirty="0"/>
              <a:t>Uses UoD/STAR SpaceFibre VHDL IP Core</a:t>
            </a:r>
          </a:p>
          <a:p>
            <a:pPr lvl="0"/>
            <a:r>
              <a:rPr lang="en-GB" dirty="0" smtClean="0"/>
              <a:t>EC Framework 7 research project</a:t>
            </a:r>
          </a:p>
          <a:p>
            <a:pPr lvl="0"/>
            <a:r>
              <a:rPr lang="en-GB" dirty="0" smtClean="0"/>
              <a:t>International project team:</a:t>
            </a:r>
          </a:p>
          <a:p>
            <a:pPr lvl="1"/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Dundee</a:t>
            </a:r>
          </a:p>
          <a:p>
            <a:pPr lvl="1"/>
            <a:r>
              <a:rPr lang="en-GB" dirty="0" smtClean="0"/>
              <a:t>Astrium GmbH</a:t>
            </a:r>
          </a:p>
          <a:p>
            <a:pPr lvl="1"/>
            <a:r>
              <a:rPr lang="en-GB" dirty="0" smtClean="0"/>
              <a:t>STAR-Dundee Ltd</a:t>
            </a:r>
          </a:p>
          <a:p>
            <a:pPr lvl="1"/>
            <a:r>
              <a:rPr lang="en-GB" dirty="0" smtClean="0"/>
              <a:t>Ramon Chips</a:t>
            </a:r>
            <a:endParaRPr lang="en-GB" dirty="0"/>
          </a:p>
          <a:p>
            <a:pPr lvl="1"/>
            <a:r>
              <a:rPr lang="en-GB" dirty="0"/>
              <a:t>ACE-IC</a:t>
            </a:r>
          </a:p>
          <a:p>
            <a:pPr lvl="1"/>
            <a:r>
              <a:rPr lang="en-GB" dirty="0"/>
              <a:t>IHP</a:t>
            </a:r>
          </a:p>
          <a:p>
            <a:pPr lvl="1"/>
            <a:r>
              <a:rPr lang="en-GB" dirty="0" err="1"/>
              <a:t>Synergie</a:t>
            </a:r>
            <a:r>
              <a:rPr lang="en-GB" dirty="0"/>
              <a:t> CAD Instruments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Chips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4" y="620688"/>
            <a:ext cx="7704137" cy="6237313"/>
          </a:xfrm>
        </p:spPr>
        <p:txBody>
          <a:bodyPr/>
          <a:lstStyle/>
          <a:p>
            <a:r>
              <a:rPr lang="en-GB" dirty="0" smtClean="0"/>
              <a:t>VHiSSI chip specification</a:t>
            </a:r>
          </a:p>
          <a:p>
            <a:pPr lvl="1"/>
            <a:r>
              <a:rPr lang="en-GB" dirty="0"/>
              <a:t>Fully integrated SpaceFibre interface</a:t>
            </a:r>
          </a:p>
          <a:p>
            <a:pPr lvl="2"/>
            <a:r>
              <a:rPr lang="en-GB" dirty="0" smtClean="0"/>
              <a:t>2.5 Gbits/s</a:t>
            </a:r>
          </a:p>
          <a:p>
            <a:pPr lvl="2"/>
            <a:r>
              <a:rPr lang="en-GB" dirty="0" smtClean="0"/>
              <a:t>Including full QoS and FDIR capabilities</a:t>
            </a:r>
          </a:p>
          <a:p>
            <a:pPr lvl="2"/>
            <a:r>
              <a:rPr lang="en-GB" dirty="0" smtClean="0"/>
              <a:t>Including  two SerDes: nominal </a:t>
            </a:r>
            <a:r>
              <a:rPr lang="en-GB" dirty="0"/>
              <a:t>and redundant</a:t>
            </a:r>
          </a:p>
          <a:p>
            <a:pPr lvl="1"/>
            <a:r>
              <a:rPr lang="en-GB" dirty="0" smtClean="0"/>
              <a:t>Versatile IO</a:t>
            </a:r>
          </a:p>
          <a:p>
            <a:pPr lvl="2"/>
            <a:r>
              <a:rPr lang="en-GB" dirty="0" smtClean="0"/>
              <a:t>SpaceWire to SpaceFibre Bridge</a:t>
            </a:r>
          </a:p>
          <a:p>
            <a:pPr lvl="2"/>
            <a:r>
              <a:rPr lang="en-GB" dirty="0" smtClean="0"/>
              <a:t>Parallel IO modes</a:t>
            </a:r>
          </a:p>
          <a:p>
            <a:pPr lvl="3"/>
            <a:r>
              <a:rPr lang="en-GB" dirty="0" smtClean="0"/>
              <a:t>Including FIFO, Memory, DMA, Transaction modes</a:t>
            </a:r>
          </a:p>
          <a:p>
            <a:pPr lvl="2"/>
            <a:r>
              <a:rPr lang="en-GB" dirty="0"/>
              <a:t>Ideal for </a:t>
            </a:r>
            <a:r>
              <a:rPr lang="en-GB" dirty="0" smtClean="0"/>
              <a:t>simple connection </a:t>
            </a:r>
            <a:r>
              <a:rPr lang="en-GB" dirty="0"/>
              <a:t>to FPGA</a:t>
            </a:r>
          </a:p>
          <a:p>
            <a:pPr lvl="1"/>
            <a:r>
              <a:rPr lang="en-GB" dirty="0" smtClean="0"/>
              <a:t>Small size, 20 x 14 mm</a:t>
            </a:r>
          </a:p>
          <a:p>
            <a:pPr lvl="1"/>
            <a:r>
              <a:rPr lang="en-GB" dirty="0" smtClean="0"/>
              <a:t>Radiation tolerant</a:t>
            </a:r>
          </a:p>
          <a:p>
            <a:r>
              <a:rPr lang="en-GB" dirty="0" smtClean="0"/>
              <a:t>Prototypes in 2014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D05B-2EAD-42AB-9847-F20C0F2673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pacew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524" y="-1"/>
            <a:ext cx="9288524" cy="6858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17B4-A116-4CEE-9F2B-7A6F53896F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VHiSSI Architecture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7120A-C8E1-4B55-A9B8-EEF04BDBE51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2804" y="930147"/>
            <a:ext cx="8881787" cy="3183905"/>
            <a:chOff x="-196887" y="850738"/>
            <a:chExt cx="10326397" cy="3959210"/>
          </a:xfrm>
        </p:grpSpPr>
        <p:sp>
          <p:nvSpPr>
            <p:cNvPr id="5" name="Rectangle 4"/>
            <p:cNvSpPr/>
            <p:nvPr/>
          </p:nvSpPr>
          <p:spPr>
            <a:xfrm>
              <a:off x="2674003" y="1695910"/>
              <a:ext cx="1080120" cy="10801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Bridge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74003" y="3136070"/>
              <a:ext cx="1080120" cy="10801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FIFO &amp; DMT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Interface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5851" y="1695910"/>
              <a:ext cx="756084" cy="25202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IO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Switch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Matrix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66191" y="2117203"/>
              <a:ext cx="756084" cy="20989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Mode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Switch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Matrix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2644" y="1695908"/>
              <a:ext cx="1024211" cy="25202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SpaceFibre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Interface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7001" y="1803922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061935" y="3418433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54123" y="2235968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54123" y="3423567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93783" y="2939283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305851" y="4405976"/>
              <a:ext cx="756084" cy="3960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JTAG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93783" y="4603998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0" idx="2"/>
              <a:endCxn id="7" idx="0"/>
            </p:cNvCxnSpPr>
            <p:nvPr/>
          </p:nvCxnSpPr>
          <p:spPr>
            <a:xfrm flipH="1">
              <a:off x="1683893" y="1195188"/>
              <a:ext cx="9065" cy="5007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>
            <a:xfrm>
              <a:off x="4744233" y="1407877"/>
              <a:ext cx="0" cy="7093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683893" y="1407877"/>
              <a:ext cx="306034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35122" y="850738"/>
              <a:ext cx="715672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GB" sz="1200" dirty="0" smtClean="0"/>
                <a:t>CNF[3:0]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96887" y="2708450"/>
              <a:ext cx="903908" cy="5740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GB" sz="1200" dirty="0" smtClean="0"/>
                <a:t>SpaceWire</a:t>
              </a:r>
            </a:p>
            <a:p>
              <a:pPr algn="r"/>
              <a:r>
                <a:rPr lang="en-GB" sz="1200" dirty="0" smtClean="0"/>
                <a:t>&amp; Digital IO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814" y="4465498"/>
              <a:ext cx="445207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GB" sz="1200" dirty="0" smtClean="0"/>
                <a:t>JTAG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1487" y="4465498"/>
              <a:ext cx="991504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VHiSSI Chip</a:t>
              </a:r>
            </a:p>
          </p:txBody>
        </p:sp>
        <p:cxnSp>
          <p:nvCxnSpPr>
            <p:cNvPr id="24" name="Straight Arrow Connector 23"/>
            <p:cNvCxnSpPr>
              <a:stCxn id="28" idx="3"/>
            </p:cNvCxnSpPr>
            <p:nvPr/>
          </p:nvCxnSpPr>
          <p:spPr>
            <a:xfrm flipV="1">
              <a:off x="8984880" y="2344067"/>
              <a:ext cx="1138280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9" idx="3"/>
            </p:cNvCxnSpPr>
            <p:nvPr/>
          </p:nvCxnSpPr>
          <p:spPr>
            <a:xfrm>
              <a:off x="8984880" y="3601368"/>
              <a:ext cx="114463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3"/>
            <p:cNvSpPr txBox="1">
              <a:spLocks noChangeArrowheads="1"/>
            </p:cNvSpPr>
            <p:nvPr/>
          </p:nvSpPr>
          <p:spPr bwMode="auto">
            <a:xfrm>
              <a:off x="9194323" y="1823010"/>
              <a:ext cx="911364" cy="57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200" dirty="0" smtClean="0"/>
                <a:t>SpaceFibre</a:t>
              </a:r>
            </a:p>
            <a:p>
              <a:pPr algn="ctr"/>
              <a:r>
                <a:rPr lang="en-GB" sz="1200" dirty="0" smtClean="0"/>
                <a:t>Nominal</a:t>
              </a:r>
              <a:endParaRPr lang="en-GB" sz="1200" dirty="0"/>
            </a:p>
          </p:txBody>
        </p:sp>
        <p:sp>
          <p:nvSpPr>
            <p:cNvPr id="27" name="TextBox 74"/>
            <p:cNvSpPr txBox="1">
              <a:spLocks noChangeArrowheads="1"/>
            </p:cNvSpPr>
            <p:nvPr/>
          </p:nvSpPr>
          <p:spPr bwMode="auto">
            <a:xfrm>
              <a:off x="9218146" y="3092086"/>
              <a:ext cx="911363" cy="57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200" dirty="0" smtClean="0"/>
                <a:t>SpaceFibre</a:t>
              </a:r>
            </a:p>
            <a:p>
              <a:pPr algn="ctr"/>
              <a:r>
                <a:rPr lang="en-GB" sz="1200" dirty="0" smtClean="0"/>
                <a:t>Redundant</a:t>
              </a:r>
              <a:endParaRPr lang="en-GB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29230" y="2014661"/>
              <a:ext cx="755650" cy="6588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SerDes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29230" y="3264024"/>
              <a:ext cx="755650" cy="6746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SerDes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811718" y="2357561"/>
              <a:ext cx="4175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11718" y="3625974"/>
              <a:ext cx="4175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006855" y="2986211"/>
              <a:ext cx="41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Manual Operation 32"/>
            <p:cNvSpPr/>
            <p:nvPr/>
          </p:nvSpPr>
          <p:spPr>
            <a:xfrm rot="5400000">
              <a:off x="6648080" y="2771899"/>
              <a:ext cx="1920875" cy="387350"/>
            </a:xfrm>
            <a:prstGeom prst="flowChartManualOpera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754123" y="1803922"/>
              <a:ext cx="22285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754123" y="1978777"/>
              <a:ext cx="22285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754123" y="2661250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061935" y="2661250"/>
              <a:ext cx="6120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61224" y="2117203"/>
              <a:ext cx="178918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…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59982" y="1979089"/>
              <a:ext cx="178918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…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061935" y="3820146"/>
              <a:ext cx="6120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754123" y="3825280"/>
              <a:ext cx="6120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134762" y="2766038"/>
              <a:ext cx="8603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116582" y="3418433"/>
              <a:ext cx="8603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53526" y="2749967"/>
              <a:ext cx="178918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…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36301" y="1557410"/>
              <a:ext cx="346654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VC0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37672" y="1762540"/>
              <a:ext cx="367155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VCA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29925" y="2525449"/>
              <a:ext cx="367155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VCB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44586" y="3206904"/>
              <a:ext cx="337335" cy="3444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1200" dirty="0" smtClean="0"/>
                <a:t>VCJ</a:t>
              </a:r>
            </a:p>
          </p:txBody>
        </p:sp>
      </p:grpSp>
      <p:sp>
        <p:nvSpPr>
          <p:cNvPr id="52" name="Oval 51"/>
          <p:cNvSpPr/>
          <p:nvPr/>
        </p:nvSpPr>
        <p:spPr bwMode="auto">
          <a:xfrm>
            <a:off x="4667843" y="1566226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846109" y="859927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846109" y="2173691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162216" y="1703904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37799" y="1609813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921046" y="1500450"/>
            <a:ext cx="2240942" cy="2177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VHiSSI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D05B-2EAD-42AB-9847-F20C0F26731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79611" y="1052736"/>
            <a:ext cx="8064389" cy="5805264"/>
          </a:xfrm>
        </p:spPr>
        <p:txBody>
          <a:bodyPr/>
          <a:lstStyle/>
          <a:p>
            <a:r>
              <a:rPr lang="en-GB" dirty="0" smtClean="0"/>
              <a:t>SpaceWire to SpaceFibre Bridge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4449" y="1684006"/>
            <a:ext cx="8746043" cy="3509190"/>
            <a:chOff x="259017" y="1988840"/>
            <a:chExt cx="7028345" cy="2587430"/>
          </a:xfrm>
        </p:grpSpPr>
        <p:sp>
          <p:nvSpPr>
            <p:cNvPr id="6" name="Rectangle 5"/>
            <p:cNvSpPr/>
            <p:nvPr/>
          </p:nvSpPr>
          <p:spPr>
            <a:xfrm>
              <a:off x="2371154" y="2515344"/>
              <a:ext cx="900100" cy="12054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VHiSSI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To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SpaceFibre 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Bridge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799" y="4049766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Instrument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17" y="3368510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Instrument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17" y="2665757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Instrument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799" y="1988840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Instrument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1162899" y="2252092"/>
              <a:ext cx="1199412" cy="45682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3"/>
            </p:cNvCxnSpPr>
            <p:nvPr/>
          </p:nvCxnSpPr>
          <p:spPr>
            <a:xfrm>
              <a:off x="1159117" y="2929009"/>
              <a:ext cx="121203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V="1">
              <a:off x="1159117" y="3284984"/>
              <a:ext cx="1212037" cy="34677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 flipV="1">
              <a:off x="1162899" y="3534825"/>
              <a:ext cx="1199412" cy="77819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283968" y="2515344"/>
              <a:ext cx="900100" cy="12054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VHiSSI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To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SpaceFibre 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Bridge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87262" y="4049766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Equipment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83480" y="3368510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Equipment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83480" y="2665757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Equipment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87262" y="1988840"/>
              <a:ext cx="900100" cy="526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SpaceWire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Equipment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5180286" y="2252092"/>
              <a:ext cx="1212037" cy="2060926"/>
              <a:chOff x="6461368" y="2252092"/>
              <a:chExt cx="1212037" cy="206092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6465150" y="2252092"/>
                <a:ext cx="1199412" cy="456828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461368" y="2929009"/>
                <a:ext cx="1212037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461368" y="3284984"/>
                <a:ext cx="1212037" cy="346778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465150" y="3534825"/>
                <a:ext cx="1199412" cy="778193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>
              <a:stCxn id="6" idx="3"/>
              <a:endCxn id="15" idx="1"/>
            </p:cNvCxnSpPr>
            <p:nvPr/>
          </p:nvCxnSpPr>
          <p:spPr>
            <a:xfrm>
              <a:off x="3271254" y="3118048"/>
              <a:ext cx="101271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92156" y="2868041"/>
              <a:ext cx="910665" cy="238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SpaceFibre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87467" y="2128981"/>
              <a:ext cx="878815" cy="238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SpaceWire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5048" y="2158270"/>
              <a:ext cx="878815" cy="238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SpaceWire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0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VHiSSI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27088" y="944563"/>
            <a:ext cx="8316912" cy="1008062"/>
          </a:xfrm>
        </p:spPr>
        <p:txBody>
          <a:bodyPr/>
          <a:lstStyle/>
          <a:p>
            <a:r>
              <a:rPr lang="en-GB" dirty="0" smtClean="0"/>
              <a:t>Instrument interface</a:t>
            </a:r>
          </a:p>
          <a:p>
            <a:r>
              <a:rPr lang="en-GB" dirty="0" smtClean="0"/>
              <a:t>Mass memory interface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59632" y="2628257"/>
            <a:ext cx="1116124" cy="10109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Instrument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Interface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FPGA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68538" y="3400228"/>
            <a:ext cx="1186543" cy="590558"/>
            <a:chOff x="2268538" y="3400228"/>
            <a:chExt cx="1186543" cy="59055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375756" y="3400228"/>
              <a:ext cx="972108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68538" y="3406011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SpW</a:t>
              </a:r>
            </a:p>
            <a:p>
              <a:pPr algn="ctr"/>
              <a:r>
                <a:rPr lang="en-GB" sz="1600" dirty="0" smtClean="0"/>
                <a:t>Control/HK</a:t>
              </a:r>
              <a:endParaRPr lang="en-GB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5984" y="2067412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Instrument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060" y="2072256"/>
            <a:ext cx="3731392" cy="200481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75756" y="2312437"/>
            <a:ext cx="2990116" cy="1326766"/>
            <a:chOff x="2375756" y="2312437"/>
            <a:chExt cx="2990116" cy="1326766"/>
          </a:xfrm>
        </p:grpSpPr>
        <p:cxnSp>
          <p:nvCxnSpPr>
            <p:cNvPr id="7" name="Straight Arrow Connector 6"/>
            <p:cNvCxnSpPr>
              <a:stCxn id="22" idx="3"/>
              <a:endCxn id="33" idx="1"/>
            </p:cNvCxnSpPr>
            <p:nvPr/>
          </p:nvCxnSpPr>
          <p:spPr>
            <a:xfrm>
              <a:off x="3741823" y="3133731"/>
              <a:ext cx="162404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375756" y="2897212"/>
              <a:ext cx="10042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60897" y="2312437"/>
              <a:ext cx="801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Data</a:t>
              </a:r>
            </a:p>
            <a:p>
              <a:pPr algn="ctr"/>
              <a:r>
                <a:rPr lang="en-GB" sz="1600" dirty="0" smtClean="0"/>
                <a:t>Output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990" y="2704225"/>
              <a:ext cx="1231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SpaceFibre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47864" y="2628258"/>
              <a:ext cx="393959" cy="10109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VHiSSI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901030" y="2910796"/>
            <a:ext cx="35860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01030" y="3334572"/>
            <a:ext cx="35860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3528" y="2604824"/>
            <a:ext cx="558779" cy="10109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Instrument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78758" y="2072256"/>
            <a:ext cx="3857737" cy="2004816"/>
            <a:chOff x="5178758" y="2072256"/>
            <a:chExt cx="3857737" cy="2004816"/>
          </a:xfrm>
        </p:grpSpPr>
        <p:sp>
          <p:nvSpPr>
            <p:cNvPr id="14" name="Rectangle 13"/>
            <p:cNvSpPr/>
            <p:nvPr/>
          </p:nvSpPr>
          <p:spPr>
            <a:xfrm>
              <a:off x="6731939" y="2637598"/>
              <a:ext cx="1261578" cy="10109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Mass Memory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Interface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993517" y="3116482"/>
              <a:ext cx="936475" cy="172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22049" y="2072256"/>
              <a:ext cx="1896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Mass Memory Unit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78758" y="2072256"/>
              <a:ext cx="3857737" cy="2004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65872" y="2628258"/>
              <a:ext cx="393959" cy="10109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VHiSSI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759831" y="2897212"/>
              <a:ext cx="10042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59831" y="3400228"/>
              <a:ext cx="972108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673049" y="3400228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SpW</a:t>
              </a:r>
            </a:p>
            <a:p>
              <a:pPr algn="ctr"/>
              <a:r>
                <a:rPr lang="en-GB" sz="1600" dirty="0" smtClean="0"/>
                <a:t>Control/HK</a:t>
              </a:r>
              <a:endParaRPr lang="en-GB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9288" y="2524271"/>
              <a:ext cx="893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Data IO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93517" y="2489889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Memory</a:t>
              </a:r>
            </a:p>
            <a:p>
              <a:pPr algn="ctr"/>
              <a:r>
                <a:rPr lang="en-GB" sz="1600" dirty="0" smtClean="0"/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9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78525" y="1281692"/>
            <a:ext cx="3530010" cy="917893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3596" y="2331156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 2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3363696" y="2594408"/>
            <a:ext cx="3549262" cy="18839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67552" y="2461616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1344" y="2322696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Data Output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9039" y="3446569"/>
            <a:ext cx="900100" cy="1205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SpaceFibre 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Bridge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63696" y="3100796"/>
            <a:ext cx="3549262" cy="94847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2995" y="3711275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3255" y="594511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9690" y="594511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1408" y="594511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7452" y="594511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1617502" y="4651977"/>
            <a:ext cx="985553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2701458" y="4651977"/>
            <a:ext cx="53997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0"/>
          </p:cNvCxnSpPr>
          <p:nvPr/>
        </p:nvCxnSpPr>
        <p:spPr>
          <a:xfrm flipH="1" flipV="1">
            <a:off x="3053096" y="4651977"/>
            <a:ext cx="706644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0"/>
          </p:cNvCxnSpPr>
          <p:nvPr/>
        </p:nvCxnSpPr>
        <p:spPr>
          <a:xfrm flipH="1" flipV="1">
            <a:off x="3211336" y="4651977"/>
            <a:ext cx="1641969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8438" y="4179327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86786" y="3561219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Data Output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6785" y="4059138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Data Output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8319" y="3203929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Local Instruments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3600" y="6599474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Remote Instruments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3423" y="2076475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Local Instrument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18469" y="2041093"/>
            <a:ext cx="2592698" cy="9516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13803" y="3189216"/>
            <a:ext cx="2592698" cy="171177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68155" y="116704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 1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72111" y="1297502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95903" y="1158582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Data Output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7982" y="912361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Local Instrument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23028" y="876979"/>
            <a:ext cx="2592698" cy="9516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824180" y="2978576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30353" y="238782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Bus</a:t>
            </a:r>
          </a:p>
          <a:p>
            <a:r>
              <a:rPr lang="en-GB" sz="1000" dirty="0" smtClean="0"/>
              <a:t>To 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6024" y="1607848"/>
            <a:ext cx="158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Mass Memory Unit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35433" y="1607848"/>
            <a:ext cx="2383919" cy="18387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12958" y="2050620"/>
            <a:ext cx="900100" cy="11845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Mass Memory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813058" y="2320483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20224" y="2331156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206236" y="2041093"/>
            <a:ext cx="0" cy="1194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368255" y="1607848"/>
            <a:ext cx="3544703" cy="90909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324019" y="1289195"/>
            <a:ext cx="1935100" cy="84224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419360" y="2386116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 2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324019" y="1590739"/>
            <a:ext cx="1935100" cy="910027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023316" y="2516576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023316" y="2768604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78792" y="2653093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187182" y="2377656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Output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14803" y="3501529"/>
            <a:ext cx="900100" cy="1205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SpaceFibre 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Bridge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319460" y="3155756"/>
            <a:ext cx="1939659" cy="94847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018759" y="3766235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359019" y="600007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65454" y="600007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07172" y="600007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23216" y="6000072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SpaceWire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23316" y="3947844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4" idx="0"/>
          </p:cNvCxnSpPr>
          <p:nvPr/>
        </p:nvCxnSpPr>
        <p:spPr>
          <a:xfrm flipV="1">
            <a:off x="1573266" y="4706937"/>
            <a:ext cx="985553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0"/>
          </p:cNvCxnSpPr>
          <p:nvPr/>
        </p:nvCxnSpPr>
        <p:spPr>
          <a:xfrm flipV="1">
            <a:off x="2657222" y="4706937"/>
            <a:ext cx="53997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2" idx="0"/>
          </p:cNvCxnSpPr>
          <p:nvPr/>
        </p:nvCxnSpPr>
        <p:spPr>
          <a:xfrm flipH="1" flipV="1">
            <a:off x="3008860" y="4706937"/>
            <a:ext cx="706644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0"/>
          </p:cNvCxnSpPr>
          <p:nvPr/>
        </p:nvCxnSpPr>
        <p:spPr>
          <a:xfrm flipH="1" flipV="1">
            <a:off x="3167100" y="4706937"/>
            <a:ext cx="1641969" cy="129313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014202" y="4234287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018759" y="4415896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74234" y="3824733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1182624" y="361617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Output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4233" y="4322652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182623" y="4114098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Output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74233" y="3258889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Local Instruments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39364" y="6654434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Remote Instruments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84910" y="2131435"/>
            <a:ext cx="1061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Local Instrument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74233" y="2096053"/>
            <a:ext cx="2592698" cy="9516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69567" y="3244176"/>
            <a:ext cx="2592698" cy="171177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59119" y="1725138"/>
            <a:ext cx="900100" cy="25195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SpaceFibre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Router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23919" y="1158735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Instrument 1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027875" y="1289195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027875" y="1541223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83351" y="1425712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1741" y="1150275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Output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89469" y="904054"/>
            <a:ext cx="1061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Local Instrument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78792" y="868672"/>
            <a:ext cx="2592698" cy="95169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79844" y="2383231"/>
            <a:ext cx="900100" cy="11773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Mass Memory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779944" y="2653093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86117" y="3035686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Bus</a:t>
            </a:r>
          </a:p>
          <a:p>
            <a:r>
              <a:rPr lang="en-GB" sz="1000" dirty="0" smtClean="0"/>
              <a:t>To Memory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74603" y="1977545"/>
            <a:ext cx="138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Mass Memory Unit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591197" y="1923050"/>
            <a:ext cx="2592698" cy="18162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148097" y="2517986"/>
            <a:ext cx="720625" cy="288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68822" y="3303899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175988" y="2979018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8162000" y="2377656"/>
            <a:ext cx="24117" cy="11828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6143674" y="2791600"/>
            <a:ext cx="720625" cy="288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166685" y="3157718"/>
            <a:ext cx="720625" cy="288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6162262" y="3431332"/>
            <a:ext cx="720625" cy="288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2" idx="3"/>
          </p:cNvCxnSpPr>
          <p:nvPr/>
        </p:nvCxnSpPr>
        <p:spPr>
          <a:xfrm>
            <a:off x="3319460" y="2649368"/>
            <a:ext cx="1935102" cy="181801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711338" y="4592531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Downlink Telemetry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7611438" y="4748482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11438" y="5000510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007482" y="4884999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007482" y="4609562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Output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148686" y="4244649"/>
            <a:ext cx="143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Downlink Telemetry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591197" y="4240003"/>
            <a:ext cx="2592698" cy="104411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30062" y="1052050"/>
            <a:ext cx="900100" cy="526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Processor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Interface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7630162" y="1208001"/>
            <a:ext cx="39604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630162" y="1460029"/>
            <a:ext cx="396044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026206" y="1344518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SpW Control/HK</a:t>
            </a:r>
            <a:endParaRPr lang="en-GB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026206" y="1069081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Data </a:t>
            </a:r>
            <a:r>
              <a:rPr lang="en-GB" sz="1000" dirty="0" err="1" smtClean="0"/>
              <a:t>Input/Output</a:t>
            </a:r>
            <a:endParaRPr lang="en-GB" sz="1000" dirty="0" smtClean="0"/>
          </a:p>
        </p:txBody>
      </p:sp>
      <p:sp>
        <p:nvSpPr>
          <p:cNvPr id="114" name="TextBox 113"/>
          <p:cNvSpPr txBox="1"/>
          <p:nvPr/>
        </p:nvSpPr>
        <p:spPr>
          <a:xfrm>
            <a:off x="7161388" y="697663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Control Processor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591197" y="681022"/>
            <a:ext cx="2592698" cy="104411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 smtClean="0">
              <a:solidFill>
                <a:schemeClr val="tx1"/>
              </a:solidFill>
            </a:endParaRPr>
          </a:p>
        </p:txBody>
      </p:sp>
      <p:cxnSp>
        <p:nvCxnSpPr>
          <p:cNvPr id="116" name="Straight Arrow Connector 115"/>
          <p:cNvCxnSpPr>
            <a:endCxn id="109" idx="1"/>
          </p:cNvCxnSpPr>
          <p:nvPr/>
        </p:nvCxnSpPr>
        <p:spPr>
          <a:xfrm flipV="1">
            <a:off x="6143673" y="1315302"/>
            <a:ext cx="586389" cy="66512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102" idx="1"/>
          </p:cNvCxnSpPr>
          <p:nvPr/>
        </p:nvCxnSpPr>
        <p:spPr>
          <a:xfrm>
            <a:off x="6166685" y="4047129"/>
            <a:ext cx="544653" cy="808654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Fire: SpaceFibre Test Equipment</a:t>
            </a:r>
            <a:endParaRPr lang="en-GB" dirty="0"/>
          </a:p>
        </p:txBody>
      </p:sp>
      <p:pic>
        <p:nvPicPr>
          <p:cNvPr id="80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6" y="874952"/>
            <a:ext cx="7460673" cy="4081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078595" y="908720"/>
            <a:ext cx="8065405" cy="5689438"/>
            <a:chOff x="1078595" y="908720"/>
            <a:chExt cx="8065405" cy="5689438"/>
          </a:xfrm>
        </p:grpSpPr>
        <p:grpSp>
          <p:nvGrpSpPr>
            <p:cNvPr id="3" name="Group 76"/>
            <p:cNvGrpSpPr/>
            <p:nvPr/>
          </p:nvGrpSpPr>
          <p:grpSpPr>
            <a:xfrm>
              <a:off x="4407198" y="1491173"/>
              <a:ext cx="2687998" cy="758204"/>
              <a:chOff x="4407198" y="1491173"/>
              <a:chExt cx="2687998" cy="75820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407198" y="1491173"/>
                <a:ext cx="1120351" cy="75820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VC/BC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IF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5527550" y="158994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5527550" y="168871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5527550" y="178748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5527550" y="188625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5527550" y="198502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5527550" y="2083792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5527550" y="2215969"/>
                <a:ext cx="15676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77"/>
            <p:cNvGrpSpPr/>
            <p:nvPr/>
          </p:nvGrpSpPr>
          <p:grpSpPr>
            <a:xfrm>
              <a:off x="4823449" y="2314739"/>
              <a:ext cx="2271746" cy="461895"/>
              <a:chOff x="4823449" y="2314739"/>
              <a:chExt cx="2271746" cy="46189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823449" y="2314739"/>
                <a:ext cx="1088173" cy="46189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>
                    <a:latin typeface="Arial" pitchFamily="34" charset="0"/>
                    <a:cs typeface="Arial" pitchFamily="34" charset="0"/>
                  </a:rPr>
                  <a:t>Reg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5911348" y="2545687"/>
                <a:ext cx="118384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74"/>
            <p:cNvGrpSpPr/>
            <p:nvPr/>
          </p:nvGrpSpPr>
          <p:grpSpPr>
            <a:xfrm>
              <a:off x="1078595" y="1008943"/>
              <a:ext cx="1731325" cy="482230"/>
              <a:chOff x="1078595" y="1008943"/>
              <a:chExt cx="1731325" cy="48223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67855" y="1030730"/>
                <a:ext cx="831092" cy="460443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USB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198947" y="1260225"/>
                <a:ext cx="57569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078595" y="1260225"/>
                <a:ext cx="2892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99"/>
              <p:cNvSpPr txBox="1">
                <a:spLocks noChangeArrowheads="1"/>
              </p:cNvSpPr>
              <p:nvPr/>
            </p:nvSpPr>
            <p:spPr bwMode="auto">
              <a:xfrm>
                <a:off x="2570046" y="1008943"/>
                <a:ext cx="239874" cy="252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57" name="Group 72"/>
            <p:cNvGrpSpPr/>
            <p:nvPr/>
          </p:nvGrpSpPr>
          <p:grpSpPr>
            <a:xfrm>
              <a:off x="1078595" y="1030730"/>
              <a:ext cx="2912350" cy="3424993"/>
              <a:chOff x="1078595" y="1030730"/>
              <a:chExt cx="2912350" cy="342499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74644" y="1030730"/>
                <a:ext cx="1216301" cy="342499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Router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67855" y="1854297"/>
                <a:ext cx="831092" cy="460442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>
                    <a:latin typeface="Arial" pitchFamily="34" charset="0"/>
                    <a:cs typeface="Arial" pitchFamily="34" charset="0"/>
                  </a:rPr>
                  <a:t>SpW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67855" y="2512279"/>
                <a:ext cx="831092" cy="46189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>
                    <a:latin typeface="Arial" pitchFamily="34" charset="0"/>
                    <a:cs typeface="Arial" pitchFamily="34" charset="0"/>
                  </a:rPr>
                  <a:t>SpW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2198947" y="2117199"/>
                <a:ext cx="57569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198947" y="2743227"/>
                <a:ext cx="57569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078595" y="2117199"/>
                <a:ext cx="2892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078595" y="2743227"/>
                <a:ext cx="2892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100"/>
              <p:cNvSpPr txBox="1">
                <a:spLocks noChangeArrowheads="1"/>
              </p:cNvSpPr>
              <p:nvPr/>
            </p:nvSpPr>
            <p:spPr bwMode="auto">
              <a:xfrm>
                <a:off x="2570046" y="1831057"/>
                <a:ext cx="239874" cy="252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cs typeface="Arial" charset="0"/>
                  </a:rPr>
                  <a:t>1</a:t>
                </a:r>
              </a:p>
            </p:txBody>
          </p:sp>
          <p:sp>
            <p:nvSpPr>
              <p:cNvPr id="55" name="TextBox 101"/>
              <p:cNvSpPr txBox="1">
                <a:spLocks noChangeArrowheads="1"/>
              </p:cNvSpPr>
              <p:nvPr/>
            </p:nvSpPr>
            <p:spPr bwMode="auto">
              <a:xfrm>
                <a:off x="2570046" y="2458537"/>
                <a:ext cx="239874" cy="252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71" name="Group 73"/>
            <p:cNvGrpSpPr/>
            <p:nvPr/>
          </p:nvGrpSpPr>
          <p:grpSpPr>
            <a:xfrm>
              <a:off x="3990946" y="908720"/>
              <a:ext cx="3104250" cy="451728"/>
              <a:chOff x="3990946" y="908720"/>
              <a:chExt cx="3104250" cy="451728"/>
            </a:xfrm>
          </p:grpSpPr>
          <p:grpSp>
            <p:nvGrpSpPr>
              <p:cNvPr id="72" name="Group 73"/>
              <p:cNvGrpSpPr>
                <a:grpSpLocks/>
              </p:cNvGrpSpPr>
              <p:nvPr/>
            </p:nvGrpSpPr>
            <p:grpSpPr bwMode="auto">
              <a:xfrm>
                <a:off x="3990946" y="1161455"/>
                <a:ext cx="3104250" cy="165585"/>
                <a:chOff x="3419872" y="656692"/>
                <a:chExt cx="2592288" cy="216024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419872" y="656692"/>
                  <a:ext cx="25922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419872" y="872716"/>
                  <a:ext cx="25922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105"/>
              <p:cNvGrpSpPr>
                <a:grpSpLocks/>
              </p:cNvGrpSpPr>
              <p:nvPr/>
            </p:nvGrpSpPr>
            <p:grpSpPr bwMode="auto">
              <a:xfrm>
                <a:off x="3990946" y="908720"/>
                <a:ext cx="239874" cy="451728"/>
                <a:chOff x="3131835" y="476672"/>
                <a:chExt cx="269680" cy="492819"/>
              </a:xfrm>
            </p:grpSpPr>
            <p:sp>
              <p:nvSpPr>
                <p:cNvPr id="58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3131835" y="476672"/>
                  <a:ext cx="269680" cy="276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200"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59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3131835" y="692696"/>
                  <a:ext cx="269680" cy="276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200">
                      <a:cs typeface="Arial" charset="0"/>
                    </a:rPr>
                    <a:t>6</a:t>
                  </a:r>
                </a:p>
              </p:txBody>
            </p:sp>
          </p:grpSp>
        </p:grpSp>
        <p:grpSp>
          <p:nvGrpSpPr>
            <p:cNvPr id="74" name="Group 71"/>
            <p:cNvGrpSpPr/>
            <p:nvPr/>
          </p:nvGrpSpPr>
          <p:grpSpPr>
            <a:xfrm>
              <a:off x="7095195" y="1030730"/>
              <a:ext cx="2048805" cy="1647134"/>
              <a:chOff x="7095195" y="1030730"/>
              <a:chExt cx="2048805" cy="164713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095195" y="1030730"/>
                <a:ext cx="1312251" cy="16471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SpaceFibre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Port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(8 Virtual Channels)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8406036" y="1906587"/>
                <a:ext cx="5771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140"/>
              <p:cNvSpPr txBox="1">
                <a:spLocks noChangeArrowheads="1"/>
              </p:cNvSpPr>
              <p:nvPr/>
            </p:nvSpPr>
            <p:spPr bwMode="auto">
              <a:xfrm>
                <a:off x="8688240" y="1568155"/>
                <a:ext cx="455760" cy="28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SpF</a:t>
                </a:r>
              </a:p>
            </p:txBody>
          </p:sp>
        </p:grpSp>
        <p:grpSp>
          <p:nvGrpSpPr>
            <p:cNvPr id="75" name="Group 80"/>
            <p:cNvGrpSpPr/>
            <p:nvPr/>
          </p:nvGrpSpPr>
          <p:grpSpPr>
            <a:xfrm>
              <a:off x="7095195" y="2584904"/>
              <a:ext cx="2048805" cy="488040"/>
              <a:chOff x="7095195" y="2584904"/>
              <a:chExt cx="2048805" cy="48804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095195" y="2677864"/>
                <a:ext cx="1312251" cy="3950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Analyser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8406036" y="2888477"/>
                <a:ext cx="5771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42"/>
              <p:cNvSpPr txBox="1">
                <a:spLocks noChangeArrowheads="1"/>
              </p:cNvSpPr>
              <p:nvPr/>
            </p:nvSpPr>
            <p:spPr bwMode="auto">
              <a:xfrm>
                <a:off x="8547138" y="2584904"/>
                <a:ext cx="596862" cy="28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Mictor</a:t>
                </a:r>
              </a:p>
            </p:txBody>
          </p:sp>
        </p:grpSp>
        <p:grpSp>
          <p:nvGrpSpPr>
            <p:cNvPr id="76" name="Group 78"/>
            <p:cNvGrpSpPr/>
            <p:nvPr/>
          </p:nvGrpSpPr>
          <p:grpSpPr>
            <a:xfrm>
              <a:off x="3990946" y="3380873"/>
              <a:ext cx="5153054" cy="2229587"/>
              <a:chOff x="3990946" y="3380873"/>
              <a:chExt cx="5153054" cy="2229587"/>
            </a:xfrm>
          </p:grpSpPr>
          <p:grpSp>
            <p:nvGrpSpPr>
              <p:cNvPr id="77" name="Group 71"/>
              <p:cNvGrpSpPr>
                <a:grpSpLocks/>
              </p:cNvGrpSpPr>
              <p:nvPr/>
            </p:nvGrpSpPr>
            <p:grpSpPr bwMode="auto">
              <a:xfrm>
                <a:off x="3990946" y="3633608"/>
                <a:ext cx="3104250" cy="164133"/>
                <a:chOff x="4319972" y="2600908"/>
                <a:chExt cx="2592288" cy="216024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4319972" y="2600908"/>
                  <a:ext cx="25922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4319972" y="2816932"/>
                  <a:ext cx="25922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8406036" y="4489130"/>
                <a:ext cx="5771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270743" y="3963325"/>
                <a:ext cx="832503" cy="79015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VC/BC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IF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5527550" y="4753485"/>
                <a:ext cx="0" cy="8569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103247" y="4062096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103247" y="4160866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103247" y="4259636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103247" y="4358406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103247" y="4457175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6103247" y="4555945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6103247" y="4688122"/>
                <a:ext cx="991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7095195" y="3501430"/>
                <a:ext cx="1312251" cy="16471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SpaceFibre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Port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(8 </a:t>
                </a:r>
                <a:r>
                  <a:rPr lang="en-GB" sz="1600">
                    <a:latin typeface="Arial" pitchFamily="34" charset="0"/>
                    <a:cs typeface="Arial" pitchFamily="34" charset="0"/>
                  </a:rPr>
                  <a:t>Virtual Channels)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751902" y="4852254"/>
                <a:ext cx="831093" cy="46189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>
                    <a:latin typeface="Arial" pitchFamily="34" charset="0"/>
                    <a:cs typeface="Arial" pitchFamily="34" charset="0"/>
                  </a:rPr>
                  <a:t>Reg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6007297" y="5314150"/>
                <a:ext cx="0" cy="2963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582994" y="5017840"/>
                <a:ext cx="51220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07"/>
              <p:cNvSpPr txBox="1">
                <a:spLocks noChangeArrowheads="1"/>
              </p:cNvSpPr>
              <p:nvPr/>
            </p:nvSpPr>
            <p:spPr bwMode="auto">
              <a:xfrm>
                <a:off x="3990946" y="3380873"/>
                <a:ext cx="239874" cy="252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cs typeface="Arial" charset="0"/>
                  </a:rPr>
                  <a:t>7</a:t>
                </a:r>
              </a:p>
            </p:txBody>
          </p:sp>
          <p:sp>
            <p:nvSpPr>
              <p:cNvPr id="61" name="TextBox 108"/>
              <p:cNvSpPr txBox="1">
                <a:spLocks noChangeArrowheads="1"/>
              </p:cNvSpPr>
              <p:nvPr/>
            </p:nvSpPr>
            <p:spPr bwMode="auto">
              <a:xfrm>
                <a:off x="3990946" y="3569698"/>
                <a:ext cx="239874" cy="252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cs typeface="Arial" charset="0"/>
                  </a:rPr>
                  <a:t>8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095195" y="5148564"/>
                <a:ext cx="1312251" cy="3950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Analyser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8406036" y="5359177"/>
                <a:ext cx="5771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141"/>
              <p:cNvSpPr txBox="1">
                <a:spLocks noChangeArrowheads="1"/>
              </p:cNvSpPr>
              <p:nvPr/>
            </p:nvSpPr>
            <p:spPr bwMode="auto">
              <a:xfrm>
                <a:off x="8688240" y="4217513"/>
                <a:ext cx="455760" cy="28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SpF</a:t>
                </a:r>
              </a:p>
            </p:txBody>
          </p:sp>
          <p:sp>
            <p:nvSpPr>
              <p:cNvPr id="69" name="TextBox 143"/>
              <p:cNvSpPr txBox="1">
                <a:spLocks noChangeArrowheads="1"/>
              </p:cNvSpPr>
              <p:nvPr/>
            </p:nvSpPr>
            <p:spPr bwMode="auto">
              <a:xfrm>
                <a:off x="8547138" y="5062867"/>
                <a:ext cx="596862" cy="28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Mictor</a:t>
                </a:r>
              </a:p>
            </p:txBody>
          </p:sp>
        </p:grpSp>
        <p:grpSp>
          <p:nvGrpSpPr>
            <p:cNvPr id="78" name="Group 79"/>
            <p:cNvGrpSpPr/>
            <p:nvPr/>
          </p:nvGrpSpPr>
          <p:grpSpPr>
            <a:xfrm>
              <a:off x="2774644" y="2249377"/>
              <a:ext cx="3744854" cy="4348781"/>
              <a:chOff x="2774644" y="2249377"/>
              <a:chExt cx="3744854" cy="4348781"/>
            </a:xfrm>
          </p:grpSpPr>
          <p:grpSp>
            <p:nvGrpSpPr>
              <p:cNvPr id="79" name="Group 75"/>
              <p:cNvGrpSpPr/>
              <p:nvPr/>
            </p:nvGrpSpPr>
            <p:grpSpPr>
              <a:xfrm>
                <a:off x="2774644" y="2249377"/>
                <a:ext cx="3424552" cy="4348781"/>
                <a:chOff x="2774644" y="2249377"/>
                <a:chExt cx="3424552" cy="4348781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774644" y="5940176"/>
                  <a:ext cx="3424552" cy="657982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RMAP </a:t>
                  </a:r>
                  <a:r>
                    <a:rPr lang="en-GB" sz="1600" dirty="0" err="1">
                      <a:latin typeface="Arial" pitchFamily="34" charset="0"/>
                      <a:cs typeface="Arial" pitchFamily="34" charset="0"/>
                    </a:rPr>
                    <a:t>Config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(RMAP Target)</a:t>
                  </a: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3382795" y="4455722"/>
                  <a:ext cx="0" cy="14830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695046" y="2249377"/>
                  <a:ext cx="0" cy="336108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4486215" y="5610460"/>
                  <a:ext cx="1680527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5015348" y="5577052"/>
                  <a:ext cx="0" cy="36312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143751" y="2776634"/>
                  <a:ext cx="0" cy="283382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3079425" y="4512370"/>
                  <a:ext cx="239874" cy="2527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200"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70" name="TextBox 143"/>
              <p:cNvSpPr txBox="1">
                <a:spLocks noChangeArrowheads="1"/>
              </p:cNvSpPr>
              <p:nvPr/>
            </p:nvSpPr>
            <p:spPr bwMode="auto">
              <a:xfrm>
                <a:off x="5090133" y="5658392"/>
                <a:ext cx="1429365" cy="28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Configuration Bus</a:t>
                </a:r>
              </a:p>
            </p:txBody>
          </p:sp>
        </p:grpSp>
      </p:grpSp>
      <p:sp>
        <p:nvSpPr>
          <p:cNvPr id="82" name="Oval 81"/>
          <p:cNvSpPr/>
          <p:nvPr/>
        </p:nvSpPr>
        <p:spPr bwMode="auto">
          <a:xfrm>
            <a:off x="6562096" y="932627"/>
            <a:ext cx="2132493" cy="152590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573138" y="3430592"/>
            <a:ext cx="2121452" cy="152590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1223224" y="564085"/>
            <a:ext cx="3183973" cy="26848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110883" y="1162436"/>
            <a:ext cx="1800466" cy="14224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798755" y="3617669"/>
            <a:ext cx="1800466" cy="14224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851087" y="2405520"/>
            <a:ext cx="1800466" cy="9223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829764" y="4905996"/>
            <a:ext cx="1800466" cy="9063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Fire Word Viewer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C:\Users\Alb\Desktop\Dropbox\shared work\SPWWG_Paris\handshaking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" y="1160748"/>
            <a:ext cx="9138905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Fire Frame Viewer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77" y="980728"/>
            <a:ext cx="9150460" cy="536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Validation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E7CD6-4DAE-4AD6-90D4-77C950832A7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63" y="883217"/>
            <a:ext cx="3808993" cy="2088232"/>
          </a:xfrm>
          <a:prstGeom prst="rect">
            <a:avLst/>
          </a:prstGeom>
        </p:spPr>
      </p:pic>
      <p:pic>
        <p:nvPicPr>
          <p:cNvPr id="7" name="Content Placeholder 4" descr="IMG_53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883217"/>
            <a:ext cx="35556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19" y="3188433"/>
            <a:ext cx="4644008" cy="3483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92287"/>
            <a:ext cx="27003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testing Dec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SpaceFibre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for very-high data-rates</a:t>
            </a:r>
          </a:p>
          <a:p>
            <a:pPr lvl="1"/>
            <a:r>
              <a:rPr lang="en-GB" dirty="0" smtClean="0"/>
              <a:t>Synthetic Aperture Radar (SAR)</a:t>
            </a:r>
          </a:p>
          <a:p>
            <a:pPr lvl="1"/>
            <a:r>
              <a:rPr lang="en-GB" dirty="0" smtClean="0"/>
              <a:t>High-resolution multi-spectral imaging</a:t>
            </a:r>
          </a:p>
          <a:p>
            <a:r>
              <a:rPr lang="en-GB" dirty="0" smtClean="0"/>
              <a:t>Need for integrated control and data network</a:t>
            </a:r>
          </a:p>
          <a:p>
            <a:pPr lvl="1"/>
            <a:r>
              <a:rPr lang="en-GB" dirty="0" smtClean="0"/>
              <a:t>Instrument data-handling</a:t>
            </a:r>
          </a:p>
          <a:p>
            <a:pPr lvl="1"/>
            <a:r>
              <a:rPr lang="en-GB" dirty="0" smtClean="0"/>
              <a:t>Equipment control</a:t>
            </a:r>
          </a:p>
          <a:p>
            <a:pPr lvl="1"/>
            <a:r>
              <a:rPr lang="en-GB" dirty="0" smtClean="0"/>
              <a:t>Housekeeping information</a:t>
            </a:r>
          </a:p>
          <a:p>
            <a:pPr lvl="1"/>
            <a:r>
              <a:rPr lang="en-GB" dirty="0" smtClean="0"/>
              <a:t>Time distribution</a:t>
            </a:r>
          </a:p>
          <a:p>
            <a:pPr lvl="1"/>
            <a:r>
              <a:rPr lang="en-GB" dirty="0" smtClean="0"/>
              <a:t>All over the same network</a:t>
            </a:r>
          </a:p>
          <a:p>
            <a:pPr lvl="1"/>
            <a:r>
              <a:rPr lang="en-GB" dirty="0" smtClean="0"/>
              <a:t>Saving mass and power</a:t>
            </a:r>
          </a:p>
          <a:p>
            <a:r>
              <a:rPr lang="en-GB" dirty="0" smtClean="0"/>
              <a:t>Need for determinism</a:t>
            </a:r>
          </a:p>
          <a:p>
            <a:pPr lvl="1"/>
            <a:r>
              <a:rPr lang="en-GB" dirty="0" smtClean="0"/>
              <a:t>To support AOCS and other control applications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running over 100m fibre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863714"/>
            <a:ext cx="7992380" cy="59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 SpaceFibre Beta Test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Generation Mass Memory, Astrium (D), IDA (D)</a:t>
            </a:r>
          </a:p>
          <a:p>
            <a:r>
              <a:rPr lang="en-GB" dirty="0" smtClean="0"/>
              <a:t>High Processing Power DSP, Astrium (UK)</a:t>
            </a:r>
          </a:p>
          <a:p>
            <a:r>
              <a:rPr lang="en-GB" dirty="0"/>
              <a:t>High Performance COTS Based Computer, Step 2 (Prototyping and Validation), Astrium (</a:t>
            </a:r>
            <a:r>
              <a:rPr lang="en-GB" dirty="0" err="1"/>
              <a:t>Fr</a:t>
            </a:r>
            <a:r>
              <a:rPr lang="en-GB" dirty="0"/>
              <a:t>), CGS (I)</a:t>
            </a:r>
          </a:p>
          <a:p>
            <a:r>
              <a:rPr lang="en-GB" dirty="0" smtClean="0"/>
              <a:t>FPGA </a:t>
            </a:r>
            <a:r>
              <a:rPr lang="en-GB" dirty="0"/>
              <a:t>Based Generic Module and Dynamic </a:t>
            </a:r>
            <a:r>
              <a:rPr lang="en-GB" dirty="0" err="1"/>
              <a:t>Reconfigurator</a:t>
            </a:r>
            <a:r>
              <a:rPr lang="en-GB" dirty="0"/>
              <a:t>, Bielefeld University (D)</a:t>
            </a:r>
          </a:p>
          <a:p>
            <a:r>
              <a:rPr lang="en-GB" dirty="0" smtClean="0"/>
              <a:t>Leon </a:t>
            </a:r>
            <a:r>
              <a:rPr lang="en-GB" dirty="0"/>
              <a:t>with Fast Fourier Transform Co-processor, SSBV (NL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D05B-2EAD-42AB-9847-F20C0F26731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Flight Engineering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SpaceFibre Demonstrator activities</a:t>
            </a:r>
          </a:p>
          <a:p>
            <a:pPr lvl="1"/>
            <a:r>
              <a:rPr lang="en-GB" dirty="0" smtClean="0"/>
              <a:t>Cables and Connectors</a:t>
            </a:r>
          </a:p>
          <a:p>
            <a:pPr lvl="1"/>
            <a:r>
              <a:rPr lang="en-GB" dirty="0" smtClean="0"/>
              <a:t>Demonstration Board and Testing</a:t>
            </a:r>
          </a:p>
          <a:p>
            <a:pPr lvl="1"/>
            <a:r>
              <a:rPr lang="en-GB" dirty="0" smtClean="0"/>
              <a:t>Simulation and Validation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E463C-64B8-4D28-AA0C-05C8CD0B00F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051812"/>
              </p:ext>
            </p:extLst>
          </p:nvPr>
        </p:nvGraphicFramePr>
        <p:xfrm>
          <a:off x="1547664" y="2672916"/>
          <a:ext cx="7380820" cy="370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Slide" r:id="rId3" imgW="6298796" imgH="5399554" progId="PowerPoint.Slide.12">
                  <p:embed/>
                </p:oleObj>
              </mc:Choice>
              <mc:Fallback>
                <p:oleObj name="Slide" r:id="rId3" imgW="6298796" imgH="539955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496" t="15707" r="10759" b="33536"/>
                      <a:stretch>
                        <a:fillRect/>
                      </a:stretch>
                    </p:blipFill>
                    <p:spPr bwMode="auto">
                      <a:xfrm>
                        <a:off x="1547664" y="2672916"/>
                        <a:ext cx="7380820" cy="3702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1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SpaceFibre designed specifically for spaceflight applications</a:t>
            </a:r>
          </a:p>
          <a:p>
            <a:r>
              <a:rPr lang="en-GB" sz="2400" dirty="0" smtClean="0"/>
              <a:t>Multi-Gbit/s</a:t>
            </a:r>
          </a:p>
          <a:p>
            <a:r>
              <a:rPr lang="en-GB" sz="2400" dirty="0" smtClean="0"/>
              <a:t>Galvanic isolation</a:t>
            </a:r>
          </a:p>
          <a:p>
            <a:r>
              <a:rPr lang="en-GB" sz="2400" dirty="0" smtClean="0"/>
              <a:t>Integrated QoS</a:t>
            </a:r>
          </a:p>
          <a:p>
            <a:r>
              <a:rPr lang="en-GB" sz="2400" dirty="0" smtClean="0"/>
              <a:t>Integrated FDIR capabilities</a:t>
            </a:r>
          </a:p>
          <a:p>
            <a:r>
              <a:rPr lang="en-GB" sz="2400" dirty="0"/>
              <a:t>Compatible with SpaceWire packet level</a:t>
            </a:r>
          </a:p>
          <a:p>
            <a:r>
              <a:rPr lang="en-GB" sz="2400" dirty="0" smtClean="0"/>
              <a:t>Efficient design</a:t>
            </a:r>
          </a:p>
          <a:p>
            <a:r>
              <a:rPr lang="en-GB" sz="2400" dirty="0" smtClean="0"/>
              <a:t>Several application demonstrators</a:t>
            </a:r>
          </a:p>
          <a:p>
            <a:r>
              <a:rPr lang="en-GB" sz="2400" dirty="0" smtClean="0"/>
              <a:t>Successful interoperability testing</a:t>
            </a:r>
          </a:p>
          <a:p>
            <a:r>
              <a:rPr lang="en-GB" sz="2400" dirty="0" smtClean="0"/>
              <a:t>Formal ECSS standardisation scheduled for 2014</a:t>
            </a:r>
          </a:p>
          <a:p>
            <a:r>
              <a:rPr lang="en-GB" sz="2400" dirty="0"/>
              <a:t>Radiation tolerant chips </a:t>
            </a:r>
            <a:r>
              <a:rPr lang="en-GB" sz="2400" dirty="0" smtClean="0"/>
              <a:t>currently under </a:t>
            </a:r>
            <a:r>
              <a:rPr lang="en-GB" sz="2400" dirty="0"/>
              <a:t>development</a:t>
            </a:r>
          </a:p>
          <a:p>
            <a:r>
              <a:rPr lang="en-GB" sz="2400" dirty="0" smtClean="0"/>
              <a:t>Test equipment and IP cores available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research leading to these results has received funding </a:t>
            </a:r>
            <a:r>
              <a:rPr lang="en-GB" dirty="0" smtClean="0"/>
              <a:t>from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European Space Agency under ESA contract </a:t>
            </a:r>
            <a:r>
              <a:rPr lang="en-GB" dirty="0" smtClean="0"/>
              <a:t>numbers:</a:t>
            </a:r>
          </a:p>
          <a:p>
            <a:pPr lvl="2"/>
            <a:r>
              <a:rPr lang="en-GB" dirty="0" smtClean="0"/>
              <a:t>17938/03/NL/</a:t>
            </a:r>
            <a:r>
              <a:rPr lang="en-GB" dirty="0" err="1" smtClean="0"/>
              <a:t>LvH</a:t>
            </a:r>
            <a:r>
              <a:rPr lang="en-GB" dirty="0" smtClean="0"/>
              <a:t> - SpaceFibre</a:t>
            </a:r>
            <a:endParaRPr lang="en-GB" dirty="0"/>
          </a:p>
          <a:p>
            <a:pPr lvl="2"/>
            <a:r>
              <a:rPr lang="en-GB" dirty="0" smtClean="0"/>
              <a:t>4000102641 - SpaceFibre Demonstrator</a:t>
            </a:r>
            <a:endParaRPr lang="en-GB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European Union Seventh Framework Programme (FP7/2007-2013) under grant agreement </a:t>
            </a:r>
            <a:r>
              <a:rPr lang="en-GB" dirty="0" smtClean="0"/>
              <a:t>numbers</a:t>
            </a:r>
          </a:p>
          <a:p>
            <a:pPr lvl="2"/>
            <a:r>
              <a:rPr lang="en-GB" dirty="0" smtClean="0"/>
              <a:t>263148  - SpaceWire-RT (SpaceFibre QoS)</a:t>
            </a:r>
          </a:p>
          <a:p>
            <a:pPr lvl="2"/>
            <a:r>
              <a:rPr lang="en-GB" dirty="0" smtClean="0"/>
              <a:t>284389 </a:t>
            </a:r>
            <a:r>
              <a:rPr lang="en-GB" dirty="0"/>
              <a:t> </a:t>
            </a:r>
            <a:r>
              <a:rPr lang="en-GB" dirty="0" smtClean="0"/>
              <a:t>- SpaceFibre-HSSI (VHiSSI chip)</a:t>
            </a:r>
          </a:p>
          <a:p>
            <a:r>
              <a:rPr lang="en-GB" dirty="0" smtClean="0"/>
              <a:t>We </a:t>
            </a:r>
            <a:r>
              <a:rPr lang="en-GB" dirty="0"/>
              <a:t>would also like to </a:t>
            </a:r>
            <a:r>
              <a:rPr lang="en-GB" dirty="0" smtClean="0"/>
              <a:t>thank</a:t>
            </a:r>
          </a:p>
          <a:p>
            <a:pPr lvl="1"/>
            <a:r>
              <a:rPr lang="en-GB" dirty="0" smtClean="0"/>
              <a:t>Martin </a:t>
            </a:r>
            <a:r>
              <a:rPr lang="en-GB" dirty="0"/>
              <a:t>Suess ESA </a:t>
            </a:r>
            <a:r>
              <a:rPr lang="en-GB" dirty="0" smtClean="0"/>
              <a:t> project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SpaceFibre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for long distances</a:t>
            </a:r>
          </a:p>
          <a:p>
            <a:pPr lvl="1"/>
            <a:r>
              <a:rPr lang="en-GB" dirty="0" smtClean="0"/>
              <a:t>For launcher applications</a:t>
            </a:r>
          </a:p>
          <a:p>
            <a:r>
              <a:rPr lang="en-GB" dirty="0" smtClean="0"/>
              <a:t>Need for galvanic isolation and improved FDIR capabilities</a:t>
            </a:r>
          </a:p>
          <a:p>
            <a:pPr lvl="1"/>
            <a:r>
              <a:rPr lang="en-GB" dirty="0" smtClean="0"/>
              <a:t>To improve overall reliability and robustness</a:t>
            </a:r>
          </a:p>
          <a:p>
            <a:r>
              <a:rPr lang="en-GB" dirty="0" smtClean="0"/>
              <a:t>Need for integrated Quality of Service</a:t>
            </a:r>
          </a:p>
          <a:p>
            <a:pPr lvl="1"/>
            <a:r>
              <a:rPr lang="en-GB" dirty="0" smtClean="0"/>
              <a:t>To simplify software and system design</a:t>
            </a:r>
          </a:p>
          <a:p>
            <a:r>
              <a:rPr lang="en-GB" dirty="0" smtClean="0"/>
              <a:t>Need for backwards compatibility with existing data-handling technology</a:t>
            </a:r>
          </a:p>
          <a:p>
            <a:pPr lvl="1"/>
            <a:r>
              <a:rPr lang="en-GB" dirty="0" smtClean="0"/>
              <a:t>SpaceWire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4" y="620688"/>
            <a:ext cx="7704137" cy="6237313"/>
          </a:xfrm>
        </p:spPr>
        <p:txBody>
          <a:bodyPr/>
          <a:lstStyle/>
          <a:p>
            <a:r>
              <a:rPr lang="en-GB" dirty="0" smtClean="0"/>
              <a:t>SpaceFibre key features</a:t>
            </a:r>
          </a:p>
          <a:p>
            <a:pPr lvl="1"/>
            <a:r>
              <a:rPr lang="en-GB" dirty="0" smtClean="0"/>
              <a:t>High performance </a:t>
            </a:r>
          </a:p>
          <a:p>
            <a:pPr lvl="2"/>
            <a:r>
              <a:rPr lang="en-GB" dirty="0" smtClean="0"/>
              <a:t>2.5 Gbits/s current flight qualified technology</a:t>
            </a:r>
          </a:p>
          <a:p>
            <a:pPr lvl="2"/>
            <a:r>
              <a:rPr lang="en-GB" dirty="0" smtClean="0"/>
              <a:t>20 Gbits/s with multi-laning</a:t>
            </a:r>
          </a:p>
          <a:p>
            <a:pPr lvl="1"/>
            <a:r>
              <a:rPr lang="en-GB" dirty="0" smtClean="0"/>
              <a:t>Galvanic isolation</a:t>
            </a:r>
          </a:p>
          <a:p>
            <a:pPr lvl="1"/>
            <a:r>
              <a:rPr lang="en-GB" dirty="0" smtClean="0"/>
              <a:t>Electrical </a:t>
            </a:r>
            <a:r>
              <a:rPr lang="en-GB" dirty="0"/>
              <a:t>and fibre-optic cables</a:t>
            </a:r>
          </a:p>
          <a:p>
            <a:pPr lvl="1"/>
            <a:r>
              <a:rPr lang="en-GB" dirty="0" smtClean="0"/>
              <a:t>Low latency</a:t>
            </a:r>
          </a:p>
          <a:p>
            <a:pPr lvl="2"/>
            <a:r>
              <a:rPr lang="en-GB" dirty="0" smtClean="0"/>
              <a:t>Broadcast codes</a:t>
            </a:r>
          </a:p>
          <a:p>
            <a:pPr lvl="1"/>
            <a:r>
              <a:rPr lang="en-GB" dirty="0" smtClean="0"/>
              <a:t>Integrated QoS</a:t>
            </a:r>
          </a:p>
          <a:p>
            <a:pPr lvl="2"/>
            <a:r>
              <a:rPr lang="en-GB" dirty="0" smtClean="0"/>
              <a:t>Bandwidth reservation</a:t>
            </a:r>
          </a:p>
          <a:p>
            <a:pPr lvl="2"/>
            <a:r>
              <a:rPr lang="en-GB" dirty="0" smtClean="0"/>
              <a:t>Priority</a:t>
            </a:r>
          </a:p>
          <a:p>
            <a:pPr lvl="2"/>
            <a:r>
              <a:rPr lang="en-GB" dirty="0" smtClean="0"/>
              <a:t>Scheduling</a:t>
            </a:r>
          </a:p>
          <a:p>
            <a:pPr lvl="1"/>
            <a:r>
              <a:rPr lang="en-GB" dirty="0" smtClean="0"/>
              <a:t>Integrated FDIR support</a:t>
            </a:r>
          </a:p>
          <a:p>
            <a:pPr lvl="1"/>
            <a:r>
              <a:rPr lang="en-GB" dirty="0" smtClean="0"/>
              <a:t>Low implementation cost</a:t>
            </a:r>
          </a:p>
          <a:p>
            <a:pPr lvl="1"/>
            <a:r>
              <a:rPr lang="en-GB" dirty="0"/>
              <a:t>Compatible with SpaceWire at packet level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E463C-64B8-4D28-AA0C-05C8CD0B00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 rot="20188250">
            <a:off x="755576" y="2132856"/>
            <a:ext cx="7380820" cy="2592288"/>
          </a:xfrm>
          <a:prstGeom prst="rect">
            <a:avLst/>
          </a:prstGeom>
          <a:solidFill>
            <a:srgbClr val="C2F0FF">
              <a:alpha val="80000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SpaceFibre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b="1" i="1" dirty="0" smtClean="0">
                <a:solidFill>
                  <a:schemeClr val="bg1"/>
                </a:solidFill>
              </a:rPr>
              <a:t>Designed for Spaceflight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5460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439864" y="1"/>
            <a:ext cx="7704137" cy="664965"/>
          </a:xfrm>
        </p:spPr>
        <p:txBody>
          <a:bodyPr/>
          <a:lstStyle/>
          <a:p>
            <a:r>
              <a:rPr lang="en-GB" dirty="0" smtClean="0"/>
              <a:t>SpaceFibre Standard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F3BB9-0375-4585-B903-7E0341CB07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0" name="Rounded Rectangle 172"/>
          <p:cNvSpPr>
            <a:spLocks noChangeArrowheads="1"/>
          </p:cNvSpPr>
          <p:nvPr/>
        </p:nvSpPr>
        <p:spPr bwMode="auto">
          <a:xfrm>
            <a:off x="2781324" y="2352891"/>
            <a:ext cx="4948162" cy="368975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dirty="0" smtClean="0"/>
              <a:t>Quality Layer</a:t>
            </a:r>
            <a:endParaRPr lang="en-GB" sz="1600" dirty="0"/>
          </a:p>
        </p:txBody>
      </p:sp>
      <p:sp>
        <p:nvSpPr>
          <p:cNvPr id="61" name="Rounded Rectangle 173"/>
          <p:cNvSpPr>
            <a:spLocks noChangeArrowheads="1"/>
          </p:cNvSpPr>
          <p:nvPr/>
        </p:nvSpPr>
        <p:spPr bwMode="auto">
          <a:xfrm>
            <a:off x="4021919" y="3952232"/>
            <a:ext cx="2416707" cy="368975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/>
              <a:t>Lane Layer</a:t>
            </a:r>
            <a:endParaRPr lang="en-GB" sz="1600" dirty="0"/>
          </a:p>
        </p:txBody>
      </p:sp>
      <p:sp>
        <p:nvSpPr>
          <p:cNvPr id="63" name="Text Box 386"/>
          <p:cNvSpPr txBox="1">
            <a:spLocks noChangeArrowheads="1"/>
          </p:cNvSpPr>
          <p:nvPr/>
        </p:nvSpPr>
        <p:spPr bwMode="auto">
          <a:xfrm>
            <a:off x="4252158" y="2005620"/>
            <a:ext cx="1170895" cy="413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VC Interface</a:t>
            </a:r>
          </a:p>
        </p:txBody>
      </p:sp>
      <p:cxnSp>
        <p:nvCxnSpPr>
          <p:cNvPr id="64" name="Straight Arrow Connector 181"/>
          <p:cNvCxnSpPr>
            <a:cxnSpLocks noChangeShapeType="1"/>
          </p:cNvCxnSpPr>
          <p:nvPr/>
        </p:nvCxnSpPr>
        <p:spPr bwMode="auto">
          <a:xfrm rot="5400000">
            <a:off x="4633273" y="3736523"/>
            <a:ext cx="430017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65" name="Straight Arrow Connector 182"/>
          <p:cNvCxnSpPr>
            <a:cxnSpLocks noChangeShapeType="1"/>
          </p:cNvCxnSpPr>
          <p:nvPr/>
        </p:nvCxnSpPr>
        <p:spPr bwMode="auto">
          <a:xfrm rot="5400000">
            <a:off x="5365737" y="3735844"/>
            <a:ext cx="431375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cxnSp>
        <p:nvCxnSpPr>
          <p:cNvPr id="66" name="Straight Arrow Connector 183"/>
          <p:cNvCxnSpPr>
            <a:cxnSpLocks noChangeShapeType="1"/>
          </p:cNvCxnSpPr>
          <p:nvPr/>
        </p:nvCxnSpPr>
        <p:spPr bwMode="auto">
          <a:xfrm rot="5400000">
            <a:off x="4633273" y="4535514"/>
            <a:ext cx="430019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67" name="Straight Arrow Connector 184"/>
          <p:cNvCxnSpPr>
            <a:cxnSpLocks noChangeShapeType="1"/>
          </p:cNvCxnSpPr>
          <p:nvPr/>
        </p:nvCxnSpPr>
        <p:spPr bwMode="auto">
          <a:xfrm rot="5400000">
            <a:off x="5365737" y="4534837"/>
            <a:ext cx="431375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cxnSp>
        <p:nvCxnSpPr>
          <p:cNvPr id="68" name="Straight Arrow Connector 192"/>
          <p:cNvCxnSpPr>
            <a:cxnSpLocks noChangeShapeType="1"/>
          </p:cNvCxnSpPr>
          <p:nvPr/>
        </p:nvCxnSpPr>
        <p:spPr bwMode="auto">
          <a:xfrm rot="5400000">
            <a:off x="3265837" y="2137859"/>
            <a:ext cx="431375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69" name="Straight Arrow Connector 193"/>
          <p:cNvCxnSpPr>
            <a:cxnSpLocks noChangeShapeType="1"/>
          </p:cNvCxnSpPr>
          <p:nvPr/>
        </p:nvCxnSpPr>
        <p:spPr bwMode="auto">
          <a:xfrm rot="5400000">
            <a:off x="4059936" y="2137180"/>
            <a:ext cx="430019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sp>
        <p:nvSpPr>
          <p:cNvPr id="71" name="Rounded Rectangle 173"/>
          <p:cNvSpPr>
            <a:spLocks noChangeArrowheads="1"/>
          </p:cNvSpPr>
          <p:nvPr/>
        </p:nvSpPr>
        <p:spPr bwMode="auto">
          <a:xfrm>
            <a:off x="4021919" y="3153240"/>
            <a:ext cx="2416707" cy="368975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/>
              <a:t>Multi-Lane Layer</a:t>
            </a:r>
            <a:endParaRPr lang="en-GB" sz="1600" dirty="0"/>
          </a:p>
        </p:txBody>
      </p:sp>
      <p:cxnSp>
        <p:nvCxnSpPr>
          <p:cNvPr id="72" name="Straight Arrow Connector 181"/>
          <p:cNvCxnSpPr>
            <a:cxnSpLocks noChangeShapeType="1"/>
          </p:cNvCxnSpPr>
          <p:nvPr/>
        </p:nvCxnSpPr>
        <p:spPr bwMode="auto">
          <a:xfrm rot="5400000">
            <a:off x="4061338" y="2937530"/>
            <a:ext cx="430019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73" name="Straight Arrow Connector 182"/>
          <p:cNvCxnSpPr>
            <a:cxnSpLocks noChangeShapeType="1"/>
          </p:cNvCxnSpPr>
          <p:nvPr/>
        </p:nvCxnSpPr>
        <p:spPr bwMode="auto">
          <a:xfrm rot="5400000">
            <a:off x="4664835" y="2938208"/>
            <a:ext cx="431375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sp>
        <p:nvSpPr>
          <p:cNvPr id="75" name="Rounded Rectangle 174"/>
          <p:cNvSpPr>
            <a:spLocks noChangeArrowheads="1"/>
          </p:cNvSpPr>
          <p:nvPr/>
        </p:nvSpPr>
        <p:spPr bwMode="auto">
          <a:xfrm>
            <a:off x="4020518" y="4752581"/>
            <a:ext cx="2416707" cy="370332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/>
              <a:t>Physical Layer</a:t>
            </a:r>
            <a:endParaRPr lang="en-GB" sz="1600" dirty="0"/>
          </a:p>
        </p:txBody>
      </p:sp>
      <p:sp>
        <p:nvSpPr>
          <p:cNvPr id="76" name="Text Box 386"/>
          <p:cNvSpPr txBox="1">
            <a:spLocks noChangeArrowheads="1"/>
          </p:cNvSpPr>
          <p:nvPr/>
        </p:nvSpPr>
        <p:spPr bwMode="auto">
          <a:xfrm>
            <a:off x="6759661" y="1996353"/>
            <a:ext cx="1735676" cy="413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Broadcast Interface</a:t>
            </a:r>
          </a:p>
        </p:txBody>
      </p:sp>
      <p:grpSp>
        <p:nvGrpSpPr>
          <p:cNvPr id="78" name="Group 1"/>
          <p:cNvGrpSpPr>
            <a:grpSpLocks/>
          </p:cNvGrpSpPr>
          <p:nvPr/>
        </p:nvGrpSpPr>
        <p:grpSpPr bwMode="auto">
          <a:xfrm>
            <a:off x="6179876" y="1922872"/>
            <a:ext cx="593421" cy="431376"/>
            <a:chOff x="5595145" y="2468785"/>
            <a:chExt cx="901700" cy="504825"/>
          </a:xfrm>
          <a:solidFill>
            <a:schemeClr val="bg1">
              <a:lumMod val="60000"/>
              <a:lumOff val="40000"/>
            </a:schemeClr>
          </a:solidFill>
        </p:grpSpPr>
        <p:cxnSp>
          <p:nvCxnSpPr>
            <p:cNvPr id="79" name="Straight Arrow Connector 181"/>
            <p:cNvCxnSpPr>
              <a:cxnSpLocks noChangeShapeType="1"/>
            </p:cNvCxnSpPr>
            <p:nvPr/>
          </p:nvCxnSpPr>
          <p:spPr bwMode="auto">
            <a:xfrm rot="5400000">
              <a:off x="5344320" y="2721197"/>
              <a:ext cx="503238" cy="1587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80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6243638" y="2720404"/>
              <a:ext cx="504825" cy="1588"/>
            </a:xfrm>
            <a:prstGeom prst="straightConnector1">
              <a:avLst/>
            </a:prstGeom>
            <a:grp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/>
          </p:spPr>
        </p:cxnSp>
      </p:grpSp>
      <p:sp>
        <p:nvSpPr>
          <p:cNvPr id="88" name="Text Box 355"/>
          <p:cNvSpPr txBox="1">
            <a:spLocks noChangeArrowheads="1"/>
          </p:cNvSpPr>
          <p:nvPr/>
        </p:nvSpPr>
        <p:spPr bwMode="auto">
          <a:xfrm>
            <a:off x="4329253" y="5537493"/>
            <a:ext cx="1592711" cy="413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/>
              <a:t>Physical Interface</a:t>
            </a:r>
          </a:p>
        </p:txBody>
      </p:sp>
      <p:cxnSp>
        <p:nvCxnSpPr>
          <p:cNvPr id="89" name="Straight Arrow Connector 186"/>
          <p:cNvCxnSpPr>
            <a:cxnSpLocks noChangeShapeType="1"/>
          </p:cNvCxnSpPr>
          <p:nvPr/>
        </p:nvCxnSpPr>
        <p:spPr bwMode="auto">
          <a:xfrm rot="5400000">
            <a:off x="4652220" y="5329760"/>
            <a:ext cx="431375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90" name="Straight Arrow Connector 187"/>
          <p:cNvCxnSpPr>
            <a:cxnSpLocks noChangeShapeType="1"/>
          </p:cNvCxnSpPr>
          <p:nvPr/>
        </p:nvCxnSpPr>
        <p:spPr bwMode="auto">
          <a:xfrm rot="5400000">
            <a:off x="5384639" y="5329082"/>
            <a:ext cx="430017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sp>
        <p:nvSpPr>
          <p:cNvPr id="96" name="Rounded Rectangle 172"/>
          <p:cNvSpPr>
            <a:spLocks noChangeArrowheads="1"/>
          </p:cNvSpPr>
          <p:nvPr/>
        </p:nvSpPr>
        <p:spPr bwMode="auto">
          <a:xfrm>
            <a:off x="2781326" y="1544632"/>
            <a:ext cx="4948160" cy="368975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/>
              <a:t>Network Layer</a:t>
            </a:r>
          </a:p>
        </p:txBody>
      </p:sp>
      <p:sp>
        <p:nvSpPr>
          <p:cNvPr id="97" name="Text Box 386"/>
          <p:cNvSpPr txBox="1">
            <a:spLocks noChangeArrowheads="1"/>
          </p:cNvSpPr>
          <p:nvPr/>
        </p:nvSpPr>
        <p:spPr bwMode="auto">
          <a:xfrm>
            <a:off x="3140185" y="822895"/>
            <a:ext cx="1473810" cy="413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Packet Interface</a:t>
            </a:r>
            <a:endParaRPr lang="en-GB" sz="1600" dirty="0"/>
          </a:p>
        </p:txBody>
      </p:sp>
      <p:cxnSp>
        <p:nvCxnSpPr>
          <p:cNvPr id="98" name="Straight Arrow Connector 192"/>
          <p:cNvCxnSpPr>
            <a:cxnSpLocks noChangeShapeType="1"/>
          </p:cNvCxnSpPr>
          <p:nvPr/>
        </p:nvCxnSpPr>
        <p:spPr bwMode="auto">
          <a:xfrm rot="5400000">
            <a:off x="3267239" y="1317392"/>
            <a:ext cx="431375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99" name="Straight Arrow Connector 193"/>
          <p:cNvCxnSpPr>
            <a:cxnSpLocks noChangeShapeType="1"/>
          </p:cNvCxnSpPr>
          <p:nvPr/>
        </p:nvCxnSpPr>
        <p:spPr bwMode="auto">
          <a:xfrm rot="5400000">
            <a:off x="4061338" y="1316713"/>
            <a:ext cx="430017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sp>
        <p:nvSpPr>
          <p:cNvPr id="100" name="Rounded Rectangle 172"/>
          <p:cNvSpPr>
            <a:spLocks noChangeArrowheads="1"/>
          </p:cNvSpPr>
          <p:nvPr/>
        </p:nvSpPr>
        <p:spPr bwMode="auto">
          <a:xfrm rot="16200000">
            <a:off x="51078" y="3137024"/>
            <a:ext cx="3590489" cy="381290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dirty="0"/>
              <a:t>Management Layer</a:t>
            </a:r>
          </a:p>
        </p:txBody>
      </p:sp>
      <p:cxnSp>
        <p:nvCxnSpPr>
          <p:cNvPr id="102" name="Straight Arrow Connector 192"/>
          <p:cNvCxnSpPr>
            <a:cxnSpLocks noChangeShapeType="1"/>
          </p:cNvCxnSpPr>
          <p:nvPr/>
        </p:nvCxnSpPr>
        <p:spPr bwMode="auto">
          <a:xfrm>
            <a:off x="2036968" y="1729119"/>
            <a:ext cx="744357" cy="0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103" name="Straight Arrow Connector 192"/>
          <p:cNvCxnSpPr>
            <a:cxnSpLocks noChangeShapeType="1"/>
          </p:cNvCxnSpPr>
          <p:nvPr/>
        </p:nvCxnSpPr>
        <p:spPr bwMode="auto">
          <a:xfrm>
            <a:off x="2036968" y="2537378"/>
            <a:ext cx="744357" cy="0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104" name="Straight Arrow Connector 192"/>
          <p:cNvCxnSpPr>
            <a:cxnSpLocks noChangeShapeType="1"/>
            <a:endCxn id="71" idx="1"/>
          </p:cNvCxnSpPr>
          <p:nvPr/>
        </p:nvCxnSpPr>
        <p:spPr bwMode="auto">
          <a:xfrm>
            <a:off x="2036968" y="3337727"/>
            <a:ext cx="1984952" cy="0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105" name="Straight Arrow Connector 192"/>
          <p:cNvCxnSpPr>
            <a:cxnSpLocks noChangeShapeType="1"/>
          </p:cNvCxnSpPr>
          <p:nvPr/>
        </p:nvCxnSpPr>
        <p:spPr bwMode="auto">
          <a:xfrm>
            <a:off x="2035566" y="4136719"/>
            <a:ext cx="1984952" cy="0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106" name="Straight Arrow Connector 192"/>
          <p:cNvCxnSpPr>
            <a:cxnSpLocks noChangeShapeType="1"/>
          </p:cNvCxnSpPr>
          <p:nvPr/>
        </p:nvCxnSpPr>
        <p:spPr bwMode="auto">
          <a:xfrm>
            <a:off x="2035566" y="4953347"/>
            <a:ext cx="1984952" cy="0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cxnSp>
        <p:nvCxnSpPr>
          <p:cNvPr id="110" name="Straight Arrow Connector 192"/>
          <p:cNvCxnSpPr>
            <a:cxnSpLocks noChangeShapeType="1"/>
          </p:cNvCxnSpPr>
          <p:nvPr/>
        </p:nvCxnSpPr>
        <p:spPr bwMode="auto">
          <a:xfrm>
            <a:off x="1840714" y="1227193"/>
            <a:ext cx="1" cy="306585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/>
        </p:spPr>
      </p:cxnSp>
      <p:sp>
        <p:nvSpPr>
          <p:cNvPr id="111" name="Text Box 386"/>
          <p:cNvSpPr txBox="1">
            <a:spLocks noChangeArrowheads="1"/>
          </p:cNvSpPr>
          <p:nvPr/>
        </p:nvSpPr>
        <p:spPr bwMode="auto">
          <a:xfrm>
            <a:off x="1324596" y="736143"/>
            <a:ext cx="1084550" cy="6387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/>
              <a:t>Management</a:t>
            </a:r>
          </a:p>
          <a:p>
            <a:pPr eaLnBrk="1" hangingPunct="1"/>
            <a:r>
              <a:rPr lang="en-GB" sz="1400" dirty="0"/>
              <a:t> Interface</a:t>
            </a:r>
          </a:p>
        </p:txBody>
      </p:sp>
      <p:sp>
        <p:nvSpPr>
          <p:cNvPr id="139" name="Text Box 386"/>
          <p:cNvSpPr txBox="1">
            <a:spLocks noChangeArrowheads="1"/>
          </p:cNvSpPr>
          <p:nvPr/>
        </p:nvSpPr>
        <p:spPr bwMode="auto">
          <a:xfrm>
            <a:off x="5235816" y="813875"/>
            <a:ext cx="2521274" cy="413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Broadcast Message Interface</a:t>
            </a:r>
            <a:endParaRPr lang="en-GB" sz="1600" dirty="0"/>
          </a:p>
        </p:txBody>
      </p:sp>
      <p:cxnSp>
        <p:nvCxnSpPr>
          <p:cNvPr id="140" name="Straight Arrow Connector 192"/>
          <p:cNvCxnSpPr>
            <a:cxnSpLocks noChangeShapeType="1"/>
          </p:cNvCxnSpPr>
          <p:nvPr/>
        </p:nvCxnSpPr>
        <p:spPr bwMode="auto">
          <a:xfrm rot="5400000">
            <a:off x="5966292" y="1323293"/>
            <a:ext cx="431375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141" name="Straight Arrow Connector 193"/>
          <p:cNvCxnSpPr>
            <a:cxnSpLocks noChangeShapeType="1"/>
          </p:cNvCxnSpPr>
          <p:nvPr/>
        </p:nvCxnSpPr>
        <p:spPr bwMode="auto">
          <a:xfrm rot="5400000">
            <a:off x="6545353" y="1334107"/>
            <a:ext cx="430017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  <p:cxnSp>
        <p:nvCxnSpPr>
          <p:cNvPr id="147" name="Straight Arrow Connector 181"/>
          <p:cNvCxnSpPr>
            <a:cxnSpLocks noChangeShapeType="1"/>
          </p:cNvCxnSpPr>
          <p:nvPr/>
        </p:nvCxnSpPr>
        <p:spPr bwMode="auto">
          <a:xfrm rot="5400000">
            <a:off x="5361392" y="2942537"/>
            <a:ext cx="430019" cy="1401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  <a:extLst/>
        </p:spPr>
      </p:cxnSp>
      <p:cxnSp>
        <p:nvCxnSpPr>
          <p:cNvPr id="148" name="Straight Arrow Connector 182"/>
          <p:cNvCxnSpPr>
            <a:cxnSpLocks noChangeShapeType="1"/>
          </p:cNvCxnSpPr>
          <p:nvPr/>
        </p:nvCxnSpPr>
        <p:spPr bwMode="auto">
          <a:xfrm rot="5400000">
            <a:off x="5964889" y="2943216"/>
            <a:ext cx="431375" cy="1402"/>
          </a:xfrm>
          <a:prstGeom prst="straightConnector1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 type="arrow" w="med" len="med"/>
            <a:tailEnd/>
          </a:ln>
          <a:extLst/>
        </p:spPr>
      </p:cxnSp>
    </p:spTree>
    <p:extLst>
      <p:ext uri="{BB962C8B-B14F-4D97-AF65-F5344CB8AC3E}">
        <p14:creationId xmlns:p14="http://schemas.microsoft.com/office/powerpoint/2010/main" val="31519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CODEC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71534" y="2600908"/>
            <a:ext cx="5539633" cy="2088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SpaceWire</a:t>
            </a:r>
            <a:r>
              <a:rPr kumimoji="0" lang="en-GB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 CODEC</a:t>
            </a: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750628" y="1974451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02656" y="1974451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586832" y="1988840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38860" y="1988840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783076" y="1974451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035104" y="1974451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5261" y="151624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Packet Interface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959419" y="1520788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Time-Codes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161139" y="15207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Management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586832" y="4675258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38860" y="4675258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321175" y="528732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SpaceFibre IP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3D05B-2EAD-42AB-9847-F20C0F2673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182641" y="3078252"/>
            <a:ext cx="7452828" cy="2088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SpaceFibre IP Core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506677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758705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442781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94809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774929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026957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611133" y="2466184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863161" y="2466184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807377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059405" y="2451795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910833" y="228616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77273" y="1998132"/>
            <a:ext cx="28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Virtual Channel Interfaces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88427" y="199813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Broadcast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85440" y="199813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Management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598406" y="5166484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50434" y="5166484"/>
            <a:ext cx="0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242981" y="577855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SerDes</a:t>
            </a:r>
            <a:endParaRPr lang="en-GB" dirty="0"/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1362661" y="954016"/>
            <a:ext cx="3834427" cy="900100"/>
          </a:xfrm>
          <a:prstGeom prst="wedgeRoundRectCallout">
            <a:avLst>
              <a:gd name="adj1" fmla="val -20808"/>
              <a:gd name="adj2" fmla="val 77587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Each VC like pair of SpW</a:t>
            </a:r>
            <a:r>
              <a:rPr kumimoji="0" lang="en-GB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FIFOs.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Sends and Receives SpFi packets </a:t>
            </a: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3693919" y="961406"/>
            <a:ext cx="3834427" cy="900100"/>
          </a:xfrm>
          <a:prstGeom prst="wedgeRoundRectCallout">
            <a:avLst>
              <a:gd name="adj1" fmla="val -1683"/>
              <a:gd name="adj2" fmla="val 7658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Broadcasts short messages.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Time distribution, synchronisation, event signalling, error handling</a:t>
            </a: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4720035" y="954016"/>
            <a:ext cx="3834427" cy="900100"/>
          </a:xfrm>
          <a:prstGeom prst="wedgeRoundRectCallout">
            <a:avLst>
              <a:gd name="adj1" fmla="val 32081"/>
              <a:gd name="adj2" fmla="val 73564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Management interface configures VCs, BC,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etc</a:t>
            </a:r>
            <a:endParaRPr kumimoji="0" lang="en-GB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37264</TotalTime>
  <Words>1531</Words>
  <Application>Microsoft Office PowerPoint</Application>
  <PresentationFormat>On-screen Show (4:3)</PresentationFormat>
  <Paragraphs>613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Clouds</vt:lpstr>
      <vt:lpstr>1_Clouds</vt:lpstr>
      <vt:lpstr>3_Clouds</vt:lpstr>
      <vt:lpstr>ESA Presentation</vt:lpstr>
      <vt:lpstr>5_Clouds</vt:lpstr>
      <vt:lpstr>9_Clouds</vt:lpstr>
      <vt:lpstr>10_Clouds</vt:lpstr>
      <vt:lpstr>Slide</vt:lpstr>
      <vt:lpstr>SpaceFibre A Multi-Gigabit/s Network for Spaceflight Applications</vt:lpstr>
      <vt:lpstr>Contents</vt:lpstr>
      <vt:lpstr>PowerPoint Presentation</vt:lpstr>
      <vt:lpstr>The Need for SpaceFibre</vt:lpstr>
      <vt:lpstr>The Need for SpaceFibre</vt:lpstr>
      <vt:lpstr>SpaceFibre Key Features</vt:lpstr>
      <vt:lpstr>SpaceFibre Standard</vt:lpstr>
      <vt:lpstr>SpaceWire CODEC</vt:lpstr>
      <vt:lpstr>SpaceFibre IP Core</vt:lpstr>
      <vt:lpstr>Network Layer</vt:lpstr>
      <vt:lpstr>Management Layer</vt:lpstr>
      <vt:lpstr>Quality Layer</vt:lpstr>
      <vt:lpstr>Multi-Lane Layer</vt:lpstr>
      <vt:lpstr>Lane Layer</vt:lpstr>
      <vt:lpstr>Physical Layer</vt:lpstr>
      <vt:lpstr>SpaceFibre Quality of Service</vt:lpstr>
      <vt:lpstr>SpaceFibre QoS</vt:lpstr>
      <vt:lpstr>Virtual Channels</vt:lpstr>
      <vt:lpstr>QoS: Bandwidth Reserved</vt:lpstr>
      <vt:lpstr>QoS: Bandwidth Reserved</vt:lpstr>
      <vt:lpstr>QoS Priority</vt:lpstr>
      <vt:lpstr>Scheduled Precedence</vt:lpstr>
      <vt:lpstr>Configured for Priority and BW Reserved Only</vt:lpstr>
      <vt:lpstr>Mixed Deterministic and Priority/BW-Reserved</vt:lpstr>
      <vt:lpstr>SpaceFibre FDIR</vt:lpstr>
      <vt:lpstr>SpaceFibre Chips</vt:lpstr>
      <vt:lpstr>SpaceFibre Chips</vt:lpstr>
      <vt:lpstr>VHiSSI Project</vt:lpstr>
      <vt:lpstr>SpaceFibre Chips</vt:lpstr>
      <vt:lpstr>VHiSSI Architecture</vt:lpstr>
      <vt:lpstr>VHiSSI Applications</vt:lpstr>
      <vt:lpstr>VHiSSI Applications</vt:lpstr>
      <vt:lpstr>SpaceFibre Applications</vt:lpstr>
      <vt:lpstr>SpaceFibre Applications</vt:lpstr>
      <vt:lpstr>STAR Fire: SpaceFibre Test Equipment</vt:lpstr>
      <vt:lpstr>STAR Fire Word Viewer</vt:lpstr>
      <vt:lpstr>STAR Fire Frame Viewer</vt:lpstr>
      <vt:lpstr>SpaceFibre Validation</vt:lpstr>
      <vt:lpstr>Interoperability testing Dec 2012</vt:lpstr>
      <vt:lpstr>SpaceFibre running over 100m fibre</vt:lpstr>
      <vt:lpstr>ESA SpaceFibre Beta Test Projects</vt:lpstr>
      <vt:lpstr>SpaceFibre Flight Engineering Model</vt:lpstr>
      <vt:lpstr>Conclusions</vt:lpstr>
      <vt:lpstr>Acknowledgements</vt:lpstr>
      <vt:lpstr>Thank You Any questions?</vt:lpstr>
    </vt:vector>
  </TitlesOfParts>
  <Company>dac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Parkes</dc:creator>
  <cp:lastModifiedBy>Steve Parkes</cp:lastModifiedBy>
  <cp:revision>524</cp:revision>
  <dcterms:created xsi:type="dcterms:W3CDTF">2002-03-17T12:42:36Z</dcterms:created>
  <dcterms:modified xsi:type="dcterms:W3CDTF">2013-12-10T05:17:07Z</dcterms:modified>
</cp:coreProperties>
</file>