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0" r:id="rId4"/>
    <p:sldId id="257" r:id="rId5"/>
    <p:sldId id="26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66"/>
    <a:srgbClr val="F7FF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99399" autoAdjust="0"/>
  </p:normalViewPr>
  <p:slideViewPr>
    <p:cSldViewPr snapToGrid="0" snapToObjects="1">
      <p:cViewPr>
        <p:scale>
          <a:sx n="150" d="100"/>
          <a:sy n="150" d="100"/>
        </p:scale>
        <p:origin x="-7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-348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9B180-0937-40E2-A963-0EC067CB7FDE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5CD4E-46BD-4E92-8545-12A2517DC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593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48BB9-3AB8-AB49-9B9A-13460894B4C3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4F824-496A-4540-8594-E95A24BD44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058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4F824-496A-4540-8594-E95A24BD44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83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7050" y="149225"/>
            <a:ext cx="7699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578178" y="1320138"/>
            <a:ext cx="3880021" cy="1881656"/>
          </a:xfrm>
        </p:spPr>
        <p:txBody>
          <a:bodyPr/>
          <a:lstStyle>
            <a:lvl1pPr>
              <a:defRPr i="1">
                <a:ea typeface="ＭＳ Ｐゴシック" pitchFamily="32" charset="-128"/>
                <a:cs typeface="ＭＳ Ｐゴシック" pitchFamily="32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179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5026870" y="3772121"/>
            <a:ext cx="3194221" cy="1802499"/>
          </a:xfrm>
        </p:spPr>
        <p:txBody>
          <a:bodyPr/>
          <a:lstStyle>
            <a:lvl1pPr marL="0" indent="0" algn="ctr">
              <a:buFontTx/>
              <a:buNone/>
              <a:defRPr i="1">
                <a:ea typeface="ＭＳ Ｐゴシック" pitchFamily="32" charset="-128"/>
                <a:cs typeface="ＭＳ Ｐゴシック" pitchFamily="32" charset="-128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l="14265"/>
          <a:stretch>
            <a:fillRect/>
          </a:stretch>
        </p:blipFill>
        <p:spPr bwMode="auto">
          <a:xfrm>
            <a:off x="0" y="0"/>
            <a:ext cx="4185473" cy="65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5443806" y="5824240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cs typeface="Arial" charset="0"/>
              </a:rPr>
              <a:t>http://smap.jpl.nasa.gov</a:t>
            </a:r>
            <a:endParaRPr lang="en-US" i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0" y="6672263"/>
            <a:ext cx="9144000" cy="1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eaLnBrk="0" hangingPunct="0"/>
            <a:endParaRPr lang="en-US" sz="900" b="0" i="0" spc="-20" baseline="0" dirty="0">
              <a:solidFill>
                <a:srgbClr val="FF0000"/>
              </a:solidFill>
              <a:latin typeface="Arial Narrow" pitchFamily="34" charset="0"/>
              <a:ea typeface="ＭＳ Ｐゴシック" pitchFamily="31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33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1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3625"/>
            <a:ext cx="4191000" cy="547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3625"/>
            <a:ext cx="4191000" cy="547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61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Line 11"/>
          <p:cNvSpPr>
            <a:spLocks noChangeShapeType="1"/>
          </p:cNvSpPr>
          <p:nvPr userDrawn="1"/>
        </p:nvSpPr>
        <p:spPr bwMode="auto">
          <a:xfrm>
            <a:off x="236538" y="6508423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69653" y="6705671"/>
            <a:ext cx="65" cy="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80000"/>
              </a:lnSpc>
              <a:defRPr sz="900" i="0" spc="-2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2483" y="6643287"/>
            <a:ext cx="17240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100"/>
            </a:lvl1pPr>
          </a:lstStyle>
          <a:p>
            <a:fld id="{11AEEB81-D17B-4E02-874E-9BD2DECE02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976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143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3625"/>
            <a:ext cx="8524875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8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1662" y="167129"/>
            <a:ext cx="7699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52400" y="798513"/>
            <a:ext cx="8839200" cy="214312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942667" y="6524629"/>
            <a:ext cx="196426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i="1" dirty="0" smtClean="0">
                <a:solidFill>
                  <a:srgbClr val="000000"/>
                </a:solidFill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 </a:t>
            </a:r>
            <a:fld id="{39C89D0E-A750-AC45-A0EB-8269081309D4}" type="slidenum">
              <a:rPr lang="en-US" sz="1000" i="1">
                <a:solidFill>
                  <a:srgbClr val="000000"/>
                </a:solidFill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i="1" dirty="0">
              <a:solidFill>
                <a:srgbClr val="000000"/>
              </a:solidFill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pic>
        <p:nvPicPr>
          <p:cNvPr id="10" name="Picture 1" descr="image00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429" b="96234" l="4789" r="90704">
                        <a14:foregroundMark x1="8169" y1="10519" x2="8169" y2="10519"/>
                        <a14:foregroundMark x1="12535" y1="7013" x2="12535" y2="7013"/>
                        <a14:foregroundMark x1="63944" y1="18052" x2="63944" y2="18052"/>
                        <a14:backgroundMark x1="55775" y1="71169" x2="55775" y2="71169"/>
                        <a14:backgroundMark x1="44648" y1="87013" x2="44648" y2="87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852" y="107852"/>
            <a:ext cx="927463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69653" y="6705671"/>
            <a:ext cx="65" cy="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80000"/>
              </a:lnSpc>
              <a:defRPr sz="900" i="0" spc="-2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3534864" y="55181"/>
            <a:ext cx="20742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dirty="0" smtClean="0">
                <a:effectLst/>
                <a:latin typeface="+mj-lt"/>
                <a:ea typeface="ＭＳ Ｐゴシック" pitchFamily="31" charset="-128"/>
                <a:cs typeface="Tahoma" pitchFamily="34" charset="0"/>
              </a:rPr>
              <a:t>Soil Moisture Active Passive Mission</a:t>
            </a:r>
            <a:endParaRPr lang="en-US" sz="1000" dirty="0">
              <a:effectLst/>
              <a:latin typeface="+mj-lt"/>
              <a:ea typeface="ＭＳ Ｐゴシック" pitchFamily="31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24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Arial" pitchFamily="32" charset="0"/>
          <a:ea typeface="ＭＳ Ｐゴシック" pitchFamily="-112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pitchFamily="1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pitchFamily="1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pitchFamily="1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pitchFamily="1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itchFamily="32" charset="0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2" charset="0"/>
          <a:ea typeface="ＭＳ Ｐゴシック" pitchFamily="-112" charset="-128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1600">
          <a:solidFill>
            <a:schemeClr val="tx1"/>
          </a:solidFill>
          <a:latin typeface="Arial" pitchFamily="32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pitchFamily="32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2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2872" y="231775"/>
            <a:ext cx="737037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85863"/>
            <a:ext cx="86868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69653" y="6705671"/>
            <a:ext cx="65" cy="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80000"/>
              </a:lnSpc>
              <a:defRPr sz="900" i="0" spc="-2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2483" y="6643287"/>
            <a:ext cx="17240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100"/>
            </a:lvl1pPr>
          </a:lstStyle>
          <a:p>
            <a:fld id="{11AEEB81-D17B-4E02-874E-9BD2DECE02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36538" y="6508423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801688"/>
            <a:ext cx="8839200" cy="214312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800" b="1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534864" y="55181"/>
            <a:ext cx="20742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dirty="0" smtClean="0">
                <a:effectLst/>
                <a:latin typeface="+mj-lt"/>
                <a:ea typeface="ＭＳ Ｐゴシック" pitchFamily="31" charset="-128"/>
                <a:cs typeface="Tahoma" pitchFamily="34" charset="0"/>
              </a:rPr>
              <a:t>Soil Moisture Active Passive Mission</a:t>
            </a:r>
            <a:endParaRPr lang="en-US" sz="1000" dirty="0">
              <a:effectLst/>
              <a:latin typeface="+mj-lt"/>
              <a:ea typeface="ＭＳ Ｐゴシック" pitchFamily="31" charset="-128"/>
              <a:cs typeface="Tahoma" pitchFamily="34" charset="0"/>
            </a:endParaRPr>
          </a:p>
        </p:txBody>
      </p:sp>
      <p:pic>
        <p:nvPicPr>
          <p:cNvPr id="1048" name="Picture 24" descr="nasa_logo(80x6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9275" y="120650"/>
            <a:ext cx="754063" cy="623888"/>
          </a:xfrm>
          <a:prstGeom prst="rect">
            <a:avLst/>
          </a:prstGeom>
          <a:noFill/>
        </p:spPr>
      </p:pic>
      <p:pic>
        <p:nvPicPr>
          <p:cNvPr id="12" name="Pictur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429" b="96234" l="4789" r="90704">
                        <a14:foregroundMark x1="8169" y1="10519" x2="8169" y2="10519"/>
                        <a14:foregroundMark x1="12535" y1="7013" x2="12535" y2="7013"/>
                        <a14:foregroundMark x1="63944" y1="18052" x2="63944" y2="18052"/>
                        <a14:backgroundMark x1="55775" y1="71169" x2="55775" y2="71169"/>
                        <a14:backgroundMark x1="44648" y1="87013" x2="44648" y2="87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852" y="107852"/>
            <a:ext cx="927463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032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dt="0"/>
  <p:txStyles>
    <p:titleStyle>
      <a:lvl1pPr algn="ctr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2400" b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200"/>
        </a:spcBef>
        <a:spcAft>
          <a:spcPts val="200"/>
        </a:spcAft>
        <a:buChar char="–"/>
        <a:defRPr sz="1800">
          <a:solidFill>
            <a:schemeClr val="tx1"/>
          </a:solidFill>
          <a:latin typeface="+mn-lt"/>
        </a:defRPr>
      </a:lvl2pPr>
      <a:lvl3pPr marL="685800" indent="-228600" algn="l" rtl="0" eaLnBrk="1" fontAlgn="base" hangingPunct="1">
        <a:spcBef>
          <a:spcPts val="150"/>
        </a:spcBef>
        <a:spcAft>
          <a:spcPts val="150"/>
        </a:spcAft>
        <a:buChar char="•"/>
        <a:defRPr sz="1700">
          <a:solidFill>
            <a:schemeClr val="tx1"/>
          </a:solidFill>
          <a:latin typeface="+mn-lt"/>
        </a:defRPr>
      </a:lvl3pPr>
      <a:lvl4pPr marL="914400" indent="-228600" algn="l" rtl="0" eaLnBrk="1" fontAlgn="base" hangingPunct="1">
        <a:spcBef>
          <a:spcPts val="100"/>
        </a:spcBef>
        <a:spcAft>
          <a:spcPts val="100"/>
        </a:spcAft>
        <a:buChar char="–"/>
        <a:defRPr sz="1600">
          <a:solidFill>
            <a:schemeClr val="tx1"/>
          </a:solidFill>
          <a:latin typeface="+mn-lt"/>
        </a:defRPr>
      </a:lvl4pPr>
      <a:lvl5pPr marL="1087438" indent="-173038" algn="l" rtl="0" eaLnBrk="1" fontAlgn="base" hangingPunct="1">
        <a:spcBef>
          <a:spcPts val="50"/>
        </a:spcBef>
        <a:spcAft>
          <a:spcPts val="50"/>
        </a:spcAft>
        <a:buChar char="»"/>
        <a:defRPr sz="15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map.jpl.nasa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o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o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53091" y="916530"/>
            <a:ext cx="4343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Overview of the SMAP Science Data Manager (SDM)</a:t>
            </a:r>
            <a:endParaRPr lang="en-US" sz="3200" b="1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  <a:cs typeface="Arial" charset="0"/>
            </a:endParaRPr>
          </a:p>
          <a:p>
            <a:endParaRPr lang="en-US" dirty="0">
              <a:solidFill>
                <a:srgbClr val="0000FF"/>
              </a:solidFill>
              <a:cs typeface="Arial" charset="0"/>
            </a:endParaRPr>
          </a:p>
          <a:p>
            <a:endParaRPr lang="en-US" dirty="0">
              <a:solidFill>
                <a:srgbClr val="0000FF"/>
              </a:solidFill>
              <a:cs typeface="Arial" charset="0"/>
            </a:endParaRPr>
          </a:p>
          <a:p>
            <a:r>
              <a:rPr lang="en-US" dirty="0" smtClean="0">
                <a:solidFill>
                  <a:srgbClr val="0000FF"/>
                </a:solidFill>
                <a:cs typeface="Arial" charset="0"/>
              </a:rPr>
              <a:t>Ed </a:t>
            </a:r>
            <a:r>
              <a:rPr lang="en-US" dirty="0" err="1" smtClean="0">
                <a:solidFill>
                  <a:srgbClr val="0000FF"/>
                </a:solidFill>
                <a:cs typeface="Arial" charset="0"/>
              </a:rPr>
              <a:t>Benowitz</a:t>
            </a:r>
            <a:endParaRPr lang="en-US" dirty="0" smtClean="0">
              <a:solidFill>
                <a:srgbClr val="0000FF"/>
              </a:solidFill>
              <a:cs typeface="Arial" charset="0"/>
            </a:endParaRPr>
          </a:p>
          <a:p>
            <a:r>
              <a:rPr lang="en-US" dirty="0" smtClean="0">
                <a:solidFill>
                  <a:srgbClr val="0000FF"/>
                </a:solidFill>
                <a:cs typeface="Arial" charset="0"/>
              </a:rPr>
              <a:t>SMAP FSW Developer</a:t>
            </a:r>
          </a:p>
          <a:p>
            <a:endParaRPr lang="en-US" dirty="0" smtClean="0">
              <a:solidFill>
                <a:srgbClr val="0000FF"/>
              </a:solidFill>
              <a:cs typeface="Arial" charset="0"/>
            </a:endParaRPr>
          </a:p>
          <a:p>
            <a:endParaRPr lang="en-US" dirty="0">
              <a:solidFill>
                <a:srgbClr val="0000FF"/>
              </a:solidFill>
              <a:cs typeface="Arial" charset="0"/>
            </a:endParaRPr>
          </a:p>
          <a:p>
            <a:r>
              <a:rPr lang="en-US" dirty="0" smtClean="0">
                <a:solidFill>
                  <a:srgbClr val="0000FF"/>
                </a:solidFill>
                <a:cs typeface="Arial" charset="0"/>
              </a:rPr>
              <a:t>NASA/Jet 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Propulsion Laboratory</a:t>
            </a:r>
          </a:p>
          <a:p>
            <a:r>
              <a:rPr lang="en-US" dirty="0" smtClean="0">
                <a:solidFill>
                  <a:srgbClr val="0000FF"/>
                </a:solidFill>
                <a:cs typeface="Arial" charset="0"/>
              </a:rPr>
              <a:t>Caltech</a:t>
            </a:r>
            <a:endParaRPr lang="en-US" dirty="0">
              <a:solidFill>
                <a:srgbClr val="0000FF"/>
              </a:solidFill>
              <a:cs typeface="Arial" charset="0"/>
            </a:endParaRPr>
          </a:p>
          <a:p>
            <a:endParaRPr lang="en-US" dirty="0">
              <a:solidFill>
                <a:srgbClr val="0000FF"/>
              </a:solidFill>
              <a:cs typeface="Arial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cs typeface="Arial" charset="0"/>
              </a:rPr>
              <a:t>Copyright 2013 California Institute of Technology.  Government sponsorship acknowledged.</a:t>
            </a:r>
            <a:endParaRPr lang="en-US" sz="120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1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Data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Science data is never seen on the flight computer board. </a:t>
            </a:r>
            <a:endParaRPr lang="en-US" dirty="0" smtClean="0"/>
          </a:p>
          <a:p>
            <a:pPr lvl="1"/>
            <a:r>
              <a:rPr lang="en-US" dirty="0" smtClean="0"/>
              <a:t>The NVM board stores, buffers, and prepares science data for transmission</a:t>
            </a:r>
          </a:p>
          <a:p>
            <a:pPr lvl="1"/>
            <a:r>
              <a:rPr lang="en-US" dirty="0" smtClean="0"/>
              <a:t>The flight software running on the flight computer board orchestrates this by commanding the NVM board</a:t>
            </a:r>
          </a:p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An interrupt from the SAR/RAD input </a:t>
            </a:r>
            <a:r>
              <a:rPr lang="en-US" dirty="0" err="1" smtClean="0"/>
              <a:t>fifo</a:t>
            </a:r>
            <a:r>
              <a:rPr lang="en-US" dirty="0" smtClean="0"/>
              <a:t> indicates that data has arrived</a:t>
            </a:r>
          </a:p>
          <a:p>
            <a:pPr lvl="1"/>
            <a:r>
              <a:rPr lang="en-US" dirty="0" smtClean="0"/>
              <a:t>In response to the interrupt, flight software asks hardware to DMA from the SAR/RAD input FIFO to NVM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The ground commands a transmit</a:t>
            </a:r>
          </a:p>
          <a:p>
            <a:pPr lvl="1"/>
            <a:r>
              <a:rPr lang="en-US" dirty="0" smtClean="0"/>
              <a:t>Flight </a:t>
            </a:r>
            <a:r>
              <a:rPr lang="en-US" dirty="0"/>
              <a:t>software asks hardware to DMA from NVM to the collector FIFO</a:t>
            </a:r>
            <a:endParaRPr lang="en-US" dirty="0" smtClean="0"/>
          </a:p>
          <a:p>
            <a:pPr lvl="1"/>
            <a:r>
              <a:rPr lang="en-US" dirty="0"/>
              <a:t>An interrupt from the collector FIFO indicates that it </a:t>
            </a:r>
            <a:r>
              <a:rPr lang="en-US" dirty="0" smtClean="0"/>
              <a:t>needs </a:t>
            </a:r>
            <a:r>
              <a:rPr lang="en-US" dirty="0"/>
              <a:t>more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In response to the interrupt, </a:t>
            </a:r>
            <a:r>
              <a:rPr lang="en-US" dirty="0" smtClean="0"/>
              <a:t>flight software asks hardware to DMA from NVM to the collector FIFO</a:t>
            </a:r>
          </a:p>
          <a:p>
            <a:pPr lvl="1"/>
            <a:r>
              <a:rPr lang="en-US" dirty="0" smtClean="0"/>
              <a:t>Repeat until there is no more data to send for this </a:t>
            </a:r>
            <a:r>
              <a:rPr lang="en-US" dirty="0" err="1" smtClean="0"/>
              <a:t>comm</a:t>
            </a:r>
            <a:r>
              <a:rPr lang="en-US" dirty="0" smtClean="0"/>
              <a:t> pass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13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Software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 simultaneous science data input and transmission</a:t>
            </a:r>
          </a:p>
          <a:p>
            <a:pPr lvl="1"/>
            <a:r>
              <a:rPr lang="en-US" dirty="0" smtClean="0"/>
              <a:t>Share usage of limited hardware DMA engines</a:t>
            </a:r>
          </a:p>
          <a:p>
            <a:r>
              <a:rPr lang="en-US" dirty="0" smtClean="0"/>
              <a:t>Manage and control DMAs</a:t>
            </a:r>
          </a:p>
          <a:p>
            <a:pPr lvl="1"/>
            <a:r>
              <a:rPr lang="en-US" dirty="0" smtClean="0"/>
              <a:t>Flight software keeps track of read, write, and erase addresses within NVM</a:t>
            </a:r>
          </a:p>
          <a:p>
            <a:pPr lvl="1"/>
            <a:r>
              <a:rPr lang="en-US" dirty="0" smtClean="0"/>
              <a:t>Software uses these addresses as part of a DMA request</a:t>
            </a:r>
          </a:p>
          <a:p>
            <a:r>
              <a:rPr lang="en-US" dirty="0" smtClean="0"/>
              <a:t>Provide an abstraction for science data</a:t>
            </a:r>
          </a:p>
          <a:p>
            <a:pPr lvl="1"/>
            <a:r>
              <a:rPr lang="en-US" dirty="0" smtClean="0"/>
              <a:t>Although it is implemented with DMAs, RAM FIFOs, and NVM storage</a:t>
            </a:r>
          </a:p>
          <a:p>
            <a:pPr lvl="2"/>
            <a:r>
              <a:rPr lang="en-US" dirty="0" smtClean="0"/>
              <a:t>The entire storage appears as a giant </a:t>
            </a:r>
            <a:r>
              <a:rPr lang="en-US" dirty="0" err="1" smtClean="0"/>
              <a:t>fifo</a:t>
            </a:r>
            <a:r>
              <a:rPr lang="en-US" dirty="0" smtClean="0"/>
              <a:t> in NVM</a:t>
            </a:r>
          </a:p>
          <a:p>
            <a:pPr lvl="1"/>
            <a:r>
              <a:rPr lang="en-US" dirty="0" smtClean="0"/>
              <a:t>Do not allow overwrites of old data</a:t>
            </a:r>
          </a:p>
          <a:p>
            <a:r>
              <a:rPr lang="en-US" dirty="0" smtClean="0"/>
              <a:t>Keep SAR and RAD science data separate</a:t>
            </a:r>
          </a:p>
          <a:p>
            <a:pPr lvl="1"/>
            <a:r>
              <a:rPr lang="en-US" dirty="0"/>
              <a:t>Each type of science data (SAR/RAD) appears as an individual stream over the </a:t>
            </a:r>
            <a:r>
              <a:rPr lang="en-US" dirty="0" smtClean="0"/>
              <a:t>transmission</a:t>
            </a:r>
          </a:p>
          <a:p>
            <a:pPr lvl="1"/>
            <a:r>
              <a:rPr lang="en-US" dirty="0" smtClean="0"/>
              <a:t>Control hardware registers and counters to identify these streams</a:t>
            </a:r>
          </a:p>
          <a:p>
            <a:r>
              <a:rPr lang="en-US" dirty="0" smtClean="0"/>
              <a:t>Overlap transmitted data for ease of ground assembly</a:t>
            </a:r>
          </a:p>
          <a:p>
            <a:r>
              <a:rPr lang="en-US" dirty="0" smtClean="0"/>
              <a:t>Provide commanding for transmission and retransmission of data</a:t>
            </a:r>
          </a:p>
          <a:p>
            <a:pPr lvl="1"/>
            <a:r>
              <a:rPr lang="en-US" dirty="0"/>
              <a:t>Prioritize science data (SAR </a:t>
            </a:r>
            <a:r>
              <a:rPr lang="en-US" dirty="0" err="1"/>
              <a:t>vs</a:t>
            </a:r>
            <a:r>
              <a:rPr lang="en-US" dirty="0"/>
              <a:t> RAD) for </a:t>
            </a:r>
            <a:r>
              <a:rPr lang="en-US" dirty="0" smtClean="0"/>
              <a:t>transmit</a:t>
            </a:r>
          </a:p>
          <a:p>
            <a:r>
              <a:rPr lang="en-US" dirty="0" smtClean="0"/>
              <a:t>Provide telemetry</a:t>
            </a:r>
          </a:p>
          <a:p>
            <a:r>
              <a:rPr lang="en-US" dirty="0" smtClean="0"/>
              <a:t>Provide fault monitoring and responses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977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File Systems </a:t>
            </a:r>
            <a:r>
              <a:rPr lang="en-US" dirty="0" err="1" smtClean="0"/>
              <a:t>vs</a:t>
            </a:r>
            <a:r>
              <a:rPr lang="en-US" dirty="0" smtClean="0"/>
              <a:t> SDM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NVM storage has special usage. Flash file systems must deal with these issues as well.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336696"/>
              </p:ext>
            </p:extLst>
          </p:nvPr>
        </p:nvGraphicFramePr>
        <p:xfrm>
          <a:off x="355600" y="2012950"/>
          <a:ext cx="8134350" cy="3981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450"/>
                <a:gridCol w="2711450"/>
                <a:gridCol w="2711450"/>
              </a:tblGrid>
              <a:tr h="6303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Flash File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SMAP Science Data</a:t>
                      </a:r>
                      <a:endParaRPr lang="en-US" dirty="0"/>
                    </a:p>
                  </a:txBody>
                  <a:tcPr/>
                </a:tc>
              </a:tr>
              <a:tr h="900545">
                <a:tc>
                  <a:txBody>
                    <a:bodyPr/>
                    <a:lstStyle/>
                    <a:p>
                      <a:r>
                        <a:rPr lang="en-US" dirty="0" smtClean="0"/>
                        <a:t>Blocks must be erased before being written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630382">
                <a:tc>
                  <a:txBody>
                    <a:bodyPr/>
                    <a:lstStyle/>
                    <a:p>
                      <a:r>
                        <a:rPr lang="en-US" dirty="0" smtClean="0"/>
                        <a:t>Bad blocks must</a:t>
                      </a:r>
                      <a:r>
                        <a:rPr lang="en-US" baseline="0" dirty="0" smtClean="0"/>
                        <a:t> be avoided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630382">
                <a:tc>
                  <a:txBody>
                    <a:bodyPr/>
                    <a:lstStyle/>
                    <a:p>
                      <a:r>
                        <a:rPr lang="en-US" dirty="0" smtClean="0"/>
                        <a:t>Random</a:t>
                      </a:r>
                      <a:r>
                        <a:rPr lang="en-US" baseline="0" dirty="0" smtClean="0"/>
                        <a:t> access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r>
                        <a:rPr lang="en-US" baseline="0" dirty="0" smtClean="0"/>
                        <a:t> FIFO access only.</a:t>
                      </a:r>
                      <a:endParaRPr lang="en-US" dirty="0"/>
                    </a:p>
                  </a:txBody>
                  <a:tcPr/>
                </a:tc>
              </a:tr>
              <a:tr h="1170709">
                <a:tc>
                  <a:txBody>
                    <a:bodyPr/>
                    <a:lstStyle/>
                    <a:p>
                      <a:r>
                        <a:rPr lang="en-US" dirty="0" smtClean="0"/>
                        <a:t>Wear leveling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explicitly</a:t>
                      </a:r>
                      <a:r>
                        <a:rPr lang="en-US" baseline="0" dirty="0" smtClean="0"/>
                        <a:t> needed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FIFO spreads out writes.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26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Stats and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7K physical lines of code, 3 K logical lines of code, 3K lines of comments</a:t>
            </a:r>
          </a:p>
          <a:p>
            <a:r>
              <a:rPr lang="en-US" dirty="0" smtClean="0"/>
              <a:t>SMAP’s </a:t>
            </a:r>
            <a:r>
              <a:rPr lang="en-US" dirty="0" err="1" smtClean="0"/>
              <a:t>statechart</a:t>
            </a:r>
            <a:r>
              <a:rPr lang="en-US" dirty="0" smtClean="0"/>
              <a:t> autocoder</a:t>
            </a:r>
            <a:r>
              <a:rPr lang="en-US" baseline="-25000" dirty="0" smtClean="0"/>
              <a:t>2</a:t>
            </a:r>
            <a:r>
              <a:rPr lang="en-US" dirty="0" smtClean="0"/>
              <a:t> was used for this module</a:t>
            </a:r>
          </a:p>
          <a:p>
            <a:r>
              <a:rPr lang="en-US" dirty="0" smtClean="0"/>
              <a:t>Separate files within the module deal with</a:t>
            </a:r>
          </a:p>
          <a:p>
            <a:pPr lvl="1"/>
            <a:r>
              <a:rPr lang="en-US" dirty="0" smtClean="0"/>
              <a:t>Science data input</a:t>
            </a:r>
          </a:p>
          <a:p>
            <a:pPr lvl="1"/>
            <a:r>
              <a:rPr lang="en-US" dirty="0"/>
              <a:t>Science data </a:t>
            </a:r>
            <a:r>
              <a:rPr lang="en-US" dirty="0" smtClean="0"/>
              <a:t>transmission</a:t>
            </a:r>
          </a:p>
          <a:p>
            <a:pPr lvl="1"/>
            <a:r>
              <a:rPr lang="en-US" dirty="0" smtClean="0"/>
              <a:t>NVM addressing and abstraction</a:t>
            </a:r>
            <a:endParaRPr lang="en-US" dirty="0"/>
          </a:p>
          <a:p>
            <a:pPr lvl="1"/>
            <a:r>
              <a:rPr lang="en-US" dirty="0" smtClean="0"/>
              <a:t>Inter-process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56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Fault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DMA errors</a:t>
            </a:r>
          </a:p>
          <a:p>
            <a:pPr lvl="1"/>
            <a:r>
              <a:rPr lang="en-US" dirty="0" smtClean="0"/>
              <a:t>Input FIFO errors</a:t>
            </a:r>
          </a:p>
          <a:p>
            <a:pPr lvl="1"/>
            <a:r>
              <a:rPr lang="en-US" dirty="0" smtClean="0"/>
              <a:t>Collector FIFO errors</a:t>
            </a:r>
          </a:p>
          <a:p>
            <a:pPr lvl="1"/>
            <a:r>
              <a:rPr lang="en-US" dirty="0" smtClean="0"/>
              <a:t>X-band radio is unexpectedly not functioning</a:t>
            </a:r>
          </a:p>
          <a:p>
            <a:endParaRPr lang="en-US" dirty="0"/>
          </a:p>
          <a:p>
            <a:r>
              <a:rPr lang="en-US" dirty="0" smtClean="0"/>
              <a:t>Responses</a:t>
            </a:r>
          </a:p>
          <a:p>
            <a:pPr lvl="1"/>
            <a:r>
              <a:rPr lang="en-US" dirty="0" smtClean="0"/>
              <a:t>Empty a </a:t>
            </a:r>
            <a:r>
              <a:rPr lang="en-US" dirty="0" err="1" smtClean="0"/>
              <a:t>fifo</a:t>
            </a:r>
            <a:endParaRPr lang="en-US" dirty="0" smtClean="0"/>
          </a:p>
          <a:p>
            <a:pPr lvl="1"/>
            <a:r>
              <a:rPr lang="en-US" dirty="0" smtClean="0"/>
              <a:t>Reset a hardware interface</a:t>
            </a:r>
          </a:p>
          <a:p>
            <a:pPr lvl="1"/>
            <a:r>
              <a:rPr lang="en-US" dirty="0" smtClean="0"/>
              <a:t>Abort a transmit 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78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Keeping science data within the NVM board allows us to perform high-rate storage and transmission.</a:t>
            </a:r>
          </a:p>
          <a:p>
            <a:r>
              <a:rPr lang="en-US" dirty="0" smtClean="0"/>
              <a:t>Flight software orchestrates the simultaneous hardware actions and provides an abstraction for the operations team.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945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smap.jpl.nasa.gov</a:t>
            </a:r>
            <a:endParaRPr lang="en-US" dirty="0" smtClean="0"/>
          </a:p>
          <a:p>
            <a:r>
              <a:rPr lang="en-US" dirty="0" smtClean="0"/>
              <a:t>[2]</a:t>
            </a:r>
            <a:r>
              <a:rPr lang="en-US" dirty="0"/>
              <a:t> Murray, A.; Jones, C.G.; </a:t>
            </a:r>
            <a:r>
              <a:rPr lang="en-US" dirty="0" err="1"/>
              <a:t>Reder</a:t>
            </a:r>
            <a:r>
              <a:rPr lang="en-US" dirty="0"/>
              <a:t>, L.; Shang-Wen Cheng, "The use of modeling for flight software engineering on SMAP," Aerospace Conference, 2011 IEEE , vol., no., pp.1,19, 5-12 March </a:t>
            </a:r>
            <a:r>
              <a:rPr lang="en-US" dirty="0" smtClean="0"/>
              <a:t>2011</a:t>
            </a:r>
          </a:p>
          <a:p>
            <a:r>
              <a:rPr lang="en-US" dirty="0"/>
              <a:t>[3] http://en.wikipedia.org/wiki/Flash_file_system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33044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SMAP Mission Overview</a:t>
            </a:r>
          </a:p>
          <a:p>
            <a:pPr lvl="1"/>
            <a:r>
              <a:rPr lang="en-US" dirty="0" smtClean="0"/>
              <a:t>SMAP Science instruments</a:t>
            </a:r>
          </a:p>
          <a:p>
            <a:r>
              <a:rPr lang="en-US" dirty="0" smtClean="0"/>
              <a:t>Science Data Management Design</a:t>
            </a:r>
          </a:p>
          <a:p>
            <a:pPr lvl="1"/>
            <a:r>
              <a:rPr lang="en-US" dirty="0" smtClean="0"/>
              <a:t>Data Flow</a:t>
            </a:r>
          </a:p>
          <a:p>
            <a:pPr lvl="1"/>
            <a:r>
              <a:rPr lang="en-US" dirty="0" smtClean="0"/>
              <a:t>Hardware View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Transmission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Interactions</a:t>
            </a:r>
          </a:p>
          <a:p>
            <a:pPr lvl="1"/>
            <a:r>
              <a:rPr lang="en-US" dirty="0" smtClean="0"/>
              <a:t>Flight Software Responsibilities</a:t>
            </a:r>
          </a:p>
          <a:p>
            <a:pPr lvl="1"/>
            <a:r>
              <a:rPr lang="en-US" dirty="0" smtClean="0"/>
              <a:t>Lines of Code</a:t>
            </a:r>
          </a:p>
          <a:p>
            <a:pPr lvl="1"/>
            <a:r>
              <a:rPr lang="en-US" dirty="0" smtClean="0"/>
              <a:t>Local Fault Protection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290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SMAP Mission Overview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SMAP</a:t>
            </a:r>
          </a:p>
          <a:p>
            <a:pPr lvl="1"/>
            <a:r>
              <a:rPr lang="en-US" dirty="0" smtClean="0"/>
              <a:t>Soil Moisture Active Passive</a:t>
            </a:r>
          </a:p>
          <a:p>
            <a:r>
              <a:rPr lang="en-US" dirty="0" smtClean="0"/>
              <a:t>Provides global measurements of soil moisture</a:t>
            </a:r>
          </a:p>
          <a:p>
            <a:r>
              <a:rPr lang="en-US" dirty="0" smtClean="0"/>
              <a:t>These measurements assist with</a:t>
            </a:r>
          </a:p>
          <a:p>
            <a:pPr lvl="1"/>
            <a:r>
              <a:rPr lang="en-US" dirty="0" smtClean="0"/>
              <a:t>Understanding of the water, energy, carbon cycles</a:t>
            </a:r>
          </a:p>
          <a:p>
            <a:pPr lvl="1"/>
            <a:r>
              <a:rPr lang="en-US" dirty="0" smtClean="0"/>
              <a:t>Improved flood prediction</a:t>
            </a:r>
          </a:p>
          <a:p>
            <a:pPr lvl="1"/>
            <a:r>
              <a:rPr lang="en-US" dirty="0" smtClean="0"/>
              <a:t>Drought monitoring</a:t>
            </a:r>
          </a:p>
          <a:p>
            <a:pPr lvl="1"/>
            <a:r>
              <a:rPr lang="en-US" dirty="0" smtClean="0"/>
              <a:t>Weather models</a:t>
            </a:r>
          </a:p>
          <a:p>
            <a:pPr lvl="1"/>
            <a:r>
              <a:rPr lang="en-US" dirty="0" smtClean="0"/>
              <a:t>Climate prediction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700" y="3306763"/>
            <a:ext cx="3990975" cy="313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SMAP Movie</a:t>
            </a:r>
            <a:r>
              <a:rPr lang="en-US" baseline="-25000" dirty="0"/>
              <a:t>1</a:t>
            </a:r>
            <a:endParaRPr lang="en-US" dirty="0"/>
          </a:p>
        </p:txBody>
      </p:sp>
      <p:pic>
        <p:nvPicPr>
          <p:cNvPr id="4" name="PIA14392.mo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0400" y="2336800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12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SMAP Instruments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Radar (SAR)</a:t>
            </a:r>
          </a:p>
          <a:p>
            <a:pPr lvl="1"/>
            <a:r>
              <a:rPr lang="en-US" dirty="0" smtClean="0"/>
              <a:t>Higher spatial resolution but lower soil moisture accuracy</a:t>
            </a:r>
          </a:p>
          <a:p>
            <a:r>
              <a:rPr lang="en-US" dirty="0" smtClean="0"/>
              <a:t>Radiometer (RAD)</a:t>
            </a:r>
          </a:p>
          <a:p>
            <a:pPr lvl="1"/>
            <a:r>
              <a:rPr lang="en-US" dirty="0" smtClean="0"/>
              <a:t>Higher soil moisture accuracy, but coarse spatial resolution</a:t>
            </a:r>
          </a:p>
          <a:p>
            <a:r>
              <a:rPr lang="en-US" dirty="0" smtClean="0"/>
              <a:t>Ground software will process data from the two instruments together</a:t>
            </a:r>
          </a:p>
          <a:p>
            <a:pPr lvl="1"/>
            <a:r>
              <a:rPr lang="en-US" dirty="0" smtClean="0"/>
              <a:t>Soil </a:t>
            </a:r>
            <a:r>
              <a:rPr lang="en-US" dirty="0"/>
              <a:t>moisture will be retrieved at a spatial resolution of 10 km, and freeze-thaw state at a spatial resolution of 3 km</a:t>
            </a:r>
          </a:p>
          <a:p>
            <a:r>
              <a:rPr lang="en-US" dirty="0" smtClean="0"/>
              <a:t>Reflector</a:t>
            </a:r>
          </a:p>
          <a:p>
            <a:pPr lvl="1"/>
            <a:r>
              <a:rPr lang="en-US" dirty="0" smtClean="0"/>
              <a:t>Spinning at 14.6 RPM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8750" y="3587750"/>
            <a:ext cx="3486150" cy="290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362978"/>
            <a:ext cx="2349500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7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749300" y="1968500"/>
            <a:ext cx="5346700" cy="3568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6" charset="0"/>
              </a:rPr>
              <a:t>Spacecraft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Science 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and Data Handling (CDH)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295400" y="2933700"/>
            <a:ext cx="8636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6" charset="0"/>
              </a:rPr>
              <a:t>SAR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295400" y="4076700"/>
            <a:ext cx="8636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RAD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2489200" y="2943225"/>
            <a:ext cx="609600" cy="6540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2489200" y="4076700"/>
            <a:ext cx="609600" cy="6540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244850" y="2984500"/>
            <a:ext cx="863600" cy="180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6" charset="0"/>
              </a:rPr>
              <a:t>CDH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4991100" y="3422650"/>
            <a:ext cx="8636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6" charset="0"/>
              </a:rPr>
              <a:t>X-Band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Radio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4318000" y="3422650"/>
            <a:ext cx="609600" cy="6540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5994400" y="3425825"/>
            <a:ext cx="660400" cy="6540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654800" y="1968500"/>
            <a:ext cx="863600" cy="3568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Ground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6" charset="0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9634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CDH, the Hardware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965200" y="1581150"/>
            <a:ext cx="6661150" cy="411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6" charset="0"/>
              </a:rPr>
              <a:t>CDH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568450" y="2984500"/>
            <a:ext cx="12192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Flight Computer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Board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473450" y="2184400"/>
            <a:ext cx="3244850" cy="3308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NVM Storage Board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16350" y="2828925"/>
            <a:ext cx="12192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Non-volatile memory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238750" y="2828925"/>
            <a:ext cx="12192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RAM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816350" y="3825875"/>
            <a:ext cx="12192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DMA Engine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289550" y="3825875"/>
            <a:ext cx="12192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instrument interfaces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16350" y="4632325"/>
            <a:ext cx="12192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X-band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interfaces</a:t>
            </a:r>
          </a:p>
        </p:txBody>
      </p:sp>
    </p:spTree>
    <p:extLst>
      <p:ext uri="{BB962C8B-B14F-4D97-AF65-F5344CB8AC3E}">
        <p14:creationId xmlns:p14="http://schemas.microsoft.com/office/powerpoint/2010/main" xmlns="" val="32155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393700" y="1130300"/>
            <a:ext cx="7423150" cy="4972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NVM Storage Board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632450" y="1685129"/>
            <a:ext cx="1308100" cy="397033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NVM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416300" y="1627979"/>
            <a:ext cx="1308100" cy="397033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RAM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Data Storage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143000" y="1920875"/>
            <a:ext cx="12192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SAR instrument interface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460750" y="2076449"/>
            <a:ext cx="12192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SAR FIFO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676900" y="2076449"/>
            <a:ext cx="12192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SAR NVM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Region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2533650" y="2076450"/>
            <a:ext cx="806450" cy="4984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794250" y="2076449"/>
            <a:ext cx="806450" cy="4984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6" charset="0"/>
              </a:rPr>
              <a:t>DMA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3457575"/>
            <a:ext cx="12192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RAD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instrument interface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495675" y="3457574"/>
            <a:ext cx="12192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RAD FIFO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676900" y="3457575"/>
            <a:ext cx="12192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RAD NVM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Region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2609850" y="3613150"/>
            <a:ext cx="806450" cy="4984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4794250" y="3598862"/>
            <a:ext cx="806450" cy="4984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6" charset="0"/>
              </a:rPr>
              <a:t>DMA</a:t>
            </a:r>
          </a:p>
        </p:txBody>
      </p:sp>
    </p:spTree>
    <p:extLst>
      <p:ext uri="{BB962C8B-B14F-4D97-AF65-F5344CB8AC3E}">
        <p14:creationId xmlns:p14="http://schemas.microsoft.com/office/powerpoint/2010/main" xmlns="" val="30934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Data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93700" y="1130300"/>
            <a:ext cx="7423150" cy="4972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NVM Storage Board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130300" y="1627979"/>
            <a:ext cx="1308100" cy="397033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NVM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416300" y="1627979"/>
            <a:ext cx="1308100" cy="397033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RAM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460750" y="2781297"/>
            <a:ext cx="12192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Collector FIFO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174750" y="2019299"/>
            <a:ext cx="12192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SAR NVM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Region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174750" y="3400425"/>
            <a:ext cx="12192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RAD NVM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Region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835650" y="2879724"/>
            <a:ext cx="1219200" cy="65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X-band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Times" pitchFamily="16" charset="0"/>
              </a:rPr>
              <a:t>interface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2559050" y="2892424"/>
            <a:ext cx="806450" cy="4984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6" charset="0"/>
              </a:rPr>
              <a:t>DMA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889500" y="2882899"/>
            <a:ext cx="806450" cy="4984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6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AP Avionics CDR Template">
  <a:themeElements>
    <a:clrScheme name="hydros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lnDef>
  </a:objectDefaults>
  <a:extraClrSchemeLst>
    <a:extraClrScheme>
      <a:clrScheme name="hydro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ros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ydros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ros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ros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ros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ros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2 SMAP Cover Page">
  <a:themeElements>
    <a:clrScheme name="SMAP Template 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MAP Template 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P Template 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P Template 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P Template 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P Template 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P Template 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P Template 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SMAP Avionics CDR Template.potx</Template>
  <TotalTime>25102</TotalTime>
  <Words>768</Words>
  <Application>Microsoft Office PowerPoint</Application>
  <PresentationFormat>On-screen Show (4:3)</PresentationFormat>
  <Paragraphs>168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SMAP Avionics CDR Template</vt:lpstr>
      <vt:lpstr>2012 SMAP Cover Page</vt:lpstr>
      <vt:lpstr>Slide 1</vt:lpstr>
      <vt:lpstr>Introduction</vt:lpstr>
      <vt:lpstr>SMAP Mission Overview1</vt:lpstr>
      <vt:lpstr>SMAP Movie1</vt:lpstr>
      <vt:lpstr>SMAP Instruments1</vt:lpstr>
      <vt:lpstr>Overall Science Data Flow</vt:lpstr>
      <vt:lpstr>Inside CDH, the Hardware View</vt:lpstr>
      <vt:lpstr>Science Data Storage</vt:lpstr>
      <vt:lpstr>Science Data Transmission</vt:lpstr>
      <vt:lpstr>Science Data Interactions</vt:lpstr>
      <vt:lpstr>Flight Software Responsibilities</vt:lpstr>
      <vt:lpstr>Flash File Systems vs SDM3</vt:lpstr>
      <vt:lpstr>Software Stats and Info</vt:lpstr>
      <vt:lpstr>Local Fault Protection</vt:lpstr>
      <vt:lpstr>Conclusion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Board</dc:title>
  <dc:creator>Randel C Blue</dc:creator>
  <cp:lastModifiedBy>FSW-13</cp:lastModifiedBy>
  <cp:revision>439</cp:revision>
  <cp:lastPrinted>2012-05-10T15:07:36Z</cp:lastPrinted>
  <dcterms:created xsi:type="dcterms:W3CDTF">2012-01-17T16:53:40Z</dcterms:created>
  <dcterms:modified xsi:type="dcterms:W3CDTF">2013-12-12T20:03:35Z</dcterms:modified>
</cp:coreProperties>
</file>