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1"/>
  </p:notesMasterIdLst>
  <p:sldIdLst>
    <p:sldId id="257" r:id="rId5"/>
    <p:sldId id="310" r:id="rId6"/>
    <p:sldId id="264" r:id="rId7"/>
    <p:sldId id="278" r:id="rId8"/>
    <p:sldId id="279" r:id="rId9"/>
    <p:sldId id="299" r:id="rId10"/>
    <p:sldId id="313" r:id="rId11"/>
    <p:sldId id="261" r:id="rId12"/>
    <p:sldId id="285" r:id="rId13"/>
    <p:sldId id="286" r:id="rId14"/>
    <p:sldId id="273" r:id="rId15"/>
    <p:sldId id="312" r:id="rId16"/>
    <p:sldId id="314" r:id="rId17"/>
    <p:sldId id="274" r:id="rId18"/>
    <p:sldId id="289" r:id="rId19"/>
    <p:sldId id="290" r:id="rId20"/>
    <p:sldId id="291" r:id="rId21"/>
    <p:sldId id="292" r:id="rId22"/>
    <p:sldId id="293" r:id="rId23"/>
    <p:sldId id="270" r:id="rId24"/>
    <p:sldId id="295" r:id="rId25"/>
    <p:sldId id="296" r:id="rId26"/>
    <p:sldId id="298" r:id="rId27"/>
    <p:sldId id="311" r:id="rId28"/>
    <p:sldId id="301" r:id="rId29"/>
    <p:sldId id="31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39" autoAdjust="0"/>
  </p:normalViewPr>
  <p:slideViewPr>
    <p:cSldViewPr>
      <p:cViewPr>
        <p:scale>
          <a:sx n="88" d="100"/>
          <a:sy n="88" d="100"/>
        </p:scale>
        <p:origin x="-656" y="8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DBA7E-C470-4211-838E-A0D55EF6EF6E}" type="datetimeFigureOut">
              <a:rPr lang="en-US" smtClean="0"/>
              <a:pPr/>
              <a:t>12/11/2013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AA3B2-4704-4AA0-98B7-97DE73DE73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068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than one issue per function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BAFFC-65D9-41EC-9BCD-24689EB865E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5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8229600" cy="4724401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3pPr>
            <a:lvl4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4pPr>
            <a:lvl5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524000" cy="5851525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553200" cy="5851525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3pPr>
            <a:lvl4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4pPr>
            <a:lvl5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3pPr>
            <a:lvl4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4pPr>
            <a:lvl5pPr>
              <a:spcAft>
                <a:spcPts val="600"/>
              </a:spcAft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Aft>
                <a:spcPts val="600"/>
              </a:spcAft>
              <a:defRPr sz="2800"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 sz="2400"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3pPr>
            <a:lvl4pPr>
              <a:spcAft>
                <a:spcPts val="600"/>
              </a:spcAft>
              <a:defRPr sz="1800">
                <a:latin typeface="Arial" pitchFamily="34" charset="0"/>
                <a:cs typeface="Arial" pitchFamily="34" charset="0"/>
              </a:defRPr>
            </a:lvl4pPr>
            <a:lvl5pPr>
              <a:spcAft>
                <a:spcPts val="600"/>
              </a:spcAft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Aft>
                <a:spcPts val="600"/>
              </a:spcAft>
              <a:defRPr sz="2800"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 sz="2400"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3pPr>
            <a:lvl4pPr>
              <a:spcAft>
                <a:spcPts val="600"/>
              </a:spcAft>
              <a:defRPr sz="1800">
                <a:latin typeface="Arial" pitchFamily="34" charset="0"/>
                <a:cs typeface="Arial" pitchFamily="34" charset="0"/>
              </a:defRPr>
            </a:lvl4pPr>
            <a:lvl5pPr>
              <a:spcAft>
                <a:spcPts val="600"/>
              </a:spcAft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2707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068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Aft>
                <a:spcPts val="600"/>
              </a:spcAft>
              <a:defRPr sz="2400"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 sz="1800">
                <a:latin typeface="Arial" pitchFamily="34" charset="0"/>
                <a:cs typeface="Arial" pitchFamily="34" charset="0"/>
              </a:defRPr>
            </a:lvl3pPr>
            <a:lvl4pPr>
              <a:spcAft>
                <a:spcPts val="600"/>
              </a:spcAft>
              <a:defRPr sz="1600">
                <a:latin typeface="Arial" pitchFamily="34" charset="0"/>
                <a:cs typeface="Arial" pitchFamily="34" charset="0"/>
              </a:defRPr>
            </a:lvl4pPr>
            <a:lvl5pPr>
              <a:spcAft>
                <a:spcPts val="600"/>
              </a:spcAft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2707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068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Aft>
                <a:spcPts val="600"/>
              </a:spcAft>
              <a:defRPr sz="2400"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 sz="1800">
                <a:latin typeface="Arial" pitchFamily="34" charset="0"/>
                <a:cs typeface="Arial" pitchFamily="34" charset="0"/>
              </a:defRPr>
            </a:lvl3pPr>
            <a:lvl4pPr>
              <a:spcAft>
                <a:spcPts val="600"/>
              </a:spcAft>
              <a:defRPr sz="1600">
                <a:latin typeface="Arial" pitchFamily="34" charset="0"/>
                <a:cs typeface="Arial" pitchFamily="34" charset="0"/>
              </a:defRPr>
            </a:lvl4pPr>
            <a:lvl5pPr>
              <a:spcAft>
                <a:spcPts val="600"/>
              </a:spcAft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Aft>
                <a:spcPts val="600"/>
              </a:spcAft>
              <a:defRPr sz="3200"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 sz="2800">
                <a:latin typeface="Arial" pitchFamily="34" charset="0"/>
                <a:cs typeface="Arial" pitchFamily="34" charset="0"/>
              </a:defRPr>
            </a:lvl2pPr>
            <a:lvl3pPr>
              <a:spcAft>
                <a:spcPts val="600"/>
              </a:spcAft>
              <a:defRPr sz="2400">
                <a:latin typeface="Arial" pitchFamily="34" charset="0"/>
                <a:cs typeface="Arial" pitchFamily="34" charset="0"/>
              </a:defRPr>
            </a:lvl3pPr>
            <a:lvl4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4pPr>
            <a:lvl5pPr>
              <a:spcAft>
                <a:spcPts val="600"/>
              </a:spcAft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3" descr="Fraunhofer Logo only"/>
          <p:cNvPicPr>
            <a:picLocks noChangeAspect="1" noChangeArrowheads="1"/>
          </p:cNvPicPr>
          <p:nvPr userDrawn="1"/>
        </p:nvPicPr>
        <p:blipFill>
          <a:blip r:embed="rId13" cstate="print">
            <a:lum bright="66000" contrast="-60000"/>
            <a:grayscl/>
          </a:blip>
          <a:srcRect/>
          <a:stretch>
            <a:fillRect/>
          </a:stretch>
        </p:blipFill>
        <p:spPr bwMode="auto">
          <a:xfrm>
            <a:off x="-457200" y="609600"/>
            <a:ext cx="10025063" cy="57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629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3607-8B8D-448A-83A3-07180495AD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lide Number Placeholder 10"/>
          <p:cNvSpPr txBox="1">
            <a:spLocks/>
          </p:cNvSpPr>
          <p:nvPr userDrawn="1"/>
        </p:nvSpPr>
        <p:spPr>
          <a:xfrm>
            <a:off x="31623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2013 Fraunhofer USA, Inc.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Center for Experimental Software Engineering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Fraunhofer USA logo CESE in line 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57200" y="6132795"/>
            <a:ext cx="1981200" cy="6452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676400"/>
          </a:xfrm>
        </p:spPr>
        <p:txBody>
          <a:bodyPr>
            <a:normAutofit/>
          </a:bodyPr>
          <a:lstStyle/>
          <a:p>
            <a:r>
              <a:rPr lang="en-US" sz="2700" dirty="0"/>
              <a:t>Interface-Implementation Contract Checking: </a:t>
            </a:r>
            <a:br>
              <a:rPr lang="en-US" sz="2700" dirty="0"/>
            </a:br>
            <a:r>
              <a:rPr lang="en-US" sz="2700" dirty="0"/>
              <a:t>A Case </a:t>
            </a:r>
            <a:r>
              <a:rPr lang="en-US" sz="2700" dirty="0" smtClean="0"/>
              <a:t>Study on NASA’s OSAL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s-IS" sz="1400" dirty="0" smtClean="0"/>
              <a:t>Dharmalingam Ganesan, Mikael Lindvall</a:t>
            </a:r>
          </a:p>
          <a:p>
            <a:endParaRPr lang="is-IS" sz="1400" dirty="0"/>
          </a:p>
          <a:p>
            <a:r>
              <a:rPr lang="en-US" sz="1400" dirty="0"/>
              <a:t>Fraunhofer Center for Experimental Software Engineering</a:t>
            </a:r>
          </a:p>
          <a:p>
            <a:r>
              <a:rPr lang="en-US" sz="1400" dirty="0"/>
              <a:t>College Park</a:t>
            </a:r>
          </a:p>
          <a:p>
            <a:r>
              <a:rPr lang="en-US" sz="1400" dirty="0"/>
              <a:t>Maryland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56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is-IS" dirty="0"/>
              <a:t>Static equivalence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153400" cy="1066799"/>
          </a:xfrm>
        </p:spPr>
        <p:txBody>
          <a:bodyPr/>
          <a:lstStyle/>
          <a:p>
            <a:r>
              <a:rPr lang="en-US" sz="2400" dirty="0" smtClean="0"/>
              <a:t>Enables us to easily find otherwise subtle and hard to find 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2128" y="2641049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Posix implementation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41728" y="2641049"/>
            <a:ext cx="2329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Rtems implementation</a:t>
            </a:r>
          </a:p>
        </p:txBody>
      </p:sp>
      <p:pic>
        <p:nvPicPr>
          <p:cNvPr id="1027" name="Picture 3" descr="d:\Users\Gunnar Cortes\Desktop\mutesemcre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0400"/>
            <a:ext cx="8572500" cy="1312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91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is-IS" sz="3600" dirty="0"/>
              <a:t>Static equivalence </a:t>
            </a:r>
            <a:r>
              <a:rPr lang="is-IS" sz="3600" dirty="0" smtClean="0"/>
              <a:t>analysis - example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9218" name="Picture 2" descr="d:\Users\Gunnar Cortes\Desktop\comparision tab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7620001" cy="525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05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92955769"/>
              </p:ext>
            </p:extLst>
          </p:nvPr>
        </p:nvGraphicFramePr>
        <p:xfrm>
          <a:off x="381000" y="2128520"/>
          <a:ext cx="4064000" cy="2595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0734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Runtime Issues</a:t>
                      </a:r>
                      <a:endParaRPr lang="en-US" sz="1600" dirty="0"/>
                    </a:p>
                  </a:txBody>
                  <a:tcPr marL="84822" marR="8482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 Issues</a:t>
                      </a:r>
                      <a:endParaRPr lang="en-US" sz="1600" dirty="0"/>
                    </a:p>
                  </a:txBody>
                  <a:tcPr marL="84822" marR="84822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Precondition Checking Diffs.</a:t>
                      </a:r>
                    </a:p>
                  </a:txBody>
                  <a:tcPr marL="84822" marR="848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 marL="84822" marR="848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Return Code Diffs.</a:t>
                      </a:r>
                      <a:endParaRPr lang="en-US" sz="1600" dirty="0"/>
                    </a:p>
                  </a:txBody>
                  <a:tcPr marL="84822" marR="848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 marL="84822" marR="848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Global Variable Writing Diffs. </a:t>
                      </a:r>
                      <a:endParaRPr lang="en-US" sz="1600" dirty="0"/>
                    </a:p>
                  </a:txBody>
                  <a:tcPr marL="84822" marR="848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84822" marR="848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Parameter Writing Diffs. </a:t>
                      </a:r>
                      <a:endParaRPr lang="en-US" sz="1600" dirty="0"/>
                    </a:p>
                  </a:txBody>
                  <a:tcPr marL="84822" marR="848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84822" marR="848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Parameter Checking </a:t>
                      </a:r>
                      <a:endParaRPr lang="en-US" sz="1600" dirty="0"/>
                    </a:p>
                  </a:txBody>
                  <a:tcPr marL="84822" marR="848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84822" marR="84822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err="1" smtClean="0"/>
                        <a:t>Σ</a:t>
                      </a:r>
                      <a:endParaRPr lang="en-US" sz="1600" b="0" dirty="0"/>
                    </a:p>
                  </a:txBody>
                  <a:tcPr marL="84822" marR="848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57</a:t>
                      </a:r>
                      <a:endParaRPr lang="en-US" sz="1600" b="1" dirty="0"/>
                    </a:p>
                  </a:txBody>
                  <a:tcPr marL="84822" marR="84822"/>
                </a:tc>
              </a:tr>
            </a:tbl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6731000" y="6400800"/>
            <a:ext cx="1905000" cy="304800"/>
          </a:xfrm>
          <a:prstGeom prst="rect">
            <a:avLst/>
          </a:prstGeom>
        </p:spPr>
        <p:txBody>
          <a:bodyPr/>
          <a:lstStyle/>
          <a:p>
            <a:pPr algn="r"/>
            <a:fld id="{87D3F0C9-261F-42D0-8ED3-95B38EE3296F}" type="slidenum">
              <a:rPr lang="de-DE" smtClean="0"/>
              <a:pPr algn="r"/>
              <a:t>12</a:t>
            </a:fld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381000" y="762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Which </a:t>
            </a:r>
            <a:r>
              <a:rPr lang="en-US" i="1" dirty="0"/>
              <a:t>defects can be found in OSAL when analyzing function pairs for functional equivalence? </a:t>
            </a:r>
          </a:p>
        </p:txBody>
      </p:sp>
      <p:graphicFrame>
        <p:nvGraphicFramePr>
          <p:cNvPr id="12" name="Inhaltsplatzhalt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32583311"/>
              </p:ext>
            </p:extLst>
          </p:nvPr>
        </p:nvGraphicFramePr>
        <p:xfrm>
          <a:off x="4724400" y="2128520"/>
          <a:ext cx="4064000" cy="1483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0734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Minor Issues</a:t>
                      </a:r>
                      <a:endParaRPr lang="en-US" sz="1600" dirty="0"/>
                    </a:p>
                  </a:txBody>
                  <a:tcPr marL="84822" marR="8482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 Issues</a:t>
                      </a:r>
                      <a:endParaRPr lang="en-US" sz="1600" dirty="0"/>
                    </a:p>
                  </a:txBody>
                  <a:tcPr marL="84822" marR="84822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Configuration Issues </a:t>
                      </a:r>
                      <a:endParaRPr lang="en-US" sz="1600" dirty="0"/>
                    </a:p>
                  </a:txBody>
                  <a:tcPr marL="84822" marR="848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9*</a:t>
                      </a:r>
                      <a:endParaRPr lang="en-US" sz="1600" dirty="0"/>
                    </a:p>
                  </a:txBody>
                  <a:tcPr marL="84822" marR="848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Output Differences </a:t>
                      </a:r>
                      <a:endParaRPr lang="en-US" sz="1600" dirty="0"/>
                    </a:p>
                  </a:txBody>
                  <a:tcPr marL="84822" marR="848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18*</a:t>
                      </a:r>
                      <a:endParaRPr lang="en-US" sz="1600" dirty="0"/>
                    </a:p>
                  </a:txBody>
                  <a:tcPr marL="84822" marR="84822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err="1" smtClean="0"/>
                        <a:t>Σ</a:t>
                      </a:r>
                      <a:endParaRPr lang="en-US" sz="1600" b="0" dirty="0"/>
                    </a:p>
                  </a:txBody>
                  <a:tcPr marL="84822" marR="848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27</a:t>
                      </a:r>
                      <a:endParaRPr lang="en-US" sz="1600" b="1" dirty="0"/>
                    </a:p>
                  </a:txBody>
                  <a:tcPr marL="84822" marR="84822"/>
                </a:tc>
              </a:tr>
            </a:tbl>
          </a:graphicData>
        </a:graphic>
      </p:graphicFrame>
      <p:grpSp>
        <p:nvGrpSpPr>
          <p:cNvPr id="17" name="Gruppierung 16"/>
          <p:cNvGrpSpPr/>
          <p:nvPr/>
        </p:nvGrpSpPr>
        <p:grpSpPr>
          <a:xfrm>
            <a:off x="3733800" y="4343400"/>
            <a:ext cx="3352800" cy="914400"/>
            <a:chOff x="3733800" y="4267200"/>
            <a:chExt cx="5105400" cy="838200"/>
          </a:xfrm>
        </p:grpSpPr>
        <p:sp>
          <p:nvSpPr>
            <p:cNvPr id="14" name="Rechteck 13"/>
            <p:cNvSpPr/>
            <p:nvPr/>
          </p:nvSpPr>
          <p:spPr>
            <a:xfrm>
              <a:off x="3733800" y="4267200"/>
              <a:ext cx="5105400" cy="838200"/>
            </a:xfrm>
            <a:prstGeom prst="rect">
              <a:avLst/>
            </a:prstGeom>
            <a:noFill/>
            <a:ln w="1905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852530" y="4686300"/>
              <a:ext cx="3270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Acknowledged and/or Fixed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8478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24401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Context: NASA OSAL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Static equivalence analysis</a:t>
            </a:r>
          </a:p>
          <a:p>
            <a:r>
              <a:rPr lang="en-US" dirty="0" smtClean="0"/>
              <a:t>Static contract checking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9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is-IS" sz="3200" dirty="0" smtClean="0"/>
              <a:t>Static </a:t>
            </a:r>
            <a:r>
              <a:rPr lang="is-IS" sz="3200" dirty="0"/>
              <a:t>contract checking without a formal contract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8768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API‘s are supposed to fulfill a “contract”</a:t>
            </a:r>
          </a:p>
          <a:p>
            <a:r>
              <a:rPr lang="en-US" dirty="0" smtClean="0"/>
              <a:t>A contract is:</a:t>
            </a:r>
          </a:p>
          <a:p>
            <a:pPr lvl="1"/>
            <a:r>
              <a:rPr lang="en-US" dirty="0" smtClean="0"/>
              <a:t>Specification of what each function does and</a:t>
            </a:r>
          </a:p>
          <a:p>
            <a:pPr lvl="1"/>
            <a:r>
              <a:rPr lang="en-US" dirty="0" smtClean="0"/>
              <a:t>How it responds to errors and what the function should return</a:t>
            </a:r>
          </a:p>
          <a:p>
            <a:r>
              <a:rPr lang="en-US" dirty="0" smtClean="0"/>
              <a:t>Programmers program to a API using the contract as a guide.</a:t>
            </a:r>
          </a:p>
          <a:p>
            <a:r>
              <a:rPr lang="en-US" dirty="0" smtClean="0"/>
              <a:t>A function not written according to the contract can cause hard to find 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is-IS" sz="3200" dirty="0" smtClean="0"/>
              <a:t>Static </a:t>
            </a:r>
            <a:r>
              <a:rPr lang="is-IS" sz="3200" dirty="0"/>
              <a:t>contract checking without a formal contract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685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Example of function fulfilling contract</a:t>
            </a:r>
            <a:endParaRPr lang="en-US" sz="2800" dirty="0"/>
          </a:p>
        </p:txBody>
      </p:sp>
      <p:pic>
        <p:nvPicPr>
          <p:cNvPr id="6146" name="Picture 2" descr="d:\Users\Gunnar Cortes\Desktop\correct comm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12121"/>
            <a:ext cx="6811963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eft Arrow 5"/>
          <p:cNvSpPr/>
          <p:nvPr/>
        </p:nvSpPr>
        <p:spPr>
          <a:xfrm>
            <a:off x="6172200" y="2378312"/>
            <a:ext cx="9144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42514" y="2378312"/>
            <a:ext cx="1252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Contract</a:t>
            </a:r>
            <a:endParaRPr lang="en-US" sz="2400" dirty="0"/>
          </a:p>
        </p:txBody>
      </p:sp>
      <p:sp>
        <p:nvSpPr>
          <p:cNvPr id="10" name="Left Arrow 9"/>
          <p:cNvSpPr/>
          <p:nvPr/>
        </p:nvSpPr>
        <p:spPr>
          <a:xfrm>
            <a:off x="5085416" y="4538662"/>
            <a:ext cx="9144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55730" y="4538662"/>
            <a:ext cx="2191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Implementation</a:t>
            </a:r>
          </a:p>
        </p:txBody>
      </p:sp>
      <p:pic>
        <p:nvPicPr>
          <p:cNvPr id="12" name="Picture 3" descr="d:\Users\Gunnar Cortes\Desktop\correct impliment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90937"/>
            <a:ext cx="32099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87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is-IS" sz="3200" dirty="0" smtClean="0"/>
              <a:t>Static </a:t>
            </a:r>
            <a:r>
              <a:rPr lang="is-IS" sz="3200" dirty="0"/>
              <a:t>contract checking without a formal contract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146" name="Picture 2" descr="d:\Users\Gunnar Cortes\Desktop\correct comm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12121"/>
            <a:ext cx="6811963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Users\Gunnar Cortes\Desktop\correct impliment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90937"/>
            <a:ext cx="32099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685800" y="2667000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419100" y="4280373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Left Arrow 12"/>
          <p:cNvSpPr/>
          <p:nvPr/>
        </p:nvSpPr>
        <p:spPr>
          <a:xfrm>
            <a:off x="4038600" y="3962400"/>
            <a:ext cx="1143000" cy="30480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457200" y="1143000"/>
            <a:ext cx="8229600" cy="6858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Example of function fulfilling contract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366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is-IS" sz="3200" dirty="0" smtClean="0"/>
              <a:t>Static </a:t>
            </a:r>
            <a:r>
              <a:rPr lang="is-IS" sz="3200" dirty="0"/>
              <a:t>contract checking without a formal contract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146" name="Picture 2" descr="d:\Users\Gunnar Cortes\Desktop\correct comm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12121"/>
            <a:ext cx="6811963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Users\Gunnar Cortes\Desktop\correct impliment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90937"/>
            <a:ext cx="32099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685800" y="2819400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419100" y="4953000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4038600" y="3962400"/>
            <a:ext cx="1143000" cy="3048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57200" y="1143000"/>
            <a:ext cx="8229600" cy="6858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Example of function fulfilling contract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531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is-IS" sz="3200" dirty="0" smtClean="0"/>
              <a:t>Static </a:t>
            </a:r>
            <a:r>
              <a:rPr lang="is-IS" sz="3200" dirty="0"/>
              <a:t>contract checking without a formal contract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7170" name="Picture 2" descr="d:\Users\Gunnar Cortes\Desktop\incorrect comm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" y="1447800"/>
            <a:ext cx="5707777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4526676" y="4800600"/>
            <a:ext cx="12954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Content Placeholder 4"/>
          <p:cNvSpPr txBox="1">
            <a:spLocks/>
          </p:cNvSpPr>
          <p:nvPr/>
        </p:nvSpPr>
        <p:spPr>
          <a:xfrm>
            <a:off x="304800" y="910712"/>
            <a:ext cx="8229600" cy="6858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Example of function </a:t>
            </a:r>
            <a:r>
              <a:rPr lang="en-US" sz="2800" u="sng" dirty="0" smtClean="0"/>
              <a:t>not</a:t>
            </a:r>
            <a:r>
              <a:rPr lang="en-US" sz="2800" dirty="0" smtClean="0"/>
              <a:t> fulfilling contract</a:t>
            </a:r>
            <a:endParaRPr lang="en-US" sz="2800" dirty="0"/>
          </a:p>
        </p:txBody>
      </p:sp>
      <p:pic>
        <p:nvPicPr>
          <p:cNvPr id="6146" name="Picture 2" descr="d:\Users\Gunnar Cortes\Desktop\modulein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3019425"/>
            <a:ext cx="56769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524000" y="2514600"/>
            <a:ext cx="2438400" cy="21336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133600" y="2667000"/>
            <a:ext cx="18288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00200" y="2819400"/>
            <a:ext cx="2133600" cy="2667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67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is-IS" sz="3200" dirty="0" smtClean="0"/>
              <a:t>Static </a:t>
            </a:r>
            <a:r>
              <a:rPr lang="is-IS" sz="3200" dirty="0"/>
              <a:t>contract checking without a formal contract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49580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Regular expressions to create simple and fast perl programs</a:t>
            </a:r>
          </a:p>
          <a:p>
            <a:r>
              <a:rPr lang="en-US" sz="2400" dirty="0" smtClean="0"/>
              <a:t>Compatible with C and C++</a:t>
            </a:r>
          </a:p>
          <a:p>
            <a:r>
              <a:rPr lang="en-US" sz="2400" dirty="0" smtClean="0"/>
              <a:t>Extracts return codes from function bodies and contract comments</a:t>
            </a:r>
          </a:p>
          <a:p>
            <a:r>
              <a:rPr lang="en-US" sz="2400" dirty="0" smtClean="0"/>
              <a:t>Compares the return codes of contract comments and function bodies to find mismatches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585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24401"/>
          </a:xfrm>
        </p:spPr>
        <p:txBody>
          <a:bodyPr/>
          <a:lstStyle/>
          <a:p>
            <a:r>
              <a:rPr lang="en-US" dirty="0" smtClean="0"/>
              <a:t>Context: NASA OSAL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Static equivalence analysis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Static contract checking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0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8194" name="Picture 2" descr="d:\Users\Gunnar Cortes\Desktop\Untitled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10102"/>
            <a:ext cx="4648200" cy="528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86836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is-IS" sz="3200" dirty="0" smtClean="0"/>
              <a:t>Static contract checking without a formal contract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534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86836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is-IS" sz="3200" dirty="0" smtClean="0"/>
              <a:t>Static contract checking without a formal contract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868362"/>
            <a:ext cx="85344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...and the other way around.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To find if functions implement more than the contracts implies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s-IS" sz="2800" dirty="0" smtClean="0"/>
              <a:t>To identify an uncomplete contract that could result in implementation mismatches between wrappers</a:t>
            </a: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Extract return codes from the function bodies, instead of the contract comments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Compare the extracted returns to the contract comments to find undocumented behavior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195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86836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is-IS" sz="3200" dirty="0" smtClean="0"/>
              <a:t>Static contract checking without a formal contract</a:t>
            </a:r>
            <a:endParaRPr lang="en-US" sz="3200" dirty="0"/>
          </a:p>
        </p:txBody>
      </p:sp>
      <p:pic>
        <p:nvPicPr>
          <p:cNvPr id="2050" name="Picture 2" descr="d:\Users\Gunnar Cortes\Desktop\incomplete contract comm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58250"/>
            <a:ext cx="4633975" cy="106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Users\Gunnar Cortes\Desktop\incomplete contract cod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234" y="881181"/>
            <a:ext cx="4411766" cy="5323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057400" y="1828800"/>
            <a:ext cx="3124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05000" y="1981200"/>
            <a:ext cx="32766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057400" y="2133600"/>
            <a:ext cx="3124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4038600" y="5486400"/>
            <a:ext cx="914400" cy="3810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2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</p:spPr>
        <p:txBody>
          <a:bodyPr>
            <a:noAutofit/>
          </a:bodyPr>
          <a:lstStyle/>
          <a:p>
            <a:r>
              <a:rPr lang="is-IS" sz="3200" dirty="0"/>
              <a:t>static contract checking without a formal contract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3074" name="Picture 2" descr="d:\Users\Gunnar Cortes\Desktop\returns missing from doc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065"/>
          <a:stretch/>
        </p:blipFill>
        <p:spPr bwMode="auto">
          <a:xfrm>
            <a:off x="4800600" y="1008993"/>
            <a:ext cx="4038600" cy="496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14478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part of the 61 issues found in the Posix implementation.</a:t>
            </a:r>
          </a:p>
          <a:p>
            <a:endParaRPr lang="en-US" dirty="0"/>
          </a:p>
          <a:p>
            <a:r>
              <a:rPr lang="en-US" dirty="0" smtClean="0"/>
              <a:t>All issues reported and taken care 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7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Static equivalence analysis:</a:t>
            </a:r>
          </a:p>
          <a:p>
            <a:r>
              <a:rPr lang="en-US" dirty="0" smtClean="0"/>
              <a:t>A lightweight technique </a:t>
            </a:r>
          </a:p>
          <a:p>
            <a:r>
              <a:rPr lang="en-US" dirty="0" smtClean="0"/>
              <a:t>powerful for detecting inconsistencies between wrappers</a:t>
            </a:r>
          </a:p>
          <a:p>
            <a:r>
              <a:rPr lang="en-US" dirty="0" smtClean="0"/>
              <a:t>Found several inconsistencies (addressed in OSAL)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Static contract checking without a formal contract</a:t>
            </a:r>
            <a:r>
              <a:rPr lang="en-US" dirty="0" smtClean="0"/>
              <a:t>:</a:t>
            </a:r>
          </a:p>
          <a:p>
            <a:r>
              <a:rPr lang="en-US" dirty="0" smtClean="0"/>
              <a:t>A lightweight technique</a:t>
            </a:r>
          </a:p>
          <a:p>
            <a:r>
              <a:rPr lang="en-US" dirty="0" smtClean="0"/>
              <a:t>Found a lot of inconsistencies between documentation and code (addressed in OSAL)</a:t>
            </a:r>
          </a:p>
          <a:p>
            <a:r>
              <a:rPr lang="en-US" dirty="0" smtClean="0"/>
              <a:t>Does not need any modeling or rigor </a:t>
            </a:r>
          </a:p>
          <a:p>
            <a:pPr lvl="1"/>
            <a:r>
              <a:rPr lang="en-US" dirty="0" smtClean="0"/>
              <a:t>(but neither sound nor complete)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8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2667000"/>
            <a:ext cx="5867400" cy="3352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sz="4800" dirty="0" smtClean="0"/>
              <a:t>Thank you!</a:t>
            </a:r>
          </a:p>
          <a:p>
            <a:pPr marL="0" indent="0">
              <a:buNone/>
            </a:pPr>
            <a:endParaRPr lang="is-IS" sz="3000" dirty="0" smtClean="0"/>
          </a:p>
          <a:p>
            <a:pPr marL="0" indent="0">
              <a:buNone/>
            </a:pPr>
            <a:r>
              <a:rPr lang="is-IS" sz="3000" dirty="0" smtClean="0"/>
              <a:t>dganesan@fc-md.umd.edu</a:t>
            </a:r>
          </a:p>
          <a:p>
            <a:pPr marL="0" indent="0">
              <a:buNone/>
            </a:pPr>
            <a:r>
              <a:rPr lang="is-IS" sz="3000" dirty="0" smtClean="0"/>
              <a:t>mlindvall@fc-md.umd.edu</a:t>
            </a:r>
            <a:endParaRPr 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5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Gunnar Cortes</a:t>
            </a:r>
          </a:p>
          <a:p>
            <a:r>
              <a:rPr lang="en-US" dirty="0" smtClean="0"/>
              <a:t>Henning </a:t>
            </a:r>
            <a:r>
              <a:rPr lang="en-US" dirty="0" err="1" smtClean="0"/>
              <a:t>Femmer</a:t>
            </a:r>
            <a:endParaRPr lang="en-US" dirty="0" smtClean="0"/>
          </a:p>
          <a:p>
            <a:r>
              <a:rPr lang="en-US" dirty="0" smtClean="0"/>
              <a:t>Dave </a:t>
            </a:r>
            <a:r>
              <a:rPr lang="en-US" dirty="0" err="1" smtClean="0"/>
              <a:t>McComas</a:t>
            </a:r>
            <a:endParaRPr lang="en-US" dirty="0" smtClean="0"/>
          </a:p>
          <a:p>
            <a:r>
              <a:rPr lang="en-US" dirty="0" smtClean="0"/>
              <a:t>Alan </a:t>
            </a:r>
            <a:r>
              <a:rPr lang="en-US" dirty="0" err="1" smtClean="0"/>
              <a:t>Cudmore</a:t>
            </a:r>
            <a:endParaRPr lang="en-US" dirty="0" smtClean="0"/>
          </a:p>
          <a:p>
            <a:r>
              <a:rPr lang="en-US" dirty="0" smtClean="0"/>
              <a:t>Wesley </a:t>
            </a:r>
            <a:r>
              <a:rPr lang="en-US" dirty="0" err="1" smtClean="0"/>
              <a:t>Deadrick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11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is-IS" dirty="0" smtClean="0"/>
              <a:t>Context: NASA 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1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O</a:t>
            </a:r>
            <a:r>
              <a:rPr lang="en-US" dirty="0" smtClean="0"/>
              <a:t>perating </a:t>
            </a:r>
            <a:r>
              <a:rPr lang="en-US" b="1" dirty="0" smtClean="0"/>
              <a:t>S</a:t>
            </a:r>
            <a:r>
              <a:rPr lang="en-US" dirty="0" smtClean="0"/>
              <a:t>ystem </a:t>
            </a:r>
            <a:r>
              <a:rPr lang="en-US" b="1" dirty="0" smtClean="0"/>
              <a:t>A</a:t>
            </a:r>
            <a:r>
              <a:rPr lang="en-US" dirty="0" smtClean="0"/>
              <a:t>bstraction </a:t>
            </a:r>
            <a:r>
              <a:rPr lang="en-US" b="1" dirty="0" smtClean="0"/>
              <a:t>L</a:t>
            </a:r>
            <a:r>
              <a:rPr lang="en-US" dirty="0" smtClean="0"/>
              <a:t>ayer</a:t>
            </a:r>
          </a:p>
          <a:p>
            <a:r>
              <a:rPr lang="en-US" dirty="0" smtClean="0"/>
              <a:t>Isolates flight software from real time operating systems and hardware.</a:t>
            </a:r>
          </a:p>
          <a:p>
            <a:r>
              <a:rPr lang="en-US" dirty="0" smtClean="0"/>
              <a:t>Implementation for the real time systems RTEMS and vxWorks and posix compliant non-real time systems.</a:t>
            </a:r>
          </a:p>
          <a:p>
            <a:r>
              <a:rPr lang="en-US" dirty="0" smtClean="0"/>
              <a:t>Provides “Write once, run everywhere (somewhere)” at compile level</a:t>
            </a:r>
          </a:p>
          <a:p>
            <a:r>
              <a:rPr lang="en-US" dirty="0" smtClean="0"/>
              <a:t>Used for mission critical embedded systems</a:t>
            </a:r>
          </a:p>
          <a:p>
            <a:r>
              <a:rPr lang="is-IS" dirty="0" smtClean="0"/>
              <a:t>Provides support for file-system, tasks</a:t>
            </a:r>
            <a:r>
              <a:rPr lang="is-IS" dirty="0"/>
              <a:t>, </a:t>
            </a:r>
            <a:r>
              <a:rPr lang="is-IS" dirty="0" smtClean="0"/>
              <a:t>queues, semaphores</a:t>
            </a:r>
            <a:r>
              <a:rPr lang="is-IS" dirty="0"/>
              <a:t>, </a:t>
            </a:r>
            <a:r>
              <a:rPr lang="is-IS" dirty="0" smtClean="0"/>
              <a:t>interrupts</a:t>
            </a:r>
            <a:r>
              <a:rPr lang="is-IS" dirty="0"/>
              <a:t>, </a:t>
            </a:r>
            <a:r>
              <a:rPr lang="is-IS" dirty="0" smtClean="0"/>
              <a:t>hardware abstraction, I/O ports and exception handling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is-IS" dirty="0" smtClean="0"/>
              <a:t>NASA 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1"/>
          </a:xfrm>
        </p:spPr>
        <p:txBody>
          <a:bodyPr>
            <a:normAutofit/>
          </a:bodyPr>
          <a:lstStyle/>
          <a:p>
            <a:r>
              <a:rPr lang="en-US" dirty="0" smtClean="0"/>
              <a:t>Why is it important that OSAL is bug free?</a:t>
            </a:r>
          </a:p>
          <a:p>
            <a:pPr lvl="1"/>
            <a:r>
              <a:rPr lang="en-US" dirty="0"/>
              <a:t>flight software is mission critical and needs to be of very high quality</a:t>
            </a:r>
            <a:endParaRPr lang="en-US" dirty="0" smtClean="0"/>
          </a:p>
          <a:p>
            <a:pPr lvl="1"/>
            <a:r>
              <a:rPr lang="en-US" dirty="0" smtClean="0"/>
              <a:t>OSAL is the foundation of the CFE which CFS runs on top of</a:t>
            </a:r>
          </a:p>
          <a:p>
            <a:pPr lvl="1"/>
            <a:r>
              <a:rPr lang="en-US" dirty="0" smtClean="0"/>
              <a:t>OSAL is used in many NASA missions</a:t>
            </a:r>
            <a:r>
              <a:rPr lang="is-IS" dirty="0" smtClean="0"/>
              <a:t>, e.g. the Lunar </a:t>
            </a:r>
            <a:r>
              <a:rPr lang="is-IS" dirty="0"/>
              <a:t>Renaissance </a:t>
            </a:r>
            <a:r>
              <a:rPr lang="is-IS" dirty="0" smtClean="0"/>
              <a:t>Orbit</a:t>
            </a:r>
          </a:p>
          <a:p>
            <a:pPr lvl="1"/>
            <a:r>
              <a:rPr lang="is-IS" dirty="0" smtClean="0"/>
              <a:t>If OSAL has issues, it might result in catastrophic failure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0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is-IS" dirty="0" smtClean="0"/>
              <a:t>NASA OSAL in CFS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050" name="Picture 2" descr="d:\Users\Gunnar Cortes\Desktop\OS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95" y="1066800"/>
            <a:ext cx="8282784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15595" y="3962400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675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is-IS" dirty="0" smtClean="0"/>
              <a:t>NASA OSAL –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099" name="Picture 3" descr="d:\Users\Gunnar Cortes\Desktop\osal archtectur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52"/>
          <a:stretch/>
        </p:blipFill>
        <p:spPr bwMode="auto">
          <a:xfrm>
            <a:off x="990600" y="914400"/>
            <a:ext cx="6226408" cy="512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92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24401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Context: NASA OSAL</a:t>
            </a:r>
          </a:p>
          <a:p>
            <a:r>
              <a:rPr lang="en-US" dirty="0" smtClean="0"/>
              <a:t>Static equivalence analysis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Static contract checking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68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Static</a:t>
            </a:r>
            <a:r>
              <a:rPr lang="is-IS" dirty="0" smtClean="0"/>
              <a:t> </a:t>
            </a:r>
            <a:r>
              <a:rPr lang="is-IS" dirty="0"/>
              <a:t>equivalence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1"/>
          </a:xfrm>
        </p:spPr>
        <p:txBody>
          <a:bodyPr>
            <a:normAutofit/>
          </a:bodyPr>
          <a:lstStyle/>
          <a:p>
            <a:r>
              <a:rPr lang="en-US" dirty="0" smtClean="0"/>
              <a:t>Currently OSAL has implementations for Rtems, vxWorks and Posix operating systems</a:t>
            </a:r>
          </a:p>
          <a:p>
            <a:r>
              <a:rPr lang="en-US" dirty="0" smtClean="0"/>
              <a:t>All implementations should work the same</a:t>
            </a:r>
          </a:p>
          <a:p>
            <a:pPr lvl="1"/>
            <a:r>
              <a:rPr lang="en-US" dirty="0" smtClean="0"/>
              <a:t>Perform same operation regardless of OS</a:t>
            </a:r>
          </a:p>
          <a:p>
            <a:pPr lvl="1"/>
            <a:r>
              <a:rPr lang="en-US" dirty="0" smtClean="0"/>
              <a:t>Return same error-codes when errors occur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2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is-IS" dirty="0" smtClean="0"/>
              <a:t>Static </a:t>
            </a:r>
            <a:r>
              <a:rPr lang="is-IS" dirty="0"/>
              <a:t>equivalence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1"/>
          </a:xfrm>
        </p:spPr>
        <p:txBody>
          <a:bodyPr>
            <a:normAutofit/>
          </a:bodyPr>
          <a:lstStyle/>
          <a:p>
            <a:r>
              <a:rPr lang="en-US" dirty="0" smtClean="0"/>
              <a:t>Used to find differences between implementations </a:t>
            </a:r>
            <a:r>
              <a:rPr lang="en-US" dirty="0"/>
              <a:t>of OSAL </a:t>
            </a:r>
            <a:endParaRPr lang="en-US" dirty="0" smtClean="0"/>
          </a:p>
          <a:p>
            <a:pPr lvl="1"/>
            <a:r>
              <a:rPr lang="en-US" dirty="0" err="1" smtClean="0"/>
              <a:t>Posix</a:t>
            </a:r>
            <a:r>
              <a:rPr lang="en-US" dirty="0"/>
              <a:t>, RTEMS, </a:t>
            </a:r>
            <a:r>
              <a:rPr lang="en-US" dirty="0" err="1"/>
              <a:t>vxWorks</a:t>
            </a:r>
            <a:endParaRPr lang="en-US" dirty="0" smtClean="0"/>
          </a:p>
          <a:p>
            <a:r>
              <a:rPr lang="en-US" dirty="0" smtClean="0"/>
              <a:t>Extracts return codes from function bodies</a:t>
            </a:r>
          </a:p>
          <a:p>
            <a:r>
              <a:rPr lang="en-US" dirty="0" smtClean="0"/>
              <a:t>Return codes of each implementation compared to find differences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83607-8B8D-448A-83A3-07180495ADF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4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963FBF1B8AE8419A90A448D17C7FCC" ma:contentTypeVersion="0" ma:contentTypeDescription="Create a new document." ma:contentTypeScope="" ma:versionID="0574e25736a85a8e7b12166b189b44a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5B7A5A-052E-497F-A988-8054F87C0D4F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3AC0012-2012-4664-B44A-73CBDF8270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9868C8-A28C-4092-942E-E0C1EEEF35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7932</TotalTime>
  <Words>722</Words>
  <Application>Microsoft Office PowerPoint</Application>
  <PresentationFormat>On-screen Show (4:3)</PresentationFormat>
  <Paragraphs>157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Interface-Implementation Contract Checking:  A Case Study on NASA’s OSAL </vt:lpstr>
      <vt:lpstr>Agenda</vt:lpstr>
      <vt:lpstr>Context: NASA OSAL</vt:lpstr>
      <vt:lpstr>NASA OSAL</vt:lpstr>
      <vt:lpstr>NASA OSAL in CFS</vt:lpstr>
      <vt:lpstr>NASA OSAL – Architecture</vt:lpstr>
      <vt:lpstr>Agenda</vt:lpstr>
      <vt:lpstr>Static equivalence analysis</vt:lpstr>
      <vt:lpstr>Static equivalence analysis</vt:lpstr>
      <vt:lpstr>Static equivalence analysis</vt:lpstr>
      <vt:lpstr>Static equivalence analysis - example</vt:lpstr>
      <vt:lpstr>PowerPoint Presentation</vt:lpstr>
      <vt:lpstr>Agenda</vt:lpstr>
      <vt:lpstr>Static contract checking without a formal contract</vt:lpstr>
      <vt:lpstr>Static contract checking without a formal contract</vt:lpstr>
      <vt:lpstr>Static contract checking without a formal contract</vt:lpstr>
      <vt:lpstr>Static contract checking without a formal contract</vt:lpstr>
      <vt:lpstr>Static contract checking without a formal contract</vt:lpstr>
      <vt:lpstr>Static contract checking without a formal contract</vt:lpstr>
      <vt:lpstr>PowerPoint Presentation</vt:lpstr>
      <vt:lpstr>PowerPoint Presentation</vt:lpstr>
      <vt:lpstr>PowerPoint Presentation</vt:lpstr>
      <vt:lpstr>static contract checking without a formal contract</vt:lpstr>
      <vt:lpstr>Summary</vt:lpstr>
      <vt:lpstr>PowerPoint Presentation</vt:lpstr>
      <vt:lpstr>Acknowledgement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fherman</dc:creator>
  <cp:lastModifiedBy>Dharma</cp:lastModifiedBy>
  <cp:revision>143</cp:revision>
  <dcterms:created xsi:type="dcterms:W3CDTF">2010-06-10T16:38:58Z</dcterms:created>
  <dcterms:modified xsi:type="dcterms:W3CDTF">2013-12-11T15:53:35Z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0x01010094963FBF1B8AE8419A90A448D17C7FCC</vt:lpwstr>
  </property>
</Properties>
</file>