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475" r:id="rId2"/>
    <p:sldId id="364" r:id="rId3"/>
    <p:sldId id="448" r:id="rId4"/>
    <p:sldId id="478" r:id="rId5"/>
    <p:sldId id="451" r:id="rId6"/>
    <p:sldId id="425" r:id="rId7"/>
    <p:sldId id="435" r:id="rId8"/>
    <p:sldId id="430" r:id="rId9"/>
    <p:sldId id="431" r:id="rId10"/>
    <p:sldId id="467" r:id="rId11"/>
    <p:sldId id="462" r:id="rId12"/>
    <p:sldId id="463" r:id="rId13"/>
    <p:sldId id="465" r:id="rId14"/>
    <p:sldId id="470" r:id="rId15"/>
    <p:sldId id="472" r:id="rId16"/>
    <p:sldId id="466" r:id="rId17"/>
    <p:sldId id="468" r:id="rId18"/>
    <p:sldId id="469" r:id="rId19"/>
    <p:sldId id="479" r:id="rId20"/>
    <p:sldId id="428" r:id="rId21"/>
    <p:sldId id="453" r:id="rId22"/>
    <p:sldId id="461" r:id="rId23"/>
    <p:sldId id="455" r:id="rId24"/>
    <p:sldId id="456" r:id="rId25"/>
    <p:sldId id="457" r:id="rId26"/>
    <p:sldId id="458" r:id="rId27"/>
    <p:sldId id="459" r:id="rId28"/>
    <p:sldId id="460" r:id="rId29"/>
  </p:sldIdLst>
  <p:sldSz cx="9144000" cy="6858000" type="screen4x3"/>
  <p:notesSz cx="7010400" cy="9296400"/>
  <p:custDataLst>
    <p:tags r:id="rId3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CC0000"/>
    <a:srgbClr val="800000"/>
    <a:srgbClr val="0000FF"/>
    <a:srgbClr val="CC00FF"/>
    <a:srgbClr val="FF9900"/>
    <a:srgbClr val="990000"/>
    <a:srgbClr val="0000CC"/>
    <a:srgbClr val="CC9900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89528" autoAdjust="0"/>
  </p:normalViewPr>
  <p:slideViewPr>
    <p:cSldViewPr snapToGrid="0">
      <p:cViewPr varScale="1">
        <p:scale>
          <a:sx n="104" d="100"/>
          <a:sy n="104" d="100"/>
        </p:scale>
        <p:origin x="14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171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-378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F283487-AFE0-4BAA-854D-C2F3A8906A52}" type="datetimeFigureOut">
              <a:rPr lang="en-US"/>
              <a:pPr>
                <a:defRPr/>
              </a:pPr>
              <a:t>12/4/2014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4D4034D-648E-4AF0-A2F5-495E518B3E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079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0EA1455-5A45-4D03-AC55-761E0FA49ECD}" type="datetimeFigureOut">
              <a:rPr lang="en-US"/>
              <a:pPr>
                <a:defRPr/>
              </a:pPr>
              <a:t>12/4/2014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668500A-4B5C-4130-9766-1CD2E2E1D1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2914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6580A6-A6E8-4B67-B9D1-0BDE5BCD1D88}" type="slidenum">
              <a:rPr lang="en-US" altLang="en-US" smtClean="0">
                <a:latin typeface="Calibri" panose="020F0502020204030204" pitchFamily="34" charset="0"/>
              </a:rPr>
              <a:pPr/>
              <a:t>1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594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57CAFB-07F5-428E-9D03-15A36B3E93AB}" type="slidenum">
              <a:rPr lang="en-US" altLang="en-US" smtClean="0">
                <a:latin typeface="Calibri" panose="020F0502020204030204" pitchFamily="34" charset="0"/>
              </a:rPr>
              <a:pPr/>
              <a:t>8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533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A4F275-ADA0-4AAE-A431-E81F5D4D55DB}" type="slidenum">
              <a:rPr lang="en-US" altLang="en-US" smtClean="0">
                <a:latin typeface="Calibri" panose="020F0502020204030204" pitchFamily="34" charset="0"/>
              </a:rPr>
              <a:pPr/>
              <a:t>9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155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6911D-17C9-4691-9C21-DBA8C64AE2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41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9FF75D-5509-4B76-80CF-B5BA64EC073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745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086A27-B87D-48DD-AEFD-7B6B8D2EB072}" type="slidenum">
              <a:rPr lang="en-US" altLang="en-US" smtClean="0">
                <a:latin typeface="Calibri" panose="020F0502020204030204" pitchFamily="34" charset="0"/>
              </a:rPr>
              <a:pPr/>
              <a:t>22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646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13BD7F-C947-4068-9026-977A7F08B1D4}" type="slidenum">
              <a:rPr lang="en-US" altLang="en-US" smtClean="0">
                <a:latin typeface="Calibri" panose="020F0502020204030204" pitchFamily="34" charset="0"/>
              </a:rPr>
              <a:pPr/>
              <a:t>28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614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4874" y="2130425"/>
            <a:ext cx="3743325" cy="1470025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24424" y="3886200"/>
            <a:ext cx="284797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6563" y="6443663"/>
            <a:ext cx="3243262" cy="277812"/>
          </a:xfrm>
        </p:spPr>
        <p:txBody>
          <a:bodyPr/>
          <a:lstStyle>
            <a:lvl1pPr>
              <a:defRPr sz="1050">
                <a:latin typeface="Cambria" pitchFamily="18" charset="0"/>
              </a:defRPr>
            </a:lvl1pPr>
          </a:lstStyle>
          <a:p>
            <a:pPr>
              <a:defRPr/>
            </a:pPr>
            <a:r>
              <a:rPr lang="en-US"/>
              <a:t>NASA IV&amp;V Independent Test Capability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371AA-9A99-4450-983C-720637C671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9818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66725" y="6305550"/>
            <a:ext cx="82296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47675" y="1133475"/>
            <a:ext cx="82296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  <a:lvl2pPr>
              <a:defRPr>
                <a:latin typeface="Cambria" pitchFamily="18" charset="0"/>
              </a:defRPr>
            </a:lvl2pPr>
            <a:lvl3pPr>
              <a:defRPr>
                <a:latin typeface="Cambria" pitchFamily="18" charset="0"/>
              </a:defRPr>
            </a:lvl3pPr>
            <a:lvl4pPr>
              <a:defRPr>
                <a:latin typeface="Cambria" pitchFamily="18" charset="0"/>
              </a:defRPr>
            </a:lvl4pPr>
            <a:lvl5pPr>
              <a:defRPr>
                <a:latin typeface="Cambr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861" y="224761"/>
            <a:ext cx="6368414" cy="744537"/>
          </a:xfrm>
        </p:spPr>
        <p:txBody>
          <a:bodyPr/>
          <a:lstStyle>
            <a:lvl1pPr>
              <a:defRPr sz="3200" b="1">
                <a:solidFill>
                  <a:srgbClr val="000099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356350"/>
            <a:ext cx="381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A0DCA-C4D8-40B7-A7B2-34709576C1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r>
              <a:rPr lang="en-US"/>
              <a:t>NASA IV&amp;V Independent Test Capability </a:t>
            </a:r>
          </a:p>
        </p:txBody>
      </p:sp>
    </p:spTree>
    <p:extLst>
      <p:ext uri="{BB962C8B-B14F-4D97-AF65-F5344CB8AC3E}">
        <p14:creationId xmlns:p14="http://schemas.microsoft.com/office/powerpoint/2010/main" val="130711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NASA IV&amp;V Independent Test Capability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6D481-3771-4222-88B4-2D462A09AF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49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7687" y="183198"/>
            <a:ext cx="6392487" cy="93070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NASA IV&amp;V Independent Test Capability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E4D1C-101E-4F40-A8A7-92DF32186D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400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77687" y="183198"/>
            <a:ext cx="6392487" cy="93070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NASA IV&amp;V Independent Test Capability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A55DE-D723-4FB2-8A3D-D51646EB92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3888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77687" y="183198"/>
            <a:ext cx="6392487" cy="93070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NASA IV&amp;V Independent Test Capability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4E3A1-2B75-4DF4-892E-24B7B50137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8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NASA IV&amp;V Independent Test Capability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61642-D0D6-472F-8884-B6C63F2E55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56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5613" y="6356350"/>
            <a:ext cx="3279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r>
              <a:rPr lang="en-US"/>
              <a:t>NASA IV&amp;V Independent Test Capability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mbria" panose="02040503050406030204" pitchFamily="18" charset="0"/>
              </a:defRPr>
            </a:lvl1pPr>
          </a:lstStyle>
          <a:p>
            <a:pPr>
              <a:defRPr/>
            </a:pPr>
            <a:fld id="{488C30BD-ADEB-4AD5-A6C4-816B14AB98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5" y="1133475"/>
            <a:ext cx="82296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2211388" y="180975"/>
            <a:ext cx="6465887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32" name="Picture 6" descr="itc logo_white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120650"/>
            <a:ext cx="185737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19" r:id="rId1"/>
    <p:sldLayoutId id="2147485120" r:id="rId2"/>
    <p:sldLayoutId id="2147485114" r:id="rId3"/>
    <p:sldLayoutId id="2147485115" r:id="rId4"/>
    <p:sldLayoutId id="2147485116" r:id="rId5"/>
    <p:sldLayoutId id="2147485117" r:id="rId6"/>
    <p:sldLayoutId id="2147485118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0099"/>
          </a:solidFill>
          <a:latin typeface="Cambr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a.gov/centers/ivv/jstar/ITC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Justin.R.Morris@nasa.gov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sa.gov/centers/ivv/jstar/JSTAR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jpe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TitlePage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47638"/>
            <a:ext cx="9150350" cy="715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3"/>
          <p:cNvSpPr>
            <a:spLocks noGrp="1"/>
          </p:cNvSpPr>
          <p:nvPr>
            <p:ph type="ctrTitle"/>
          </p:nvPr>
        </p:nvSpPr>
        <p:spPr>
          <a:xfrm>
            <a:off x="3971636" y="319882"/>
            <a:ext cx="4996874" cy="1470025"/>
          </a:xfrm>
        </p:spPr>
        <p:txBody>
          <a:bodyPr/>
          <a:lstStyle/>
          <a:p>
            <a:pPr algn="r"/>
            <a:r>
              <a:rPr lang="en-US" altLang="en-US" dirty="0" smtClean="0">
                <a:solidFill>
                  <a:srgbClr val="FFC000"/>
                </a:solidFill>
              </a:rPr>
              <a:t>A Continuous Integration System for GSFC Core Flight Executive/Core Flight System</a:t>
            </a:r>
            <a:br>
              <a:rPr lang="en-US" altLang="en-US" dirty="0" smtClean="0">
                <a:solidFill>
                  <a:srgbClr val="FFC000"/>
                </a:solidFill>
              </a:rPr>
            </a:br>
            <a:r>
              <a:rPr lang="en-US" altLang="en-US" dirty="0" smtClean="0">
                <a:solidFill>
                  <a:srgbClr val="FFC000"/>
                </a:solidFill>
              </a:rPr>
              <a:t>(</a:t>
            </a:r>
            <a:r>
              <a:rPr lang="en-US" altLang="en-US" dirty="0" err="1" smtClean="0">
                <a:solidFill>
                  <a:srgbClr val="FFC000"/>
                </a:solidFill>
              </a:rPr>
              <a:t>cFE</a:t>
            </a:r>
            <a:r>
              <a:rPr lang="en-US" altLang="en-US" dirty="0" smtClean="0">
                <a:solidFill>
                  <a:srgbClr val="FFC000"/>
                </a:solidFill>
              </a:rPr>
              <a:t>/</a:t>
            </a:r>
            <a:r>
              <a:rPr lang="en-US" altLang="en-US" dirty="0">
                <a:solidFill>
                  <a:srgbClr val="FFC000"/>
                </a:solidFill>
              </a:rPr>
              <a:t>C</a:t>
            </a:r>
            <a:r>
              <a:rPr lang="en-US" altLang="en-US" dirty="0" smtClean="0">
                <a:solidFill>
                  <a:srgbClr val="FFC000"/>
                </a:solidFill>
              </a:rPr>
              <a:t>FS)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2643188" y="6096000"/>
            <a:ext cx="6400800" cy="762000"/>
          </a:xfrm>
        </p:spPr>
        <p:txBody>
          <a:bodyPr>
            <a:normAutofit lnSpcReduction="10000"/>
          </a:bodyPr>
          <a:lstStyle/>
          <a:p>
            <a:pPr marL="0" indent="0" algn="r">
              <a:buFont typeface="Arial" panose="020B0604020202020204" pitchFamily="34" charset="0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Justin R Morris, </a:t>
            </a:r>
            <a:r>
              <a:rPr lang="en-US" sz="1400" b="1" dirty="0" smtClean="0">
                <a:solidFill>
                  <a:schemeClr val="bg1"/>
                </a:solidFill>
              </a:rPr>
              <a:t>JSTAR/ITC </a:t>
            </a:r>
            <a:r>
              <a:rPr lang="en-US" sz="1400" b="1" dirty="0">
                <a:solidFill>
                  <a:schemeClr val="bg1"/>
                </a:solidFill>
              </a:rPr>
              <a:t>Lead</a:t>
            </a:r>
          </a:p>
          <a:p>
            <a:pPr marL="0" indent="0" algn="r">
              <a:buFont typeface="Arial" panose="020B0604020202020204" pitchFamily="34" charset="0"/>
              <a:buNone/>
              <a:defRPr/>
            </a:pPr>
            <a:r>
              <a:rPr lang="en-US" sz="1400" dirty="0" smtClean="0">
                <a:hlinkClick r:id="rId5"/>
              </a:rPr>
              <a:t>Justin.R.Morris@nasa.gov</a:t>
            </a:r>
            <a:endParaRPr lang="en-US" sz="1400" dirty="0" smtClean="0"/>
          </a:p>
          <a:p>
            <a:pPr marL="0" indent="0" algn="r">
              <a:buFont typeface="Arial" panose="020B0604020202020204" pitchFamily="34" charset="0"/>
              <a:buNone/>
              <a:defRPr/>
            </a:pPr>
            <a:r>
              <a:rPr lang="en-US" sz="1400" dirty="0" smtClean="0">
                <a:solidFill>
                  <a:schemeClr val="bg1"/>
                </a:solidFill>
              </a:rPr>
              <a:t>304-367-8260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5384801" y="2000106"/>
            <a:ext cx="42068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00"/>
                </a:solidFill>
              </a:rPr>
              <a:t>Scott Zemerick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chemeClr val="bg1"/>
                </a:solidFill>
              </a:rPr>
              <a:t>Scott.A.Zemerick@nasa.gov</a:t>
            </a:r>
            <a:r>
              <a:rPr lang="en-US" altLang="en-US" sz="2000" dirty="0" smtClean="0">
                <a:solidFill>
                  <a:srgbClr val="FFFF00"/>
                </a:solidFill>
              </a:rPr>
              <a:t> </a:t>
            </a:r>
            <a:endParaRPr lang="en-US" altLang="en-US" sz="2000" dirty="0">
              <a:solidFill>
                <a:srgbClr val="FFFF00"/>
              </a:solidFill>
            </a:endParaRPr>
          </a:p>
        </p:txBody>
      </p:sp>
      <p:sp>
        <p:nvSpPr>
          <p:cNvPr id="6151" name="TextBox 1"/>
          <p:cNvSpPr txBox="1">
            <a:spLocks noChangeArrowheads="1"/>
          </p:cNvSpPr>
          <p:nvPr/>
        </p:nvSpPr>
        <p:spPr bwMode="auto">
          <a:xfrm>
            <a:off x="6076950" y="5589588"/>
            <a:ext cx="3062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chemeClr val="bg1"/>
                </a:solidFill>
              </a:rPr>
              <a:t>December 16, </a:t>
            </a:r>
            <a:r>
              <a:rPr lang="en-US" altLang="en-US" sz="1400" dirty="0">
                <a:solidFill>
                  <a:schemeClr val="bg1"/>
                </a:solidFill>
              </a:rPr>
              <a:t>2014 </a:t>
            </a:r>
          </a:p>
        </p:txBody>
      </p:sp>
      <p:sp>
        <p:nvSpPr>
          <p:cNvPr id="6152" name="Rectangle 1"/>
          <p:cNvSpPr>
            <a:spLocks noChangeArrowheads="1"/>
          </p:cNvSpPr>
          <p:nvPr/>
        </p:nvSpPr>
        <p:spPr bwMode="auto">
          <a:xfrm>
            <a:off x="-11113" y="6556375"/>
            <a:ext cx="5168901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  <a:hlinkClick r:id="rId3"/>
              </a:rPr>
              <a:t>http://www.nasa.gov/centers/ivv/jstar/ITC.html</a:t>
            </a:r>
            <a:endParaRPr lang="en-US" altLang="en-US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2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06" y="1182222"/>
            <a:ext cx="8829967" cy="171336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QEMU was heavily used for this </a:t>
            </a:r>
            <a:r>
              <a:rPr lang="en-US" sz="2800" dirty="0" err="1" smtClean="0"/>
              <a:t>cFE</a:t>
            </a:r>
            <a:r>
              <a:rPr lang="en-US" sz="2800" dirty="0" smtClean="0"/>
              <a:t> continuous integration effort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QEMU is a generic, open-source machine emulator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QEMU already had support for many platforms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x86, </a:t>
            </a:r>
            <a:r>
              <a:rPr lang="en-US" sz="2000" dirty="0" err="1" smtClean="0"/>
              <a:t>Sparc</a:t>
            </a:r>
            <a:r>
              <a:rPr lang="en-US" sz="2000" dirty="0" smtClean="0"/>
              <a:t>, ARM, MIPS, </a:t>
            </a:r>
            <a:r>
              <a:rPr lang="en-US" sz="2000" dirty="0" err="1" smtClean="0"/>
              <a:t>ColdFire</a:t>
            </a:r>
            <a:r>
              <a:rPr lang="en-US" sz="2000" dirty="0" smtClean="0"/>
              <a:t>, </a:t>
            </a:r>
            <a:r>
              <a:rPr lang="en-US" sz="2000" dirty="0" err="1" smtClean="0"/>
              <a:t>Microblaze</a:t>
            </a:r>
            <a:r>
              <a:rPr lang="en-US" sz="2000" dirty="0" smtClean="0"/>
              <a:t>, PowerPC</a:t>
            </a:r>
          </a:p>
          <a:p>
            <a:pPr marL="457200" lvl="1" indent="0"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12329" y="4142429"/>
            <a:ext cx="8164946" cy="2036256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Since the RAD750 is based on the PowerPC 750, the ITC </a:t>
            </a:r>
            <a:r>
              <a:rPr lang="en-US" sz="1800" dirty="0" smtClean="0">
                <a:solidFill>
                  <a:schemeClr val="tx1"/>
                </a:solidFill>
              </a:rPr>
              <a:t>Team</a:t>
            </a: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was able to use the PowerPC model as a starting point </a:t>
            </a:r>
            <a:r>
              <a:rPr lang="en-US" sz="1800" dirty="0" smtClean="0">
                <a:solidFill>
                  <a:schemeClr val="tx1"/>
                </a:solidFill>
              </a:rPr>
              <a:t>and develop a RAD750 QEMU model, capable of running RAD750 FSW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 ITC also developed QEMU Ethernet and MIL-STD-1553 </a:t>
            </a:r>
            <a:r>
              <a:rPr lang="en-US" sz="1800" dirty="0" err="1" smtClean="0">
                <a:solidFill>
                  <a:schemeClr val="tx1"/>
                </a:solidFill>
              </a:rPr>
              <a:t>cPCI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  card models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 Some initial LEON3 work based upon </a:t>
            </a:r>
            <a:r>
              <a:rPr lang="en-US" sz="1800" dirty="0" smtClean="0">
                <a:solidFill>
                  <a:schemeClr val="tx1"/>
                </a:solidFill>
              </a:rPr>
              <a:t>QEMU patches provided by ESA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US" sz="1800" dirty="0"/>
          </a:p>
        </p:txBody>
      </p:sp>
      <p:sp>
        <p:nvSpPr>
          <p:cNvPr id="9" name="Title 2"/>
          <p:cNvSpPr txBox="1">
            <a:spLocks/>
          </p:cNvSpPr>
          <p:nvPr/>
        </p:nvSpPr>
        <p:spPr bwMode="auto">
          <a:xfrm>
            <a:off x="2308225" y="225425"/>
            <a:ext cx="636905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99"/>
                </a:solidFill>
                <a:latin typeface="Cambria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Cambr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Cambr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Cambr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Cambr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mtClean="0"/>
              <a:t>Software-Only-Simulation</a:t>
            </a:r>
            <a:br>
              <a:rPr lang="en-US" altLang="en-US" smtClean="0"/>
            </a:br>
            <a:r>
              <a:rPr lang="en-US" altLang="en-US" smtClean="0"/>
              <a:t>Introduction</a:t>
            </a:r>
            <a:endParaRPr lang="en-US" alt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230906" y="3563729"/>
            <a:ext cx="77631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Cambria" pitchFamily="18" charset="0"/>
              </a:rPr>
              <a:t>  ITC </a:t>
            </a:r>
            <a:r>
              <a:rPr lang="en-US" sz="2800" dirty="0">
                <a:latin typeface="Cambria" pitchFamily="18" charset="0"/>
              </a:rPr>
              <a:t>QEMU </a:t>
            </a:r>
            <a:r>
              <a:rPr lang="en-US" sz="2800" dirty="0" smtClean="0">
                <a:latin typeface="Cambria" pitchFamily="18" charset="0"/>
              </a:rPr>
              <a:t>Modeling Experience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800" dirty="0">
              <a:latin typeface="Cambria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0293" y="4904509"/>
            <a:ext cx="1807552" cy="1274176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95613" y="6356350"/>
            <a:ext cx="327977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NASA IV&amp;V Independent Test Capability 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305800" y="6356350"/>
            <a:ext cx="381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898989"/>
                </a:solidFill>
              </a:rPr>
              <a:t>10</a:t>
            </a:r>
            <a:endParaRPr lang="en-US" altLang="en-US" sz="1200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2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3FBD9A-AFE1-4368-99CD-8889E4EACB6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NASA IV&amp;V Independent Test Capability </a:t>
            </a:r>
            <a:endParaRPr lang="en-US"/>
          </a:p>
        </p:txBody>
      </p:sp>
      <p:sp>
        <p:nvSpPr>
          <p:cNvPr id="9220" name="Title 2"/>
          <p:cNvSpPr>
            <a:spLocks noGrp="1"/>
          </p:cNvSpPr>
          <p:nvPr>
            <p:ph type="title"/>
          </p:nvPr>
        </p:nvSpPr>
        <p:spPr>
          <a:xfrm>
            <a:off x="1587500" y="2636838"/>
            <a:ext cx="6369050" cy="744537"/>
          </a:xfrm>
        </p:spPr>
        <p:txBody>
          <a:bodyPr/>
          <a:lstStyle/>
          <a:p>
            <a:r>
              <a:rPr lang="en-US" altLang="en-US" sz="4000" dirty="0" err="1" smtClean="0"/>
              <a:t>cFE</a:t>
            </a:r>
            <a:r>
              <a:rPr lang="en-US" altLang="en-US" sz="4000" dirty="0" smtClean="0"/>
              <a:t>/CFS Continuous Integration System</a:t>
            </a:r>
          </a:p>
        </p:txBody>
      </p:sp>
    </p:spTree>
    <p:extLst>
      <p:ext uri="{BB962C8B-B14F-4D97-AF65-F5344CB8AC3E}">
        <p14:creationId xmlns:p14="http://schemas.microsoft.com/office/powerpoint/2010/main" val="277683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Goals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63237" y="1163782"/>
            <a:ext cx="8585200" cy="48053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Provide an </a:t>
            </a:r>
            <a:r>
              <a:rPr lang="en-US" sz="2400" b="1" u="sng" dirty="0" smtClean="0"/>
              <a:t>automated</a:t>
            </a:r>
            <a:r>
              <a:rPr lang="en-US" sz="2400" dirty="0" smtClean="0"/>
              <a:t> means to exercise “build- system tests” of </a:t>
            </a:r>
            <a:r>
              <a:rPr lang="en-US" sz="2400" dirty="0" err="1" smtClean="0"/>
              <a:t>cFE</a:t>
            </a:r>
            <a:r>
              <a:rPr lang="en-US" sz="2400" dirty="0" smtClean="0"/>
              <a:t>/CFS </a:t>
            </a:r>
          </a:p>
          <a:p>
            <a:pPr lvl="1" indent="-342900"/>
            <a:r>
              <a:rPr lang="en-US" sz="2000" dirty="0" err="1"/>
              <a:t>cFE</a:t>
            </a:r>
            <a:r>
              <a:rPr lang="en-US" sz="2000" dirty="0"/>
              <a:t> chosen as pilot project due to size, usage, current manual build/test efforts, and dependence upon ground station </a:t>
            </a:r>
            <a:r>
              <a:rPr lang="en-US" sz="2000" dirty="0" smtClean="0"/>
              <a:t>software</a:t>
            </a:r>
          </a:p>
          <a:p>
            <a:pPr lvl="2" indent="-342900"/>
            <a:r>
              <a:rPr lang="en-US" sz="1600" dirty="0" smtClean="0"/>
              <a:t>ITC familiar with </a:t>
            </a:r>
            <a:r>
              <a:rPr lang="en-US" sz="1600" dirty="0" err="1" smtClean="0"/>
              <a:t>cFS</a:t>
            </a:r>
            <a:r>
              <a:rPr lang="en-US" sz="1600" dirty="0" smtClean="0"/>
              <a:t>/CFS and plans to utilize it in the future</a:t>
            </a:r>
          </a:p>
          <a:p>
            <a:pPr lvl="1" indent="-342900"/>
            <a:r>
              <a:rPr lang="en-US" sz="2000" dirty="0" smtClean="0"/>
              <a:t>“Build-System” tests are integration tests with ground station software as the test driver</a:t>
            </a:r>
          </a:p>
          <a:p>
            <a:pPr lvl="2" indent="-342900"/>
            <a:r>
              <a:rPr lang="en-US" sz="1600" dirty="0" smtClean="0"/>
              <a:t>Main focus of this effort</a:t>
            </a:r>
          </a:p>
          <a:p>
            <a:pPr lvl="1"/>
            <a:r>
              <a:rPr lang="en-US" sz="2000" dirty="0" smtClean="0"/>
              <a:t>Limited focus on unit tests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Support multiple target platforms </a:t>
            </a:r>
          </a:p>
          <a:p>
            <a:pPr marL="857250" lvl="1" indent="-457200"/>
            <a:r>
              <a:rPr lang="en-US" sz="2000" dirty="0" smtClean="0"/>
              <a:t>Linux x86</a:t>
            </a:r>
          </a:p>
          <a:p>
            <a:pPr marL="857250" lvl="1" indent="-457200"/>
            <a:r>
              <a:rPr lang="en-US" sz="2000" dirty="0" err="1" smtClean="0"/>
              <a:t>VxWorks</a:t>
            </a:r>
            <a:r>
              <a:rPr lang="en-US" sz="2000" dirty="0" smtClean="0"/>
              <a:t> (QEMU RAD750 Model)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Create</a:t>
            </a:r>
            <a:r>
              <a:rPr lang="en-US" sz="2400" dirty="0" smtClean="0"/>
              <a:t> </a:t>
            </a:r>
            <a:r>
              <a:rPr lang="en-US" sz="2400" dirty="0"/>
              <a:t>a regression test </a:t>
            </a:r>
            <a:r>
              <a:rPr lang="en-US" sz="2400" dirty="0" smtClean="0"/>
              <a:t>suite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Enable efficiencies in IV&amp;V’s testing efforts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5655686" y="6402532"/>
            <a:ext cx="3279775" cy="365125"/>
          </a:xfrm>
        </p:spPr>
        <p:txBody>
          <a:bodyPr/>
          <a:lstStyle/>
          <a:p>
            <a:pPr algn="r">
              <a:defRPr/>
            </a:pPr>
            <a:fld id="{DB5BBB3F-E5B0-471F-843A-5CC1A9851CA2}" type="slidenum">
              <a:rPr lang="en-US" smtClean="0"/>
              <a:pPr algn="r">
                <a:defRPr/>
              </a:pPr>
              <a:t>12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2995613" y="6356350"/>
            <a:ext cx="3279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NASA IV&amp;V Independent Test Capability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72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Technologies Utilized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5674159" y="6384059"/>
            <a:ext cx="3279775" cy="365125"/>
          </a:xfrm>
        </p:spPr>
        <p:txBody>
          <a:bodyPr/>
          <a:lstStyle/>
          <a:p>
            <a:pPr algn="r">
              <a:defRPr/>
            </a:pPr>
            <a:fld id="{DB5BBB3F-E5B0-471F-843A-5CC1A9851CA2}" type="slidenum">
              <a:rPr lang="en-US" smtClean="0"/>
              <a:pPr algn="r">
                <a:defRPr/>
              </a:pPr>
              <a:t>13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33183"/>
              </p:ext>
            </p:extLst>
          </p:nvPr>
        </p:nvGraphicFramePr>
        <p:xfrm>
          <a:off x="240145" y="1257806"/>
          <a:ext cx="8636001" cy="493055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519985"/>
                <a:gridCol w="980076"/>
                <a:gridCol w="2339332"/>
                <a:gridCol w="2796608"/>
              </a:tblGrid>
              <a:tr h="3036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Technology/Product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Origin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Purpose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Integration Method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4626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Atlassian </a:t>
                      </a:r>
                      <a:r>
                        <a:rPr lang="en-US" sz="1200" dirty="0">
                          <a:effectLst/>
                        </a:rPr>
                        <a:t>Bamboo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COTS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Automated Build and Test Execution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Virtual Machine Installation on Linux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940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ASIST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GOTS/GSFC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Ground Station used by CFS for executing build/integration tests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Virtual Machine Installation on Linux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940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993300"/>
                          </a:solidFill>
                          <a:effectLst/>
                        </a:rPr>
                        <a:t>ASIST WRAPPER</a:t>
                      </a:r>
                      <a:endParaRPr lang="en-US" sz="1600" b="1" dirty="0">
                        <a:solidFill>
                          <a:srgbClr val="9933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ITC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ASIST Ground System Automation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Mostly new development for this task (Some parts leveraged from the ITC Framework)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940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99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Bamboo CFS Plugin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ITC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Plugin allowing for CFS to be built by the Bamboo build server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Integrated with Bamboo (Designed for reuse where possible)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626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Core Flight System (CFS)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GOTS/GSFC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Software Under Test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Source installed and built on Build Server Virtual Machine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940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99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QEMU RAD750 Model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ITC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Execution of the CFS under the RAD750 Target running </a:t>
                      </a:r>
                      <a:r>
                        <a:rPr lang="en-US" sz="1200" dirty="0" err="1">
                          <a:solidFill>
                            <a:srgbClr val="FF0000"/>
                          </a:solidFill>
                          <a:effectLst/>
                        </a:rPr>
                        <a:t>VxWorks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QEMU RAD750 Model built and installed on Linux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92538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99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QEMU DEC Ethernet Tulip Model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ITC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Ethernet connectivity to the RAD750/</a:t>
                      </a:r>
                      <a:r>
                        <a:rPr lang="en-US" sz="1200" dirty="0" err="1">
                          <a:solidFill>
                            <a:srgbClr val="FF0000"/>
                          </a:solidFill>
                          <a:effectLst/>
                        </a:rPr>
                        <a:t>VxWorks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 kernel. Provides connection between </a:t>
                      </a:r>
                      <a:r>
                        <a:rPr lang="en-US" sz="1200" dirty="0" err="1">
                          <a:solidFill>
                            <a:srgbClr val="FF0000"/>
                          </a:solidFill>
                          <a:effectLst/>
                        </a:rPr>
                        <a:t>VxWorks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 and ASIST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QEMU Tulip model integrated with the QEMU RAD750 Model 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Footer Placeholder 4"/>
          <p:cNvSpPr txBox="1">
            <a:spLocks/>
          </p:cNvSpPr>
          <p:nvPr/>
        </p:nvSpPr>
        <p:spPr>
          <a:xfrm>
            <a:off x="2995613" y="6356350"/>
            <a:ext cx="3279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NASA IV&amp;V Independent Test Capability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8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69" y="1814294"/>
            <a:ext cx="4695825" cy="3686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Integration </a:t>
            </a:r>
            <a:br>
              <a:rPr lang="en-US" dirty="0" smtClean="0"/>
            </a:br>
            <a:r>
              <a:rPr lang="en-US" dirty="0" smtClean="0"/>
              <a:t>System </a:t>
            </a:r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5661025" y="6347114"/>
            <a:ext cx="3279775" cy="365125"/>
          </a:xfrm>
        </p:spPr>
        <p:txBody>
          <a:bodyPr/>
          <a:lstStyle/>
          <a:p>
            <a:pPr algn="r">
              <a:defRPr/>
            </a:pPr>
            <a:fld id="{231CDBF0-E5EF-45F9-9AE1-02033F5D9655}" type="slidenum">
              <a:rPr lang="en-US" smtClean="0"/>
              <a:pPr algn="r">
                <a:defRPr/>
              </a:pPr>
              <a:t>14</a:t>
            </a:fld>
            <a:endParaRPr lang="en-US" dirty="0"/>
          </a:p>
        </p:txBody>
      </p:sp>
      <p:sp>
        <p:nvSpPr>
          <p:cNvPr id="3" name="Line Callout 3 2"/>
          <p:cNvSpPr/>
          <p:nvPr/>
        </p:nvSpPr>
        <p:spPr>
          <a:xfrm>
            <a:off x="6391564" y="3928886"/>
            <a:ext cx="2549236" cy="843714"/>
          </a:xfrm>
          <a:prstGeom prst="borderCallout3">
            <a:avLst>
              <a:gd name="adj1" fmla="val 18750"/>
              <a:gd name="adj2" fmla="val 363"/>
              <a:gd name="adj3" fmla="val 18750"/>
              <a:gd name="adj4" fmla="val -16667"/>
              <a:gd name="adj5" fmla="val 20085"/>
              <a:gd name="adj6" fmla="val -35146"/>
              <a:gd name="adj7" fmla="val 19910"/>
              <a:gd name="adj8" fmla="val -591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Other QEMU VMs for additional targets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Line Callout 3 7"/>
          <p:cNvSpPr/>
          <p:nvPr/>
        </p:nvSpPr>
        <p:spPr>
          <a:xfrm>
            <a:off x="6391564" y="1919976"/>
            <a:ext cx="2549236" cy="843714"/>
          </a:xfrm>
          <a:prstGeom prst="borderCallout3">
            <a:avLst>
              <a:gd name="adj1" fmla="val 18750"/>
              <a:gd name="adj2" fmla="val -362"/>
              <a:gd name="adj3" fmla="val 18750"/>
              <a:gd name="adj4" fmla="val -16667"/>
              <a:gd name="adj5" fmla="val 100000"/>
              <a:gd name="adj6" fmla="val -16667"/>
              <a:gd name="adj7" fmla="val 100921"/>
              <a:gd name="adj8" fmla="val -591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Ground Station Software of Choice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Line Callout 3 8"/>
          <p:cNvSpPr/>
          <p:nvPr/>
        </p:nvSpPr>
        <p:spPr>
          <a:xfrm>
            <a:off x="6391564" y="2924431"/>
            <a:ext cx="2549236" cy="843714"/>
          </a:xfrm>
          <a:prstGeom prst="borderCallout3">
            <a:avLst>
              <a:gd name="adj1" fmla="val 18750"/>
              <a:gd name="adj2" fmla="val -362"/>
              <a:gd name="adj3" fmla="val 18750"/>
              <a:gd name="adj4" fmla="val -16667"/>
              <a:gd name="adj5" fmla="val 62779"/>
              <a:gd name="adj6" fmla="val -16667"/>
              <a:gd name="adj7" fmla="val 62605"/>
              <a:gd name="adj8" fmla="val -588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Bamboo VM coordinates activity across all VMs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2995613" y="6356350"/>
            <a:ext cx="3279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NASA IV&amp;V Independent Test Capability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26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Bamboo and ASIST </a:t>
            </a:r>
            <a:br>
              <a:rPr lang="en-US" dirty="0" smtClean="0"/>
            </a:br>
            <a:r>
              <a:rPr lang="en-US" dirty="0" smtClean="0"/>
              <a:t>System Architecture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5546003" y="6374823"/>
            <a:ext cx="3279775" cy="365125"/>
          </a:xfrm>
        </p:spPr>
        <p:txBody>
          <a:bodyPr/>
          <a:lstStyle/>
          <a:p>
            <a:pPr algn="r">
              <a:defRPr/>
            </a:pPr>
            <a:fld id="{231CDBF0-E5EF-45F9-9AE1-02033F5D9655}" type="slidenum">
              <a:rPr lang="en-US" smtClean="0"/>
              <a:pPr algn="r">
                <a:defRPr/>
              </a:pPr>
              <a:t>15</a:t>
            </a:fld>
            <a:endParaRPr lang="en-US" dirty="0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833" y="1182859"/>
            <a:ext cx="4506058" cy="507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 txBox="1">
            <a:spLocks/>
          </p:cNvSpPr>
          <p:nvPr/>
        </p:nvSpPr>
        <p:spPr>
          <a:xfrm>
            <a:off x="2995613" y="6356350"/>
            <a:ext cx="3279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NASA IV&amp;V Independent Test Capability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60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Integration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>Activity Flow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69449" y="6356349"/>
            <a:ext cx="381000" cy="365125"/>
          </a:xfrm>
        </p:spPr>
        <p:txBody>
          <a:bodyPr/>
          <a:lstStyle/>
          <a:p>
            <a:pPr>
              <a:defRPr/>
            </a:pPr>
            <a:fld id="{231CDBF0-E5EF-45F9-9AE1-02033F5D965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73337" y="1280160"/>
            <a:ext cx="1538342" cy="5486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Source Code Checkout </a:t>
            </a:r>
            <a:endParaRPr lang="en-US" sz="1200" dirty="0"/>
          </a:p>
        </p:txBody>
      </p:sp>
      <p:sp>
        <p:nvSpPr>
          <p:cNvPr id="8" name="Rounded Rectangle 7"/>
          <p:cNvSpPr/>
          <p:nvPr/>
        </p:nvSpPr>
        <p:spPr>
          <a:xfrm>
            <a:off x="473337" y="1993752"/>
            <a:ext cx="1538342" cy="5486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Configuration Changes </a:t>
            </a:r>
          </a:p>
          <a:p>
            <a:pPr algn="ctr"/>
            <a:r>
              <a:rPr lang="en-US" sz="1200" dirty="0" smtClean="0"/>
              <a:t>(</a:t>
            </a:r>
            <a:r>
              <a:rPr lang="en-US" sz="1200" dirty="0" err="1" smtClean="0"/>
              <a:t>RegEx</a:t>
            </a:r>
            <a:r>
              <a:rPr lang="en-US" sz="1200" dirty="0" smtClean="0"/>
              <a:t> Replace Task) </a:t>
            </a:r>
            <a:endParaRPr lang="en-US" sz="1200" dirty="0"/>
          </a:p>
        </p:txBody>
      </p:sp>
      <p:sp>
        <p:nvSpPr>
          <p:cNvPr id="9" name="Rounded Rectangle 8"/>
          <p:cNvSpPr/>
          <p:nvPr/>
        </p:nvSpPr>
        <p:spPr>
          <a:xfrm>
            <a:off x="473337" y="2664312"/>
            <a:ext cx="1538342" cy="5486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Make Task</a:t>
            </a:r>
          </a:p>
          <a:p>
            <a:pPr algn="ctr"/>
            <a:r>
              <a:rPr lang="en-US" sz="1200" dirty="0" smtClean="0"/>
              <a:t>(build script, GNU make) </a:t>
            </a:r>
            <a:endParaRPr lang="en-US" sz="1200" dirty="0"/>
          </a:p>
        </p:txBody>
      </p:sp>
      <p:sp>
        <p:nvSpPr>
          <p:cNvPr id="10" name="Rounded Rectangle 9"/>
          <p:cNvSpPr/>
          <p:nvPr/>
        </p:nvSpPr>
        <p:spPr>
          <a:xfrm>
            <a:off x="473337" y="3377903"/>
            <a:ext cx="1538342" cy="5486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Build Task</a:t>
            </a:r>
          </a:p>
          <a:p>
            <a:pPr algn="ctr"/>
            <a:r>
              <a:rPr lang="en-US" sz="1200" dirty="0" smtClean="0"/>
              <a:t>(</a:t>
            </a:r>
            <a:r>
              <a:rPr lang="en-US" sz="1200" dirty="0" err="1" smtClean="0"/>
              <a:t>VxWorks</a:t>
            </a:r>
            <a:r>
              <a:rPr lang="en-US" sz="1200" dirty="0" smtClean="0"/>
              <a:t> / SB Unit)</a:t>
            </a:r>
            <a:endParaRPr lang="en-US" sz="1200" dirty="0"/>
          </a:p>
        </p:txBody>
      </p:sp>
      <p:sp>
        <p:nvSpPr>
          <p:cNvPr id="11" name="Rounded Rectangle 10"/>
          <p:cNvSpPr/>
          <p:nvPr/>
        </p:nvSpPr>
        <p:spPr>
          <a:xfrm>
            <a:off x="473337" y="4073576"/>
            <a:ext cx="1538342" cy="5486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Configure ASIST </a:t>
            </a:r>
          </a:p>
          <a:p>
            <a:pPr algn="ctr"/>
            <a:r>
              <a:rPr lang="en-US" sz="1200" dirty="0" smtClean="0"/>
              <a:t>(Generate needed files (.</a:t>
            </a:r>
            <a:r>
              <a:rPr lang="en-US" sz="1200" dirty="0" err="1" smtClean="0"/>
              <a:t>prc</a:t>
            </a:r>
            <a:r>
              <a:rPr lang="en-US" sz="1200" dirty="0" smtClean="0"/>
              <a:t>, .</a:t>
            </a:r>
            <a:r>
              <a:rPr lang="en-US" sz="1200" dirty="0" err="1" smtClean="0"/>
              <a:t>rdl</a:t>
            </a:r>
            <a:r>
              <a:rPr lang="en-US" sz="1200" dirty="0" smtClean="0"/>
              <a:t>))</a:t>
            </a:r>
            <a:endParaRPr lang="en-US" sz="1200" dirty="0"/>
          </a:p>
        </p:txBody>
      </p:sp>
      <p:sp>
        <p:nvSpPr>
          <p:cNvPr id="12" name="Rounded Rectangle 11"/>
          <p:cNvSpPr/>
          <p:nvPr/>
        </p:nvSpPr>
        <p:spPr>
          <a:xfrm>
            <a:off x="473337" y="5434406"/>
            <a:ext cx="1538342" cy="5486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Build ASIST Procedures </a:t>
            </a:r>
            <a:endParaRPr lang="en-US" sz="1200" dirty="0"/>
          </a:p>
        </p:txBody>
      </p:sp>
      <p:sp>
        <p:nvSpPr>
          <p:cNvPr id="13" name="Rounded Rectangle 12"/>
          <p:cNvSpPr/>
          <p:nvPr/>
        </p:nvSpPr>
        <p:spPr>
          <a:xfrm>
            <a:off x="473337" y="4756674"/>
            <a:ext cx="1538342" cy="5486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Start ASIST</a:t>
            </a:r>
            <a:endParaRPr lang="en-US" sz="1200" dirty="0"/>
          </a:p>
        </p:txBody>
      </p:sp>
      <p:sp>
        <p:nvSpPr>
          <p:cNvPr id="14" name="Rounded Rectangle 13"/>
          <p:cNvSpPr/>
          <p:nvPr/>
        </p:nvSpPr>
        <p:spPr>
          <a:xfrm>
            <a:off x="2915325" y="1445112"/>
            <a:ext cx="1538342" cy="5486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Stop ASIST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915326" y="2156914"/>
            <a:ext cx="1538342" cy="5486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Start ASIST</a:t>
            </a:r>
          </a:p>
        </p:txBody>
      </p:sp>
      <p:sp>
        <p:nvSpPr>
          <p:cNvPr id="17" name="Flowchart: Decision 16"/>
          <p:cNvSpPr/>
          <p:nvPr/>
        </p:nvSpPr>
        <p:spPr>
          <a:xfrm>
            <a:off x="2915325" y="2890224"/>
            <a:ext cx="1538343" cy="774551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Linux?</a:t>
            </a:r>
            <a:endParaRPr lang="en-US" sz="1200" dirty="0"/>
          </a:p>
        </p:txBody>
      </p:sp>
      <p:sp>
        <p:nvSpPr>
          <p:cNvPr id="18" name="Rounded Rectangle 17"/>
          <p:cNvSpPr/>
          <p:nvPr/>
        </p:nvSpPr>
        <p:spPr>
          <a:xfrm>
            <a:off x="6133655" y="1213154"/>
            <a:ext cx="1538342" cy="5486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Run CFS Core on QEMU/RAD750 emulator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133655" y="1833847"/>
            <a:ext cx="1538342" cy="5486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Run CFS Core Executable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465805" y="2470372"/>
            <a:ext cx="1538342" cy="5486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Run pre-test </a:t>
            </a:r>
            <a:r>
              <a:rPr lang="en-US" sz="1200" dirty="0" err="1" smtClean="0"/>
              <a:t>cmds</a:t>
            </a:r>
            <a:r>
              <a:rPr lang="en-US" sz="1200" dirty="0" smtClean="0"/>
              <a:t>, ground test </a:t>
            </a:r>
            <a:r>
              <a:rPr lang="en-US" sz="1200" dirty="0" err="1" smtClean="0"/>
              <a:t>procs</a:t>
            </a:r>
            <a:r>
              <a:rPr lang="en-US" sz="1200" dirty="0" smtClean="0"/>
              <a:t>, and post-test </a:t>
            </a:r>
            <a:r>
              <a:rPr lang="en-US" sz="1200" dirty="0" err="1" smtClean="0"/>
              <a:t>cmds</a:t>
            </a:r>
            <a:endParaRPr lang="en-US" sz="1200" dirty="0" smtClean="0"/>
          </a:p>
        </p:txBody>
      </p:sp>
      <p:sp>
        <p:nvSpPr>
          <p:cNvPr id="21" name="Rounded Rectangle 20"/>
          <p:cNvSpPr/>
          <p:nvPr/>
        </p:nvSpPr>
        <p:spPr>
          <a:xfrm>
            <a:off x="7465805" y="3202790"/>
            <a:ext cx="1538342" cy="5486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Stop CFS Core; </a:t>
            </a:r>
          </a:p>
          <a:p>
            <a:pPr algn="ctr"/>
            <a:r>
              <a:rPr lang="en-US" sz="1200" dirty="0" smtClean="0"/>
              <a:t>Stop ASIST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465805" y="3902452"/>
            <a:ext cx="1538342" cy="5486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Log Test Results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291846" y="5662115"/>
            <a:ext cx="1466623" cy="45181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Build Successful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902826" y="5662114"/>
            <a:ext cx="1466623" cy="45181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Build Failed</a:t>
            </a:r>
          </a:p>
        </p:txBody>
      </p:sp>
      <p:cxnSp>
        <p:nvCxnSpPr>
          <p:cNvPr id="26" name="Straight Arrow Connector 25"/>
          <p:cNvCxnSpPr>
            <a:stCxn id="7" idx="2"/>
            <a:endCxn id="8" idx="0"/>
          </p:cNvCxnSpPr>
          <p:nvPr/>
        </p:nvCxnSpPr>
        <p:spPr>
          <a:xfrm>
            <a:off x="1242508" y="1828800"/>
            <a:ext cx="0" cy="1649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2"/>
            <a:endCxn id="9" idx="0"/>
          </p:cNvCxnSpPr>
          <p:nvPr/>
        </p:nvCxnSpPr>
        <p:spPr>
          <a:xfrm>
            <a:off x="1242508" y="2542392"/>
            <a:ext cx="0" cy="1219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2"/>
            <a:endCxn id="10" idx="0"/>
          </p:cNvCxnSpPr>
          <p:nvPr/>
        </p:nvCxnSpPr>
        <p:spPr>
          <a:xfrm>
            <a:off x="1242508" y="3212952"/>
            <a:ext cx="0" cy="1649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0" idx="2"/>
            <a:endCxn id="11" idx="0"/>
          </p:cNvCxnSpPr>
          <p:nvPr/>
        </p:nvCxnSpPr>
        <p:spPr>
          <a:xfrm>
            <a:off x="1242508" y="3926543"/>
            <a:ext cx="0" cy="1470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1" idx="2"/>
            <a:endCxn id="13" idx="0"/>
          </p:cNvCxnSpPr>
          <p:nvPr/>
        </p:nvCxnSpPr>
        <p:spPr>
          <a:xfrm>
            <a:off x="1242508" y="4622216"/>
            <a:ext cx="0" cy="1344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3" idx="2"/>
            <a:endCxn id="12" idx="0"/>
          </p:cNvCxnSpPr>
          <p:nvPr/>
        </p:nvCxnSpPr>
        <p:spPr>
          <a:xfrm>
            <a:off x="1242508" y="5305314"/>
            <a:ext cx="0" cy="1290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2" idx="2"/>
            <a:endCxn id="14" idx="0"/>
          </p:cNvCxnSpPr>
          <p:nvPr/>
        </p:nvCxnSpPr>
        <p:spPr>
          <a:xfrm rot="5400000" flipH="1" flipV="1">
            <a:off x="194535" y="2493085"/>
            <a:ext cx="4537934" cy="2441988"/>
          </a:xfrm>
          <a:prstGeom prst="bentConnector5">
            <a:avLst>
              <a:gd name="adj1" fmla="val -5038"/>
              <a:gd name="adj2" fmla="val 50000"/>
              <a:gd name="adj3" fmla="val 105038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4" idx="2"/>
            <a:endCxn id="15" idx="0"/>
          </p:cNvCxnSpPr>
          <p:nvPr/>
        </p:nvCxnSpPr>
        <p:spPr>
          <a:xfrm>
            <a:off x="3684496" y="1993752"/>
            <a:ext cx="1" cy="1631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5" idx="2"/>
            <a:endCxn id="17" idx="0"/>
          </p:cNvCxnSpPr>
          <p:nvPr/>
        </p:nvCxnSpPr>
        <p:spPr>
          <a:xfrm>
            <a:off x="3684497" y="2705554"/>
            <a:ext cx="0" cy="1846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47"/>
          <p:cNvCxnSpPr>
            <a:stCxn id="17" idx="2"/>
            <a:endCxn id="19" idx="1"/>
          </p:cNvCxnSpPr>
          <p:nvPr/>
        </p:nvCxnSpPr>
        <p:spPr>
          <a:xfrm rot="5400000" flipH="1" flipV="1">
            <a:off x="4130772" y="1661892"/>
            <a:ext cx="1556608" cy="2449158"/>
          </a:xfrm>
          <a:prstGeom prst="bentConnector4">
            <a:avLst>
              <a:gd name="adj1" fmla="val -14686"/>
              <a:gd name="adj2" fmla="val 65703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47"/>
          <p:cNvCxnSpPr>
            <a:stCxn id="17" idx="3"/>
            <a:endCxn id="18" idx="1"/>
          </p:cNvCxnSpPr>
          <p:nvPr/>
        </p:nvCxnSpPr>
        <p:spPr>
          <a:xfrm flipV="1">
            <a:off x="4453668" y="1487474"/>
            <a:ext cx="1679987" cy="1790026"/>
          </a:xfrm>
          <a:prstGeom prst="bentConnector3">
            <a:avLst>
              <a:gd name="adj1" fmla="val 2416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47"/>
          <p:cNvCxnSpPr>
            <a:stCxn id="18" idx="3"/>
            <a:endCxn id="20" idx="0"/>
          </p:cNvCxnSpPr>
          <p:nvPr/>
        </p:nvCxnSpPr>
        <p:spPr>
          <a:xfrm>
            <a:off x="7671997" y="1487474"/>
            <a:ext cx="562979" cy="982898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20" idx="2"/>
            <a:endCxn id="21" idx="0"/>
          </p:cNvCxnSpPr>
          <p:nvPr/>
        </p:nvCxnSpPr>
        <p:spPr>
          <a:xfrm>
            <a:off x="8234976" y="3019012"/>
            <a:ext cx="0" cy="1837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21" idx="2"/>
            <a:endCxn id="22" idx="0"/>
          </p:cNvCxnSpPr>
          <p:nvPr/>
        </p:nvCxnSpPr>
        <p:spPr>
          <a:xfrm>
            <a:off x="8234976" y="3751430"/>
            <a:ext cx="0" cy="1510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47"/>
          <p:cNvCxnSpPr>
            <a:stCxn id="19" idx="3"/>
            <a:endCxn id="20" idx="0"/>
          </p:cNvCxnSpPr>
          <p:nvPr/>
        </p:nvCxnSpPr>
        <p:spPr>
          <a:xfrm>
            <a:off x="7671997" y="2108167"/>
            <a:ext cx="562979" cy="362205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3684497" y="3649544"/>
            <a:ext cx="597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YES</a:t>
            </a:r>
            <a:endParaRPr lang="en-US" sz="1200" dirty="0"/>
          </a:p>
        </p:txBody>
      </p:sp>
      <p:sp>
        <p:nvSpPr>
          <p:cNvPr id="92" name="TextBox 91"/>
          <p:cNvSpPr txBox="1"/>
          <p:nvPr/>
        </p:nvSpPr>
        <p:spPr>
          <a:xfrm>
            <a:off x="4335339" y="2991538"/>
            <a:ext cx="597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</a:t>
            </a:r>
            <a:endParaRPr lang="en-US" sz="1200" dirty="0"/>
          </a:p>
        </p:txBody>
      </p:sp>
      <p:sp>
        <p:nvSpPr>
          <p:cNvPr id="93" name="TextBox 92"/>
          <p:cNvSpPr txBox="1"/>
          <p:nvPr/>
        </p:nvSpPr>
        <p:spPr>
          <a:xfrm>
            <a:off x="6715460" y="4475274"/>
            <a:ext cx="597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YES</a:t>
            </a:r>
            <a:endParaRPr lang="en-US" sz="1200" dirty="0"/>
          </a:p>
        </p:txBody>
      </p:sp>
      <p:sp>
        <p:nvSpPr>
          <p:cNvPr id="95" name="Flowchart: Decision 94"/>
          <p:cNvSpPr/>
          <p:nvPr/>
        </p:nvSpPr>
        <p:spPr>
          <a:xfrm>
            <a:off x="5185187" y="4416369"/>
            <a:ext cx="1376978" cy="652629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Failed Tasks or </a:t>
            </a:r>
          </a:p>
          <a:p>
            <a:pPr algn="ctr"/>
            <a:r>
              <a:rPr lang="en-US" sz="1200" dirty="0" smtClean="0"/>
              <a:t>Tests?</a:t>
            </a:r>
            <a:endParaRPr lang="en-US" sz="1200" dirty="0"/>
          </a:p>
        </p:txBody>
      </p:sp>
      <p:cxnSp>
        <p:nvCxnSpPr>
          <p:cNvPr id="104" name="Straight Arrow Connector 47"/>
          <p:cNvCxnSpPr>
            <a:stCxn id="95" idx="1"/>
          </p:cNvCxnSpPr>
          <p:nvPr/>
        </p:nvCxnSpPr>
        <p:spPr>
          <a:xfrm rot="10800000" flipV="1">
            <a:off x="4025159" y="4742683"/>
            <a:ext cx="1160028" cy="926001"/>
          </a:xfrm>
          <a:prstGeom prst="bentConnector3">
            <a:avLst>
              <a:gd name="adj1" fmla="val 100162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4426767" y="4451092"/>
            <a:ext cx="597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NO</a:t>
            </a:r>
            <a:endParaRPr lang="en-US" sz="1200" dirty="0"/>
          </a:p>
        </p:txBody>
      </p:sp>
      <p:cxnSp>
        <p:nvCxnSpPr>
          <p:cNvPr id="79" name="Straight Arrow Connector 47"/>
          <p:cNvCxnSpPr>
            <a:stCxn id="95" idx="3"/>
            <a:endCxn id="24" idx="0"/>
          </p:cNvCxnSpPr>
          <p:nvPr/>
        </p:nvCxnSpPr>
        <p:spPr>
          <a:xfrm>
            <a:off x="6562165" y="4742684"/>
            <a:ext cx="1073973" cy="919430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47"/>
          <p:cNvCxnSpPr>
            <a:stCxn id="22" idx="1"/>
            <a:endCxn id="95" idx="0"/>
          </p:cNvCxnSpPr>
          <p:nvPr/>
        </p:nvCxnSpPr>
        <p:spPr>
          <a:xfrm rot="10800000" flipV="1">
            <a:off x="5873677" y="4176771"/>
            <a:ext cx="1592129" cy="239597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Footer Placeholder 4"/>
          <p:cNvSpPr txBox="1">
            <a:spLocks/>
          </p:cNvSpPr>
          <p:nvPr/>
        </p:nvSpPr>
        <p:spPr>
          <a:xfrm>
            <a:off x="2995613" y="6356350"/>
            <a:ext cx="3279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NASA IV&amp;V Independent Test Capability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9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DA0DCA-C4D8-40B7-A7B2-34709576C11A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NASA IV&amp;V Independent Test Capability 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59" y="1389184"/>
            <a:ext cx="3336650" cy="40418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382" y="1389184"/>
            <a:ext cx="4628418" cy="404189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08861" y="224761"/>
            <a:ext cx="6368414" cy="744537"/>
          </a:xfrm>
        </p:spPr>
        <p:txBody>
          <a:bodyPr/>
          <a:lstStyle/>
          <a:p>
            <a:r>
              <a:rPr lang="en-US" dirty="0" smtClean="0"/>
              <a:t>System Automated Build &amp;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28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DA0DCA-C4D8-40B7-A7B2-34709576C11A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NASA IV&amp;V Independent Test Capability 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134" y="1232558"/>
            <a:ext cx="6440732" cy="486053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318386" y="224760"/>
            <a:ext cx="6368414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99"/>
                </a:solidFill>
                <a:latin typeface="Cambria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Cambr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Cambr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Cambr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Cambr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System Automated Build &amp;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12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DA0DCA-C4D8-40B7-A7B2-34709576C11A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NASA IV&amp;V Independent Test Capability </a:t>
            </a:r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318386" y="224760"/>
            <a:ext cx="6368414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99"/>
                </a:solidFill>
                <a:latin typeface="Cambria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Cambr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Cambr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Cambr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Cambr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Benefits &amp; Next Steps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idx="1"/>
          </p:nvPr>
        </p:nvSpPr>
        <p:spPr>
          <a:xfrm>
            <a:off x="457200" y="1260142"/>
            <a:ext cx="8229600" cy="4805363"/>
          </a:xfrm>
        </p:spPr>
        <p:txBody>
          <a:bodyPr/>
          <a:lstStyle/>
          <a:p>
            <a:r>
              <a:rPr lang="en-US" sz="2800" dirty="0" smtClean="0"/>
              <a:t>Benefits</a:t>
            </a:r>
            <a:endParaRPr lang="en-US" sz="2400" dirty="0" smtClean="0"/>
          </a:p>
          <a:p>
            <a:pPr lvl="1"/>
            <a:r>
              <a:rPr lang="en-US" sz="2400" dirty="0" smtClean="0"/>
              <a:t>Quickly perform a checkout of </a:t>
            </a:r>
            <a:r>
              <a:rPr lang="en-US" sz="2400" dirty="0" err="1" smtClean="0"/>
              <a:t>cFE</a:t>
            </a:r>
            <a:r>
              <a:rPr lang="en-US" sz="2400" dirty="0" smtClean="0"/>
              <a:t>/CFS and execute integration/regression tests automatically</a:t>
            </a:r>
          </a:p>
          <a:p>
            <a:pPr lvl="1"/>
            <a:r>
              <a:rPr lang="en-US" sz="2400" dirty="0" smtClean="0"/>
              <a:t>Supports multiple targets</a:t>
            </a:r>
          </a:p>
          <a:p>
            <a:pPr lvl="2"/>
            <a:r>
              <a:rPr lang="en-US" sz="2000" dirty="0"/>
              <a:t>x</a:t>
            </a:r>
            <a:r>
              <a:rPr lang="en-US" sz="2000" dirty="0" smtClean="0"/>
              <a:t>86/Linux  and QEMU RAD750/</a:t>
            </a:r>
            <a:r>
              <a:rPr lang="en-US" sz="2000" dirty="0" err="1" smtClean="0"/>
              <a:t>VxWorks</a:t>
            </a:r>
            <a:endParaRPr lang="en-US" sz="2000" dirty="0" smtClean="0"/>
          </a:p>
          <a:p>
            <a:pPr lvl="1"/>
            <a:r>
              <a:rPr lang="en-US" sz="2400" dirty="0" smtClean="0"/>
              <a:t>Automation of Ground Station Software</a:t>
            </a:r>
          </a:p>
          <a:p>
            <a:r>
              <a:rPr lang="en-US" sz="2800" dirty="0" smtClean="0"/>
              <a:t>Next Steps</a:t>
            </a:r>
          </a:p>
          <a:p>
            <a:pPr lvl="1"/>
            <a:r>
              <a:rPr lang="en-US" sz="2400" dirty="0" smtClean="0"/>
              <a:t>Apply lessons learned and technology developed from this pilot project for another NASA mission, with increased focus on the IV&amp;V lifecycle</a:t>
            </a:r>
          </a:p>
          <a:p>
            <a:pPr lvl="1"/>
            <a:r>
              <a:rPr lang="en-US" sz="2400" dirty="0" smtClean="0"/>
              <a:t>Add automated static analysis to activity flow</a:t>
            </a:r>
            <a:endParaRPr lang="en-US" sz="2000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86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47675" y="1331912"/>
            <a:ext cx="8229600" cy="4835424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400" b="1" dirty="0"/>
              <a:t>Independent Test Capability  (ITC) </a:t>
            </a:r>
            <a:r>
              <a:rPr lang="en-US" sz="2400" b="1" dirty="0" smtClean="0"/>
              <a:t>Team Introduction</a:t>
            </a:r>
            <a:endParaRPr lang="en-US" sz="2400" b="1" dirty="0"/>
          </a:p>
          <a:p>
            <a:pPr lvl="1">
              <a:buFont typeface="Arial" charset="0"/>
              <a:buChar char="•"/>
              <a:defRPr/>
            </a:pPr>
            <a:r>
              <a:rPr lang="en-US" sz="2000" dirty="0"/>
              <a:t>Jon McBride Software Testing &amp; Research Lab (JSTAR)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000" dirty="0"/>
              <a:t>Infrastructure, Deployment, and Users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000" dirty="0"/>
              <a:t>Technologies Developed</a:t>
            </a:r>
          </a:p>
          <a:p>
            <a:pPr>
              <a:buFont typeface="Arial" charset="0"/>
              <a:buChar char="•"/>
              <a:defRPr/>
            </a:pPr>
            <a:endParaRPr lang="en-US" sz="2400" b="1" dirty="0" smtClean="0"/>
          </a:p>
          <a:p>
            <a:pPr>
              <a:buFont typeface="Arial" charset="0"/>
              <a:buChar char="•"/>
              <a:defRPr/>
            </a:pPr>
            <a:r>
              <a:rPr lang="en-US" sz="2400" b="1" dirty="0" smtClean="0"/>
              <a:t>Introduction to Software-Only-Simulation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000" dirty="0" smtClean="0"/>
              <a:t>Process and approach for simulation and hardware modeling</a:t>
            </a:r>
          </a:p>
          <a:p>
            <a:pPr marL="457200" lvl="1" indent="0">
              <a:buNone/>
              <a:defRPr/>
            </a:pPr>
            <a:endParaRPr lang="en-US" sz="2000" dirty="0" smtClean="0"/>
          </a:p>
          <a:p>
            <a:pPr marL="457200" lvl="1" indent="0">
              <a:buNone/>
              <a:defRPr/>
            </a:pPr>
            <a:endParaRPr lang="en-US" sz="2000" dirty="0"/>
          </a:p>
          <a:p>
            <a:pPr>
              <a:buFont typeface="Arial" charset="0"/>
              <a:buChar char="•"/>
              <a:defRPr/>
            </a:pPr>
            <a:r>
              <a:rPr lang="en-US" sz="2400" b="1" dirty="0" err="1" smtClean="0"/>
              <a:t>cFE</a:t>
            </a:r>
            <a:r>
              <a:rPr lang="en-US" sz="2400" b="1" dirty="0" smtClean="0"/>
              <a:t>/</a:t>
            </a:r>
            <a:r>
              <a:rPr lang="en-US" sz="2400" b="1" dirty="0"/>
              <a:t>C</a:t>
            </a:r>
            <a:r>
              <a:rPr lang="en-US" sz="2400" b="1" dirty="0" smtClean="0"/>
              <a:t>FS Continuous Integration System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000" dirty="0"/>
              <a:t>Concepts   /   Features    /   </a:t>
            </a:r>
            <a:r>
              <a:rPr lang="en-US" sz="2000" dirty="0" smtClean="0"/>
              <a:t>Technologies</a:t>
            </a:r>
            <a:endParaRPr lang="en-US" sz="2400" b="1" dirty="0" smtClean="0"/>
          </a:p>
        </p:txBody>
      </p:sp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2308225" y="225425"/>
            <a:ext cx="6369050" cy="744538"/>
          </a:xfrm>
        </p:spPr>
        <p:txBody>
          <a:bodyPr/>
          <a:lstStyle/>
          <a:p>
            <a:r>
              <a:rPr lang="en-US" altLang="en-US" smtClean="0"/>
              <a:t>Agenda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NASA IV&amp;V Independent Test Capability </a:t>
            </a:r>
            <a:endParaRPr lang="en-US" dirty="0"/>
          </a:p>
        </p:txBody>
      </p:sp>
      <p:sp>
        <p:nvSpPr>
          <p:cNvPr id="8197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6F1083-39DC-48AB-BBDF-6E1AC4C516AA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1"/>
          <p:cNvSpPr>
            <a:spLocks noGrp="1"/>
          </p:cNvSpPr>
          <p:nvPr>
            <p:ph idx="1"/>
          </p:nvPr>
        </p:nvSpPr>
        <p:spPr>
          <a:xfrm>
            <a:off x="457200" y="1327150"/>
            <a:ext cx="8229600" cy="4325938"/>
          </a:xfrm>
        </p:spPr>
        <p:txBody>
          <a:bodyPr/>
          <a:lstStyle/>
          <a:p>
            <a:r>
              <a:rPr lang="en-US" altLang="en-US" sz="2800" dirty="0" smtClean="0"/>
              <a:t>Web Page</a:t>
            </a:r>
          </a:p>
          <a:p>
            <a:pPr lvl="1"/>
            <a:r>
              <a:rPr lang="en-US" altLang="en-US" sz="1800" dirty="0" smtClean="0">
                <a:hlinkClick r:id="rId2"/>
              </a:rPr>
              <a:t>http://www.nasa.gov/centers/ivv/jstar/JSTAR.html</a:t>
            </a:r>
            <a:endParaRPr lang="en-US" altLang="en-US" sz="2000" dirty="0" smtClean="0"/>
          </a:p>
          <a:p>
            <a:r>
              <a:rPr lang="en-US" altLang="en-US" sz="2800" dirty="0" smtClean="0"/>
              <a:t>E-Mail</a:t>
            </a:r>
          </a:p>
          <a:p>
            <a:pPr lvl="1"/>
            <a:r>
              <a:rPr lang="en-US" altLang="en-US" sz="2000" dirty="0" smtClean="0"/>
              <a:t>scott.a.zemerick@nasa.gov</a:t>
            </a:r>
          </a:p>
          <a:p>
            <a:pPr lvl="1"/>
            <a:r>
              <a:rPr lang="en-US" altLang="en-US" sz="2000" dirty="0" smtClean="0"/>
              <a:t>justin.r.morris@nasa.gov</a:t>
            </a:r>
          </a:p>
          <a:p>
            <a:r>
              <a:rPr lang="en-US" altLang="en-US" sz="2800" dirty="0" smtClean="0"/>
              <a:t>Contact us for…</a:t>
            </a:r>
          </a:p>
          <a:p>
            <a:pPr lvl="1"/>
            <a:r>
              <a:rPr lang="en-US" altLang="en-US" sz="2000" dirty="0" smtClean="0"/>
              <a:t>Demonstrations of test beds</a:t>
            </a:r>
          </a:p>
          <a:p>
            <a:pPr lvl="1"/>
            <a:r>
              <a:rPr lang="en-US" altLang="en-US" sz="2000" dirty="0" smtClean="0"/>
              <a:t>Middleware usage agreements</a:t>
            </a:r>
          </a:p>
          <a:p>
            <a:pPr lvl="1"/>
            <a:r>
              <a:rPr lang="en-US" altLang="en-US" sz="2000" dirty="0" smtClean="0"/>
              <a:t>Simulator development</a:t>
            </a:r>
          </a:p>
          <a:p>
            <a:pPr lvl="1"/>
            <a:r>
              <a:rPr lang="en-US" altLang="en-US" sz="2000" dirty="0" smtClean="0"/>
              <a:t>Hardware modeling</a:t>
            </a:r>
          </a:p>
          <a:p>
            <a:pPr lvl="1"/>
            <a:r>
              <a:rPr lang="en-US" altLang="en-US" sz="2000" dirty="0" smtClean="0"/>
              <a:t>V&amp;V Services, HWIL Testing, Performance Testing</a:t>
            </a:r>
          </a:p>
        </p:txBody>
      </p:sp>
      <p:sp>
        <p:nvSpPr>
          <p:cNvPr id="52227" name="Title 2"/>
          <p:cNvSpPr>
            <a:spLocks noGrp="1"/>
          </p:cNvSpPr>
          <p:nvPr>
            <p:ph type="title"/>
          </p:nvPr>
        </p:nvSpPr>
        <p:spPr>
          <a:xfrm>
            <a:off x="2308225" y="225425"/>
            <a:ext cx="6369050" cy="744538"/>
          </a:xfrm>
        </p:spPr>
        <p:txBody>
          <a:bodyPr/>
          <a:lstStyle/>
          <a:p>
            <a:r>
              <a:rPr lang="en-US" altLang="en-US" smtClean="0"/>
              <a:t>Contact Information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180860-7C5E-449E-8A74-E239329E5B7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NASA IV&amp;V Independent Test Capability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DA0DCA-C4D8-40B7-A7B2-34709576C11A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NASA IV&amp;V Independent Test Capability </a:t>
            </a:r>
            <a:endParaRPr lang="en-US"/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1587500" y="2636838"/>
            <a:ext cx="6369050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99"/>
                </a:solidFill>
                <a:latin typeface="Cambria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Cambr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Cambr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Cambr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Cambr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dirty="0" smtClean="0"/>
              <a:t>Backup Slides &amp; </a:t>
            </a:r>
          </a:p>
          <a:p>
            <a:r>
              <a:rPr lang="en-US" altLang="en-US" sz="4000" dirty="0" smtClean="0"/>
              <a:t>ITC Technologies</a:t>
            </a:r>
          </a:p>
        </p:txBody>
      </p:sp>
    </p:spTree>
    <p:extLst>
      <p:ext uri="{BB962C8B-B14F-4D97-AF65-F5344CB8AC3E}">
        <p14:creationId xmlns:p14="http://schemas.microsoft.com/office/powerpoint/2010/main" val="421468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>
          <a:xfrm>
            <a:off x="2308225" y="225425"/>
            <a:ext cx="6369050" cy="744538"/>
          </a:xfrm>
        </p:spPr>
        <p:txBody>
          <a:bodyPr/>
          <a:lstStyle/>
          <a:p>
            <a:r>
              <a:rPr lang="en-US" altLang="en-US" smtClean="0"/>
              <a:t>Software-Only-Simulation</a:t>
            </a:r>
            <a:br>
              <a:rPr lang="en-US" altLang="en-US" smtClean="0"/>
            </a:br>
            <a:r>
              <a:rPr lang="en-US" altLang="en-US" smtClean="0"/>
              <a:t>Introduction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F481A9-618E-43BD-A2DE-94492C21F76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NASA IV&amp;V Independent Test Capability </a:t>
            </a:r>
            <a:endParaRPr lang="en-US"/>
          </a:p>
        </p:txBody>
      </p:sp>
      <p:sp>
        <p:nvSpPr>
          <p:cNvPr id="14341" name="Content Placeholder 1"/>
          <p:cNvSpPr>
            <a:spLocks noGrp="1"/>
          </p:cNvSpPr>
          <p:nvPr>
            <p:ph idx="1"/>
          </p:nvPr>
        </p:nvSpPr>
        <p:spPr>
          <a:xfrm>
            <a:off x="457200" y="1114425"/>
            <a:ext cx="8229600" cy="538163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000" smtClean="0"/>
              <a:t>Simulator Development Process</a:t>
            </a:r>
          </a:p>
        </p:txBody>
      </p:sp>
      <p:pic>
        <p:nvPicPr>
          <p:cNvPr id="1434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447800"/>
            <a:ext cx="6510338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47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/>
          </p:nvPr>
        </p:nvSpPr>
        <p:spPr>
          <a:xfrm>
            <a:off x="1576388" y="989013"/>
            <a:ext cx="6392862" cy="931862"/>
          </a:xfrm>
        </p:spPr>
        <p:txBody>
          <a:bodyPr/>
          <a:lstStyle/>
          <a:p>
            <a:r>
              <a:rPr lang="en-US" altLang="en-US" smtClean="0"/>
              <a:t>NASA Operational Simulator (NOS) </a:t>
            </a:r>
          </a:p>
        </p:txBody>
      </p:sp>
      <p:sp>
        <p:nvSpPr>
          <p:cNvPr id="24579" name="Content Placeholder 6"/>
          <p:cNvSpPr>
            <a:spLocks noGrp="1"/>
          </p:cNvSpPr>
          <p:nvPr>
            <p:ph sz="half" idx="1"/>
          </p:nvPr>
        </p:nvSpPr>
        <p:spPr>
          <a:xfrm>
            <a:off x="106363" y="1938338"/>
            <a:ext cx="4205287" cy="3787775"/>
          </a:xfrm>
        </p:spPr>
        <p:txBody>
          <a:bodyPr/>
          <a:lstStyle/>
          <a:p>
            <a:r>
              <a:rPr lang="en-US" altLang="en-US" sz="2000" smtClean="0"/>
              <a:t>Software-only simulation architecture </a:t>
            </a:r>
          </a:p>
          <a:p>
            <a:r>
              <a:rPr lang="en-US" altLang="en-US" sz="2000" smtClean="0"/>
              <a:t>Capable of executing unmodified flight software</a:t>
            </a:r>
          </a:p>
          <a:p>
            <a:r>
              <a:rPr lang="en-US" altLang="en-US" sz="2000" smtClean="0"/>
              <a:t>Custom layered-architecture middleware </a:t>
            </a:r>
          </a:p>
          <a:p>
            <a:r>
              <a:rPr lang="en-US" altLang="en-US" sz="2000" smtClean="0"/>
              <a:t>Dynamic interception capability </a:t>
            </a:r>
          </a:p>
          <a:p>
            <a:r>
              <a:rPr lang="en-US" altLang="en-US" sz="2000" smtClean="0"/>
              <a:t>Reusable software modules and scripts</a:t>
            </a:r>
          </a:p>
          <a:p>
            <a:r>
              <a:rPr lang="en-US" altLang="en-US" sz="2000" smtClean="0"/>
              <a:t>Virtual machine deployment 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NASA IV&amp;V Independent Test Capability </a:t>
            </a:r>
            <a:endParaRPr lang="en-US"/>
          </a:p>
        </p:txBody>
      </p:sp>
      <p:sp>
        <p:nvSpPr>
          <p:cNvPr id="2458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101B86-72FB-4691-938A-B2BFB2ABAD4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24582" name="TextBox 8"/>
          <p:cNvSpPr txBox="1">
            <a:spLocks noChangeArrowheads="1"/>
          </p:cNvSpPr>
          <p:nvPr/>
        </p:nvSpPr>
        <p:spPr bwMode="auto">
          <a:xfrm>
            <a:off x="5051425" y="5495925"/>
            <a:ext cx="3235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Typical NOS Architecture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(Space Domain)</a:t>
            </a:r>
            <a:endParaRPr lang="en-US" altLang="en-US" sz="1400"/>
          </a:p>
        </p:txBody>
      </p:sp>
      <p:pic>
        <p:nvPicPr>
          <p:cNvPr id="2458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50" y="1938338"/>
            <a:ext cx="4643438" cy="3567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584" name="Title 5"/>
          <p:cNvSpPr txBox="1">
            <a:spLocks/>
          </p:cNvSpPr>
          <p:nvPr/>
        </p:nvSpPr>
        <p:spPr bwMode="auto">
          <a:xfrm>
            <a:off x="2308225" y="225425"/>
            <a:ext cx="636905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99"/>
                </a:solidFill>
              </a:rPr>
              <a:t>ITC Technologies</a:t>
            </a:r>
          </a:p>
        </p:txBody>
      </p:sp>
    </p:spTree>
    <p:extLst>
      <p:ext uri="{BB962C8B-B14F-4D97-AF65-F5344CB8AC3E}">
        <p14:creationId xmlns:p14="http://schemas.microsoft.com/office/powerpoint/2010/main" val="211678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/>
          <p:cNvSpPr>
            <a:spLocks noGrp="1"/>
          </p:cNvSpPr>
          <p:nvPr>
            <p:ph type="title"/>
          </p:nvPr>
        </p:nvSpPr>
        <p:spPr>
          <a:xfrm>
            <a:off x="2308225" y="225425"/>
            <a:ext cx="6369050" cy="744538"/>
          </a:xfrm>
        </p:spPr>
        <p:txBody>
          <a:bodyPr/>
          <a:lstStyle/>
          <a:p>
            <a:r>
              <a:rPr lang="en-US" altLang="en-US" smtClean="0"/>
              <a:t>NOS Feature Set  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DA08D5-90C1-40DB-82D6-821C26BAB3D3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NASA IV&amp;V Independent Test Capability 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38838" y="1308100"/>
            <a:ext cx="2708275" cy="24463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spcBef>
                <a:spcPct val="60000"/>
              </a:spcBef>
              <a:buClr>
                <a:srgbClr val="3D9FE9"/>
              </a:buClr>
              <a:defRPr/>
            </a:pPr>
            <a:r>
              <a:rPr lang="en-US" sz="1200" b="1" dirty="0">
                <a:solidFill>
                  <a:prstClr val="black"/>
                </a:solidFill>
                <a:latin typeface="Cambria" pitchFamily="18" charset="0"/>
                <a:cs typeface="Aharoni" pitchFamily="2" charset="-79"/>
              </a:rPr>
              <a:t>Instrument Model Framework</a:t>
            </a:r>
          </a:p>
        </p:txBody>
      </p:sp>
      <p:sp>
        <p:nvSpPr>
          <p:cNvPr id="8" name="Rectangle 7"/>
          <p:cNvSpPr/>
          <p:nvPr/>
        </p:nvSpPr>
        <p:spPr>
          <a:xfrm>
            <a:off x="450850" y="1290638"/>
            <a:ext cx="2709863" cy="2474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prstClr val="black"/>
                </a:solidFill>
                <a:latin typeface="Cambria" pitchFamily="18" charset="0"/>
                <a:cs typeface="Aharoni" pitchFamily="2" charset="-79"/>
              </a:rPr>
              <a:t>Plug-and-Play Hardware Models</a:t>
            </a:r>
          </a:p>
        </p:txBody>
      </p:sp>
      <p:sp>
        <p:nvSpPr>
          <p:cNvPr id="9" name="Rectangle 8"/>
          <p:cNvSpPr/>
          <p:nvPr/>
        </p:nvSpPr>
        <p:spPr>
          <a:xfrm>
            <a:off x="3160713" y="3754438"/>
            <a:ext cx="2778125" cy="2476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prstClr val="black"/>
                </a:solidFill>
                <a:latin typeface="Cambria" pitchFamily="18" charset="0"/>
                <a:cs typeface="Aharoni" pitchFamily="2" charset="-79"/>
              </a:rPr>
              <a:t>NOS Middleware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Cambria" pitchFamily="18" charset="0"/>
              <a:cs typeface="Aharoni" pitchFamily="2" charset="-79"/>
            </a:endParaRPr>
          </a:p>
        </p:txBody>
      </p:sp>
      <p:pic>
        <p:nvPicPr>
          <p:cNvPr id="25608" name="Picture 6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1920">
            <a:off x="589757" y="1639093"/>
            <a:ext cx="13843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79" descr="boards_ra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2765425"/>
            <a:ext cx="129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TextBox 11"/>
          <p:cNvSpPr txBox="1">
            <a:spLocks noChangeArrowheads="1"/>
          </p:cNvSpPr>
          <p:nvPr/>
        </p:nvSpPr>
        <p:spPr bwMode="auto">
          <a:xfrm>
            <a:off x="2070100" y="2243138"/>
            <a:ext cx="1016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i="1"/>
              <a:t>Processors,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i="1"/>
              <a:t>Boards, Racks</a:t>
            </a:r>
          </a:p>
        </p:txBody>
      </p:sp>
      <p:graphicFrame>
        <p:nvGraphicFramePr>
          <p:cNvPr id="13" name="Object 12"/>
          <p:cNvGraphicFramePr>
            <a:graphicFrameLocks/>
          </p:cNvGraphicFramePr>
          <p:nvPr/>
        </p:nvGraphicFramePr>
        <p:xfrm>
          <a:off x="3249613" y="2082800"/>
          <a:ext cx="2598737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4" name="Picture" r:id="rId5" imgW="0" imgH="0" progId="StaticMetafile">
                  <p:embed/>
                </p:oleObj>
              </mc:Choice>
              <mc:Fallback>
                <p:oleObj name="Picture" r:id="rId5" imgW="0" imgH="0" progId="StaticMetafil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2878"/>
                      <a:stretch>
                        <a:fillRect/>
                      </a:stretch>
                    </p:blipFill>
                    <p:spPr bwMode="auto">
                      <a:xfrm>
                        <a:off x="3249613" y="2082800"/>
                        <a:ext cx="2598737" cy="10604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0" r="20239"/>
          <a:stretch>
            <a:fillRect/>
          </a:stretch>
        </p:blipFill>
        <p:spPr bwMode="auto">
          <a:xfrm>
            <a:off x="625475" y="4105275"/>
            <a:ext cx="2417763" cy="19351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Documents and Settings\b_bailey\My Documents\My Pictures\256px-Cloud_computing_icon.sv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3" y="4360863"/>
            <a:ext cx="84613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081713" y="1681163"/>
            <a:ext cx="2466975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Instrument1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anose="02070309020205020404" pitchFamily="49" charset="0"/>
                <a:cs typeface="Courier New" panose="02070309020205020404" pitchFamily="49" charset="0"/>
              </a:rPr>
              <a:t>Subaddress HandlerA </a:t>
            </a:r>
            <a:r>
              <a:rPr lang="en-US" altLang="en-US" sz="90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 FunctionA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Subaddress HandlerB  FunctionB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Subaddress HandlerN  FunctionN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00"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Courier New" panose="02070309020205020404" pitchFamily="49" charset="0"/>
                <a:cs typeface="Courier New" panose="02070309020205020404" pitchFamily="49" charset="0"/>
              </a:rPr>
              <a:t>InstrumentX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anose="02070309020205020404" pitchFamily="49" charset="0"/>
                <a:cs typeface="Courier New" panose="02070309020205020404" pitchFamily="49" charset="0"/>
              </a:rPr>
              <a:t>Subaddress HandlerA </a:t>
            </a:r>
            <a:r>
              <a:rPr lang="en-US" altLang="en-US" sz="90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 FunctionA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Subaddress HandlerB  FunctionB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Subaddress HandlerN  FunctionN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4276725"/>
            <a:ext cx="11366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386138" y="1268413"/>
            <a:ext cx="2325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spcBef>
                <a:spcPct val="60000"/>
              </a:spcBef>
              <a:buClr>
                <a:srgbClr val="3D9FE9"/>
              </a:buClr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cs typeface="Aharoni" panose="02010803020104030203" pitchFamily="2" charset="-79"/>
              </a:rPr>
              <a:t>Use of Operational Ground Systems Software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863600" y="3805238"/>
            <a:ext cx="18843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cs typeface="Aharoni" panose="02010803020104030203" pitchFamily="2" charset="-79"/>
              </a:rPr>
              <a:t>Internal Bus Monitoring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983288" y="3783013"/>
            <a:ext cx="26638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cs typeface="Aharoni" panose="02010803020104030203" pitchFamily="2" charset="-79"/>
              </a:rPr>
              <a:t>Deployment &amp; Maintenance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330513" y="5314957"/>
            <a:ext cx="2437361" cy="304397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>
                <a:latin typeface="Cambria" pitchFamily="18" charset="0"/>
              </a:rPr>
              <a:t>Base Layer Communications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4549775" y="4897438"/>
            <a:ext cx="0" cy="41751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3330512" y="4593336"/>
            <a:ext cx="2437361" cy="304397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>
                <a:latin typeface="Cambria" pitchFamily="18" charset="0"/>
              </a:rPr>
              <a:t>Specialized Layers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5073650"/>
            <a:ext cx="11064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983288" y="5856288"/>
            <a:ext cx="2593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500" i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 b="1" i="1">
                <a:solidFill>
                  <a:srgbClr val="0000CC"/>
                </a:solidFill>
              </a:rPr>
              <a:t>Virtualization</a:t>
            </a:r>
          </a:p>
        </p:txBody>
      </p:sp>
    </p:spTree>
    <p:extLst>
      <p:ext uri="{BB962C8B-B14F-4D97-AF65-F5344CB8AC3E}">
        <p14:creationId xmlns:p14="http://schemas.microsoft.com/office/powerpoint/2010/main" val="196465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7" grpId="0"/>
      <p:bldP spid="19" grpId="0"/>
      <p:bldP spid="20" grpId="0"/>
      <p:bldP spid="21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2308225" y="225425"/>
            <a:ext cx="6369050" cy="744538"/>
          </a:xfrm>
        </p:spPr>
        <p:txBody>
          <a:bodyPr/>
          <a:lstStyle/>
          <a:p>
            <a:r>
              <a:rPr lang="en-US" altLang="en-US" smtClean="0"/>
              <a:t>NOS Middleware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8D5137-54F2-4732-BB6A-CEF277E2DEE3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NASA IV&amp;V Independent Test Capability 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49263" y="1427163"/>
            <a:ext cx="4040187" cy="5000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  <a:ea typeface="WenQuanYi Zen Hei"/>
                <a:cs typeface="WenQuanYi Zen Hei"/>
              </a:rPr>
              <a:t>Overview</a:t>
            </a:r>
          </a:p>
        </p:txBody>
      </p:sp>
      <p:sp>
        <p:nvSpPr>
          <p:cNvPr id="14342" name="Text Box 3"/>
          <p:cNvSpPr txBox="1">
            <a:spLocks noChangeArrowheads="1"/>
          </p:cNvSpPr>
          <p:nvPr/>
        </p:nvSpPr>
        <p:spPr bwMode="auto">
          <a:xfrm>
            <a:off x="449263" y="1924050"/>
            <a:ext cx="4040187" cy="412432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38138" indent="-338138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Char char="ü"/>
              <a:defRPr/>
            </a:pPr>
            <a:r>
              <a:rPr lang="en-US" sz="2000" dirty="0" smtClean="0">
                <a:latin typeface="Cambria" pitchFamily="18" charset="0"/>
              </a:rPr>
              <a:t>Offers re-usable communication mechanism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Ensures consistent and correct data passing</a:t>
            </a:r>
          </a:p>
          <a:p>
            <a:pPr marL="457200" lvl="1" indent="0" eaLnBrk="1" hangingPunct="1">
              <a:defRPr/>
            </a:pPr>
            <a:endParaRPr lang="en-US" sz="2000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n-US" sz="2000" dirty="0" smtClean="0">
                <a:latin typeface="Cambria" pitchFamily="18" charset="0"/>
              </a:rPr>
              <a:t>Provides synchronization between distributed applications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endParaRPr lang="en-US" sz="2000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n-US" sz="2000" dirty="0" smtClean="0">
                <a:latin typeface="Cambria" pitchFamily="18" charset="0"/>
              </a:rPr>
              <a:t>Flexible and extensible design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Can be extended to incorporate any communication protocol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637088" y="1427163"/>
            <a:ext cx="4041775" cy="5000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  <a:ea typeface="WenQuanYi Zen Hei"/>
                <a:cs typeface="WenQuanYi Zen Hei"/>
              </a:rPr>
              <a:t>Features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637088" y="1924050"/>
            <a:ext cx="4041775" cy="412432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38138" indent="-338138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Wingdings" pitchFamily="2" charset="2"/>
              <a:buChar char="ü"/>
              <a:defRPr/>
            </a:pPr>
            <a:r>
              <a:rPr lang="en-US" sz="2000" dirty="0">
                <a:latin typeface="Cambria" pitchFamily="18" charset="0"/>
              </a:rPr>
              <a:t>Transport agnostic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2000" dirty="0">
                <a:latin typeface="Cambria" pitchFamily="18" charset="0"/>
              </a:rPr>
              <a:t>Cross platform C++ implementation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2000" dirty="0">
                <a:latin typeface="Cambria" pitchFamily="18" charset="0"/>
              </a:rPr>
              <a:t>Robust User API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2000" dirty="0" smtClean="0">
                <a:latin typeface="Cambria" pitchFamily="18" charset="0"/>
              </a:rPr>
              <a:t>Specialized User API Layers </a:t>
            </a:r>
            <a:endParaRPr lang="en-US" sz="2000" dirty="0">
              <a:latin typeface="Cambria" pitchFamily="18" charset="0"/>
            </a:endParaRP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dirty="0">
                <a:latin typeface="Cambria" pitchFamily="18" charset="0"/>
              </a:rPr>
              <a:t>MIL-STD-1553B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dirty="0">
                <a:latin typeface="Cambria" pitchFamily="18" charset="0"/>
              </a:rPr>
              <a:t>ESA </a:t>
            </a:r>
            <a:r>
              <a:rPr lang="en-US" dirty="0" err="1" smtClean="0">
                <a:latin typeface="Cambria" pitchFamily="18" charset="0"/>
              </a:rPr>
              <a:t>SpaceWire</a:t>
            </a:r>
            <a:endParaRPr lang="en-US" dirty="0" smtClean="0">
              <a:latin typeface="Cambria" pitchFamily="18" charset="0"/>
            </a:endParaRP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dirty="0" smtClean="0">
                <a:latin typeface="Cambria" pitchFamily="18" charset="0"/>
              </a:rPr>
              <a:t>Discrete Signals</a:t>
            </a:r>
            <a:endParaRPr lang="en-US" dirty="0">
              <a:latin typeface="Cambria" pitchFamily="18" charset="0"/>
            </a:endParaRP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dirty="0">
                <a:latin typeface="Cambria" pitchFamily="18" charset="0"/>
              </a:rPr>
              <a:t>Time </a:t>
            </a:r>
            <a:r>
              <a:rPr lang="en-US" dirty="0" smtClean="0">
                <a:latin typeface="Cambria" pitchFamily="18" charset="0"/>
              </a:rPr>
              <a:t>Synchronization</a:t>
            </a:r>
            <a:endParaRPr lang="en-US" dirty="0">
              <a:latin typeface="Cambria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sz="2000" dirty="0" smtClean="0">
                <a:latin typeface="Cambria" pitchFamily="18" charset="0"/>
              </a:rPr>
              <a:t>Interception allows for V&amp;V analysis</a:t>
            </a:r>
            <a:endParaRPr lang="en-US" sz="2000" dirty="0">
              <a:latin typeface="Cambria" pitchFamily="18" charset="0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dirty="0" smtClean="0">
                <a:latin typeface="Cambria" pitchFamily="18" charset="0"/>
              </a:rPr>
              <a:t>No modification </a:t>
            </a:r>
            <a:r>
              <a:rPr lang="en-US" dirty="0">
                <a:latin typeface="Cambria" pitchFamily="18" charset="0"/>
              </a:rPr>
              <a:t>to </a:t>
            </a:r>
            <a:r>
              <a:rPr lang="en-US" dirty="0" smtClean="0">
                <a:latin typeface="Cambria" pitchFamily="18" charset="0"/>
              </a:rPr>
              <a:t>software-under-test</a:t>
            </a:r>
            <a:endParaRPr lang="en-US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42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308225" y="225425"/>
            <a:ext cx="6369050" cy="744538"/>
          </a:xfrm>
        </p:spPr>
        <p:txBody>
          <a:bodyPr/>
          <a:lstStyle/>
          <a:p>
            <a:r>
              <a:rPr lang="en-US" altLang="en-US" smtClean="0"/>
              <a:t>NOS Middleware Architecture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D5D2CF-9A17-4C07-8145-E67B4F4F93B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NASA IV&amp;V Independent Test Capability </a:t>
            </a:r>
            <a:endParaRPr lang="en-US" dirty="0"/>
          </a:p>
        </p:txBody>
      </p:sp>
      <p:sp>
        <p:nvSpPr>
          <p:cNvPr id="27653" name="AutoShape 2" descr="http://itcjira.ivv.nasa.gov:8090/download/attachments/15008131/CreatelyDiagram_hf2kqn54.png?version=17&amp;modificationDate=1365096632233"/>
          <p:cNvSpPr>
            <a:spLocks noChangeAspect="1" noChangeArrowheads="1"/>
          </p:cNvSpPr>
          <p:nvPr/>
        </p:nvSpPr>
        <p:spPr bwMode="auto">
          <a:xfrm>
            <a:off x="146050" y="-4524375"/>
            <a:ext cx="9525000" cy="952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8175" y="2752725"/>
            <a:ext cx="1344930" cy="62865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300" dirty="0">
                <a:latin typeface="Cambria" pitchFamily="18" charset="0"/>
              </a:rPr>
              <a:t>MIL-STD-1553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83105" y="2752725"/>
            <a:ext cx="1344930" cy="62865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300" dirty="0" err="1">
                <a:latin typeface="Cambria" pitchFamily="18" charset="0"/>
              </a:rPr>
              <a:t>SpaceWire</a:t>
            </a:r>
            <a:endParaRPr lang="en-US" sz="1300" dirty="0">
              <a:latin typeface="Cambri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28035" y="2752725"/>
            <a:ext cx="1344930" cy="62865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300" dirty="0">
                <a:latin typeface="Cambria" pitchFamily="18" charset="0"/>
              </a:rPr>
              <a:t>Discrete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72965" y="2752725"/>
            <a:ext cx="1344930" cy="62865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300" dirty="0">
                <a:latin typeface="Cambria" pitchFamily="18" charset="0"/>
              </a:rPr>
              <a:t>Time</a:t>
            </a:r>
          </a:p>
          <a:p>
            <a:pPr algn="ctr" eaLnBrk="1" hangingPunct="1">
              <a:defRPr/>
            </a:pPr>
            <a:r>
              <a:rPr lang="en-US" sz="1300" dirty="0">
                <a:latin typeface="Cambria" pitchFamily="18" charset="0"/>
              </a:rPr>
              <a:t>Synchronization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17895" y="2752725"/>
            <a:ext cx="1344930" cy="62865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300" dirty="0">
                <a:latin typeface="Cambria" pitchFamily="18" charset="0"/>
              </a:rPr>
              <a:t>Additional Protocols  as Needed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8175" y="2038352"/>
            <a:ext cx="6724650" cy="657225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>
                <a:latin typeface="Cambria" pitchFamily="18" charset="0"/>
              </a:rPr>
              <a:t>System Under Test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439025" y="2752725"/>
            <a:ext cx="1066800" cy="1652588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>
                <a:latin typeface="Cambria" pitchFamily="18" charset="0"/>
              </a:rPr>
              <a:t>System </a:t>
            </a:r>
          </a:p>
          <a:p>
            <a:pPr algn="ctr" eaLnBrk="1" hangingPunct="1">
              <a:defRPr/>
            </a:pPr>
            <a:r>
              <a:rPr lang="en-US" sz="1400" dirty="0">
                <a:latin typeface="Cambria" pitchFamily="18" charset="0"/>
              </a:rPr>
              <a:t>Monitoring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638175" y="3452812"/>
            <a:ext cx="6724650" cy="952500"/>
          </a:xfrm>
          <a:prstGeom prst="rect">
            <a:avLst/>
          </a:prstGeom>
          <a:solidFill>
            <a:srgbClr val="8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>
                <a:latin typeface="Cambria" pitchFamily="18" charset="0"/>
              </a:rPr>
              <a:t>NOS Core Middleware with </a:t>
            </a:r>
          </a:p>
          <a:p>
            <a:pPr algn="ctr" eaLnBrk="1" hangingPunct="1">
              <a:defRPr/>
            </a:pPr>
            <a:r>
              <a:rPr lang="en-US" sz="1400" dirty="0">
                <a:latin typeface="Cambria" pitchFamily="18" charset="0"/>
              </a:rPr>
              <a:t>Interception Capability </a:t>
            </a:r>
          </a:p>
        </p:txBody>
      </p:sp>
      <p:sp>
        <p:nvSpPr>
          <p:cNvPr id="9" name="Rectangle 8"/>
          <p:cNvSpPr/>
          <p:nvPr/>
        </p:nvSpPr>
        <p:spPr>
          <a:xfrm>
            <a:off x="638175" y="4467225"/>
            <a:ext cx="7867650" cy="47625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>
                <a:latin typeface="Cambria" pitchFamily="18" charset="0"/>
              </a:rPr>
              <a:t>I/O Interface Layer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86650" y="3857625"/>
            <a:ext cx="971550" cy="4286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>
                <a:latin typeface="Cambria" pitchFamily="18" charset="0"/>
              </a:rPr>
              <a:t>Bus Analyzer</a:t>
            </a:r>
          </a:p>
        </p:txBody>
      </p:sp>
    </p:spTree>
    <p:extLst>
      <p:ext uri="{BB962C8B-B14F-4D97-AF65-F5344CB8AC3E}">
        <p14:creationId xmlns:p14="http://schemas.microsoft.com/office/powerpoint/2010/main" val="316824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1"/>
          <p:cNvSpPr>
            <a:spLocks noGrp="1"/>
          </p:cNvSpPr>
          <p:nvPr>
            <p:ph idx="1"/>
          </p:nvPr>
        </p:nvSpPr>
        <p:spPr>
          <a:xfrm>
            <a:off x="206375" y="1374775"/>
            <a:ext cx="8435975" cy="4525963"/>
          </a:xfrm>
        </p:spPr>
        <p:txBody>
          <a:bodyPr/>
          <a:lstStyle/>
          <a:p>
            <a:r>
              <a:rPr lang="en-US" altLang="en-US" sz="2400" smtClean="0"/>
              <a:t>Virtual Oscilloscope </a:t>
            </a:r>
          </a:p>
          <a:p>
            <a:pPr lvl="1"/>
            <a:r>
              <a:rPr lang="en-US" altLang="en-US" sz="2000" smtClean="0"/>
              <a:t>Virtual CompactPCI (cPCI) Analysis</a:t>
            </a:r>
          </a:p>
          <a:p>
            <a:pPr lvl="1"/>
            <a:r>
              <a:rPr lang="en-US" altLang="en-US" sz="2000" smtClean="0"/>
              <a:t>Board-Level Signal Analysis</a:t>
            </a:r>
          </a:p>
          <a:p>
            <a:endParaRPr lang="en-US" altLang="en-US" sz="2400" smtClean="0"/>
          </a:p>
          <a:p>
            <a:r>
              <a:rPr lang="en-US" altLang="en-US" sz="2400" smtClean="0"/>
              <a:t>Virtual MIL-STD-1553 Bus</a:t>
            </a:r>
          </a:p>
          <a:p>
            <a:pPr lvl="1"/>
            <a:r>
              <a:rPr lang="en-US" altLang="en-US" sz="2000" smtClean="0"/>
              <a:t>Bus Controller with XML Defined Schedules</a:t>
            </a:r>
          </a:p>
          <a:p>
            <a:pPr lvl="1"/>
            <a:r>
              <a:rPr lang="en-US" altLang="en-US" sz="2000" smtClean="0"/>
              <a:t>Remote Terminal</a:t>
            </a:r>
          </a:p>
          <a:p>
            <a:pPr lvl="1"/>
            <a:r>
              <a:rPr lang="en-US" altLang="en-US" sz="2000" smtClean="0"/>
              <a:t>Bus Monitor/Logger</a:t>
            </a:r>
          </a:p>
          <a:p>
            <a:pPr lvl="1"/>
            <a:r>
              <a:rPr lang="en-US" altLang="en-US" sz="2000" smtClean="0"/>
              <a:t>PASS3200 Software Emulator</a:t>
            </a:r>
            <a:endParaRPr lang="en-US" altLang="en-US" sz="2400" smtClean="0"/>
          </a:p>
          <a:p>
            <a:endParaRPr lang="en-US" altLang="en-US" sz="2400" smtClean="0"/>
          </a:p>
          <a:p>
            <a:r>
              <a:rPr lang="en-US" altLang="en-US" sz="2400" smtClean="0"/>
              <a:t>Virtual SpaceWire Router</a:t>
            </a:r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</p:txBody>
      </p:sp>
      <p:sp>
        <p:nvSpPr>
          <p:cNvPr id="28675" name="Title 2"/>
          <p:cNvSpPr>
            <a:spLocks noGrp="1"/>
          </p:cNvSpPr>
          <p:nvPr>
            <p:ph type="title"/>
          </p:nvPr>
        </p:nvSpPr>
        <p:spPr>
          <a:xfrm>
            <a:off x="2284413" y="182563"/>
            <a:ext cx="5580062" cy="744537"/>
          </a:xfrm>
        </p:spPr>
        <p:txBody>
          <a:bodyPr/>
          <a:lstStyle/>
          <a:p>
            <a:r>
              <a:rPr lang="en-US" altLang="en-US" smtClean="0"/>
              <a:t>NOS Software Utilities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CB75E8-58CC-4108-BF0D-E2EB8DEB14CA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NASA IV&amp;V Independent Test Capability </a:t>
            </a:r>
            <a:endParaRPr lang="en-US"/>
          </a:p>
        </p:txBody>
      </p:sp>
      <p:pic>
        <p:nvPicPr>
          <p:cNvPr id="2867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4037013"/>
            <a:ext cx="3222625" cy="1677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67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1471613"/>
            <a:ext cx="3222625" cy="1589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60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3186113" y="1231900"/>
            <a:ext cx="2768600" cy="9525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Data Flow With Interceptor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197225" y="1230313"/>
            <a:ext cx="2768600" cy="952500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Interceptor Modifying Data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3186113" y="1219200"/>
            <a:ext cx="2768600" cy="952500"/>
          </a:xfrm>
          <a:prstGeom prst="round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Interceptor Blocking </a:t>
            </a:r>
            <a:br>
              <a:rPr lang="en-US" dirty="0"/>
            </a:br>
            <a:r>
              <a:rPr lang="en-US" dirty="0"/>
              <a:t>Data</a:t>
            </a:r>
          </a:p>
        </p:txBody>
      </p:sp>
      <p:sp>
        <p:nvSpPr>
          <p:cNvPr id="6" name="Rectangle 5"/>
          <p:cNvSpPr/>
          <p:nvPr/>
        </p:nvSpPr>
        <p:spPr>
          <a:xfrm>
            <a:off x="922338" y="2668588"/>
            <a:ext cx="1800225" cy="1092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Node A</a:t>
            </a:r>
          </a:p>
        </p:txBody>
      </p:sp>
      <p:sp>
        <p:nvSpPr>
          <p:cNvPr id="7" name="Rectangle 6"/>
          <p:cNvSpPr/>
          <p:nvPr/>
        </p:nvSpPr>
        <p:spPr>
          <a:xfrm>
            <a:off x="6411913" y="2660650"/>
            <a:ext cx="1800225" cy="1092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Node B</a:t>
            </a:r>
          </a:p>
        </p:txBody>
      </p:sp>
      <p:sp>
        <p:nvSpPr>
          <p:cNvPr id="12" name="Oval 11"/>
          <p:cNvSpPr/>
          <p:nvPr/>
        </p:nvSpPr>
        <p:spPr>
          <a:xfrm>
            <a:off x="4044950" y="2659063"/>
            <a:ext cx="1044575" cy="109696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NOS</a:t>
            </a:r>
          </a:p>
        </p:txBody>
      </p:sp>
      <p:cxnSp>
        <p:nvCxnSpPr>
          <p:cNvPr id="13" name="Elbow Connector 12"/>
          <p:cNvCxnSpPr>
            <a:stCxn id="6" idx="3"/>
            <a:endCxn id="12" idx="2"/>
          </p:cNvCxnSpPr>
          <p:nvPr/>
        </p:nvCxnSpPr>
        <p:spPr>
          <a:xfrm flipV="1">
            <a:off x="2722563" y="3208338"/>
            <a:ext cx="1322387" cy="635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2" idx="6"/>
            <a:endCxn id="7" idx="1"/>
          </p:cNvCxnSpPr>
          <p:nvPr/>
        </p:nvCxnSpPr>
        <p:spPr>
          <a:xfrm flipV="1">
            <a:off x="5089525" y="3206750"/>
            <a:ext cx="1322388" cy="1588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525713" y="3111500"/>
            <a:ext cx="207962" cy="206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862513" y="3111500"/>
            <a:ext cx="207962" cy="206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665538" y="4878388"/>
            <a:ext cx="1800225" cy="1092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Interceptor</a:t>
            </a:r>
          </a:p>
        </p:txBody>
      </p:sp>
      <p:cxnSp>
        <p:nvCxnSpPr>
          <p:cNvPr id="27" name="Elbow Connector 12"/>
          <p:cNvCxnSpPr>
            <a:stCxn id="25" idx="0"/>
            <a:endCxn id="12" idx="4"/>
          </p:cNvCxnSpPr>
          <p:nvPr/>
        </p:nvCxnSpPr>
        <p:spPr>
          <a:xfrm flipV="1">
            <a:off x="4565650" y="3756025"/>
            <a:ext cx="1588" cy="1122363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187700" y="1231900"/>
            <a:ext cx="2768600" cy="9525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Normal Data Flow</a:t>
            </a:r>
          </a:p>
        </p:txBody>
      </p:sp>
      <p:sp>
        <p:nvSpPr>
          <p:cNvPr id="33" name="Oval 32"/>
          <p:cNvSpPr/>
          <p:nvPr/>
        </p:nvSpPr>
        <p:spPr>
          <a:xfrm>
            <a:off x="4308475" y="3492500"/>
            <a:ext cx="206375" cy="206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621213" y="4914900"/>
            <a:ext cx="207962" cy="206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624388" y="4916488"/>
            <a:ext cx="206375" cy="206375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852988" y="3113088"/>
            <a:ext cx="206375" cy="206375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9" name="&quot;No&quot; Symbol 38"/>
          <p:cNvSpPr/>
          <p:nvPr/>
        </p:nvSpPr>
        <p:spPr>
          <a:xfrm>
            <a:off x="4595813" y="4906963"/>
            <a:ext cx="242887" cy="244475"/>
          </a:xfrm>
          <a:prstGeom prst="noSmoking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ular Callout 39"/>
          <p:cNvSpPr/>
          <p:nvPr/>
        </p:nvSpPr>
        <p:spPr>
          <a:xfrm>
            <a:off x="5626100" y="4419600"/>
            <a:ext cx="1371600" cy="685800"/>
          </a:xfrm>
          <a:prstGeom prst="wedgeRectCallout">
            <a:avLst>
              <a:gd name="adj1" fmla="val -97645"/>
              <a:gd name="adj2" fmla="val 31389"/>
            </a:avLst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/>
              <a:t>Modify</a:t>
            </a:r>
          </a:p>
        </p:txBody>
      </p:sp>
      <p:sp>
        <p:nvSpPr>
          <p:cNvPr id="42" name="Rectangular Callout 41"/>
          <p:cNvSpPr/>
          <p:nvPr/>
        </p:nvSpPr>
        <p:spPr>
          <a:xfrm>
            <a:off x="5626100" y="4406900"/>
            <a:ext cx="1371600" cy="685800"/>
          </a:xfrm>
          <a:prstGeom prst="wedgeRectCallout">
            <a:avLst>
              <a:gd name="adj1" fmla="val -97645"/>
              <a:gd name="adj2" fmla="val 31389"/>
            </a:avLst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/>
              <a:t>Block</a:t>
            </a:r>
          </a:p>
        </p:txBody>
      </p:sp>
      <p:sp>
        <p:nvSpPr>
          <p:cNvPr id="29718" name="Title 3"/>
          <p:cNvSpPr>
            <a:spLocks noGrp="1"/>
          </p:cNvSpPr>
          <p:nvPr>
            <p:ph type="title"/>
          </p:nvPr>
        </p:nvSpPr>
        <p:spPr>
          <a:xfrm>
            <a:off x="2308225" y="225425"/>
            <a:ext cx="6369050" cy="744538"/>
          </a:xfrm>
        </p:spPr>
        <p:txBody>
          <a:bodyPr/>
          <a:lstStyle/>
          <a:p>
            <a:r>
              <a:rPr lang="en-US" altLang="en-US" smtClean="0"/>
              <a:t>NOS Dynamic Interception</a:t>
            </a:r>
          </a:p>
        </p:txBody>
      </p:sp>
      <p:sp>
        <p:nvSpPr>
          <p:cNvPr id="29719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2E524A-B71C-436B-98C0-F77B33B35B6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NASA IV&amp;V Independent Test Capability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2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0.17083 -2.96296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0.17778 -4.81481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259E-6 L 0.17083 -2.59259E-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63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0.17778 -2.59259E-6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7083 0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3.33333E-6 0.21296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0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162 L 3.33333E-6 -0.2081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7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0" presetID="63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 L 0.17829 0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3" presetID="10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63" presetClass="path" presetSubtype="0" accel="50000" decel="5000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3.62627E-6 L 0.17066 3.62627E-6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0" presetClass="exit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0389E-6 L 4.72222E-6 0.21161 " pathEditMode="relative" rAng="0" ptsTypes="AA">
                                      <p:cBhvr>
                                        <p:cTn id="1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1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64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0.00162 L 3.33333E-6 -0.2081 " pathEditMode="relative" rAng="0" ptsTypes="AA">
                                      <p:cBhvr>
                                        <p:cTn id="1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0.17778 -4.81481E-6 " pathEditMode="relative" rAng="0" ptsTypes="AA">
                                      <p:cBhvr>
                                        <p:cTn id="1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62627E-6 L 0.17031 -0.00162 " pathEditMode="relative" rAng="0" ptsTypes="AA">
                                      <p:cBhvr>
                                        <p:cTn id="1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0" presetClass="exit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2" presetID="42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939E-6 L 4.72222E-6 0.21022 " pathEditMode="relative" rAng="0" ptsTypes="AA">
                                      <p:cBhvr>
                                        <p:cTn id="1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5" presetID="10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5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9 -0.00231 L 0.00069 -0.21045 " pathEditMode="relative" rAng="0" ptsTypes="AA">
                                      <p:cBhvr>
                                        <p:cTn id="1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 animBg="1"/>
      <p:bldP spid="35" grpId="0" animBg="1"/>
      <p:bldP spid="35" grpId="1" animBg="1"/>
      <p:bldP spid="38" grpId="0" animBg="1"/>
      <p:bldP spid="22" grpId="0" animBg="1"/>
      <p:bldP spid="22" grpId="1" animBg="1"/>
      <p:bldP spid="22" grpId="2" animBg="1"/>
      <p:bldP spid="22" grpId="3" animBg="1"/>
      <p:bldP spid="22" grpId="4" animBg="1"/>
      <p:bldP spid="22" grpId="5" animBg="1"/>
      <p:bldP spid="22" grpId="6" animBg="1"/>
      <p:bldP spid="22" grpId="7" animBg="1"/>
      <p:bldP spid="22" grpId="8" animBg="1"/>
      <p:bldP spid="22" grpId="9" animBg="1"/>
      <p:bldP spid="22" grpId="10" animBg="1"/>
      <p:bldP spid="22" grpId="11" animBg="1"/>
      <p:bldP spid="22" grpId="12" animBg="1"/>
      <p:bldP spid="22" grpId="13" animBg="1"/>
      <p:bldP spid="22" grpId="14" animBg="1"/>
      <p:bldP spid="23" grpId="0" animBg="1"/>
      <p:bldP spid="23" grpId="1" animBg="1"/>
      <p:bldP spid="23" grpId="2" animBg="1"/>
      <p:bldP spid="23" grpId="3" animBg="1"/>
      <p:bldP spid="23" grpId="4" animBg="1"/>
      <p:bldP spid="23" grpId="5" animBg="1"/>
      <p:bldP spid="23" grpId="6" animBg="1"/>
      <p:bldP spid="23" grpId="7" animBg="1"/>
      <p:bldP spid="23" grpId="8" animBg="1"/>
      <p:bldP spid="25" grpId="0" animBg="1"/>
      <p:bldP spid="31" grpId="0" animBg="1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33" grpId="6" animBg="1"/>
      <p:bldP spid="33" grpId="7" animBg="1"/>
      <p:bldP spid="33" grpId="8" animBg="1"/>
      <p:bldP spid="34" grpId="0" animBg="1"/>
      <p:bldP spid="34" grpId="1" animBg="1"/>
      <p:bldP spid="34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40" grpId="0" animBg="1"/>
      <p:bldP spid="40" grpId="1" animBg="1"/>
      <p:bldP spid="42" grpId="0" animBg="1"/>
      <p:bldP spid="4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647171-3740-45F9-A820-A0AE2EE1AA3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NASA IV&amp;V Independent Test Capability </a:t>
            </a:r>
            <a:endParaRPr lang="en-US"/>
          </a:p>
        </p:txBody>
      </p:sp>
      <p:sp>
        <p:nvSpPr>
          <p:cNvPr id="16388" name="Title 2"/>
          <p:cNvSpPr>
            <a:spLocks noGrp="1"/>
          </p:cNvSpPr>
          <p:nvPr>
            <p:ph type="title"/>
          </p:nvPr>
        </p:nvSpPr>
        <p:spPr>
          <a:xfrm>
            <a:off x="193964" y="2950153"/>
            <a:ext cx="8648699" cy="744538"/>
          </a:xfrm>
        </p:spPr>
        <p:txBody>
          <a:bodyPr/>
          <a:lstStyle/>
          <a:p>
            <a:r>
              <a:rPr lang="en-US" altLang="en-US" dirty="0" smtClean="0"/>
              <a:t>Introduction to </a:t>
            </a:r>
            <a:r>
              <a:rPr lang="en-US" altLang="en-US" dirty="0" smtClean="0"/>
              <a:t>the NASA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Independent Verification &amp; Validation (IV&amp;V) </a:t>
            </a:r>
            <a:br>
              <a:rPr lang="en-US" altLang="en-US" dirty="0" smtClean="0"/>
            </a:br>
            <a:r>
              <a:rPr lang="en-US" altLang="en-US" dirty="0" smtClean="0"/>
              <a:t>Independent </a:t>
            </a:r>
            <a:r>
              <a:rPr lang="en-US" altLang="en-US" dirty="0" smtClean="0"/>
              <a:t>Test Capability (ITC) </a:t>
            </a: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endParaRPr lang="en-US" alt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09810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67870" y="1650207"/>
            <a:ext cx="3232150" cy="473075"/>
          </a:xfrm>
        </p:spPr>
        <p:txBody>
          <a:bodyPr/>
          <a:lstStyle/>
          <a:p>
            <a:pPr marL="0" lvl="1" indent="0">
              <a:buFont typeface="Arial" panose="020B0604020202020204" pitchFamily="34" charset="0"/>
              <a:buNone/>
              <a:defRPr/>
            </a:pPr>
            <a:r>
              <a:rPr lang="en-US" sz="2000" b="1" dirty="0" smtClean="0"/>
              <a:t>ITC team formed in 2009</a:t>
            </a:r>
          </a:p>
          <a:p>
            <a:pPr marL="342900" lvl="1" indent="-342900">
              <a:buFont typeface="Arial" charset="0"/>
              <a:buChar char="•"/>
              <a:defRPr/>
            </a:pPr>
            <a:endParaRPr lang="en-US" sz="2000" b="1" dirty="0" smtClean="0"/>
          </a:p>
          <a:p>
            <a:pPr marL="742950" lvl="2" indent="-342900">
              <a:defRPr/>
            </a:pPr>
            <a:endParaRPr lang="en-US" sz="1600" dirty="0" smtClean="0"/>
          </a:p>
          <a:p>
            <a:pPr marL="742950" lvl="2" indent="-342900">
              <a:defRPr/>
            </a:pPr>
            <a:endParaRPr lang="en-US" sz="2000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220951" y="2049175"/>
            <a:ext cx="4229100" cy="3695573"/>
          </a:xfrm>
          <a:prstGeom prst="round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ITC </a:t>
            </a:r>
            <a:r>
              <a:rPr lang="en-US" sz="2000" b="1" dirty="0">
                <a:solidFill>
                  <a:schemeClr val="tx1"/>
                </a:solidFill>
              </a:rPr>
              <a:t>Charter</a:t>
            </a:r>
          </a:p>
          <a:p>
            <a:pPr algn="just"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The </a:t>
            </a:r>
            <a:r>
              <a:rPr lang="en-US" sz="1400" dirty="0">
                <a:solidFill>
                  <a:schemeClr val="tx1"/>
                </a:solidFill>
              </a:rPr>
              <a:t>NASA IV&amp;V Program's Independent Test Capability (ITC) is responsible for </a:t>
            </a:r>
            <a:r>
              <a:rPr lang="en-US" sz="1400" b="1" dirty="0">
                <a:solidFill>
                  <a:schemeClr val="tx1"/>
                </a:solidFill>
              </a:rPr>
              <a:t>acquiring, developing and maintaining adaptable test environments</a:t>
            </a:r>
            <a:r>
              <a:rPr lang="en-US" sz="1400" dirty="0">
                <a:solidFill>
                  <a:schemeClr val="tx1"/>
                </a:solidFill>
              </a:rPr>
              <a:t>. These test environments enable the NASA's IV&amp;V Program to perform dynamic analysis of software behaviors for multiple NASA missions. </a:t>
            </a:r>
          </a:p>
          <a:p>
            <a:pPr algn="just"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en-US" sz="1400" dirty="0">
                <a:solidFill>
                  <a:schemeClr val="tx1"/>
                </a:solidFill>
              </a:rPr>
              <a:t>The ITC team is the expert in </a:t>
            </a:r>
            <a:r>
              <a:rPr lang="en-US" sz="1400" b="1" dirty="0" smtClean="0">
                <a:solidFill>
                  <a:schemeClr val="tx1"/>
                </a:solidFill>
              </a:rPr>
              <a:t>software-only- simulation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and the </a:t>
            </a:r>
            <a:r>
              <a:rPr lang="en-US" sz="1400" dirty="0" smtClean="0">
                <a:solidFill>
                  <a:schemeClr val="tx1"/>
                </a:solidFill>
              </a:rPr>
              <a:t>IV&amp;V </a:t>
            </a:r>
            <a:r>
              <a:rPr lang="en-US" sz="1400" dirty="0">
                <a:solidFill>
                  <a:schemeClr val="tx1"/>
                </a:solidFill>
              </a:rPr>
              <a:t>project teams are experts in the systems. </a:t>
            </a:r>
          </a:p>
          <a:p>
            <a:pPr algn="just"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en-US" sz="1400" dirty="0">
                <a:solidFill>
                  <a:schemeClr val="tx1"/>
                </a:solidFill>
              </a:rPr>
              <a:t>IV&amp;V project teams utilize the solutions developed by the ITC team within the JSTAR laboratory.</a:t>
            </a:r>
          </a:p>
          <a:p>
            <a:pPr algn="ctr">
              <a:defRPr/>
            </a:pPr>
            <a:endParaRPr lang="en-US" sz="1100" dirty="0"/>
          </a:p>
        </p:txBody>
      </p:sp>
      <p:sp>
        <p:nvSpPr>
          <p:cNvPr id="18436" name="Rectangle 8"/>
          <p:cNvSpPr>
            <a:spLocks noChangeArrowheads="1"/>
          </p:cNvSpPr>
          <p:nvPr/>
        </p:nvSpPr>
        <p:spPr bwMode="auto">
          <a:xfrm>
            <a:off x="220951" y="1408119"/>
            <a:ext cx="348615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lvl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800" dirty="0">
                <a:solidFill>
                  <a:srgbClr val="000099"/>
                </a:solidFill>
                <a:latin typeface="Arial" panose="020B0604020202020204" pitchFamily="34" charset="0"/>
              </a:rPr>
              <a:t>Create specialized group</a:t>
            </a:r>
          </a:p>
        </p:txBody>
      </p:sp>
      <p:sp>
        <p:nvSpPr>
          <p:cNvPr id="18437" name="Rectangle 9"/>
          <p:cNvSpPr>
            <a:spLocks noChangeArrowheads="1"/>
          </p:cNvSpPr>
          <p:nvPr/>
        </p:nvSpPr>
        <p:spPr bwMode="auto">
          <a:xfrm>
            <a:off x="3933897" y="1389919"/>
            <a:ext cx="4911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lvl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800" dirty="0">
                <a:solidFill>
                  <a:srgbClr val="000099"/>
                </a:solidFill>
                <a:latin typeface="Arial" panose="020B0604020202020204" pitchFamily="34" charset="0"/>
              </a:rPr>
              <a:t>Provide infrastructure to support efforts</a:t>
            </a:r>
          </a:p>
        </p:txBody>
      </p:sp>
      <p:pic>
        <p:nvPicPr>
          <p:cNvPr id="18438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65" y="2120046"/>
            <a:ext cx="3342842" cy="254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5229224" y="1689462"/>
            <a:ext cx="32305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charset="0"/>
              <a:buNone/>
              <a:defRPr/>
            </a:pPr>
            <a:r>
              <a:rPr lang="en-US" sz="2000" b="1" dirty="0" smtClean="0"/>
              <a:t>JSTAR Lab Built in 2010</a:t>
            </a:r>
          </a:p>
          <a:p>
            <a:pPr marL="342900" lvl="1" indent="-342900">
              <a:buFont typeface="Arial" charset="0"/>
              <a:buChar char="•"/>
              <a:defRPr/>
            </a:pPr>
            <a:endParaRPr lang="en-US" sz="2000" b="1" dirty="0" smtClean="0"/>
          </a:p>
          <a:p>
            <a:pPr marL="742950" lvl="2" indent="-342900">
              <a:defRPr/>
            </a:pPr>
            <a:endParaRPr lang="en-US" sz="1600" dirty="0" smtClean="0"/>
          </a:p>
          <a:p>
            <a:pPr marL="742950" lvl="2" indent="-342900">
              <a:defRPr/>
            </a:pPr>
            <a:endParaRPr lang="en-US" sz="2000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18440" name="Rectangle 15"/>
          <p:cNvSpPr>
            <a:spLocks noChangeArrowheads="1"/>
          </p:cNvSpPr>
          <p:nvPr/>
        </p:nvSpPr>
        <p:spPr bwMode="auto">
          <a:xfrm>
            <a:off x="4659350" y="4979110"/>
            <a:ext cx="41862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lvl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800" dirty="0">
                <a:solidFill>
                  <a:srgbClr val="000099"/>
                </a:solidFill>
                <a:latin typeface="Arial" panose="020B0604020202020204" pitchFamily="34" charset="0"/>
              </a:rPr>
              <a:t>Infuse into IV&amp;V Projects</a:t>
            </a:r>
          </a:p>
        </p:txBody>
      </p:sp>
      <p:sp>
        <p:nvSpPr>
          <p:cNvPr id="18442" name="Title 2"/>
          <p:cNvSpPr>
            <a:spLocks noGrp="1"/>
          </p:cNvSpPr>
          <p:nvPr>
            <p:ph type="title"/>
          </p:nvPr>
        </p:nvSpPr>
        <p:spPr>
          <a:xfrm>
            <a:off x="2308225" y="225425"/>
            <a:ext cx="6369050" cy="744538"/>
          </a:xfrm>
        </p:spPr>
        <p:txBody>
          <a:bodyPr/>
          <a:lstStyle/>
          <a:p>
            <a:r>
              <a:rPr lang="en-US" altLang="en-US" sz="2800" dirty="0" smtClean="0"/>
              <a:t>IV&amp;V Approach for </a:t>
            </a:r>
            <a:br>
              <a:rPr lang="en-US" altLang="en-US" sz="2800" dirty="0" smtClean="0"/>
            </a:br>
            <a:r>
              <a:rPr lang="en-US" altLang="en-US" sz="2800" dirty="0" smtClean="0"/>
              <a:t>Independent Testing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NASA IV&amp;V Program's Independent Test Capability </a:t>
            </a:r>
          </a:p>
        </p:txBody>
      </p:sp>
      <p:sp>
        <p:nvSpPr>
          <p:cNvPr id="1844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D505C9-E1F9-45FB-8F36-10DBBEEF9A4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440217" y="5340937"/>
            <a:ext cx="271000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charset="0"/>
              <a:buNone/>
              <a:defRPr/>
            </a:pPr>
            <a:r>
              <a:rPr lang="en-US" sz="2000" b="1" dirty="0" smtClean="0"/>
              <a:t>Independent Testing &amp; Dynamic Analysis</a:t>
            </a:r>
          </a:p>
          <a:p>
            <a:pPr marL="342900" lvl="1" indent="-342900">
              <a:buFont typeface="Arial" charset="0"/>
              <a:buChar char="•"/>
              <a:defRPr/>
            </a:pPr>
            <a:endParaRPr lang="en-US" sz="2000" b="1" dirty="0" smtClean="0"/>
          </a:p>
          <a:p>
            <a:pPr marL="742950" lvl="2" indent="-342900">
              <a:defRPr/>
            </a:pPr>
            <a:endParaRPr lang="en-US" sz="1600" dirty="0" smtClean="0"/>
          </a:p>
          <a:p>
            <a:pPr marL="742950" lvl="2" indent="-342900">
              <a:defRPr/>
            </a:pPr>
            <a:endParaRPr lang="en-US" sz="2000" dirty="0" smtClean="0"/>
          </a:p>
          <a:p>
            <a:pP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26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3212" y="1299874"/>
            <a:ext cx="3791857" cy="4525962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Cloud-based </a:t>
            </a:r>
            <a:r>
              <a:rPr lang="en-US" sz="2000" dirty="0"/>
              <a:t>infrastructure using server and desktop virtualization </a:t>
            </a:r>
            <a:endParaRPr lang="en-US" sz="2000" dirty="0" smtClean="0"/>
          </a:p>
          <a:p>
            <a:pPr marL="0" indent="0">
              <a:buNone/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Multiple strings of simulator deployments for onsite/offsite test teams</a:t>
            </a:r>
            <a:endParaRPr lang="en-US" sz="2000" dirty="0" smtClean="0"/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Integration </a:t>
            </a:r>
            <a:r>
              <a:rPr lang="en-US" sz="2000" dirty="0"/>
              <a:t>of COTS and GOTS software tools to support V&amp;V </a:t>
            </a:r>
            <a:r>
              <a:rPr lang="en-US" sz="2000" dirty="0" smtClean="0"/>
              <a:t>activities</a:t>
            </a:r>
          </a:p>
          <a:p>
            <a:pPr marL="0" indent="0">
              <a:buNone/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 smtClean="0"/>
              <a:t>Hardware-in-the-loop RAD750s, 1553, </a:t>
            </a:r>
            <a:r>
              <a:rPr lang="en-US" sz="2000" dirty="0" err="1" smtClean="0"/>
              <a:t>SpaceWire</a:t>
            </a:r>
            <a:endParaRPr lang="en-US" sz="2000" dirty="0" smtClean="0"/>
          </a:p>
          <a:p>
            <a:pPr>
              <a:defRPr/>
            </a:pPr>
            <a:endParaRPr lang="en-US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000" dirty="0" smtClean="0"/>
              <a:t> </a:t>
            </a:r>
          </a:p>
          <a:p>
            <a:pPr>
              <a:defRPr/>
            </a:pPr>
            <a:endParaRPr lang="en-US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/>
          </a:p>
        </p:txBody>
      </p:sp>
      <p:sp>
        <p:nvSpPr>
          <p:cNvPr id="19459" name="Title 5"/>
          <p:cNvSpPr>
            <a:spLocks noGrp="1"/>
          </p:cNvSpPr>
          <p:nvPr>
            <p:ph type="title"/>
          </p:nvPr>
        </p:nvSpPr>
        <p:spPr>
          <a:xfrm>
            <a:off x="2308225" y="225425"/>
            <a:ext cx="6369050" cy="744538"/>
          </a:xfrm>
        </p:spPr>
        <p:txBody>
          <a:bodyPr/>
          <a:lstStyle/>
          <a:p>
            <a:r>
              <a:rPr lang="en-US" altLang="en-US" smtClean="0"/>
              <a:t>Jon McBride Software Testing &amp; Research (JSTAR) Laboratory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04DDBF-35A1-4F05-8003-BAB15FD1BDD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NASA IV&amp;V Independent Test Capability </a:t>
            </a:r>
            <a:endParaRPr lang="en-US"/>
          </a:p>
        </p:txBody>
      </p:sp>
      <p:grpSp>
        <p:nvGrpSpPr>
          <p:cNvPr id="19462" name="Group 14"/>
          <p:cNvGrpSpPr>
            <a:grpSpLocks/>
          </p:cNvGrpSpPr>
          <p:nvPr/>
        </p:nvGrpSpPr>
        <p:grpSpPr bwMode="auto">
          <a:xfrm>
            <a:off x="4146622" y="1801090"/>
            <a:ext cx="4530653" cy="3528149"/>
            <a:chOff x="38100" y="1178131"/>
            <a:chExt cx="9105900" cy="5133315"/>
          </a:xfrm>
        </p:grpSpPr>
        <p:pic>
          <p:nvPicPr>
            <p:cNvPr id="19463" name="Picture 7" descr="C:\Documents and Settings\b_bailey\My Documents\My Pictures\lab pics\IMG00056-20110726-1319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6378" y="4394200"/>
              <a:ext cx="2276322" cy="1707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4" name="Picture 8" descr="C:\Documents and Settings\b_bailey\My Documents\My Pictures\lab pics\IMG00057-20110726-134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" y="3590925"/>
              <a:ext cx="2476500" cy="185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5" name="Picture 6" descr="C:\Documents and Settings\b_bailey\My Documents\My Pictures\lab pics\IMG00017-20110712-1254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5872" y="1178131"/>
              <a:ext cx="2722971" cy="2042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 descr="C:\Documents and Settings\b_bailey\My Documents\My Pictures\lab pics\IMG00058-20110726-1342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17385" y="3562986"/>
              <a:ext cx="3286125" cy="880182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pic>
          <p:nvPicPr>
            <p:cNvPr id="19467" name="Picture 9" descr="C:\Documents and Settings\b_bailey\My Documents\My Pictures\lab pics\IMG00064-20110726-1430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4" r="10448" b="8362"/>
            <a:stretch>
              <a:fillRect/>
            </a:stretch>
          </p:blipFill>
          <p:spPr bwMode="auto">
            <a:xfrm>
              <a:off x="2089151" y="4838248"/>
              <a:ext cx="1771649" cy="1439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8" name="Picture 10" descr="C:\Documents and Settings\b_bailey\My Documents\My Pictures\lab pics\IMG00062-20110726-1429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8189" y="1499962"/>
              <a:ext cx="2662011" cy="1996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9" name="Picture 12" descr="C:\Documents and Settings\b_bailey\My Documents\My Pictures\lab pics\IMG_20110706_141437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543" b="23109"/>
            <a:stretch>
              <a:fillRect/>
            </a:stretch>
          </p:blipFill>
          <p:spPr bwMode="auto">
            <a:xfrm>
              <a:off x="38100" y="1217127"/>
              <a:ext cx="1389425" cy="2320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0" name="Picture 13" descr="C:\Documents and Settings\b_bailey\My Documents\My Pictures\lab pics\IMG_20110706_141445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663" y="1974936"/>
              <a:ext cx="2590337" cy="230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1" name="Picture 14" descr="C:\Documents and Settings\b_bailey\My Documents\My Pictures\lab pics\IMG00060-20110726-1342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2600" y="4508953"/>
              <a:ext cx="1399203" cy="1802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8893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2"/>
          <p:cNvSpPr>
            <a:spLocks noGrp="1"/>
          </p:cNvSpPr>
          <p:nvPr>
            <p:ph type="title"/>
          </p:nvPr>
        </p:nvSpPr>
        <p:spPr>
          <a:xfrm>
            <a:off x="3276600" y="218282"/>
            <a:ext cx="4600575" cy="744538"/>
          </a:xfrm>
        </p:spPr>
        <p:txBody>
          <a:bodyPr/>
          <a:lstStyle/>
          <a:p>
            <a:r>
              <a:rPr lang="en-US" altLang="en-US" dirty="0" smtClean="0"/>
              <a:t>ITC Developed Spacecraft Simulators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DB856C-88DF-4BE1-A20F-A4DD33E54F6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NASA IV&amp;V Independent Test Capability </a:t>
            </a:r>
            <a:endParaRPr lang="en-US" dirty="0"/>
          </a:p>
        </p:txBody>
      </p:sp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500188"/>
            <a:ext cx="245745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3082925"/>
            <a:ext cx="2484437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6"/>
          <p:cNvSpPr>
            <a:spLocks noGrp="1"/>
          </p:cNvSpPr>
          <p:nvPr>
            <p:ph idx="1"/>
          </p:nvPr>
        </p:nvSpPr>
        <p:spPr>
          <a:xfrm>
            <a:off x="3276600" y="1344613"/>
            <a:ext cx="5105400" cy="184308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000" b="1" dirty="0" smtClean="0"/>
              <a:t>Global Precipitation Measurement (GPM) Operational Simulator (GO-SIM)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000" dirty="0" smtClean="0"/>
              <a:t> </a:t>
            </a:r>
          </a:p>
          <a:p>
            <a:pPr>
              <a:defRPr/>
            </a:pPr>
            <a:endParaRPr lang="en-US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/>
          </a:p>
        </p:txBody>
      </p:sp>
      <p:sp>
        <p:nvSpPr>
          <p:cNvPr id="32776" name="Rectangle 5"/>
          <p:cNvSpPr>
            <a:spLocks noChangeArrowheads="1"/>
          </p:cNvSpPr>
          <p:nvPr/>
        </p:nvSpPr>
        <p:spPr bwMode="auto">
          <a:xfrm>
            <a:off x="3871913" y="1985963"/>
            <a:ext cx="39147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Closed-loop simulator including </a:t>
            </a:r>
            <a:r>
              <a:rPr lang="en-US" altLang="en-US" sz="1400" b="1" u="sng"/>
              <a:t>unmodified</a:t>
            </a:r>
            <a:r>
              <a:rPr lang="en-US" altLang="en-US" sz="1400"/>
              <a:t> operational ground system, </a:t>
            </a:r>
            <a:r>
              <a:rPr lang="en-US" altLang="en-US" sz="1400" b="1" u="sng"/>
              <a:t>unmodified</a:t>
            </a:r>
            <a:r>
              <a:rPr lang="en-US" altLang="en-US" sz="1400"/>
              <a:t> flight software, environmental simulator, and science instrument simulators</a:t>
            </a:r>
          </a:p>
        </p:txBody>
      </p:sp>
      <p:sp>
        <p:nvSpPr>
          <p:cNvPr id="11" name="Content Placeholder 6"/>
          <p:cNvSpPr txBox="1">
            <a:spLocks/>
          </p:cNvSpPr>
          <p:nvPr/>
        </p:nvSpPr>
        <p:spPr bwMode="auto">
          <a:xfrm>
            <a:off x="3305175" y="3033713"/>
            <a:ext cx="4905375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sz="2000" b="1" dirty="0" smtClean="0"/>
              <a:t>James Webb Space Telescope (JWST) Integrated Simulation and Test (JIST)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2000" dirty="0" smtClean="0"/>
              <a:t> </a:t>
            </a:r>
          </a:p>
          <a:p>
            <a:pPr>
              <a:defRPr/>
            </a:pPr>
            <a:endParaRPr lang="en-US" sz="2000" dirty="0" smtClean="0"/>
          </a:p>
          <a:p>
            <a:pPr marL="0" indent="0">
              <a:buFont typeface="Arial" pitchFamily="34" charset="0"/>
              <a:buNone/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/>
          </a:p>
        </p:txBody>
      </p:sp>
      <p:sp>
        <p:nvSpPr>
          <p:cNvPr id="32778" name="Rectangle 11"/>
          <p:cNvSpPr>
            <a:spLocks noChangeArrowheads="1"/>
          </p:cNvSpPr>
          <p:nvPr/>
        </p:nvSpPr>
        <p:spPr bwMode="auto">
          <a:xfrm>
            <a:off x="3871913" y="3714750"/>
            <a:ext cx="35337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Simulator that demonstrates reusable </a:t>
            </a:r>
            <a:r>
              <a:rPr lang="en-US" altLang="en-US" sz="1400" dirty="0" smtClean="0"/>
              <a:t>NASA Operational Simulator (</a:t>
            </a:r>
            <a:r>
              <a:rPr lang="en-US" altLang="en-US" sz="1400" b="1" dirty="0" smtClean="0"/>
              <a:t>NOS</a:t>
            </a:r>
            <a:r>
              <a:rPr lang="en-US" altLang="en-US" sz="1400" dirty="0" smtClean="0"/>
              <a:t>) </a:t>
            </a:r>
            <a:r>
              <a:rPr lang="en-US" altLang="en-US" sz="1400" dirty="0"/>
              <a:t>technologies can be applied to other NASA missions</a:t>
            </a:r>
          </a:p>
        </p:txBody>
      </p:sp>
      <p:sp>
        <p:nvSpPr>
          <p:cNvPr id="13" name="Content Placeholder 6"/>
          <p:cNvSpPr txBox="1">
            <a:spLocks/>
          </p:cNvSpPr>
          <p:nvPr/>
        </p:nvSpPr>
        <p:spPr bwMode="auto">
          <a:xfrm>
            <a:off x="3305175" y="4629150"/>
            <a:ext cx="4905375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sz="2000" b="1" dirty="0" smtClean="0"/>
              <a:t>Deep Space Climate Observatory (DSCOVR)</a:t>
            </a:r>
          </a:p>
          <a:p>
            <a:pPr marL="0" indent="0" algn="just">
              <a:buFont typeface="Arial" pitchFamily="34" charset="0"/>
              <a:buNone/>
              <a:defRPr/>
            </a:pPr>
            <a:r>
              <a:rPr lang="en-US" sz="1400" dirty="0" smtClean="0"/>
              <a:t>              </a:t>
            </a:r>
            <a:r>
              <a:rPr lang="en-US" sz="1400" dirty="0"/>
              <a:t>ITC-developed simulator that also used NOS     </a:t>
            </a:r>
          </a:p>
          <a:p>
            <a:pPr marL="0" indent="0" algn="just">
              <a:buFont typeface="Arial" pitchFamily="34" charset="0"/>
              <a:buNone/>
              <a:defRPr/>
            </a:pPr>
            <a:r>
              <a:rPr lang="en-US" sz="1400" dirty="0"/>
              <a:t> </a:t>
            </a:r>
            <a:r>
              <a:rPr lang="en-US" sz="1400" dirty="0"/>
              <a:t>             technologies to model the spacecraft C&amp;DH</a:t>
            </a:r>
            <a:endParaRPr lang="en-US" sz="1400" dirty="0"/>
          </a:p>
          <a:p>
            <a:pPr marL="0" indent="0">
              <a:buFont typeface="Arial" pitchFamily="34" charset="0"/>
              <a:buNone/>
              <a:defRPr/>
            </a:pPr>
            <a:r>
              <a:rPr lang="en-US" sz="2000" dirty="0" smtClean="0"/>
              <a:t> </a:t>
            </a:r>
          </a:p>
          <a:p>
            <a:pPr>
              <a:defRPr/>
            </a:pPr>
            <a:endParaRPr lang="en-US" sz="2000" dirty="0" smtClean="0"/>
          </a:p>
          <a:p>
            <a:pPr marL="0" indent="0">
              <a:buFont typeface="Arial" pitchFamily="34" charset="0"/>
              <a:buNone/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/>
          </a:p>
        </p:txBody>
      </p:sp>
      <p:pic>
        <p:nvPicPr>
          <p:cNvPr id="32780" name="Picture 14" descr="Deep Space Climate Observatory (DSCOVR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4695825"/>
            <a:ext cx="2484437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3FBD9A-AFE1-4368-99CD-8889E4EACB6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NASA IV&amp;V Independent Test Capability </a:t>
            </a:r>
            <a:endParaRPr lang="en-US"/>
          </a:p>
        </p:txBody>
      </p:sp>
      <p:sp>
        <p:nvSpPr>
          <p:cNvPr id="9220" name="Title 2"/>
          <p:cNvSpPr>
            <a:spLocks noGrp="1"/>
          </p:cNvSpPr>
          <p:nvPr>
            <p:ph type="title"/>
          </p:nvPr>
        </p:nvSpPr>
        <p:spPr>
          <a:xfrm>
            <a:off x="1450975" y="2913929"/>
            <a:ext cx="6369050" cy="744537"/>
          </a:xfrm>
        </p:spPr>
        <p:txBody>
          <a:bodyPr/>
          <a:lstStyle/>
          <a:p>
            <a:r>
              <a:rPr lang="en-US" altLang="en-US" sz="4000" dirty="0" smtClean="0"/>
              <a:t>Software-Only-Simulation</a:t>
            </a:r>
            <a:br>
              <a:rPr lang="en-US" altLang="en-US" sz="4000" dirty="0" smtClean="0"/>
            </a:br>
            <a:endParaRPr lang="en-US" alt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>
          <a:xfrm>
            <a:off x="447675" y="1276350"/>
            <a:ext cx="8229600" cy="4051300"/>
          </a:xfrm>
        </p:spPr>
        <p:txBody>
          <a:bodyPr/>
          <a:lstStyle/>
          <a:p>
            <a:r>
              <a:rPr lang="en-US" altLang="en-US" sz="2400" dirty="0" smtClean="0"/>
              <a:t>Software-Only-Simulation is a complete software representation of modeled hardware components and software emulators</a:t>
            </a:r>
          </a:p>
          <a:p>
            <a:r>
              <a:rPr lang="en-US" altLang="en-US" sz="2400" dirty="0" smtClean="0"/>
              <a:t>Together, the components form a complete spacecraft simulator</a:t>
            </a:r>
          </a:p>
          <a:p>
            <a:r>
              <a:rPr lang="en-US" altLang="en-US" sz="2400" dirty="0" smtClean="0"/>
              <a:t>Software-Only-Simulator provides complete control of CPU, Time, </a:t>
            </a:r>
            <a:r>
              <a:rPr lang="en-US" altLang="en-US" sz="2400" dirty="0" smtClean="0"/>
              <a:t>Memory, and Peripheral Devices</a:t>
            </a:r>
            <a:endParaRPr lang="en-US" altLang="en-US" sz="2400" dirty="0" smtClean="0"/>
          </a:p>
          <a:p>
            <a:pPr lvl="1"/>
            <a:r>
              <a:rPr lang="en-US" altLang="en-US" sz="2000" dirty="0" smtClean="0"/>
              <a:t>Can stop all execution for debugging</a:t>
            </a:r>
          </a:p>
          <a:p>
            <a:pPr lvl="1"/>
            <a:r>
              <a:rPr lang="en-US" altLang="en-US" sz="2000" dirty="0" smtClean="0"/>
              <a:t>Can peek/poke memory, perform fault injection</a:t>
            </a:r>
          </a:p>
          <a:p>
            <a:r>
              <a:rPr lang="en-US" altLang="en-US" sz="2400" dirty="0" smtClean="0"/>
              <a:t>Spacecraft simulator used for:</a:t>
            </a:r>
          </a:p>
          <a:p>
            <a:pPr lvl="1"/>
            <a:r>
              <a:rPr lang="en-US" altLang="en-US" sz="2000" dirty="0" smtClean="0"/>
              <a:t>Independent Testing (</a:t>
            </a:r>
            <a:r>
              <a:rPr lang="en-US" altLang="en-US" sz="2000" dirty="0" smtClean="0"/>
              <a:t>IV&amp;V</a:t>
            </a:r>
            <a:r>
              <a:rPr lang="en-US" altLang="en-US" sz="2000" dirty="0" smtClean="0"/>
              <a:t>)</a:t>
            </a:r>
          </a:p>
          <a:p>
            <a:pPr lvl="1"/>
            <a:r>
              <a:rPr lang="en-US" altLang="en-US" sz="2000" dirty="0" smtClean="0"/>
              <a:t>Operator Training</a:t>
            </a:r>
          </a:p>
          <a:p>
            <a:pPr lvl="1"/>
            <a:r>
              <a:rPr lang="en-US" altLang="en-US" sz="2000" dirty="0" smtClean="0"/>
              <a:t>Augmenting project hardware testing</a:t>
            </a:r>
            <a:endParaRPr lang="en-US" altLang="en-US" sz="2000" dirty="0" smtClean="0"/>
          </a:p>
        </p:txBody>
      </p:sp>
      <p:sp>
        <p:nvSpPr>
          <p:cNvPr id="10243" name="Title 2"/>
          <p:cNvSpPr>
            <a:spLocks noGrp="1"/>
          </p:cNvSpPr>
          <p:nvPr>
            <p:ph type="title"/>
          </p:nvPr>
        </p:nvSpPr>
        <p:spPr>
          <a:xfrm>
            <a:off x="2248766" y="179243"/>
            <a:ext cx="6428509" cy="744538"/>
          </a:xfrm>
        </p:spPr>
        <p:txBody>
          <a:bodyPr/>
          <a:lstStyle/>
          <a:p>
            <a:r>
              <a:rPr lang="en-US" altLang="en-US" dirty="0" smtClean="0"/>
              <a:t>Software-Only-Simulation</a:t>
            </a:r>
            <a:br>
              <a:rPr lang="en-US" altLang="en-US" dirty="0" smtClean="0"/>
            </a:br>
            <a:r>
              <a:rPr lang="en-US" altLang="en-US" dirty="0" smtClean="0"/>
              <a:t>Introduction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B1A742-F67F-44DB-8678-E464585B7F02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NASA IV&amp;V Independent Test Capability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216727" y="2182813"/>
            <a:ext cx="2382261" cy="2376487"/>
          </a:xfrm>
          <a:prstGeom prst="roundRect">
            <a:avLst/>
          </a:prstGeom>
          <a:solidFill>
            <a:srgbClr val="7030A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Modeled </a:t>
            </a:r>
          </a:p>
          <a:p>
            <a:pPr algn="ctr">
              <a:defRPr/>
            </a:pPr>
            <a:r>
              <a:rPr lang="en-US" sz="2000" b="1" dirty="0"/>
              <a:t>Spacecraft Hardware</a:t>
            </a:r>
          </a:p>
          <a:p>
            <a:pPr algn="ctr">
              <a:defRPr/>
            </a:pPr>
            <a:endParaRPr lang="en-US" sz="1400" dirty="0"/>
          </a:p>
          <a:p>
            <a:pPr algn="ctr">
              <a:defRPr/>
            </a:pPr>
            <a:r>
              <a:rPr lang="en-US" sz="1400" dirty="0" err="1"/>
              <a:t>cPCI</a:t>
            </a:r>
            <a:r>
              <a:rPr lang="en-US" sz="1400" dirty="0"/>
              <a:t>, </a:t>
            </a:r>
            <a:r>
              <a:rPr lang="en-US" sz="1400" dirty="0" err="1" smtClean="0"/>
              <a:t>SpaceWire</a:t>
            </a:r>
            <a:r>
              <a:rPr lang="en-US" sz="1400" dirty="0"/>
              <a:t>, 1553, </a:t>
            </a:r>
            <a:r>
              <a:rPr lang="en-US" sz="1400" dirty="0" err="1"/>
              <a:t>Ka</a:t>
            </a:r>
            <a:r>
              <a:rPr lang="en-US" sz="1400" dirty="0"/>
              <a:t>-band, S-band, </a:t>
            </a:r>
            <a:r>
              <a:rPr lang="en-US" sz="1400" dirty="0" smtClean="0"/>
              <a:t>FPGAs</a:t>
            </a:r>
            <a:endParaRPr lang="en-US" sz="1400" dirty="0"/>
          </a:p>
        </p:txBody>
      </p:sp>
      <p:sp>
        <p:nvSpPr>
          <p:cNvPr id="11" name="Rounded Rectangle 10"/>
          <p:cNvSpPr/>
          <p:nvPr/>
        </p:nvSpPr>
        <p:spPr>
          <a:xfrm>
            <a:off x="4683125" y="2182813"/>
            <a:ext cx="2465388" cy="2368550"/>
          </a:xfrm>
          <a:prstGeom prst="roundRect">
            <a:avLst/>
          </a:prstGeom>
          <a:solidFill>
            <a:srgbClr val="7030A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b="1" dirty="0"/>
              <a:t>Instruction Set</a:t>
            </a:r>
          </a:p>
          <a:p>
            <a:pPr algn="ctr">
              <a:defRPr/>
            </a:pPr>
            <a:r>
              <a:rPr lang="en-US" sz="2000" b="1" dirty="0"/>
              <a:t>Simulator</a:t>
            </a:r>
          </a:p>
          <a:p>
            <a:pPr algn="ctr">
              <a:defRPr/>
            </a:pPr>
            <a:r>
              <a:rPr lang="en-US" sz="1600" b="1" dirty="0" err="1" smtClean="0"/>
              <a:t>Simics</a:t>
            </a:r>
            <a:r>
              <a:rPr lang="en-US" sz="1600" b="1" dirty="0" smtClean="0"/>
              <a:t> / QEMU</a:t>
            </a:r>
            <a:endParaRPr lang="en-US" sz="1600" b="1" dirty="0"/>
          </a:p>
          <a:p>
            <a:pPr algn="ctr">
              <a:defRPr/>
            </a:pPr>
            <a:endParaRPr lang="en-US" sz="1400" dirty="0"/>
          </a:p>
          <a:p>
            <a:pPr algn="ctr">
              <a:defRPr/>
            </a:pPr>
            <a:r>
              <a:rPr lang="en-US" sz="1400" dirty="0" smtClean="0"/>
              <a:t>PPC750</a:t>
            </a:r>
            <a:r>
              <a:rPr lang="en-US" sz="1400" dirty="0"/>
              <a:t>, </a:t>
            </a:r>
            <a:r>
              <a:rPr lang="en-US" sz="1400" dirty="0" smtClean="0"/>
              <a:t>PPC401</a:t>
            </a:r>
            <a:r>
              <a:rPr lang="en-US" sz="1400" dirty="0"/>
              <a:t>, </a:t>
            </a:r>
            <a:r>
              <a:rPr lang="en-US" sz="1400" dirty="0" smtClean="0"/>
              <a:t>LEON3</a:t>
            </a:r>
            <a:endParaRPr lang="en-US" sz="1400" dirty="0"/>
          </a:p>
        </p:txBody>
      </p:sp>
      <p:sp>
        <p:nvSpPr>
          <p:cNvPr id="12292" name="Title 2"/>
          <p:cNvSpPr>
            <a:spLocks noGrp="1"/>
          </p:cNvSpPr>
          <p:nvPr>
            <p:ph type="title"/>
          </p:nvPr>
        </p:nvSpPr>
        <p:spPr>
          <a:xfrm>
            <a:off x="2308225" y="225425"/>
            <a:ext cx="6369050" cy="744538"/>
          </a:xfrm>
        </p:spPr>
        <p:txBody>
          <a:bodyPr/>
          <a:lstStyle/>
          <a:p>
            <a:r>
              <a:rPr lang="en-US" altLang="en-US" dirty="0" smtClean="0"/>
              <a:t>Software-Only-Simulation</a:t>
            </a:r>
            <a:br>
              <a:rPr lang="en-US" altLang="en-US" dirty="0" smtClean="0"/>
            </a:br>
            <a:r>
              <a:rPr lang="en-US" altLang="en-US" dirty="0" smtClean="0"/>
              <a:t>Introduction</a:t>
            </a:r>
          </a:p>
        </p:txBody>
      </p:sp>
      <p:sp>
        <p:nvSpPr>
          <p:cNvPr id="1229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D17698-83F9-4D8C-B17D-C9809D697F1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 dirty="0" smtClean="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NASA IV&amp;V Independent Test Capability </a:t>
            </a:r>
            <a:endParaRPr lang="en-US"/>
          </a:p>
        </p:txBody>
      </p:sp>
      <p:sp>
        <p:nvSpPr>
          <p:cNvPr id="12295" name="Content Placeholder 1"/>
          <p:cNvSpPr>
            <a:spLocks noGrp="1"/>
          </p:cNvSpPr>
          <p:nvPr>
            <p:ph idx="1"/>
          </p:nvPr>
        </p:nvSpPr>
        <p:spPr>
          <a:xfrm>
            <a:off x="568325" y="1401763"/>
            <a:ext cx="8229600" cy="658812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dirty="0" smtClean="0"/>
              <a:t>Simulator Components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457575" y="4405313"/>
            <a:ext cx="2355850" cy="157003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Operational</a:t>
            </a:r>
          </a:p>
          <a:p>
            <a:pPr algn="ctr">
              <a:defRPr/>
            </a:pPr>
            <a:r>
              <a:rPr lang="en-US" sz="2400" dirty="0"/>
              <a:t>Ground System</a:t>
            </a:r>
          </a:p>
        </p:txBody>
      </p:sp>
      <p:cxnSp>
        <p:nvCxnSpPr>
          <p:cNvPr id="7" name="Straight Arrow Connector 6"/>
          <p:cNvCxnSpPr>
            <a:stCxn id="17" idx="1"/>
          </p:cNvCxnSpPr>
          <p:nvPr/>
        </p:nvCxnSpPr>
        <p:spPr>
          <a:xfrm flipV="1">
            <a:off x="1801813" y="5273675"/>
            <a:ext cx="1655762" cy="396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813425" y="5273675"/>
            <a:ext cx="1663700" cy="1111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9" name="Content Placeholder 1"/>
          <p:cNvSpPr txBox="1">
            <a:spLocks/>
          </p:cNvSpPr>
          <p:nvPr/>
        </p:nvSpPr>
        <p:spPr bwMode="auto">
          <a:xfrm>
            <a:off x="447675" y="5697538"/>
            <a:ext cx="13462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sz="1600"/>
              <a:t>Independent Testing</a:t>
            </a:r>
          </a:p>
        </p:txBody>
      </p:sp>
      <p:sp>
        <p:nvSpPr>
          <p:cNvPr id="12300" name="Content Placeholder 1"/>
          <p:cNvSpPr txBox="1">
            <a:spLocks/>
          </p:cNvSpPr>
          <p:nvPr/>
        </p:nvSpPr>
        <p:spPr bwMode="auto">
          <a:xfrm>
            <a:off x="7265988" y="5708650"/>
            <a:ext cx="13462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sz="1600"/>
              <a:t>Operator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1600"/>
              <a:t>Training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170488" y="3670300"/>
            <a:ext cx="1701800" cy="66675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Unmodified Flight </a:t>
            </a:r>
          </a:p>
          <a:p>
            <a:pPr algn="ctr">
              <a:defRPr/>
            </a:pPr>
            <a:r>
              <a:rPr lang="en-US" sz="1400" dirty="0"/>
              <a:t>Software Binary</a:t>
            </a:r>
          </a:p>
        </p:txBody>
      </p:sp>
      <p:sp>
        <p:nvSpPr>
          <p:cNvPr id="12302" name="AutoShape 17" descr="data:image/jpeg;base64,/9j/4AAQSkZJRgABAQAAAQABAAD/2wCEAAkGBwgHBgkIBwgKCgkLDRYPDQwMDRsUFRAWIB0iIiAdHx8kKDQsJCYxJx8fLT0tMTU3Ojo6Iys/RD84QzQ5OjcBCgoKDQwNGg8PGjclHyU3Nzc3Nzc3Nzc3Nzc3Nzc3Nzc3Nzc3Nzc3Nzc3Nzc3Nzc3Nzc3Nzc3Nzc3Nzc3Nzc3N//AABEIAFkAQgMBIgACEQEDEQH/xAAaAAEAAwEBAQAAAAAAAAAAAAAAAQQFAgMH/8QAORAAAgIBAQQFCQUJAAAAAAAAAQIAAwQRBRJBUQYTITFhFCIyM1JUcZGyQlOBktEVIzVyc4KhseH/xAAUAQEAAAAAAAAAAAAAAAAAAAAA/8QAFBEBAAAAAAAAAAAAAAAAAAAAAP/aAAwDAQACEQMRAD8A+4xE5b0YFXOyqsPGa69t1F0+ZOgAHEk6ADmZR6zbWX51FeNiJwXIUu5HiAQB8zDL5X0gdX9DCpVq15WPvDf+IXsH8zTYVYGOb9q4ab2XVTl18WxFKuPgh117ORmnjZFOTSt1Dq9TrvKynvB4z1I9mY2GfJekOXhL6q+kZaL7D7xVwPid0/EmBtxIEmAiIgJBkxAxtfI9vNY/qs2pVVuVia+b8Sp1/tmvvrK+Vi1ZdHVXrqjEEjiCO0aHgQZl5lm1NlYmTk12VZlNNTWBbiUfQAnTUA6n8BA3N6Y2CPKukOXmL6qipcRG9ptSz/LzR8dZNabSz6EfJurx6bFDbtGpcgjXTeIGnymnTRVRStVKBEXzVWB7xEQEREBOWdV9JgNeZnUrZOHRlhevrV93u3hA9Our+8T8wmf0hes7C2kBYvbi2/aHsGev7HwPdKvlKHSDZOAuw9oMuMisuNaVPb37hgaOzraxgYv7xPUp9oeyJa66v7xPzCZmz9k4DYGMzYleppT6RLH7H2f7pXAuLYrDVWBHgZ3K+Pi0Y6btFaouuug5yxAREQEREBM3pJ29Htp6e62/SZomY+3X6/Fu2bR52TlVsnZ3IpBBY+H+4Ghs3+H439FPpEszM2ZkA44xnBrvoVa7E/wCPA8JpAwJiIgIiICRrJlDPuyERa8Wreus7FJ9BPFoHnn5jowxcVQ+U6nQH0UXizeE9cHDXGrbUmy1zrZY/ex/SMHBXFUgMbLGbessfvc8/wDkugQKGdhnI3XqPU5FR1qtHDwPNTy/QGTgZnXl6blFWTUB1lXhwI5ryMusJRzcM3MltR3MqrU128te8Hmp7iPx4CBoRKmDfbbRrfU1Vi+a6cNRxB4iW4CIiAnJQTqIEASYiAnLCdRA5CTqIgIiIH//2Q=="/>
          <p:cNvSpPr>
            <a:spLocks noChangeAspect="1" noChangeArrowheads="1"/>
          </p:cNvSpPr>
          <p:nvPr/>
        </p:nvSpPr>
        <p:spPr bwMode="auto">
          <a:xfrm>
            <a:off x="885825" y="4506913"/>
            <a:ext cx="720725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2303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4806950"/>
            <a:ext cx="6762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4764088"/>
            <a:ext cx="6762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1"/>
          <p:cNvSpPr txBox="1">
            <a:spLocks/>
          </p:cNvSpPr>
          <p:nvPr/>
        </p:nvSpPr>
        <p:spPr bwMode="auto">
          <a:xfrm>
            <a:off x="1801813" y="4948238"/>
            <a:ext cx="13462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en-US" sz="1050" dirty="0" smtClean="0"/>
              <a:t>Halt Entire System</a:t>
            </a:r>
          </a:p>
        </p:txBody>
      </p:sp>
      <p:sp>
        <p:nvSpPr>
          <p:cNvPr id="18" name="Content Placeholder 1"/>
          <p:cNvSpPr txBox="1">
            <a:spLocks/>
          </p:cNvSpPr>
          <p:nvPr/>
        </p:nvSpPr>
        <p:spPr bwMode="auto">
          <a:xfrm>
            <a:off x="1801813" y="5329238"/>
            <a:ext cx="1346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en-US" sz="1100" dirty="0" smtClean="0"/>
              <a:t>Memory Analysis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en-US" sz="1100" dirty="0" smtClean="0"/>
              <a:t>Fault </a:t>
            </a:r>
            <a:r>
              <a:rPr lang="en-US" altLang="en-US" sz="1050" dirty="0" smtClean="0"/>
              <a:t>Injection</a:t>
            </a:r>
            <a:endParaRPr lang="en-US" altLang="en-US" sz="1100" dirty="0" smtClean="0"/>
          </a:p>
        </p:txBody>
      </p:sp>
      <p:sp>
        <p:nvSpPr>
          <p:cNvPr id="19" name="Content Placeholder 1"/>
          <p:cNvSpPr txBox="1">
            <a:spLocks/>
          </p:cNvSpPr>
          <p:nvPr/>
        </p:nvSpPr>
        <p:spPr bwMode="auto">
          <a:xfrm>
            <a:off x="5972175" y="4782343"/>
            <a:ext cx="13462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en-US" sz="1050" dirty="0" smtClean="0"/>
              <a:t>Spacecraft Scenarios</a:t>
            </a:r>
          </a:p>
        </p:txBody>
      </p:sp>
      <p:sp>
        <p:nvSpPr>
          <p:cNvPr id="20" name="Content Placeholder 1"/>
          <p:cNvSpPr txBox="1">
            <a:spLocks/>
          </p:cNvSpPr>
          <p:nvPr/>
        </p:nvSpPr>
        <p:spPr bwMode="auto">
          <a:xfrm>
            <a:off x="6056313" y="5361855"/>
            <a:ext cx="13462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en-US" sz="1050" dirty="0" smtClean="0"/>
              <a:t>What-if Scenarios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 - &amp;quot;Agenda&amp;quot;&quot;/&gt;&lt;property id=&quot;20307&quot; value=&quot;491&quot;/&gt;&lt;/object&gt;&lt;object type=&quot;3&quot; unique_id=&quot;10011&quot;&gt;&lt;property id=&quot;20148&quot; value=&quot;5&quot;/&gt;&lt;property id=&quot;20300&quot; value=&quot;Slide 7 - &amp;quot;Current Use&amp;quot;&quot;/&gt;&lt;property id=&quot;20307&quot; value=&quot;603&quot;/&gt;&lt;/object&gt;&lt;object type=&quot;3&quot; unique_id=&quot;10020&quot;&gt;&lt;property id=&quot;20148&quot; value=&quot;5&quot;/&gt;&lt;property id=&quot;20300&quot; value=&quot;Slide 11 - &amp;quot;Conclusion&amp;quot;&quot;/&gt;&lt;property id=&quot;20307&quot; value=&quot;599&quot;/&gt;&lt;/object&gt;&lt;object type=&quot;3&quot; unique_id=&quot;10078&quot;&gt;&lt;property id=&quot;20148&quot; value=&quot;5&quot;/&gt;&lt;property id=&quot;20300&quot; value=&quot;Slide 3 - &amp;quot;ITCSB Description&amp;quot;&quot;/&gt;&lt;property id=&quot;20307&quot; value=&quot;626&quot;/&gt;&lt;/object&gt;&lt;object type=&quot;3&quot; unique_id=&quot;10079&quot;&gt;&lt;property id=&quot;20148&quot; value=&quot;5&quot;/&gt;&lt;property id=&quot;20300&quot; value=&quot;Slide 4 - &amp;quot;ITCSB Features&amp;quot;&quot;/&gt;&lt;property id=&quot;20307&quot; value=&quot;622&quot;/&gt;&lt;/object&gt;&lt;object type=&quot;3&quot; unique_id=&quot;10080&quot;&gt;&lt;property id=&quot;20148&quot; value=&quot;5&quot;/&gt;&lt;property id=&quot;20300&quot; value=&quot;Slide 5 - &amp;quot;ITCSB Interception&amp;quot;&quot;/&gt;&lt;property id=&quot;20307&quot; value=&quot;627&quot;/&gt;&lt;/object&gt;&lt;object type=&quot;3&quot; unique_id=&quot;10081&quot;&gt;&lt;property id=&quot;20148&quot; value=&quot;5&quot;/&gt;&lt;property id=&quot;20300&quot; value=&quot;Slide 6 - &amp;quot;ITCSB Interception&amp;quot;&quot;/&gt;&lt;property id=&quot;20307&quot; value=&quot;624&quot;/&gt;&lt;/object&gt;&lt;object type=&quot;3&quot; unique_id=&quot;10183&quot;&gt;&lt;property id=&quot;20148&quot; value=&quot;5&quot;/&gt;&lt;property id=&quot;20300&quot; value=&quot;Slide 8&quot;/&gt;&lt;property id=&quot;20307&quot; value=&quot;628&quot;/&gt;&lt;/object&gt;&lt;object type=&quot;3&quot; unique_id=&quot;10184&quot;&gt;&lt;property id=&quot;20148&quot; value=&quot;5&quot;/&gt;&lt;property id=&quot;20300&quot; value=&quot;Slide 9&quot;/&gt;&lt;property id=&quot;20307&quot; value=&quot;629&quot;/&gt;&lt;/object&gt;&lt;object type=&quot;3&quot; unique_id=&quot;10185&quot;&gt;&lt;property id=&quot;20148&quot; value=&quot;5&quot;/&gt;&lt;property id=&quot;20300&quot; value=&quot;Slide 10&quot;/&gt;&lt;property id=&quot;20307&quot; value=&quot;63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17938</TotalTime>
  <Words>1398</Words>
  <Application>Microsoft Office PowerPoint</Application>
  <PresentationFormat>On-screen Show (4:3)</PresentationFormat>
  <Paragraphs>371</Paragraphs>
  <Slides>28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Aharoni</vt:lpstr>
      <vt:lpstr>Arial</vt:lpstr>
      <vt:lpstr>Calibri</vt:lpstr>
      <vt:lpstr>Cambria</vt:lpstr>
      <vt:lpstr>Courier New</vt:lpstr>
      <vt:lpstr>Times New Roman</vt:lpstr>
      <vt:lpstr>WenQuanYi Zen Hei</vt:lpstr>
      <vt:lpstr>Wingdings</vt:lpstr>
      <vt:lpstr>Office Theme</vt:lpstr>
      <vt:lpstr>Picture</vt:lpstr>
      <vt:lpstr>A Continuous Integration System for GSFC Core Flight Executive/Core Flight System (cFE/CFS)</vt:lpstr>
      <vt:lpstr>Agenda</vt:lpstr>
      <vt:lpstr>Introduction to the NASA  Independent Verification &amp; Validation (IV&amp;V)  Independent Test Capability (ITC)  </vt:lpstr>
      <vt:lpstr>IV&amp;V Approach for  Independent Testing</vt:lpstr>
      <vt:lpstr>Jon McBride Software Testing &amp; Research (JSTAR) Laboratory</vt:lpstr>
      <vt:lpstr>ITC Developed Spacecraft Simulators</vt:lpstr>
      <vt:lpstr>Software-Only-Simulation </vt:lpstr>
      <vt:lpstr>Software-Only-Simulation Introduction</vt:lpstr>
      <vt:lpstr>Software-Only-Simulation Introduction</vt:lpstr>
      <vt:lpstr>PowerPoint Presentation</vt:lpstr>
      <vt:lpstr>cFE/CFS Continuous Integration System</vt:lpstr>
      <vt:lpstr>System Goals</vt:lpstr>
      <vt:lpstr>System Technologies Utilized</vt:lpstr>
      <vt:lpstr>Continuous Integration  System Architecture</vt:lpstr>
      <vt:lpstr>Bamboo and ASIST  System Architecture</vt:lpstr>
      <vt:lpstr>Continuous Integration  Activity Flow </vt:lpstr>
      <vt:lpstr>System Automated Build &amp; Test</vt:lpstr>
      <vt:lpstr>PowerPoint Presentation</vt:lpstr>
      <vt:lpstr>PowerPoint Presentation</vt:lpstr>
      <vt:lpstr>Contact Information</vt:lpstr>
      <vt:lpstr>PowerPoint Presentation</vt:lpstr>
      <vt:lpstr>Software-Only-Simulation Introduction</vt:lpstr>
      <vt:lpstr>NASA Operational Simulator (NOS) </vt:lpstr>
      <vt:lpstr>NOS Feature Set  </vt:lpstr>
      <vt:lpstr>NOS Middleware</vt:lpstr>
      <vt:lpstr>NOS Middleware Architecture</vt:lpstr>
      <vt:lpstr>NOS Software Utilities</vt:lpstr>
      <vt:lpstr>NOS Dynamic Interception</vt:lpstr>
    </vt:vector>
  </TitlesOfParts>
  <Manager>Frank Huy</Manager>
  <Company>NASA IV&amp;V Facility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SMAP IV&amp;V FY10 Objectives</dc:title>
  <dc:subject>SMAP</dc:subject>
  <dc:creator>SMAP IV&amp;V Team</dc:creator>
  <cp:lastModifiedBy>szemerick</cp:lastModifiedBy>
  <cp:revision>1767</cp:revision>
  <dcterms:created xsi:type="dcterms:W3CDTF">2006-08-16T00:00:00Z</dcterms:created>
  <dcterms:modified xsi:type="dcterms:W3CDTF">2014-12-04T19:51:27Z</dcterms:modified>
</cp:coreProperties>
</file>