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68" r:id="rId2"/>
  </p:sldMasterIdLst>
  <p:notesMasterIdLst>
    <p:notesMasterId r:id="rId48"/>
  </p:notesMasterIdLst>
  <p:handoutMasterIdLst>
    <p:handoutMasterId r:id="rId49"/>
  </p:handoutMasterIdLst>
  <p:sldIdLst>
    <p:sldId id="482" r:id="rId3"/>
    <p:sldId id="508" r:id="rId4"/>
    <p:sldId id="516" r:id="rId5"/>
    <p:sldId id="504" r:id="rId6"/>
    <p:sldId id="509" r:id="rId7"/>
    <p:sldId id="532" r:id="rId8"/>
    <p:sldId id="534" r:id="rId9"/>
    <p:sldId id="512" r:id="rId10"/>
    <p:sldId id="517" r:id="rId11"/>
    <p:sldId id="507" r:id="rId12"/>
    <p:sldId id="536" r:id="rId13"/>
    <p:sldId id="537" r:id="rId14"/>
    <p:sldId id="539" r:id="rId15"/>
    <p:sldId id="540" r:id="rId16"/>
    <p:sldId id="541" r:id="rId17"/>
    <p:sldId id="513" r:id="rId18"/>
    <p:sldId id="514" r:id="rId19"/>
    <p:sldId id="515" r:id="rId20"/>
    <p:sldId id="518" r:id="rId21"/>
    <p:sldId id="503" r:id="rId22"/>
    <p:sldId id="520" r:id="rId23"/>
    <p:sldId id="521" r:id="rId24"/>
    <p:sldId id="522" r:id="rId25"/>
    <p:sldId id="524" r:id="rId26"/>
    <p:sldId id="525" r:id="rId27"/>
    <p:sldId id="526" r:id="rId28"/>
    <p:sldId id="523" r:id="rId29"/>
    <p:sldId id="529" r:id="rId30"/>
    <p:sldId id="519" r:id="rId31"/>
    <p:sldId id="542" r:id="rId32"/>
    <p:sldId id="543" r:id="rId33"/>
    <p:sldId id="544" r:id="rId34"/>
    <p:sldId id="545" r:id="rId35"/>
    <p:sldId id="546" r:id="rId36"/>
    <p:sldId id="547" r:id="rId37"/>
    <p:sldId id="548" r:id="rId38"/>
    <p:sldId id="549" r:id="rId39"/>
    <p:sldId id="550" r:id="rId40"/>
    <p:sldId id="551" r:id="rId41"/>
    <p:sldId id="552" r:id="rId42"/>
    <p:sldId id="553" r:id="rId43"/>
    <p:sldId id="554" r:id="rId44"/>
    <p:sldId id="556" r:id="rId45"/>
    <p:sldId id="555" r:id="rId46"/>
    <p:sldId id="502" r:id="rId47"/>
  </p:sldIdLst>
  <p:sldSz cx="9144000" cy="6858000" type="screen4x3"/>
  <p:notesSz cx="6662738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763"/>
    <a:srgbClr val="7F7F7F"/>
    <a:srgbClr val="4BACC6"/>
    <a:srgbClr val="FABA86"/>
    <a:srgbClr val="6A7EF6"/>
    <a:srgbClr val="5AC252"/>
    <a:srgbClr val="000000"/>
    <a:srgbClr val="BF7D59"/>
    <a:srgbClr val="855033"/>
    <a:srgbClr val="073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3561" autoAdjust="0"/>
  </p:normalViewPr>
  <p:slideViewPr>
    <p:cSldViewPr snapToGrid="0">
      <p:cViewPr varScale="1">
        <p:scale>
          <a:sx n="70" d="100"/>
          <a:sy n="70" d="100"/>
        </p:scale>
        <p:origin x="12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8" d="100"/>
          <a:sy n="38" d="100"/>
        </p:scale>
        <p:origin x="-2477" y="-86"/>
      </p:cViewPr>
      <p:guideLst>
        <p:guide orient="horz" pos="3120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AD8EAA-D806-4A15-9B26-A14050D62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75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05350"/>
            <a:ext cx="53292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C122C7-1DE2-48CA-B93A-77B51E2902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626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4F566-0C9D-4F46-A0AF-6D345EA4953A}" type="slidenum">
              <a:rPr lang="en-GB" smtClean="0"/>
              <a:pPr/>
              <a:t>1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6521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36D331A-8BAD-439C-B37D-827ACE1C84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40776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08F6-44E3-4072-ABDF-4F52B18845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200" y="262800"/>
            <a:ext cx="6652800" cy="73026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0" y="1196975"/>
            <a:ext cx="8697600" cy="5229025"/>
          </a:xfrm>
        </p:spPr>
        <p:txBody>
          <a:bodyPr>
            <a:normAutofit/>
          </a:bodyPr>
          <a:lstStyle>
            <a:lvl2pPr>
              <a:defRPr sz="2400" baseline="0"/>
            </a:lvl2pPr>
            <a:lvl3pPr>
              <a:defRPr sz="24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2D47-FFD9-47B5-81D8-50F30A1C2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2D47-FFD9-47B5-81D8-50F30A1C2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91200" y="262800"/>
            <a:ext cx="6650966" cy="73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200" y="262800"/>
            <a:ext cx="6650966" cy="73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FBB82-FF7A-494D-9F87-9C54C2DFF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0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08F6-44E3-4072-ABDF-4F52B18845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36D331A-8BAD-439C-B37D-827ACE1C84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25395"/>
            <a:ext cx="8640000" cy="7302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196975"/>
            <a:ext cx="8697969" cy="5661025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2D47-FFD9-47B5-81D8-50F30A1C2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25395"/>
            <a:ext cx="8640000" cy="7302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2D47-FFD9-47B5-81D8-50F30A1C2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52400"/>
            <a:ext cx="8640000" cy="823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FBB82-FF7A-494D-9F87-9C54C2DFF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491200" y="262800"/>
            <a:ext cx="6650966" cy="7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46400" y="1196975"/>
            <a:ext cx="86976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000" y="6426000"/>
            <a:ext cx="648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03D74BE-7A03-43AD-BFBB-B23B68F71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6400" cy="99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44" r:id="rId2"/>
    <p:sldLayoutId id="2147483767" r:id="rId3"/>
    <p:sldLayoutId id="2147483748" r:id="rId4"/>
    <p:sldLayoutId id="214748374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FontTx/>
        <a:buBlip>
          <a:blip r:embed="rId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FontTx/>
        <a:buBlip>
          <a:blip r:embed="rId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FontTx/>
        <a:buBlip>
          <a:blip r:embed="rId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439863" y="152400"/>
            <a:ext cx="77041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439863" y="1196975"/>
            <a:ext cx="770413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03D74BE-7A03-43AD-BFBB-B23B68F71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Tx/>
        <a:buBlip>
          <a:blip r:embed="rId7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Tx/>
        <a:buBlip>
          <a:blip r:embed="rId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Tx/>
        <a:buBlip>
          <a:blip r:embed="rId7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512320" y="1664806"/>
            <a:ext cx="8119360" cy="2296806"/>
          </a:xfrm>
        </p:spPr>
        <p:txBody>
          <a:bodyPr/>
          <a:lstStyle/>
          <a:p>
            <a:r>
              <a:rPr lang="en-GB" b="1" dirty="0"/>
              <a:t>Implementing SpaceWire-D in RTEMS for the AT6981 Processor</a:t>
            </a:r>
            <a:endParaRPr lang="en-GB" dirty="0"/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913252" y="3622916"/>
            <a:ext cx="7229573" cy="196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b="1" dirty="0" smtClean="0"/>
              <a:t>David Gibson</a:t>
            </a:r>
          </a:p>
          <a:p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David Paterson</a:t>
            </a:r>
            <a:r>
              <a:rPr lang="en-GB" sz="2400" b="1" dirty="0"/>
              <a:t>, Steve </a:t>
            </a:r>
            <a:r>
              <a:rPr lang="en-GB" sz="2400" b="1" dirty="0" smtClean="0"/>
              <a:t>Parkes, Stuart Mills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82" y="5431514"/>
            <a:ext cx="2108718" cy="1426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15" y="4078244"/>
            <a:ext cx="666430" cy="56949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84" y="5353456"/>
            <a:ext cx="1493092" cy="60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 SDE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0" y="1196974"/>
            <a:ext cx="8697600" cy="297058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Supports development </a:t>
            </a:r>
            <a:r>
              <a:rPr lang="en-GB" dirty="0"/>
              <a:t>of software for </a:t>
            </a:r>
            <a:r>
              <a:rPr lang="en-GB" dirty="0" smtClean="0"/>
              <a:t>flight processors</a:t>
            </a:r>
          </a:p>
          <a:p>
            <a:pPr lvl="1"/>
            <a:r>
              <a:rPr lang="en-GB" dirty="0" smtClean="0"/>
              <a:t>Based on Eclipse IDE, using GCC toolchain</a:t>
            </a:r>
          </a:p>
          <a:p>
            <a:r>
              <a:rPr lang="en-GB" dirty="0" smtClean="0"/>
              <a:t>Debug over UART or SpaceWire</a:t>
            </a:r>
          </a:p>
          <a:p>
            <a:r>
              <a:rPr lang="en-GB" dirty="0" smtClean="0"/>
              <a:t>Custom plug-ins provide access to processor-specific features, e.g.:</a:t>
            </a:r>
          </a:p>
          <a:p>
            <a:pPr lvl="1"/>
            <a:r>
              <a:rPr lang="en-GB" dirty="0" smtClean="0"/>
              <a:t>Device internal register view</a:t>
            </a:r>
          </a:p>
          <a:p>
            <a:pPr lvl="1"/>
            <a:r>
              <a:rPr lang="en-GB" dirty="0" smtClean="0"/>
              <a:t>Trace buffer view</a:t>
            </a:r>
          </a:p>
          <a:p>
            <a:pPr lvl="1"/>
            <a:r>
              <a:rPr lang="en-GB" dirty="0" smtClean="0"/>
              <a:t>Processor cache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 descr="http://www.star-dundee.com/sites/default/files/styles/uc_product_full/public/SDE.png?itok=8NL5q53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7" y="4167554"/>
            <a:ext cx="4830466" cy="269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54137" y="4167554"/>
            <a:ext cx="4189863" cy="206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Currently supported devices:</a:t>
            </a:r>
          </a:p>
          <a:p>
            <a:pPr lvl="1"/>
            <a:r>
              <a:rPr lang="en-GB" kern="0" dirty="0" smtClean="0"/>
              <a:t>Atmel AT697E/F</a:t>
            </a:r>
          </a:p>
          <a:p>
            <a:pPr lvl="1"/>
            <a:r>
              <a:rPr lang="en-GB" kern="0" dirty="0" smtClean="0"/>
              <a:t>Atmel AT7913E (SpW-RTC)</a:t>
            </a:r>
          </a:p>
          <a:p>
            <a:pPr lvl="1"/>
            <a:r>
              <a:rPr lang="en-GB" kern="0" dirty="0" smtClean="0"/>
              <a:t>Atmel ATF697FF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0195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 SDE Castor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Added register address map and register information</a:t>
            </a:r>
          </a:p>
          <a:p>
            <a:pPr lvl="1"/>
            <a:r>
              <a:rPr lang="en-GB" dirty="0" smtClean="0"/>
              <a:t>E.g. bit field assignments for each register</a:t>
            </a:r>
          </a:p>
          <a:p>
            <a:r>
              <a:rPr lang="en-GB" dirty="0" smtClean="0"/>
              <a:t>Provided device-specific libraries and </a:t>
            </a:r>
            <a:r>
              <a:rPr lang="en-GB" dirty="0" smtClean="0"/>
              <a:t>linker scripts </a:t>
            </a:r>
            <a:r>
              <a:rPr lang="en-GB" dirty="0" smtClean="0"/>
              <a:t>for GCC toolchain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 SDE Castor Support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View and edit LEON2-FT register values</a:t>
            </a:r>
            <a:endParaRPr lang="en-GB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088" y="2008332"/>
            <a:ext cx="8340725" cy="444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2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2029162"/>
            <a:ext cx="8379242" cy="4412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 SDE Castor Support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Control and debug all SpaceWire peripherals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8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5" y="2029162"/>
            <a:ext cx="8280748" cy="4412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 SDE Castor Support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race Buffer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9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5" y="2032656"/>
            <a:ext cx="8280748" cy="4405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 SDE Castor Support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LEON Cache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3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Porting RTEMS to Castor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Creating a BSP</a:t>
            </a:r>
          </a:p>
          <a:p>
            <a:pPr lvl="1"/>
            <a:r>
              <a:rPr lang="en-GB" dirty="0"/>
              <a:t>Does a BSP for this board exist?</a:t>
            </a:r>
          </a:p>
          <a:p>
            <a:pPr lvl="1"/>
            <a:r>
              <a:rPr lang="en-GB" dirty="0"/>
              <a:t>Does a BSP for a similar board exist?</a:t>
            </a:r>
          </a:p>
          <a:p>
            <a:pPr lvl="1"/>
            <a:r>
              <a:rPr lang="en-GB" dirty="0"/>
              <a:t>Is the board’s CPU supported?</a:t>
            </a:r>
          </a:p>
          <a:p>
            <a:r>
              <a:rPr lang="en-GB" dirty="0"/>
              <a:t>Board initialisation</a:t>
            </a:r>
          </a:p>
          <a:p>
            <a:r>
              <a:rPr lang="en-GB" dirty="0"/>
              <a:t>Device drivers</a:t>
            </a:r>
          </a:p>
          <a:p>
            <a:pPr lvl="1"/>
            <a:r>
              <a:rPr lang="en-GB" dirty="0"/>
              <a:t>Clock</a:t>
            </a:r>
          </a:p>
          <a:p>
            <a:pPr lvl="1"/>
            <a:r>
              <a:rPr lang="en-GB" dirty="0"/>
              <a:t>Console</a:t>
            </a:r>
          </a:p>
          <a:p>
            <a:pPr lvl="1"/>
            <a:r>
              <a:rPr lang="en-GB" dirty="0" smtClean="0"/>
              <a:t>Other </a:t>
            </a:r>
            <a:r>
              <a:rPr lang="en-GB" dirty="0"/>
              <a:t>devices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 of The Castor 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existing LEON2 BSPs</a:t>
            </a:r>
          </a:p>
          <a:p>
            <a:r>
              <a:rPr lang="en-GB" dirty="0"/>
              <a:t>Clock and console drivers</a:t>
            </a:r>
          </a:p>
          <a:p>
            <a:r>
              <a:rPr lang="en-GB" dirty="0"/>
              <a:t>SpaceWire DMA channel driver</a:t>
            </a:r>
          </a:p>
          <a:p>
            <a:r>
              <a:rPr lang="en-GB" dirty="0"/>
              <a:t>SpaceWire RMAP Target &amp; Initiator driver</a:t>
            </a:r>
          </a:p>
          <a:p>
            <a:r>
              <a:rPr lang="en-GB" dirty="0"/>
              <a:t>Other device drivers to follow…</a:t>
            </a:r>
          </a:p>
          <a:p>
            <a:r>
              <a:rPr lang="en-GB" dirty="0"/>
              <a:t>Port to AT7913 (RTC) </a:t>
            </a:r>
            <a:r>
              <a:rPr lang="en-GB" dirty="0" smtClean="0"/>
              <a:t>performed in parallel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Achievable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Expected performance for a 200MHz </a:t>
            </a:r>
            <a:r>
              <a:rPr lang="en-GB" dirty="0" smtClean="0"/>
              <a:t>clock:</a:t>
            </a:r>
            <a:endParaRPr lang="en-GB" dirty="0"/>
          </a:p>
          <a:p>
            <a:pPr lvl="1"/>
            <a:r>
              <a:rPr lang="en-GB" dirty="0"/>
              <a:t>150 MIPS, 40 MFLOPS</a:t>
            </a:r>
          </a:p>
          <a:p>
            <a:pPr lvl="1"/>
            <a:r>
              <a:rPr lang="en-GB" dirty="0"/>
              <a:t>Low interrupt latency (~4µs)</a:t>
            </a:r>
          </a:p>
          <a:p>
            <a:pPr lvl="1"/>
            <a:r>
              <a:rPr lang="en-GB" dirty="0" smtClean="0"/>
              <a:t>SpaceWire transmit/receive </a:t>
            </a:r>
            <a:r>
              <a:rPr lang="en-GB" dirty="0"/>
              <a:t>up to maximum theoretical data rate (maximum link speed 200 </a:t>
            </a:r>
            <a:r>
              <a:rPr lang="en-GB" dirty="0" smtClean="0"/>
              <a:t>Mbits/s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Three engines operating in parallel, autonomously (assuming no port contention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930772"/>
            <a:ext cx="7772400" cy="1600200"/>
          </a:xfrm>
        </p:spPr>
        <p:txBody>
          <a:bodyPr/>
          <a:lstStyle/>
          <a:p>
            <a:r>
              <a:rPr lang="en-GB" dirty="0" smtClean="0"/>
              <a:t>Introduction to SpaceWire-D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to AT6981 – Castor</a:t>
            </a:r>
          </a:p>
          <a:p>
            <a:r>
              <a:rPr lang="en-GB" dirty="0" smtClean="0"/>
              <a:t>Supporting RTEMS on Castor</a:t>
            </a:r>
          </a:p>
          <a:p>
            <a:pPr lvl="1"/>
            <a:r>
              <a:rPr lang="en-GB" dirty="0" smtClean="0"/>
              <a:t>STAR SDE support</a:t>
            </a:r>
          </a:p>
          <a:p>
            <a:pPr lvl="1"/>
            <a:r>
              <a:rPr lang="en-GB" dirty="0" smtClean="0"/>
              <a:t>Porting RTEMS</a:t>
            </a:r>
          </a:p>
          <a:p>
            <a:r>
              <a:rPr lang="en-GB" dirty="0" smtClean="0"/>
              <a:t>Introduction to SpaceWire-D</a:t>
            </a:r>
          </a:p>
          <a:p>
            <a:r>
              <a:rPr lang="en-GB" dirty="0" smtClean="0"/>
              <a:t>SpaceWire-D on Castor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Deterministic SpaceWire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Want to use SpaceWire for control applications</a:t>
            </a:r>
          </a:p>
          <a:p>
            <a:r>
              <a:rPr lang="en-GB" dirty="0"/>
              <a:t>Determinism is essential</a:t>
            </a:r>
          </a:p>
          <a:p>
            <a:r>
              <a:rPr lang="en-GB" dirty="0"/>
              <a:t>Determinism </a:t>
            </a:r>
            <a:r>
              <a:rPr lang="en-GB" dirty="0" smtClean="0"/>
              <a:t>means:</a:t>
            </a:r>
            <a:endParaRPr lang="en-GB" dirty="0"/>
          </a:p>
          <a:p>
            <a:pPr lvl="1"/>
            <a:r>
              <a:rPr lang="en-GB" dirty="0"/>
              <a:t>Predictable</a:t>
            </a:r>
          </a:p>
          <a:p>
            <a:pPr lvl="1"/>
            <a:r>
              <a:rPr lang="en-GB" dirty="0"/>
              <a:t>Delivery within specified time </a:t>
            </a:r>
            <a:r>
              <a:rPr lang="en-GB" dirty="0" smtClean="0"/>
              <a:t>constraints</a:t>
            </a:r>
            <a:endParaRPr lang="en-GB" dirty="0"/>
          </a:p>
          <a:p>
            <a:r>
              <a:rPr lang="en-GB" dirty="0" smtClean="0"/>
              <a:t>A single SpaceWire link is deterministic</a:t>
            </a:r>
          </a:p>
          <a:p>
            <a:r>
              <a:rPr lang="en-GB" dirty="0" smtClean="0"/>
              <a:t>A larger network, with multiple masters, is not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Time-Slots for Managing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0" y="3235569"/>
            <a:ext cx="8697600" cy="3190431"/>
          </a:xfrm>
        </p:spPr>
        <p:txBody>
          <a:bodyPr/>
          <a:lstStyle/>
          <a:p>
            <a:r>
              <a:rPr lang="en-GB" dirty="0" smtClean="0"/>
              <a:t>SpaceWire time-codes </a:t>
            </a:r>
            <a:r>
              <a:rPr lang="en-GB" dirty="0"/>
              <a:t>used to define time-slots</a:t>
            </a:r>
          </a:p>
          <a:p>
            <a:r>
              <a:rPr lang="en-GB" dirty="0"/>
              <a:t>Time-slot has same number as time-code that </a:t>
            </a:r>
            <a:r>
              <a:rPr lang="en-GB" dirty="0" smtClean="0"/>
              <a:t>starts </a:t>
            </a:r>
            <a:r>
              <a:rPr lang="en-GB" dirty="0"/>
              <a:t>the time-slot</a:t>
            </a:r>
          </a:p>
          <a:p>
            <a:r>
              <a:rPr lang="en-GB" dirty="0"/>
              <a:t>64 time-slots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83352" y="2211185"/>
            <a:ext cx="725587" cy="708338"/>
          </a:xfrm>
          <a:custGeom>
            <a:avLst/>
            <a:gdLst>
              <a:gd name="connsiteX0" fmla="*/ 103031 w 1043189"/>
              <a:gd name="connsiteY0" fmla="*/ 0 h 708338"/>
              <a:gd name="connsiteX1" fmla="*/ 1043189 w 1043189"/>
              <a:gd name="connsiteY1" fmla="*/ 12879 h 708338"/>
              <a:gd name="connsiteX2" fmla="*/ 1030310 w 1043189"/>
              <a:gd name="connsiteY2" fmla="*/ 708338 h 708338"/>
              <a:gd name="connsiteX3" fmla="*/ 115910 w 1043189"/>
              <a:gd name="connsiteY3" fmla="*/ 708338 h 708338"/>
              <a:gd name="connsiteX4" fmla="*/ 0 w 1043189"/>
              <a:gd name="connsiteY4" fmla="*/ 476519 h 708338"/>
              <a:gd name="connsiteX5" fmla="*/ 244698 w 1043189"/>
              <a:gd name="connsiteY5" fmla="*/ 244699 h 708338"/>
              <a:gd name="connsiteX6" fmla="*/ 103031 w 1043189"/>
              <a:gd name="connsiteY6" fmla="*/ 0 h 70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189" h="708338">
                <a:moveTo>
                  <a:pt x="103031" y="0"/>
                </a:moveTo>
                <a:lnTo>
                  <a:pt x="1043189" y="12879"/>
                </a:lnTo>
                <a:lnTo>
                  <a:pt x="1030310" y="708338"/>
                </a:lnTo>
                <a:lnTo>
                  <a:pt x="115910" y="708338"/>
                </a:lnTo>
                <a:lnTo>
                  <a:pt x="0" y="476519"/>
                </a:lnTo>
                <a:lnTo>
                  <a:pt x="244698" y="244699"/>
                </a:lnTo>
                <a:lnTo>
                  <a:pt x="10303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5816" y="1139615"/>
            <a:ext cx="3643338" cy="1785950"/>
            <a:chOff x="863554" y="1115988"/>
            <a:chExt cx="3643338" cy="1785950"/>
          </a:xfrm>
        </p:grpSpPr>
        <p:sp>
          <p:nvSpPr>
            <p:cNvPr id="7" name="Rectangle 6"/>
            <p:cNvSpPr/>
            <p:nvPr/>
          </p:nvSpPr>
          <p:spPr>
            <a:xfrm>
              <a:off x="1577934" y="2187558"/>
              <a:ext cx="2928958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Time-Slot 6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1185819" y="1793855"/>
              <a:ext cx="64294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63554" y="1115988"/>
              <a:ext cx="16579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Time-Code 6</a:t>
              </a:r>
              <a:endParaRPr lang="en-GB" sz="2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66212" y="1139615"/>
            <a:ext cx="3714776" cy="1785950"/>
            <a:chOff x="3863950" y="1115988"/>
            <a:chExt cx="3714776" cy="1785950"/>
          </a:xfrm>
        </p:grpSpPr>
        <p:sp>
          <p:nvSpPr>
            <p:cNvPr id="11" name="Rectangle 10"/>
            <p:cNvSpPr/>
            <p:nvPr/>
          </p:nvSpPr>
          <p:spPr>
            <a:xfrm>
              <a:off x="4649768" y="2187558"/>
              <a:ext cx="2928958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Time-Slot 7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4257653" y="1793855"/>
              <a:ext cx="64294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63950" y="1115988"/>
              <a:ext cx="16579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Time-Code 7</a:t>
              </a:r>
              <a:endParaRPr lang="en-GB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38046" y="1139615"/>
            <a:ext cx="1657954" cy="1779908"/>
            <a:chOff x="6935784" y="1115988"/>
            <a:chExt cx="1657954" cy="1779908"/>
          </a:xfrm>
        </p:grpSpPr>
        <p:sp>
          <p:nvSpPr>
            <p:cNvPr id="15" name="Freeform 14"/>
            <p:cNvSpPr/>
            <p:nvPr/>
          </p:nvSpPr>
          <p:spPr>
            <a:xfrm flipH="1" flipV="1">
              <a:off x="7721602" y="2187558"/>
              <a:ext cx="808360" cy="708338"/>
            </a:xfrm>
            <a:custGeom>
              <a:avLst/>
              <a:gdLst>
                <a:gd name="connsiteX0" fmla="*/ 103031 w 1043189"/>
                <a:gd name="connsiteY0" fmla="*/ 0 h 708338"/>
                <a:gd name="connsiteX1" fmla="*/ 1043189 w 1043189"/>
                <a:gd name="connsiteY1" fmla="*/ 12879 h 708338"/>
                <a:gd name="connsiteX2" fmla="*/ 1030310 w 1043189"/>
                <a:gd name="connsiteY2" fmla="*/ 708338 h 708338"/>
                <a:gd name="connsiteX3" fmla="*/ 115910 w 1043189"/>
                <a:gd name="connsiteY3" fmla="*/ 708338 h 708338"/>
                <a:gd name="connsiteX4" fmla="*/ 0 w 1043189"/>
                <a:gd name="connsiteY4" fmla="*/ 476519 h 708338"/>
                <a:gd name="connsiteX5" fmla="*/ 244698 w 1043189"/>
                <a:gd name="connsiteY5" fmla="*/ 244699 h 708338"/>
                <a:gd name="connsiteX6" fmla="*/ 103031 w 1043189"/>
                <a:gd name="connsiteY6" fmla="*/ 0 h 70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189" h="708338">
                  <a:moveTo>
                    <a:pt x="103031" y="0"/>
                  </a:moveTo>
                  <a:lnTo>
                    <a:pt x="1043189" y="12879"/>
                  </a:lnTo>
                  <a:lnTo>
                    <a:pt x="1030310" y="708338"/>
                  </a:lnTo>
                  <a:lnTo>
                    <a:pt x="115910" y="708338"/>
                  </a:lnTo>
                  <a:lnTo>
                    <a:pt x="0" y="476519"/>
                  </a:lnTo>
                  <a:lnTo>
                    <a:pt x="244698" y="244699"/>
                  </a:lnTo>
                  <a:lnTo>
                    <a:pt x="10303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7329487" y="1793855"/>
              <a:ext cx="64294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935784" y="1115988"/>
              <a:ext cx="16579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Time-Code 8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659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Determinism With Time-Slots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Time-slot in </a:t>
            </a:r>
            <a:r>
              <a:rPr lang="en-GB" dirty="0" smtClean="0"/>
              <a:t>1 </a:t>
            </a:r>
            <a:r>
              <a:rPr lang="en-GB" dirty="0"/>
              <a:t>to 15.625 ms range (typically)</a:t>
            </a:r>
          </a:p>
          <a:p>
            <a:pPr lvl="1"/>
            <a:r>
              <a:rPr lang="en-GB" dirty="0"/>
              <a:t>Epoch of 64 time-slots around 0.1 to 1 second</a:t>
            </a:r>
          </a:p>
          <a:p>
            <a:pPr lvl="1"/>
            <a:r>
              <a:rPr lang="en-GB" dirty="0"/>
              <a:t>Allows writing/reading </a:t>
            </a:r>
            <a:r>
              <a:rPr lang="en-GB" dirty="0" smtClean="0"/>
              <a:t>between 20 and 300 KBytes </a:t>
            </a:r>
            <a:r>
              <a:rPr lang="en-GB" dirty="0"/>
              <a:t>per time-slot</a:t>
            </a:r>
          </a:p>
          <a:p>
            <a:pPr lvl="2"/>
            <a:r>
              <a:rPr lang="en-GB" dirty="0"/>
              <a:t>For a 200 Mbits/s network</a:t>
            </a:r>
          </a:p>
          <a:p>
            <a:r>
              <a:rPr lang="en-GB" dirty="0"/>
              <a:t>Sufficiently timely for avionics applications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Schedule arranged to avoid conflicting use of network resources</a:t>
            </a:r>
          </a:p>
          <a:p>
            <a:r>
              <a:rPr lang="en-GB" dirty="0"/>
              <a:t>In a single slot can </a:t>
            </a:r>
            <a:r>
              <a:rPr lang="en-GB" dirty="0" smtClean="0"/>
              <a:t>have:</a:t>
            </a:r>
            <a:endParaRPr lang="en-GB" dirty="0"/>
          </a:p>
          <a:p>
            <a:pPr lvl="1"/>
            <a:r>
              <a:rPr lang="en-GB" dirty="0"/>
              <a:t>Parallel Initiators with non conflicting Targets or groups of Targets</a:t>
            </a:r>
          </a:p>
          <a:p>
            <a:pPr lvl="1"/>
            <a:r>
              <a:rPr lang="en-GB" dirty="0"/>
              <a:t>Single Initiator that can send commands to any </a:t>
            </a:r>
            <a:r>
              <a:rPr lang="en-GB" dirty="0" smtClean="0"/>
              <a:t>Target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SpaceWire-D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Static Bus</a:t>
            </a:r>
          </a:p>
          <a:p>
            <a:pPr lvl="1"/>
            <a:r>
              <a:rPr lang="en-GB" dirty="0"/>
              <a:t>Deterministic</a:t>
            </a:r>
          </a:p>
          <a:p>
            <a:pPr lvl="1"/>
            <a:r>
              <a:rPr lang="en-GB" dirty="0"/>
              <a:t>Transaction group</a:t>
            </a:r>
          </a:p>
          <a:p>
            <a:r>
              <a:rPr lang="en-GB" dirty="0"/>
              <a:t>Dynamic Bus</a:t>
            </a:r>
          </a:p>
          <a:p>
            <a:pPr lvl="1"/>
            <a:r>
              <a:rPr lang="en-GB" dirty="0"/>
              <a:t>Not deterministic</a:t>
            </a:r>
          </a:p>
          <a:p>
            <a:pPr lvl="1"/>
            <a:r>
              <a:rPr lang="en-GB" dirty="0"/>
              <a:t>Transaction group</a:t>
            </a:r>
          </a:p>
          <a:p>
            <a:r>
              <a:rPr lang="en-GB" dirty="0"/>
              <a:t>Asynchronous Bus</a:t>
            </a:r>
          </a:p>
          <a:p>
            <a:pPr lvl="1"/>
            <a:r>
              <a:rPr lang="en-GB" dirty="0"/>
              <a:t>Not deterministic</a:t>
            </a:r>
          </a:p>
          <a:p>
            <a:pPr lvl="1"/>
            <a:r>
              <a:rPr lang="en-GB" dirty="0"/>
              <a:t>Individual transactions with priority</a:t>
            </a:r>
          </a:p>
          <a:p>
            <a:r>
              <a:rPr lang="en-GB" dirty="0"/>
              <a:t>Packet Bus</a:t>
            </a:r>
          </a:p>
          <a:p>
            <a:pPr lvl="1"/>
            <a:r>
              <a:rPr lang="en-GB" dirty="0"/>
              <a:t>Not deterministic</a:t>
            </a:r>
          </a:p>
          <a:p>
            <a:pPr lvl="1"/>
            <a:r>
              <a:rPr lang="en-GB" dirty="0"/>
              <a:t>Sends and receives SpaceWire packets using RMAP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584" y="1196975"/>
            <a:ext cx="5697415" cy="5229025"/>
          </a:xfrm>
        </p:spPr>
        <p:txBody>
          <a:bodyPr/>
          <a:lstStyle/>
          <a:p>
            <a:r>
              <a:rPr lang="en-GB" dirty="0"/>
              <a:t>Schedule allocates time-slots to buses</a:t>
            </a:r>
          </a:p>
          <a:p>
            <a:r>
              <a:rPr lang="en-GB" dirty="0"/>
              <a:t>Each initiator has a copy of the schedule</a:t>
            </a:r>
          </a:p>
          <a:p>
            <a:r>
              <a:rPr lang="en-GB" dirty="0"/>
              <a:t>Targets only respond so do not need to know the schedule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85128" y="1153516"/>
            <a:ext cx="2644933" cy="5488484"/>
            <a:chOff x="1547813" y="692150"/>
            <a:chExt cx="2305050" cy="7212013"/>
          </a:xfrm>
        </p:grpSpPr>
        <p:sp>
          <p:nvSpPr>
            <p:cNvPr id="6" name="Rectangle 5"/>
            <p:cNvSpPr/>
            <p:nvPr/>
          </p:nvSpPr>
          <p:spPr>
            <a:xfrm>
              <a:off x="1547813" y="692150"/>
              <a:ext cx="863600" cy="360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Time-Slot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47813" y="1052513"/>
              <a:ext cx="863600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11413" y="692150"/>
              <a:ext cx="1439862" cy="360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Bus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11413" y="1052513"/>
              <a:ext cx="1439862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Static 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47813" y="1417638"/>
              <a:ext cx="863600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47813" y="1778000"/>
              <a:ext cx="863600" cy="360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11413" y="1417638"/>
              <a:ext cx="1439862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Dynamic 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11413" y="1778000"/>
              <a:ext cx="1439862" cy="360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Static 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47813" y="2127250"/>
              <a:ext cx="863600" cy="360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47813" y="2487613"/>
              <a:ext cx="863600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11413" y="2127250"/>
              <a:ext cx="1439862" cy="360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Async 3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11413" y="2487613"/>
              <a:ext cx="1439862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Static 4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47813" y="2852738"/>
              <a:ext cx="863600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47813" y="3213100"/>
              <a:ext cx="865187" cy="360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11413" y="2852738"/>
              <a:ext cx="1439862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Async 5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11413" y="3213100"/>
              <a:ext cx="1439862" cy="360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Async 5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47813" y="3573463"/>
              <a:ext cx="863600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47813" y="3933825"/>
              <a:ext cx="863600" cy="3587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11413" y="3573463"/>
              <a:ext cx="1439862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Dynamic 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11413" y="3933825"/>
              <a:ext cx="1439862" cy="3587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Empty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47813" y="4297363"/>
              <a:ext cx="863600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47813" y="4657725"/>
              <a:ext cx="863600" cy="360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11413" y="4297363"/>
              <a:ext cx="1439862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Dynamic 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11413" y="4657725"/>
              <a:ext cx="1439862" cy="360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Dynamic 7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47813" y="5008563"/>
              <a:ext cx="863600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47813" y="5368925"/>
              <a:ext cx="863600" cy="3587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11413" y="5008563"/>
              <a:ext cx="1439862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Packet 11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1413" y="5368925"/>
              <a:ext cx="1439862" cy="3587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Packet 11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47813" y="5732463"/>
              <a:ext cx="863600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47813" y="6092825"/>
              <a:ext cx="863600" cy="360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11413" y="5732463"/>
              <a:ext cx="1439862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Packet 11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411413" y="6092825"/>
              <a:ext cx="1439862" cy="360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Packet 11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49400" y="6459538"/>
              <a:ext cx="863600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49400" y="6819900"/>
              <a:ext cx="863600" cy="3587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61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13000" y="6459538"/>
              <a:ext cx="1439863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13000" y="6819900"/>
              <a:ext cx="1439863" cy="3587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Static 61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49400" y="7183438"/>
              <a:ext cx="863600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62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49400" y="7543800"/>
              <a:ext cx="863600" cy="360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63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413000" y="7183438"/>
              <a:ext cx="1439863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Dynamic 7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13000" y="7543800"/>
              <a:ext cx="1439863" cy="360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tx1"/>
                  </a:solidFill>
                </a:rPr>
                <a:t>Static 63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1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FDIR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Initiator can check that all transactions completed by time next time-code received</a:t>
            </a:r>
          </a:p>
          <a:p>
            <a:r>
              <a:rPr lang="en-GB" dirty="0"/>
              <a:t>Can do this because RMAP transactions can provide acknowledgement</a:t>
            </a:r>
          </a:p>
          <a:p>
            <a:r>
              <a:rPr lang="en-GB" dirty="0"/>
              <a:t>If an error is detected,</a:t>
            </a:r>
          </a:p>
          <a:p>
            <a:pPr lvl="1"/>
            <a:r>
              <a:rPr lang="en-GB" dirty="0"/>
              <a:t>Can notify network manager</a:t>
            </a:r>
          </a:p>
          <a:p>
            <a:pPr lvl="1"/>
            <a:r>
              <a:rPr lang="en-GB" dirty="0"/>
              <a:t>If it happens again can cease sending and notify network manager</a:t>
            </a:r>
          </a:p>
          <a:p>
            <a:pPr lvl="1"/>
            <a:r>
              <a:rPr lang="en-GB" dirty="0"/>
              <a:t>Etc.</a:t>
            </a:r>
          </a:p>
          <a:p>
            <a:r>
              <a:rPr lang="en-GB" dirty="0"/>
              <a:t>RMAP, time-code and schedule provide a means of detecting faults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SpaceWire-D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Provides deterministic data delivery</a:t>
            </a:r>
          </a:p>
          <a:p>
            <a:pPr lvl="1"/>
            <a:r>
              <a:rPr lang="en-GB" dirty="0"/>
              <a:t>Using RMAP to provide basic communications</a:t>
            </a:r>
          </a:p>
          <a:p>
            <a:pPr lvl="1"/>
            <a:r>
              <a:rPr lang="en-GB" dirty="0"/>
              <a:t>Operates over existing SpaceWire network</a:t>
            </a:r>
          </a:p>
          <a:p>
            <a:pPr lvl="1"/>
            <a:r>
              <a:rPr lang="en-GB" dirty="0"/>
              <a:t>Using existing RMAP target devices</a:t>
            </a:r>
          </a:p>
          <a:p>
            <a:pPr lvl="1"/>
            <a:r>
              <a:rPr lang="en-GB" dirty="0"/>
              <a:t>SpaceWire-D initiators can be implemented in software</a:t>
            </a:r>
          </a:p>
          <a:p>
            <a:r>
              <a:rPr lang="en-GB" dirty="0"/>
              <a:t>Allows SpaceWire to be used </a:t>
            </a:r>
            <a:r>
              <a:rPr lang="en-GB" dirty="0" smtClean="0"/>
              <a:t>for:</a:t>
            </a:r>
            <a:endParaRPr lang="en-GB" dirty="0"/>
          </a:p>
          <a:p>
            <a:pPr lvl="1"/>
            <a:r>
              <a:rPr lang="en-GB" dirty="0"/>
              <a:t>Time critical avionics applications (e.g. AOCS)</a:t>
            </a:r>
          </a:p>
          <a:p>
            <a:pPr lvl="1"/>
            <a:r>
              <a:rPr lang="en-GB" dirty="0"/>
              <a:t>Concurrently with payload data </a:t>
            </a:r>
            <a:r>
              <a:rPr lang="en-GB" dirty="0" smtClean="0"/>
              <a:t>handling</a:t>
            </a:r>
          </a:p>
          <a:p>
            <a:r>
              <a:rPr lang="en-GB" dirty="0" smtClean="0"/>
              <a:t>Draft specification under review</a:t>
            </a:r>
          </a:p>
          <a:p>
            <a:pPr lvl="1"/>
            <a:r>
              <a:rPr lang="en-GB" dirty="0" smtClean="0"/>
              <a:t>Written by University of Dundee under ESA contract</a:t>
            </a:r>
          </a:p>
          <a:p>
            <a:pPr lvl="1"/>
            <a:r>
              <a:rPr lang="en-GB" dirty="0" smtClean="0"/>
              <a:t>Based on requirements from industrial partners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SpaceWire-D Demo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Being developed by the University of Dundee</a:t>
            </a:r>
          </a:p>
          <a:p>
            <a:pPr lvl="1"/>
            <a:r>
              <a:rPr lang="en-GB" dirty="0" smtClean="0"/>
              <a:t>Under SpaceWire-D </a:t>
            </a:r>
            <a:r>
              <a:rPr lang="en-GB" dirty="0"/>
              <a:t>protocol definition</a:t>
            </a:r>
            <a:r>
              <a:rPr lang="en-GB" dirty="0" smtClean="0"/>
              <a:t> ESA contract</a:t>
            </a:r>
          </a:p>
          <a:p>
            <a:r>
              <a:rPr lang="en-GB" dirty="0" smtClean="0"/>
              <a:t>Multiple </a:t>
            </a:r>
            <a:r>
              <a:rPr lang="en-GB" dirty="0"/>
              <a:t>initiators</a:t>
            </a:r>
          </a:p>
          <a:p>
            <a:pPr lvl="1"/>
            <a:r>
              <a:rPr lang="en-GB" dirty="0"/>
              <a:t>AT6981E Castor processors</a:t>
            </a:r>
          </a:p>
          <a:p>
            <a:r>
              <a:rPr lang="en-GB" dirty="0" smtClean="0"/>
              <a:t>Multiple </a:t>
            </a:r>
            <a:r>
              <a:rPr lang="en-GB" dirty="0"/>
              <a:t>targets</a:t>
            </a:r>
          </a:p>
          <a:p>
            <a:pPr lvl="1"/>
            <a:r>
              <a:rPr lang="en-GB" dirty="0"/>
              <a:t>Hardware targets</a:t>
            </a:r>
          </a:p>
          <a:p>
            <a:pPr lvl="1"/>
            <a:r>
              <a:rPr lang="en-GB" dirty="0"/>
              <a:t>Software targets</a:t>
            </a:r>
          </a:p>
          <a:p>
            <a:pPr lvl="2"/>
            <a:r>
              <a:rPr lang="en-GB" dirty="0"/>
              <a:t>Castor</a:t>
            </a:r>
          </a:p>
          <a:p>
            <a:pPr lvl="2"/>
            <a:r>
              <a:rPr lang="en-GB" dirty="0"/>
              <a:t>AT7913E RTC processors</a:t>
            </a:r>
          </a:p>
          <a:p>
            <a:r>
              <a:rPr lang="en-GB" dirty="0"/>
              <a:t>Test all types of “virtual bus”</a:t>
            </a:r>
          </a:p>
          <a:p>
            <a:r>
              <a:rPr lang="en-GB" dirty="0"/>
              <a:t>Explore effective scheduling </a:t>
            </a:r>
            <a:r>
              <a:rPr lang="en-GB" dirty="0" smtClean="0"/>
              <a:t>algorithms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930772"/>
            <a:ext cx="7772400" cy="1600200"/>
          </a:xfrm>
        </p:spPr>
        <p:txBody>
          <a:bodyPr/>
          <a:lstStyle/>
          <a:p>
            <a:r>
              <a:rPr lang="en-GB" dirty="0" smtClean="0"/>
              <a:t>SpaceWire-D on Castor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930772"/>
            <a:ext cx="7772400" cy="1600200"/>
          </a:xfrm>
        </p:spPr>
        <p:txBody>
          <a:bodyPr/>
          <a:lstStyle/>
          <a:p>
            <a:r>
              <a:rPr lang="en-GB" dirty="0" smtClean="0"/>
              <a:t>Introduction to Castor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SpaceWire-D on Castor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Networking software built with RTEMS 4.10.2 and the Castor BSP</a:t>
            </a:r>
          </a:p>
          <a:p>
            <a:r>
              <a:rPr lang="en-GB" dirty="0" smtClean="0"/>
              <a:t>Main components:</a:t>
            </a:r>
          </a:p>
          <a:p>
            <a:pPr lvl="1"/>
            <a:r>
              <a:rPr lang="en-GB" dirty="0" smtClean="0"/>
              <a:t>API for opening/loading/closing buses and setting initiator, target and system parameters</a:t>
            </a:r>
          </a:p>
          <a:p>
            <a:pPr lvl="1"/>
            <a:r>
              <a:rPr lang="en-GB" dirty="0"/>
              <a:t>Bus controller </a:t>
            </a:r>
            <a:r>
              <a:rPr lang="en-GB" dirty="0" smtClean="0"/>
              <a:t>for executing virtual buses</a:t>
            </a:r>
          </a:p>
          <a:p>
            <a:pPr lvl="1"/>
            <a:r>
              <a:rPr lang="en-GB" dirty="0" smtClean="0"/>
              <a:t>Virtual bus data structures</a:t>
            </a:r>
          </a:p>
          <a:p>
            <a:pPr lvl="1"/>
            <a:r>
              <a:rPr lang="en-GB" dirty="0" smtClean="0"/>
              <a:t>RMAP initiator driver</a:t>
            </a:r>
          </a:p>
          <a:p>
            <a:pPr lvl="1"/>
            <a:r>
              <a:rPr lang="en-GB" dirty="0" smtClean="0"/>
              <a:t>SpaceWire router driver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SpaceWire-D System Overview</a:t>
            </a:r>
            <a:endParaRPr lang="en-GB" dirty="0"/>
          </a:p>
        </p:txBody>
      </p:sp>
      <p:sp>
        <p:nvSpPr>
          <p:cNvPr id="64" name="Content Placeholder 6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Wait for a time-code to arrive</a:t>
            </a:r>
          </a:p>
          <a:p>
            <a:r>
              <a:rPr lang="en-GB" dirty="0" smtClean="0"/>
              <a:t>Execute an open bus or prepare an asynchronous bus queue (explained later)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82327" y="4121756"/>
            <a:ext cx="1551698" cy="4645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Router Driver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47949" y="4354022"/>
            <a:ext cx="1334378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97821" y="4054657"/>
            <a:ext cx="1220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Time-code IRQ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4891349" y="4121756"/>
            <a:ext cx="1551698" cy="4645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Bus Controller</a:t>
            </a:r>
          </a:p>
        </p:txBody>
      </p:sp>
      <p:cxnSp>
        <p:nvCxnSpPr>
          <p:cNvPr id="14" name="Straight Arrow Connector 13"/>
          <p:cNvCxnSpPr>
            <a:stCxn id="5" idx="3"/>
          </p:cNvCxnSpPr>
          <p:nvPr/>
        </p:nvCxnSpPr>
        <p:spPr bwMode="auto">
          <a:xfrm>
            <a:off x="3434025" y="4354022"/>
            <a:ext cx="145732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606843" y="4054656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New time-slot</a:t>
            </a:r>
            <a:endParaRPr lang="en-GB" sz="1200" dirty="0"/>
          </a:p>
        </p:txBody>
      </p:sp>
      <p:sp>
        <p:nvSpPr>
          <p:cNvPr id="22" name="Rectangle 21"/>
          <p:cNvSpPr/>
          <p:nvPr/>
        </p:nvSpPr>
        <p:spPr>
          <a:xfrm>
            <a:off x="3645749" y="5622108"/>
            <a:ext cx="1551698" cy="4645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RMAP Driver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55122" y="5622108"/>
            <a:ext cx="1551698" cy="4645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Async. Bus Queue</a:t>
            </a:r>
          </a:p>
        </p:txBody>
      </p:sp>
      <p:cxnSp>
        <p:nvCxnSpPr>
          <p:cNvPr id="24" name="Straight Arrow Connector 23"/>
          <p:cNvCxnSpPr>
            <a:stCxn id="13" idx="2"/>
            <a:endCxn id="22" idx="0"/>
          </p:cNvCxnSpPr>
          <p:nvPr/>
        </p:nvCxnSpPr>
        <p:spPr bwMode="auto">
          <a:xfrm rot="5400000">
            <a:off x="4526488" y="4481398"/>
            <a:ext cx="1035820" cy="12456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13" idx="2"/>
            <a:endCxn id="23" idx="0"/>
          </p:cNvCxnSpPr>
          <p:nvPr/>
        </p:nvCxnSpPr>
        <p:spPr bwMode="auto">
          <a:xfrm rot="16200000" flipH="1">
            <a:off x="5731174" y="4522311"/>
            <a:ext cx="1035820" cy="116377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934936" y="4847371"/>
            <a:ext cx="1539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Send RTEMS event</a:t>
            </a:r>
            <a:endParaRPr lang="en-GB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569047" y="4847371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Dispatch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44302" y="3131029"/>
            <a:ext cx="1551698" cy="4645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Schedule</a:t>
            </a:r>
          </a:p>
        </p:txBody>
      </p:sp>
      <p:cxnSp>
        <p:nvCxnSpPr>
          <p:cNvPr id="55" name="Straight Arrow Connector 26"/>
          <p:cNvCxnSpPr>
            <a:stCxn id="13" idx="3"/>
            <a:endCxn id="54" idx="2"/>
          </p:cNvCxnSpPr>
          <p:nvPr/>
        </p:nvCxnSpPr>
        <p:spPr bwMode="auto">
          <a:xfrm flipV="1">
            <a:off x="6443047" y="3595561"/>
            <a:ext cx="1277104" cy="758461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6588110" y="4354383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Check for bus</a:t>
            </a:r>
            <a:endParaRPr lang="en-GB" sz="1200" dirty="0"/>
          </a:p>
        </p:txBody>
      </p:sp>
      <p:cxnSp>
        <p:nvCxnSpPr>
          <p:cNvPr id="60" name="Straight Arrow Connector 26"/>
          <p:cNvCxnSpPr>
            <a:stCxn id="54" idx="1"/>
            <a:endCxn id="13" idx="0"/>
          </p:cNvCxnSpPr>
          <p:nvPr/>
        </p:nvCxnSpPr>
        <p:spPr bwMode="auto">
          <a:xfrm rot="10800000" flipV="1">
            <a:off x="5667198" y="3363294"/>
            <a:ext cx="1277104" cy="758461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700673" y="3049521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Return bus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224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SpaceWire-D 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Provides the services described in the standard</a:t>
            </a:r>
          </a:p>
          <a:p>
            <a:pPr lvl="1"/>
            <a:r>
              <a:rPr lang="en-GB" dirty="0" smtClean="0"/>
              <a:t>For each type of bus:</a:t>
            </a:r>
          </a:p>
          <a:p>
            <a:pPr lvl="2"/>
            <a:r>
              <a:rPr lang="en-GB" dirty="0" smtClean="0"/>
              <a:t>Open bus</a:t>
            </a:r>
          </a:p>
          <a:p>
            <a:pPr lvl="2"/>
            <a:r>
              <a:rPr lang="en-GB" dirty="0" smtClean="0"/>
              <a:t>Load bus</a:t>
            </a:r>
          </a:p>
          <a:p>
            <a:pPr lvl="2"/>
            <a:r>
              <a:rPr lang="en-GB" dirty="0" smtClean="0"/>
              <a:t>Close bus</a:t>
            </a:r>
          </a:p>
          <a:p>
            <a:r>
              <a:rPr lang="en-GB" dirty="0" smtClean="0"/>
              <a:t>Helper functions for configuring initiator, target and system parameters and building data structures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a Virtual Bus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Opening a bus takes 3 parameters</a:t>
            </a:r>
          </a:p>
          <a:p>
            <a:pPr lvl="1"/>
            <a:r>
              <a:rPr lang="en-GB" dirty="0" smtClean="0"/>
              <a:t>A requested slot for a static bus or a list of slots for a dynamic, asynchronous or packet bus</a:t>
            </a:r>
          </a:p>
          <a:p>
            <a:pPr lvl="1"/>
            <a:r>
              <a:rPr lang="en-GB" dirty="0" smtClean="0"/>
              <a:t>A slot size if the bus needs to execute large transactions across multiple time-slots</a:t>
            </a:r>
          </a:p>
          <a:p>
            <a:pPr lvl="1"/>
            <a:r>
              <a:rPr lang="en-GB" dirty="0" smtClean="0"/>
              <a:t>A list of targets that the bus is allowed to initiate with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Maintaining Determinism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0" y="1196975"/>
            <a:ext cx="8697600" cy="5229025"/>
          </a:xfrm>
        </p:spPr>
        <p:txBody>
          <a:bodyPr/>
          <a:lstStyle/>
          <a:p>
            <a:r>
              <a:rPr lang="en-GB" dirty="0" smtClean="0"/>
              <a:t>In order to remain deterministic, an initiator should only open a bus that will not introduce the possibility of blocking</a:t>
            </a:r>
          </a:p>
          <a:p>
            <a:pPr lvl="1"/>
            <a:r>
              <a:rPr lang="en-GB" dirty="0" smtClean="0"/>
              <a:t>i.e. the paths between an initiator and the targets should not conflict with other initiator/target pairs already operating in the same time-slot</a:t>
            </a:r>
          </a:p>
          <a:p>
            <a:pPr lvl="1"/>
            <a:r>
              <a:rPr lang="en-GB" dirty="0" smtClean="0"/>
              <a:t>Research into scheduling algorithms is ongoing at the University of Dundee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Independent Virtual Buses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virtual buses with no shared links can operate in the same time-slot without blocking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919473" y="2854001"/>
            <a:ext cx="720000" cy="7200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INI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93948" y="3417795"/>
            <a:ext cx="720000" cy="7200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TAR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54499" y="2676559"/>
            <a:ext cx="720000" cy="7200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TAR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20455" y="5335557"/>
            <a:ext cx="720000" cy="7200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TAR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66692" y="4420670"/>
            <a:ext cx="720000" cy="7200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INI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314132" y="5829497"/>
            <a:ext cx="720000" cy="7200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TAR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06786" y="5522558"/>
            <a:ext cx="720000" cy="7200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TAR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>
            <a:stCxn id="27" idx="4"/>
            <a:endCxn id="25" idx="0"/>
          </p:cNvCxnSpPr>
          <p:nvPr/>
        </p:nvCxnSpPr>
        <p:spPr>
          <a:xfrm flipH="1">
            <a:off x="3593820" y="3396559"/>
            <a:ext cx="20679" cy="50150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5"/>
            <a:endCxn id="25" idx="1"/>
          </p:cNvCxnSpPr>
          <p:nvPr/>
        </p:nvCxnSpPr>
        <p:spPr>
          <a:xfrm>
            <a:off x="2534031" y="3468559"/>
            <a:ext cx="805231" cy="534943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2"/>
            <a:endCxn id="26" idx="6"/>
          </p:cNvCxnSpPr>
          <p:nvPr/>
        </p:nvCxnSpPr>
        <p:spPr>
          <a:xfrm flipH="1">
            <a:off x="5497854" y="3777795"/>
            <a:ext cx="896094" cy="11205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6" idx="2"/>
            <a:endCxn id="25" idx="7"/>
          </p:cNvCxnSpPr>
          <p:nvPr/>
        </p:nvCxnSpPr>
        <p:spPr>
          <a:xfrm flipH="1">
            <a:off x="3848378" y="3789000"/>
            <a:ext cx="929476" cy="214502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2"/>
            <a:endCxn id="29" idx="6"/>
          </p:cNvCxnSpPr>
          <p:nvPr/>
        </p:nvCxnSpPr>
        <p:spPr>
          <a:xfrm flipH="1">
            <a:off x="5522702" y="4780670"/>
            <a:ext cx="1043990" cy="222089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0" idx="7"/>
            <a:endCxn id="25" idx="3"/>
          </p:cNvCxnSpPr>
          <p:nvPr/>
        </p:nvCxnSpPr>
        <p:spPr>
          <a:xfrm flipV="1">
            <a:off x="2935013" y="4512618"/>
            <a:ext cx="404249" cy="92838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3"/>
            <a:endCxn id="32" idx="0"/>
          </p:cNvCxnSpPr>
          <p:nvPr/>
        </p:nvCxnSpPr>
        <p:spPr>
          <a:xfrm flipH="1">
            <a:off x="4674132" y="5257317"/>
            <a:ext cx="234012" cy="57218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3" idx="1"/>
            <a:endCxn id="29" idx="5"/>
          </p:cNvCxnSpPr>
          <p:nvPr/>
        </p:nvCxnSpPr>
        <p:spPr>
          <a:xfrm flipH="1" flipV="1">
            <a:off x="5417260" y="5257317"/>
            <a:ext cx="694968" cy="370683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9" idx="1"/>
            <a:endCxn id="25" idx="5"/>
          </p:cNvCxnSpPr>
          <p:nvPr/>
        </p:nvCxnSpPr>
        <p:spPr>
          <a:xfrm flipH="1" flipV="1">
            <a:off x="3848378" y="4512618"/>
            <a:ext cx="1059766" cy="235583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6" idx="4"/>
            <a:endCxn id="29" idx="0"/>
          </p:cNvCxnSpPr>
          <p:nvPr/>
        </p:nvCxnSpPr>
        <p:spPr>
          <a:xfrm>
            <a:off x="5137854" y="4149000"/>
            <a:ext cx="24848" cy="493759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3"/>
            <a:endCxn id="26" idx="7"/>
          </p:cNvCxnSpPr>
          <p:nvPr/>
        </p:nvCxnSpPr>
        <p:spPr>
          <a:xfrm flipH="1">
            <a:off x="5392412" y="3174442"/>
            <a:ext cx="559722" cy="360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233820" y="3898060"/>
            <a:ext cx="720000" cy="720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RTR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77854" y="3429000"/>
            <a:ext cx="720000" cy="720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RTR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46692" y="2559884"/>
            <a:ext cx="720000" cy="7200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INI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802702" y="4642759"/>
            <a:ext cx="720000" cy="720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RTR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9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Independent Virtual Buses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virtual buses with no shared links can operate in the same time-slot without blocking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919473" y="2854001"/>
            <a:ext cx="720000" cy="7200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INI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93948" y="3417795"/>
            <a:ext cx="720000" cy="7200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TAR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54499" y="2676559"/>
            <a:ext cx="720000" cy="7200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TAR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20455" y="5335557"/>
            <a:ext cx="720000" cy="7200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TAR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66692" y="4420670"/>
            <a:ext cx="720000" cy="7200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INI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314132" y="5829497"/>
            <a:ext cx="720000" cy="7200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TAR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06786" y="5522558"/>
            <a:ext cx="720000" cy="7200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TAR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>
            <a:stCxn id="27" idx="4"/>
            <a:endCxn id="25" idx="0"/>
          </p:cNvCxnSpPr>
          <p:nvPr/>
        </p:nvCxnSpPr>
        <p:spPr>
          <a:xfrm flipH="1">
            <a:off x="3593820" y="3396559"/>
            <a:ext cx="20679" cy="50150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5"/>
            <a:endCxn id="25" idx="1"/>
          </p:cNvCxnSpPr>
          <p:nvPr/>
        </p:nvCxnSpPr>
        <p:spPr>
          <a:xfrm>
            <a:off x="2534031" y="3468559"/>
            <a:ext cx="805231" cy="534943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2"/>
            <a:endCxn id="26" idx="6"/>
          </p:cNvCxnSpPr>
          <p:nvPr/>
        </p:nvCxnSpPr>
        <p:spPr>
          <a:xfrm flipH="1">
            <a:off x="5497854" y="3777795"/>
            <a:ext cx="896094" cy="11205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6" idx="2"/>
            <a:endCxn id="25" idx="7"/>
          </p:cNvCxnSpPr>
          <p:nvPr/>
        </p:nvCxnSpPr>
        <p:spPr>
          <a:xfrm flipH="1">
            <a:off x="3848378" y="3789000"/>
            <a:ext cx="929476" cy="214502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2"/>
            <a:endCxn id="29" idx="6"/>
          </p:cNvCxnSpPr>
          <p:nvPr/>
        </p:nvCxnSpPr>
        <p:spPr>
          <a:xfrm flipH="1">
            <a:off x="5522702" y="4780670"/>
            <a:ext cx="1043990" cy="222089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0" idx="7"/>
            <a:endCxn id="25" idx="3"/>
          </p:cNvCxnSpPr>
          <p:nvPr/>
        </p:nvCxnSpPr>
        <p:spPr>
          <a:xfrm flipV="1">
            <a:off x="2935013" y="4512618"/>
            <a:ext cx="404249" cy="928381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3"/>
            <a:endCxn id="32" idx="0"/>
          </p:cNvCxnSpPr>
          <p:nvPr/>
        </p:nvCxnSpPr>
        <p:spPr>
          <a:xfrm flipH="1">
            <a:off x="4674132" y="5257317"/>
            <a:ext cx="234012" cy="57218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3" idx="1"/>
            <a:endCxn id="29" idx="5"/>
          </p:cNvCxnSpPr>
          <p:nvPr/>
        </p:nvCxnSpPr>
        <p:spPr>
          <a:xfrm flipH="1" flipV="1">
            <a:off x="5417260" y="5257317"/>
            <a:ext cx="694968" cy="370683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233820" y="3898060"/>
            <a:ext cx="720000" cy="720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RTR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77854" y="3429000"/>
            <a:ext cx="720000" cy="720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RTR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46692" y="2559884"/>
            <a:ext cx="720000" cy="7200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INI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802702" y="4642759"/>
            <a:ext cx="720000" cy="720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RTR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8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Loading a Static or Dynamic Bus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Loading a bus differs depending on the type of bus</a:t>
            </a:r>
          </a:p>
          <a:p>
            <a:r>
              <a:rPr lang="en-GB" dirty="0" smtClean="0"/>
              <a:t>Static bus:</a:t>
            </a:r>
          </a:p>
          <a:p>
            <a:pPr lvl="1"/>
            <a:r>
              <a:rPr lang="en-GB" dirty="0" smtClean="0"/>
              <a:t>Takes a group of transactions and an execution mode</a:t>
            </a:r>
          </a:p>
          <a:p>
            <a:pPr lvl="1"/>
            <a:r>
              <a:rPr lang="en-GB" dirty="0" smtClean="0"/>
              <a:t>Single-shot mode executes a transaction group once</a:t>
            </a:r>
          </a:p>
          <a:p>
            <a:pPr lvl="1"/>
            <a:r>
              <a:rPr lang="en-GB" dirty="0" smtClean="0"/>
              <a:t>Repeating mode executes the transaction group in each time-slot until the bus is unloaded or closed</a:t>
            </a:r>
          </a:p>
          <a:p>
            <a:r>
              <a:rPr lang="en-GB" dirty="0" smtClean="0"/>
              <a:t>Dynamic bus:</a:t>
            </a:r>
          </a:p>
          <a:p>
            <a:pPr lvl="1"/>
            <a:r>
              <a:rPr lang="en-GB" dirty="0" smtClean="0"/>
              <a:t>Can load two transaction groups</a:t>
            </a:r>
          </a:p>
          <a:p>
            <a:pPr lvl="2"/>
            <a:r>
              <a:rPr lang="en-GB" dirty="0" smtClean="0"/>
              <a:t>Current group, executed in the next available time-slot</a:t>
            </a:r>
          </a:p>
          <a:p>
            <a:pPr lvl="2"/>
            <a:r>
              <a:rPr lang="en-GB" dirty="0" smtClean="0"/>
              <a:t>Next group, replaces the current group once it has been executed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Loading an Asynchronous Bus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Asynchronous bus:</a:t>
            </a:r>
          </a:p>
          <a:p>
            <a:pPr lvl="1"/>
            <a:r>
              <a:rPr lang="en-GB" dirty="0" smtClean="0"/>
              <a:t>Loaded with single RMAP transactions</a:t>
            </a:r>
          </a:p>
          <a:p>
            <a:pPr lvl="1"/>
            <a:r>
              <a:rPr lang="en-GB" dirty="0" smtClean="0"/>
              <a:t>Inserted into a priority queue, first ordered by priority (0-7) then by insertion time</a:t>
            </a:r>
          </a:p>
          <a:p>
            <a:pPr lvl="1"/>
            <a:r>
              <a:rPr lang="en-GB" dirty="0" smtClean="0"/>
              <a:t>In the time-slot preceding an asynchronous bus, the queue is prepared:</a:t>
            </a:r>
          </a:p>
          <a:p>
            <a:pPr lvl="2"/>
            <a:r>
              <a:rPr lang="en-GB" dirty="0" smtClean="0"/>
              <a:t>Extract a subset of transactions from the queue and sum their execution times until no more transactions will fit in a time-slot</a:t>
            </a:r>
          </a:p>
          <a:p>
            <a:pPr lvl="2"/>
            <a:r>
              <a:rPr lang="en-GB" dirty="0" smtClean="0"/>
              <a:t>To calculate execution time, initiator, target and system details are required such as target response time, link speeds and the number of routers in initiator/target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Asynchronous Queue Extraction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 queue extraction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089834"/>
              </p:ext>
            </p:extLst>
          </p:nvPr>
        </p:nvGraphicFramePr>
        <p:xfrm>
          <a:off x="395283" y="2501900"/>
          <a:ext cx="327660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141"/>
                <a:gridCol w="1078173"/>
                <a:gridCol w="121528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Priority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Counter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Time (µs)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50" y="2100263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Asynchronous Queue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757616" y="4057650"/>
            <a:ext cx="161448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772157" y="358636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Extract (1ms)</a:t>
            </a:r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154391"/>
              </p:ext>
            </p:extLst>
          </p:nvPr>
        </p:nvGraphicFramePr>
        <p:xfrm>
          <a:off x="5543397" y="2502000"/>
          <a:ext cx="327660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528"/>
                <a:gridCol w="1064526"/>
                <a:gridCol w="120454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Priority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Counter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Time (µs)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925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35610" y="2100263"/>
            <a:ext cx="253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Extracted Transactions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028616" y="481489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Overheads &lt;= 1ms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4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AT6981 – Castor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Complete system on chip for spaceflight</a:t>
            </a:r>
          </a:p>
          <a:p>
            <a:pPr lvl="1"/>
            <a:r>
              <a:rPr lang="en-GB" dirty="0"/>
              <a:t>Powerful processor core </a:t>
            </a:r>
          </a:p>
          <a:p>
            <a:pPr lvl="1"/>
            <a:r>
              <a:rPr lang="en-GB" dirty="0"/>
              <a:t>IEEE 754 Floating-Point Unit</a:t>
            </a:r>
          </a:p>
          <a:p>
            <a:pPr lvl="1"/>
            <a:r>
              <a:rPr lang="en-GB" dirty="0"/>
              <a:t>Memory Management Unit</a:t>
            </a:r>
          </a:p>
          <a:p>
            <a:pPr lvl="1"/>
            <a:r>
              <a:rPr lang="en-GB" dirty="0"/>
              <a:t>Substantial on-chip memory</a:t>
            </a:r>
          </a:p>
          <a:p>
            <a:pPr lvl="1"/>
            <a:r>
              <a:rPr lang="en-GB" dirty="0"/>
              <a:t>Interfaces to external memory</a:t>
            </a:r>
          </a:p>
          <a:p>
            <a:pPr lvl="1"/>
            <a:r>
              <a:rPr lang="en-GB" dirty="0"/>
              <a:t>SpaceWire router</a:t>
            </a:r>
          </a:p>
          <a:p>
            <a:pPr lvl="1"/>
            <a:r>
              <a:rPr lang="en-GB" dirty="0"/>
              <a:t>SpaceWire protocol engines</a:t>
            </a:r>
          </a:p>
          <a:p>
            <a:pPr lvl="1"/>
            <a:r>
              <a:rPr lang="en-GB" dirty="0" smtClean="0"/>
              <a:t>MIL-STD-1553 </a:t>
            </a:r>
            <a:r>
              <a:rPr lang="en-GB" dirty="0"/>
              <a:t>interface</a:t>
            </a:r>
          </a:p>
          <a:p>
            <a:pPr lvl="1"/>
            <a:r>
              <a:rPr lang="en-GB" dirty="0"/>
              <a:t>CAN and many more peripheral interfaces</a:t>
            </a:r>
          </a:p>
          <a:p>
            <a:r>
              <a:rPr lang="en-GB" dirty="0"/>
              <a:t>Atmel AT6981 Castor </a:t>
            </a:r>
          </a:p>
          <a:p>
            <a:pPr lvl="1"/>
            <a:r>
              <a:rPr lang="en-GB" dirty="0"/>
              <a:t>90 nm technology</a:t>
            </a:r>
          </a:p>
          <a:p>
            <a:pPr lvl="1"/>
            <a:r>
              <a:rPr lang="en-GB" dirty="0"/>
              <a:t>Low-power, high-performance</a:t>
            </a:r>
          </a:p>
          <a:p>
            <a:pPr lvl="1"/>
            <a:r>
              <a:rPr lang="en-GB" dirty="0"/>
              <a:t>Radiation tolerant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9" descr="AT697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38787" y="5332396"/>
            <a:ext cx="2194560" cy="1262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29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Asynchronous Queue Implementation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</a:t>
            </a:r>
            <a:r>
              <a:rPr lang="en-GB" dirty="0" smtClean="0"/>
              <a:t>mplemented as a min-heap</a:t>
            </a:r>
          </a:p>
          <a:p>
            <a:r>
              <a:rPr lang="en-GB" dirty="0" smtClean="0"/>
              <a:t>Higher priority transactions that won’t fit can be temporarily removed from the queue in favour of lower priority transactions that will fit</a:t>
            </a:r>
          </a:p>
          <a:p>
            <a:r>
              <a:rPr lang="en-GB" dirty="0" smtClean="0"/>
              <a:t>Ordering is based on a priority level and an insertion time so reinsertion maintains the original ordering</a:t>
            </a:r>
          </a:p>
          <a:p>
            <a:r>
              <a:rPr lang="en-GB" dirty="0" smtClean="0"/>
              <a:t>Preparation takes place in preceding slots to minimise initiator response time when a time-code is received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a Virtual Bus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the bus is no longer required it is closed</a:t>
            </a:r>
          </a:p>
          <a:p>
            <a:r>
              <a:rPr lang="en-GB" dirty="0" smtClean="0"/>
              <a:t>Frees any schedule slots associated with the bus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SpaceWire-D Demo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" name="Picture 2" descr="C:\Steves Stuff\Pictures\Work Pictures\SpaceWire-D\IMAG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6" y="1044366"/>
            <a:ext cx="7911784" cy="44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376" y="567575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Castor-cPCI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780459" y="567520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Castor-PCIe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917634" y="567520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Castor-cPCI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47298" y="565708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Brick</a:t>
            </a:r>
          </a:p>
          <a:p>
            <a:pPr algn="ctr"/>
            <a:r>
              <a:rPr lang="en-GB" dirty="0" smtClean="0"/>
              <a:t>Mk2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38804" y="564946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Link</a:t>
            </a:r>
          </a:p>
          <a:p>
            <a:pPr algn="ctr"/>
            <a:r>
              <a:rPr lang="en-GB" dirty="0" smtClean="0"/>
              <a:t>Analyser Mk2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5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Encountered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Minimising initiator response time</a:t>
            </a:r>
          </a:p>
          <a:p>
            <a:pPr lvl="1"/>
            <a:r>
              <a:rPr lang="en-GB" dirty="0" smtClean="0"/>
              <a:t>First iteration used events to notify a dispatcher task when a time-code arrived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ispatcher then used open/ioctl/close syscalls in the RMAP driver</a:t>
            </a:r>
          </a:p>
          <a:p>
            <a:pPr lvl="1"/>
            <a:r>
              <a:rPr lang="en-GB" dirty="0" smtClean="0"/>
              <a:t>This design was too slow so it was changed to</a:t>
            </a:r>
          </a:p>
          <a:p>
            <a:pPr lvl="2"/>
            <a:r>
              <a:rPr lang="en-GB" dirty="0" smtClean="0"/>
              <a:t>Remove syscalls and call driver functions directly</a:t>
            </a:r>
          </a:p>
          <a:p>
            <a:pPr lvl="2"/>
            <a:r>
              <a:rPr lang="en-GB" dirty="0" smtClean="0"/>
              <a:t>Remove events and initiate the first block of transactions from the router ISR (~10µs)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educed the initiator response time from ~380µs to ~25µs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Performance at 40MHz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Initiator response time measured from a time-code received until the first RMAP command leaves the router</a:t>
            </a:r>
          </a:p>
          <a:p>
            <a:pPr lvl="1"/>
            <a:r>
              <a:rPr lang="en-GB" dirty="0" smtClean="0"/>
              <a:t>~25µs</a:t>
            </a:r>
          </a:p>
          <a:p>
            <a:r>
              <a:rPr lang="en-GB" dirty="0" smtClean="0"/>
              <a:t>Castor RMAP target response time measured from when a command is fully received until a reply leaves the router</a:t>
            </a:r>
          </a:p>
          <a:p>
            <a:pPr lvl="1"/>
            <a:r>
              <a:rPr lang="en-GB" dirty="0" smtClean="0"/>
              <a:t>~2µs</a:t>
            </a:r>
          </a:p>
          <a:p>
            <a:r>
              <a:rPr lang="en-GB" dirty="0" smtClean="0"/>
              <a:t>Initiator post-processing time measured from a reply being received until the next RMAP command leaves the router</a:t>
            </a:r>
          </a:p>
          <a:p>
            <a:pPr lvl="1"/>
            <a:r>
              <a:rPr lang="en-GB" dirty="0" smtClean="0"/>
              <a:t>~7µs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Castor chips will be available next year</a:t>
            </a:r>
          </a:p>
          <a:p>
            <a:pPr lvl="1"/>
            <a:r>
              <a:rPr lang="en-GB" dirty="0" smtClean="0"/>
              <a:t>STAR SDE support is almost complete</a:t>
            </a:r>
          </a:p>
          <a:p>
            <a:pPr lvl="1"/>
            <a:r>
              <a:rPr lang="en-GB" dirty="0" smtClean="0"/>
              <a:t>RTEMS basic support is complete</a:t>
            </a:r>
          </a:p>
          <a:p>
            <a:pPr lvl="2"/>
            <a:r>
              <a:rPr lang="en-GB" dirty="0" smtClean="0"/>
              <a:t>Additional drivers will be added in future</a:t>
            </a:r>
          </a:p>
          <a:p>
            <a:r>
              <a:rPr lang="en-GB" dirty="0" smtClean="0"/>
              <a:t>SpaceWire-D draft specification is under review</a:t>
            </a:r>
          </a:p>
          <a:p>
            <a:pPr lvl="1"/>
            <a:r>
              <a:rPr lang="en-GB" dirty="0" smtClean="0"/>
              <a:t>Presented to the SpaceWire Working Group last week</a:t>
            </a:r>
          </a:p>
          <a:p>
            <a:r>
              <a:rPr lang="en-GB" dirty="0" smtClean="0"/>
              <a:t>SpaceWire-D implementation and testing on Castor ongoing</a:t>
            </a:r>
          </a:p>
          <a:p>
            <a:endParaRPr lang="en-GB" dirty="0" smtClean="0"/>
          </a:p>
          <a:p>
            <a:r>
              <a:rPr lang="en-GB" dirty="0" smtClean="0"/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AT6981 Castor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6400" y="1185879"/>
            <a:ext cx="8603702" cy="5535648"/>
            <a:chOff x="890630" y="650144"/>
            <a:chExt cx="8603702" cy="6224768"/>
          </a:xfrm>
        </p:grpSpPr>
        <p:sp>
          <p:nvSpPr>
            <p:cNvPr id="6" name="Rectangle 5"/>
            <p:cNvSpPr/>
            <p:nvPr/>
          </p:nvSpPr>
          <p:spPr bwMode="auto">
            <a:xfrm>
              <a:off x="7232467" y="1226208"/>
              <a:ext cx="1116124" cy="19442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SpW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Router 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8348591" y="1442232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8348591" y="1658256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48591" y="1874280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8348591" y="2090303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9032667" y="1427950"/>
              <a:ext cx="461665" cy="1515270"/>
            </a:xfrm>
            <a:prstGeom prst="rect">
              <a:avLst/>
            </a:prstGeom>
            <a:noFill/>
          </p:spPr>
          <p:txBody>
            <a:bodyPr vert="vert" wrap="square" rtlCol="0" anchor="ctr">
              <a:spAutoFit/>
            </a:bodyPr>
            <a:lstStyle/>
            <a:p>
              <a:pPr algn="ctr"/>
              <a:r>
                <a:rPr lang="en-GB" dirty="0" smtClean="0"/>
                <a:t>SpaceWire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921927" y="3224400"/>
              <a:ext cx="1695984" cy="6120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Configuration Registers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921926" y="1503061"/>
              <a:ext cx="1702301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6620399" y="1719085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4417871" y="1719085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6" name="Rectangle 15"/>
            <p:cNvSpPr/>
            <p:nvPr/>
          </p:nvSpPr>
          <p:spPr bwMode="auto">
            <a:xfrm>
              <a:off x="4921926" y="2007117"/>
              <a:ext cx="1702301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6620399" y="2223141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417871" y="2223141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4921926" y="2511173"/>
              <a:ext cx="1702301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SpW Engine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6620399" y="2727196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4417871" y="272719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8348591" y="2306328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8348591" y="2522352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348591" y="2738376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8348591" y="2954400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6" name="Rectangle 25"/>
            <p:cNvSpPr/>
            <p:nvPr/>
          </p:nvSpPr>
          <p:spPr bwMode="auto">
            <a:xfrm>
              <a:off x="3311860" y="650144"/>
              <a:ext cx="1116124" cy="61163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Switch</a:t>
              </a:r>
              <a:endParaRPr lang="en-GB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Matrix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890630" y="2740908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1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2827816" y="2956932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9" name="Rectangle 28"/>
            <p:cNvSpPr/>
            <p:nvPr/>
          </p:nvSpPr>
          <p:spPr bwMode="auto">
            <a:xfrm>
              <a:off x="890630" y="3352976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2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2827816" y="356900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4921926" y="4677488"/>
              <a:ext cx="1702301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CAN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6620399" y="4886076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4417871" y="489764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7268470" y="4712974"/>
              <a:ext cx="745151" cy="40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CAN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48459" y="5234034"/>
              <a:ext cx="1784208" cy="415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MIL-STD-1553</a:t>
              </a:r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890630" y="1298216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SPARC V8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2827816" y="1622252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8" name="Rectangle 37"/>
            <p:cNvSpPr/>
            <p:nvPr/>
          </p:nvSpPr>
          <p:spPr bwMode="auto">
            <a:xfrm>
              <a:off x="890630" y="1740305"/>
              <a:ext cx="89564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I-Cache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890630" y="65014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Port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2827816" y="866168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1" name="Straight Arrow Connector 40"/>
            <p:cNvCxnSpPr>
              <a:stCxn id="39" idx="2"/>
              <a:endCxn id="36" idx="0"/>
            </p:cNvCxnSpPr>
            <p:nvPr/>
          </p:nvCxnSpPr>
          <p:spPr bwMode="auto">
            <a:xfrm>
              <a:off x="1859223" y="1082192"/>
              <a:ext cx="0" cy="21602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2" name="Rectangle 41"/>
            <p:cNvSpPr/>
            <p:nvPr/>
          </p:nvSpPr>
          <p:spPr bwMode="auto">
            <a:xfrm>
              <a:off x="890630" y="3965044"/>
              <a:ext cx="1937186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3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2827816" y="4181068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4" name="Rectangle 43"/>
            <p:cNvSpPr/>
            <p:nvPr/>
          </p:nvSpPr>
          <p:spPr bwMode="auto">
            <a:xfrm>
              <a:off x="4937918" y="5210112"/>
              <a:ext cx="1702301" cy="417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MIL-STD-1553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6620399" y="5409097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417871" y="541870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906062" y="5435993"/>
              <a:ext cx="1937186" cy="13040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External Memory  Interface:</a:t>
              </a:r>
            </a:p>
            <a:p>
              <a:pPr algn="ctr"/>
              <a:r>
                <a:rPr lang="en-GB" dirty="0" smtClean="0"/>
                <a:t>PROM, SRAM, SDRAM, DDRx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2827816" y="187428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9" name="Rectangle 48"/>
            <p:cNvSpPr/>
            <p:nvPr/>
          </p:nvSpPr>
          <p:spPr bwMode="auto">
            <a:xfrm>
              <a:off x="4921926" y="650144"/>
              <a:ext cx="1702301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Debug SpW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>
              <a:off x="6620399" y="896064"/>
              <a:ext cx="24122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1" name="Straight Arrow Connector 50"/>
            <p:cNvCxnSpPr>
              <a:endCxn id="12" idx="3"/>
            </p:cNvCxnSpPr>
            <p:nvPr/>
          </p:nvCxnSpPr>
          <p:spPr bwMode="auto">
            <a:xfrm flipH="1" flipV="1">
              <a:off x="6617911" y="3530434"/>
              <a:ext cx="1208622" cy="507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7808113" y="3170425"/>
              <a:ext cx="0" cy="114463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6665730" y="3261157"/>
              <a:ext cx="1109591" cy="2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RMAP/PnP Bus</a:t>
              </a:r>
              <a:endParaRPr lang="en-GB" sz="10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911025" y="4102779"/>
              <a:ext cx="1702301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APB Bridge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>
              <a:off x="4411992" y="4318803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 flipV="1">
              <a:off x="6614520" y="4315054"/>
              <a:ext cx="1212013" cy="37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417871" y="89606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2823236" y="608913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 bwMode="auto">
            <a:xfrm>
              <a:off x="890630" y="4549492"/>
              <a:ext cx="19353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Internal RAM 4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>
              <a:off x="2825938" y="4765516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1" name="Rectangle 60"/>
            <p:cNvSpPr/>
            <p:nvPr/>
          </p:nvSpPr>
          <p:spPr bwMode="auto">
            <a:xfrm>
              <a:off x="1786276" y="1740305"/>
              <a:ext cx="102152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/>
                <a:t>D-Cache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48459" y="5816434"/>
              <a:ext cx="1363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Ethernet</a:t>
              </a:r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937918" y="5763859"/>
              <a:ext cx="1702301" cy="4194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Ethernet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6620399" y="5973578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417871" y="5973578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6" name="Rectangle 65"/>
            <p:cNvSpPr/>
            <p:nvPr/>
          </p:nvSpPr>
          <p:spPr bwMode="auto">
            <a:xfrm>
              <a:off x="4927017" y="6342029"/>
              <a:ext cx="1702301" cy="4194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/>
                <a:t>Peripheral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6641482" y="6551747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4406970" y="6551747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6636391" y="6394604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6641482" y="6704147"/>
              <a:ext cx="6120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7237557" y="6228581"/>
              <a:ext cx="1363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Peripheral</a:t>
              </a:r>
            </a:p>
            <a:p>
              <a:r>
                <a:rPr lang="en-GB" dirty="0" smtClean="0"/>
                <a:t>Interfaces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736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450727" y="4703592"/>
            <a:ext cx="4888525" cy="20047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dirty="0" smtClean="0"/>
          </a:p>
        </p:txBody>
      </p:sp>
      <p:sp>
        <p:nvSpPr>
          <p:cNvPr id="78" name="Rectangle 77"/>
          <p:cNvSpPr/>
          <p:nvPr/>
        </p:nvSpPr>
        <p:spPr bwMode="auto">
          <a:xfrm>
            <a:off x="2992019" y="5968596"/>
            <a:ext cx="1301261" cy="4796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dirty="0" smtClean="0"/>
          </a:p>
        </p:txBody>
      </p:sp>
      <p:sp>
        <p:nvSpPr>
          <p:cNvPr id="77" name="Rectangle 76"/>
          <p:cNvSpPr/>
          <p:nvPr/>
        </p:nvSpPr>
        <p:spPr bwMode="auto">
          <a:xfrm>
            <a:off x="3047852" y="6047948"/>
            <a:ext cx="1301261" cy="4796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SpaceWire Engines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0" y="1196975"/>
            <a:ext cx="8697600" cy="2469202"/>
          </a:xfrm>
        </p:spPr>
        <p:txBody>
          <a:bodyPr numCol="2">
            <a:normAutofit fontScale="55000" lnSpcReduction="20000"/>
          </a:bodyPr>
          <a:lstStyle/>
          <a:p>
            <a:r>
              <a:rPr lang="en-GB" dirty="0"/>
              <a:t>Offloads processor from </a:t>
            </a:r>
            <a:r>
              <a:rPr lang="en-GB" dirty="0" smtClean="0"/>
              <a:t>SpaceWire communications</a:t>
            </a:r>
            <a:endParaRPr lang="en-GB" dirty="0"/>
          </a:p>
          <a:p>
            <a:r>
              <a:rPr lang="en-GB" dirty="0" smtClean="0"/>
              <a:t>SpaceWire Remote Memory Access (RMAP)</a:t>
            </a:r>
          </a:p>
          <a:p>
            <a:r>
              <a:rPr lang="en-GB" dirty="0" smtClean="0"/>
              <a:t>RMAP Target</a:t>
            </a:r>
          </a:p>
          <a:p>
            <a:pPr lvl="1"/>
            <a:r>
              <a:rPr lang="en-GB" dirty="0" smtClean="0"/>
              <a:t>Memory region or software based authorisation</a:t>
            </a:r>
          </a:p>
          <a:p>
            <a:r>
              <a:rPr lang="en-GB" dirty="0" smtClean="0"/>
              <a:t>RMAP Initiator</a:t>
            </a:r>
          </a:p>
          <a:p>
            <a:pPr lvl="1"/>
            <a:r>
              <a:rPr lang="en-GB" dirty="0" smtClean="0"/>
              <a:t>Automatic initiation of multiple commands</a:t>
            </a:r>
          </a:p>
          <a:p>
            <a:r>
              <a:rPr lang="en-GB" dirty="0" smtClean="0"/>
              <a:t>DMA</a:t>
            </a:r>
          </a:p>
          <a:p>
            <a:pPr lvl="1"/>
            <a:r>
              <a:rPr lang="en-GB" dirty="0" smtClean="0"/>
              <a:t>3x transmit and 3x receive channels</a:t>
            </a:r>
          </a:p>
          <a:p>
            <a:r>
              <a:rPr lang="en-GB" dirty="0" smtClean="0"/>
              <a:t>Protocol </a:t>
            </a:r>
            <a:r>
              <a:rPr lang="en-GB" dirty="0" smtClean="0"/>
              <a:t>Multiplexer/</a:t>
            </a:r>
            <a:r>
              <a:rPr lang="en-GB" dirty="0" err="1" smtClean="0"/>
              <a:t>Demultiplexer</a:t>
            </a:r>
            <a:endParaRPr lang="en-GB" dirty="0"/>
          </a:p>
          <a:p>
            <a:pPr lvl="1"/>
            <a:r>
              <a:rPr lang="en-GB" dirty="0"/>
              <a:t>Detects SpaceWire or user protocol</a:t>
            </a:r>
          </a:p>
          <a:p>
            <a:pPr lvl="1"/>
            <a:r>
              <a:rPr lang="en-GB" dirty="0"/>
              <a:t>Multiplexes received data accordingly</a:t>
            </a:r>
          </a:p>
          <a:p>
            <a:r>
              <a:rPr lang="en-GB" dirty="0"/>
              <a:t>Time-Code Controller</a:t>
            </a:r>
          </a:p>
          <a:p>
            <a:pPr lvl="1"/>
            <a:r>
              <a:rPr lang="en-GB" dirty="0"/>
              <a:t>Regular </a:t>
            </a:r>
            <a:r>
              <a:rPr lang="en-GB" dirty="0" smtClean="0"/>
              <a:t>&amp; custom time-codes, signalling codes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450728" y="3789110"/>
            <a:ext cx="4888525" cy="3545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SpaceWire Engine 3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450727" y="4247057"/>
            <a:ext cx="4888525" cy="3545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SpaceWire Engine 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35370" y="4821918"/>
            <a:ext cx="975946" cy="17850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AHB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Interface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102367" y="4821919"/>
            <a:ext cx="1301261" cy="4796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RMAP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Target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102367" y="5399430"/>
            <a:ext cx="1301261" cy="4796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RMAP Initiator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03685" y="6127300"/>
            <a:ext cx="1301261" cy="4796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DMA Channel (x3)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97315" y="4821918"/>
            <a:ext cx="1274886" cy="1785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Protocol Multiplexer/ Demultiplexer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664570" y="3789111"/>
            <a:ext cx="1230924" cy="21794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SpaceWire Router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664570" y="6234082"/>
            <a:ext cx="1230924" cy="4796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Time-Code Controller</a:t>
            </a:r>
          </a:p>
        </p:txBody>
      </p:sp>
      <p:cxnSp>
        <p:nvCxnSpPr>
          <p:cNvPr id="17" name="Straight Arrow Connector 16"/>
          <p:cNvCxnSpPr>
            <a:stCxn id="9" idx="1"/>
          </p:cNvCxnSpPr>
          <p:nvPr/>
        </p:nvCxnSpPr>
        <p:spPr bwMode="auto">
          <a:xfrm flipH="1" flipV="1">
            <a:off x="633047" y="5714450"/>
            <a:ext cx="100232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>
            <a:stCxn id="11" idx="1"/>
          </p:cNvCxnSpPr>
          <p:nvPr/>
        </p:nvCxnSpPr>
        <p:spPr bwMode="auto">
          <a:xfrm flipH="1">
            <a:off x="2609998" y="5639272"/>
            <a:ext cx="4923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>
            <a:endCxn id="11" idx="3"/>
          </p:cNvCxnSpPr>
          <p:nvPr/>
        </p:nvCxnSpPr>
        <p:spPr bwMode="auto">
          <a:xfrm flipH="1">
            <a:off x="4403628" y="5639272"/>
            <a:ext cx="4910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10" idx="1"/>
          </p:cNvCxnSpPr>
          <p:nvPr/>
        </p:nvCxnSpPr>
        <p:spPr bwMode="auto">
          <a:xfrm flipH="1">
            <a:off x="2609998" y="5061761"/>
            <a:ext cx="4923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12" idx="1"/>
          </p:cNvCxnSpPr>
          <p:nvPr/>
        </p:nvCxnSpPr>
        <p:spPr bwMode="auto">
          <a:xfrm flipH="1">
            <a:off x="2611316" y="6367142"/>
            <a:ext cx="4923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>
            <a:endCxn id="10" idx="3"/>
          </p:cNvCxnSpPr>
          <p:nvPr/>
        </p:nvCxnSpPr>
        <p:spPr bwMode="auto">
          <a:xfrm flipH="1">
            <a:off x="4403628" y="5061761"/>
            <a:ext cx="4923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Straight Arrow Connector 31"/>
          <p:cNvCxnSpPr>
            <a:endCxn id="12" idx="3"/>
          </p:cNvCxnSpPr>
          <p:nvPr/>
        </p:nvCxnSpPr>
        <p:spPr bwMode="auto">
          <a:xfrm flipH="1">
            <a:off x="4404946" y="6367142"/>
            <a:ext cx="4923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endCxn id="13" idx="3"/>
          </p:cNvCxnSpPr>
          <p:nvPr/>
        </p:nvCxnSpPr>
        <p:spPr bwMode="auto">
          <a:xfrm flipH="1">
            <a:off x="6172201" y="5714450"/>
            <a:ext cx="49236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7895494" y="3922385"/>
            <a:ext cx="4923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7895494" y="4178594"/>
            <a:ext cx="4923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7895494" y="4452803"/>
            <a:ext cx="4923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7895494" y="4743596"/>
            <a:ext cx="4923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7895494" y="5024354"/>
            <a:ext cx="4923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7895494" y="5271888"/>
            <a:ext cx="4923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7895494" y="5546097"/>
            <a:ext cx="4923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7895494" y="5836890"/>
            <a:ext cx="4923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>
            <a:endCxn id="7" idx="3"/>
          </p:cNvCxnSpPr>
          <p:nvPr/>
        </p:nvCxnSpPr>
        <p:spPr bwMode="auto">
          <a:xfrm flipH="1">
            <a:off x="6339252" y="4421040"/>
            <a:ext cx="325317" cy="3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2" name="Straight Arrow Connector 51"/>
          <p:cNvCxnSpPr>
            <a:endCxn id="6" idx="3"/>
          </p:cNvCxnSpPr>
          <p:nvPr/>
        </p:nvCxnSpPr>
        <p:spPr bwMode="auto">
          <a:xfrm flipH="1">
            <a:off x="6339253" y="3965631"/>
            <a:ext cx="325316" cy="7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>
            <a:stCxn id="14" idx="2"/>
            <a:endCxn id="15" idx="0"/>
          </p:cNvCxnSpPr>
          <p:nvPr/>
        </p:nvCxnSpPr>
        <p:spPr bwMode="auto">
          <a:xfrm>
            <a:off x="7280032" y="5968597"/>
            <a:ext cx="0" cy="2654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8" name="Straight Arrow Connector 57"/>
          <p:cNvCxnSpPr>
            <a:stCxn id="6" idx="1"/>
          </p:cNvCxnSpPr>
          <p:nvPr/>
        </p:nvCxnSpPr>
        <p:spPr bwMode="auto">
          <a:xfrm flipH="1">
            <a:off x="1125412" y="3966379"/>
            <a:ext cx="325316" cy="2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>
            <a:stCxn id="7" idx="1"/>
          </p:cNvCxnSpPr>
          <p:nvPr/>
        </p:nvCxnSpPr>
        <p:spPr bwMode="auto">
          <a:xfrm flipH="1" flipV="1">
            <a:off x="1125412" y="4421040"/>
            <a:ext cx="325315" cy="3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1125416" y="3813543"/>
            <a:ext cx="0" cy="19009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55782" y="5235995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AHB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896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Debug and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Comprehensive debug support</a:t>
            </a:r>
          </a:p>
          <a:p>
            <a:r>
              <a:rPr lang="en-GB" dirty="0"/>
              <a:t>Debug support unit </a:t>
            </a:r>
          </a:p>
          <a:p>
            <a:pPr lvl="1"/>
            <a:r>
              <a:rPr lang="en-GB" dirty="0"/>
              <a:t>Breakpoints</a:t>
            </a:r>
          </a:p>
          <a:p>
            <a:pPr lvl="1"/>
            <a:r>
              <a:rPr lang="en-GB" dirty="0"/>
              <a:t>Single stepping</a:t>
            </a:r>
          </a:p>
          <a:p>
            <a:pPr lvl="1"/>
            <a:r>
              <a:rPr lang="en-GB" dirty="0"/>
              <a:t>Register and memory access</a:t>
            </a:r>
          </a:p>
          <a:p>
            <a:pPr lvl="1"/>
            <a:r>
              <a:rPr lang="en-GB" dirty="0"/>
              <a:t>Trace memory</a:t>
            </a:r>
          </a:p>
          <a:p>
            <a:pPr lvl="1"/>
            <a:r>
              <a:rPr lang="en-GB" dirty="0"/>
              <a:t>Hardware watch-points</a:t>
            </a:r>
          </a:p>
          <a:p>
            <a:r>
              <a:rPr lang="en-GB" dirty="0"/>
              <a:t>Accessible via</a:t>
            </a:r>
          </a:p>
          <a:p>
            <a:pPr lvl="1"/>
            <a:r>
              <a:rPr lang="en-GB" dirty="0"/>
              <a:t>JTAG</a:t>
            </a:r>
          </a:p>
          <a:p>
            <a:pPr lvl="1"/>
            <a:r>
              <a:rPr lang="en-GB" dirty="0"/>
              <a:t>Debug UART</a:t>
            </a:r>
          </a:p>
          <a:p>
            <a:pPr lvl="1"/>
            <a:r>
              <a:rPr lang="en-GB" dirty="0"/>
              <a:t>Debug SpaceWire (high-speed debug)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Castor Prototype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1" y="1196974"/>
            <a:ext cx="3448592" cy="484334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LEON2-FT </a:t>
            </a:r>
            <a:r>
              <a:rPr lang="en-GB" dirty="0"/>
              <a:t>core </a:t>
            </a:r>
            <a:r>
              <a:rPr lang="en-GB" dirty="0" smtClean="0"/>
              <a:t>(40MHz</a:t>
            </a:r>
            <a:r>
              <a:rPr lang="en-GB" dirty="0"/>
              <a:t>)</a:t>
            </a:r>
          </a:p>
          <a:p>
            <a:r>
              <a:rPr lang="en-GB" dirty="0"/>
              <a:t>128KB on-chip RAM</a:t>
            </a:r>
          </a:p>
          <a:p>
            <a:r>
              <a:rPr lang="en-GB" dirty="0"/>
              <a:t>256MB DDR RAM</a:t>
            </a:r>
          </a:p>
          <a:p>
            <a:r>
              <a:rPr lang="en-GB" dirty="0"/>
              <a:t>3 x </a:t>
            </a:r>
            <a:r>
              <a:rPr lang="en-GB" dirty="0" smtClean="0"/>
              <a:t>SpaceWire </a:t>
            </a:r>
            <a:r>
              <a:rPr lang="en-GB" dirty="0"/>
              <a:t>engines</a:t>
            </a:r>
          </a:p>
          <a:p>
            <a:r>
              <a:rPr lang="en-GB" dirty="0"/>
              <a:t>Router</a:t>
            </a:r>
          </a:p>
          <a:p>
            <a:r>
              <a:rPr lang="en-GB" dirty="0"/>
              <a:t>Time-code </a:t>
            </a:r>
            <a:r>
              <a:rPr lang="en-GB" dirty="0" smtClean="0"/>
              <a:t>controller</a:t>
            </a:r>
          </a:p>
          <a:p>
            <a:r>
              <a:rPr lang="en-GB" dirty="0" smtClean="0"/>
              <a:t>SpaceWire debug port</a:t>
            </a:r>
          </a:p>
          <a:p>
            <a:r>
              <a:rPr lang="en-GB" dirty="0" smtClean="0"/>
              <a:t>UART debug 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03" y="1612229"/>
            <a:ext cx="5248304" cy="369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930772"/>
            <a:ext cx="7772400" cy="1600200"/>
          </a:xfrm>
        </p:spPr>
        <p:txBody>
          <a:bodyPr/>
          <a:lstStyle/>
          <a:p>
            <a:r>
              <a:rPr lang="en-GB" dirty="0" smtClean="0"/>
              <a:t>Supporting RTEMS on Castor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72D47-FFD9-47B5-81D8-50F30A1C260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23265</TotalTime>
  <Words>1833</Words>
  <Application>Microsoft Office PowerPoint</Application>
  <PresentationFormat>On-screen Show (4:3)</PresentationFormat>
  <Paragraphs>491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Wingdings</vt:lpstr>
      <vt:lpstr>Clouds</vt:lpstr>
      <vt:lpstr>1_Clouds</vt:lpstr>
      <vt:lpstr>Implementing SpaceWire-D in RTEMS for the AT6981 Processor</vt:lpstr>
      <vt:lpstr>Overview</vt:lpstr>
      <vt:lpstr>Introduction to Castor</vt:lpstr>
      <vt:lpstr>AT6981 – Castor</vt:lpstr>
      <vt:lpstr>AT6981 Castor Architecture</vt:lpstr>
      <vt:lpstr>SpaceWire Engines</vt:lpstr>
      <vt:lpstr>Debug and Test</vt:lpstr>
      <vt:lpstr>Castor Prototype Board</vt:lpstr>
      <vt:lpstr>Supporting RTEMS on Castor</vt:lpstr>
      <vt:lpstr>STAR SDE Overview</vt:lpstr>
      <vt:lpstr>STAR SDE Castor Support</vt:lpstr>
      <vt:lpstr>STAR SDE Castor Support</vt:lpstr>
      <vt:lpstr>STAR SDE Castor Support</vt:lpstr>
      <vt:lpstr>STAR SDE Castor Support</vt:lpstr>
      <vt:lpstr>STAR SDE Castor Support</vt:lpstr>
      <vt:lpstr>Porting RTEMS to Castor</vt:lpstr>
      <vt:lpstr>Features of The Castor Port</vt:lpstr>
      <vt:lpstr>Achievable Performance</vt:lpstr>
      <vt:lpstr>Introduction to SpaceWire-D</vt:lpstr>
      <vt:lpstr>Deterministic SpaceWire</vt:lpstr>
      <vt:lpstr>Time-Slots for Managing Access</vt:lpstr>
      <vt:lpstr>Determinism With Time-Slots</vt:lpstr>
      <vt:lpstr>Schedule</vt:lpstr>
      <vt:lpstr>SpaceWire-D Services</vt:lpstr>
      <vt:lpstr>Schedule</vt:lpstr>
      <vt:lpstr>FDIR</vt:lpstr>
      <vt:lpstr>SpaceWire-D Summary</vt:lpstr>
      <vt:lpstr>SpaceWire-D Demo System</vt:lpstr>
      <vt:lpstr>SpaceWire-D on Castor</vt:lpstr>
      <vt:lpstr>SpaceWire-D on Castor</vt:lpstr>
      <vt:lpstr>SpaceWire-D System Overview</vt:lpstr>
      <vt:lpstr>SpaceWire-D API</vt:lpstr>
      <vt:lpstr>Opening a Virtual Bus</vt:lpstr>
      <vt:lpstr>Maintaining Determinism</vt:lpstr>
      <vt:lpstr>Independent Virtual Buses</vt:lpstr>
      <vt:lpstr>Independent Virtual Buses</vt:lpstr>
      <vt:lpstr>Loading a Static or Dynamic Bus</vt:lpstr>
      <vt:lpstr>Loading an Asynchronous Bus</vt:lpstr>
      <vt:lpstr>Asynchronous Queue Extraction</vt:lpstr>
      <vt:lpstr>Asynchronous Queue Implementation</vt:lpstr>
      <vt:lpstr>Closing a Virtual Bus</vt:lpstr>
      <vt:lpstr>SpaceWire-D Demo System</vt:lpstr>
      <vt:lpstr>Problems Encountered</vt:lpstr>
      <vt:lpstr>Current Performance at 40MHz</vt:lpstr>
      <vt:lpstr>Summary</vt:lpstr>
    </vt:vector>
  </TitlesOfParts>
  <Company>STAR-Dundee, University of Dundee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SpaceWire-D in RTEMS for the AT6981 Processor</dc:title>
  <dc:creator>stuart.mills@star-dundee.com;davidgibson@computing.dundee.ac.uk;david.paterson@star-dundee.com</dc:creator>
  <cp:keywords>STAR-Dundee SpaceWire Castor Flight Software Workshop</cp:keywords>
  <cp:lastModifiedBy>Stuart Mills</cp:lastModifiedBy>
  <cp:revision>799</cp:revision>
  <dcterms:created xsi:type="dcterms:W3CDTF">2002-03-17T12:42:36Z</dcterms:created>
  <dcterms:modified xsi:type="dcterms:W3CDTF">2014-12-12T12:29:35Z</dcterms:modified>
</cp:coreProperties>
</file>