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A660B-FCC7-40AA-850A-73581BB5F3B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A116E-CC0D-44F5-88C4-4894FB187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6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Intro: describe</a:t>
            </a:r>
            <a:r>
              <a:rPr lang="en-US" baseline="0" dirty="0" smtClean="0"/>
              <a:t> the general nature of </a:t>
            </a:r>
            <a:r>
              <a:rPr lang="en-US" baseline="0" dirty="0" err="1" smtClean="0"/>
              <a:t>Sigenics</a:t>
            </a:r>
            <a:r>
              <a:rPr lang="en-US" baseline="0" dirty="0" smtClean="0"/>
              <a:t> business, disclose ownership interest in </a:t>
            </a:r>
            <a:r>
              <a:rPr lang="en-US" baseline="0" dirty="0" err="1" smtClean="0"/>
              <a:t>Sigenics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16E-CC0D-44F5-88C4-4894FB1875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7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r>
              <a:rPr lang="en-US" baseline="0" dirty="0" smtClean="0"/>
              <a:t> is a device currently under development, supported by an NIH research grant, for diagnosis of severe epilepsy.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16E-CC0D-44F5-88C4-4894FB1875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96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r>
              <a:rPr lang="en-US" baseline="0" dirty="0" smtClean="0"/>
              <a:t> is a device currently under development, supported by an NIH research grant, for diagnosis of severe epilepsy.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16E-CC0D-44F5-88C4-4894FB1875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96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r>
              <a:rPr lang="en-US" baseline="0" dirty="0" smtClean="0"/>
              <a:t> is a device currently under development, supported by an NIH research grant, for diagnosis of severe epilepsy.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16E-CC0D-44F5-88C4-4894FB1875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96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r>
              <a:rPr lang="en-US" baseline="0" dirty="0" smtClean="0"/>
              <a:t> is a device currently under development, supported by an NIH research grant, for diagnosis of severe epilepsy.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16E-CC0D-44F5-88C4-4894FB1875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96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r>
              <a:rPr lang="en-US" baseline="0" dirty="0" smtClean="0"/>
              <a:t> is a device currently under development, supported by an NIH research grant, for diagnosis of severe epilepsy.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16E-CC0D-44F5-88C4-4894FB1875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96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16E-CC0D-44F5-88C4-4894FB1875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familiar examples of implanted medical devices are things like dental fillings</a:t>
            </a:r>
            <a:r>
              <a:rPr lang="en-US" baseline="0" dirty="0" smtClean="0"/>
              <a:t> and crowns, hip and other joint replacements, and pacemakers. </a:t>
            </a:r>
            <a:r>
              <a:rPr lang="en-US" baseline="0" dirty="0" err="1" smtClean="0"/>
              <a:t>Sigenics</a:t>
            </a:r>
            <a:r>
              <a:rPr lang="en-US" baseline="0" dirty="0" smtClean="0"/>
              <a:t> is involved in designing electronics for newer medical devices, such as prosthetic limbs, and nervous system diagnostic and therapeutic devices.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16E-CC0D-44F5-88C4-4894FB1875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51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Sigenics</a:t>
            </a:r>
            <a:r>
              <a:rPr lang="en-US" dirty="0" smtClean="0"/>
              <a:t> primary business is integrated circuit microelectronics. Lithographic printing</a:t>
            </a:r>
            <a:r>
              <a:rPr lang="en-US" baseline="0" dirty="0" smtClean="0"/>
              <a:t> </a:t>
            </a:r>
            <a:r>
              <a:rPr lang="en-US" dirty="0" smtClean="0"/>
              <a:t>technology has</a:t>
            </a:r>
            <a:r>
              <a:rPr lang="en-US" baseline="0" dirty="0" smtClean="0"/>
              <a:t> developed into the preferred manufacturing method for most types  active electronic devices.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16E-CC0D-44F5-88C4-4894FB1875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0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Medical devices are required to be “safe,” that is, to not cause undue harm to the patient or the doctor</a:t>
            </a:r>
            <a:r>
              <a:rPr lang="en-US" baseline="0" dirty="0" smtClean="0"/>
              <a:t> throughout the entire course of usage.</a:t>
            </a:r>
          </a:p>
          <a:p>
            <a:r>
              <a:rPr lang="en-US" baseline="0" dirty="0" smtClean="0"/>
              <a:t>Of course, nothing can be made </a:t>
            </a:r>
            <a:r>
              <a:rPr lang="en-US" baseline="0" smtClean="0"/>
              <a:t>perfectly safe.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16E-CC0D-44F5-88C4-4894FB1875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7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idea is to find a reasonable compromise, so the device accomplishes</a:t>
            </a:r>
            <a:r>
              <a:rPr lang="en-US" baseline="0" dirty="0" smtClean="0"/>
              <a:t> significantly more good than harm.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16E-CC0D-44F5-88C4-4894FB1875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15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16E-CC0D-44F5-88C4-4894FB1875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53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16E-CC0D-44F5-88C4-4894FB1875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48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16E-CC0D-44F5-88C4-4894FB1875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6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16E-CC0D-44F5-88C4-4894FB1875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9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AF7-FE27-47BE-B492-4979239AC2A8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6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AF7-FE27-47BE-B492-4979239AC2A8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9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AF7-FE27-47BE-B492-4979239AC2A8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AF7-FE27-47BE-B492-4979239AC2A8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6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AF7-FE27-47BE-B492-4979239AC2A8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2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AF7-FE27-47BE-B492-4979239AC2A8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5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AF7-FE27-47BE-B492-4979239AC2A8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1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AF7-FE27-47BE-B492-4979239AC2A8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7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AF7-FE27-47BE-B492-4979239AC2A8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9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AF7-FE27-47BE-B492-4979239AC2A8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3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AF7-FE27-47BE-B492-4979239AC2A8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2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FAF7-FE27-47BE-B492-4979239AC2A8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7ADB-5790-4E9F-97E2-8F7377CA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4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Launch Into </a:t>
            </a:r>
            <a:r>
              <a:rPr lang="en-US" sz="4800" b="1" dirty="0" err="1" smtClean="0"/>
              <a:t>Intrafascicular</a:t>
            </a:r>
            <a:r>
              <a:rPr lang="en-US" sz="4800" b="1" dirty="0" smtClean="0"/>
              <a:t> Space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Design considerations for implanted medical devices</a:t>
            </a:r>
          </a:p>
          <a:p>
            <a:endParaRPr lang="en-US" dirty="0"/>
          </a:p>
          <a:p>
            <a:r>
              <a:rPr lang="en-US" sz="2000" dirty="0" smtClean="0"/>
              <a:t>Douglas Kerns,  </a:t>
            </a:r>
            <a:r>
              <a:rPr lang="en-US" sz="2000" dirty="0" err="1" smtClean="0"/>
              <a:t>Sigenics</a:t>
            </a:r>
            <a:r>
              <a:rPr lang="en-US" sz="2000" dirty="0" smtClean="0"/>
              <a:t> Inc.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49" y="541338"/>
            <a:ext cx="7925901" cy="2193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b="82"/>
          <a:stretch/>
        </p:blipFill>
        <p:spPr>
          <a:xfrm>
            <a:off x="8905175" y="4090988"/>
            <a:ext cx="3286825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0" y="4276724"/>
            <a:ext cx="2408271" cy="24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FSW 2014 Launch into </a:t>
            </a:r>
            <a:r>
              <a:rPr lang="en-US" dirty="0" err="1" smtClean="0"/>
              <a:t>Intrafascicular</a:t>
            </a:r>
            <a:r>
              <a:rPr lang="en-US" dirty="0" smtClean="0"/>
              <a:t> Space: </a:t>
            </a:r>
            <a:br>
              <a:rPr lang="en-US" dirty="0" smtClean="0"/>
            </a:br>
            <a:r>
              <a:rPr lang="en-US" dirty="0" smtClean="0"/>
              <a:t>Design considerations for implanted medical devices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400800"/>
            <a:ext cx="1343149" cy="371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676" y="2282078"/>
            <a:ext cx="1071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090738" y="353696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 smtClean="0">
                <a:latin typeface="+mn-lt"/>
              </a:rPr>
              <a:t>Example: epilepsy </a:t>
            </a:r>
            <a:r>
              <a:rPr lang="en-US" altLang="en-US" sz="2800" b="1" dirty="0" err="1" smtClean="0">
                <a:latin typeface="+mn-lt"/>
              </a:rPr>
              <a:t>ElectroCorticoGram</a:t>
            </a:r>
            <a:r>
              <a:rPr lang="en-US" altLang="en-US" sz="2800" b="1" dirty="0" smtClean="0">
                <a:latin typeface="+mn-lt"/>
              </a:rPr>
              <a:t> (ECOG) array</a:t>
            </a:r>
            <a:endParaRPr lang="en-US" altLang="en-US" sz="2800" b="1" dirty="0" smtClean="0">
              <a:latin typeface="+mn-lt"/>
            </a:endParaRPr>
          </a:p>
        </p:txBody>
      </p:sp>
      <p:sp>
        <p:nvSpPr>
          <p:cNvPr id="10" name="Rectangle 1029"/>
          <p:cNvSpPr>
            <a:spLocks noChangeArrowheads="1"/>
          </p:cNvSpPr>
          <p:nvPr/>
        </p:nvSpPr>
        <p:spPr bwMode="auto">
          <a:xfrm>
            <a:off x="2014538" y="3733800"/>
            <a:ext cx="411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1600" i="0" dirty="0">
                <a:latin typeface="Eras Medium ITC" pitchFamily="34" charset="0"/>
              </a:rPr>
              <a:t>New Method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1600" i="0" dirty="0">
                <a:latin typeface="Eras Medium ITC" pitchFamily="34" charset="0"/>
              </a:rPr>
              <a:t>Wirelessly powered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1600" i="0" dirty="0">
                <a:latin typeface="Eras Medium ITC" pitchFamily="34" charset="0"/>
              </a:rPr>
              <a:t>Skull is closed during monitoring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1600" i="0" dirty="0">
                <a:latin typeface="Eras Medium ITC" pitchFamily="34" charset="0"/>
              </a:rPr>
              <a:t>64 recording and stimulation channels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1600" i="0" dirty="0">
                <a:latin typeface="Eras Medium ITC" pitchFamily="34" charset="0"/>
              </a:rPr>
              <a:t>Up to 1Mbps reverse telemetry rate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1600" i="0" dirty="0">
                <a:latin typeface="Eras Medium ITC" pitchFamily="34" charset="0"/>
              </a:rPr>
              <a:t>Iridium oxide electrodes deposited on flexible polyimide substrate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1600" i="0" dirty="0">
                <a:latin typeface="Eras Medium ITC" pitchFamily="34" charset="0"/>
              </a:rPr>
              <a:t>Silicone chip and coil encapsulation</a:t>
            </a:r>
          </a:p>
        </p:txBody>
      </p:sp>
      <p:pic>
        <p:nvPicPr>
          <p:cNvPr id="11" name="Picture 3" descr="C:\Documents and Settings\glenn\Desktop\IMG_04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6" t="4111" r="15952"/>
          <a:stretch>
            <a:fillRect/>
          </a:stretch>
        </p:blipFill>
        <p:spPr bwMode="auto">
          <a:xfrm>
            <a:off x="6205538" y="3429000"/>
            <a:ext cx="24399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Sigenics\Projects\EIClabs\Epilepsy\EpilepsyPoster\pkg4phil\PicOfD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2" t="2580" r="22189" b="1753"/>
          <a:stretch>
            <a:fillRect/>
          </a:stretch>
        </p:blipFill>
        <p:spPr bwMode="auto">
          <a:xfrm>
            <a:off x="8339138" y="4800600"/>
            <a:ext cx="9937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l_fi" descr="http://ars.els-cdn.com/content/image/1-s2.0-S1053811910013212-gr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143000"/>
            <a:ext cx="38671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2014538" y="1143000"/>
            <a:ext cx="2057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i="0" dirty="0">
                <a:latin typeface="Eras Medium ITC" pitchFamily="34" charset="0"/>
              </a:rPr>
              <a:t>Current Method: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500938" y="4114800"/>
            <a:ext cx="838200" cy="685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C:\Sigenics\Projects\EIClabs\Epilepsy\EpilepsyPoster\pkg4phil\DiewithPenny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8" y="3581400"/>
            <a:ext cx="803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9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FSW 2014 Launch into </a:t>
            </a:r>
            <a:r>
              <a:rPr lang="en-US" dirty="0" err="1" smtClean="0"/>
              <a:t>Intrafascicular</a:t>
            </a:r>
            <a:r>
              <a:rPr lang="en-US" dirty="0" smtClean="0"/>
              <a:t> Space: </a:t>
            </a:r>
            <a:br>
              <a:rPr lang="en-US" dirty="0" smtClean="0"/>
            </a:br>
            <a:r>
              <a:rPr lang="en-US" dirty="0" smtClean="0"/>
              <a:t>Design considerations for implanted medical devices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400800"/>
            <a:ext cx="1343149" cy="371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676" y="2282078"/>
            <a:ext cx="1071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090738" y="353696"/>
            <a:ext cx="8229600" cy="898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 smtClean="0">
                <a:latin typeface="+mn-lt"/>
              </a:rPr>
              <a:t>We lose physical access to the device after it is implanted – it’s been “launched”</a:t>
            </a:r>
            <a:endParaRPr lang="en-US" altLang="en-US" sz="2800" b="1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677" y="1543414"/>
            <a:ext cx="1089444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SAFETY:  In the worst case, we want the implanted object to do no harm.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All exterior surfaces must be biocompatible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Worst-case electrical failure yields an inert mechanical object</a:t>
            </a:r>
            <a:endParaRPr lang="en-US" sz="2800" dirty="0"/>
          </a:p>
          <a:p>
            <a:endParaRPr lang="en-US" dirty="0" smtClean="0"/>
          </a:p>
          <a:p>
            <a:r>
              <a:rPr lang="en-US" sz="2800" dirty="0" smtClean="0"/>
              <a:t>EFFICACY:  Observability and controllability of the implanted electronics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Status reporting for operational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per-channel diagnostic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per-channel shutdown</a:t>
            </a:r>
          </a:p>
        </p:txBody>
      </p:sp>
    </p:spTree>
    <p:extLst>
      <p:ext uri="{BB962C8B-B14F-4D97-AF65-F5344CB8AC3E}">
        <p14:creationId xmlns:p14="http://schemas.microsoft.com/office/powerpoint/2010/main" val="29481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FSW 2014 Launch into </a:t>
            </a:r>
            <a:r>
              <a:rPr lang="en-US" dirty="0" err="1" smtClean="0"/>
              <a:t>Intrafascicular</a:t>
            </a:r>
            <a:r>
              <a:rPr lang="en-US" dirty="0" smtClean="0"/>
              <a:t> Space: </a:t>
            </a:r>
            <a:br>
              <a:rPr lang="en-US" dirty="0" smtClean="0"/>
            </a:br>
            <a:r>
              <a:rPr lang="en-US" dirty="0" smtClean="0"/>
              <a:t>Design considerations for implanted medical devices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400800"/>
            <a:ext cx="1343149" cy="371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676" y="2282078"/>
            <a:ext cx="1071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090738" y="353697"/>
            <a:ext cx="8229600" cy="6310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 smtClean="0">
                <a:latin typeface="+mn-lt"/>
              </a:rPr>
              <a:t>“Up link” to the implanted device</a:t>
            </a:r>
            <a:endParaRPr lang="en-US" altLang="en-US" sz="2800" b="1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318" y="900539"/>
            <a:ext cx="108944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wireless power supply (look Ma, no batteries!)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small size (small tissue displacement when inserted)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small mass (small tissue disturbance during patient motion)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 need to replace the batteries (eliminate subsequent surgeries)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limited electrical energy delivery</a:t>
            </a:r>
          </a:p>
          <a:p>
            <a:endParaRPr lang="en-US" sz="2800" dirty="0" smtClean="0"/>
          </a:p>
          <a:p>
            <a:r>
              <a:rPr lang="en-US" sz="2800" b="1" dirty="0" smtClean="0"/>
              <a:t>Forward communication protocol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At most one stimulation pulse per command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Forward error control coding in packet wrapper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Handshake command protocol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By design, we avoid a variety of unsafe conditions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36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FSW 2014 Launch into </a:t>
            </a:r>
            <a:r>
              <a:rPr lang="en-US" dirty="0" err="1" smtClean="0"/>
              <a:t>Intrafascicular</a:t>
            </a:r>
            <a:r>
              <a:rPr lang="en-US" dirty="0" smtClean="0"/>
              <a:t> Space: </a:t>
            </a:r>
            <a:br>
              <a:rPr lang="en-US" dirty="0" smtClean="0"/>
            </a:br>
            <a:r>
              <a:rPr lang="en-US" dirty="0" smtClean="0"/>
              <a:t>Design considerations for implanted medical devices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400800"/>
            <a:ext cx="1343149" cy="371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676" y="2282078"/>
            <a:ext cx="1071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090738" y="353697"/>
            <a:ext cx="8229600" cy="6310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 smtClean="0">
                <a:latin typeface="+mn-lt"/>
              </a:rPr>
              <a:t>“Down link” from the implanted device</a:t>
            </a:r>
            <a:endParaRPr lang="en-US" altLang="en-US" sz="2800" b="1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318" y="900539"/>
            <a:ext cx="108944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multiple communication bands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dodge external interference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compensate for marginal power supply conditions</a:t>
            </a:r>
          </a:p>
          <a:p>
            <a:endParaRPr lang="en-US" sz="2800" dirty="0" smtClean="0"/>
          </a:p>
          <a:p>
            <a:r>
              <a:rPr lang="en-US" sz="2800" b="1" dirty="0" smtClean="0"/>
              <a:t>flexible communication protocol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structured error control coding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detailed reporting of uplink errors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programmable packet framing and payload structures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By design, we </a:t>
            </a:r>
            <a:r>
              <a:rPr lang="en-US" sz="2800" dirty="0" smtClean="0">
                <a:solidFill>
                  <a:srgbClr val="FF0000"/>
                </a:solidFill>
              </a:rPr>
              <a:t>can recover from a variety of partial failures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11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FSW 2014 Launch into </a:t>
            </a:r>
            <a:r>
              <a:rPr lang="en-US" dirty="0" err="1" smtClean="0"/>
              <a:t>Intrafascicular</a:t>
            </a:r>
            <a:r>
              <a:rPr lang="en-US" dirty="0" smtClean="0"/>
              <a:t> Space: </a:t>
            </a:r>
            <a:br>
              <a:rPr lang="en-US" dirty="0" smtClean="0"/>
            </a:br>
            <a:r>
              <a:rPr lang="en-US" dirty="0" smtClean="0"/>
              <a:t>Design considerations for implanted medical devices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400800"/>
            <a:ext cx="1343149" cy="371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676" y="2282078"/>
            <a:ext cx="1071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090738" y="353697"/>
            <a:ext cx="8229600" cy="6310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 smtClean="0">
                <a:latin typeface="+mn-lt"/>
              </a:rPr>
              <a:t>Operational features of the implanted device</a:t>
            </a:r>
            <a:endParaRPr lang="en-US" altLang="en-US" sz="2800" b="1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318" y="900539"/>
            <a:ext cx="108944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Finite state machine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exhaustively verifiable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all states lead to INIT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“no action” response to garbled uplink command</a:t>
            </a:r>
          </a:p>
          <a:p>
            <a:endParaRPr lang="en-US" sz="2800" dirty="0" smtClean="0"/>
          </a:p>
          <a:p>
            <a:r>
              <a:rPr lang="en-US" sz="2800" b="1" dirty="0" smtClean="0"/>
              <a:t>Fail-safe hardware features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all i/o terminals passively clamped inside “water window”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 single-point failures can connect power directly to electrode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per-channel disable-and-disconnect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40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FSW 2014 Launch into </a:t>
            </a:r>
            <a:r>
              <a:rPr lang="en-US" dirty="0" err="1" smtClean="0"/>
              <a:t>Intrafascicular</a:t>
            </a:r>
            <a:r>
              <a:rPr lang="en-US" dirty="0" smtClean="0"/>
              <a:t> Space: </a:t>
            </a:r>
            <a:br>
              <a:rPr lang="en-US" dirty="0" smtClean="0"/>
            </a:br>
            <a:r>
              <a:rPr lang="en-US" dirty="0" smtClean="0"/>
              <a:t>Design considerations for implanted medical devices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400800"/>
            <a:ext cx="1343149" cy="371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04825"/>
            <a:ext cx="10591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Graphics credits</a:t>
            </a:r>
          </a:p>
          <a:p>
            <a:r>
              <a:rPr lang="en-US" dirty="0" smtClean="0"/>
              <a:t>This presentation used artwork obtained via </a:t>
            </a:r>
            <a:r>
              <a:rPr lang="en-US" dirty="0" err="1" smtClean="0"/>
              <a:t>CanStockPhoto</a:t>
            </a:r>
            <a:r>
              <a:rPr lang="en-US" dirty="0" smtClean="0"/>
              <a:t> from the following artists:</a:t>
            </a:r>
          </a:p>
          <a:p>
            <a:r>
              <a:rPr lang="en-US" dirty="0" err="1" smtClean="0"/>
              <a:t>Krisdog</a:t>
            </a:r>
            <a:r>
              <a:rPr lang="en-US" dirty="0" smtClean="0"/>
              <a:t>, </a:t>
            </a:r>
            <a:r>
              <a:rPr lang="en-US" dirty="0" err="1" smtClean="0"/>
              <a:t>Roxanabalint</a:t>
            </a:r>
            <a:r>
              <a:rPr lang="en-US" dirty="0" smtClean="0"/>
              <a:t> p1</a:t>
            </a:r>
          </a:p>
          <a:p>
            <a:r>
              <a:rPr lang="en-US" dirty="0" err="1" smtClean="0"/>
              <a:t>Khuruzero</a:t>
            </a:r>
            <a:r>
              <a:rPr lang="en-US" dirty="0" smtClean="0"/>
              <a:t>, </a:t>
            </a:r>
            <a:r>
              <a:rPr lang="en-US" dirty="0" err="1" smtClean="0"/>
              <a:t>Eraxion</a:t>
            </a:r>
            <a:r>
              <a:rPr lang="en-US" dirty="0" smtClean="0"/>
              <a:t>, </a:t>
            </a:r>
            <a:r>
              <a:rPr lang="en-US" dirty="0" err="1" smtClean="0"/>
              <a:t>Ingridat</a:t>
            </a:r>
            <a:r>
              <a:rPr lang="en-US" dirty="0" smtClean="0"/>
              <a:t>  p2</a:t>
            </a:r>
          </a:p>
          <a:p>
            <a:r>
              <a:rPr lang="en-US" dirty="0" err="1" smtClean="0"/>
              <a:t>Scanrail</a:t>
            </a:r>
            <a:r>
              <a:rPr lang="en-US" dirty="0" smtClean="0"/>
              <a:t> p3</a:t>
            </a:r>
            <a:endParaRPr lang="en-US" dirty="0"/>
          </a:p>
          <a:p>
            <a:r>
              <a:rPr lang="en-US" dirty="0" smtClean="0"/>
              <a:t>Pixdesign123 p4</a:t>
            </a:r>
          </a:p>
          <a:p>
            <a:r>
              <a:rPr lang="en-US" dirty="0" smtClean="0"/>
              <a:t>Pixdesign123 p5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FSW 2014 Launch into </a:t>
            </a:r>
            <a:r>
              <a:rPr lang="en-US" dirty="0" err="1" smtClean="0"/>
              <a:t>Intrafascicular</a:t>
            </a:r>
            <a:r>
              <a:rPr lang="en-US" dirty="0" smtClean="0"/>
              <a:t> Space: </a:t>
            </a:r>
            <a:br>
              <a:rPr lang="en-US" dirty="0" smtClean="0"/>
            </a:br>
            <a:r>
              <a:rPr lang="en-US" dirty="0" smtClean="0"/>
              <a:t>Design considerations for implanted medical devices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400800"/>
            <a:ext cx="1343149" cy="37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85" y="2655349"/>
            <a:ext cx="3372977" cy="3372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584199"/>
            <a:ext cx="2990850" cy="398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6" y="1253824"/>
            <a:ext cx="3053715" cy="28800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638" y="500552"/>
            <a:ext cx="7834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Implanted medical devices have a variety of functions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7311" y="4156243"/>
            <a:ext cx="2614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fixing broken teeth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75583" y="2193684"/>
            <a:ext cx="3372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fixing broken hearts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62950" y="4571998"/>
            <a:ext cx="299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fixing broken bones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66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FSW 2014 Launch into </a:t>
            </a:r>
            <a:r>
              <a:rPr lang="en-US" dirty="0" err="1" smtClean="0"/>
              <a:t>Intrafascicular</a:t>
            </a:r>
            <a:r>
              <a:rPr lang="en-US" dirty="0" smtClean="0"/>
              <a:t> Space: </a:t>
            </a:r>
            <a:br>
              <a:rPr lang="en-US" dirty="0" smtClean="0"/>
            </a:br>
            <a:r>
              <a:rPr lang="en-US" dirty="0" smtClean="0"/>
              <a:t>Design considerations for implanted medical devices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400800"/>
            <a:ext cx="1343149" cy="371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7226" y="468246"/>
            <a:ext cx="11096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Sigenics</a:t>
            </a:r>
            <a:r>
              <a:rPr lang="en-US" sz="2400" dirty="0" smtClean="0"/>
              <a:t> makes integrated circuit microelectronics.</a:t>
            </a:r>
            <a:br>
              <a:rPr lang="en-US" sz="2400" dirty="0" smtClean="0"/>
            </a:br>
            <a:r>
              <a:rPr lang="en-US" sz="2400" dirty="0" smtClean="0"/>
              <a:t>What’s so great about integrated circuits?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Lithographic manufacturing (printing!) process make ICs a very inexpensive method for manufacturing huge quantities of electronic devices.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Microscopically small features make ICs a very effective method for reducing size, weight, and power of electronic devices.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This is a key item for implanted medical electronics!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21" y="380999"/>
            <a:ext cx="2905125" cy="232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" y="1"/>
            <a:ext cx="3386735" cy="426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FSW 2014 Launch into </a:t>
            </a:r>
            <a:r>
              <a:rPr lang="en-US" dirty="0" err="1" smtClean="0"/>
              <a:t>Intrafascicular</a:t>
            </a:r>
            <a:r>
              <a:rPr lang="en-US" dirty="0" smtClean="0"/>
              <a:t> Space: </a:t>
            </a:r>
            <a:br>
              <a:rPr lang="en-US" dirty="0" smtClean="0"/>
            </a:br>
            <a:r>
              <a:rPr lang="en-US" dirty="0" smtClean="0"/>
              <a:t>Design considerations for implanted medical devices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400800"/>
            <a:ext cx="1343149" cy="371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7226" y="468246"/>
            <a:ext cx="1109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			The primary constraint on medical devices is SAFETY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			Do no harm!</a:t>
            </a:r>
          </a:p>
          <a:p>
            <a:endParaRPr lang="en-US" sz="2400" dirty="0" smtClean="0"/>
          </a:p>
          <a:p>
            <a:r>
              <a:rPr lang="en-US" sz="2400" dirty="0" smtClean="0"/>
              <a:t>				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1832093"/>
            <a:ext cx="4171810" cy="4706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" y="1"/>
            <a:ext cx="3386735" cy="4267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FSW 2014 Launch into </a:t>
            </a:r>
            <a:r>
              <a:rPr lang="en-US" dirty="0" err="1" smtClean="0"/>
              <a:t>Intrafascicular</a:t>
            </a:r>
            <a:r>
              <a:rPr lang="en-US" dirty="0" smtClean="0"/>
              <a:t> Space: </a:t>
            </a:r>
            <a:br>
              <a:rPr lang="en-US" dirty="0" smtClean="0"/>
            </a:br>
            <a:r>
              <a:rPr lang="en-US" dirty="0" smtClean="0"/>
              <a:t>Design considerations for implanted medical devices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400800"/>
            <a:ext cx="1343149" cy="371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7226" y="468246"/>
            <a:ext cx="1109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			The primary constraint on medical devices is SAFETY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			Do no harm!</a:t>
            </a:r>
          </a:p>
          <a:p>
            <a:endParaRPr lang="en-US" sz="2400" dirty="0" smtClean="0"/>
          </a:p>
          <a:p>
            <a:r>
              <a:rPr lang="en-US" sz="2400" dirty="0" smtClean="0"/>
              <a:t>				The primary requirement for medical devices is  EFFICACY</a:t>
            </a:r>
          </a:p>
          <a:p>
            <a:r>
              <a:rPr lang="en-US" sz="2400" dirty="0" smtClean="0"/>
              <a:t>									</a:t>
            </a:r>
            <a:r>
              <a:rPr lang="en-US" sz="2400" dirty="0" smtClean="0">
                <a:solidFill>
                  <a:srgbClr val="00B0F0"/>
                </a:solidFill>
              </a:rPr>
              <a:t>Do some good!</a:t>
            </a:r>
            <a:endParaRPr lang="en-US" sz="2400" dirty="0">
              <a:solidFill>
                <a:srgbClr val="00B0F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42925" y="247650"/>
            <a:ext cx="4019550" cy="39528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23875" y="123825"/>
            <a:ext cx="3657600" cy="414337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5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FSW 2014 Launch into </a:t>
            </a:r>
            <a:r>
              <a:rPr lang="en-US" dirty="0" err="1" smtClean="0"/>
              <a:t>Intrafascicular</a:t>
            </a:r>
            <a:r>
              <a:rPr lang="en-US" dirty="0" smtClean="0"/>
              <a:t> Space: </a:t>
            </a:r>
            <a:br>
              <a:rPr lang="en-US" dirty="0" smtClean="0"/>
            </a:br>
            <a:r>
              <a:rPr lang="en-US" dirty="0" smtClean="0"/>
              <a:t>Design considerations for implanted medical devices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400800"/>
            <a:ext cx="1343149" cy="371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7226" y="468246"/>
            <a:ext cx="1109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98071" y="702128"/>
            <a:ext cx="10455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 general, how are “safety” and “efficacy” rendered </a:t>
            </a:r>
            <a:br>
              <a:rPr lang="en-US" sz="3200" b="1" dirty="0" smtClean="0"/>
            </a:br>
            <a:r>
              <a:rPr lang="en-US" sz="3200" b="1" dirty="0" smtClean="0"/>
              <a:t>in an implanted medical electronic device?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7676" y="2282078"/>
            <a:ext cx="10716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SAFETY = minimize surgical invasiveness during and after implant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smtClean="0"/>
              <a:t>small implant size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biocompatible materials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minimize or eliminate secondary surgeries for repair or replacement</a:t>
            </a:r>
          </a:p>
        </p:txBody>
      </p:sp>
    </p:spTree>
    <p:extLst>
      <p:ext uri="{BB962C8B-B14F-4D97-AF65-F5344CB8AC3E}">
        <p14:creationId xmlns:p14="http://schemas.microsoft.com/office/powerpoint/2010/main" val="14379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FSW 2014 Launch into </a:t>
            </a:r>
            <a:r>
              <a:rPr lang="en-US" dirty="0" err="1" smtClean="0"/>
              <a:t>Intrafascicular</a:t>
            </a:r>
            <a:r>
              <a:rPr lang="en-US" dirty="0" smtClean="0"/>
              <a:t> Space: </a:t>
            </a:r>
            <a:br>
              <a:rPr lang="en-US" dirty="0" smtClean="0"/>
            </a:br>
            <a:r>
              <a:rPr lang="en-US" dirty="0" smtClean="0"/>
              <a:t>Design considerations for implanted medical devices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400800"/>
            <a:ext cx="1343149" cy="371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7226" y="468246"/>
            <a:ext cx="1109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98071" y="702128"/>
            <a:ext cx="10455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 general, how are “safety” and “efficacy” rendered </a:t>
            </a:r>
            <a:br>
              <a:rPr lang="en-US" sz="3200" dirty="0" smtClean="0"/>
            </a:br>
            <a:r>
              <a:rPr lang="en-US" sz="3200" dirty="0" smtClean="0"/>
              <a:t>in an implanted medical electronic device?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7676" y="2282078"/>
            <a:ext cx="107165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SAFETY = minimize surgical invasiveness during and after implant</a:t>
            </a:r>
          </a:p>
          <a:p>
            <a:endParaRPr lang="en-US" sz="2400" dirty="0"/>
          </a:p>
          <a:p>
            <a:r>
              <a:rPr lang="en-US" sz="2400" dirty="0" smtClean="0"/>
              <a:t>SAFETY = choose operating and communication protocols to avoid unsafe conditions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As much as possible: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Limit the scope of autonomous  machine actions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Limit the impact of autonomous  machine actions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handshake protocols for control communications</a:t>
            </a:r>
            <a:endParaRPr lang="en-US" sz="2400" dirty="0"/>
          </a:p>
          <a:p>
            <a:r>
              <a:rPr lang="en-US" sz="2400" dirty="0" smtClean="0"/>
              <a:t>	</a:t>
            </a:r>
            <a:r>
              <a:rPr lang="en-US" sz="2400" dirty="0"/>
              <a:t>	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106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FSW 2014 Launch into </a:t>
            </a:r>
            <a:r>
              <a:rPr lang="en-US" dirty="0" err="1" smtClean="0"/>
              <a:t>Intrafascicular</a:t>
            </a:r>
            <a:r>
              <a:rPr lang="en-US" dirty="0" smtClean="0"/>
              <a:t> Space: </a:t>
            </a:r>
            <a:br>
              <a:rPr lang="en-US" dirty="0" smtClean="0"/>
            </a:br>
            <a:r>
              <a:rPr lang="en-US" dirty="0" smtClean="0"/>
              <a:t>Design considerations for implanted medical devices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400800"/>
            <a:ext cx="1343149" cy="371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7226" y="468246"/>
            <a:ext cx="1109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98071" y="702128"/>
            <a:ext cx="10455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 general, how are “safety” and “efficacy” rendered </a:t>
            </a:r>
            <a:br>
              <a:rPr lang="en-US" sz="3200" dirty="0" smtClean="0"/>
            </a:br>
            <a:r>
              <a:rPr lang="en-US" sz="3200" dirty="0" smtClean="0"/>
              <a:t>in an implanted medical electronic device?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7676" y="2282078"/>
            <a:ext cx="107165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SAFETY = minimize surgical invasiveness during and after implant</a:t>
            </a:r>
          </a:p>
          <a:p>
            <a:endParaRPr lang="en-US" sz="2400" dirty="0"/>
          </a:p>
          <a:p>
            <a:r>
              <a:rPr lang="en-US" sz="2400" dirty="0" smtClean="0"/>
              <a:t>SAFETY = choose operating and communication protocols to avoid unsafe conditions</a:t>
            </a:r>
          </a:p>
          <a:p>
            <a:endParaRPr lang="en-US" sz="2400" dirty="0"/>
          </a:p>
          <a:p>
            <a:r>
              <a:rPr lang="en-US" sz="2400" dirty="0" smtClean="0"/>
              <a:t>SAFETY = design safe failure modes for hardware, software, protocols</a:t>
            </a:r>
          </a:p>
          <a:p>
            <a:endParaRPr lang="en-US" sz="2400" dirty="0"/>
          </a:p>
          <a:p>
            <a:r>
              <a:rPr lang="en-US" sz="2400" dirty="0" smtClean="0"/>
              <a:t>	safe under any single-point failure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positive “good” diagnostic indicators wherever practical</a:t>
            </a:r>
            <a:r>
              <a:rPr lang="en-US" sz="2400" dirty="0"/>
              <a:t>	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1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FSW 2014 Launch into </a:t>
            </a:r>
            <a:r>
              <a:rPr lang="en-US" dirty="0" err="1" smtClean="0"/>
              <a:t>Intrafascicular</a:t>
            </a:r>
            <a:r>
              <a:rPr lang="en-US" dirty="0" smtClean="0"/>
              <a:t> Space: </a:t>
            </a:r>
            <a:br>
              <a:rPr lang="en-US" dirty="0" smtClean="0"/>
            </a:br>
            <a:r>
              <a:rPr lang="en-US" dirty="0" smtClean="0"/>
              <a:t>Design considerations for implanted medical devices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7ADB-5790-4E9F-97E2-8F7377CAB362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400800"/>
            <a:ext cx="1343149" cy="371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7226" y="468246"/>
            <a:ext cx="1109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98071" y="702128"/>
            <a:ext cx="10455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 general, how are “safety” and “efficacy” rendered </a:t>
            </a:r>
            <a:br>
              <a:rPr lang="en-US" sz="3200" dirty="0" smtClean="0"/>
            </a:br>
            <a:r>
              <a:rPr lang="en-US" sz="3200" dirty="0" smtClean="0"/>
              <a:t>in an implanted medical electronic device?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7676" y="2282078"/>
            <a:ext cx="107165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SAFETY = minimize surgical invasiveness during and after implant</a:t>
            </a:r>
          </a:p>
          <a:p>
            <a:endParaRPr lang="en-US" sz="2400" dirty="0"/>
          </a:p>
          <a:p>
            <a:r>
              <a:rPr lang="en-US" sz="2400" dirty="0" smtClean="0"/>
              <a:t>SAFETY = choose operating and communication protocols to avoid unsafe conditions</a:t>
            </a:r>
          </a:p>
          <a:p>
            <a:endParaRPr lang="en-US" sz="2400" dirty="0"/>
          </a:p>
          <a:p>
            <a:r>
              <a:rPr lang="en-US" sz="2400" dirty="0" smtClean="0"/>
              <a:t>SAFETY = design safe failure modes for hardware, software, protocols</a:t>
            </a:r>
          </a:p>
          <a:p>
            <a:endParaRPr lang="en-US" sz="2400" dirty="0"/>
          </a:p>
          <a:p>
            <a:r>
              <a:rPr lang="en-US" sz="2400" dirty="0" smtClean="0"/>
              <a:t>EFFICACY = whenever possible, design for continued function under partial failure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handshake-and-correct communication protocols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survive single-channel damage or failure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safe single-channel shutdown</a:t>
            </a:r>
          </a:p>
        </p:txBody>
      </p:sp>
    </p:spTree>
    <p:extLst>
      <p:ext uri="{BB962C8B-B14F-4D97-AF65-F5344CB8AC3E}">
        <p14:creationId xmlns:p14="http://schemas.microsoft.com/office/powerpoint/2010/main" val="101660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903</Words>
  <Application>Microsoft Office PowerPoint</Application>
  <PresentationFormat>Custom</PresentationFormat>
  <Paragraphs>175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Launch Into Intrafascicular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Kerns</dc:creator>
  <cp:lastModifiedBy>DAK</cp:lastModifiedBy>
  <cp:revision>28</cp:revision>
  <dcterms:created xsi:type="dcterms:W3CDTF">2014-12-17T22:11:36Z</dcterms:created>
  <dcterms:modified xsi:type="dcterms:W3CDTF">2014-12-18T18:53:28Z</dcterms:modified>
</cp:coreProperties>
</file>