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7" r:id="rId2"/>
    <p:sldId id="320" r:id="rId3"/>
    <p:sldId id="268" r:id="rId4"/>
    <p:sldId id="310" r:id="rId5"/>
    <p:sldId id="292" r:id="rId6"/>
    <p:sldId id="293" r:id="rId7"/>
    <p:sldId id="294" r:id="rId8"/>
    <p:sldId id="307" r:id="rId9"/>
    <p:sldId id="316" r:id="rId10"/>
    <p:sldId id="317" r:id="rId11"/>
    <p:sldId id="322" r:id="rId12"/>
    <p:sldId id="299" r:id="rId13"/>
    <p:sldId id="311" r:id="rId14"/>
    <p:sldId id="303" r:id="rId15"/>
    <p:sldId id="271" r:id="rId16"/>
    <p:sldId id="283" r:id="rId17"/>
    <p:sldId id="295" r:id="rId18"/>
    <p:sldId id="296" r:id="rId19"/>
    <p:sldId id="302" r:id="rId20"/>
    <p:sldId id="318" r:id="rId21"/>
    <p:sldId id="319" r:id="rId22"/>
    <p:sldId id="315" r:id="rId23"/>
    <p:sldId id="313" r:id="rId24"/>
    <p:sldId id="32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00" autoAdjust="0"/>
  </p:normalViewPr>
  <p:slideViewPr>
    <p:cSldViewPr snapToGrid="0" snapToObjects="1">
      <p:cViewPr>
        <p:scale>
          <a:sx n="86" d="100"/>
          <a:sy n="86" d="100"/>
        </p:scale>
        <p:origin x="-233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2" d="100"/>
          <a:sy n="62" d="100"/>
        </p:scale>
        <p:origin x="-31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4C16F1-3D4E-7D4C-9410-CA9ED3052CD7}" type="datetimeFigureOut">
              <a:rPr lang="en-US" smtClean="0"/>
              <a:t>12/12/2014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43A8A3-F8C8-0641-A815-8F23635B7C8D}" type="slidenum">
              <a:rPr lang="en-US" smtClean="0"/>
              <a:t>‹#›</a:t>
            </a:fld>
            <a:endParaRPr lang="en-US"/>
          </a:p>
        </p:txBody>
      </p:sp>
    </p:spTree>
    <p:extLst>
      <p:ext uri="{BB962C8B-B14F-4D97-AF65-F5344CB8AC3E}">
        <p14:creationId xmlns:p14="http://schemas.microsoft.com/office/powerpoint/2010/main" val="3969735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BFDE7-1D69-EA4B-AB1F-CBA78019FA34}" type="datetimeFigureOut">
              <a:rPr lang="en-US" smtClean="0"/>
              <a:t>12/12/2014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189F6-9CA0-1E45-874D-CA7C2A75F89D}" type="slidenum">
              <a:rPr lang="en-US" smtClean="0"/>
              <a:t>‹#›</a:t>
            </a:fld>
            <a:endParaRPr lang="en-US"/>
          </a:p>
        </p:txBody>
      </p:sp>
    </p:spTree>
    <p:extLst>
      <p:ext uri="{BB962C8B-B14F-4D97-AF65-F5344CB8AC3E}">
        <p14:creationId xmlns:p14="http://schemas.microsoft.com/office/powerpoint/2010/main" val="28888714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1</a:t>
            </a:fld>
            <a:endParaRPr lang="en-US"/>
          </a:p>
        </p:txBody>
      </p:sp>
    </p:spTree>
    <p:extLst>
      <p:ext uri="{BB962C8B-B14F-4D97-AF65-F5344CB8AC3E}">
        <p14:creationId xmlns:p14="http://schemas.microsoft.com/office/powerpoint/2010/main" val="223361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development cycle the PIL simulator was used by Ops for three types of products.  The</a:t>
            </a:r>
            <a:r>
              <a:rPr lang="en-US" baseline="0" dirty="0" smtClean="0"/>
              <a:t> first, utility STOL </a:t>
            </a:r>
            <a:r>
              <a:rPr lang="en-US" baseline="0" dirty="0" err="1" smtClean="0"/>
              <a:t>proc</a:t>
            </a:r>
            <a:r>
              <a:rPr lang="en-US" baseline="0" dirty="0" smtClean="0"/>
              <a:t> </a:t>
            </a:r>
            <a:r>
              <a:rPr lang="en-US" baseline="0" dirty="0" smtClean="0"/>
              <a:t>scripts used by the command controller to execute space craft commands.  For example uploading and downloading files.  These also include procedures developed by the Flight Director such as procedures and contingencies for LOI. The second area is utility </a:t>
            </a:r>
            <a:r>
              <a:rPr lang="en-US" baseline="0" dirty="0" smtClean="0"/>
              <a:t>RTSs.  </a:t>
            </a:r>
            <a:r>
              <a:rPr lang="en-US" baseline="0" dirty="0" smtClean="0"/>
              <a:t>RTS is a relative time sequence file, as opposed to ATS which is an Absolute Time Sequence File. A utility RTS execute repeated spacecraft tasks, for example the prop team had an RTS to run the prop heaters to thermally condition the prop tanks.  </a:t>
            </a:r>
            <a:r>
              <a:rPr lang="en-US" baseline="0" dirty="0" smtClean="0"/>
              <a:t>The third type of product is an ATS template.  An example of template would be during a maneuver there is a set of commands that are always </a:t>
            </a:r>
            <a:r>
              <a:rPr lang="en-US" baseline="0" dirty="0" err="1" smtClean="0"/>
              <a:t>exected</a:t>
            </a:r>
            <a:r>
              <a:rPr lang="en-US" baseline="0" dirty="0" smtClean="0"/>
              <a:t> in a certain order but some information like duration of the burn is a parameter that is entered into the template.  These template files are tested before flight on the HIL and PIL and also during the SIMs and ORTs.</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10</a:t>
            </a:fld>
            <a:endParaRPr lang="en-US"/>
          </a:p>
        </p:txBody>
      </p:sp>
    </p:spTree>
    <p:extLst>
      <p:ext uri="{BB962C8B-B14F-4D97-AF65-F5344CB8AC3E}">
        <p14:creationId xmlns:p14="http://schemas.microsoft.com/office/powerpoint/2010/main" val="713956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a:t>
            </a:r>
            <a:r>
              <a:rPr lang="en-US" baseline="0" dirty="0" smtClean="0"/>
              <a:t> of what an ATS and RTS look like.  An ATS executes commands at a specific spacecraft time while the RTS executes a command at a relative time to the last command.</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11</a:t>
            </a:fld>
            <a:endParaRPr lang="en-US"/>
          </a:p>
        </p:txBody>
      </p:sp>
    </p:spTree>
    <p:extLst>
      <p:ext uri="{BB962C8B-B14F-4D97-AF65-F5344CB8AC3E}">
        <p14:creationId xmlns:p14="http://schemas.microsoft.com/office/powerpoint/2010/main" val="1179534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12</a:t>
            </a:fld>
            <a:endParaRPr lang="en-US"/>
          </a:p>
        </p:txBody>
      </p:sp>
    </p:spTree>
    <p:extLst>
      <p:ext uri="{BB962C8B-B14F-4D97-AF65-F5344CB8AC3E}">
        <p14:creationId xmlns:p14="http://schemas.microsoft.com/office/powerpoint/2010/main" val="68355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the HIL use the same command and telemetry interface as used in flight, the HIL was used to train the operations team on </a:t>
            </a:r>
            <a:r>
              <a:rPr lang="en-US" baseline="0" dirty="0" smtClean="0"/>
              <a:t>console.  This allowed the team to see </a:t>
            </a:r>
            <a:r>
              <a:rPr lang="en-US" baseline="0" dirty="0" smtClean="0"/>
              <a:t>see what the flight data would look like.  There were several training events called “Sims” which were short in duration and contained only a subset of </a:t>
            </a:r>
            <a:r>
              <a:rPr lang="en-US" baseline="0" dirty="0" smtClean="0"/>
              <a:t>team. </a:t>
            </a:r>
            <a:r>
              <a:rPr lang="en-US" baseline="0" dirty="0" smtClean="0"/>
              <a:t>There were also 4 ORTs that simulated Launch and Activation, Phasing Loop Maneuvers, Lunar Orbit Insertion and a typical 5 Day Science week with a maintenance maneuver.  The ORTs required all mission operators on staff during the mission and simulated events in real-time </a:t>
            </a:r>
            <a:r>
              <a:rPr lang="en-US" baseline="0" dirty="0" smtClean="0"/>
              <a:t>and at </a:t>
            </a:r>
            <a:r>
              <a:rPr lang="en-US" baseline="0" dirty="0" smtClean="0"/>
              <a:t>the time of day they would happen in flight.  For example the LOI event started at 9PM on Friday with the critical burn around 2AM in the morning.  During the ORTs there was a test conductor that had the capability to inject “faults” into the simulator to test the operators response.  The method to inject faults is the same used by the Flight Software team to test flight software requirements such as fault management. </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13</a:t>
            </a:fld>
            <a:endParaRPr lang="en-US"/>
          </a:p>
        </p:txBody>
      </p:sp>
    </p:spTree>
    <p:extLst>
      <p:ext uri="{BB962C8B-B14F-4D97-AF65-F5344CB8AC3E}">
        <p14:creationId xmlns:p14="http://schemas.microsoft.com/office/powerpoint/2010/main" val="71395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of an injected fault was during the Launch and Activation ORT. The polarity</a:t>
            </a:r>
            <a:r>
              <a:rPr lang="en-US" baseline="0" dirty="0" smtClean="0"/>
              <a:t> of </a:t>
            </a:r>
            <a:r>
              <a:rPr lang="en-US" dirty="0" smtClean="0"/>
              <a:t>one reaction</a:t>
            </a:r>
            <a:r>
              <a:rPr lang="en-US" baseline="0" dirty="0" smtClean="0"/>
              <a:t> wheel was reversed. Meaning when the flight software commanded the wheel to spin one direction it would spin the opposite way.  This caused the “bad” wheel to spin up to the max speed in the wrong direction and consequently the other three wheels spun up to max speed to try and counteract the bad wheel.  Ultimately the spacecraft could not control its attitude and was “stuck” with the sun facing one side when it was suppose to be slowly rotating in safe mode.  This meant the temperatures slowly increased on one side which made the thermal team nervous and required the GNC and FSW team to come up with a plan to diagnose and fix the glitch.  </a:t>
            </a:r>
            <a:r>
              <a:rPr lang="en-US" baseline="0" dirty="0" smtClean="0"/>
              <a:t>Interestingly, </a:t>
            </a:r>
            <a:r>
              <a:rPr lang="en-US" baseline="0" dirty="0" smtClean="0"/>
              <a:t>on the actual launch day there was a reaction wheel problem that caused all 4 reaction wheels to power off and left the spacecraft in a similar state as the Simulation where one side of the spacecraft </a:t>
            </a:r>
            <a:r>
              <a:rPr lang="en-US" baseline="0" dirty="0" smtClean="0"/>
              <a:t>was stuck facing the sun and began </a:t>
            </a:r>
            <a:r>
              <a:rPr lang="en-US" baseline="0" dirty="0" smtClean="0"/>
              <a:t>to heat up.  The team was able to fix the problem, but many commented how the spacecraft was in </a:t>
            </a:r>
            <a:r>
              <a:rPr lang="en-US" baseline="0" dirty="0" smtClean="0"/>
              <a:t>a similar </a:t>
            </a:r>
            <a:r>
              <a:rPr lang="en-US" baseline="0" dirty="0" smtClean="0"/>
              <a:t>state as one of the simulations.  Other faults </a:t>
            </a:r>
            <a:r>
              <a:rPr lang="en-US" baseline="0" dirty="0" smtClean="0"/>
              <a:t>injected during Mission simulations </a:t>
            </a:r>
            <a:r>
              <a:rPr lang="en-US" baseline="0" dirty="0" smtClean="0"/>
              <a:t>including increasing the lunar albedo and radiant intensity so temperature were hotter than expected, creating a “hot” burn on the main thruster during LOI so that a trajectory correction was required, software reboots, EDAC errors, heater failures, fuses blown, damaged solar </a:t>
            </a:r>
            <a:r>
              <a:rPr lang="en-US" baseline="0" dirty="0" smtClean="0"/>
              <a:t>arrays and several other </a:t>
            </a:r>
            <a:r>
              <a:rPr lang="en-US" baseline="0" dirty="0" smtClean="0"/>
              <a:t>which really demonstrated the extent to which the spacecraft and its environment were modeled.  And importantly tested the team and all of the procedures of operations before flight. </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14</a:t>
            </a:fld>
            <a:endParaRPr lang="en-US"/>
          </a:p>
        </p:txBody>
      </p:sp>
    </p:spTree>
    <p:extLst>
      <p:ext uri="{BB962C8B-B14F-4D97-AF65-F5344CB8AC3E}">
        <p14:creationId xmlns:p14="http://schemas.microsoft.com/office/powerpoint/2010/main" val="71395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15</a:t>
            </a:fld>
            <a:endParaRPr lang="en-US"/>
          </a:p>
        </p:txBody>
      </p:sp>
    </p:spTree>
    <p:extLst>
      <p:ext uri="{BB962C8B-B14F-4D97-AF65-F5344CB8AC3E}">
        <p14:creationId xmlns:p14="http://schemas.microsoft.com/office/powerpoint/2010/main" val="42389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mission planning, inputs are provided by spacecraft engineering team, flight dynamics team, and science to the mission planning team.  The last step before commands are uploaded to the spacecraft is command verification which uses WSIM and sometimes the PIL simulator.</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16</a:t>
            </a:fld>
            <a:endParaRPr lang="en-US"/>
          </a:p>
        </p:txBody>
      </p:sp>
    </p:spTree>
    <p:extLst>
      <p:ext uri="{BB962C8B-B14F-4D97-AF65-F5344CB8AC3E}">
        <p14:creationId xmlns:p14="http://schemas.microsoft.com/office/powerpoint/2010/main" val="389891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 shows</a:t>
            </a:r>
            <a:r>
              <a:rPr lang="en-US" baseline="0" dirty="0" smtClean="0"/>
              <a:t> the process flow of the Uplink Verification Engineer.  Initial conditions are propagated to the start of the new ATS.  The NEW ATS is simulated using WSIM and a report is automatically generated checking flight rules.  A typical science phase ATS is 3 days long so that fact that WSIM runs 30 times faster than real time is crucial.  If any flight rules fail the uplink verification engineer works with the mission planner, flight dynamics and/or the spacecraft engineering team to resolve the issue and generate a new ATS.  If there is a maneuver in the ATS than the 2PIL is also used to verify that sequences.</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17</a:t>
            </a:fld>
            <a:endParaRPr lang="en-US"/>
          </a:p>
        </p:txBody>
      </p:sp>
    </p:spTree>
    <p:extLst>
      <p:ext uri="{BB962C8B-B14F-4D97-AF65-F5344CB8AC3E}">
        <p14:creationId xmlns:p14="http://schemas.microsoft.com/office/powerpoint/2010/main" val="182368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flight rules can be checked by a static</a:t>
            </a:r>
            <a:r>
              <a:rPr lang="en-US" baseline="0" dirty="0" smtClean="0"/>
              <a:t> flight checker tool. But other flight rules can only be checked by WSIM.  </a:t>
            </a:r>
            <a:r>
              <a:rPr lang="en-US" dirty="0" smtClean="0"/>
              <a:t>An </a:t>
            </a:r>
            <a:r>
              <a:rPr lang="en-US" dirty="0" smtClean="0"/>
              <a:t>example of a flight rule that is checked by WSIM is the</a:t>
            </a:r>
            <a:r>
              <a:rPr lang="en-US" baseline="0" dirty="0" smtClean="0"/>
              <a:t> LDEX Sun FOV flight rule.  WSIM models position of the sun as well as the attitude of the Spacecraft.</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18</a:t>
            </a:fld>
            <a:endParaRPr lang="en-US"/>
          </a:p>
        </p:txBody>
      </p:sp>
    </p:spTree>
    <p:extLst>
      <p:ext uri="{BB962C8B-B14F-4D97-AF65-F5344CB8AC3E}">
        <p14:creationId xmlns:p14="http://schemas.microsoft.com/office/powerpoint/2010/main" val="50045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19</a:t>
            </a:fld>
            <a:endParaRPr lang="en-US"/>
          </a:p>
        </p:txBody>
      </p:sp>
    </p:spTree>
    <p:extLst>
      <p:ext uri="{BB962C8B-B14F-4D97-AF65-F5344CB8AC3E}">
        <p14:creationId xmlns:p14="http://schemas.microsoft.com/office/powerpoint/2010/main" val="42389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000" smtClean="0">
              <a:solidFill>
                <a:srgbClr val="081D58"/>
              </a:solidFill>
              <a:latin typeface="Times" pitchFamily="-8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from flight where</a:t>
            </a:r>
            <a:r>
              <a:rPr lang="en-US" baseline="0" dirty="0" smtClean="0"/>
              <a:t> WSIM was used to debug a spacecraft anomaly was when an issue with the star tracker arose.  A few times during </a:t>
            </a:r>
            <a:r>
              <a:rPr lang="en-US" baseline="0" dirty="0" smtClean="0"/>
              <a:t>spacecraft </a:t>
            </a:r>
            <a:r>
              <a:rPr lang="en-US" baseline="0" dirty="0" smtClean="0"/>
              <a:t>checkout the fault management </a:t>
            </a:r>
            <a:r>
              <a:rPr lang="en-US" baseline="0" dirty="0" smtClean="0"/>
              <a:t>system transitioned </a:t>
            </a:r>
            <a:r>
              <a:rPr lang="en-US" baseline="0" dirty="0" smtClean="0"/>
              <a:t>the spacecraft into safe mode, due to an attitude error.  The GNC team determined that the star tracker internal software had unexpected delayed measurement updates when a “Big Bright Object” such as the moon or earth entered the field of view.  The GNC team used WSIM to update the star tracker model to reproduce the behavior which was seen in flight.  Then the software team and GNC team developed a fix for the state estimator to compensate for irregular behavior.  Results from WSIM were used to provide evidence to Operations Manager that the team understood the problem and that the proposed software change will fix the problem.  Also while the team was developing the state estimator fix, the Uplink Verification team was able to use the updated star-tracker model to predict when future spacecraft commands might pose an issue.</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20</a:t>
            </a:fld>
            <a:endParaRPr lang="en-US"/>
          </a:p>
        </p:txBody>
      </p:sp>
    </p:spTree>
    <p:extLst>
      <p:ext uri="{BB962C8B-B14F-4D97-AF65-F5344CB8AC3E}">
        <p14:creationId xmlns:p14="http://schemas.microsoft.com/office/powerpoint/2010/main" val="50045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which is more of a lesson learned,</a:t>
            </a:r>
            <a:r>
              <a:rPr lang="en-US" baseline="0" dirty="0" smtClean="0"/>
              <a:t> was during the lunar eclipse.  LADEE was never designed to survive an extended eclipse and the original plan was to impact the moon before the eclipse.  However since LADEE still had reserve propellant, NASA Headquarters allowed an engineering test so spacecraft engineers can asses the Common Bus’s performance during an extended eclipse.  The Power prediction was that the battery voltage would not drop below the voltage shed limit where the fault management would start shutting off instruments and heaters.  The power prediction </a:t>
            </a:r>
            <a:r>
              <a:rPr lang="en-US" baseline="0" dirty="0" smtClean="0"/>
              <a:t>used inputs </a:t>
            </a:r>
            <a:r>
              <a:rPr lang="en-US" baseline="0" dirty="0" smtClean="0"/>
              <a:t>from the thermal team temperature model and thermal power </a:t>
            </a:r>
            <a:r>
              <a:rPr lang="en-US" baseline="0" dirty="0" smtClean="0"/>
              <a:t>load prediction.  </a:t>
            </a:r>
            <a:r>
              <a:rPr lang="en-US" baseline="0" dirty="0" smtClean="0"/>
              <a:t>WSIM on the other predicted there would be voltage limit reached.  In flight the spacecraft did reach the voltage shed limit within 15 minutes of the WSIM prediction.  Post-eclipse analysis showed the main reason why the predicted </a:t>
            </a:r>
            <a:r>
              <a:rPr lang="en-US" baseline="0" dirty="0" smtClean="0"/>
              <a:t>battery voltage </a:t>
            </a:r>
            <a:r>
              <a:rPr lang="en-US" baseline="0" dirty="0" smtClean="0"/>
              <a:t>was off was because the thermal power </a:t>
            </a:r>
            <a:r>
              <a:rPr lang="en-US" baseline="0" dirty="0" smtClean="0"/>
              <a:t>load from heaters </a:t>
            </a:r>
            <a:r>
              <a:rPr lang="en-US" baseline="0" dirty="0" smtClean="0"/>
              <a:t>was more than twice the prediction.  This was because heater set points used by the thermal model did not match the values of the flight software.  The thermal model also made an assumption of constant battery voltage.  While the thermal model’s prediction of temperatures were accurate the WSIM model correctly predicted the safe mode event because it is an integrated multi-domain model.  WSIM has the actual models of the flight software, thus it had the correct heater set points.  It also had a model of the power system so there was no assumption of constant battery voltage.</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21</a:t>
            </a:fld>
            <a:endParaRPr lang="en-US"/>
          </a:p>
        </p:txBody>
      </p:sp>
    </p:spTree>
    <p:extLst>
      <p:ext uri="{BB962C8B-B14F-4D97-AF65-F5344CB8AC3E}">
        <p14:creationId xmlns:p14="http://schemas.microsoft.com/office/powerpoint/2010/main" val="50045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22</a:t>
            </a:fld>
            <a:endParaRPr lang="en-US"/>
          </a:p>
        </p:txBody>
      </p:sp>
    </p:spTree>
    <p:extLst>
      <p:ext uri="{BB962C8B-B14F-4D97-AF65-F5344CB8AC3E}">
        <p14:creationId xmlns:p14="http://schemas.microsoft.com/office/powerpoint/2010/main" val="42389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23</a:t>
            </a:fld>
            <a:endParaRPr lang="en-US"/>
          </a:p>
        </p:txBody>
      </p:sp>
    </p:spTree>
    <p:extLst>
      <p:ext uri="{BB962C8B-B14F-4D97-AF65-F5344CB8AC3E}">
        <p14:creationId xmlns:p14="http://schemas.microsoft.com/office/powerpoint/2010/main" val="120952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24</a:t>
            </a:fld>
            <a:endParaRPr lang="en-US"/>
          </a:p>
        </p:txBody>
      </p:sp>
    </p:spTree>
    <p:extLst>
      <p:ext uri="{BB962C8B-B14F-4D97-AF65-F5344CB8AC3E}">
        <p14:creationId xmlns:p14="http://schemas.microsoft.com/office/powerpoint/2010/main" val="120952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3</a:t>
            </a:fld>
            <a:endParaRPr lang="en-US"/>
          </a:p>
        </p:txBody>
      </p:sp>
    </p:spTree>
    <p:extLst>
      <p:ext uri="{BB962C8B-B14F-4D97-AF65-F5344CB8AC3E}">
        <p14:creationId xmlns:p14="http://schemas.microsoft.com/office/powerpoint/2010/main" val="42389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review from </a:t>
            </a:r>
            <a:r>
              <a:rPr lang="en-US" baseline="0" dirty="0" err="1" smtClean="0"/>
              <a:t>Danilo’s</a:t>
            </a:r>
            <a:r>
              <a:rPr lang="en-US" baseline="0" dirty="0" smtClean="0"/>
              <a:t> presentation, there are three simulators built by the LADEE Flight Software Team.  </a:t>
            </a:r>
            <a:r>
              <a:rPr lang="en-US" baseline="0" dirty="0" err="1" smtClean="0"/>
              <a:t>Worksatation</a:t>
            </a:r>
            <a:r>
              <a:rPr lang="en-US" baseline="0" dirty="0" smtClean="0"/>
              <a:t> </a:t>
            </a:r>
            <a:r>
              <a:rPr lang="en-US" baseline="0" dirty="0" err="1" smtClean="0"/>
              <a:t>Sim</a:t>
            </a:r>
            <a:r>
              <a:rPr lang="en-US" baseline="0" dirty="0" smtClean="0"/>
              <a:t> or WSIM, Processor in the Loop or PIL, and Hardware in the Loop or HIL.</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4</a:t>
            </a:fld>
            <a:endParaRPr lang="en-US"/>
          </a:p>
        </p:txBody>
      </p:sp>
    </p:spTree>
    <p:extLst>
      <p:ext uri="{BB962C8B-B14F-4D97-AF65-F5344CB8AC3E}">
        <p14:creationId xmlns:p14="http://schemas.microsoft.com/office/powerpoint/2010/main" val="244941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WSIM runs on a local workstation</a:t>
            </a:r>
            <a:r>
              <a:rPr lang="en-US" baseline="0" dirty="0" smtClean="0"/>
              <a:t> and contains models of the Flight Software Apps as well as models of the spacecraft and its environment.  It runs about 30 times faster than real time.</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5</a:t>
            </a:fld>
            <a:endParaRPr lang="en-US"/>
          </a:p>
        </p:txBody>
      </p:sp>
    </p:spTree>
    <p:extLst>
      <p:ext uri="{BB962C8B-B14F-4D97-AF65-F5344CB8AC3E}">
        <p14:creationId xmlns:p14="http://schemas.microsoft.com/office/powerpoint/2010/main" val="133274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we define as the</a:t>
            </a:r>
            <a:r>
              <a:rPr lang="en-US" dirty="0" smtClean="0"/>
              <a:t> PIL, </a:t>
            </a:r>
            <a:r>
              <a:rPr lang="en-US" dirty="0" smtClean="0"/>
              <a:t>some some</a:t>
            </a:r>
            <a:r>
              <a:rPr lang="en-US" baseline="0" dirty="0" smtClean="0"/>
              <a:t>times referred to as the </a:t>
            </a:r>
            <a:r>
              <a:rPr lang="en-US" baseline="0" dirty="0" smtClean="0"/>
              <a:t>2PIL, </a:t>
            </a:r>
            <a:r>
              <a:rPr lang="en-US" baseline="0" dirty="0" smtClean="0"/>
              <a:t>runs on 2 flight like </a:t>
            </a:r>
            <a:r>
              <a:rPr lang="en-US" baseline="0" dirty="0" smtClean="0"/>
              <a:t>processors. One </a:t>
            </a:r>
            <a:r>
              <a:rPr lang="en-US" baseline="0" dirty="0" smtClean="0"/>
              <a:t>processor runs the flight software the other runs the </a:t>
            </a:r>
            <a:r>
              <a:rPr lang="en-US" baseline="0" dirty="0" err="1" smtClean="0"/>
              <a:t>sim</a:t>
            </a:r>
            <a:r>
              <a:rPr lang="en-US" baseline="0" dirty="0" smtClean="0"/>
              <a:t>.  The PIL includes the entire flight software including CFE apps such Limit Checker, Command Ingest, Memory Scrub, and others.  The PIL uses the same telemetry interface as </a:t>
            </a:r>
            <a:r>
              <a:rPr lang="en-US" baseline="0" dirty="0" smtClean="0"/>
              <a:t>Operations, ITOS, </a:t>
            </a:r>
            <a:r>
              <a:rPr lang="en-US" baseline="0" dirty="0" smtClean="0"/>
              <a:t>and runs in real-time. Operations had 6 </a:t>
            </a:r>
            <a:r>
              <a:rPr lang="en-US" baseline="0" dirty="0" smtClean="0"/>
              <a:t>PIL </a:t>
            </a:r>
            <a:r>
              <a:rPr lang="en-US" baseline="0" dirty="0" smtClean="0"/>
              <a:t>simulators.  </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6</a:t>
            </a:fld>
            <a:endParaRPr lang="en-US"/>
          </a:p>
        </p:txBody>
      </p:sp>
    </p:spTree>
    <p:extLst>
      <p:ext uri="{BB962C8B-B14F-4D97-AF65-F5344CB8AC3E}">
        <p14:creationId xmlns:p14="http://schemas.microsoft.com/office/powerpoint/2010/main" val="389874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HIL simulator utilizes</a:t>
            </a:r>
            <a:r>
              <a:rPr lang="en-US" baseline="0" dirty="0" smtClean="0"/>
              <a:t> the Integrated Avionics Unit to create “flight-like” hardware interfaces</a:t>
            </a:r>
            <a:r>
              <a:rPr lang="en-US" baseline="0" dirty="0" smtClean="0"/>
              <a:t>, </a:t>
            </a:r>
            <a:r>
              <a:rPr lang="en-US" baseline="0" dirty="0" smtClean="0"/>
              <a:t>it </a:t>
            </a:r>
            <a:r>
              <a:rPr lang="en-US" baseline="0" dirty="0" smtClean="0"/>
              <a:t>is the </a:t>
            </a:r>
            <a:r>
              <a:rPr lang="en-US" baseline="0" dirty="0" smtClean="0"/>
              <a:t>simulator used to test </a:t>
            </a:r>
            <a:r>
              <a:rPr lang="en-US" baseline="0" dirty="0" smtClean="0"/>
              <a:t>avionics hardware </a:t>
            </a:r>
            <a:r>
              <a:rPr lang="en-US" baseline="0" dirty="0" smtClean="0"/>
              <a:t>commands.  The HIL also uses ITOS as user interface and runs in real-time.</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7</a:t>
            </a:fld>
            <a:endParaRPr lang="en-US"/>
          </a:p>
        </p:txBody>
      </p:sp>
    </p:spTree>
    <p:extLst>
      <p:ext uri="{BB962C8B-B14F-4D97-AF65-F5344CB8AC3E}">
        <p14:creationId xmlns:p14="http://schemas.microsoft.com/office/powerpoint/2010/main" val="4112702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simulators were developed by the Flight Software team</a:t>
            </a:r>
            <a:r>
              <a:rPr lang="en-US" baseline="0" dirty="0" smtClean="0"/>
              <a:t> primarily to design and test the onboard software.  Knowing that Mission Operations would need a spacecraft </a:t>
            </a:r>
            <a:r>
              <a:rPr lang="en-US" baseline="0" dirty="0" smtClean="0"/>
              <a:t>simulator, </a:t>
            </a:r>
            <a:r>
              <a:rPr lang="en-US" baseline="0" dirty="0" smtClean="0"/>
              <a:t>requirements were also placed on the simulator so that it could be used seamlessly with Ops.  There </a:t>
            </a:r>
            <a:r>
              <a:rPr lang="en-US" baseline="0" dirty="0" smtClean="0"/>
              <a:t>were 3 </a:t>
            </a:r>
            <a:r>
              <a:rPr lang="en-US" baseline="0" dirty="0" smtClean="0"/>
              <a:t>main categories at Ops where the Simulators were used.  First in what is called the Tactical Cycle, which is phase were the spacecraft command sequences are </a:t>
            </a:r>
            <a:r>
              <a:rPr lang="en-US" baseline="0" dirty="0" smtClean="0"/>
              <a:t>generated. </a:t>
            </a:r>
            <a:r>
              <a:rPr lang="en-US" baseline="0" dirty="0" smtClean="0"/>
              <a:t>WSIM </a:t>
            </a:r>
            <a:r>
              <a:rPr lang="en-US" baseline="0" dirty="0" smtClean="0"/>
              <a:t>was </a:t>
            </a:r>
            <a:r>
              <a:rPr lang="en-US" baseline="0" dirty="0" smtClean="0"/>
              <a:t>used as a fast-time verification of the entire command sequence.  The PIL </a:t>
            </a:r>
            <a:r>
              <a:rPr lang="en-US" baseline="0" dirty="0" smtClean="0"/>
              <a:t>was </a:t>
            </a:r>
            <a:r>
              <a:rPr lang="en-US" baseline="0" dirty="0" smtClean="0"/>
              <a:t>used if the command sequence contains a maneuver. And the HILL is used (along with other simulators) to debug anomalies when they happened.  Before flight the simulators were used in the development phase.  Operations used the PIL and HIL to test out command sequence </a:t>
            </a:r>
            <a:r>
              <a:rPr lang="en-US" baseline="0" dirty="0" smtClean="0"/>
              <a:t>templates, utility scripts </a:t>
            </a:r>
            <a:r>
              <a:rPr lang="en-US" baseline="0" dirty="0" smtClean="0"/>
              <a:t>and flight procedures.  Finally, before flight the HIL was used as a training environment for the operations team during the Operational Readiness Testing campaign.</a:t>
            </a:r>
            <a:endParaRPr lang="en-US" dirty="0"/>
          </a:p>
        </p:txBody>
      </p:sp>
      <p:sp>
        <p:nvSpPr>
          <p:cNvPr id="4" name="Slide Number Placeholder 3"/>
          <p:cNvSpPr>
            <a:spLocks noGrp="1"/>
          </p:cNvSpPr>
          <p:nvPr>
            <p:ph type="sldNum" sz="quarter" idx="10"/>
          </p:nvPr>
        </p:nvSpPr>
        <p:spPr/>
        <p:txBody>
          <a:bodyPr/>
          <a:lstStyle/>
          <a:p>
            <a:fld id="{1F5189F6-9CA0-1E45-874D-CA7C2A75F89D}" type="slidenum">
              <a:rPr lang="en-US" smtClean="0"/>
              <a:t>8</a:t>
            </a:fld>
            <a:endParaRPr lang="en-US"/>
          </a:p>
        </p:txBody>
      </p:sp>
    </p:spTree>
    <p:extLst>
      <p:ext uri="{BB962C8B-B14F-4D97-AF65-F5344CB8AC3E}">
        <p14:creationId xmlns:p14="http://schemas.microsoft.com/office/powerpoint/2010/main" val="71395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189F6-9CA0-1E45-874D-CA7C2A75F89D}" type="slidenum">
              <a:rPr lang="en-US" smtClean="0"/>
              <a:t>9</a:t>
            </a:fld>
            <a:endParaRPr lang="en-US"/>
          </a:p>
        </p:txBody>
      </p:sp>
    </p:spTree>
    <p:extLst>
      <p:ext uri="{BB962C8B-B14F-4D97-AF65-F5344CB8AC3E}">
        <p14:creationId xmlns:p14="http://schemas.microsoft.com/office/powerpoint/2010/main" val="206514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349882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270173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56280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107824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190829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Dec 18, 2014</a:t>
            </a:r>
            <a:endParaRPr lang="en-US"/>
          </a:p>
        </p:txBody>
      </p:sp>
      <p:sp>
        <p:nvSpPr>
          <p:cNvPr id="6" name="Footer Placeholder 5"/>
          <p:cNvSpPr>
            <a:spLocks noGrp="1"/>
          </p:cNvSpPr>
          <p:nvPr>
            <p:ph type="ftr" sz="quarter" idx="11"/>
          </p:nvPr>
        </p:nvSpPr>
        <p:spPr/>
        <p:txBody>
          <a:bodyPr/>
          <a:lstStyle/>
          <a:p>
            <a:r>
              <a:rPr lang="en-US" smtClean="0"/>
              <a:t>2014 Spacecraft Flight Software Workshop</a:t>
            </a:r>
            <a:endParaRPr lang="en-US"/>
          </a:p>
        </p:txBody>
      </p:sp>
      <p:sp>
        <p:nvSpPr>
          <p:cNvPr id="7" name="Slide Number Placeholder 6"/>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130904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Dec 18, 2014</a:t>
            </a:r>
            <a:endParaRPr lang="en-US"/>
          </a:p>
        </p:txBody>
      </p:sp>
      <p:sp>
        <p:nvSpPr>
          <p:cNvPr id="8" name="Footer Placeholder 7"/>
          <p:cNvSpPr>
            <a:spLocks noGrp="1"/>
          </p:cNvSpPr>
          <p:nvPr>
            <p:ph type="ftr" sz="quarter" idx="11"/>
          </p:nvPr>
        </p:nvSpPr>
        <p:spPr/>
        <p:txBody>
          <a:bodyPr/>
          <a:lstStyle/>
          <a:p>
            <a:r>
              <a:rPr lang="en-US" smtClean="0"/>
              <a:t>2014 Spacecraft Flight Software Workshop</a:t>
            </a:r>
            <a:endParaRPr lang="en-US"/>
          </a:p>
        </p:txBody>
      </p:sp>
      <p:sp>
        <p:nvSpPr>
          <p:cNvPr id="9" name="Slide Number Placeholder 8"/>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423269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 18, 2014</a:t>
            </a:r>
            <a:endParaRPr lang="en-US"/>
          </a:p>
        </p:txBody>
      </p:sp>
      <p:sp>
        <p:nvSpPr>
          <p:cNvPr id="4" name="Footer Placeholder 3"/>
          <p:cNvSpPr>
            <a:spLocks noGrp="1"/>
          </p:cNvSpPr>
          <p:nvPr>
            <p:ph type="ftr" sz="quarter" idx="11"/>
          </p:nvPr>
        </p:nvSpPr>
        <p:spPr/>
        <p:txBody>
          <a:bodyPr/>
          <a:lstStyle/>
          <a:p>
            <a:r>
              <a:rPr lang="en-US" smtClean="0"/>
              <a:t>2014 Spacecraft Flight Software Workshop</a:t>
            </a:r>
            <a:endParaRPr lang="en-US"/>
          </a:p>
        </p:txBody>
      </p:sp>
      <p:sp>
        <p:nvSpPr>
          <p:cNvPr id="5" name="Slide Number Placeholder 4"/>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209958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 18, 2014</a:t>
            </a:r>
            <a:endParaRPr lang="en-US"/>
          </a:p>
        </p:txBody>
      </p:sp>
      <p:sp>
        <p:nvSpPr>
          <p:cNvPr id="3" name="Footer Placeholder 2"/>
          <p:cNvSpPr>
            <a:spLocks noGrp="1"/>
          </p:cNvSpPr>
          <p:nvPr>
            <p:ph type="ftr" sz="quarter" idx="11"/>
          </p:nvPr>
        </p:nvSpPr>
        <p:spPr/>
        <p:txBody>
          <a:bodyPr/>
          <a:lstStyle/>
          <a:p>
            <a:r>
              <a:rPr lang="en-US" smtClean="0"/>
              <a:t>2014 Spacecraft Flight Software Workshop</a:t>
            </a:r>
            <a:endParaRPr lang="en-US"/>
          </a:p>
        </p:txBody>
      </p:sp>
      <p:sp>
        <p:nvSpPr>
          <p:cNvPr id="4" name="Slide Number Placeholder 3"/>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309976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 18, 2014</a:t>
            </a:r>
            <a:endParaRPr lang="en-US"/>
          </a:p>
        </p:txBody>
      </p:sp>
      <p:sp>
        <p:nvSpPr>
          <p:cNvPr id="6" name="Footer Placeholder 5"/>
          <p:cNvSpPr>
            <a:spLocks noGrp="1"/>
          </p:cNvSpPr>
          <p:nvPr>
            <p:ph type="ftr" sz="quarter" idx="11"/>
          </p:nvPr>
        </p:nvSpPr>
        <p:spPr/>
        <p:txBody>
          <a:bodyPr/>
          <a:lstStyle/>
          <a:p>
            <a:r>
              <a:rPr lang="en-US" smtClean="0"/>
              <a:t>2014 Spacecraft Flight Software Workshop</a:t>
            </a:r>
            <a:endParaRPr lang="en-US"/>
          </a:p>
        </p:txBody>
      </p:sp>
      <p:sp>
        <p:nvSpPr>
          <p:cNvPr id="7" name="Slide Number Placeholder 6"/>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255884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 18, 2014</a:t>
            </a:r>
            <a:endParaRPr lang="en-US"/>
          </a:p>
        </p:txBody>
      </p:sp>
      <p:sp>
        <p:nvSpPr>
          <p:cNvPr id="6" name="Footer Placeholder 5"/>
          <p:cNvSpPr>
            <a:spLocks noGrp="1"/>
          </p:cNvSpPr>
          <p:nvPr>
            <p:ph type="ftr" sz="quarter" idx="11"/>
          </p:nvPr>
        </p:nvSpPr>
        <p:spPr/>
        <p:txBody>
          <a:bodyPr/>
          <a:lstStyle/>
          <a:p>
            <a:r>
              <a:rPr lang="en-US" smtClean="0"/>
              <a:t>2014 Spacecraft Flight Software Workshop</a:t>
            </a:r>
            <a:endParaRPr lang="en-US"/>
          </a:p>
        </p:txBody>
      </p:sp>
      <p:sp>
        <p:nvSpPr>
          <p:cNvPr id="7" name="Slide Number Placeholder 6"/>
          <p:cNvSpPr>
            <a:spLocks noGrp="1"/>
          </p:cNvSpPr>
          <p:nvPr>
            <p:ph type="sldNum" sz="quarter" idx="12"/>
          </p:nvPr>
        </p:nvSpPr>
        <p:spPr/>
        <p:txBody>
          <a:bodyPr/>
          <a:lstStyle/>
          <a:p>
            <a:fld id="{85501C4E-1F10-1947-822E-0654956CBAFE}" type="slidenum">
              <a:rPr lang="en-US" smtClean="0"/>
              <a:t>‹#›</a:t>
            </a:fld>
            <a:endParaRPr lang="en-US"/>
          </a:p>
        </p:txBody>
      </p:sp>
    </p:spTree>
    <p:extLst>
      <p:ext uri="{BB962C8B-B14F-4D97-AF65-F5344CB8AC3E}">
        <p14:creationId xmlns:p14="http://schemas.microsoft.com/office/powerpoint/2010/main" val="49472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71564"/>
            <a:ext cx="8229600" cy="5054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Dec 18,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2014 Spacecraft Flight Software Workshop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01C4E-1F10-1947-822E-0654956CBAFE}" type="slidenum">
              <a:rPr lang="en-US" smtClean="0"/>
              <a:t>‹#›</a:t>
            </a:fld>
            <a:endParaRPr lang="en-US"/>
          </a:p>
        </p:txBody>
      </p:sp>
      <p:sp>
        <p:nvSpPr>
          <p:cNvPr id="7" name="Title Placeholder 1"/>
          <p:cNvSpPr>
            <a:spLocks noGrp="1"/>
          </p:cNvSpPr>
          <p:nvPr>
            <p:ph type="title"/>
          </p:nvPr>
        </p:nvSpPr>
        <p:spPr>
          <a:xfrm>
            <a:off x="800682" y="69566"/>
            <a:ext cx="6285918" cy="7315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grpSp>
        <p:nvGrpSpPr>
          <p:cNvPr id="8" name="Group 12"/>
          <p:cNvGrpSpPr>
            <a:grpSpLocks/>
          </p:cNvGrpSpPr>
          <p:nvPr userDrawn="1"/>
        </p:nvGrpSpPr>
        <p:grpSpPr bwMode="auto">
          <a:xfrm>
            <a:off x="128588" y="152400"/>
            <a:ext cx="8863012" cy="919163"/>
            <a:chOff x="128588" y="225425"/>
            <a:chExt cx="8863012" cy="919163"/>
          </a:xfrm>
        </p:grpSpPr>
        <p:pic>
          <p:nvPicPr>
            <p:cNvPr id="9" name="Picture 16"/>
            <p:cNvPicPr>
              <a:picLocks noChangeAspect="1" noChangeArrowheads="1"/>
            </p:cNvPicPr>
            <p:nvPr/>
          </p:nvPicPr>
          <p:blipFill>
            <a:blip r:embed="rId13" cstate="print"/>
            <a:srcRect r="1509" b="1700"/>
            <a:stretch>
              <a:fillRect/>
            </a:stretch>
          </p:blipFill>
          <p:spPr bwMode="auto">
            <a:xfrm>
              <a:off x="128588" y="228600"/>
              <a:ext cx="797776" cy="679703"/>
            </a:xfrm>
            <a:prstGeom prst="rect">
              <a:avLst/>
            </a:prstGeom>
            <a:noFill/>
            <a:ln w="9525">
              <a:noFill/>
              <a:round/>
              <a:headEnd/>
              <a:tailEnd/>
            </a:ln>
          </p:spPr>
        </p:pic>
        <p:pic>
          <p:nvPicPr>
            <p:cNvPr id="10" name="Picture 17"/>
            <p:cNvPicPr>
              <a:picLocks noChangeAspect="1" noChangeArrowheads="1"/>
            </p:cNvPicPr>
            <p:nvPr/>
          </p:nvPicPr>
          <p:blipFill>
            <a:blip r:embed="rId14" cstate="print"/>
            <a:srcRect/>
            <a:stretch>
              <a:fillRect/>
            </a:stretch>
          </p:blipFill>
          <p:spPr bwMode="auto">
            <a:xfrm>
              <a:off x="496792" y="956948"/>
              <a:ext cx="8372049" cy="187640"/>
            </a:xfrm>
            <a:prstGeom prst="rect">
              <a:avLst/>
            </a:prstGeom>
            <a:noFill/>
            <a:ln w="9525">
              <a:noFill/>
              <a:round/>
              <a:headEnd/>
              <a:tailEnd/>
            </a:ln>
          </p:spPr>
        </p:pic>
        <p:pic>
          <p:nvPicPr>
            <p:cNvPr id="11" name="Picture 1"/>
            <p:cNvPicPr>
              <a:picLocks noChangeAspect="1" noChangeArrowheads="1"/>
            </p:cNvPicPr>
            <p:nvPr userDrawn="1"/>
          </p:nvPicPr>
          <p:blipFill>
            <a:blip r:embed="rId15" cstate="print"/>
            <a:srcRect/>
            <a:stretch>
              <a:fillRect/>
            </a:stretch>
          </p:blipFill>
          <p:spPr bwMode="auto">
            <a:xfrm>
              <a:off x="7086600" y="228600"/>
              <a:ext cx="685800" cy="685800"/>
            </a:xfrm>
            <a:prstGeom prst="rect">
              <a:avLst/>
            </a:prstGeom>
            <a:noFill/>
            <a:ln w="9525">
              <a:noFill/>
              <a:miter lim="800000"/>
              <a:headEnd/>
              <a:tailEnd/>
            </a:ln>
          </p:spPr>
        </p:pic>
        <p:pic>
          <p:nvPicPr>
            <p:cNvPr id="12" name="Picture 11" descr="Picture1.png"/>
            <p:cNvPicPr>
              <a:picLocks noChangeAspect="1"/>
            </p:cNvPicPr>
            <p:nvPr userDrawn="1"/>
          </p:nvPicPr>
          <p:blipFill>
            <a:blip r:embed="rId16" cstate="print"/>
            <a:srcRect/>
            <a:stretch>
              <a:fillRect/>
            </a:stretch>
          </p:blipFill>
          <p:spPr bwMode="auto">
            <a:xfrm>
              <a:off x="7772400" y="296862"/>
              <a:ext cx="838200" cy="541338"/>
            </a:xfrm>
            <a:prstGeom prst="rect">
              <a:avLst/>
            </a:prstGeom>
            <a:noFill/>
            <a:ln w="9525">
              <a:noFill/>
              <a:miter lim="800000"/>
              <a:headEnd/>
              <a:tailEnd/>
            </a:ln>
          </p:spPr>
        </p:pic>
        <p:pic>
          <p:nvPicPr>
            <p:cNvPr id="13" name="Picture 12" descr="goddard.png"/>
            <p:cNvPicPr>
              <a:picLocks noChangeAspect="1"/>
            </p:cNvPicPr>
            <p:nvPr userDrawn="1"/>
          </p:nvPicPr>
          <p:blipFill>
            <a:blip r:embed="rId17" cstate="print"/>
            <a:srcRect/>
            <a:stretch>
              <a:fillRect/>
            </a:stretch>
          </p:blipFill>
          <p:spPr bwMode="auto">
            <a:xfrm>
              <a:off x="8458200" y="225425"/>
              <a:ext cx="533400" cy="688975"/>
            </a:xfrm>
            <a:prstGeom prst="rect">
              <a:avLst/>
            </a:prstGeom>
            <a:noFill/>
            <a:ln w="9525">
              <a:noFill/>
              <a:miter lim="800000"/>
              <a:headEnd/>
              <a:tailEnd/>
            </a:ln>
          </p:spPr>
        </p:pic>
      </p:grpSp>
    </p:spTree>
    <p:extLst>
      <p:ext uri="{BB962C8B-B14F-4D97-AF65-F5344CB8AC3E}">
        <p14:creationId xmlns:p14="http://schemas.microsoft.com/office/powerpoint/2010/main" val="244588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988" y="977900"/>
            <a:ext cx="8232889" cy="2170113"/>
          </a:xfrm>
        </p:spPr>
        <p:txBody>
          <a:bodyPr>
            <a:normAutofit/>
          </a:bodyPr>
          <a:lstStyle/>
          <a:p>
            <a:r>
              <a:rPr lang="en-US" b="1" dirty="0">
                <a:solidFill>
                  <a:srgbClr val="FF0000"/>
                </a:solidFill>
              </a:rPr>
              <a:t>LADEE Simulation for</a:t>
            </a:r>
            <a:br>
              <a:rPr lang="en-US" b="1" dirty="0">
                <a:solidFill>
                  <a:srgbClr val="FF0000"/>
                </a:solidFill>
              </a:rPr>
            </a:br>
            <a:r>
              <a:rPr lang="en-US" b="1" dirty="0">
                <a:solidFill>
                  <a:srgbClr val="FF0000"/>
                </a:solidFill>
              </a:rPr>
              <a:t>Mission Operations</a:t>
            </a:r>
          </a:p>
        </p:txBody>
      </p:sp>
      <p:sp>
        <p:nvSpPr>
          <p:cNvPr id="3" name="Subtitle 2"/>
          <p:cNvSpPr>
            <a:spLocks noGrp="1"/>
          </p:cNvSpPr>
          <p:nvPr>
            <p:ph type="subTitle" idx="1"/>
          </p:nvPr>
        </p:nvSpPr>
        <p:spPr>
          <a:xfrm>
            <a:off x="-16571" y="3602038"/>
            <a:ext cx="9209784" cy="3078162"/>
          </a:xfrm>
        </p:spPr>
        <p:txBody>
          <a:bodyPr>
            <a:noAutofit/>
          </a:bodyPr>
          <a:lstStyle/>
          <a:p>
            <a:pPr>
              <a:spcBef>
                <a:spcPts val="0"/>
              </a:spcBef>
            </a:pPr>
            <a:r>
              <a:rPr lang="en-US" sz="2800" dirty="0">
                <a:solidFill>
                  <a:srgbClr val="0000FF"/>
                </a:solidFill>
              </a:rPr>
              <a:t>Nathaniel Benz   </a:t>
            </a:r>
          </a:p>
          <a:p>
            <a:pPr>
              <a:spcBef>
                <a:spcPts val="0"/>
              </a:spcBef>
            </a:pPr>
            <a:r>
              <a:rPr lang="en-US" sz="2000" i="1" dirty="0">
                <a:solidFill>
                  <a:srgbClr val="000000"/>
                </a:solidFill>
              </a:rPr>
              <a:t>Millennium Integration and Engineering Co.</a:t>
            </a:r>
            <a:r>
              <a:rPr lang="en-US" sz="2800" i="1" dirty="0">
                <a:solidFill>
                  <a:srgbClr val="000000"/>
                </a:solidFill>
              </a:rPr>
              <a:t> </a:t>
            </a:r>
          </a:p>
        </p:txBody>
      </p:sp>
      <p:pic>
        <p:nvPicPr>
          <p:cNvPr id="4" name="Picture 3" descr="MEI Logo Large with shadow.jpg"/>
          <p:cNvPicPr>
            <a:picLocks noChangeAspect="1"/>
          </p:cNvPicPr>
          <p:nvPr/>
        </p:nvPicPr>
        <p:blipFill>
          <a:blip r:embed="rId3"/>
          <a:stretch>
            <a:fillRect/>
          </a:stretch>
        </p:blipFill>
        <p:spPr>
          <a:xfrm>
            <a:off x="6858008" y="3453677"/>
            <a:ext cx="1945051" cy="1302241"/>
          </a:xfrm>
          <a:prstGeom prst="rect">
            <a:avLst/>
          </a:prstGeom>
        </p:spPr>
      </p:pic>
    </p:spTree>
    <p:extLst>
      <p:ext uri="{BB962C8B-B14F-4D97-AF65-F5344CB8AC3E}">
        <p14:creationId xmlns:p14="http://schemas.microsoft.com/office/powerpoint/2010/main" val="1842545630"/>
      </p:ext>
    </p:extLst>
  </p:cSld>
  <p:clrMapOvr>
    <a:masterClrMapping/>
  </p:clrMapOvr>
  <mc:AlternateContent xmlns:mc="http://schemas.openxmlformats.org/markup-compatibility/2006" xmlns:p14="http://schemas.microsoft.com/office/powerpoint/2010/main">
    <mc:Choice Requires="p14">
      <p:transition spd="slow" p14:dur="2000" advTm="2863"/>
    </mc:Choice>
    <mc:Fallback xmlns="">
      <p:transition spd="slow" advTm="286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1" y="76200"/>
            <a:ext cx="6871770" cy="792163"/>
          </a:xfrm>
        </p:spPr>
        <p:txBody>
          <a:bodyPr>
            <a:normAutofit/>
          </a:bodyPr>
          <a:lstStyle/>
          <a:p>
            <a:r>
              <a:rPr lang="en-US" dirty="0" smtClean="0">
                <a:solidFill>
                  <a:srgbClr val="008080"/>
                </a:solidFill>
                <a:latin typeface="Calibri" charset="0"/>
                <a:ea typeface="ヒラギノ角ゴ Pro W3" charset="0"/>
                <a:cs typeface="ヒラギノ角ゴ Pro W3" charset="0"/>
              </a:rPr>
              <a:t>Ops Testing with Simulators</a:t>
            </a:r>
            <a:endParaRPr lang="en-US" sz="4000" dirty="0">
              <a:solidFill>
                <a:srgbClr val="008080"/>
              </a:solidFill>
              <a:latin typeface="Calibri" charset="0"/>
              <a:ea typeface="ヒラギノ角ゴ Pro W3" charset="0"/>
              <a:cs typeface="ヒラギノ角ゴ Pro W3" charset="0"/>
            </a:endParaRPr>
          </a:p>
        </p:txBody>
      </p:sp>
      <p:sp>
        <p:nvSpPr>
          <p:cNvPr id="4198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C187D5-072D-EF4E-BDAA-40BBAFEA8B57}" type="slidenum">
              <a:rPr lang="en-US"/>
              <a:pPr/>
              <a:t>10</a:t>
            </a:fld>
            <a:endParaRPr lang="en-US"/>
          </a:p>
        </p:txBody>
      </p:sp>
      <p:sp>
        <p:nvSpPr>
          <p:cNvPr id="41989"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2014 Spacecraft Flight Software Workshop</a:t>
            </a:r>
            <a:endParaRPr lang="en-US"/>
          </a:p>
        </p:txBody>
      </p:sp>
      <p:sp>
        <p:nvSpPr>
          <p:cNvPr id="2" name="Date Placeholder 1"/>
          <p:cNvSpPr>
            <a:spLocks noGrp="1"/>
          </p:cNvSpPr>
          <p:nvPr>
            <p:ph type="dt" sz="half" idx="10"/>
          </p:nvPr>
        </p:nvSpPr>
        <p:spPr/>
        <p:txBody>
          <a:bodyPr/>
          <a:lstStyle/>
          <a:p>
            <a:r>
              <a:rPr lang="en-US" smtClean="0"/>
              <a:t>Dec 18, 2014</a:t>
            </a:r>
            <a:endParaRPr lang="en-US"/>
          </a:p>
        </p:txBody>
      </p:sp>
      <p:graphicFrame>
        <p:nvGraphicFramePr>
          <p:cNvPr id="3" name="Table 2"/>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endParaRPr lang="en-US" dirty="0"/>
                    </a:p>
                  </a:txBody>
                  <a:tcPr/>
                </a:tc>
              </a:tr>
            </a:tbl>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158863172"/>
              </p:ext>
            </p:extLst>
          </p:nvPr>
        </p:nvGraphicFramePr>
        <p:xfrm>
          <a:off x="457201" y="1214782"/>
          <a:ext cx="8229600" cy="3937000"/>
        </p:xfrm>
        <a:graphic>
          <a:graphicData uri="http://schemas.openxmlformats.org/drawingml/2006/table">
            <a:tbl>
              <a:tblPr firstRow="1" bandRow="1">
                <a:tableStyleId>{5C22544A-7EE6-4342-B048-85BDC9FD1C3A}</a:tableStyleId>
              </a:tblPr>
              <a:tblGrid>
                <a:gridCol w="1536853"/>
                <a:gridCol w="3481329"/>
                <a:gridCol w="3211418"/>
              </a:tblGrid>
              <a:tr h="370840">
                <a:tc>
                  <a:txBody>
                    <a:bodyPr/>
                    <a:lstStyle/>
                    <a:p>
                      <a:r>
                        <a:rPr lang="en-US" dirty="0" smtClean="0"/>
                        <a:t>Product</a:t>
                      </a:r>
                      <a:endParaRPr lang="en-US" dirty="0"/>
                    </a:p>
                  </a:txBody>
                  <a:tcPr/>
                </a:tc>
                <a:tc>
                  <a:txBody>
                    <a:bodyPr/>
                    <a:lstStyle/>
                    <a:p>
                      <a:r>
                        <a:rPr lang="en-US" dirty="0" smtClean="0"/>
                        <a:t>Description</a:t>
                      </a:r>
                      <a:endParaRPr lang="en-US" dirty="0"/>
                    </a:p>
                  </a:txBody>
                  <a:tcPr/>
                </a:tc>
                <a:tc>
                  <a:txBody>
                    <a:bodyPr/>
                    <a:lstStyle/>
                    <a:p>
                      <a:r>
                        <a:rPr lang="en-US" dirty="0" smtClean="0"/>
                        <a:t>Simulator Use</a:t>
                      </a:r>
                      <a:endParaRPr lang="en-US" dirty="0"/>
                    </a:p>
                  </a:txBody>
                  <a:tcPr/>
                </a:tc>
              </a:tr>
              <a:tr h="370840">
                <a:tc>
                  <a:txBody>
                    <a:bodyPr/>
                    <a:lstStyle/>
                    <a:p>
                      <a:r>
                        <a:rPr lang="en-US" b="1" dirty="0" smtClean="0"/>
                        <a:t>Utility STOL Procedures</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Calibri" charset="0"/>
                          <a:ea typeface="ヒラギノ角ゴ Pro W3" charset="0"/>
                          <a:cs typeface="ヒラギノ角ゴ Pro W3" charset="0"/>
                        </a:rPr>
                        <a:t>Scripts</a:t>
                      </a:r>
                      <a:r>
                        <a:rPr lang="en-US" sz="1800" b="0" baseline="0" dirty="0" smtClean="0">
                          <a:latin typeface="Calibri" charset="0"/>
                          <a:ea typeface="ヒラギノ角ゴ Pro W3" charset="0"/>
                          <a:cs typeface="ヒラギノ角ゴ Pro W3" charset="0"/>
                        </a:rPr>
                        <a:t> used in command plans executed by Operations Command Controller.  Also used by systems team to process flight data.</a:t>
                      </a:r>
                      <a:endParaRPr lang="en-US" sz="1800" b="0" dirty="0" smtClean="0">
                        <a:latin typeface="Calibri" charset="0"/>
                        <a:ea typeface="ヒラギノ角ゴ Pro W3" charset="0"/>
                        <a:cs typeface="ヒラギノ角ゴ Pro W3" charset="0"/>
                      </a:endParaRPr>
                    </a:p>
                  </a:txBody>
                  <a:tcPr/>
                </a:tc>
                <a:tc>
                  <a:txBody>
                    <a:bodyPr/>
                    <a:lstStyle/>
                    <a:p>
                      <a:pPr marL="285750" indent="-285750">
                        <a:buFont typeface="Arial" panose="020B0604020202020204" pitchFamily="34" charset="0"/>
                        <a:buChar char="•"/>
                      </a:pPr>
                      <a:r>
                        <a:rPr lang="en-US" baseline="0" dirty="0" smtClean="0"/>
                        <a:t>Script unit tested and peer reviewed on </a:t>
                      </a:r>
                      <a:r>
                        <a:rPr lang="en-US" b="1" baseline="0" dirty="0" smtClean="0"/>
                        <a:t>PIL</a:t>
                      </a:r>
                      <a:r>
                        <a:rPr lang="en-US" baseline="0" dirty="0" smtClean="0"/>
                        <a:t> or </a:t>
                      </a:r>
                      <a:r>
                        <a:rPr lang="en-US" b="1" baseline="0" dirty="0" smtClean="0"/>
                        <a:t>HIL</a:t>
                      </a:r>
                      <a:r>
                        <a:rPr lang="en-US" baseline="0" dirty="0" smtClean="0"/>
                        <a: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Most script exercised in Sims or ORTs</a:t>
                      </a:r>
                      <a:endParaRPr lang="en-US" b="0" dirty="0" smtClean="0"/>
                    </a:p>
                  </a:txBody>
                  <a:tcPr/>
                </a:tc>
              </a:tr>
              <a:tr h="370840">
                <a:tc>
                  <a:txBody>
                    <a:bodyPr/>
                    <a:lstStyle/>
                    <a:p>
                      <a:r>
                        <a:rPr lang="en-US" b="1" dirty="0" smtClean="0"/>
                        <a:t>Ops</a:t>
                      </a:r>
                      <a:r>
                        <a:rPr lang="en-US" b="1" baseline="0" dirty="0" smtClean="0"/>
                        <a:t> Utility RTS</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Calibri" charset="0"/>
                          <a:ea typeface="ヒラギノ角ゴ Pro W3" charset="0"/>
                        </a:rPr>
                        <a:t>Pre-defined relative</a:t>
                      </a:r>
                      <a:r>
                        <a:rPr lang="en-US" sz="1800" b="0" baseline="0" dirty="0" smtClean="0">
                          <a:latin typeface="Calibri" charset="0"/>
                          <a:ea typeface="ヒラギノ角ゴ Pro W3" charset="0"/>
                        </a:rPr>
                        <a:t> time command sequence files can be used in ATS or command plans. Ops RTSs developed by S/C engineers.</a:t>
                      </a:r>
                      <a:endParaRPr lang="en-US" sz="1800" b="0" dirty="0" smtClean="0">
                        <a:latin typeface="Calibri" charset="0"/>
                        <a:ea typeface="ヒラギノ角ゴ Pro W3" charset="0"/>
                      </a:endParaRPr>
                    </a:p>
                  </a:txBody>
                  <a:tcPr/>
                </a:tc>
                <a:tc>
                  <a:txBody>
                    <a:bodyPr/>
                    <a:lstStyle/>
                    <a:p>
                      <a:pPr marL="285750" indent="-285750">
                        <a:buFont typeface="Arial" panose="020B0604020202020204" pitchFamily="34" charset="0"/>
                        <a:buChar char="•"/>
                      </a:pPr>
                      <a:r>
                        <a:rPr lang="en-US" b="0" baseline="0" dirty="0" smtClean="0"/>
                        <a:t>Ops RTSs</a:t>
                      </a:r>
                      <a:r>
                        <a:rPr lang="en-US" baseline="0" dirty="0" smtClean="0"/>
                        <a:t> unit tested and peer reviewed on </a:t>
                      </a:r>
                      <a:r>
                        <a:rPr lang="en-US" b="1" baseline="0" dirty="0" smtClean="0"/>
                        <a:t>PIL</a:t>
                      </a:r>
                      <a:r>
                        <a:rPr lang="en-US" baseline="0" dirty="0" smtClean="0"/>
                        <a:t> or </a:t>
                      </a:r>
                      <a:r>
                        <a:rPr lang="en-US" b="1" baseline="0" dirty="0" smtClean="0"/>
                        <a:t>HIL</a:t>
                      </a:r>
                      <a:r>
                        <a:rPr lang="en-US" baseline="0" dirty="0" smtClean="0"/>
                        <a:t>.</a:t>
                      </a:r>
                    </a:p>
                  </a:txBody>
                  <a:tcPr/>
                </a:tc>
              </a:tr>
              <a:tr h="370840">
                <a:tc>
                  <a:txBody>
                    <a:bodyPr/>
                    <a:lstStyle/>
                    <a:p>
                      <a:r>
                        <a:rPr lang="en-US" b="1" dirty="0" smtClean="0"/>
                        <a:t>ATS</a:t>
                      </a:r>
                      <a:r>
                        <a:rPr lang="en-US" b="1" baseline="0" dirty="0" smtClean="0"/>
                        <a:t> Templates</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Calibri" charset="0"/>
                          <a:ea typeface="ヒラギノ角ゴ Pro W3" charset="0"/>
                        </a:rPr>
                        <a:t>Common sequence of</a:t>
                      </a:r>
                      <a:r>
                        <a:rPr lang="en-US" sz="1800" b="0" baseline="0" dirty="0" smtClean="0">
                          <a:latin typeface="Calibri" charset="0"/>
                          <a:ea typeface="ヒラギノ角ゴ Pro W3" charset="0"/>
                        </a:rPr>
                        <a:t> commands for repeated tasks such as maneuver sequence or Com profile.</a:t>
                      </a:r>
                      <a:endParaRPr lang="en-US" sz="1800" b="0" dirty="0" smtClean="0">
                        <a:latin typeface="Calibri" charset="0"/>
                        <a:ea typeface="ヒラギノ角ゴ Pro W3" charset="0"/>
                      </a:endParaRPr>
                    </a:p>
                  </a:txBody>
                  <a:tcPr/>
                </a:tc>
                <a:tc>
                  <a:txBody>
                    <a:bodyPr/>
                    <a:lstStyle/>
                    <a:p>
                      <a:pPr marL="285750" indent="-285750">
                        <a:buFont typeface="Arial" panose="020B0604020202020204" pitchFamily="34" charset="0"/>
                        <a:buChar char="•"/>
                      </a:pPr>
                      <a:r>
                        <a:rPr lang="en-US" b="0" dirty="0" smtClean="0"/>
                        <a:t>Developed</a:t>
                      </a:r>
                      <a:r>
                        <a:rPr lang="en-US" b="0" baseline="0" dirty="0" smtClean="0"/>
                        <a:t> and tested on </a:t>
                      </a:r>
                      <a:r>
                        <a:rPr lang="en-US" b="1" baseline="0" dirty="0" smtClean="0"/>
                        <a:t>PIL </a:t>
                      </a:r>
                      <a:r>
                        <a:rPr lang="en-US" b="0" baseline="0" dirty="0" smtClean="0"/>
                        <a:t>or </a:t>
                      </a:r>
                      <a:r>
                        <a:rPr lang="en-US" b="1" baseline="0" dirty="0" smtClean="0"/>
                        <a:t>HIL</a:t>
                      </a:r>
                    </a:p>
                    <a:p>
                      <a:pPr marL="285750" indent="-285750">
                        <a:buFont typeface="Arial" panose="020B0604020202020204" pitchFamily="34" charset="0"/>
                        <a:buChar char="•"/>
                      </a:pPr>
                      <a:r>
                        <a:rPr lang="en-US" b="0" dirty="0" smtClean="0"/>
                        <a:t>Verified during </a:t>
                      </a:r>
                      <a:r>
                        <a:rPr lang="en-US" b="1" dirty="0" smtClean="0"/>
                        <a:t>SIMs</a:t>
                      </a:r>
                      <a:r>
                        <a:rPr lang="en-US" b="0" baseline="0" dirty="0" smtClean="0"/>
                        <a:t> and </a:t>
                      </a:r>
                      <a:r>
                        <a:rPr lang="en-US" b="1" baseline="0" dirty="0" smtClean="0"/>
                        <a:t>ORTs</a:t>
                      </a:r>
                      <a:endParaRPr lang="en-US" b="0" dirty="0"/>
                    </a:p>
                  </a:txBody>
                  <a:tcPr/>
                </a:tc>
              </a:tr>
            </a:tbl>
          </a:graphicData>
        </a:graphic>
      </p:graphicFrame>
    </p:spTree>
    <p:extLst>
      <p:ext uri="{BB962C8B-B14F-4D97-AF65-F5344CB8AC3E}">
        <p14:creationId xmlns:p14="http://schemas.microsoft.com/office/powerpoint/2010/main" val="407052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11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133" y="1080188"/>
            <a:ext cx="6222461" cy="366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457201" y="76200"/>
            <a:ext cx="6871770" cy="792163"/>
          </a:xfrm>
        </p:spPr>
        <p:txBody>
          <a:bodyPr>
            <a:normAutofit/>
          </a:bodyPr>
          <a:lstStyle/>
          <a:p>
            <a:r>
              <a:rPr lang="en-US" dirty="0" smtClean="0">
                <a:solidFill>
                  <a:srgbClr val="008080"/>
                </a:solidFill>
                <a:latin typeface="Calibri" charset="0"/>
                <a:ea typeface="ヒラギノ角ゴ Pro W3" charset="0"/>
                <a:cs typeface="ヒラギノ角ゴ Pro W3" charset="0"/>
              </a:rPr>
              <a:t>Example ATS/RTS</a:t>
            </a:r>
            <a:endParaRPr lang="en-US" sz="4000" dirty="0">
              <a:solidFill>
                <a:srgbClr val="008080"/>
              </a:solidFill>
              <a:latin typeface="Calibri" charset="0"/>
              <a:ea typeface="ヒラギノ角ゴ Pro W3" charset="0"/>
              <a:cs typeface="ヒラギノ角ゴ Pro W3"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005" y="4945607"/>
            <a:ext cx="4287398" cy="141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76270" y="2566930"/>
            <a:ext cx="1322024" cy="923330"/>
          </a:xfrm>
          <a:prstGeom prst="rect">
            <a:avLst/>
          </a:prstGeom>
          <a:noFill/>
        </p:spPr>
        <p:txBody>
          <a:bodyPr wrap="square" rtlCol="0">
            <a:spAutoFit/>
          </a:bodyPr>
          <a:lstStyle/>
          <a:p>
            <a:r>
              <a:rPr lang="en-US" dirty="0" smtClean="0"/>
              <a:t>Absolute Time Sequence</a:t>
            </a:r>
            <a:endParaRPr lang="en-US" dirty="0"/>
          </a:p>
        </p:txBody>
      </p:sp>
      <p:sp>
        <p:nvSpPr>
          <p:cNvPr id="11" name="TextBox 10"/>
          <p:cNvSpPr txBox="1"/>
          <p:nvPr/>
        </p:nvSpPr>
        <p:spPr>
          <a:xfrm>
            <a:off x="176270" y="5189313"/>
            <a:ext cx="1322024" cy="923330"/>
          </a:xfrm>
          <a:prstGeom prst="rect">
            <a:avLst/>
          </a:prstGeom>
          <a:noFill/>
        </p:spPr>
        <p:txBody>
          <a:bodyPr wrap="square" rtlCol="0">
            <a:spAutoFit/>
          </a:bodyPr>
          <a:lstStyle/>
          <a:p>
            <a:r>
              <a:rPr lang="en-US" dirty="0" smtClean="0"/>
              <a:t>Relative Time Sequence</a:t>
            </a:r>
            <a:endParaRPr lang="en-US" dirty="0"/>
          </a:p>
        </p:txBody>
      </p:sp>
    </p:spTree>
    <p:extLst>
      <p:ext uri="{BB962C8B-B14F-4D97-AF65-F5344CB8AC3E}">
        <p14:creationId xmlns:p14="http://schemas.microsoft.com/office/powerpoint/2010/main" val="898382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latin typeface="Calibri"/>
              </a:rPr>
              <a:t>Mission Simulations</a:t>
            </a:r>
            <a:endParaRPr lang="en-US" dirty="0"/>
          </a:p>
        </p:txBody>
      </p:sp>
      <p:sp>
        <p:nvSpPr>
          <p:cNvPr id="6" name="Footer Placeholder 5"/>
          <p:cNvSpPr>
            <a:spLocks noGrp="1"/>
          </p:cNvSpPr>
          <p:nvPr>
            <p:ph type="ftr" sz="quarter" idx="11"/>
          </p:nvPr>
        </p:nvSpPr>
        <p:spPr/>
        <p:txBody>
          <a:bodyPr/>
          <a:lstStyle/>
          <a:p>
            <a:r>
              <a:rPr lang="en-US" dirty="0"/>
              <a:t>2014 Spacecraft Flight Software Workshop</a:t>
            </a:r>
          </a:p>
        </p:txBody>
      </p:sp>
      <p:sp>
        <p:nvSpPr>
          <p:cNvPr id="7" name="Slide Number Placeholder 6"/>
          <p:cNvSpPr>
            <a:spLocks noGrp="1"/>
          </p:cNvSpPr>
          <p:nvPr>
            <p:ph type="sldNum" sz="quarter" idx="12"/>
          </p:nvPr>
        </p:nvSpPr>
        <p:spPr/>
        <p:txBody>
          <a:bodyPr/>
          <a:lstStyle/>
          <a:p>
            <a:fld id="{85501C4E-1F10-1947-822E-0654956CBAFE}" type="slidenum">
              <a:rPr lang="en-US" smtClean="0"/>
              <a:t>12</a:t>
            </a:fld>
            <a:endParaRPr lang="en-US"/>
          </a:p>
        </p:txBody>
      </p:sp>
      <p:sp>
        <p:nvSpPr>
          <p:cNvPr id="2" name="Date Placeholder 1"/>
          <p:cNvSpPr>
            <a:spLocks noGrp="1"/>
          </p:cNvSpPr>
          <p:nvPr>
            <p:ph type="dt" sz="half" idx="10"/>
          </p:nvPr>
        </p:nvSpPr>
        <p:spPr/>
        <p:txBody>
          <a:bodyPr/>
          <a:lstStyle/>
          <a:p>
            <a:r>
              <a:rPr lang="en-US" smtClean="0"/>
              <a:t>Dec 18, 2014</a:t>
            </a:r>
            <a:endParaRPr lang="en-US"/>
          </a:p>
        </p:txBody>
      </p:sp>
    </p:spTree>
    <p:extLst>
      <p:ext uri="{BB962C8B-B14F-4D97-AF65-F5344CB8AC3E}">
        <p14:creationId xmlns:p14="http://schemas.microsoft.com/office/powerpoint/2010/main" val="2082761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90252" y="76200"/>
            <a:ext cx="6871770" cy="792163"/>
          </a:xfrm>
        </p:spPr>
        <p:txBody>
          <a:bodyPr>
            <a:normAutofit/>
          </a:bodyPr>
          <a:lstStyle/>
          <a:p>
            <a:r>
              <a:rPr lang="en-US" sz="4000" dirty="0" smtClean="0">
                <a:solidFill>
                  <a:srgbClr val="008080"/>
                </a:solidFill>
                <a:latin typeface="Calibri" charset="0"/>
                <a:ea typeface="ヒラギノ角ゴ Pro W3" charset="0"/>
                <a:cs typeface="ヒラギノ角ゴ Pro W3" charset="0"/>
              </a:rPr>
              <a:t>Mission Simulations</a:t>
            </a:r>
            <a:endParaRPr lang="en-US" sz="4000" dirty="0">
              <a:solidFill>
                <a:srgbClr val="008080"/>
              </a:solidFill>
              <a:latin typeface="Calibri" charset="0"/>
              <a:ea typeface="ヒラギノ角ゴ Pro W3" charset="0"/>
              <a:cs typeface="ヒラギノ角ゴ Pro W3" charset="0"/>
            </a:endParaRPr>
          </a:p>
        </p:txBody>
      </p:sp>
      <p:sp>
        <p:nvSpPr>
          <p:cNvPr id="4198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C187D5-072D-EF4E-BDAA-40BBAFEA8B57}" type="slidenum">
              <a:rPr lang="en-US"/>
              <a:pPr/>
              <a:t>13</a:t>
            </a:fld>
            <a:endParaRPr lang="en-US"/>
          </a:p>
        </p:txBody>
      </p:sp>
      <p:sp>
        <p:nvSpPr>
          <p:cNvPr id="41989"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2014 Spacecraft Flight Software Workshop</a:t>
            </a:r>
            <a:endParaRPr lang="en-US"/>
          </a:p>
        </p:txBody>
      </p:sp>
      <p:sp>
        <p:nvSpPr>
          <p:cNvPr id="2" name="Date Placeholder 1"/>
          <p:cNvSpPr>
            <a:spLocks noGrp="1"/>
          </p:cNvSpPr>
          <p:nvPr>
            <p:ph type="dt" sz="half" idx="10"/>
          </p:nvPr>
        </p:nvSpPr>
        <p:spPr/>
        <p:txBody>
          <a:bodyPr/>
          <a:lstStyle/>
          <a:p>
            <a:r>
              <a:rPr lang="en-US" smtClean="0"/>
              <a:t>Dec 18, 2014</a:t>
            </a:r>
            <a:endParaRPr lang="en-US"/>
          </a:p>
        </p:txBody>
      </p:sp>
      <p:sp>
        <p:nvSpPr>
          <p:cNvPr id="51" name="TextBox 50"/>
          <p:cNvSpPr txBox="1"/>
          <p:nvPr/>
        </p:nvSpPr>
        <p:spPr>
          <a:xfrm>
            <a:off x="457200" y="1223138"/>
            <a:ext cx="8312227" cy="513371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nSpc>
                <a:spcPct val="90000"/>
              </a:lnSpc>
              <a:buFont typeface="Wingdings" panose="05000000000000000000" pitchFamily="2" charset="2"/>
              <a:buChar char="§"/>
            </a:pPr>
            <a:r>
              <a:rPr lang="en-US" altLang="en-US" sz="2800" dirty="0"/>
              <a:t>Train and certify operators during Operation Readiness Testing (</a:t>
            </a:r>
            <a:r>
              <a:rPr lang="en-US" altLang="en-US" sz="2800" dirty="0" smtClean="0"/>
              <a:t>ORTs)</a:t>
            </a:r>
          </a:p>
          <a:p>
            <a:pPr marL="742950" lvl="1" indent="-285750">
              <a:lnSpc>
                <a:spcPct val="90000"/>
              </a:lnSpc>
              <a:buFont typeface="Wingdings" panose="05000000000000000000" pitchFamily="2" charset="2"/>
              <a:buChar char="§"/>
            </a:pPr>
            <a:r>
              <a:rPr lang="en-US" altLang="en-US" sz="2800" dirty="0" smtClean="0"/>
              <a:t>HIL </a:t>
            </a:r>
            <a:r>
              <a:rPr lang="en-US" altLang="en-US" sz="2800" dirty="0"/>
              <a:t>used to simulate nominal operations </a:t>
            </a:r>
            <a:r>
              <a:rPr lang="en-US" altLang="en-US" sz="2800" dirty="0" smtClean="0"/>
              <a:t>for</a:t>
            </a:r>
          </a:p>
          <a:p>
            <a:pPr marL="1200150" lvl="2" indent="-285750">
              <a:lnSpc>
                <a:spcPct val="90000"/>
              </a:lnSpc>
              <a:buFont typeface="Wingdings" panose="05000000000000000000" pitchFamily="2" charset="2"/>
              <a:buChar char="§"/>
            </a:pPr>
            <a:r>
              <a:rPr lang="en-US" altLang="en-US" sz="2800" dirty="0"/>
              <a:t>Launch and Activation</a:t>
            </a:r>
          </a:p>
          <a:p>
            <a:pPr marL="1200150" lvl="2" indent="-285750">
              <a:lnSpc>
                <a:spcPct val="90000"/>
              </a:lnSpc>
              <a:buFont typeface="Wingdings" panose="05000000000000000000" pitchFamily="2" charset="2"/>
              <a:buChar char="§"/>
            </a:pPr>
            <a:r>
              <a:rPr lang="en-US" altLang="en-US" sz="2800" dirty="0"/>
              <a:t>Phasing Loop Maneuvers</a:t>
            </a:r>
          </a:p>
          <a:p>
            <a:pPr marL="1200150" lvl="2" indent="-285750">
              <a:lnSpc>
                <a:spcPct val="90000"/>
              </a:lnSpc>
              <a:buFont typeface="Wingdings" panose="05000000000000000000" pitchFamily="2" charset="2"/>
              <a:buChar char="§"/>
            </a:pPr>
            <a:r>
              <a:rPr lang="en-US" altLang="en-US" sz="2800" dirty="0"/>
              <a:t>Lunar Orbit Insertion (LOI)</a:t>
            </a:r>
          </a:p>
          <a:p>
            <a:pPr marL="1200150" lvl="2" indent="-285750">
              <a:lnSpc>
                <a:spcPct val="90000"/>
              </a:lnSpc>
              <a:buFont typeface="Wingdings" panose="05000000000000000000" pitchFamily="2" charset="2"/>
              <a:buChar char="§"/>
            </a:pPr>
            <a:r>
              <a:rPr lang="en-US" altLang="en-US" sz="2800" dirty="0"/>
              <a:t>5 Day Science Orbit + Orbital Maintenance </a:t>
            </a:r>
            <a:r>
              <a:rPr lang="en-US" altLang="en-US" sz="2800" dirty="0" smtClean="0"/>
              <a:t>Maneuver</a:t>
            </a:r>
          </a:p>
          <a:p>
            <a:pPr marL="742950" lvl="1" indent="-285750">
              <a:lnSpc>
                <a:spcPct val="90000"/>
              </a:lnSpc>
              <a:buFont typeface="Wingdings" panose="05000000000000000000" pitchFamily="2" charset="2"/>
              <a:buChar char="§"/>
            </a:pPr>
            <a:r>
              <a:rPr lang="en-US" altLang="en-US" sz="2800" dirty="0"/>
              <a:t>Spacecraft Anomalies injected to test operator </a:t>
            </a:r>
            <a:r>
              <a:rPr lang="en-US" altLang="en-US" sz="2800" dirty="0" smtClean="0"/>
              <a:t>response</a:t>
            </a:r>
          </a:p>
          <a:p>
            <a:pPr marL="742950" lvl="1" indent="-285750">
              <a:lnSpc>
                <a:spcPct val="90000"/>
              </a:lnSpc>
              <a:buFont typeface="Wingdings" panose="05000000000000000000" pitchFamily="2" charset="2"/>
              <a:buChar char="§"/>
            </a:pPr>
            <a:r>
              <a:rPr lang="en-US" altLang="en-US" sz="2800" dirty="0" smtClean="0"/>
              <a:t>Simulation runs 24 hours a day and events happen and same time of day as flight.</a:t>
            </a:r>
            <a:endParaRPr lang="en-US" altLang="en-US" sz="2800" dirty="0"/>
          </a:p>
          <a:p>
            <a:pPr marL="742950" lvl="1" indent="-285750">
              <a:lnSpc>
                <a:spcPct val="90000"/>
              </a:lnSpc>
              <a:buFont typeface="Wingdings" panose="05000000000000000000" pitchFamily="2" charset="2"/>
              <a:buChar char="§"/>
            </a:pPr>
            <a:endParaRPr lang="en-US" altLang="en-US" sz="2800" dirty="0" smtClean="0"/>
          </a:p>
        </p:txBody>
      </p:sp>
    </p:spTree>
    <p:extLst>
      <p:ext uri="{BB962C8B-B14F-4D97-AF65-F5344CB8AC3E}">
        <p14:creationId xmlns:p14="http://schemas.microsoft.com/office/powerpoint/2010/main" val="1449091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90252" y="76200"/>
            <a:ext cx="6871770" cy="792163"/>
          </a:xfrm>
        </p:spPr>
        <p:txBody>
          <a:bodyPr>
            <a:normAutofit/>
          </a:bodyPr>
          <a:lstStyle/>
          <a:p>
            <a:r>
              <a:rPr lang="en-US" sz="4000" dirty="0" smtClean="0">
                <a:solidFill>
                  <a:srgbClr val="008080"/>
                </a:solidFill>
                <a:latin typeface="Calibri" charset="0"/>
                <a:ea typeface="ヒラギノ角ゴ Pro W3" charset="0"/>
                <a:cs typeface="ヒラギノ角ゴ Pro W3" charset="0"/>
              </a:rPr>
              <a:t>Example Fault Injection</a:t>
            </a:r>
            <a:endParaRPr lang="en-US" sz="4000" dirty="0">
              <a:solidFill>
                <a:srgbClr val="008080"/>
              </a:solidFill>
              <a:latin typeface="Calibri" charset="0"/>
              <a:ea typeface="ヒラギノ角ゴ Pro W3" charset="0"/>
              <a:cs typeface="ヒラギノ角ゴ Pro W3" charset="0"/>
            </a:endParaRPr>
          </a:p>
        </p:txBody>
      </p:sp>
      <p:sp>
        <p:nvSpPr>
          <p:cNvPr id="4198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C187D5-072D-EF4E-BDAA-40BBAFEA8B57}" type="slidenum">
              <a:rPr lang="en-US"/>
              <a:pPr/>
              <a:t>14</a:t>
            </a:fld>
            <a:endParaRPr lang="en-US"/>
          </a:p>
        </p:txBody>
      </p:sp>
      <p:sp>
        <p:nvSpPr>
          <p:cNvPr id="41989"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2014 Spacecraft Flight Software Workshop</a:t>
            </a:r>
            <a:endParaRPr lang="en-US"/>
          </a:p>
        </p:txBody>
      </p:sp>
      <p:sp>
        <p:nvSpPr>
          <p:cNvPr id="2" name="Date Placeholder 1"/>
          <p:cNvSpPr>
            <a:spLocks noGrp="1"/>
          </p:cNvSpPr>
          <p:nvPr>
            <p:ph type="dt" sz="half" idx="10"/>
          </p:nvPr>
        </p:nvSpPr>
        <p:spPr/>
        <p:txBody>
          <a:bodyPr/>
          <a:lstStyle/>
          <a:p>
            <a:r>
              <a:rPr lang="en-US" smtClean="0"/>
              <a:t>Dec 18, 2014</a:t>
            </a: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15" y="1156771"/>
            <a:ext cx="2463770" cy="223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Curved Left Arrow 47"/>
          <p:cNvSpPr/>
          <p:nvPr/>
        </p:nvSpPr>
        <p:spPr>
          <a:xfrm>
            <a:off x="2114174" y="2142988"/>
            <a:ext cx="364622" cy="1118419"/>
          </a:xfrm>
          <a:prstGeom prst="curvedLeftArrow">
            <a:avLst>
              <a:gd name="adj1" fmla="val 0"/>
              <a:gd name="adj2" fmla="val 13359"/>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Curved Left Arrow 58"/>
          <p:cNvSpPr/>
          <p:nvPr/>
        </p:nvSpPr>
        <p:spPr>
          <a:xfrm rot="13359954">
            <a:off x="678332" y="1201915"/>
            <a:ext cx="312889" cy="962413"/>
          </a:xfrm>
          <a:prstGeom prst="curvedLeftArrow">
            <a:avLst>
              <a:gd name="adj1" fmla="val 0"/>
              <a:gd name="adj2" fmla="val 13407"/>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0" name="Curved Left Arrow 59"/>
          <p:cNvSpPr/>
          <p:nvPr/>
        </p:nvSpPr>
        <p:spPr>
          <a:xfrm rot="17746220">
            <a:off x="2138169" y="1206219"/>
            <a:ext cx="358567" cy="1000999"/>
          </a:xfrm>
          <a:prstGeom prst="curvedLeftArrow">
            <a:avLst>
              <a:gd name="adj1" fmla="val 0"/>
              <a:gd name="adj2" fmla="val 14621"/>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Curved Right Arrow 48"/>
          <p:cNvSpPr/>
          <p:nvPr/>
        </p:nvSpPr>
        <p:spPr>
          <a:xfrm rot="18975734">
            <a:off x="344433" y="2275189"/>
            <a:ext cx="291637" cy="986217"/>
          </a:xfrm>
          <a:prstGeom prst="curvedRightArrow">
            <a:avLst>
              <a:gd name="adj1" fmla="val 0"/>
              <a:gd name="adj2" fmla="val 50000"/>
              <a:gd name="adj3" fmla="val 250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53307">
            <a:off x="1234198" y="4872906"/>
            <a:ext cx="1173770" cy="159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615" y="3582316"/>
            <a:ext cx="1310696" cy="1310696"/>
          </a:xfrm>
          <a:prstGeom prst="rect">
            <a:avLst/>
          </a:prstGeom>
        </p:spPr>
      </p:pic>
      <p:sp>
        <p:nvSpPr>
          <p:cNvPr id="50" name="Striped Right Arrow 49"/>
          <p:cNvSpPr/>
          <p:nvPr/>
        </p:nvSpPr>
        <p:spPr>
          <a:xfrm rot="2786871">
            <a:off x="1028515" y="4801219"/>
            <a:ext cx="595820" cy="398458"/>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1" name="TextBox 50"/>
          <p:cNvSpPr txBox="1"/>
          <p:nvPr/>
        </p:nvSpPr>
        <p:spPr>
          <a:xfrm>
            <a:off x="3305059" y="1327666"/>
            <a:ext cx="5381741"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dirty="0" smtClean="0"/>
              <a:t>Launch and Spacecraft Activation simulation</a:t>
            </a:r>
          </a:p>
          <a:p>
            <a:pPr marL="742950" lvl="1" indent="-285750">
              <a:buFont typeface="Arial" panose="020B0604020202020204" pitchFamily="34" charset="0"/>
              <a:buChar char="•"/>
            </a:pPr>
            <a:r>
              <a:rPr lang="en-US" dirty="0" smtClean="0"/>
              <a:t>Polarity of 1 reaction wheel reversed during </a:t>
            </a:r>
            <a:r>
              <a:rPr lang="en-US" dirty="0" err="1" smtClean="0"/>
              <a:t>sim</a:t>
            </a:r>
            <a:r>
              <a:rPr lang="en-US" dirty="0" smtClean="0"/>
              <a:t> initialization.</a:t>
            </a:r>
          </a:p>
          <a:p>
            <a:pPr marL="800100" lvl="1" indent="-342900">
              <a:buFont typeface="Arial" panose="020B0604020202020204" pitchFamily="34" charset="0"/>
              <a:buChar char="•"/>
            </a:pPr>
            <a:r>
              <a:rPr lang="en-US" dirty="0" smtClean="0"/>
              <a:t>Faulty wheel spun up to top speed causing 3 other wheels to try and counteract.</a:t>
            </a:r>
          </a:p>
          <a:p>
            <a:pPr marL="800100" lvl="1" indent="-342900">
              <a:buFont typeface="Arial" panose="020B0604020202020204" pitchFamily="34" charset="0"/>
              <a:buChar char="•"/>
            </a:pPr>
            <a:r>
              <a:rPr lang="en-US" dirty="0" smtClean="0"/>
              <a:t>S/C unable to control attitude, one side “stuck” facing sun causing temps to increase</a:t>
            </a:r>
          </a:p>
        </p:txBody>
      </p:sp>
      <p:sp>
        <p:nvSpPr>
          <p:cNvPr id="66" name="TextBox 65"/>
          <p:cNvSpPr txBox="1"/>
          <p:nvPr/>
        </p:nvSpPr>
        <p:spPr>
          <a:xfrm>
            <a:off x="3305058" y="3730756"/>
            <a:ext cx="5381741"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US" dirty="0" smtClean="0"/>
              <a:t>On Actual Launch Day</a:t>
            </a:r>
          </a:p>
          <a:p>
            <a:pPr marL="742950" lvl="1" indent="-285750">
              <a:buFont typeface="Arial" panose="020B0604020202020204" pitchFamily="34" charset="0"/>
              <a:buChar char="•"/>
            </a:pPr>
            <a:r>
              <a:rPr lang="en-US" dirty="0" smtClean="0"/>
              <a:t>Reaction wheel fault detection treated nominal behavior as anomalous and turned off all RWs</a:t>
            </a:r>
          </a:p>
          <a:p>
            <a:pPr marL="800100" lvl="1" indent="-342900">
              <a:buFont typeface="Arial" panose="020B0604020202020204" pitchFamily="34" charset="0"/>
              <a:buChar char="•"/>
            </a:pPr>
            <a:r>
              <a:rPr lang="en-US" dirty="0" smtClean="0"/>
              <a:t>S/C unable to control attitude, one side “stuck” facing sun causing temps to increase</a:t>
            </a:r>
          </a:p>
          <a:p>
            <a:pPr marL="800100" lvl="1" indent="-342900">
              <a:buFont typeface="Arial" panose="020B0604020202020204" pitchFamily="34" charset="0"/>
              <a:buChar char="•"/>
            </a:pPr>
            <a:r>
              <a:rPr lang="en-US" dirty="0" smtClean="0"/>
              <a:t>Cause of anomaly was different, but resulted with similar issues for flight team.</a:t>
            </a:r>
          </a:p>
        </p:txBody>
      </p:sp>
    </p:spTree>
    <p:extLst>
      <p:ext uri="{BB962C8B-B14F-4D97-AF65-F5344CB8AC3E}">
        <p14:creationId xmlns:p14="http://schemas.microsoft.com/office/powerpoint/2010/main" val="1905066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uplink Verification</a:t>
            </a:r>
            <a:endParaRPr lang="en-US" dirty="0"/>
          </a:p>
        </p:txBody>
      </p:sp>
      <p:sp>
        <p:nvSpPr>
          <p:cNvPr id="6" name="Footer Placeholder 5"/>
          <p:cNvSpPr>
            <a:spLocks noGrp="1"/>
          </p:cNvSpPr>
          <p:nvPr>
            <p:ph type="ftr" sz="quarter" idx="11"/>
          </p:nvPr>
        </p:nvSpPr>
        <p:spPr/>
        <p:txBody>
          <a:bodyPr/>
          <a:lstStyle/>
          <a:p>
            <a:r>
              <a:rPr lang="en-US" smtClean="0"/>
              <a:t>2014 Spacecraft Flight Software Workshop</a:t>
            </a:r>
            <a:endParaRPr lang="en-US"/>
          </a:p>
        </p:txBody>
      </p:sp>
      <p:sp>
        <p:nvSpPr>
          <p:cNvPr id="7" name="Slide Number Placeholder 6"/>
          <p:cNvSpPr>
            <a:spLocks noGrp="1"/>
          </p:cNvSpPr>
          <p:nvPr>
            <p:ph type="sldNum" sz="quarter" idx="12"/>
          </p:nvPr>
        </p:nvSpPr>
        <p:spPr/>
        <p:txBody>
          <a:bodyPr/>
          <a:lstStyle/>
          <a:p>
            <a:fld id="{85501C4E-1F10-1947-822E-0654956CBAFE}" type="slidenum">
              <a:rPr lang="en-US" smtClean="0"/>
              <a:t>15</a:t>
            </a:fld>
            <a:endParaRPr lang="en-US"/>
          </a:p>
        </p:txBody>
      </p:sp>
      <p:sp>
        <p:nvSpPr>
          <p:cNvPr id="2" name="Date Placeholder 1"/>
          <p:cNvSpPr>
            <a:spLocks noGrp="1"/>
          </p:cNvSpPr>
          <p:nvPr>
            <p:ph type="dt" sz="half" idx="10"/>
          </p:nvPr>
        </p:nvSpPr>
        <p:spPr/>
        <p:txBody>
          <a:bodyPr/>
          <a:lstStyle/>
          <a:p>
            <a:r>
              <a:rPr lang="en-US" smtClean="0"/>
              <a:t>Dec 18, 2014</a:t>
            </a:r>
            <a:endParaRPr lang="en-US"/>
          </a:p>
        </p:txBody>
      </p:sp>
    </p:spTree>
    <p:extLst>
      <p:ext uri="{BB962C8B-B14F-4D97-AF65-F5344CB8AC3E}">
        <p14:creationId xmlns:p14="http://schemas.microsoft.com/office/powerpoint/2010/main" val="735213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533401" y="76200"/>
            <a:ext cx="7147482" cy="792163"/>
          </a:xfrm>
        </p:spPr>
        <p:txBody>
          <a:bodyPr>
            <a:noAutofit/>
          </a:bodyPr>
          <a:lstStyle/>
          <a:p>
            <a:r>
              <a:rPr lang="en-US" sz="3600" dirty="0" smtClean="0">
                <a:solidFill>
                  <a:srgbClr val="008080"/>
                </a:solidFill>
                <a:latin typeface="Calibri" charset="0"/>
                <a:ea typeface="ヒラギノ角ゴ Pro W3" charset="0"/>
                <a:cs typeface="ヒラギノ角ゴ Pro W3" charset="0"/>
              </a:rPr>
              <a:t>Science Phase Ops Overview</a:t>
            </a:r>
            <a:endParaRPr lang="en-US" sz="3600" dirty="0">
              <a:solidFill>
                <a:srgbClr val="008080"/>
              </a:solidFill>
              <a:latin typeface="Calibri" charset="0"/>
              <a:ea typeface="ヒラギノ角ゴ Pro W3" charset="0"/>
              <a:cs typeface="ヒラギノ角ゴ Pro W3" charset="0"/>
            </a:endParaRPr>
          </a:p>
        </p:txBody>
      </p:sp>
      <p:sp>
        <p:nvSpPr>
          <p:cNvPr id="15363" name="Slide Number Placeholder 9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2F7512-C672-9E44-A98F-59E2F8698F9C}" type="slidenum">
              <a:rPr lang="en-US"/>
              <a:pPr/>
              <a:t>16</a:t>
            </a:fld>
            <a:endParaRPr lang="en-US"/>
          </a:p>
        </p:txBody>
      </p:sp>
      <p:sp>
        <p:nvSpPr>
          <p:cNvPr id="15364" name="Footer Placeholder 9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2014 Spacecraft Flight Software Workshop</a:t>
            </a:r>
            <a:endParaRPr lang="en-US"/>
          </a:p>
        </p:txBody>
      </p:sp>
      <p:sp>
        <p:nvSpPr>
          <p:cNvPr id="2" name="Date Placeholder 1"/>
          <p:cNvSpPr>
            <a:spLocks noGrp="1"/>
          </p:cNvSpPr>
          <p:nvPr>
            <p:ph type="dt" sz="half" idx="10"/>
          </p:nvPr>
        </p:nvSpPr>
        <p:spPr/>
        <p:txBody>
          <a:bodyPr/>
          <a:lstStyle/>
          <a:p>
            <a:r>
              <a:rPr lang="en-US" smtClean="0"/>
              <a:t>Dec 18, 2014</a:t>
            </a:r>
            <a:endParaRPr lang="en-US"/>
          </a:p>
        </p:txBody>
      </p:sp>
      <p:grpSp>
        <p:nvGrpSpPr>
          <p:cNvPr id="3" name="Group 2"/>
          <p:cNvGrpSpPr/>
          <p:nvPr/>
        </p:nvGrpSpPr>
        <p:grpSpPr>
          <a:xfrm>
            <a:off x="1109869" y="1037692"/>
            <a:ext cx="7695465" cy="5333792"/>
            <a:chOff x="1109869" y="1037692"/>
            <a:chExt cx="7695465" cy="5333792"/>
          </a:xfrm>
        </p:grpSpPr>
        <p:sp>
          <p:nvSpPr>
            <p:cNvPr id="88" name="Rectangle 87"/>
            <p:cNvSpPr/>
            <p:nvPr/>
          </p:nvSpPr>
          <p:spPr>
            <a:xfrm>
              <a:off x="7606808" y="5392628"/>
              <a:ext cx="996972" cy="8688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89" name="Text Box 14"/>
            <p:cNvSpPr txBox="1">
              <a:spLocks noChangeArrowheads="1"/>
            </p:cNvSpPr>
            <p:nvPr/>
          </p:nvSpPr>
          <p:spPr bwMode="auto">
            <a:xfrm>
              <a:off x="7684877" y="5593128"/>
              <a:ext cx="841516" cy="473407"/>
            </a:xfrm>
            <a:prstGeom prst="rect">
              <a:avLst/>
            </a:prstGeom>
            <a:solidFill>
              <a:schemeClr val="tx1">
                <a:lumMod val="65000"/>
                <a:lumOff val="35000"/>
              </a:schemeClr>
            </a:solidFill>
            <a:ln w="9525">
              <a:noFill/>
              <a:round/>
              <a:headEnd/>
              <a:tailEnd/>
            </a:ln>
          </p:spPr>
          <p:txBody>
            <a:bodyPr wrap="none" lIns="63000" tIns="31500" rIns="63000" bIns="31500"/>
            <a:lstStyle/>
            <a:p>
              <a:pPr algn="ctr">
                <a:tabLst>
                  <a:tab pos="506730" algn="l"/>
                </a:tabLst>
                <a:defRPr/>
              </a:pPr>
              <a:r>
                <a:rPr lang="en-US" sz="1300" b="1" dirty="0">
                  <a:solidFill>
                    <a:schemeClr val="bg1"/>
                  </a:solidFill>
                  <a:cs typeface="Arial" panose="020B0604020202020204" pitchFamily="34" charset="0"/>
                </a:rPr>
                <a:t>Commands</a:t>
              </a:r>
            </a:p>
          </p:txBody>
        </p:sp>
        <p:pic>
          <p:nvPicPr>
            <p:cNvPr id="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583" y="2834846"/>
              <a:ext cx="1130751" cy="135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1" name="Rectangle 3"/>
            <p:cNvSpPr>
              <a:spLocks noChangeArrowheads="1"/>
            </p:cNvSpPr>
            <p:nvPr/>
          </p:nvSpPr>
          <p:spPr bwMode="auto">
            <a:xfrm>
              <a:off x="5373243" y="5420676"/>
              <a:ext cx="1147831" cy="935673"/>
            </a:xfrm>
            <a:prstGeom prst="rect">
              <a:avLst/>
            </a:prstGeom>
            <a:solidFill>
              <a:srgbClr val="3366FF"/>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92" name="Text Box 10"/>
            <p:cNvSpPr txBox="1">
              <a:spLocks noChangeArrowheads="1"/>
            </p:cNvSpPr>
            <p:nvPr/>
          </p:nvSpPr>
          <p:spPr bwMode="auto">
            <a:xfrm>
              <a:off x="5419931" y="5554343"/>
              <a:ext cx="991826" cy="7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Command</a:t>
              </a:r>
              <a:br>
                <a:rPr lang="en-US" sz="1300" b="1" dirty="0">
                  <a:latin typeface="+mn-lt"/>
                  <a:cs typeface="Arial" panose="020B0604020202020204" pitchFamily="34" charset="0"/>
                </a:rPr>
              </a:br>
              <a:r>
                <a:rPr lang="en-US" sz="1300" b="1" dirty="0">
                  <a:latin typeface="+mn-lt"/>
                  <a:cs typeface="Arial" panose="020B0604020202020204" pitchFamily="34" charset="0"/>
                </a:rPr>
                <a:t>Verification</a:t>
              </a:r>
            </a:p>
          </p:txBody>
        </p:sp>
        <p:sp>
          <p:nvSpPr>
            <p:cNvPr id="93" name="Right Arrow 92"/>
            <p:cNvSpPr/>
            <p:nvPr/>
          </p:nvSpPr>
          <p:spPr>
            <a:xfrm>
              <a:off x="6521074" y="5721429"/>
              <a:ext cx="1085734" cy="34510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94" name="Rectangle 3"/>
            <p:cNvSpPr>
              <a:spLocks noChangeArrowheads="1"/>
            </p:cNvSpPr>
            <p:nvPr/>
          </p:nvSpPr>
          <p:spPr bwMode="auto">
            <a:xfrm>
              <a:off x="4006777" y="5420676"/>
              <a:ext cx="1147831" cy="935673"/>
            </a:xfrm>
            <a:prstGeom prst="rect">
              <a:avLst/>
            </a:prstGeom>
            <a:solidFill>
              <a:srgbClr val="3366FF"/>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95" name="Text Box 10"/>
            <p:cNvSpPr txBox="1">
              <a:spLocks noChangeArrowheads="1"/>
            </p:cNvSpPr>
            <p:nvPr/>
          </p:nvSpPr>
          <p:spPr bwMode="auto">
            <a:xfrm>
              <a:off x="4059159" y="5554343"/>
              <a:ext cx="990688" cy="7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a:latin typeface="+mn-lt"/>
                  <a:cs typeface="Arial" panose="020B0604020202020204" pitchFamily="34" charset="0"/>
                </a:rPr>
                <a:t>Command</a:t>
              </a:r>
              <a:br>
                <a:rPr lang="en-US" sz="1300" b="1">
                  <a:latin typeface="+mn-lt"/>
                  <a:cs typeface="Arial" panose="020B0604020202020204" pitchFamily="34" charset="0"/>
                </a:rPr>
              </a:br>
              <a:r>
                <a:rPr lang="en-US" sz="1300" b="1">
                  <a:latin typeface="+mn-lt"/>
                  <a:cs typeface="Arial" panose="020B0604020202020204" pitchFamily="34" charset="0"/>
                </a:rPr>
                <a:t>Sequencing</a:t>
              </a:r>
            </a:p>
          </p:txBody>
        </p:sp>
        <p:sp>
          <p:nvSpPr>
            <p:cNvPr id="96" name="Right Arrow 95"/>
            <p:cNvSpPr/>
            <p:nvPr/>
          </p:nvSpPr>
          <p:spPr>
            <a:xfrm>
              <a:off x="5154608" y="5721428"/>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98" name="Rectangle 3"/>
            <p:cNvSpPr>
              <a:spLocks noChangeArrowheads="1"/>
            </p:cNvSpPr>
            <p:nvPr/>
          </p:nvSpPr>
          <p:spPr bwMode="auto">
            <a:xfrm>
              <a:off x="1164528" y="5420676"/>
              <a:ext cx="929197" cy="935673"/>
            </a:xfrm>
            <a:prstGeom prst="rect">
              <a:avLst/>
            </a:prstGeom>
            <a:solidFill>
              <a:srgbClr val="3366FF"/>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99" name="Text Box 10"/>
            <p:cNvSpPr txBox="1">
              <a:spLocks noChangeArrowheads="1"/>
            </p:cNvSpPr>
            <p:nvPr/>
          </p:nvSpPr>
          <p:spPr bwMode="auto">
            <a:xfrm>
              <a:off x="1109869" y="5554343"/>
              <a:ext cx="1038514" cy="7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a:latin typeface="+mn-lt"/>
                  <a:cs typeface="Arial" panose="020B0604020202020204" pitchFamily="34" charset="0"/>
                </a:rPr>
                <a:t>Tactical</a:t>
              </a:r>
              <a:br>
                <a:rPr lang="en-US" sz="1300" b="1">
                  <a:latin typeface="+mn-lt"/>
                  <a:cs typeface="Arial" panose="020B0604020202020204" pitchFamily="34" charset="0"/>
                </a:rPr>
              </a:br>
              <a:r>
                <a:rPr lang="en-US" sz="1300" b="1">
                  <a:latin typeface="+mn-lt"/>
                  <a:cs typeface="Arial" panose="020B0604020202020204" pitchFamily="34" charset="0"/>
                </a:rPr>
                <a:t>Planning</a:t>
              </a:r>
            </a:p>
          </p:txBody>
        </p:sp>
        <p:sp>
          <p:nvSpPr>
            <p:cNvPr id="100" name="Right Arrow 99"/>
            <p:cNvSpPr/>
            <p:nvPr/>
          </p:nvSpPr>
          <p:spPr>
            <a:xfrm rot="5400000">
              <a:off x="-11052" y="3580631"/>
              <a:ext cx="3411308" cy="2687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01" name="Rectangle 3"/>
            <p:cNvSpPr>
              <a:spLocks noChangeArrowheads="1"/>
            </p:cNvSpPr>
            <p:nvPr/>
          </p:nvSpPr>
          <p:spPr bwMode="auto">
            <a:xfrm>
              <a:off x="3678824" y="1071578"/>
              <a:ext cx="1017424" cy="935673"/>
            </a:xfrm>
            <a:prstGeom prst="rect">
              <a:avLst/>
            </a:prstGeom>
            <a:solidFill>
              <a:schemeClr val="accent6">
                <a:lumMod val="75000"/>
              </a:schemeClr>
            </a:solidFill>
            <a:ln w="9360">
              <a:noFill/>
              <a:round/>
              <a:headEnd/>
              <a:tailEnd/>
            </a:ln>
          </p:spPr>
          <p:txBody>
            <a:bodyPr wrap="none" lIns="64008" tIns="32004" rIns="64008" bIns="32004" anchor="ctr"/>
            <a:lstStyle/>
            <a:p>
              <a:pPr>
                <a:defRPr/>
              </a:pPr>
              <a:endParaRPr lang="en-US" sz="1300" b="1">
                <a:cs typeface="Arial" panose="020B0604020202020204" pitchFamily="34" charset="0"/>
              </a:endParaRPr>
            </a:p>
          </p:txBody>
        </p:sp>
        <p:sp>
          <p:nvSpPr>
            <p:cNvPr id="102" name="Text Box 10"/>
            <p:cNvSpPr txBox="1">
              <a:spLocks noChangeArrowheads="1"/>
            </p:cNvSpPr>
            <p:nvPr/>
          </p:nvSpPr>
          <p:spPr bwMode="auto">
            <a:xfrm>
              <a:off x="3708385" y="1206169"/>
              <a:ext cx="976978" cy="7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Orbit</a:t>
              </a:r>
              <a:br>
                <a:rPr lang="en-US" sz="1300" b="1" dirty="0">
                  <a:latin typeface="+mn-lt"/>
                  <a:cs typeface="Arial" panose="020B0604020202020204" pitchFamily="34" charset="0"/>
                </a:rPr>
              </a:br>
              <a:r>
                <a:rPr lang="en-US" sz="1300" b="1" dirty="0">
                  <a:latin typeface="+mn-lt"/>
                  <a:cs typeface="Arial" panose="020B0604020202020204" pitchFamily="34" charset="0"/>
                </a:rPr>
                <a:t>Allocation</a:t>
              </a:r>
            </a:p>
          </p:txBody>
        </p:sp>
        <p:sp>
          <p:nvSpPr>
            <p:cNvPr id="107" name="Right Arrow 106"/>
            <p:cNvSpPr/>
            <p:nvPr/>
          </p:nvSpPr>
          <p:spPr>
            <a:xfrm rot="10800000">
              <a:off x="3460190" y="1405077"/>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08" name="Rectangle 3"/>
            <p:cNvSpPr>
              <a:spLocks noChangeArrowheads="1"/>
            </p:cNvSpPr>
            <p:nvPr/>
          </p:nvSpPr>
          <p:spPr bwMode="auto">
            <a:xfrm>
              <a:off x="1219186" y="1073279"/>
              <a:ext cx="929197" cy="935673"/>
            </a:xfrm>
            <a:prstGeom prst="rect">
              <a:avLst/>
            </a:prstGeom>
            <a:solidFill>
              <a:srgbClr val="E46C0A"/>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109" name="Text Box 10"/>
            <p:cNvSpPr txBox="1">
              <a:spLocks noChangeArrowheads="1"/>
            </p:cNvSpPr>
            <p:nvPr/>
          </p:nvSpPr>
          <p:spPr bwMode="auto">
            <a:xfrm>
              <a:off x="1164528" y="1229749"/>
              <a:ext cx="1038514" cy="7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a:latin typeface="+mn-lt"/>
                  <a:cs typeface="Arial" panose="020B0604020202020204" pitchFamily="34" charset="0"/>
                </a:rPr>
                <a:t>Strategic</a:t>
              </a:r>
              <a:br>
                <a:rPr lang="en-US" sz="1300" b="1">
                  <a:latin typeface="+mn-lt"/>
                  <a:cs typeface="Arial" panose="020B0604020202020204" pitchFamily="34" charset="0"/>
                </a:rPr>
              </a:br>
              <a:r>
                <a:rPr lang="en-US" sz="1300" b="1">
                  <a:latin typeface="+mn-lt"/>
                  <a:cs typeface="Arial" panose="020B0604020202020204" pitchFamily="34" charset="0"/>
                </a:rPr>
                <a:t>Planning</a:t>
              </a:r>
            </a:p>
          </p:txBody>
        </p:sp>
        <p:grpSp>
          <p:nvGrpSpPr>
            <p:cNvPr id="114" name="Group 101"/>
            <p:cNvGrpSpPr>
              <a:grpSpLocks/>
            </p:cNvGrpSpPr>
            <p:nvPr/>
          </p:nvGrpSpPr>
          <p:grpSpPr bwMode="auto">
            <a:xfrm>
              <a:off x="4167906" y="4145263"/>
              <a:ext cx="1038514" cy="935673"/>
              <a:chOff x="1981200" y="5029200"/>
              <a:chExt cx="1447800" cy="1066800"/>
            </a:xfrm>
          </p:grpSpPr>
          <p:sp>
            <p:nvSpPr>
              <p:cNvPr id="161" name="Rectangle 3"/>
              <p:cNvSpPr>
                <a:spLocks noChangeArrowheads="1"/>
              </p:cNvSpPr>
              <p:nvPr/>
            </p:nvSpPr>
            <p:spPr bwMode="auto">
              <a:xfrm>
                <a:off x="2057400" y="5029200"/>
                <a:ext cx="1295400" cy="1066800"/>
              </a:xfrm>
              <a:prstGeom prst="rect">
                <a:avLst/>
              </a:prstGeom>
              <a:solidFill>
                <a:srgbClr val="7030A0"/>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sz="1300" b="1">
                  <a:cs typeface="Arial" panose="020B0604020202020204" pitchFamily="34" charset="0"/>
                </a:endParaRPr>
              </a:p>
            </p:txBody>
          </p:sp>
          <p:sp>
            <p:nvSpPr>
              <p:cNvPr id="162" name="Text Box 10"/>
              <p:cNvSpPr txBox="1">
                <a:spLocks noChangeArrowheads="1"/>
              </p:cNvSpPr>
              <p:nvPr/>
            </p:nvSpPr>
            <p:spPr bwMode="auto">
              <a:xfrm>
                <a:off x="1981200" y="5181600"/>
                <a:ext cx="1447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Attitude</a:t>
                </a:r>
                <a:br>
                  <a:rPr lang="en-US" sz="1300" b="1" dirty="0">
                    <a:latin typeface="+mn-lt"/>
                    <a:cs typeface="Arial" panose="020B0604020202020204" pitchFamily="34" charset="0"/>
                  </a:rPr>
                </a:br>
                <a:r>
                  <a:rPr lang="en-US" sz="1300" b="1" dirty="0">
                    <a:latin typeface="+mn-lt"/>
                    <a:cs typeface="Arial" panose="020B0604020202020204" pitchFamily="34" charset="0"/>
                  </a:rPr>
                  <a:t>Planning</a:t>
                </a:r>
              </a:p>
            </p:txBody>
          </p:sp>
        </p:grpSp>
        <p:sp>
          <p:nvSpPr>
            <p:cNvPr id="115" name="Rectangle 3"/>
            <p:cNvSpPr>
              <a:spLocks noChangeArrowheads="1"/>
            </p:cNvSpPr>
            <p:nvPr/>
          </p:nvSpPr>
          <p:spPr bwMode="auto">
            <a:xfrm>
              <a:off x="2367018" y="1070908"/>
              <a:ext cx="1093173" cy="935673"/>
            </a:xfrm>
            <a:prstGeom prst="rect">
              <a:avLst/>
            </a:prstGeom>
            <a:solidFill>
              <a:srgbClr val="E46C0A"/>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116" name="Text Box 10"/>
            <p:cNvSpPr txBox="1">
              <a:spLocks noChangeArrowheads="1"/>
            </p:cNvSpPr>
            <p:nvPr/>
          </p:nvSpPr>
          <p:spPr bwMode="auto">
            <a:xfrm>
              <a:off x="2392572" y="1091739"/>
              <a:ext cx="1038514" cy="935673"/>
            </a:xfrm>
            <a:prstGeom prst="rect">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Instrument</a:t>
              </a:r>
              <a:br>
                <a:rPr lang="en-US" sz="1300" b="1" dirty="0">
                  <a:latin typeface="+mn-lt"/>
                  <a:cs typeface="Arial" panose="020B0604020202020204" pitchFamily="34" charset="0"/>
                </a:rPr>
              </a:br>
              <a:r>
                <a:rPr lang="en-US" sz="1300" b="1" dirty="0">
                  <a:latin typeface="+mn-lt"/>
                  <a:cs typeface="Arial" panose="020B0604020202020204" pitchFamily="34" charset="0"/>
                </a:rPr>
                <a:t>Activity</a:t>
              </a:r>
              <a:br>
                <a:rPr lang="en-US" sz="1300" b="1" dirty="0">
                  <a:latin typeface="+mn-lt"/>
                  <a:cs typeface="Arial" panose="020B0604020202020204" pitchFamily="34" charset="0"/>
                </a:rPr>
              </a:br>
              <a:r>
                <a:rPr lang="en-US" sz="1300" b="1" dirty="0">
                  <a:latin typeface="+mn-lt"/>
                  <a:cs typeface="Arial" panose="020B0604020202020204" pitchFamily="34" charset="0"/>
                </a:rPr>
                <a:t>Requests</a:t>
              </a:r>
            </a:p>
          </p:txBody>
        </p:sp>
        <p:sp>
          <p:nvSpPr>
            <p:cNvPr id="117" name="Rectangle 3"/>
            <p:cNvSpPr>
              <a:spLocks noChangeArrowheads="1"/>
            </p:cNvSpPr>
            <p:nvPr/>
          </p:nvSpPr>
          <p:spPr bwMode="auto">
            <a:xfrm>
              <a:off x="3678825" y="2009367"/>
              <a:ext cx="1008338" cy="935673"/>
            </a:xfrm>
            <a:prstGeom prst="rect">
              <a:avLst/>
            </a:prstGeom>
            <a:solidFill>
              <a:schemeClr val="accent3">
                <a:lumMod val="50000"/>
              </a:schemeClr>
            </a:solidFill>
            <a:ln w="9360">
              <a:noFill/>
              <a:round/>
              <a:headEnd/>
              <a:tailEnd/>
            </a:ln>
          </p:spPr>
          <p:txBody>
            <a:bodyPr wrap="none" lIns="64008" tIns="32004" rIns="64008" bIns="32004" anchor="ctr"/>
            <a:lstStyle/>
            <a:p>
              <a:pPr>
                <a:defRPr/>
              </a:pPr>
              <a:endParaRPr lang="en-US" sz="1300" b="1">
                <a:cs typeface="Arial" panose="020B0604020202020204" pitchFamily="34" charset="0"/>
              </a:endParaRPr>
            </a:p>
          </p:txBody>
        </p:sp>
        <p:sp>
          <p:nvSpPr>
            <p:cNvPr id="118" name="Text Box 10"/>
            <p:cNvSpPr txBox="1">
              <a:spLocks noChangeArrowheads="1"/>
            </p:cNvSpPr>
            <p:nvPr/>
          </p:nvSpPr>
          <p:spPr bwMode="auto">
            <a:xfrm>
              <a:off x="3740995" y="2078985"/>
              <a:ext cx="891619" cy="799221"/>
            </a:xfrm>
            <a:prstGeom prst="rect">
              <a:avLst/>
            </a:prstGeom>
            <a:solidFill>
              <a:schemeClr val="accent3">
                <a:lumMod val="50000"/>
              </a:schemeClr>
            </a:solidFill>
            <a:ln w="9525">
              <a:noFill/>
              <a:round/>
              <a:headEnd/>
              <a:tailEnd/>
            </a:ln>
            <a:effectLst/>
          </p:spPr>
          <p:txBody>
            <a:bodyPr wrap="none" lIns="63000" tIns="31500" rIns="63000" bIns="31500"/>
            <a:lstStyle/>
            <a:p>
              <a:pPr algn="ctr">
                <a:tabLst>
                  <a:tab pos="506730" algn="l"/>
                  <a:tab pos="1013460" algn="l"/>
                  <a:tab pos="1520190" algn="l"/>
                </a:tabLst>
                <a:defRPr/>
              </a:pPr>
              <a:r>
                <a:rPr lang="en-US" sz="1300" b="1" dirty="0">
                  <a:solidFill>
                    <a:schemeClr val="bg1"/>
                  </a:solidFill>
                  <a:cs typeface="Arial" panose="020B0604020202020204" pitchFamily="34" charset="0"/>
                </a:rPr>
                <a:t>Engineering</a:t>
              </a:r>
            </a:p>
            <a:p>
              <a:pPr algn="ctr">
                <a:tabLst>
                  <a:tab pos="506730" algn="l"/>
                  <a:tab pos="1013460" algn="l"/>
                  <a:tab pos="1520190" algn="l"/>
                </a:tabLst>
                <a:defRPr/>
              </a:pPr>
              <a:r>
                <a:rPr lang="en-US" sz="1300" b="1" dirty="0">
                  <a:solidFill>
                    <a:schemeClr val="bg1"/>
                  </a:solidFill>
                  <a:cs typeface="Arial" panose="020B0604020202020204" pitchFamily="34" charset="0"/>
                </a:rPr>
                <a:t>Activity</a:t>
              </a:r>
              <a:br>
                <a:rPr lang="en-US" sz="1300" b="1" dirty="0">
                  <a:solidFill>
                    <a:schemeClr val="bg1"/>
                  </a:solidFill>
                  <a:cs typeface="Arial" panose="020B0604020202020204" pitchFamily="34" charset="0"/>
                </a:rPr>
              </a:br>
              <a:r>
                <a:rPr lang="en-US" sz="1300" b="1" dirty="0">
                  <a:solidFill>
                    <a:schemeClr val="bg1"/>
                  </a:solidFill>
                  <a:cs typeface="Arial" panose="020B0604020202020204" pitchFamily="34" charset="0"/>
                </a:rPr>
                <a:t>Requests</a:t>
              </a:r>
            </a:p>
          </p:txBody>
        </p:sp>
        <p:sp>
          <p:nvSpPr>
            <p:cNvPr id="119" name="Right Arrow 118"/>
            <p:cNvSpPr/>
            <p:nvPr/>
          </p:nvSpPr>
          <p:spPr>
            <a:xfrm rot="10800000">
              <a:off x="2148383" y="1405077"/>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20" name="Right Arrow 119"/>
            <p:cNvSpPr/>
            <p:nvPr/>
          </p:nvSpPr>
          <p:spPr>
            <a:xfrm rot="10800000">
              <a:off x="4696248" y="1405077"/>
              <a:ext cx="206108"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21" name="Rectangle 3"/>
            <p:cNvSpPr>
              <a:spLocks noChangeArrowheads="1"/>
            </p:cNvSpPr>
            <p:nvPr/>
          </p:nvSpPr>
          <p:spPr bwMode="auto">
            <a:xfrm>
              <a:off x="4902356" y="2942255"/>
              <a:ext cx="1093173" cy="935673"/>
            </a:xfrm>
            <a:prstGeom prst="rect">
              <a:avLst/>
            </a:prstGeom>
            <a:solidFill>
              <a:srgbClr val="7030A0"/>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122" name="Text Box 10"/>
            <p:cNvSpPr txBox="1">
              <a:spLocks noChangeArrowheads="1"/>
            </p:cNvSpPr>
            <p:nvPr/>
          </p:nvSpPr>
          <p:spPr bwMode="auto">
            <a:xfrm>
              <a:off x="4914883" y="3092762"/>
              <a:ext cx="1038514" cy="78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Maneuver</a:t>
              </a:r>
            </a:p>
            <a:p>
              <a:pPr algn="ctr" eaLnBrk="1" hangingPunct="1"/>
              <a:r>
                <a:rPr lang="en-US" sz="1300" b="1" dirty="0">
                  <a:latin typeface="+mn-lt"/>
                  <a:cs typeface="Arial" panose="020B0604020202020204" pitchFamily="34" charset="0"/>
                </a:rPr>
                <a:t>Planning</a:t>
              </a:r>
            </a:p>
          </p:txBody>
        </p:sp>
        <p:sp>
          <p:nvSpPr>
            <p:cNvPr id="123" name="Rectangle 3"/>
            <p:cNvSpPr>
              <a:spLocks noChangeArrowheads="1"/>
            </p:cNvSpPr>
            <p:nvPr/>
          </p:nvSpPr>
          <p:spPr bwMode="auto">
            <a:xfrm>
              <a:off x="4902356" y="2006581"/>
              <a:ext cx="1093173" cy="935673"/>
            </a:xfrm>
            <a:prstGeom prst="rect">
              <a:avLst/>
            </a:prstGeom>
            <a:solidFill>
              <a:schemeClr val="accent3">
                <a:lumMod val="50000"/>
              </a:schemeClr>
            </a:solidFill>
            <a:ln w="9360">
              <a:noFill/>
              <a:round/>
              <a:headEnd/>
              <a:tailEnd/>
            </a:ln>
          </p:spPr>
          <p:txBody>
            <a:bodyPr wrap="none" lIns="64008" tIns="32004" rIns="64008" bIns="32004" anchor="ctr"/>
            <a:lstStyle/>
            <a:p>
              <a:pPr>
                <a:defRPr/>
              </a:pPr>
              <a:endParaRPr lang="en-US" sz="1300" b="1">
                <a:cs typeface="Arial" panose="020B0604020202020204" pitchFamily="34" charset="0"/>
              </a:endParaRPr>
            </a:p>
          </p:txBody>
        </p:sp>
        <p:sp>
          <p:nvSpPr>
            <p:cNvPr id="124" name="Text Box 10"/>
            <p:cNvSpPr txBox="1">
              <a:spLocks noChangeArrowheads="1"/>
            </p:cNvSpPr>
            <p:nvPr/>
          </p:nvSpPr>
          <p:spPr bwMode="auto">
            <a:xfrm>
              <a:off x="4957015" y="2145819"/>
              <a:ext cx="1038514" cy="735172"/>
            </a:xfrm>
            <a:prstGeom prst="rect">
              <a:avLst/>
            </a:prstGeom>
            <a:solidFill>
              <a:schemeClr val="accent3">
                <a:lumMod val="50000"/>
              </a:schemeClr>
            </a:solidFill>
            <a:ln w="9525">
              <a:noFill/>
              <a:round/>
              <a:headEnd/>
              <a:tailEnd/>
            </a:ln>
            <a:effectLst/>
          </p:spPr>
          <p:txBody>
            <a:bodyPr wrap="none" lIns="63000" tIns="31500" rIns="63000" bIns="31500"/>
            <a:lstStyle/>
            <a:p>
              <a:pPr algn="ctr">
                <a:tabLst>
                  <a:tab pos="506730" algn="l"/>
                  <a:tab pos="1013460" algn="l"/>
                  <a:tab pos="1520190" algn="l"/>
                </a:tabLst>
                <a:defRPr/>
              </a:pPr>
              <a:r>
                <a:rPr lang="en-US" sz="1300" b="1" dirty="0">
                  <a:solidFill>
                    <a:schemeClr val="bg1"/>
                  </a:solidFill>
                  <a:cs typeface="Arial" panose="020B0604020202020204" pitchFamily="34" charset="0"/>
                </a:rPr>
                <a:t>Engineering</a:t>
              </a:r>
              <a:br>
                <a:rPr lang="en-US" sz="1300" b="1" dirty="0">
                  <a:solidFill>
                    <a:schemeClr val="bg1"/>
                  </a:solidFill>
                  <a:cs typeface="Arial" panose="020B0604020202020204" pitchFamily="34" charset="0"/>
                </a:rPr>
              </a:br>
              <a:r>
                <a:rPr lang="en-US" sz="1300" b="1" dirty="0">
                  <a:solidFill>
                    <a:schemeClr val="bg1"/>
                  </a:solidFill>
                  <a:cs typeface="Arial" panose="020B0604020202020204" pitchFamily="34" charset="0"/>
                </a:rPr>
                <a:t>Analysis</a:t>
              </a:r>
            </a:p>
          </p:txBody>
        </p:sp>
        <p:sp>
          <p:nvSpPr>
            <p:cNvPr id="125" name="Rectangle 3"/>
            <p:cNvSpPr>
              <a:spLocks noChangeArrowheads="1"/>
            </p:cNvSpPr>
            <p:nvPr/>
          </p:nvSpPr>
          <p:spPr bwMode="auto">
            <a:xfrm>
              <a:off x="4902356" y="1070908"/>
              <a:ext cx="1093173" cy="935673"/>
            </a:xfrm>
            <a:prstGeom prst="rect">
              <a:avLst/>
            </a:prstGeom>
            <a:solidFill>
              <a:srgbClr val="E46C0A"/>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126" name="Text Box 10"/>
            <p:cNvSpPr txBox="1">
              <a:spLocks noChangeArrowheads="1"/>
            </p:cNvSpPr>
            <p:nvPr/>
          </p:nvSpPr>
          <p:spPr bwMode="auto">
            <a:xfrm>
              <a:off x="4931461" y="1204575"/>
              <a:ext cx="1038514" cy="735172"/>
            </a:xfrm>
            <a:prstGeom prst="rect">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Science</a:t>
              </a:r>
              <a:br>
                <a:rPr lang="en-US" sz="1300" b="1" dirty="0">
                  <a:latin typeface="+mn-lt"/>
                  <a:cs typeface="Arial" panose="020B0604020202020204" pitchFamily="34" charset="0"/>
                </a:rPr>
              </a:br>
              <a:r>
                <a:rPr lang="en-US" sz="1300" b="1" dirty="0">
                  <a:latin typeface="+mn-lt"/>
                  <a:cs typeface="Arial" panose="020B0604020202020204" pitchFamily="34" charset="0"/>
                </a:rPr>
                <a:t>Analysis</a:t>
              </a:r>
            </a:p>
          </p:txBody>
        </p:sp>
        <p:sp>
          <p:nvSpPr>
            <p:cNvPr id="127" name="Rectangle 126"/>
            <p:cNvSpPr/>
            <p:nvPr/>
          </p:nvSpPr>
          <p:spPr>
            <a:xfrm>
              <a:off x="7565266" y="1037692"/>
              <a:ext cx="1038514" cy="8688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28" name="Text Box 14"/>
            <p:cNvSpPr txBox="1">
              <a:spLocks noChangeArrowheads="1"/>
            </p:cNvSpPr>
            <p:nvPr/>
          </p:nvSpPr>
          <p:spPr bwMode="auto">
            <a:xfrm>
              <a:off x="7642758" y="1268212"/>
              <a:ext cx="841515" cy="473407"/>
            </a:xfrm>
            <a:prstGeom prst="rect">
              <a:avLst/>
            </a:prstGeom>
            <a:solidFill>
              <a:schemeClr val="tx1">
                <a:lumMod val="65000"/>
                <a:lumOff val="35000"/>
              </a:schemeClr>
            </a:solidFill>
            <a:ln w="9525">
              <a:noFill/>
              <a:round/>
              <a:headEnd/>
              <a:tailEnd/>
            </a:ln>
          </p:spPr>
          <p:txBody>
            <a:bodyPr wrap="none" lIns="63000" tIns="31500" rIns="63000" bIns="31500"/>
            <a:lstStyle/>
            <a:p>
              <a:pPr algn="ctr">
                <a:tabLst>
                  <a:tab pos="506730" algn="l"/>
                </a:tabLst>
                <a:defRPr/>
              </a:pPr>
              <a:r>
                <a:rPr lang="en-US" sz="1300" b="1" dirty="0">
                  <a:solidFill>
                    <a:schemeClr val="bg1"/>
                  </a:solidFill>
                  <a:cs typeface="Arial" panose="020B0604020202020204" pitchFamily="34" charset="0"/>
                </a:rPr>
                <a:t>Telemetry</a:t>
              </a:r>
            </a:p>
          </p:txBody>
        </p:sp>
        <p:sp>
          <p:nvSpPr>
            <p:cNvPr id="129" name="Right Arrow 128"/>
            <p:cNvSpPr/>
            <p:nvPr/>
          </p:nvSpPr>
          <p:spPr>
            <a:xfrm rot="9312188">
              <a:off x="5859289" y="1783062"/>
              <a:ext cx="1826271" cy="24694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30" name="Freeform 16"/>
            <p:cNvSpPr>
              <a:spLocks/>
            </p:cNvSpPr>
            <p:nvPr/>
          </p:nvSpPr>
          <p:spPr bwMode="auto">
            <a:xfrm rot="10800000">
              <a:off x="8057192" y="1937582"/>
              <a:ext cx="182765" cy="881946"/>
            </a:xfrm>
            <a:custGeom>
              <a:avLst/>
              <a:gdLst>
                <a:gd name="T0" fmla="*/ 2147483647 w 640"/>
                <a:gd name="T1" fmla="*/ 2147483647 h 861"/>
                <a:gd name="T2" fmla="*/ 2147483647 w 640"/>
                <a:gd name="T3" fmla="*/ 2147483647 h 861"/>
                <a:gd name="T4" fmla="*/ 2147483647 w 640"/>
                <a:gd name="T5" fmla="*/ 2147483647 h 861"/>
                <a:gd name="T6" fmla="*/ 2147483647 w 640"/>
                <a:gd name="T7" fmla="*/ 0 h 861"/>
                <a:gd name="T8" fmla="*/ 2147483647 w 640"/>
                <a:gd name="T9" fmla="*/ 2147483647 h 861"/>
                <a:gd name="T10" fmla="*/ 2147483647 w 640"/>
                <a:gd name="T11" fmla="*/ 2147483647 h 861"/>
                <a:gd name="T12" fmla="*/ 2147483647 w 640"/>
                <a:gd name="T13" fmla="*/ 2147483647 h 861"/>
                <a:gd name="T14" fmla="*/ 2147483647 w 640"/>
                <a:gd name="T15" fmla="*/ 2147483647 h 861"/>
                <a:gd name="T16" fmla="*/ 0 w 640"/>
                <a:gd name="T17" fmla="*/ 2147483647 h 861"/>
                <a:gd name="T18" fmla="*/ 2147483647 w 640"/>
                <a:gd name="T19" fmla="*/ 2147483647 h 861"/>
                <a:gd name="T20" fmla="*/ 2147483647 w 640"/>
                <a:gd name="T21" fmla="*/ 2147483647 h 861"/>
                <a:gd name="T22" fmla="*/ 2147483647 w 640"/>
                <a:gd name="T23" fmla="*/ 2147483647 h 861"/>
                <a:gd name="T24" fmla="*/ 2147483647 w 640"/>
                <a:gd name="T25" fmla="*/ 2147483647 h 8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257 w 640"/>
                <a:gd name="T40" fmla="*/ 295 h 861"/>
                <a:gd name="T41" fmla="*/ 414 w 640"/>
                <a:gd name="T42" fmla="*/ 566 h 8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DC2300"/>
            </a:solidFill>
            <a:ln w="18360">
              <a:solidFill>
                <a:srgbClr val="000000"/>
              </a:solidFill>
              <a:round/>
              <a:headEnd/>
              <a:tailEnd type="triangle" w="med" len="med"/>
            </a:ln>
            <a:effectLst>
              <a:outerShdw dist="152735" dir="2700000" algn="ctr" rotWithShape="0">
                <a:srgbClr val="808080"/>
              </a:outerShdw>
            </a:effectLst>
          </p:spPr>
          <p:txBody>
            <a:bodyPr wrap="none" lIns="64008" tIns="32004" rIns="64008" bIns="32004" anchor="ctr"/>
            <a:lstStyle/>
            <a:p>
              <a:endParaRPr lang="en-US" sz="1300" b="1">
                <a:cs typeface="Arial" panose="020B0604020202020204" pitchFamily="34" charset="0"/>
              </a:endParaRPr>
            </a:p>
          </p:txBody>
        </p:sp>
        <p:sp>
          <p:nvSpPr>
            <p:cNvPr id="131" name="Rectangle 3"/>
            <p:cNvSpPr>
              <a:spLocks noChangeArrowheads="1"/>
            </p:cNvSpPr>
            <p:nvPr/>
          </p:nvSpPr>
          <p:spPr bwMode="auto">
            <a:xfrm>
              <a:off x="2379541" y="2508036"/>
              <a:ext cx="1093173" cy="935673"/>
            </a:xfrm>
            <a:prstGeom prst="rect">
              <a:avLst/>
            </a:prstGeom>
            <a:solidFill>
              <a:srgbClr val="3366FF"/>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132" name="Text Box 10"/>
            <p:cNvSpPr txBox="1">
              <a:spLocks noChangeArrowheads="1"/>
            </p:cNvSpPr>
            <p:nvPr/>
          </p:nvSpPr>
          <p:spPr bwMode="auto">
            <a:xfrm>
              <a:off x="2434199" y="2570529"/>
              <a:ext cx="1038514" cy="93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Engineering</a:t>
              </a:r>
            </a:p>
            <a:p>
              <a:pPr algn="ctr" eaLnBrk="1" hangingPunct="1"/>
              <a:r>
                <a:rPr lang="en-US" sz="1300" b="1" dirty="0">
                  <a:latin typeface="+mn-lt"/>
                  <a:cs typeface="Arial" panose="020B0604020202020204" pitchFamily="34" charset="0"/>
                </a:rPr>
                <a:t>Skeletal</a:t>
              </a:r>
            </a:p>
            <a:p>
              <a:pPr algn="ctr" eaLnBrk="1" hangingPunct="1"/>
              <a:r>
                <a:rPr lang="en-US" sz="1300" b="1" dirty="0">
                  <a:latin typeface="+mn-lt"/>
                  <a:cs typeface="Arial" panose="020B0604020202020204" pitchFamily="34" charset="0"/>
                </a:rPr>
                <a:t>Plan</a:t>
              </a:r>
            </a:p>
          </p:txBody>
        </p:sp>
        <p:sp>
          <p:nvSpPr>
            <p:cNvPr id="133" name="Rectangle 3"/>
            <p:cNvSpPr>
              <a:spLocks noChangeArrowheads="1"/>
            </p:cNvSpPr>
            <p:nvPr/>
          </p:nvSpPr>
          <p:spPr bwMode="auto">
            <a:xfrm>
              <a:off x="3678825" y="2945763"/>
              <a:ext cx="1008338" cy="935673"/>
            </a:xfrm>
            <a:prstGeom prst="rect">
              <a:avLst/>
            </a:prstGeom>
            <a:solidFill>
              <a:srgbClr val="7030A0"/>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endParaRPr lang="en-US" sz="1300" b="1">
                <a:cs typeface="Arial" panose="020B0604020202020204" pitchFamily="34" charset="0"/>
              </a:endParaRPr>
            </a:p>
          </p:txBody>
        </p:sp>
        <p:sp>
          <p:nvSpPr>
            <p:cNvPr id="134" name="Text Box 10"/>
            <p:cNvSpPr txBox="1">
              <a:spLocks noChangeArrowheads="1"/>
            </p:cNvSpPr>
            <p:nvPr/>
          </p:nvSpPr>
          <p:spPr bwMode="auto">
            <a:xfrm>
              <a:off x="3772702" y="2999562"/>
              <a:ext cx="882510" cy="884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Flight</a:t>
              </a:r>
            </a:p>
            <a:p>
              <a:pPr algn="ctr" eaLnBrk="1" hangingPunct="1"/>
              <a:r>
                <a:rPr lang="en-US" sz="1300" b="1" dirty="0">
                  <a:latin typeface="+mn-lt"/>
                  <a:cs typeface="Arial" panose="020B0604020202020204" pitchFamily="34" charset="0"/>
                </a:rPr>
                <a:t>Dynamics</a:t>
              </a:r>
            </a:p>
            <a:p>
              <a:pPr algn="ctr" eaLnBrk="1" hangingPunct="1"/>
              <a:r>
                <a:rPr lang="en-US" sz="1300" b="1" dirty="0">
                  <a:latin typeface="+mn-lt"/>
                  <a:cs typeface="Arial" panose="020B0604020202020204" pitchFamily="34" charset="0"/>
                </a:rPr>
                <a:t>Products</a:t>
              </a:r>
            </a:p>
          </p:txBody>
        </p:sp>
        <p:sp>
          <p:nvSpPr>
            <p:cNvPr id="135" name="Right Arrow 134"/>
            <p:cNvSpPr/>
            <p:nvPr/>
          </p:nvSpPr>
          <p:spPr>
            <a:xfrm rot="10800000">
              <a:off x="4696248" y="3209590"/>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36" name="Right Arrow 135"/>
            <p:cNvSpPr/>
            <p:nvPr/>
          </p:nvSpPr>
          <p:spPr>
            <a:xfrm rot="10800000">
              <a:off x="4696248" y="2261386"/>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37" name="Right Arrow 136"/>
            <p:cNvSpPr/>
            <p:nvPr/>
          </p:nvSpPr>
          <p:spPr>
            <a:xfrm rot="10800000">
              <a:off x="3467068" y="2450748"/>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38" name="Right Arrow 137"/>
            <p:cNvSpPr/>
            <p:nvPr/>
          </p:nvSpPr>
          <p:spPr>
            <a:xfrm rot="10800000">
              <a:off x="3484104" y="3123264"/>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39" name="Left Arrow 138"/>
            <p:cNvSpPr/>
            <p:nvPr/>
          </p:nvSpPr>
          <p:spPr>
            <a:xfrm rot="3028362">
              <a:off x="1937234" y="2124596"/>
              <a:ext cx="563013" cy="271585"/>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40" name="Right Arrow 139"/>
            <p:cNvSpPr/>
            <p:nvPr/>
          </p:nvSpPr>
          <p:spPr>
            <a:xfrm>
              <a:off x="2089170" y="5754845"/>
              <a:ext cx="1917607" cy="151369"/>
            </a:xfrm>
            <a:prstGeom prst="rightArrow">
              <a:avLst/>
            </a:prstGeom>
            <a:solidFill>
              <a:schemeClr val="tx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41" name="Right Arrow 140"/>
            <p:cNvSpPr/>
            <p:nvPr/>
          </p:nvSpPr>
          <p:spPr>
            <a:xfrm rot="8521063">
              <a:off x="1716291" y="4549460"/>
              <a:ext cx="2458991" cy="208364"/>
            </a:xfrm>
            <a:prstGeom prst="rightArrow">
              <a:avLst/>
            </a:prstGeom>
            <a:solidFill>
              <a:schemeClr val="tx1"/>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42" name="Left Arrow 141"/>
            <p:cNvSpPr/>
            <p:nvPr/>
          </p:nvSpPr>
          <p:spPr>
            <a:xfrm rot="13704922">
              <a:off x="4199832" y="3900244"/>
              <a:ext cx="290019" cy="273293"/>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43" name="Rectangle 3"/>
            <p:cNvSpPr>
              <a:spLocks noChangeArrowheads="1"/>
            </p:cNvSpPr>
            <p:nvPr/>
          </p:nvSpPr>
          <p:spPr bwMode="auto">
            <a:xfrm>
              <a:off x="6193164" y="2947825"/>
              <a:ext cx="1197936" cy="935673"/>
            </a:xfrm>
            <a:prstGeom prst="rect">
              <a:avLst/>
            </a:prstGeom>
            <a:solidFill>
              <a:srgbClr val="7030A0"/>
            </a:solidFill>
            <a:ln>
              <a:noFill/>
            </a:ln>
            <a:extLst>
              <a:ext uri="{91240B29-F687-4F45-9708-019B960494DF}">
                <a14:hiddenLine xmlns:a14="http://schemas.microsoft.com/office/drawing/2010/main" w="9360">
                  <a:solidFill>
                    <a:srgbClr val="000000"/>
                  </a:solidFill>
                  <a:round/>
                  <a:headEnd/>
                  <a:tailEnd/>
                </a14:hiddenLine>
              </a:ext>
            </a:extLst>
          </p:spPr>
          <p:txBody>
            <a:bodyPr wrap="none" lIns="64008" tIns="32004" rIns="64008" bIns="32004" anchor="ctr"/>
            <a:lstStyle/>
            <a:p>
              <a:pPr algn="ctr"/>
              <a:endParaRPr lang="en-US" sz="1300" b="1" dirty="0">
                <a:cs typeface="Arial" panose="020B0604020202020204" pitchFamily="34" charset="0"/>
              </a:endParaRPr>
            </a:p>
          </p:txBody>
        </p:sp>
        <p:sp>
          <p:nvSpPr>
            <p:cNvPr id="144" name="Text Box 10"/>
            <p:cNvSpPr txBox="1">
              <a:spLocks noChangeArrowheads="1"/>
            </p:cNvSpPr>
            <p:nvPr/>
          </p:nvSpPr>
          <p:spPr bwMode="auto">
            <a:xfrm>
              <a:off x="6188611" y="3082885"/>
              <a:ext cx="1202489" cy="76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3000" tIns="31500" rIns="63000" bIns="315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Orbit</a:t>
              </a:r>
            </a:p>
            <a:p>
              <a:pPr algn="ctr" eaLnBrk="1" hangingPunct="1"/>
              <a:r>
                <a:rPr lang="en-US" sz="1300" b="1" dirty="0">
                  <a:latin typeface="+mn-lt"/>
                  <a:cs typeface="Arial" panose="020B0604020202020204" pitchFamily="34" charset="0"/>
                </a:rPr>
                <a:t>Determination</a:t>
              </a:r>
            </a:p>
          </p:txBody>
        </p:sp>
        <p:sp>
          <p:nvSpPr>
            <p:cNvPr id="145" name="Right Arrow 144"/>
            <p:cNvSpPr/>
            <p:nvPr/>
          </p:nvSpPr>
          <p:spPr>
            <a:xfrm rot="10800000">
              <a:off x="5982961" y="3215160"/>
              <a:ext cx="218635" cy="40100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46" name="Right Arrow 145"/>
            <p:cNvSpPr/>
            <p:nvPr/>
          </p:nvSpPr>
          <p:spPr>
            <a:xfrm rot="20258201">
              <a:off x="2039919" y="5198496"/>
              <a:ext cx="2279146" cy="191639"/>
            </a:xfrm>
            <a:prstGeom prst="rightArrow">
              <a:avLst/>
            </a:prstGeom>
            <a:solidFill>
              <a:schemeClr val="tx1"/>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47" name="Left Arrow 146"/>
            <p:cNvSpPr/>
            <p:nvPr/>
          </p:nvSpPr>
          <p:spPr>
            <a:xfrm rot="18437318">
              <a:off x="4740162" y="3900014"/>
              <a:ext cx="290019" cy="273293"/>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grpSp>
          <p:nvGrpSpPr>
            <p:cNvPr id="148" name="Group 101"/>
            <p:cNvGrpSpPr>
              <a:grpSpLocks/>
            </p:cNvGrpSpPr>
            <p:nvPr/>
          </p:nvGrpSpPr>
          <p:grpSpPr bwMode="auto">
            <a:xfrm>
              <a:off x="5367876" y="4138616"/>
              <a:ext cx="1038514" cy="935673"/>
              <a:chOff x="1981200" y="5029200"/>
              <a:chExt cx="1447800" cy="1066800"/>
            </a:xfrm>
          </p:grpSpPr>
          <p:sp>
            <p:nvSpPr>
              <p:cNvPr id="159" name="Rectangle 3"/>
              <p:cNvSpPr>
                <a:spLocks noChangeArrowheads="1"/>
              </p:cNvSpPr>
              <p:nvPr/>
            </p:nvSpPr>
            <p:spPr bwMode="auto">
              <a:xfrm>
                <a:off x="2057400" y="5029200"/>
                <a:ext cx="1295400" cy="1066800"/>
              </a:xfrm>
              <a:prstGeom prst="rect">
                <a:avLst/>
              </a:prstGeom>
              <a:solidFill>
                <a:srgbClr val="7030A0"/>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sz="1300" b="1">
                  <a:cs typeface="Arial" panose="020B0604020202020204" pitchFamily="34" charset="0"/>
                </a:endParaRPr>
              </a:p>
            </p:txBody>
          </p:sp>
          <p:sp>
            <p:nvSpPr>
              <p:cNvPr id="160" name="Text Box 10"/>
              <p:cNvSpPr txBox="1">
                <a:spLocks noChangeArrowheads="1"/>
              </p:cNvSpPr>
              <p:nvPr/>
            </p:nvSpPr>
            <p:spPr bwMode="auto">
              <a:xfrm>
                <a:off x="1981200" y="5181600"/>
                <a:ext cx="1447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723900" algn="l"/>
                    <a:tab pos="1447800" algn="l"/>
                    <a:tab pos="2171700" algn="l"/>
                  </a:tabLst>
                  <a:defRPr sz="2000">
                    <a:solidFill>
                      <a:schemeClr val="bg1"/>
                    </a:solidFill>
                    <a:latin typeface="Arial" charset="0"/>
                    <a:ea typeface="MS PGothic" charset="0"/>
                    <a:cs typeface="MS PGothic" charset="0"/>
                  </a:defRPr>
                </a:lvl1pPr>
                <a:lvl2pPr eaLnBrk="0" hangingPunct="0">
                  <a:tabLst>
                    <a:tab pos="723900" algn="l"/>
                    <a:tab pos="1447800" algn="l"/>
                    <a:tab pos="2171700" algn="l"/>
                  </a:tabLst>
                  <a:defRPr sz="2000">
                    <a:solidFill>
                      <a:schemeClr val="bg1"/>
                    </a:solidFill>
                    <a:latin typeface="Arial" charset="0"/>
                    <a:ea typeface="MS PGothic" charset="0"/>
                    <a:cs typeface="MS PGothic" charset="0"/>
                  </a:defRPr>
                </a:lvl2pPr>
                <a:lvl3pPr eaLnBrk="0" hangingPunct="0">
                  <a:tabLst>
                    <a:tab pos="723900" algn="l"/>
                    <a:tab pos="1447800" algn="l"/>
                    <a:tab pos="2171700" algn="l"/>
                  </a:tabLst>
                  <a:defRPr sz="2000">
                    <a:solidFill>
                      <a:schemeClr val="bg1"/>
                    </a:solidFill>
                    <a:latin typeface="Arial" charset="0"/>
                    <a:ea typeface="MS PGothic" charset="0"/>
                    <a:cs typeface="MS PGothic" charset="0"/>
                  </a:defRPr>
                </a:lvl3pPr>
                <a:lvl4pPr eaLnBrk="0" hangingPunct="0">
                  <a:tabLst>
                    <a:tab pos="723900" algn="l"/>
                    <a:tab pos="1447800" algn="l"/>
                    <a:tab pos="2171700" algn="l"/>
                  </a:tabLst>
                  <a:defRPr sz="2000">
                    <a:solidFill>
                      <a:schemeClr val="bg1"/>
                    </a:solidFill>
                    <a:latin typeface="Arial" charset="0"/>
                    <a:ea typeface="MS PGothic" charset="0"/>
                    <a:cs typeface="MS PGothic" charset="0"/>
                  </a:defRPr>
                </a:lvl4pPr>
                <a:lvl5pPr eaLnBrk="0" hangingPunct="0">
                  <a:tabLst>
                    <a:tab pos="723900" algn="l"/>
                    <a:tab pos="1447800" algn="l"/>
                    <a:tab pos="2171700" algn="l"/>
                  </a:tabLst>
                  <a:defRPr sz="2000">
                    <a:solidFill>
                      <a:schemeClr val="bg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Lst>
                  <a:defRPr sz="2000">
                    <a:solidFill>
                      <a:schemeClr val="bg1"/>
                    </a:solidFill>
                    <a:latin typeface="Arial" charset="0"/>
                    <a:ea typeface="MS PGothic" charset="0"/>
                    <a:cs typeface="MS PGothic" charset="0"/>
                  </a:defRPr>
                </a:lvl9pPr>
              </a:lstStyle>
              <a:p>
                <a:pPr algn="ctr" eaLnBrk="1" hangingPunct="1"/>
                <a:r>
                  <a:rPr lang="en-US" sz="1300" b="1" dirty="0">
                    <a:latin typeface="+mn-lt"/>
                    <a:cs typeface="Arial" panose="020B0604020202020204" pitchFamily="34" charset="0"/>
                  </a:rPr>
                  <a:t>Maneuver</a:t>
                </a:r>
              </a:p>
              <a:p>
                <a:pPr algn="ctr" eaLnBrk="1" hangingPunct="1"/>
                <a:r>
                  <a:rPr lang="en-US" sz="1300" b="1" dirty="0">
                    <a:latin typeface="+mn-lt"/>
                    <a:cs typeface="Arial" panose="020B0604020202020204" pitchFamily="34" charset="0"/>
                  </a:rPr>
                  <a:t>Verification</a:t>
                </a:r>
              </a:p>
            </p:txBody>
          </p:sp>
        </p:grpSp>
        <p:sp>
          <p:nvSpPr>
            <p:cNvPr id="149" name="Left Arrow 148"/>
            <p:cNvSpPr/>
            <p:nvPr/>
          </p:nvSpPr>
          <p:spPr>
            <a:xfrm rot="13704922">
              <a:off x="5690646" y="3897246"/>
              <a:ext cx="290019" cy="273293"/>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50" name="Left Arrow 149"/>
            <p:cNvSpPr/>
            <p:nvPr/>
          </p:nvSpPr>
          <p:spPr>
            <a:xfrm rot="18437318">
              <a:off x="6102277" y="3897015"/>
              <a:ext cx="290019" cy="273293"/>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51" name="Left Arrow 150"/>
            <p:cNvSpPr/>
            <p:nvPr/>
          </p:nvSpPr>
          <p:spPr>
            <a:xfrm rot="10800000">
              <a:off x="5154247" y="4439368"/>
              <a:ext cx="268288" cy="334169"/>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52" name="Left Arrow 151"/>
            <p:cNvSpPr/>
            <p:nvPr/>
          </p:nvSpPr>
          <p:spPr>
            <a:xfrm rot="18813812">
              <a:off x="5025458" y="5113008"/>
              <a:ext cx="528772" cy="248474"/>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53" name="Rectangle 152"/>
            <p:cNvSpPr/>
            <p:nvPr/>
          </p:nvSpPr>
          <p:spPr>
            <a:xfrm>
              <a:off x="6714156" y="4145263"/>
              <a:ext cx="848984" cy="8688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54" name="Text Box 14"/>
            <p:cNvSpPr txBox="1">
              <a:spLocks noChangeArrowheads="1"/>
            </p:cNvSpPr>
            <p:nvPr/>
          </p:nvSpPr>
          <p:spPr bwMode="auto">
            <a:xfrm>
              <a:off x="6721625" y="4340196"/>
              <a:ext cx="841515" cy="473407"/>
            </a:xfrm>
            <a:prstGeom prst="rect">
              <a:avLst/>
            </a:prstGeom>
            <a:solidFill>
              <a:schemeClr val="tx1">
                <a:lumMod val="65000"/>
                <a:lumOff val="35000"/>
              </a:schemeClr>
            </a:solidFill>
            <a:ln w="9525">
              <a:noFill/>
              <a:round/>
              <a:headEnd/>
              <a:tailEnd/>
            </a:ln>
          </p:spPr>
          <p:txBody>
            <a:bodyPr wrap="none" lIns="63000" tIns="31500" rIns="63000" bIns="31500"/>
            <a:lstStyle/>
            <a:p>
              <a:pPr algn="ctr">
                <a:tabLst>
                  <a:tab pos="506730" algn="l"/>
                </a:tabLst>
                <a:defRPr/>
              </a:pPr>
              <a:r>
                <a:rPr lang="en-US" sz="1300" b="1" dirty="0">
                  <a:solidFill>
                    <a:schemeClr val="bg1"/>
                  </a:solidFill>
                  <a:cs typeface="Arial" panose="020B0604020202020204" pitchFamily="34" charset="0"/>
                </a:rPr>
                <a:t>Tracking</a:t>
              </a:r>
            </a:p>
          </p:txBody>
        </p:sp>
        <p:sp>
          <p:nvSpPr>
            <p:cNvPr id="155" name="Right Arrow 154"/>
            <p:cNvSpPr/>
            <p:nvPr/>
          </p:nvSpPr>
          <p:spPr>
            <a:xfrm rot="16200000">
              <a:off x="6984139" y="3851388"/>
              <a:ext cx="267335" cy="32795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defRPr/>
              </a:pPr>
              <a:endParaRPr lang="en-US" sz="1300" b="1">
                <a:solidFill>
                  <a:schemeClr val="bg1"/>
                </a:solidFill>
                <a:cs typeface="Arial" panose="020B0604020202020204" pitchFamily="34" charset="0"/>
              </a:endParaRPr>
            </a:p>
          </p:txBody>
        </p:sp>
        <p:sp>
          <p:nvSpPr>
            <p:cNvPr id="156" name="Freeform 16"/>
            <p:cNvSpPr>
              <a:spLocks/>
            </p:cNvSpPr>
            <p:nvPr/>
          </p:nvSpPr>
          <p:spPr bwMode="auto">
            <a:xfrm rot="1454902">
              <a:off x="7571657" y="3587793"/>
              <a:ext cx="260510" cy="591410"/>
            </a:xfrm>
            <a:custGeom>
              <a:avLst/>
              <a:gdLst>
                <a:gd name="T0" fmla="*/ 2147483647 w 640"/>
                <a:gd name="T1" fmla="*/ 2147483647 h 861"/>
                <a:gd name="T2" fmla="*/ 2147483647 w 640"/>
                <a:gd name="T3" fmla="*/ 2147483647 h 861"/>
                <a:gd name="T4" fmla="*/ 2147483647 w 640"/>
                <a:gd name="T5" fmla="*/ 2147483647 h 861"/>
                <a:gd name="T6" fmla="*/ 2147483647 w 640"/>
                <a:gd name="T7" fmla="*/ 0 h 861"/>
                <a:gd name="T8" fmla="*/ 2147483647 w 640"/>
                <a:gd name="T9" fmla="*/ 2147483647 h 861"/>
                <a:gd name="T10" fmla="*/ 2147483647 w 640"/>
                <a:gd name="T11" fmla="*/ 2147483647 h 861"/>
                <a:gd name="T12" fmla="*/ 2147483647 w 640"/>
                <a:gd name="T13" fmla="*/ 2147483647 h 861"/>
                <a:gd name="T14" fmla="*/ 2147483647 w 640"/>
                <a:gd name="T15" fmla="*/ 2147483647 h 861"/>
                <a:gd name="T16" fmla="*/ 0 w 640"/>
                <a:gd name="T17" fmla="*/ 2147483647 h 861"/>
                <a:gd name="T18" fmla="*/ 2147483647 w 640"/>
                <a:gd name="T19" fmla="*/ 2147483647 h 861"/>
                <a:gd name="T20" fmla="*/ 2147483647 w 640"/>
                <a:gd name="T21" fmla="*/ 2147483647 h 861"/>
                <a:gd name="T22" fmla="*/ 2147483647 w 640"/>
                <a:gd name="T23" fmla="*/ 2147483647 h 861"/>
                <a:gd name="T24" fmla="*/ 2147483647 w 640"/>
                <a:gd name="T25" fmla="*/ 2147483647 h 8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257 w 640"/>
                <a:gd name="T40" fmla="*/ 295 h 861"/>
                <a:gd name="T41" fmla="*/ 414 w 640"/>
                <a:gd name="T42" fmla="*/ 566 h 8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DC2300"/>
            </a:solidFill>
            <a:ln w="18360">
              <a:solidFill>
                <a:srgbClr val="000000"/>
              </a:solidFill>
              <a:round/>
              <a:headEnd/>
              <a:tailEnd type="triangle" w="med" len="med"/>
            </a:ln>
            <a:effectLst>
              <a:outerShdw dist="152735" dir="2700000" algn="ctr" rotWithShape="0">
                <a:srgbClr val="808080"/>
              </a:outerShdw>
            </a:effectLst>
          </p:spPr>
          <p:txBody>
            <a:bodyPr wrap="none" lIns="64008" tIns="32004" rIns="64008" bIns="32004" anchor="ctr"/>
            <a:lstStyle/>
            <a:p>
              <a:endParaRPr lang="en-US" sz="1300" b="1">
                <a:cs typeface="Arial" panose="020B0604020202020204" pitchFamily="34" charset="0"/>
              </a:endParaRPr>
            </a:p>
          </p:txBody>
        </p:sp>
        <p:sp>
          <p:nvSpPr>
            <p:cNvPr id="157" name="Freeform 16"/>
            <p:cNvSpPr>
              <a:spLocks/>
            </p:cNvSpPr>
            <p:nvPr/>
          </p:nvSpPr>
          <p:spPr bwMode="auto">
            <a:xfrm rot="10800000">
              <a:off x="8014413" y="4156202"/>
              <a:ext cx="182764" cy="1136175"/>
            </a:xfrm>
            <a:custGeom>
              <a:avLst/>
              <a:gdLst>
                <a:gd name="T0" fmla="*/ 2147483647 w 640"/>
                <a:gd name="T1" fmla="*/ 2147483647 h 861"/>
                <a:gd name="T2" fmla="*/ 2147483647 w 640"/>
                <a:gd name="T3" fmla="*/ 2147483647 h 861"/>
                <a:gd name="T4" fmla="*/ 2147483647 w 640"/>
                <a:gd name="T5" fmla="*/ 2147483647 h 861"/>
                <a:gd name="T6" fmla="*/ 2147483647 w 640"/>
                <a:gd name="T7" fmla="*/ 0 h 861"/>
                <a:gd name="T8" fmla="*/ 2147483647 w 640"/>
                <a:gd name="T9" fmla="*/ 2147483647 h 861"/>
                <a:gd name="T10" fmla="*/ 2147483647 w 640"/>
                <a:gd name="T11" fmla="*/ 2147483647 h 861"/>
                <a:gd name="T12" fmla="*/ 2147483647 w 640"/>
                <a:gd name="T13" fmla="*/ 2147483647 h 861"/>
                <a:gd name="T14" fmla="*/ 2147483647 w 640"/>
                <a:gd name="T15" fmla="*/ 2147483647 h 861"/>
                <a:gd name="T16" fmla="*/ 0 w 640"/>
                <a:gd name="T17" fmla="*/ 2147483647 h 861"/>
                <a:gd name="T18" fmla="*/ 2147483647 w 640"/>
                <a:gd name="T19" fmla="*/ 2147483647 h 861"/>
                <a:gd name="T20" fmla="*/ 2147483647 w 640"/>
                <a:gd name="T21" fmla="*/ 2147483647 h 861"/>
                <a:gd name="T22" fmla="*/ 2147483647 w 640"/>
                <a:gd name="T23" fmla="*/ 2147483647 h 861"/>
                <a:gd name="T24" fmla="*/ 2147483647 w 640"/>
                <a:gd name="T25" fmla="*/ 2147483647 h 8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257 w 640"/>
                <a:gd name="T40" fmla="*/ 295 h 861"/>
                <a:gd name="T41" fmla="*/ 414 w 640"/>
                <a:gd name="T42" fmla="*/ 566 h 8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0" h="861">
                  <a:moveTo>
                    <a:pt x="640" y="233"/>
                  </a:moveTo>
                  <a:lnTo>
                    <a:pt x="221" y="293"/>
                  </a:lnTo>
                  <a:lnTo>
                    <a:pt x="506" y="12"/>
                  </a:lnTo>
                  <a:lnTo>
                    <a:pt x="367" y="0"/>
                  </a:lnTo>
                  <a:lnTo>
                    <a:pt x="29" y="406"/>
                  </a:lnTo>
                  <a:lnTo>
                    <a:pt x="431" y="347"/>
                  </a:lnTo>
                  <a:lnTo>
                    <a:pt x="145" y="645"/>
                  </a:lnTo>
                  <a:lnTo>
                    <a:pt x="99" y="520"/>
                  </a:lnTo>
                  <a:lnTo>
                    <a:pt x="0" y="861"/>
                  </a:lnTo>
                  <a:lnTo>
                    <a:pt x="326" y="765"/>
                  </a:lnTo>
                  <a:lnTo>
                    <a:pt x="209" y="711"/>
                  </a:lnTo>
                  <a:lnTo>
                    <a:pt x="640" y="233"/>
                  </a:lnTo>
                  <a:close/>
                </a:path>
              </a:pathLst>
            </a:custGeom>
            <a:solidFill>
              <a:srgbClr val="DC2300"/>
            </a:solidFill>
            <a:ln w="18360">
              <a:solidFill>
                <a:srgbClr val="000000"/>
              </a:solidFill>
              <a:round/>
              <a:headEnd/>
              <a:tailEnd type="triangle" w="med" len="med"/>
            </a:ln>
            <a:effectLst>
              <a:outerShdw dist="152735" dir="2700000" algn="ctr" rotWithShape="0">
                <a:srgbClr val="808080"/>
              </a:outerShdw>
            </a:effectLst>
          </p:spPr>
          <p:txBody>
            <a:bodyPr wrap="none" lIns="64008" tIns="32004" rIns="64008" bIns="32004" anchor="ctr"/>
            <a:lstStyle/>
            <a:p>
              <a:endParaRPr lang="en-US" sz="1300" b="1">
                <a:cs typeface="Arial" panose="020B0604020202020204" pitchFamily="34" charset="0"/>
              </a:endParaRPr>
            </a:p>
          </p:txBody>
        </p:sp>
        <p:sp>
          <p:nvSpPr>
            <p:cNvPr id="158" name="Left Arrow 157"/>
            <p:cNvSpPr/>
            <p:nvPr/>
          </p:nvSpPr>
          <p:spPr>
            <a:xfrm rot="16200000">
              <a:off x="4438153" y="5126569"/>
              <a:ext cx="339738" cy="248474"/>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05" name="Right Arrow 104"/>
            <p:cNvSpPr/>
            <p:nvPr/>
          </p:nvSpPr>
          <p:spPr>
            <a:xfrm rot="8849778">
              <a:off x="5795139" y="2344676"/>
              <a:ext cx="2069279" cy="2218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106" name="Right Arrow 105"/>
            <p:cNvSpPr/>
            <p:nvPr/>
          </p:nvSpPr>
          <p:spPr>
            <a:xfrm rot="10800000">
              <a:off x="5982960" y="1091737"/>
              <a:ext cx="1672559" cy="25320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anchor="ctr"/>
            <a:lstStyle/>
            <a:p>
              <a:pPr algn="ctr"/>
              <a:endParaRPr lang="en-US" sz="1300" b="1">
                <a:solidFill>
                  <a:schemeClr val="bg1"/>
                </a:solidFill>
                <a:cs typeface="Arial" panose="020B0604020202020204" pitchFamily="34" charset="0"/>
              </a:endParaRPr>
            </a:p>
          </p:txBody>
        </p:sp>
        <p:sp>
          <p:nvSpPr>
            <p:cNvPr id="87" name="Rectangle 86"/>
            <p:cNvSpPr/>
            <p:nvPr/>
          </p:nvSpPr>
          <p:spPr>
            <a:xfrm>
              <a:off x="4006777" y="5382310"/>
              <a:ext cx="1144985" cy="974039"/>
            </a:xfrm>
            <a:prstGeom prst="rect">
              <a:avLst/>
            </a:prstGeom>
            <a:noFill/>
            <a:ln w="7620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97" name="Rectangle 96"/>
            <p:cNvSpPr/>
            <p:nvPr/>
          </p:nvSpPr>
          <p:spPr>
            <a:xfrm>
              <a:off x="5367876" y="5397445"/>
              <a:ext cx="1144985" cy="974039"/>
            </a:xfrm>
            <a:prstGeom prst="rect">
              <a:avLst/>
            </a:prstGeom>
            <a:noFill/>
            <a:ln w="762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113632" y="2369246"/>
            <a:ext cx="1378847" cy="2590803"/>
            <a:chOff x="533400" y="2831781"/>
            <a:chExt cx="2101791" cy="2140321"/>
          </a:xfrm>
        </p:grpSpPr>
        <p:grpSp>
          <p:nvGrpSpPr>
            <p:cNvPr id="104" name="Group 103"/>
            <p:cNvGrpSpPr/>
            <p:nvPr/>
          </p:nvGrpSpPr>
          <p:grpSpPr>
            <a:xfrm>
              <a:off x="638115" y="4302176"/>
              <a:ext cx="1728889" cy="338554"/>
              <a:chOff x="714315" y="5089613"/>
              <a:chExt cx="1728889" cy="338554"/>
            </a:xfrm>
          </p:grpSpPr>
          <p:sp>
            <p:nvSpPr>
              <p:cNvPr id="172" name="Rectangle 171"/>
              <p:cNvSpPr/>
              <p:nvPr/>
            </p:nvSpPr>
            <p:spPr bwMode="auto">
              <a:xfrm>
                <a:off x="714315" y="5184185"/>
                <a:ext cx="152400" cy="1766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73" name="TextBox 80"/>
              <p:cNvSpPr txBox="1">
                <a:spLocks noChangeArrowheads="1"/>
              </p:cNvSpPr>
              <p:nvPr/>
            </p:nvSpPr>
            <p:spPr bwMode="auto">
              <a:xfrm>
                <a:off x="838200" y="5089613"/>
                <a:ext cx="1605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00000"/>
                    </a:solidFill>
                  </a:rPr>
                  <a:t>Mission Planning</a:t>
                </a:r>
                <a:endParaRPr lang="en-US" sz="1600" dirty="0">
                  <a:solidFill>
                    <a:srgbClr val="000000"/>
                  </a:solidFill>
                </a:endParaRPr>
              </a:p>
            </p:txBody>
          </p:sp>
        </p:grpSp>
        <p:grpSp>
          <p:nvGrpSpPr>
            <p:cNvPr id="110" name="Group 109"/>
            <p:cNvGrpSpPr/>
            <p:nvPr/>
          </p:nvGrpSpPr>
          <p:grpSpPr>
            <a:xfrm>
              <a:off x="638115" y="3611246"/>
              <a:ext cx="1997076" cy="338554"/>
              <a:chOff x="714315" y="4028242"/>
              <a:chExt cx="1997076" cy="338554"/>
            </a:xfrm>
          </p:grpSpPr>
          <p:sp>
            <p:nvSpPr>
              <p:cNvPr id="170" name="Rectangle 169"/>
              <p:cNvSpPr/>
              <p:nvPr/>
            </p:nvSpPr>
            <p:spPr bwMode="auto">
              <a:xfrm>
                <a:off x="714315" y="4116827"/>
                <a:ext cx="152400" cy="17669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171" name="TextBox 82"/>
              <p:cNvSpPr txBox="1">
                <a:spLocks noChangeArrowheads="1"/>
              </p:cNvSpPr>
              <p:nvPr/>
            </p:nvSpPr>
            <p:spPr bwMode="auto">
              <a:xfrm>
                <a:off x="839687" y="4028242"/>
                <a:ext cx="18717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00000"/>
                    </a:solidFill>
                  </a:rPr>
                  <a:t>Engineering Analysis</a:t>
                </a:r>
                <a:endParaRPr lang="en-US" sz="1600" dirty="0">
                  <a:solidFill>
                    <a:srgbClr val="000000"/>
                  </a:solidFill>
                </a:endParaRPr>
              </a:p>
            </p:txBody>
          </p:sp>
        </p:grpSp>
        <p:grpSp>
          <p:nvGrpSpPr>
            <p:cNvPr id="111" name="Group 110"/>
            <p:cNvGrpSpPr/>
            <p:nvPr/>
          </p:nvGrpSpPr>
          <p:grpSpPr>
            <a:xfrm>
              <a:off x="630614" y="4633548"/>
              <a:ext cx="1509277" cy="338554"/>
              <a:chOff x="714315" y="4381555"/>
              <a:chExt cx="1509277" cy="338554"/>
            </a:xfrm>
          </p:grpSpPr>
          <p:sp>
            <p:nvSpPr>
              <p:cNvPr id="168" name="Rectangle 167"/>
              <p:cNvSpPr/>
              <p:nvPr/>
            </p:nvSpPr>
            <p:spPr bwMode="auto">
              <a:xfrm>
                <a:off x="714315" y="4470218"/>
                <a:ext cx="152400" cy="1766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69" name="TextBox 83"/>
              <p:cNvSpPr txBox="1">
                <a:spLocks noChangeArrowheads="1"/>
              </p:cNvSpPr>
              <p:nvPr/>
            </p:nvSpPr>
            <p:spPr bwMode="auto">
              <a:xfrm>
                <a:off x="839687" y="4381555"/>
                <a:ext cx="1383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smtClean="0">
                    <a:solidFill>
                      <a:srgbClr val="000000"/>
                    </a:solidFill>
                  </a:rPr>
                  <a:t>Real-Time Ops</a:t>
                </a:r>
                <a:endParaRPr lang="en-US" sz="1600" dirty="0">
                  <a:solidFill>
                    <a:srgbClr val="000000"/>
                  </a:solidFill>
                </a:endParaRPr>
              </a:p>
            </p:txBody>
          </p:sp>
        </p:grpSp>
        <p:grpSp>
          <p:nvGrpSpPr>
            <p:cNvPr id="112" name="Group 111"/>
            <p:cNvGrpSpPr/>
            <p:nvPr/>
          </p:nvGrpSpPr>
          <p:grpSpPr>
            <a:xfrm>
              <a:off x="638115" y="3276600"/>
              <a:ext cx="1509276" cy="338554"/>
              <a:chOff x="714315" y="4734867"/>
              <a:chExt cx="1509276" cy="338554"/>
            </a:xfrm>
          </p:grpSpPr>
          <p:sp>
            <p:nvSpPr>
              <p:cNvPr id="166" name="Rectangle 165"/>
              <p:cNvSpPr/>
              <p:nvPr/>
            </p:nvSpPr>
            <p:spPr bwMode="auto">
              <a:xfrm>
                <a:off x="714315" y="4823609"/>
                <a:ext cx="152400" cy="176696"/>
              </a:xfrm>
              <a:prstGeom prst="rec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67" name="TextBox 84"/>
              <p:cNvSpPr txBox="1">
                <a:spLocks noChangeArrowheads="1"/>
              </p:cNvSpPr>
              <p:nvPr/>
            </p:nvSpPr>
            <p:spPr bwMode="auto">
              <a:xfrm>
                <a:off x="839686" y="4734867"/>
                <a:ext cx="1383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00000"/>
                    </a:solidFill>
                  </a:rPr>
                  <a:t>Science Ops</a:t>
                </a:r>
                <a:endParaRPr lang="en-US" sz="1600" dirty="0">
                  <a:solidFill>
                    <a:srgbClr val="000000"/>
                  </a:solidFill>
                </a:endParaRPr>
              </a:p>
            </p:txBody>
          </p:sp>
        </p:grpSp>
        <p:sp>
          <p:nvSpPr>
            <p:cNvPr id="113" name="TextBox 85"/>
            <p:cNvSpPr txBox="1">
              <a:spLocks noChangeArrowheads="1"/>
            </p:cNvSpPr>
            <p:nvPr/>
          </p:nvSpPr>
          <p:spPr bwMode="auto">
            <a:xfrm>
              <a:off x="533400" y="2831781"/>
              <a:ext cx="709764" cy="46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dirty="0">
                  <a:solidFill>
                    <a:srgbClr val="000000"/>
                  </a:solidFill>
                </a:rPr>
                <a:t>KEY</a:t>
              </a:r>
            </a:p>
          </p:txBody>
        </p:sp>
        <p:grpSp>
          <p:nvGrpSpPr>
            <p:cNvPr id="163" name="Group 162"/>
            <p:cNvGrpSpPr/>
            <p:nvPr/>
          </p:nvGrpSpPr>
          <p:grpSpPr>
            <a:xfrm>
              <a:off x="638115" y="3949800"/>
              <a:ext cx="1630363" cy="338554"/>
              <a:chOff x="714315" y="3674930"/>
              <a:chExt cx="1630363" cy="338554"/>
            </a:xfrm>
          </p:grpSpPr>
          <p:sp>
            <p:nvSpPr>
              <p:cNvPr id="164" name="Rectangle 163"/>
              <p:cNvSpPr/>
              <p:nvPr/>
            </p:nvSpPr>
            <p:spPr bwMode="auto">
              <a:xfrm>
                <a:off x="714315" y="3763435"/>
                <a:ext cx="152400" cy="1766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65" name="TextBox 81"/>
              <p:cNvSpPr txBox="1">
                <a:spLocks noChangeArrowheads="1"/>
              </p:cNvSpPr>
              <p:nvPr/>
            </p:nvSpPr>
            <p:spPr bwMode="auto">
              <a:xfrm>
                <a:off x="839687" y="3674930"/>
                <a:ext cx="15049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srgbClr val="000000"/>
                    </a:solidFill>
                  </a:rPr>
                  <a:t>Flight Dynamics</a:t>
                </a:r>
                <a:endParaRPr lang="en-US" sz="1600" dirty="0">
                  <a:solidFill>
                    <a:srgbClr val="000000"/>
                  </a:solidFill>
                </a:endParaRPr>
              </a:p>
            </p:txBody>
          </p:sp>
        </p:grpSp>
      </p:grpSp>
    </p:spTree>
    <p:extLst>
      <p:ext uri="{BB962C8B-B14F-4D97-AF65-F5344CB8AC3E}">
        <p14:creationId xmlns:p14="http://schemas.microsoft.com/office/powerpoint/2010/main" val="2055640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34" y="54505"/>
            <a:ext cx="6268598" cy="1017059"/>
          </a:xfrm>
        </p:spPr>
        <p:txBody>
          <a:bodyPr>
            <a:normAutofit fontScale="90000"/>
          </a:bodyPr>
          <a:lstStyle/>
          <a:p>
            <a:r>
              <a:rPr lang="en-US" sz="3600" dirty="0" smtClean="0">
                <a:solidFill>
                  <a:srgbClr val="008080"/>
                </a:solidFill>
              </a:rPr>
              <a:t>Simulation Verification Workflow</a:t>
            </a:r>
            <a:endParaRPr lang="en-US" sz="3600"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17</a:t>
            </a:fld>
            <a:endParaRPr lang="en-US"/>
          </a:p>
        </p:txBody>
      </p:sp>
      <p:sp>
        <p:nvSpPr>
          <p:cNvPr id="48" name="Rectangle 5"/>
          <p:cNvSpPr>
            <a:spLocks noChangeArrowheads="1"/>
          </p:cNvSpPr>
          <p:nvPr/>
        </p:nvSpPr>
        <p:spPr bwMode="auto">
          <a:xfrm>
            <a:off x="174813" y="1093500"/>
            <a:ext cx="1842246" cy="74145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Initial S/C state </a:t>
            </a:r>
          </a:p>
          <a:p>
            <a:pPr algn="ctr" eaLnBrk="1" hangingPunct="1"/>
            <a:r>
              <a:rPr lang="en-US" altLang="en-US" dirty="0" smtClean="0">
                <a:latin typeface="Calibri" pitchFamily="34" charset="0"/>
              </a:rPr>
              <a:t>from SET</a:t>
            </a:r>
            <a:endParaRPr lang="en-US" altLang="en-US" dirty="0">
              <a:latin typeface="Calibri" pitchFamily="34" charset="0"/>
            </a:endParaRPr>
          </a:p>
        </p:txBody>
      </p:sp>
      <p:cxnSp>
        <p:nvCxnSpPr>
          <p:cNvPr id="49" name="AutoShape 19"/>
          <p:cNvCxnSpPr>
            <a:cxnSpLocks noChangeShapeType="1"/>
            <a:stCxn id="48" idx="3"/>
            <a:endCxn id="94" idx="0"/>
          </p:cNvCxnSpPr>
          <p:nvPr/>
        </p:nvCxnSpPr>
        <p:spPr bwMode="auto">
          <a:xfrm>
            <a:off x="2017059" y="1464229"/>
            <a:ext cx="1191186" cy="424423"/>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50" name="Rectangle 5"/>
          <p:cNvSpPr>
            <a:spLocks noChangeArrowheads="1"/>
          </p:cNvSpPr>
          <p:nvPr/>
        </p:nvSpPr>
        <p:spPr bwMode="auto">
          <a:xfrm>
            <a:off x="174813" y="2025282"/>
            <a:ext cx="1842246" cy="37031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Previous ATS</a:t>
            </a:r>
            <a:endParaRPr lang="en-US" altLang="en-US" dirty="0">
              <a:latin typeface="Calibri" pitchFamily="34" charset="0"/>
            </a:endParaRPr>
          </a:p>
        </p:txBody>
      </p:sp>
      <p:sp>
        <p:nvSpPr>
          <p:cNvPr id="51" name="Rectangle 5"/>
          <p:cNvSpPr>
            <a:spLocks noChangeArrowheads="1"/>
          </p:cNvSpPr>
          <p:nvPr/>
        </p:nvSpPr>
        <p:spPr bwMode="auto">
          <a:xfrm>
            <a:off x="174813" y="2829758"/>
            <a:ext cx="1842246" cy="55558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err="1" smtClean="0">
                <a:latin typeface="Calibri" pitchFamily="34" charset="0"/>
              </a:rPr>
              <a:t>Ephem</a:t>
            </a:r>
            <a:r>
              <a:rPr lang="en-US" altLang="en-US" dirty="0" smtClean="0">
                <a:latin typeface="Calibri" pitchFamily="34" charset="0"/>
              </a:rPr>
              <a:t> File </a:t>
            </a:r>
          </a:p>
          <a:p>
            <a:pPr algn="ctr" eaLnBrk="1" hangingPunct="1"/>
            <a:r>
              <a:rPr lang="en-US" altLang="en-US" dirty="0" smtClean="0">
                <a:latin typeface="Calibri" pitchFamily="34" charset="0"/>
              </a:rPr>
              <a:t>From Tracking</a:t>
            </a:r>
            <a:endParaRPr lang="en-US" altLang="en-US" dirty="0">
              <a:latin typeface="Calibri" pitchFamily="34" charset="0"/>
            </a:endParaRPr>
          </a:p>
        </p:txBody>
      </p:sp>
      <p:sp>
        <p:nvSpPr>
          <p:cNvPr id="94" name="Rectangle 5"/>
          <p:cNvSpPr>
            <a:spLocks noChangeArrowheads="1"/>
          </p:cNvSpPr>
          <p:nvPr/>
        </p:nvSpPr>
        <p:spPr bwMode="auto">
          <a:xfrm>
            <a:off x="2489948" y="1888652"/>
            <a:ext cx="1436594" cy="65485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WSIM</a:t>
            </a:r>
            <a:endParaRPr lang="en-US" altLang="en-US" dirty="0">
              <a:latin typeface="Calibri" pitchFamily="34" charset="0"/>
            </a:endParaRPr>
          </a:p>
        </p:txBody>
      </p:sp>
      <p:cxnSp>
        <p:nvCxnSpPr>
          <p:cNvPr id="95" name="Straight Arrow Connector 94"/>
          <p:cNvCxnSpPr>
            <a:stCxn id="50" idx="3"/>
            <a:endCxn id="94" idx="1"/>
          </p:cNvCxnSpPr>
          <p:nvPr/>
        </p:nvCxnSpPr>
        <p:spPr>
          <a:xfrm>
            <a:off x="2017059" y="2210438"/>
            <a:ext cx="472889" cy="56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6" name="AutoShape 19"/>
          <p:cNvCxnSpPr>
            <a:cxnSpLocks noChangeShapeType="1"/>
            <a:stCxn id="51" idx="3"/>
            <a:endCxn id="94" idx="2"/>
          </p:cNvCxnSpPr>
          <p:nvPr/>
        </p:nvCxnSpPr>
        <p:spPr bwMode="auto">
          <a:xfrm flipV="1">
            <a:off x="2017059" y="2543511"/>
            <a:ext cx="1191186" cy="564037"/>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97" name="Rectangle 5"/>
          <p:cNvSpPr>
            <a:spLocks noChangeArrowheads="1"/>
          </p:cNvSpPr>
          <p:nvPr/>
        </p:nvSpPr>
        <p:spPr bwMode="auto">
          <a:xfrm>
            <a:off x="5518904" y="2771740"/>
            <a:ext cx="1436594" cy="65485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WSIM</a:t>
            </a:r>
            <a:endParaRPr lang="en-US" altLang="en-US" dirty="0">
              <a:latin typeface="Calibri" pitchFamily="34" charset="0"/>
            </a:endParaRPr>
          </a:p>
        </p:txBody>
      </p:sp>
      <p:sp>
        <p:nvSpPr>
          <p:cNvPr id="98" name="Rectangle 5"/>
          <p:cNvSpPr>
            <a:spLocks noChangeArrowheads="1"/>
          </p:cNvSpPr>
          <p:nvPr/>
        </p:nvSpPr>
        <p:spPr bwMode="auto">
          <a:xfrm>
            <a:off x="5316078" y="1015431"/>
            <a:ext cx="1842246" cy="741457"/>
          </a:xfrm>
          <a:prstGeom prst="rect">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Candidate ATS</a:t>
            </a:r>
            <a:endParaRPr lang="en-US" altLang="en-US" dirty="0">
              <a:latin typeface="Calibri" pitchFamily="34" charset="0"/>
            </a:endParaRPr>
          </a:p>
        </p:txBody>
      </p:sp>
      <p:sp>
        <p:nvSpPr>
          <p:cNvPr id="99" name="Rectangle 5"/>
          <p:cNvSpPr>
            <a:spLocks noChangeArrowheads="1"/>
          </p:cNvSpPr>
          <p:nvPr/>
        </p:nvSpPr>
        <p:spPr bwMode="auto">
          <a:xfrm>
            <a:off x="4320989" y="1877639"/>
            <a:ext cx="1474693" cy="660134"/>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Propagated </a:t>
            </a:r>
          </a:p>
          <a:p>
            <a:pPr algn="ctr" eaLnBrk="1" hangingPunct="1"/>
            <a:r>
              <a:rPr lang="en-US" altLang="en-US" dirty="0" smtClean="0">
                <a:latin typeface="Calibri" pitchFamily="34" charset="0"/>
              </a:rPr>
              <a:t>State</a:t>
            </a:r>
            <a:endParaRPr lang="en-US" altLang="en-US" dirty="0">
              <a:latin typeface="Calibri" pitchFamily="34" charset="0"/>
            </a:endParaRPr>
          </a:p>
        </p:txBody>
      </p:sp>
      <p:cxnSp>
        <p:nvCxnSpPr>
          <p:cNvPr id="100" name="Straight Arrow Connector 99"/>
          <p:cNvCxnSpPr>
            <a:stCxn id="94" idx="3"/>
            <a:endCxn id="99" idx="1"/>
          </p:cNvCxnSpPr>
          <p:nvPr/>
        </p:nvCxnSpPr>
        <p:spPr>
          <a:xfrm flipV="1">
            <a:off x="3926542" y="2207706"/>
            <a:ext cx="394447" cy="83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1" name="AutoShape 19"/>
          <p:cNvCxnSpPr>
            <a:cxnSpLocks noChangeShapeType="1"/>
            <a:stCxn id="51" idx="3"/>
            <a:endCxn id="97" idx="1"/>
          </p:cNvCxnSpPr>
          <p:nvPr/>
        </p:nvCxnSpPr>
        <p:spPr bwMode="auto">
          <a:xfrm flipV="1">
            <a:off x="2017059" y="3099170"/>
            <a:ext cx="3501845" cy="8378"/>
          </a:xfrm>
          <a:prstGeom prst="bentConnector3">
            <a:avLst>
              <a:gd name="adj1" fmla="val 50000"/>
            </a:avLst>
          </a:prstGeom>
          <a:ln>
            <a:headEnd/>
            <a:tailEnd type="triangle" w="med" len="med"/>
          </a:ln>
          <a:extLst/>
        </p:spPr>
        <p:style>
          <a:lnRef idx="2">
            <a:schemeClr val="dk1"/>
          </a:lnRef>
          <a:fillRef idx="0">
            <a:schemeClr val="dk1"/>
          </a:fillRef>
          <a:effectRef idx="1">
            <a:schemeClr val="dk1"/>
          </a:effectRef>
          <a:fontRef idx="minor">
            <a:schemeClr val="tx1"/>
          </a:fontRef>
        </p:style>
      </p:cxnSp>
      <p:cxnSp>
        <p:nvCxnSpPr>
          <p:cNvPr id="102" name="AutoShape 19"/>
          <p:cNvCxnSpPr>
            <a:cxnSpLocks noChangeShapeType="1"/>
            <a:stCxn id="98" idx="2"/>
            <a:endCxn id="97" idx="0"/>
          </p:cNvCxnSpPr>
          <p:nvPr/>
        </p:nvCxnSpPr>
        <p:spPr bwMode="auto">
          <a:xfrm rot="5400000">
            <a:off x="5729775" y="2264314"/>
            <a:ext cx="1014852" cy="12700"/>
          </a:xfrm>
          <a:prstGeom prst="bentConnector3">
            <a:avLst>
              <a:gd name="adj1" fmla="val 50000"/>
            </a:avLst>
          </a:prstGeom>
          <a:ln>
            <a:headEnd/>
            <a:tailEnd type="triangle" w="med" len="med"/>
          </a:ln>
          <a:extLst/>
        </p:spPr>
        <p:style>
          <a:lnRef idx="2">
            <a:schemeClr val="dk1"/>
          </a:lnRef>
          <a:fillRef idx="0">
            <a:schemeClr val="dk1"/>
          </a:fillRef>
          <a:effectRef idx="1">
            <a:schemeClr val="dk1"/>
          </a:effectRef>
          <a:fontRef idx="minor">
            <a:schemeClr val="tx1"/>
          </a:fontRef>
        </p:style>
      </p:cxnSp>
      <p:cxnSp>
        <p:nvCxnSpPr>
          <p:cNvPr id="103" name="AutoShape 19"/>
          <p:cNvCxnSpPr>
            <a:cxnSpLocks noChangeShapeType="1"/>
            <a:stCxn id="99" idx="3"/>
            <a:endCxn id="97" idx="0"/>
          </p:cNvCxnSpPr>
          <p:nvPr/>
        </p:nvCxnSpPr>
        <p:spPr bwMode="auto">
          <a:xfrm>
            <a:off x="5795682" y="2207706"/>
            <a:ext cx="441519" cy="564034"/>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104" name="Rectangle 5"/>
          <p:cNvSpPr>
            <a:spLocks noChangeArrowheads="1"/>
          </p:cNvSpPr>
          <p:nvPr/>
        </p:nvSpPr>
        <p:spPr bwMode="auto">
          <a:xfrm>
            <a:off x="3767981" y="3812073"/>
            <a:ext cx="1474693" cy="660134"/>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Propagated </a:t>
            </a:r>
          </a:p>
          <a:p>
            <a:pPr algn="ctr" eaLnBrk="1" hangingPunct="1"/>
            <a:r>
              <a:rPr lang="en-US" altLang="en-US" dirty="0" smtClean="0">
                <a:latin typeface="Calibri" pitchFamily="34" charset="0"/>
              </a:rPr>
              <a:t>State</a:t>
            </a:r>
            <a:endParaRPr lang="en-US" altLang="en-US" dirty="0">
              <a:latin typeface="Calibri" pitchFamily="34" charset="0"/>
            </a:endParaRPr>
          </a:p>
        </p:txBody>
      </p:sp>
      <p:cxnSp>
        <p:nvCxnSpPr>
          <p:cNvPr id="105" name="AutoShape 19"/>
          <p:cNvCxnSpPr>
            <a:cxnSpLocks noChangeShapeType="1"/>
            <a:stCxn id="97" idx="2"/>
            <a:endCxn id="104" idx="3"/>
          </p:cNvCxnSpPr>
          <p:nvPr/>
        </p:nvCxnSpPr>
        <p:spPr bwMode="auto">
          <a:xfrm rot="5400000">
            <a:off x="5382168" y="3287106"/>
            <a:ext cx="715541" cy="994527"/>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106" name="Rectangle 5"/>
          <p:cNvSpPr>
            <a:spLocks noChangeArrowheads="1"/>
          </p:cNvSpPr>
          <p:nvPr/>
        </p:nvSpPr>
        <p:spPr bwMode="auto">
          <a:xfrm>
            <a:off x="795621" y="3817348"/>
            <a:ext cx="1436594" cy="65485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2PIL</a:t>
            </a:r>
            <a:endParaRPr lang="en-US" altLang="en-US" dirty="0">
              <a:latin typeface="Calibri" pitchFamily="34" charset="0"/>
            </a:endParaRPr>
          </a:p>
        </p:txBody>
      </p:sp>
      <p:cxnSp>
        <p:nvCxnSpPr>
          <p:cNvPr id="107" name="Straight Arrow Connector 106"/>
          <p:cNvCxnSpPr>
            <a:stCxn id="104" idx="1"/>
            <a:endCxn id="106" idx="3"/>
          </p:cNvCxnSpPr>
          <p:nvPr/>
        </p:nvCxnSpPr>
        <p:spPr>
          <a:xfrm flipH="1">
            <a:off x="2232215" y="4142140"/>
            <a:ext cx="1535766" cy="26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8" name="Rectangle 5"/>
          <p:cNvSpPr>
            <a:spLocks noChangeArrowheads="1"/>
          </p:cNvSpPr>
          <p:nvPr/>
        </p:nvSpPr>
        <p:spPr bwMode="auto">
          <a:xfrm>
            <a:off x="5363697" y="4677167"/>
            <a:ext cx="1762211" cy="660134"/>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Check Flight Rules</a:t>
            </a:r>
            <a:endParaRPr lang="en-US" altLang="en-US" dirty="0">
              <a:latin typeface="Calibri" pitchFamily="34" charset="0"/>
            </a:endParaRPr>
          </a:p>
        </p:txBody>
      </p:sp>
      <p:cxnSp>
        <p:nvCxnSpPr>
          <p:cNvPr id="109" name="Straight Arrow Connector 108"/>
          <p:cNvCxnSpPr>
            <a:stCxn id="97" idx="2"/>
            <a:endCxn id="108" idx="0"/>
          </p:cNvCxnSpPr>
          <p:nvPr/>
        </p:nvCxnSpPr>
        <p:spPr>
          <a:xfrm>
            <a:off x="6237201" y="3426599"/>
            <a:ext cx="7602" cy="12505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0" name="Rectangle 5"/>
          <p:cNvSpPr>
            <a:spLocks noChangeArrowheads="1"/>
          </p:cNvSpPr>
          <p:nvPr/>
        </p:nvSpPr>
        <p:spPr bwMode="auto">
          <a:xfrm>
            <a:off x="635054" y="4702834"/>
            <a:ext cx="1762211" cy="660134"/>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Check Flight Rules</a:t>
            </a:r>
            <a:endParaRPr lang="en-US" altLang="en-US" dirty="0">
              <a:latin typeface="Calibri" pitchFamily="34" charset="0"/>
            </a:endParaRPr>
          </a:p>
        </p:txBody>
      </p:sp>
      <p:cxnSp>
        <p:nvCxnSpPr>
          <p:cNvPr id="111" name="Straight Arrow Connector 110"/>
          <p:cNvCxnSpPr>
            <a:stCxn id="106" idx="2"/>
            <a:endCxn id="110" idx="0"/>
          </p:cNvCxnSpPr>
          <p:nvPr/>
        </p:nvCxnSpPr>
        <p:spPr>
          <a:xfrm>
            <a:off x="1513918" y="4472207"/>
            <a:ext cx="2242" cy="2306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2" name="Rectangle 5"/>
          <p:cNvSpPr>
            <a:spLocks noChangeArrowheads="1"/>
          </p:cNvSpPr>
          <p:nvPr/>
        </p:nvSpPr>
        <p:spPr bwMode="auto">
          <a:xfrm>
            <a:off x="3400429" y="5417104"/>
            <a:ext cx="1842246" cy="741457"/>
          </a:xfrm>
          <a:prstGeom prst="rect">
            <a:avLst/>
          </a:prstGeom>
          <a:solidFill>
            <a:srgbClr val="99CC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Sequence Passes</a:t>
            </a:r>
          </a:p>
          <a:p>
            <a:pPr algn="ctr" eaLnBrk="1" hangingPunct="1"/>
            <a:r>
              <a:rPr lang="en-US" altLang="en-US" dirty="0" smtClean="0">
                <a:latin typeface="Calibri" pitchFamily="34" charset="0"/>
              </a:rPr>
              <a:t>Simulator</a:t>
            </a:r>
            <a:endParaRPr lang="en-US" altLang="en-US" dirty="0">
              <a:latin typeface="Calibri" pitchFamily="34" charset="0"/>
            </a:endParaRPr>
          </a:p>
        </p:txBody>
      </p:sp>
      <p:cxnSp>
        <p:nvCxnSpPr>
          <p:cNvPr id="113" name="AutoShape 19"/>
          <p:cNvCxnSpPr>
            <a:cxnSpLocks noChangeShapeType="1"/>
            <a:stCxn id="110" idx="2"/>
            <a:endCxn id="112" idx="1"/>
          </p:cNvCxnSpPr>
          <p:nvPr/>
        </p:nvCxnSpPr>
        <p:spPr bwMode="auto">
          <a:xfrm rot="16200000" flipH="1">
            <a:off x="2245862" y="4633265"/>
            <a:ext cx="424865" cy="1884269"/>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cxnSp>
        <p:nvCxnSpPr>
          <p:cNvPr id="114" name="AutoShape 19"/>
          <p:cNvCxnSpPr>
            <a:cxnSpLocks noChangeShapeType="1"/>
            <a:stCxn id="108" idx="2"/>
            <a:endCxn id="112" idx="3"/>
          </p:cNvCxnSpPr>
          <p:nvPr/>
        </p:nvCxnSpPr>
        <p:spPr bwMode="auto">
          <a:xfrm rot="5400000">
            <a:off x="5518473" y="5061503"/>
            <a:ext cx="450532" cy="1002128"/>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cxnSp>
        <p:nvCxnSpPr>
          <p:cNvPr id="115" name="AutoShape 19"/>
          <p:cNvCxnSpPr>
            <a:cxnSpLocks noChangeShapeType="1"/>
            <a:stCxn id="108" idx="3"/>
            <a:endCxn id="121" idx="2"/>
          </p:cNvCxnSpPr>
          <p:nvPr/>
        </p:nvCxnSpPr>
        <p:spPr bwMode="auto">
          <a:xfrm flipV="1">
            <a:off x="7125908" y="4016958"/>
            <a:ext cx="1315605" cy="990276"/>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116" name="TextBox 115"/>
          <p:cNvSpPr txBox="1"/>
          <p:nvPr/>
        </p:nvSpPr>
        <p:spPr>
          <a:xfrm>
            <a:off x="1499628" y="5418501"/>
            <a:ext cx="2126592" cy="369332"/>
          </a:xfrm>
          <a:prstGeom prst="rect">
            <a:avLst/>
          </a:prstGeom>
          <a:noFill/>
        </p:spPr>
        <p:txBody>
          <a:bodyPr wrap="square" rtlCol="0">
            <a:spAutoFit/>
          </a:bodyPr>
          <a:lstStyle/>
          <a:p>
            <a:r>
              <a:rPr lang="en-US" dirty="0" smtClean="0"/>
              <a:t>Pass All Checks?</a:t>
            </a:r>
            <a:endParaRPr lang="en-US" dirty="0"/>
          </a:p>
        </p:txBody>
      </p:sp>
      <p:sp>
        <p:nvSpPr>
          <p:cNvPr id="117" name="TextBox 116"/>
          <p:cNvSpPr txBox="1"/>
          <p:nvPr/>
        </p:nvSpPr>
        <p:spPr>
          <a:xfrm>
            <a:off x="5242675" y="5756963"/>
            <a:ext cx="2126592" cy="369332"/>
          </a:xfrm>
          <a:prstGeom prst="rect">
            <a:avLst/>
          </a:prstGeom>
          <a:noFill/>
        </p:spPr>
        <p:txBody>
          <a:bodyPr wrap="square" rtlCol="0">
            <a:spAutoFit/>
          </a:bodyPr>
          <a:lstStyle/>
          <a:p>
            <a:r>
              <a:rPr lang="en-US" dirty="0" smtClean="0"/>
              <a:t>Pass All Checks?</a:t>
            </a:r>
            <a:endParaRPr lang="en-US" dirty="0"/>
          </a:p>
        </p:txBody>
      </p:sp>
      <p:sp>
        <p:nvSpPr>
          <p:cNvPr id="118" name="TextBox 117"/>
          <p:cNvSpPr txBox="1"/>
          <p:nvPr/>
        </p:nvSpPr>
        <p:spPr>
          <a:xfrm>
            <a:off x="400750" y="6049176"/>
            <a:ext cx="2475243" cy="369332"/>
          </a:xfrm>
          <a:prstGeom prst="rect">
            <a:avLst/>
          </a:prstGeom>
          <a:noFill/>
        </p:spPr>
        <p:txBody>
          <a:bodyPr wrap="square" rtlCol="0">
            <a:spAutoFit/>
          </a:bodyPr>
          <a:lstStyle/>
          <a:p>
            <a:r>
              <a:rPr lang="en-US" dirty="0" smtClean="0"/>
              <a:t>Failed Any Checks? </a:t>
            </a:r>
          </a:p>
        </p:txBody>
      </p:sp>
      <p:sp>
        <p:nvSpPr>
          <p:cNvPr id="119" name="TextBox 118"/>
          <p:cNvSpPr txBox="1"/>
          <p:nvPr/>
        </p:nvSpPr>
        <p:spPr>
          <a:xfrm>
            <a:off x="2485742" y="3827671"/>
            <a:ext cx="1349474" cy="369332"/>
          </a:xfrm>
          <a:prstGeom prst="rect">
            <a:avLst/>
          </a:prstGeom>
          <a:noFill/>
        </p:spPr>
        <p:txBody>
          <a:bodyPr wrap="square" rtlCol="0">
            <a:spAutoFit/>
          </a:bodyPr>
          <a:lstStyle/>
          <a:p>
            <a:r>
              <a:rPr lang="en-US" dirty="0" smtClean="0"/>
              <a:t>Maneuver?</a:t>
            </a:r>
            <a:endParaRPr lang="en-US" dirty="0"/>
          </a:p>
        </p:txBody>
      </p:sp>
      <p:cxnSp>
        <p:nvCxnSpPr>
          <p:cNvPr id="120" name="AutoShape 19"/>
          <p:cNvCxnSpPr>
            <a:cxnSpLocks noChangeShapeType="1"/>
            <a:stCxn id="110" idx="1"/>
            <a:endCxn id="121" idx="2"/>
          </p:cNvCxnSpPr>
          <p:nvPr/>
        </p:nvCxnSpPr>
        <p:spPr bwMode="auto">
          <a:xfrm rot="10800000" flipH="1">
            <a:off x="635053" y="4016959"/>
            <a:ext cx="7806459" cy="1015943"/>
          </a:xfrm>
          <a:prstGeom prst="bentConnector4">
            <a:avLst>
              <a:gd name="adj1" fmla="val -2928"/>
              <a:gd name="adj2" fmla="val -131117"/>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121" name="Rectangle 5"/>
          <p:cNvSpPr>
            <a:spLocks noChangeArrowheads="1"/>
          </p:cNvSpPr>
          <p:nvPr/>
        </p:nvSpPr>
        <p:spPr bwMode="auto">
          <a:xfrm>
            <a:off x="7855027" y="3275501"/>
            <a:ext cx="1172972" cy="741457"/>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Sequence </a:t>
            </a:r>
          </a:p>
          <a:p>
            <a:pPr algn="ctr" eaLnBrk="1" hangingPunct="1"/>
            <a:r>
              <a:rPr lang="en-US" altLang="en-US" dirty="0" smtClean="0">
                <a:latin typeface="Calibri" pitchFamily="34" charset="0"/>
              </a:rPr>
              <a:t>Rejected</a:t>
            </a:r>
            <a:endParaRPr lang="en-US" altLang="en-US" dirty="0">
              <a:latin typeface="Calibri" pitchFamily="34" charset="0"/>
            </a:endParaRPr>
          </a:p>
        </p:txBody>
      </p:sp>
      <p:sp>
        <p:nvSpPr>
          <p:cNvPr id="122" name="TextBox 121"/>
          <p:cNvSpPr txBox="1"/>
          <p:nvPr/>
        </p:nvSpPr>
        <p:spPr>
          <a:xfrm>
            <a:off x="7099015" y="4664796"/>
            <a:ext cx="2273586" cy="646331"/>
          </a:xfrm>
          <a:prstGeom prst="rect">
            <a:avLst/>
          </a:prstGeom>
          <a:noFill/>
        </p:spPr>
        <p:txBody>
          <a:bodyPr wrap="square" rtlCol="0">
            <a:spAutoFit/>
          </a:bodyPr>
          <a:lstStyle/>
          <a:p>
            <a:r>
              <a:rPr lang="en-US" dirty="0" smtClean="0"/>
              <a:t>Failed Any </a:t>
            </a:r>
          </a:p>
          <a:p>
            <a:r>
              <a:rPr lang="en-US" dirty="0" smtClean="0"/>
              <a:t>Checks? </a:t>
            </a:r>
          </a:p>
        </p:txBody>
      </p:sp>
      <p:cxnSp>
        <p:nvCxnSpPr>
          <p:cNvPr id="123" name="AutoShape 19"/>
          <p:cNvCxnSpPr>
            <a:cxnSpLocks noChangeShapeType="1"/>
            <a:stCxn id="121" idx="0"/>
            <a:endCxn id="98" idx="3"/>
          </p:cNvCxnSpPr>
          <p:nvPr/>
        </p:nvCxnSpPr>
        <p:spPr bwMode="auto">
          <a:xfrm rot="16200000" flipV="1">
            <a:off x="6855249" y="1689236"/>
            <a:ext cx="1889341" cy="1283189"/>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sp>
        <p:nvSpPr>
          <p:cNvPr id="124" name="TextBox 123"/>
          <p:cNvSpPr txBox="1"/>
          <p:nvPr/>
        </p:nvSpPr>
        <p:spPr>
          <a:xfrm>
            <a:off x="7369267" y="2007664"/>
            <a:ext cx="2273586" cy="369332"/>
          </a:xfrm>
          <a:prstGeom prst="rect">
            <a:avLst/>
          </a:prstGeom>
          <a:noFill/>
        </p:spPr>
        <p:txBody>
          <a:bodyPr wrap="square" rtlCol="0">
            <a:spAutoFit/>
          </a:bodyPr>
          <a:lstStyle/>
          <a:p>
            <a:r>
              <a:rPr lang="en-US" dirty="0" smtClean="0"/>
              <a:t>Fix ATS </a:t>
            </a:r>
          </a:p>
        </p:txBody>
      </p:sp>
      <p:sp>
        <p:nvSpPr>
          <p:cNvPr id="125" name="Rectangle 5"/>
          <p:cNvSpPr>
            <a:spLocks noChangeArrowheads="1"/>
          </p:cNvSpPr>
          <p:nvPr/>
        </p:nvSpPr>
        <p:spPr bwMode="auto">
          <a:xfrm>
            <a:off x="6477920" y="3595324"/>
            <a:ext cx="1237127" cy="601679"/>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dirty="0" smtClean="0">
                <a:latin typeface="Calibri" pitchFamily="34" charset="0"/>
              </a:rPr>
              <a:t>Attitude file </a:t>
            </a:r>
          </a:p>
          <a:p>
            <a:pPr algn="ctr" eaLnBrk="1" hangingPunct="1"/>
            <a:r>
              <a:rPr lang="en-US" altLang="en-US" dirty="0" smtClean="0">
                <a:latin typeface="Calibri" pitchFamily="34" charset="0"/>
              </a:rPr>
              <a:t>for STK</a:t>
            </a:r>
            <a:endParaRPr lang="en-US" altLang="en-US" dirty="0">
              <a:latin typeface="Calibri" pitchFamily="34" charset="0"/>
            </a:endParaRPr>
          </a:p>
        </p:txBody>
      </p:sp>
      <p:cxnSp>
        <p:nvCxnSpPr>
          <p:cNvPr id="126" name="AutoShape 19"/>
          <p:cNvCxnSpPr>
            <a:cxnSpLocks noChangeShapeType="1"/>
            <a:stCxn id="97" idx="2"/>
            <a:endCxn id="125" idx="1"/>
          </p:cNvCxnSpPr>
          <p:nvPr/>
        </p:nvCxnSpPr>
        <p:spPr bwMode="auto">
          <a:xfrm rot="16200000" flipH="1">
            <a:off x="6122778" y="3541021"/>
            <a:ext cx="469565" cy="240719"/>
          </a:xfrm>
          <a:prstGeom prst="bentConnector2">
            <a:avLst/>
          </a:prstGeom>
          <a:ln>
            <a:headEnd/>
            <a:tailEnd type="triangle" w="med" len="med"/>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19638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34" y="54505"/>
            <a:ext cx="6268598" cy="1017059"/>
          </a:xfrm>
        </p:spPr>
        <p:txBody>
          <a:bodyPr>
            <a:normAutofit/>
          </a:bodyPr>
          <a:lstStyle/>
          <a:p>
            <a:r>
              <a:rPr lang="en-US" sz="3600" dirty="0" smtClean="0">
                <a:solidFill>
                  <a:srgbClr val="008080"/>
                </a:solidFill>
              </a:rPr>
              <a:t>Example FR Check by WSIM</a:t>
            </a:r>
            <a:endParaRPr lang="en-US" sz="3600"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18</a:t>
            </a:fld>
            <a:endParaRPr lang="en-US"/>
          </a:p>
        </p:txBody>
      </p:sp>
      <p:sp>
        <p:nvSpPr>
          <p:cNvPr id="52" name="Rectangle 3"/>
          <p:cNvSpPr txBox="1">
            <a:spLocks noChangeArrowheads="1"/>
          </p:cNvSpPr>
          <p:nvPr/>
        </p:nvSpPr>
        <p:spPr>
          <a:xfrm>
            <a:off x="415925" y="958468"/>
            <a:ext cx="8539815" cy="26070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dirty="0" smtClean="0"/>
              <a:t>FR-PL-LDEX-006 : LDEX Solar Pointing Constraint</a:t>
            </a:r>
          </a:p>
          <a:p>
            <a:pPr lvl="1">
              <a:lnSpc>
                <a:spcPct val="90000"/>
              </a:lnSpc>
            </a:pPr>
            <a:r>
              <a:rPr lang="en-US" altLang="en-US" sz="1900" dirty="0" smtClean="0"/>
              <a:t>LDEX’s Micro Channel Plate is sensitive to UV light, high voltage should be disabled when the sun is in the instrument FOV.</a:t>
            </a:r>
          </a:p>
          <a:p>
            <a:pPr lvl="1">
              <a:lnSpc>
                <a:spcPct val="90000"/>
              </a:lnSpc>
            </a:pPr>
            <a:r>
              <a:rPr lang="en-US" altLang="en-US" sz="1900" dirty="0" smtClean="0"/>
              <a:t>The Rule: LDEX instrument high voltage will be powered off at least 120 seconds before the sun is predicted to be within the instrument field of view (169 degree cone) and off for at least 120 seconds after the predicted time when the sun leaves the instrument field of view</a:t>
            </a:r>
          </a:p>
          <a:p>
            <a:pPr lvl="1">
              <a:lnSpc>
                <a:spcPct val="90000"/>
              </a:lnSpc>
            </a:pPr>
            <a:r>
              <a:rPr lang="en-US" altLang="en-US" sz="1900" dirty="0" smtClean="0"/>
              <a:t>Static Flight Rule Checker does not know where the sun is relative to the LDEX </a:t>
            </a:r>
            <a:r>
              <a:rPr lang="en-US" altLang="en-US" sz="1900" dirty="0" err="1" smtClean="0"/>
              <a:t>boresight</a:t>
            </a:r>
            <a:endParaRPr lang="en-US" altLang="en-US" sz="1900" dirty="0" smtClean="0"/>
          </a:p>
        </p:txBody>
      </p:sp>
      <p:sp>
        <p:nvSpPr>
          <p:cNvPr id="53" name="Rectangle 3"/>
          <p:cNvSpPr txBox="1">
            <a:spLocks noChangeArrowheads="1"/>
          </p:cNvSpPr>
          <p:nvPr/>
        </p:nvSpPr>
        <p:spPr bwMode="auto">
          <a:xfrm>
            <a:off x="424148" y="3287862"/>
            <a:ext cx="4885982" cy="295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lvl1pPr marL="342900" indent="-342900" algn="l" rtl="0" eaLnBrk="0" fontAlgn="base" hangingPunct="0">
              <a:spcBef>
                <a:spcPct val="35000"/>
              </a:spcBef>
              <a:spcAft>
                <a:spcPct val="0"/>
              </a:spcAft>
              <a:buChar char="•"/>
              <a:defRPr sz="2000" b="1">
                <a:solidFill>
                  <a:schemeClr val="tx1"/>
                </a:solidFill>
                <a:latin typeface="+mn-lt"/>
                <a:ea typeface="+mn-ea"/>
                <a:cs typeface="+mn-cs"/>
              </a:defRPr>
            </a:lvl1pPr>
            <a:lvl2pPr marL="730250" indent="-284163" algn="l" rtl="0" eaLnBrk="0" fontAlgn="base" hangingPunct="0">
              <a:spcBef>
                <a:spcPct val="35000"/>
              </a:spcBef>
              <a:spcAft>
                <a:spcPct val="0"/>
              </a:spcAft>
              <a:buChar char="–"/>
              <a:defRPr>
                <a:solidFill>
                  <a:schemeClr val="tx1"/>
                </a:solidFill>
                <a:latin typeface="+mn-lt"/>
                <a:ea typeface="+mn-ea"/>
                <a:cs typeface="+mn-cs"/>
              </a:defRPr>
            </a:lvl2pPr>
            <a:lvl3pPr marL="1062038" indent="-228600" algn="l" rtl="0" eaLnBrk="0" fontAlgn="base" hangingPunct="0">
              <a:spcBef>
                <a:spcPct val="35000"/>
              </a:spcBef>
              <a:spcAft>
                <a:spcPct val="0"/>
              </a:spcAft>
              <a:buChar char="•"/>
              <a:defRPr sz="1600">
                <a:solidFill>
                  <a:schemeClr val="tx1"/>
                </a:solidFill>
                <a:latin typeface="+mn-lt"/>
                <a:ea typeface="+mn-ea"/>
                <a:cs typeface="+mn-cs"/>
              </a:defRPr>
            </a:lvl3pPr>
            <a:lvl4pPr marL="1392238" indent="-228600" algn="l" rtl="0" eaLnBrk="0" fontAlgn="base" hangingPunct="0">
              <a:spcBef>
                <a:spcPct val="35000"/>
              </a:spcBef>
              <a:spcAft>
                <a:spcPct val="0"/>
              </a:spcAft>
              <a:buChar char="o"/>
              <a:defRPr sz="1400">
                <a:solidFill>
                  <a:schemeClr val="tx1"/>
                </a:solidFill>
                <a:latin typeface="+mn-lt"/>
                <a:ea typeface="+mn-ea"/>
                <a:cs typeface="+mn-cs"/>
              </a:defRPr>
            </a:lvl4pPr>
            <a:lvl5pPr marL="1722438" indent="-228600" algn="l" rtl="0" eaLnBrk="0" fontAlgn="base" hangingPunct="0">
              <a:spcBef>
                <a:spcPct val="20000"/>
              </a:spcBef>
              <a:spcAft>
                <a:spcPct val="0"/>
              </a:spcAft>
              <a:buChar char="•"/>
              <a:defRPr sz="1400">
                <a:solidFill>
                  <a:schemeClr val="tx1"/>
                </a:solidFill>
                <a:latin typeface="+mn-lt"/>
                <a:ea typeface="+mn-ea"/>
                <a:cs typeface="+mn-cs"/>
              </a:defRPr>
            </a:lvl5pPr>
            <a:lvl6pPr marL="2179638" indent="-228600" algn="l" rtl="0" fontAlgn="base">
              <a:spcBef>
                <a:spcPct val="20000"/>
              </a:spcBef>
              <a:spcAft>
                <a:spcPct val="0"/>
              </a:spcAft>
              <a:buChar char="•"/>
              <a:defRPr sz="1400">
                <a:solidFill>
                  <a:schemeClr val="tx1"/>
                </a:solidFill>
                <a:latin typeface="+mn-lt"/>
                <a:ea typeface="+mn-ea"/>
                <a:cs typeface="+mn-cs"/>
              </a:defRPr>
            </a:lvl6pPr>
            <a:lvl7pPr marL="2636838" indent="-228600" algn="l" rtl="0" fontAlgn="base">
              <a:spcBef>
                <a:spcPct val="20000"/>
              </a:spcBef>
              <a:spcAft>
                <a:spcPct val="0"/>
              </a:spcAft>
              <a:buChar char="•"/>
              <a:defRPr sz="1400">
                <a:solidFill>
                  <a:schemeClr val="tx1"/>
                </a:solidFill>
                <a:latin typeface="+mn-lt"/>
                <a:ea typeface="+mn-ea"/>
                <a:cs typeface="+mn-cs"/>
              </a:defRPr>
            </a:lvl7pPr>
            <a:lvl8pPr marL="3094038" indent="-228600" algn="l" rtl="0" fontAlgn="base">
              <a:spcBef>
                <a:spcPct val="20000"/>
              </a:spcBef>
              <a:spcAft>
                <a:spcPct val="0"/>
              </a:spcAft>
              <a:buChar char="•"/>
              <a:defRPr sz="1400">
                <a:solidFill>
                  <a:schemeClr val="tx1"/>
                </a:solidFill>
                <a:latin typeface="+mn-lt"/>
                <a:ea typeface="+mn-ea"/>
                <a:cs typeface="+mn-cs"/>
              </a:defRPr>
            </a:lvl8pPr>
            <a:lvl9pPr marL="3551238" indent="-228600" algn="l" rtl="0" fontAlgn="base">
              <a:spcBef>
                <a:spcPct val="20000"/>
              </a:spcBef>
              <a:spcAft>
                <a:spcPct val="0"/>
              </a:spcAft>
              <a:buChar char="•"/>
              <a:defRPr sz="1400">
                <a:solidFill>
                  <a:schemeClr val="tx1"/>
                </a:solidFill>
                <a:latin typeface="+mn-lt"/>
                <a:ea typeface="+mn-ea"/>
                <a:cs typeface="+mn-cs"/>
              </a:defRPr>
            </a:lvl9pPr>
          </a:lstStyle>
          <a:p>
            <a:pPr lvl="1" eaLnBrk="1" hangingPunct="1">
              <a:lnSpc>
                <a:spcPct val="90000"/>
              </a:lnSpc>
            </a:pPr>
            <a:r>
              <a:rPr lang="en-US" altLang="en-US" kern="0" dirty="0" smtClean="0"/>
              <a:t>WSIM models sun position, sun in sight, S/C attitude, and instrument power cycles</a:t>
            </a:r>
            <a:endParaRPr lang="en-US" altLang="en-US" kern="0" dirty="0"/>
          </a:p>
          <a:p>
            <a:pPr lvl="1" eaLnBrk="1" hangingPunct="1">
              <a:lnSpc>
                <a:spcPct val="90000"/>
              </a:lnSpc>
            </a:pPr>
            <a:r>
              <a:rPr lang="en-US" altLang="en-US" kern="0" dirty="0" smtClean="0"/>
              <a:t>Post processing script checks </a:t>
            </a:r>
          </a:p>
          <a:p>
            <a:pPr marL="1176338" lvl="2" indent="-342900" eaLnBrk="1" hangingPunct="1">
              <a:lnSpc>
                <a:spcPct val="90000"/>
              </a:lnSpc>
              <a:buFont typeface="+mj-lt"/>
              <a:buAutoNum type="arabicPeriod"/>
            </a:pPr>
            <a:r>
              <a:rPr lang="en-US" altLang="en-US" kern="0" dirty="0"/>
              <a:t>P</a:t>
            </a:r>
            <a:r>
              <a:rPr lang="en-US" altLang="en-US" kern="0" dirty="0" smtClean="0"/>
              <a:t>ower on times for LDEX + buffer time</a:t>
            </a:r>
          </a:p>
          <a:p>
            <a:pPr marL="1176338" lvl="2" indent="-342900" eaLnBrk="1" hangingPunct="1">
              <a:lnSpc>
                <a:spcPct val="90000"/>
              </a:lnSpc>
              <a:buFont typeface="+mj-lt"/>
              <a:buAutoNum type="arabicPeriod"/>
            </a:pPr>
            <a:r>
              <a:rPr lang="en-US" altLang="en-US" kern="0" dirty="0" smtClean="0"/>
              <a:t>Is the sun in view at these times or is it blocked by the Moon?</a:t>
            </a:r>
          </a:p>
          <a:p>
            <a:pPr marL="1176338" lvl="2" indent="-342900" eaLnBrk="1" hangingPunct="1">
              <a:lnSpc>
                <a:spcPct val="90000"/>
              </a:lnSpc>
              <a:buFont typeface="+mj-lt"/>
              <a:buAutoNum type="arabicPeriod"/>
            </a:pPr>
            <a:r>
              <a:rPr lang="en-US" altLang="en-US" kern="0" dirty="0" smtClean="0"/>
              <a:t>Is the angle between the sun and LDEX </a:t>
            </a:r>
            <a:r>
              <a:rPr lang="en-US" altLang="en-US" kern="0" dirty="0" err="1" smtClean="0"/>
              <a:t>boresight</a:t>
            </a:r>
            <a:r>
              <a:rPr lang="en-US" altLang="en-US" kern="0" dirty="0" smtClean="0"/>
              <a:t> less than the half angle of the LDEX FOV at these times?</a:t>
            </a:r>
          </a:p>
        </p:txBody>
      </p:sp>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53307">
            <a:off x="7040310" y="5752923"/>
            <a:ext cx="647725" cy="87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3007" y="3780620"/>
            <a:ext cx="910198" cy="910198"/>
          </a:xfrm>
          <a:prstGeom prst="rect">
            <a:avLst/>
          </a:prstGeom>
        </p:spPr>
      </p:pic>
      <p:sp>
        <p:nvSpPr>
          <p:cNvPr id="56" name="Isosceles Triangle 55"/>
          <p:cNvSpPr/>
          <p:nvPr/>
        </p:nvSpPr>
        <p:spPr>
          <a:xfrm rot="10800000">
            <a:off x="6819898" y="3418857"/>
            <a:ext cx="1501590" cy="2465489"/>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7" name="Isosceles Triangle 56"/>
          <p:cNvSpPr/>
          <p:nvPr/>
        </p:nvSpPr>
        <p:spPr>
          <a:xfrm rot="10800000">
            <a:off x="7012638" y="3418857"/>
            <a:ext cx="1116107" cy="24654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8" name="Freeform 57"/>
          <p:cNvSpPr/>
          <p:nvPr/>
        </p:nvSpPr>
        <p:spPr>
          <a:xfrm>
            <a:off x="6010835" y="3565468"/>
            <a:ext cx="2944906" cy="579953"/>
          </a:xfrm>
          <a:custGeom>
            <a:avLst/>
            <a:gdLst>
              <a:gd name="connsiteX0" fmla="*/ 0 w 2944906"/>
              <a:gd name="connsiteY0" fmla="*/ 579953 h 579953"/>
              <a:gd name="connsiteX1" fmla="*/ 1532965 w 2944906"/>
              <a:gd name="connsiteY1" fmla="*/ 1729 h 579953"/>
              <a:gd name="connsiteX2" fmla="*/ 2944906 w 2944906"/>
              <a:gd name="connsiteY2" fmla="*/ 405141 h 579953"/>
            </a:gdLst>
            <a:ahLst/>
            <a:cxnLst>
              <a:cxn ang="0">
                <a:pos x="connsiteX0" y="connsiteY0"/>
              </a:cxn>
              <a:cxn ang="0">
                <a:pos x="connsiteX1" y="connsiteY1"/>
              </a:cxn>
              <a:cxn ang="0">
                <a:pos x="connsiteX2" y="connsiteY2"/>
              </a:cxn>
            </a:cxnLst>
            <a:rect l="l" t="t" r="r" b="b"/>
            <a:pathLst>
              <a:path w="2944906" h="579953">
                <a:moveTo>
                  <a:pt x="0" y="579953"/>
                </a:moveTo>
                <a:cubicBezTo>
                  <a:pt x="521073" y="305408"/>
                  <a:pt x="1042147" y="30864"/>
                  <a:pt x="1532965" y="1729"/>
                </a:cubicBezTo>
                <a:cubicBezTo>
                  <a:pt x="2023783" y="-27406"/>
                  <a:pt x="2709583" y="319976"/>
                  <a:pt x="2944906" y="405141"/>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801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from flight</a:t>
            </a:r>
            <a:endParaRPr lang="en-US" dirty="0"/>
          </a:p>
        </p:txBody>
      </p:sp>
      <p:sp>
        <p:nvSpPr>
          <p:cNvPr id="6" name="Footer Placeholder 5"/>
          <p:cNvSpPr>
            <a:spLocks noGrp="1"/>
          </p:cNvSpPr>
          <p:nvPr>
            <p:ph type="ftr" sz="quarter" idx="11"/>
          </p:nvPr>
        </p:nvSpPr>
        <p:spPr/>
        <p:txBody>
          <a:bodyPr/>
          <a:lstStyle/>
          <a:p>
            <a:r>
              <a:rPr lang="en-US" smtClean="0"/>
              <a:t>2014 Spacecraft Flight Software Workshop</a:t>
            </a:r>
            <a:endParaRPr lang="en-US"/>
          </a:p>
        </p:txBody>
      </p:sp>
      <p:sp>
        <p:nvSpPr>
          <p:cNvPr id="7" name="Slide Number Placeholder 6"/>
          <p:cNvSpPr>
            <a:spLocks noGrp="1"/>
          </p:cNvSpPr>
          <p:nvPr>
            <p:ph type="sldNum" sz="quarter" idx="12"/>
          </p:nvPr>
        </p:nvSpPr>
        <p:spPr/>
        <p:txBody>
          <a:bodyPr/>
          <a:lstStyle/>
          <a:p>
            <a:fld id="{85501C4E-1F10-1947-822E-0654956CBAFE}" type="slidenum">
              <a:rPr lang="en-US" smtClean="0"/>
              <a:t>19</a:t>
            </a:fld>
            <a:endParaRPr lang="en-US"/>
          </a:p>
        </p:txBody>
      </p:sp>
      <p:sp>
        <p:nvSpPr>
          <p:cNvPr id="2" name="Date Placeholder 1"/>
          <p:cNvSpPr>
            <a:spLocks noGrp="1"/>
          </p:cNvSpPr>
          <p:nvPr>
            <p:ph type="dt" sz="half" idx="10"/>
          </p:nvPr>
        </p:nvSpPr>
        <p:spPr/>
        <p:txBody>
          <a:bodyPr/>
          <a:lstStyle/>
          <a:p>
            <a:r>
              <a:rPr lang="en-US" smtClean="0"/>
              <a:t>Dec 18, 2014</a:t>
            </a:r>
            <a:endParaRPr lang="en-US"/>
          </a:p>
        </p:txBody>
      </p:sp>
    </p:spTree>
    <p:extLst>
      <p:ext uri="{BB962C8B-B14F-4D97-AF65-F5344CB8AC3E}">
        <p14:creationId xmlns:p14="http://schemas.microsoft.com/office/powerpoint/2010/main" val="2151527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bwMode="auto">
          <a:xfrm>
            <a:off x="3638320" y="1083576"/>
            <a:ext cx="5175173"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pPr>
            <a:r>
              <a:rPr lang="en-US" altLang="en-US" sz="1900" dirty="0" smtClean="0">
                <a:latin typeface="Calibri" pitchFamily="34" charset="0"/>
              </a:rPr>
              <a:t>Lunar Atmosphere and Dust Environment Explorer (LADEE) was a NASA mission that will orbited the Moon and its main objective is to characterize the atmosphere and lunar dust environment. </a:t>
            </a:r>
          </a:p>
          <a:p>
            <a:pPr lvl="1" eaLnBrk="1" hangingPunct="1">
              <a:lnSpc>
                <a:spcPct val="80000"/>
              </a:lnSpc>
            </a:pPr>
            <a:r>
              <a:rPr lang="en-US" altLang="en-US" sz="1600" dirty="0" smtClean="0">
                <a:latin typeface="Calibri" pitchFamily="34" charset="0"/>
              </a:rPr>
              <a:t>Low cost, minimal complexity and rapidly prototyped </a:t>
            </a:r>
            <a:r>
              <a:rPr lang="ja-JP" altLang="en-US" sz="1600" dirty="0" smtClean="0">
                <a:latin typeface="Calibri" pitchFamily="34" charset="0"/>
              </a:rPr>
              <a:t>“</a:t>
            </a:r>
            <a:r>
              <a:rPr lang="en-US" altLang="ja-JP" sz="1600" dirty="0" smtClean="0">
                <a:latin typeface="Calibri" pitchFamily="34" charset="0"/>
              </a:rPr>
              <a:t>common bus</a:t>
            </a:r>
            <a:r>
              <a:rPr lang="ja-JP" altLang="en-US" sz="1600" dirty="0" smtClean="0">
                <a:latin typeface="Calibri" pitchFamily="34" charset="0"/>
              </a:rPr>
              <a:t>”</a:t>
            </a:r>
            <a:r>
              <a:rPr lang="en-US" altLang="ja-JP" sz="1600" dirty="0" smtClean="0">
                <a:latin typeface="Calibri" pitchFamily="34" charset="0"/>
              </a:rPr>
              <a:t> design.</a:t>
            </a:r>
          </a:p>
          <a:p>
            <a:pPr lvl="1" eaLnBrk="1" hangingPunct="1">
              <a:lnSpc>
                <a:spcPct val="80000"/>
              </a:lnSpc>
            </a:pPr>
            <a:r>
              <a:rPr lang="en-US" altLang="en-US" sz="1600" dirty="0" smtClean="0">
                <a:latin typeface="Calibri" pitchFamily="34" charset="0"/>
              </a:rPr>
              <a:t>Model-Based Software Development</a:t>
            </a:r>
            <a:endParaRPr lang="en-US" altLang="en-US" sz="1400" dirty="0" smtClean="0">
              <a:latin typeface="Calibri" pitchFamily="34" charset="0"/>
            </a:endParaRPr>
          </a:p>
        </p:txBody>
      </p:sp>
      <p:sp>
        <p:nvSpPr>
          <p:cNvPr id="11" name="Title 1"/>
          <p:cNvSpPr>
            <a:spLocks noGrp="1"/>
          </p:cNvSpPr>
          <p:nvPr>
            <p:ph type="title"/>
          </p:nvPr>
        </p:nvSpPr>
        <p:spPr>
          <a:xfrm>
            <a:off x="927100" y="52388"/>
            <a:ext cx="6163898" cy="1019175"/>
          </a:xfrm>
        </p:spPr>
        <p:txBody>
          <a:bodyPr>
            <a:normAutofit/>
          </a:bodyPr>
          <a:lstStyle/>
          <a:p>
            <a:r>
              <a:rPr lang="en-US" dirty="0">
                <a:solidFill>
                  <a:srgbClr val="008080"/>
                </a:solidFill>
              </a:rPr>
              <a:t>LADEE Mission Overview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8470"/>
            <a:ext cx="8553679" cy="36004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431" y="3258470"/>
            <a:ext cx="3478569" cy="3600449"/>
          </a:xfrm>
          <a:prstGeom prst="rect">
            <a:avLst/>
          </a:prstGeom>
        </p:spPr>
      </p:pic>
      <p:pic>
        <p:nvPicPr>
          <p:cNvPr id="4100" name="Picture 3" descr="LADEE3_w_flare.jpg"/>
          <p:cNvPicPr>
            <a:picLocks noChangeAspect="1"/>
          </p:cNvPicPr>
          <p:nvPr/>
        </p:nvPicPr>
        <p:blipFill>
          <a:blip r:embed="rId5">
            <a:extLst>
              <a:ext uri="{28A0092B-C50C-407E-A947-70E740481C1C}">
                <a14:useLocalDpi xmlns:a14="http://schemas.microsoft.com/office/drawing/2010/main" val="0"/>
              </a:ext>
            </a:extLst>
          </a:blip>
          <a:srcRect t="2940" r="9375" b="20589"/>
          <a:stretch>
            <a:fillRect/>
          </a:stretch>
        </p:blipFill>
        <p:spPr bwMode="auto">
          <a:xfrm>
            <a:off x="0" y="1083576"/>
            <a:ext cx="3506118" cy="235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217584" y="3438165"/>
            <a:ext cx="2544896" cy="3419835"/>
          </a:xfrm>
          <a:prstGeom prst="rect">
            <a:avLst/>
          </a:prstGeom>
        </p:spPr>
        <p:txBody>
          <a:bodyPr>
            <a:normAutofit fontScale="92500" lnSpcReduction="20000"/>
          </a:bodyPr>
          <a:lstStyle/>
          <a:p>
            <a:pPr marL="285750" indent="-285750">
              <a:spcBef>
                <a:spcPct val="20000"/>
              </a:spcBef>
              <a:buFontTx/>
              <a:buChar char="–"/>
              <a:defRPr/>
            </a:pPr>
            <a:r>
              <a:rPr lang="en-US" sz="2200" kern="0" dirty="0" smtClean="0">
                <a:solidFill>
                  <a:schemeClr val="bg1"/>
                </a:solidFill>
                <a:latin typeface="Calibri" pitchFamily="-111" charset="0"/>
                <a:ea typeface="+mn-ea"/>
              </a:rPr>
              <a:t>Determine </a:t>
            </a:r>
            <a:r>
              <a:rPr lang="en-US" sz="2200" kern="0" dirty="0">
                <a:solidFill>
                  <a:schemeClr val="bg1"/>
                </a:solidFill>
                <a:latin typeface="Calibri" pitchFamily="-111" charset="0"/>
                <a:ea typeface="+mn-ea"/>
              </a:rPr>
              <a:t>the global density, composition, and time variability of the lunar atmosphere</a:t>
            </a:r>
            <a:r>
              <a:rPr lang="en-US" sz="2200" kern="0" dirty="0" smtClean="0">
                <a:solidFill>
                  <a:schemeClr val="bg1"/>
                </a:solidFill>
                <a:latin typeface="Calibri" pitchFamily="-111" charset="0"/>
                <a:ea typeface="+mn-ea"/>
              </a:rPr>
              <a:t>;</a:t>
            </a:r>
          </a:p>
          <a:p>
            <a:pPr marL="285750" indent="-285750">
              <a:spcBef>
                <a:spcPct val="20000"/>
              </a:spcBef>
              <a:buFontTx/>
              <a:buChar char="–"/>
              <a:defRPr/>
            </a:pPr>
            <a:r>
              <a:rPr lang="en-US" sz="2200" kern="0" dirty="0" smtClean="0">
                <a:solidFill>
                  <a:schemeClr val="bg1"/>
                </a:solidFill>
                <a:latin typeface="Calibri" pitchFamily="-111" charset="0"/>
                <a:ea typeface="+mn-ea"/>
              </a:rPr>
              <a:t> Laser </a:t>
            </a:r>
            <a:r>
              <a:rPr lang="en-US" sz="2200" kern="0" dirty="0">
                <a:solidFill>
                  <a:schemeClr val="bg1"/>
                </a:solidFill>
                <a:latin typeface="Calibri" pitchFamily="-111" charset="0"/>
                <a:ea typeface="+mn-ea"/>
              </a:rPr>
              <a:t>Communications Demonstration:  622 </a:t>
            </a:r>
            <a:r>
              <a:rPr lang="en-US" sz="2200" kern="0" dirty="0" err="1">
                <a:solidFill>
                  <a:schemeClr val="bg1"/>
                </a:solidFill>
                <a:latin typeface="Calibri" pitchFamily="-111" charset="0"/>
                <a:ea typeface="+mn-ea"/>
              </a:rPr>
              <a:t>Mbs</a:t>
            </a:r>
            <a:r>
              <a:rPr lang="en-US" sz="2200" kern="0" dirty="0">
                <a:solidFill>
                  <a:schemeClr val="bg1"/>
                </a:solidFill>
                <a:latin typeface="Calibri" pitchFamily="-111" charset="0"/>
                <a:ea typeface="+mn-ea"/>
              </a:rPr>
              <a:t> Record download rate from the Moon!</a:t>
            </a:r>
          </a:p>
        </p:txBody>
      </p:sp>
    </p:spTree>
    <p:extLst>
      <p:ext uri="{BB962C8B-B14F-4D97-AF65-F5344CB8AC3E}">
        <p14:creationId xmlns:p14="http://schemas.microsoft.com/office/powerpoint/2010/main" val="1015506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34" y="54505"/>
            <a:ext cx="6268598" cy="1017059"/>
          </a:xfrm>
        </p:spPr>
        <p:txBody>
          <a:bodyPr>
            <a:normAutofit/>
          </a:bodyPr>
          <a:lstStyle/>
          <a:p>
            <a:r>
              <a:rPr lang="en-US" sz="3600" dirty="0" smtClean="0">
                <a:solidFill>
                  <a:srgbClr val="008080"/>
                </a:solidFill>
              </a:rPr>
              <a:t>Debugging Star Tracker Anomaly</a:t>
            </a:r>
            <a:endParaRPr lang="en-US" sz="3600"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20</a:t>
            </a:fld>
            <a:endParaRPr lang="en-US"/>
          </a:p>
        </p:txBody>
      </p:sp>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53307">
            <a:off x="6460948" y="4810485"/>
            <a:ext cx="1056304" cy="143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Isosceles Triangle 55"/>
          <p:cNvSpPr/>
          <p:nvPr/>
        </p:nvSpPr>
        <p:spPr>
          <a:xfrm rot="10800000">
            <a:off x="6101498" y="3302249"/>
            <a:ext cx="2856406" cy="1721441"/>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57" name="Isosceles Triangle 56"/>
          <p:cNvSpPr/>
          <p:nvPr/>
        </p:nvSpPr>
        <p:spPr>
          <a:xfrm rot="10800000">
            <a:off x="6235546" y="3302246"/>
            <a:ext cx="2577947" cy="1721443"/>
          </a:xfrm>
          <a:prstGeom prst="triangle">
            <a:avLst>
              <a:gd name="adj" fmla="val 49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706" y="1071564"/>
            <a:ext cx="2892200" cy="22306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891" y="1071564"/>
            <a:ext cx="5843242" cy="5284786"/>
          </a:xfrm>
          <a:prstGeom prst="rect">
            <a:avLst/>
          </a:prstGeom>
        </p:spPr>
      </p:pic>
    </p:spTree>
    <p:extLst>
      <p:ext uri="{BB962C8B-B14F-4D97-AF65-F5344CB8AC3E}">
        <p14:creationId xmlns:p14="http://schemas.microsoft.com/office/powerpoint/2010/main" val="3934680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34" y="54505"/>
            <a:ext cx="6268598" cy="1017059"/>
          </a:xfrm>
        </p:spPr>
        <p:txBody>
          <a:bodyPr>
            <a:normAutofit/>
          </a:bodyPr>
          <a:lstStyle/>
          <a:p>
            <a:r>
              <a:rPr lang="en-US" sz="3600" dirty="0" smtClean="0">
                <a:solidFill>
                  <a:srgbClr val="008080"/>
                </a:solidFill>
              </a:rPr>
              <a:t>Power/Thermal During Eclipse</a:t>
            </a:r>
            <a:endParaRPr lang="en-US" sz="3600"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21</a:t>
            </a:fld>
            <a:endParaRPr lang="en-US"/>
          </a:p>
        </p:txBody>
      </p:sp>
      <p:sp>
        <p:nvSpPr>
          <p:cNvPr id="3" name="TextBox 2"/>
          <p:cNvSpPr txBox="1"/>
          <p:nvPr/>
        </p:nvSpPr>
        <p:spPr>
          <a:xfrm>
            <a:off x="457200" y="4508372"/>
            <a:ext cx="8312227"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Predicted Heater Power usage from thermal team model was 35W, actual was 93W</a:t>
            </a:r>
          </a:p>
          <a:p>
            <a:pPr marL="285750" indent="-285750">
              <a:buFont typeface="Arial" panose="020B0604020202020204" pitchFamily="34" charset="0"/>
              <a:buChar char="•"/>
            </a:pPr>
            <a:r>
              <a:rPr lang="en-US" dirty="0" smtClean="0"/>
              <a:t>Discrepancy due to out of date heater set points and invalid assumption of constant battery voltage</a:t>
            </a:r>
          </a:p>
          <a:p>
            <a:pPr marL="285750" indent="-285750">
              <a:buFont typeface="Arial" panose="020B0604020202020204" pitchFamily="34" charset="0"/>
              <a:buChar char="•"/>
            </a:pPr>
            <a:r>
              <a:rPr lang="en-US" dirty="0" smtClean="0"/>
              <a:t>WSIM model predicted safe mode due to low battery voltage to within 15 min of actual safe mode event.</a:t>
            </a:r>
          </a:p>
          <a:p>
            <a:pPr marL="285750" indent="-285750">
              <a:buFont typeface="Arial" panose="020B0604020202020204" pitchFamily="34" charset="0"/>
              <a:buChar char="•"/>
            </a:pPr>
            <a:r>
              <a:rPr lang="en-US" dirty="0" smtClean="0"/>
              <a:t>Integrated multi-domain model can identify invalid assumptions and out of date parameters.</a:t>
            </a:r>
            <a:endParaRPr lang="en-US" dirty="0"/>
          </a:p>
        </p:txBody>
      </p:sp>
      <p:grpSp>
        <p:nvGrpSpPr>
          <p:cNvPr id="8" name="Group 7"/>
          <p:cNvGrpSpPr/>
          <p:nvPr/>
        </p:nvGrpSpPr>
        <p:grpSpPr>
          <a:xfrm>
            <a:off x="4726360" y="1531345"/>
            <a:ext cx="4206477" cy="2977027"/>
            <a:chOff x="4528308" y="1531344"/>
            <a:chExt cx="4206477" cy="2977027"/>
          </a:xfrm>
        </p:grpSpPr>
        <p:pic>
          <p:nvPicPr>
            <p:cNvPr id="1027" name="Picture 3" descr="Eclipse-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308" y="1531344"/>
              <a:ext cx="4206477" cy="2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286258" y="2111567"/>
              <a:ext cx="1026405" cy="378172"/>
            </a:xfrm>
            <a:prstGeom prst="rect">
              <a:avLst/>
            </a:prstGeom>
            <a:noFill/>
          </p:spPr>
          <p:txBody>
            <a:bodyPr wrap="square" rtlCol="0">
              <a:spAutoFit/>
            </a:bodyPr>
            <a:lstStyle/>
            <a:p>
              <a:r>
                <a:rPr lang="en-US" b="1" dirty="0" smtClean="0"/>
                <a:t>FLIGHT</a:t>
              </a:r>
              <a:endParaRPr lang="en-US" b="1" dirty="0"/>
            </a:p>
          </p:txBody>
        </p:sp>
        <p:cxnSp>
          <p:nvCxnSpPr>
            <p:cNvPr id="9" name="Straight Connector 8"/>
            <p:cNvCxnSpPr/>
            <p:nvPr/>
          </p:nvCxnSpPr>
          <p:spPr>
            <a:xfrm>
              <a:off x="4759411" y="2519192"/>
              <a:ext cx="3338111" cy="0"/>
            </a:xfrm>
            <a:prstGeom prst="line">
              <a:avLst/>
            </a:prstGeom>
          </p:spPr>
          <p:style>
            <a:lnRef idx="1">
              <a:schemeClr val="dk1"/>
            </a:lnRef>
            <a:fillRef idx="0">
              <a:schemeClr val="dk1"/>
            </a:fillRef>
            <a:effectRef idx="0">
              <a:schemeClr val="dk1"/>
            </a:effectRef>
            <a:fontRef idx="minor">
              <a:schemeClr val="tx1"/>
            </a:fontRef>
          </p:style>
        </p:cxnSp>
      </p:gr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02" y="1071564"/>
            <a:ext cx="4510811" cy="343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970628" y="3806330"/>
            <a:ext cx="1026405" cy="378172"/>
          </a:xfrm>
          <a:prstGeom prst="rect">
            <a:avLst/>
          </a:prstGeom>
          <a:noFill/>
        </p:spPr>
        <p:txBody>
          <a:bodyPr wrap="square" rtlCol="0">
            <a:spAutoFit/>
          </a:bodyPr>
          <a:lstStyle/>
          <a:p>
            <a:r>
              <a:rPr lang="en-US" b="1" dirty="0" smtClean="0"/>
              <a:t>PREDICT</a:t>
            </a:r>
            <a:endParaRPr lang="en-US" b="1" dirty="0"/>
          </a:p>
        </p:txBody>
      </p:sp>
      <p:sp>
        <p:nvSpPr>
          <p:cNvPr id="12" name="Oval 11"/>
          <p:cNvSpPr/>
          <p:nvPr/>
        </p:nvSpPr>
        <p:spPr>
          <a:xfrm>
            <a:off x="7711807" y="2379644"/>
            <a:ext cx="363557" cy="31948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283300" y="2334527"/>
            <a:ext cx="649537" cy="369332"/>
          </a:xfrm>
          <a:prstGeom prst="rect">
            <a:avLst/>
          </a:prstGeom>
          <a:noFill/>
        </p:spPr>
        <p:txBody>
          <a:bodyPr wrap="none" rtlCol="0">
            <a:spAutoFit/>
          </a:bodyPr>
          <a:lstStyle/>
          <a:p>
            <a:r>
              <a:rPr lang="en-US" dirty="0" smtClean="0"/>
              <a:t>Limit</a:t>
            </a:r>
            <a:endParaRPr lang="en-US" dirty="0"/>
          </a:p>
        </p:txBody>
      </p:sp>
    </p:spTree>
    <p:extLst>
      <p:ext uri="{BB962C8B-B14F-4D97-AF65-F5344CB8AC3E}">
        <p14:creationId xmlns:p14="http://schemas.microsoft.com/office/powerpoint/2010/main" val="198123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
        <p:nvSpPr>
          <p:cNvPr id="6" name="Footer Placeholder 5"/>
          <p:cNvSpPr>
            <a:spLocks noGrp="1"/>
          </p:cNvSpPr>
          <p:nvPr>
            <p:ph type="ftr" sz="quarter" idx="11"/>
          </p:nvPr>
        </p:nvSpPr>
        <p:spPr/>
        <p:txBody>
          <a:bodyPr/>
          <a:lstStyle/>
          <a:p>
            <a:r>
              <a:rPr lang="en-US" smtClean="0"/>
              <a:t>2014 Spacecraft Flight Software Workshop</a:t>
            </a:r>
            <a:endParaRPr lang="en-US"/>
          </a:p>
        </p:txBody>
      </p:sp>
      <p:sp>
        <p:nvSpPr>
          <p:cNvPr id="7" name="Slide Number Placeholder 6"/>
          <p:cNvSpPr>
            <a:spLocks noGrp="1"/>
          </p:cNvSpPr>
          <p:nvPr>
            <p:ph type="sldNum" sz="quarter" idx="12"/>
          </p:nvPr>
        </p:nvSpPr>
        <p:spPr/>
        <p:txBody>
          <a:bodyPr/>
          <a:lstStyle/>
          <a:p>
            <a:fld id="{85501C4E-1F10-1947-822E-0654956CBAFE}" type="slidenum">
              <a:rPr lang="en-US" smtClean="0"/>
              <a:t>22</a:t>
            </a:fld>
            <a:endParaRPr lang="en-US"/>
          </a:p>
        </p:txBody>
      </p:sp>
      <p:sp>
        <p:nvSpPr>
          <p:cNvPr id="2" name="Date Placeholder 1"/>
          <p:cNvSpPr>
            <a:spLocks noGrp="1"/>
          </p:cNvSpPr>
          <p:nvPr>
            <p:ph type="dt" sz="half" idx="10"/>
          </p:nvPr>
        </p:nvSpPr>
        <p:spPr/>
        <p:txBody>
          <a:bodyPr/>
          <a:lstStyle/>
          <a:p>
            <a:r>
              <a:rPr lang="en-US" smtClean="0"/>
              <a:t>Dec 18, 2014</a:t>
            </a:r>
            <a:endParaRPr lang="en-US"/>
          </a:p>
        </p:txBody>
      </p:sp>
    </p:spTree>
    <p:extLst>
      <p:ext uri="{BB962C8B-B14F-4D97-AF65-F5344CB8AC3E}">
        <p14:creationId xmlns:p14="http://schemas.microsoft.com/office/powerpoint/2010/main" val="2466745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34" y="54505"/>
            <a:ext cx="6268598" cy="1017059"/>
          </a:xfrm>
        </p:spPr>
        <p:txBody>
          <a:bodyPr>
            <a:normAutofit/>
          </a:bodyPr>
          <a:lstStyle/>
          <a:p>
            <a:r>
              <a:rPr lang="en-US" sz="3600" dirty="0" smtClean="0">
                <a:solidFill>
                  <a:srgbClr val="008080"/>
                </a:solidFill>
              </a:rPr>
              <a:t>Conclusions</a:t>
            </a:r>
            <a:endParaRPr lang="en-US" sz="3600"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23</a:t>
            </a:fld>
            <a:endParaRPr lang="en-US"/>
          </a:p>
        </p:txBody>
      </p:sp>
      <p:sp>
        <p:nvSpPr>
          <p:cNvPr id="52" name="Rectangle 3"/>
          <p:cNvSpPr txBox="1">
            <a:spLocks noChangeArrowheads="1"/>
          </p:cNvSpPr>
          <p:nvPr/>
        </p:nvSpPr>
        <p:spPr>
          <a:xfrm>
            <a:off x="415925" y="958468"/>
            <a:ext cx="8539815" cy="5397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Design &amp; Analysis environment is merged with </a:t>
            </a:r>
            <a:r>
              <a:rPr lang="en-US" sz="2400" dirty="0" smtClean="0"/>
              <a:t>the FSW Development </a:t>
            </a:r>
            <a:r>
              <a:rPr lang="en-US" sz="2400" dirty="0"/>
              <a:t>&amp; Verification </a:t>
            </a:r>
            <a:r>
              <a:rPr lang="en-US" sz="2400" dirty="0" smtClean="0"/>
              <a:t>environment means updates are immediately available.</a:t>
            </a:r>
          </a:p>
          <a:p>
            <a:r>
              <a:rPr lang="en-US" sz="2400" dirty="0" smtClean="0"/>
              <a:t>PIL and HIL simulators from auto-code create higher fidelity simulations for full onboard software and a tool for testing MOS products</a:t>
            </a:r>
          </a:p>
          <a:p>
            <a:r>
              <a:rPr lang="en-US" sz="2400" dirty="0" smtClean="0"/>
              <a:t> </a:t>
            </a:r>
            <a:r>
              <a:rPr lang="en-US" sz="2400" dirty="0"/>
              <a:t>Using the same telemetry interface as Operations and </a:t>
            </a:r>
            <a:r>
              <a:rPr lang="en-US" sz="2400" dirty="0" smtClean="0"/>
              <a:t>I&amp;T allows </a:t>
            </a:r>
            <a:r>
              <a:rPr lang="en-US" sz="2400" dirty="0"/>
              <a:t>simulator reuse and early testing</a:t>
            </a:r>
          </a:p>
          <a:p>
            <a:r>
              <a:rPr lang="en-US" sz="2400" dirty="0"/>
              <a:t> Ability to test software by injecting ”faults” provides </a:t>
            </a:r>
            <a:r>
              <a:rPr lang="en-US" sz="2400" dirty="0" smtClean="0"/>
              <a:t>a natural </a:t>
            </a:r>
            <a:r>
              <a:rPr lang="en-US" sz="2400" dirty="0"/>
              <a:t>interface for the Operations Test Conductor to </a:t>
            </a:r>
            <a:r>
              <a:rPr lang="en-US" sz="2400" dirty="0" smtClean="0"/>
              <a:t>train mission </a:t>
            </a:r>
            <a:r>
              <a:rPr lang="en-US" sz="2400" dirty="0"/>
              <a:t>operators.</a:t>
            </a:r>
          </a:p>
          <a:p>
            <a:r>
              <a:rPr lang="en-US" sz="2400" dirty="0"/>
              <a:t> </a:t>
            </a:r>
            <a:r>
              <a:rPr lang="en-US" sz="2400" dirty="0" smtClean="0"/>
              <a:t>WSIM can be used as </a:t>
            </a:r>
            <a:r>
              <a:rPr lang="en-US" sz="2400" dirty="0"/>
              <a:t>a </a:t>
            </a:r>
            <a:r>
              <a:rPr lang="en-US" sz="2400" dirty="0" smtClean="0"/>
              <a:t>fast-time tool </a:t>
            </a:r>
            <a:r>
              <a:rPr lang="en-US" sz="2400" dirty="0"/>
              <a:t>to debug flight anomalies and verify </a:t>
            </a:r>
            <a:r>
              <a:rPr lang="en-US" sz="2400" dirty="0" smtClean="0"/>
              <a:t>flight commands </a:t>
            </a:r>
            <a:r>
              <a:rPr lang="en-US" sz="2400" dirty="0"/>
              <a:t>prior to upload</a:t>
            </a:r>
            <a:r>
              <a:rPr lang="en-US" sz="2400" dirty="0" smtClean="0"/>
              <a:t>.</a:t>
            </a:r>
            <a:endParaRPr lang="en-US" altLang="en-US" sz="2400" dirty="0" smtClean="0"/>
          </a:p>
        </p:txBody>
      </p:sp>
    </p:spTree>
    <p:extLst>
      <p:ext uri="{BB962C8B-B14F-4D97-AF65-F5344CB8AC3E}">
        <p14:creationId xmlns:p14="http://schemas.microsoft.com/office/powerpoint/2010/main" val="1987511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34" y="54505"/>
            <a:ext cx="6268598" cy="1017059"/>
          </a:xfrm>
        </p:spPr>
        <p:txBody>
          <a:bodyPr>
            <a:normAutofit/>
          </a:bodyPr>
          <a:lstStyle/>
          <a:p>
            <a:r>
              <a:rPr lang="en-US" sz="3600" dirty="0" smtClean="0">
                <a:solidFill>
                  <a:srgbClr val="008080"/>
                </a:solidFill>
              </a:rPr>
              <a:t>Future Work</a:t>
            </a:r>
            <a:endParaRPr lang="en-US" sz="3600"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smtClean="0"/>
              <a:t>2014 Spacecraft Flight Software Workshop</a:t>
            </a:r>
            <a:endParaRPr lang="en-US"/>
          </a:p>
        </p:txBody>
      </p:sp>
      <p:sp>
        <p:nvSpPr>
          <p:cNvPr id="6" name="Slide Number Placeholder 5"/>
          <p:cNvSpPr>
            <a:spLocks noGrp="1"/>
          </p:cNvSpPr>
          <p:nvPr>
            <p:ph type="sldNum" sz="quarter" idx="12"/>
          </p:nvPr>
        </p:nvSpPr>
        <p:spPr/>
        <p:txBody>
          <a:bodyPr/>
          <a:lstStyle/>
          <a:p>
            <a:fld id="{85501C4E-1F10-1947-822E-0654956CBAFE}" type="slidenum">
              <a:rPr lang="en-US" smtClean="0"/>
              <a:t>24</a:t>
            </a:fld>
            <a:endParaRPr lang="en-US"/>
          </a:p>
        </p:txBody>
      </p:sp>
      <p:sp>
        <p:nvSpPr>
          <p:cNvPr id="52" name="Rectangle 3"/>
          <p:cNvSpPr txBox="1">
            <a:spLocks noChangeArrowheads="1"/>
          </p:cNvSpPr>
          <p:nvPr/>
        </p:nvSpPr>
        <p:spPr>
          <a:xfrm>
            <a:off x="415925" y="958468"/>
            <a:ext cx="8539815" cy="53978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Rigorous comparison flight data and simulator performance</a:t>
            </a:r>
          </a:p>
          <a:p>
            <a:r>
              <a:rPr lang="en-US" sz="2800" dirty="0" smtClean="0"/>
              <a:t>Adapt simulator for future missions and generalize if necessary for reusability</a:t>
            </a:r>
          </a:p>
          <a:p>
            <a:r>
              <a:rPr lang="en-US" sz="2800" dirty="0" smtClean="0"/>
              <a:t> Take advantage of improvements and new features of Simulink</a:t>
            </a:r>
            <a:endParaRPr lang="en-US" sz="2800" dirty="0"/>
          </a:p>
        </p:txBody>
      </p:sp>
    </p:spTree>
    <p:extLst>
      <p:ext uri="{BB962C8B-B14F-4D97-AF65-F5344CB8AC3E}">
        <p14:creationId xmlns:p14="http://schemas.microsoft.com/office/powerpoint/2010/main" val="961326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simulators</a:t>
            </a:r>
            <a:endParaRPr lang="en-US" dirty="0"/>
          </a:p>
        </p:txBody>
      </p:sp>
      <p:sp>
        <p:nvSpPr>
          <p:cNvPr id="6" name="Footer Placeholder 5"/>
          <p:cNvSpPr>
            <a:spLocks noGrp="1"/>
          </p:cNvSpPr>
          <p:nvPr>
            <p:ph type="ftr" sz="quarter" idx="11"/>
          </p:nvPr>
        </p:nvSpPr>
        <p:spPr/>
        <p:txBody>
          <a:bodyPr/>
          <a:lstStyle/>
          <a:p>
            <a:r>
              <a:rPr lang="en-US" dirty="0"/>
              <a:t>2014 Spacecraft Flight Software Workshop</a:t>
            </a:r>
          </a:p>
        </p:txBody>
      </p:sp>
      <p:sp>
        <p:nvSpPr>
          <p:cNvPr id="7" name="Slide Number Placeholder 6"/>
          <p:cNvSpPr>
            <a:spLocks noGrp="1"/>
          </p:cNvSpPr>
          <p:nvPr>
            <p:ph type="sldNum" sz="quarter" idx="12"/>
          </p:nvPr>
        </p:nvSpPr>
        <p:spPr/>
        <p:txBody>
          <a:bodyPr/>
          <a:lstStyle/>
          <a:p>
            <a:fld id="{85501C4E-1F10-1947-822E-0654956CBAFE}" type="slidenum">
              <a:rPr lang="en-US" smtClean="0"/>
              <a:t>3</a:t>
            </a:fld>
            <a:endParaRPr lang="en-US"/>
          </a:p>
        </p:txBody>
      </p:sp>
      <p:sp>
        <p:nvSpPr>
          <p:cNvPr id="2" name="Date Placeholder 1"/>
          <p:cNvSpPr>
            <a:spLocks noGrp="1"/>
          </p:cNvSpPr>
          <p:nvPr>
            <p:ph type="dt" sz="half" idx="10"/>
          </p:nvPr>
        </p:nvSpPr>
        <p:spPr/>
        <p:txBody>
          <a:bodyPr/>
          <a:lstStyle/>
          <a:p>
            <a:r>
              <a:rPr lang="en-US" smtClean="0"/>
              <a:t>Dec 18, 2014</a:t>
            </a:r>
            <a:endParaRPr lang="en-US"/>
          </a:p>
        </p:txBody>
      </p:sp>
    </p:spTree>
    <p:extLst>
      <p:ext uri="{BB962C8B-B14F-4D97-AF65-F5344CB8AC3E}">
        <p14:creationId xmlns:p14="http://schemas.microsoft.com/office/powerpoint/2010/main" val="1986130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5"/>
            <a:ext cx="7162800" cy="1017059"/>
          </a:xfrm>
        </p:spPr>
        <p:txBody>
          <a:bodyPr/>
          <a:lstStyle/>
          <a:p>
            <a:r>
              <a:rPr lang="en-US" dirty="0">
                <a:solidFill>
                  <a:srgbClr val="008080"/>
                </a:solidFill>
              </a:rPr>
              <a:t>LADEE Simulator Overview</a:t>
            </a: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dirty="0"/>
              <a:t>2014 Spacecraft Flight Software Workshop</a:t>
            </a:r>
          </a:p>
        </p:txBody>
      </p:sp>
      <p:sp>
        <p:nvSpPr>
          <p:cNvPr id="6" name="Slide Number Placeholder 5"/>
          <p:cNvSpPr>
            <a:spLocks noGrp="1"/>
          </p:cNvSpPr>
          <p:nvPr>
            <p:ph type="sldNum" sz="quarter" idx="12"/>
          </p:nvPr>
        </p:nvSpPr>
        <p:spPr/>
        <p:txBody>
          <a:bodyPr/>
          <a:lstStyle/>
          <a:p>
            <a:fld id="{85501C4E-1F10-1947-822E-0654956CBAFE}" type="slidenum">
              <a:rPr lang="en-US" smtClean="0"/>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23249777"/>
              </p:ext>
            </p:extLst>
          </p:nvPr>
        </p:nvGraphicFramePr>
        <p:xfrm>
          <a:off x="242368" y="1397000"/>
          <a:ext cx="8659260" cy="4869694"/>
        </p:xfrm>
        <a:graphic>
          <a:graphicData uri="http://schemas.openxmlformats.org/drawingml/2006/table">
            <a:tbl>
              <a:tblPr firstRow="1" bandRow="1">
                <a:tableStyleId>{5C22544A-7EE6-4342-B048-85BDC9FD1C3A}</a:tableStyleId>
              </a:tblPr>
              <a:tblGrid>
                <a:gridCol w="1277960"/>
                <a:gridCol w="2192356"/>
                <a:gridCol w="5188944"/>
              </a:tblGrid>
              <a:tr h="370840">
                <a:tc>
                  <a:txBody>
                    <a:bodyPr/>
                    <a:lstStyle/>
                    <a:p>
                      <a:r>
                        <a:rPr lang="en-US" dirty="0" smtClean="0"/>
                        <a:t>Simulator</a:t>
                      </a:r>
                      <a:endParaRPr lang="en-US" dirty="0"/>
                    </a:p>
                  </a:txBody>
                  <a:tcPr/>
                </a:tc>
                <a:tc>
                  <a:txBody>
                    <a:bodyPr/>
                    <a:lstStyle/>
                    <a:p>
                      <a:r>
                        <a:rPr lang="en-US" dirty="0" smtClean="0"/>
                        <a:t>Platform</a:t>
                      </a:r>
                      <a:endParaRPr lang="en-US" dirty="0"/>
                    </a:p>
                  </a:txBody>
                  <a:tcPr/>
                </a:tc>
                <a:tc>
                  <a:txBody>
                    <a:bodyPr/>
                    <a:lstStyle/>
                    <a:p>
                      <a:r>
                        <a:rPr lang="en-US" dirty="0" smtClean="0"/>
                        <a:t>Description</a:t>
                      </a:r>
                      <a:endParaRPr lang="en-US" dirty="0"/>
                    </a:p>
                  </a:txBody>
                  <a:tcPr/>
                </a:tc>
              </a:tr>
              <a:tr h="370840">
                <a:tc>
                  <a:txBody>
                    <a:bodyPr/>
                    <a:lstStyle/>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WSIM</a:t>
                      </a:r>
                    </a:p>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Workstation Simulations</a:t>
                      </a:r>
                    </a:p>
                  </a:txBody>
                  <a:tcPr marT="45721" marB="45721" horzOverflow="overflow"/>
                </a:tc>
                <a:tc>
                  <a:txBody>
                    <a:bodyPr/>
                    <a:lstStyle/>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Simulink on Windows, Mac, or Linux computers</a:t>
                      </a:r>
                    </a:p>
                  </a:txBody>
                  <a:tcPr marT="45721" marB="45721" horzOverflow="overflow"/>
                </a:tc>
                <a:tc>
                  <a:txBody>
                    <a:bodyPr/>
                    <a:lstStyle/>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Models of GN&amp;C, Prop, Power, &amp; Thermal</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Used by FSW to generate and test algorithms.</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Provided to MOS for full sequence verification.</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Much faster than real time (~10-50x) depending on selected fidelity of models and platform.</a:t>
                      </a:r>
                    </a:p>
                  </a:txBody>
                  <a:tcPr marT="45721" marB="45721" horzOverflow="overflow"/>
                </a:tc>
              </a:tr>
              <a:tr h="370840">
                <a:tc>
                  <a:txBody>
                    <a:bodyPr/>
                    <a:lstStyle/>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PIL</a:t>
                      </a:r>
                    </a:p>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Processor-in-the-Loop</a:t>
                      </a:r>
                    </a:p>
                  </a:txBody>
                  <a:tcPr marT="45721" marB="45721" horzOverflow="overflow"/>
                </a:tc>
                <a:tc>
                  <a:txBody>
                    <a:bodyPr/>
                    <a:lstStyle/>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PPC750 Processor(s) in Standalone chassis</a:t>
                      </a:r>
                    </a:p>
                  </a:txBody>
                  <a:tcPr marT="45721" marB="45721" horzOverflow="overflow"/>
                </a:tc>
                <a:tc>
                  <a:txBody>
                    <a:bodyPr/>
                    <a:lstStyle/>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Includes all flight software functionality. Runs on 1 or 2 processors.</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Multiple copies maintained by FSW as inexpensive system for real time software &amp; fault management development. </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Multiple copies provided to MOS for Training, GDS development, and Operations.</a:t>
                      </a:r>
                    </a:p>
                  </a:txBody>
                  <a:tcPr marT="45721" marB="45721" horzOverflow="overflow"/>
                </a:tc>
              </a:tr>
              <a:tr h="370840">
                <a:tc>
                  <a:txBody>
                    <a:bodyPr/>
                    <a:lstStyle/>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Arial" charset="0"/>
                        </a:rPr>
                        <a:t>HIL</a:t>
                      </a:r>
                    </a:p>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34" charset="-128"/>
                          <a:cs typeface="Arial" charset="0"/>
                        </a:rPr>
                        <a:t>Hardware-in-the-Loop</a:t>
                      </a:r>
                    </a:p>
                  </a:txBody>
                  <a:tcPr marT="45721" marB="45721" horzOverflow="overflow"/>
                </a:tc>
                <a:tc>
                  <a:txBody>
                    <a:bodyPr/>
                    <a:lstStyle/>
                    <a:p>
                      <a:pPr marL="0" marR="0" lvl="0" indent="0" algn="l" defTabSz="457200" rtl="0" eaLnBrk="1" fontAlgn="base" latinLnBrk="0" hangingPunct="1">
                        <a:lnSpc>
                          <a:spcPct val="100000"/>
                        </a:lnSpc>
                        <a:spcBef>
                          <a:spcPct val="35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Avionics EDU with simulated   vehicle hardware.</a:t>
                      </a:r>
                    </a:p>
                  </a:txBody>
                  <a:tcPr marT="45721" marB="45721" horzOverflow="overflow"/>
                </a:tc>
                <a:tc>
                  <a:txBody>
                    <a:bodyPr/>
                    <a:lstStyle/>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Highest fidelity simulator includes hardware interfaces.</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One copy maintained in FSW lab for software &amp; fault management development and characterization. </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Inexpensive version (no power cards) provided to MOS and I&amp;T. </a:t>
                      </a:r>
                    </a:p>
                    <a:p>
                      <a:pPr marL="0" marR="0" lvl="0" indent="0" algn="l" defTabSz="457200" rtl="0" eaLnBrk="1" fontAlgn="base" latinLnBrk="0" hangingPunct="1">
                        <a:lnSpc>
                          <a:spcPct val="100000"/>
                        </a:lnSpc>
                        <a:spcBef>
                          <a:spcPct val="3500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cs typeface="Arial" charset="0"/>
                        </a:rPr>
                        <a:t>Runs in real time.</a:t>
                      </a:r>
                    </a:p>
                  </a:txBody>
                  <a:tcPr marT="45721" marB="45721" horzOverflow="overflow"/>
                </a:tc>
              </a:tr>
            </a:tbl>
          </a:graphicData>
        </a:graphic>
      </p:graphicFrame>
    </p:spTree>
    <p:extLst>
      <p:ext uri="{BB962C8B-B14F-4D97-AF65-F5344CB8AC3E}">
        <p14:creationId xmlns:p14="http://schemas.microsoft.com/office/powerpoint/2010/main" val="212982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5"/>
            <a:ext cx="7162800" cy="1017059"/>
          </a:xfrm>
        </p:spPr>
        <p:txBody>
          <a:bodyPr/>
          <a:lstStyle/>
          <a:p>
            <a:r>
              <a:rPr lang="en-US" dirty="0" smtClean="0">
                <a:solidFill>
                  <a:srgbClr val="008080"/>
                </a:solidFill>
              </a:rPr>
              <a:t>WSIM</a:t>
            </a:r>
            <a:endParaRPr lang="en-US"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dirty="0"/>
              <a:t>2014 Spacecraft Flight Software Workshop</a:t>
            </a:r>
          </a:p>
        </p:txBody>
      </p:sp>
      <p:sp>
        <p:nvSpPr>
          <p:cNvPr id="6" name="Slide Number Placeholder 5"/>
          <p:cNvSpPr>
            <a:spLocks noGrp="1"/>
          </p:cNvSpPr>
          <p:nvPr>
            <p:ph type="sldNum" sz="quarter" idx="12"/>
          </p:nvPr>
        </p:nvSpPr>
        <p:spPr/>
        <p:txBody>
          <a:bodyPr/>
          <a:lstStyle/>
          <a:p>
            <a:fld id="{85501C4E-1F10-1947-822E-0654956CBAFE}" type="slidenum">
              <a:rPr lang="en-US" smtClean="0"/>
              <a:t>5</a:t>
            </a:fld>
            <a:endParaRPr lang="en-US"/>
          </a:p>
        </p:txBody>
      </p:sp>
      <p:sp>
        <p:nvSpPr>
          <p:cNvPr id="7" name="AutoShape 2"/>
          <p:cNvSpPr>
            <a:spLocks noChangeArrowheads="1"/>
          </p:cNvSpPr>
          <p:nvPr/>
        </p:nvSpPr>
        <p:spPr bwMode="auto">
          <a:xfrm>
            <a:off x="3317792" y="1278761"/>
            <a:ext cx="2052638" cy="3124200"/>
          </a:xfrm>
          <a:prstGeom prst="roundRect">
            <a:avLst>
              <a:gd name="adj" fmla="val 8773"/>
            </a:avLst>
          </a:prstGeom>
          <a:solidFill>
            <a:srgbClr val="FFF2DB"/>
          </a:solidFill>
          <a:ln w="28575">
            <a:solidFill>
              <a:schemeClr val="tx1"/>
            </a:solidFill>
            <a:prstDash val="dash"/>
            <a:round/>
            <a:headEnd/>
            <a:tailEnd/>
          </a:ln>
        </p:spPr>
        <p:txBody>
          <a:bodyPr wrap="none"/>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400"/>
              <a:t>Simulation</a:t>
            </a:r>
            <a:endParaRPr lang="en-US" altLang="en-US" sz="1200"/>
          </a:p>
        </p:txBody>
      </p:sp>
      <p:sp>
        <p:nvSpPr>
          <p:cNvPr id="8" name="Rectangle 4"/>
          <p:cNvSpPr>
            <a:spLocks noChangeArrowheads="1"/>
          </p:cNvSpPr>
          <p:nvPr/>
        </p:nvSpPr>
        <p:spPr bwMode="auto">
          <a:xfrm>
            <a:off x="1669967" y="1046986"/>
            <a:ext cx="5570538" cy="36528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en-US" altLang="en-US" sz="2400">
              <a:latin typeface="Times New Roman" pitchFamily="18" charset="0"/>
            </a:endParaRPr>
          </a:p>
        </p:txBody>
      </p:sp>
      <p:sp>
        <p:nvSpPr>
          <p:cNvPr id="10" name="Rectangle 5"/>
          <p:cNvSpPr>
            <a:spLocks noChangeArrowheads="1"/>
          </p:cNvSpPr>
          <p:nvPr/>
        </p:nvSpPr>
        <p:spPr bwMode="auto">
          <a:xfrm>
            <a:off x="6089567" y="4699824"/>
            <a:ext cx="1284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b="1"/>
              <a:t>Local Workstation</a:t>
            </a:r>
          </a:p>
        </p:txBody>
      </p:sp>
      <p:sp>
        <p:nvSpPr>
          <p:cNvPr id="11" name="Rectangle 6"/>
          <p:cNvSpPr>
            <a:spLocks noChangeArrowheads="1"/>
          </p:cNvSpPr>
          <p:nvPr/>
        </p:nvSpPr>
        <p:spPr bwMode="auto">
          <a:xfrm>
            <a:off x="3879767" y="2109024"/>
            <a:ext cx="1303338" cy="1250950"/>
          </a:xfrm>
          <a:prstGeom prst="rect">
            <a:avLst/>
          </a:prstGeom>
          <a:solidFill>
            <a:schemeClr val="bg1"/>
          </a:solidFill>
          <a:ln w="9525">
            <a:solidFill>
              <a:schemeClr val="tx1"/>
            </a:solidFill>
            <a:miter lim="800000"/>
            <a:headEnd/>
            <a:tailEnd/>
          </a:ln>
        </p:spPr>
        <p:txBody>
          <a:bodyPr wrap="none"/>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400" b="1"/>
              <a:t>Spacecraft</a:t>
            </a:r>
          </a:p>
          <a:p>
            <a:pPr algn="ctr"/>
            <a:r>
              <a:rPr lang="en-US" altLang="en-US" sz="1400" b="1"/>
              <a:t>Model</a:t>
            </a:r>
            <a:endParaRPr lang="en-US" altLang="en-US" sz="1400" b="1" i="1">
              <a:latin typeface="Times New Roman" pitchFamily="18" charset="0"/>
            </a:endParaRPr>
          </a:p>
        </p:txBody>
      </p:sp>
      <p:sp>
        <p:nvSpPr>
          <p:cNvPr id="12" name="Rectangle 7"/>
          <p:cNvSpPr>
            <a:spLocks noChangeArrowheads="1"/>
          </p:cNvSpPr>
          <p:nvPr/>
        </p:nvSpPr>
        <p:spPr bwMode="auto">
          <a:xfrm>
            <a:off x="3882942" y="3359974"/>
            <a:ext cx="1300163" cy="852487"/>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400" b="1"/>
              <a:t>Flight</a:t>
            </a:r>
          </a:p>
          <a:p>
            <a:pPr algn="ctr"/>
            <a:r>
              <a:rPr lang="en-US" altLang="en-US" sz="1400" b="1"/>
              <a:t>Software</a:t>
            </a:r>
            <a:endParaRPr lang="en-US" altLang="en-US" sz="1400" b="1" i="1">
              <a:latin typeface="Times New Roman" pitchFamily="18" charset="0"/>
            </a:endParaRPr>
          </a:p>
        </p:txBody>
      </p:sp>
      <p:sp>
        <p:nvSpPr>
          <p:cNvPr id="13" name="AutoShape 9"/>
          <p:cNvSpPr>
            <a:spLocks noChangeArrowheads="1"/>
          </p:cNvSpPr>
          <p:nvPr/>
        </p:nvSpPr>
        <p:spPr bwMode="auto">
          <a:xfrm>
            <a:off x="4392530" y="2734499"/>
            <a:ext cx="312737" cy="2032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a:t>Dyn</a:t>
            </a:r>
          </a:p>
        </p:txBody>
      </p:sp>
      <p:sp>
        <p:nvSpPr>
          <p:cNvPr id="14" name="AutoShape 10"/>
          <p:cNvSpPr>
            <a:spLocks noChangeArrowheads="1"/>
          </p:cNvSpPr>
          <p:nvPr/>
        </p:nvSpPr>
        <p:spPr bwMode="auto">
          <a:xfrm>
            <a:off x="3978192" y="3017074"/>
            <a:ext cx="312738" cy="2032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a:t>Eff</a:t>
            </a:r>
          </a:p>
        </p:txBody>
      </p:sp>
      <p:sp>
        <p:nvSpPr>
          <p:cNvPr id="15" name="AutoShape 11"/>
          <p:cNvSpPr>
            <a:spLocks noChangeArrowheads="1"/>
          </p:cNvSpPr>
          <p:nvPr/>
        </p:nvSpPr>
        <p:spPr bwMode="auto">
          <a:xfrm>
            <a:off x="4814805" y="3015486"/>
            <a:ext cx="312737" cy="203200"/>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a:t>Sens</a:t>
            </a:r>
          </a:p>
        </p:txBody>
      </p:sp>
      <p:cxnSp>
        <p:nvCxnSpPr>
          <p:cNvPr id="16" name="AutoShape 12"/>
          <p:cNvCxnSpPr>
            <a:cxnSpLocks noChangeShapeType="1"/>
            <a:stCxn id="13" idx="3"/>
            <a:endCxn id="15" idx="0"/>
          </p:cNvCxnSpPr>
          <p:nvPr/>
        </p:nvCxnSpPr>
        <p:spPr bwMode="auto">
          <a:xfrm>
            <a:off x="4705267" y="2836099"/>
            <a:ext cx="266700" cy="179387"/>
          </a:xfrm>
          <a:prstGeom prst="bentConnector2">
            <a:avLst/>
          </a:prstGeom>
          <a:noFill/>
          <a:ln w="9525">
            <a:solidFill>
              <a:schemeClr val="tx1"/>
            </a:solidFill>
            <a:miter lim="800000"/>
            <a:headEnd/>
            <a:tailEnd type="triangle" w="sm" len="med"/>
          </a:ln>
          <a:extLst>
            <a:ext uri="{909E8E84-426E-40DD-AFC4-6F175D3DCCD1}">
              <a14:hiddenFill xmlns:a14="http://schemas.microsoft.com/office/drawing/2010/main">
                <a:noFill/>
              </a14:hiddenFill>
            </a:ext>
          </a:extLst>
        </p:spPr>
      </p:cxnSp>
      <p:cxnSp>
        <p:nvCxnSpPr>
          <p:cNvPr id="17" name="AutoShape 13"/>
          <p:cNvCxnSpPr>
            <a:cxnSpLocks noChangeShapeType="1"/>
            <a:stCxn id="14" idx="0"/>
            <a:endCxn id="13" idx="1"/>
          </p:cNvCxnSpPr>
          <p:nvPr/>
        </p:nvCxnSpPr>
        <p:spPr bwMode="auto">
          <a:xfrm rot="-5400000">
            <a:off x="4173455" y="2797999"/>
            <a:ext cx="180975" cy="257175"/>
          </a:xfrm>
          <a:prstGeom prst="bentConnector2">
            <a:avLst/>
          </a:prstGeom>
          <a:noFill/>
          <a:ln w="9525">
            <a:solidFill>
              <a:schemeClr val="tx1"/>
            </a:solidFill>
            <a:miter lim="800000"/>
            <a:headEnd/>
            <a:tailEnd type="triangle" w="sm" len="med"/>
          </a:ln>
          <a:extLst>
            <a:ext uri="{909E8E84-426E-40DD-AFC4-6F175D3DCCD1}">
              <a14:hiddenFill xmlns:a14="http://schemas.microsoft.com/office/drawing/2010/main">
                <a:noFill/>
              </a14:hiddenFill>
            </a:ext>
          </a:extLst>
        </p:spPr>
      </p:cxnSp>
      <p:cxnSp>
        <p:nvCxnSpPr>
          <p:cNvPr id="18" name="AutoShape 16"/>
          <p:cNvCxnSpPr>
            <a:cxnSpLocks noChangeShapeType="1"/>
            <a:stCxn id="15" idx="2"/>
          </p:cNvCxnSpPr>
          <p:nvPr/>
        </p:nvCxnSpPr>
        <p:spPr bwMode="auto">
          <a:xfrm rot="5400000">
            <a:off x="4901323" y="3289330"/>
            <a:ext cx="141288" cy="0"/>
          </a:xfrm>
          <a:prstGeom prst="straightConnector1">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cxnSp>
      <p:cxnSp>
        <p:nvCxnSpPr>
          <p:cNvPr id="19" name="AutoShape 17"/>
          <p:cNvCxnSpPr>
            <a:cxnSpLocks noChangeShapeType="1"/>
            <a:endCxn id="14" idx="2"/>
          </p:cNvCxnSpPr>
          <p:nvPr/>
        </p:nvCxnSpPr>
        <p:spPr bwMode="auto">
          <a:xfrm rot="-5400000">
            <a:off x="4062330" y="3286949"/>
            <a:ext cx="139700" cy="6350"/>
          </a:xfrm>
          <a:prstGeom prst="bentConnector3">
            <a:avLst>
              <a:gd name="adj1" fmla="val 50000"/>
            </a:avLst>
          </a:prstGeom>
          <a:noFill/>
          <a:ln w="9525">
            <a:solidFill>
              <a:schemeClr val="tx1"/>
            </a:solidFill>
            <a:miter lim="800000"/>
            <a:headEnd/>
            <a:tailEnd type="triangle" w="sm" len="med"/>
          </a:ln>
          <a:extLst>
            <a:ext uri="{909E8E84-426E-40DD-AFC4-6F175D3DCCD1}">
              <a14:hiddenFill xmlns:a14="http://schemas.microsoft.com/office/drawing/2010/main">
                <a:noFill/>
              </a14:hiddenFill>
            </a:ext>
          </a:extLst>
        </p:spPr>
      </p:cxnSp>
      <p:sp>
        <p:nvSpPr>
          <p:cNvPr id="20" name="Text Box 21"/>
          <p:cNvSpPr txBox="1">
            <a:spLocks noChangeArrowheads="1"/>
          </p:cNvSpPr>
          <p:nvPr/>
        </p:nvSpPr>
        <p:spPr bwMode="auto">
          <a:xfrm>
            <a:off x="545335" y="4922264"/>
            <a:ext cx="81414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Tx/>
              <a:buChar char="•"/>
            </a:pPr>
            <a:r>
              <a:rPr lang="en-US" altLang="en-US" sz="1600" dirty="0">
                <a:latin typeface="Times New Roman" pitchFamily="18" charset="0"/>
              </a:rPr>
              <a:t>Simulink Only - No </a:t>
            </a:r>
            <a:r>
              <a:rPr lang="en-US" altLang="en-US" sz="1600" dirty="0" err="1">
                <a:latin typeface="Times New Roman" pitchFamily="18" charset="0"/>
              </a:rPr>
              <a:t>Autocoded</a:t>
            </a:r>
            <a:r>
              <a:rPr lang="en-US" altLang="en-US" sz="1600" dirty="0">
                <a:latin typeface="Times New Roman" pitchFamily="18" charset="0"/>
              </a:rPr>
              <a:t> or Handwritten Software (</a:t>
            </a:r>
            <a:r>
              <a:rPr lang="en-US" altLang="en-US" sz="1600" dirty="0" err="1">
                <a:latin typeface="Times New Roman" pitchFamily="18" charset="0"/>
              </a:rPr>
              <a:t>cFE</a:t>
            </a:r>
            <a:r>
              <a:rPr lang="en-US" altLang="en-US" sz="1600" dirty="0">
                <a:latin typeface="Times New Roman" pitchFamily="18" charset="0"/>
              </a:rPr>
              <a:t>/</a:t>
            </a:r>
            <a:r>
              <a:rPr lang="en-US" altLang="en-US" sz="1600" dirty="0" err="1">
                <a:latin typeface="Times New Roman" pitchFamily="18" charset="0"/>
              </a:rPr>
              <a:t>cFS</a:t>
            </a:r>
            <a:r>
              <a:rPr lang="en-US" altLang="en-US" sz="1600" dirty="0">
                <a:latin typeface="Times New Roman" pitchFamily="18" charset="0"/>
              </a:rPr>
              <a:t>, TO, CI…)</a:t>
            </a:r>
          </a:p>
          <a:p>
            <a:pPr eaLnBrk="1" hangingPunct="1">
              <a:buFontTx/>
              <a:buChar char="•"/>
            </a:pPr>
            <a:r>
              <a:rPr lang="en-US" altLang="en-US" sz="1600" dirty="0">
                <a:latin typeface="Times New Roman" pitchFamily="18" charset="0"/>
              </a:rPr>
              <a:t>GN&amp;C, Prop, Thermal, Power Models –Control and Plant</a:t>
            </a:r>
          </a:p>
          <a:p>
            <a:pPr eaLnBrk="1" hangingPunct="1">
              <a:buFontTx/>
              <a:buChar char="•"/>
            </a:pPr>
            <a:r>
              <a:rPr lang="en-US" altLang="en-US" sz="1600" dirty="0">
                <a:latin typeface="Times New Roman" pitchFamily="18" charset="0"/>
              </a:rPr>
              <a:t>Reads &amp; Interprets ATS Source and STOL </a:t>
            </a:r>
            <a:r>
              <a:rPr lang="en-US" altLang="en-US" sz="1600" dirty="0" err="1">
                <a:latin typeface="Times New Roman" pitchFamily="18" charset="0"/>
              </a:rPr>
              <a:t>Proc</a:t>
            </a:r>
            <a:r>
              <a:rPr lang="en-US" altLang="en-US" sz="1600" dirty="0">
                <a:latin typeface="Times New Roman" pitchFamily="18" charset="0"/>
              </a:rPr>
              <a:t> Scripts</a:t>
            </a:r>
          </a:p>
          <a:p>
            <a:pPr lvl="1" eaLnBrk="1" hangingPunct="1">
              <a:buFontTx/>
              <a:buChar char="•"/>
            </a:pPr>
            <a:r>
              <a:rPr lang="en-US" altLang="en-US" sz="1600" dirty="0">
                <a:latin typeface="Times New Roman" pitchFamily="18" charset="0"/>
              </a:rPr>
              <a:t>Limited functionality (</a:t>
            </a:r>
            <a:r>
              <a:rPr lang="en-US" altLang="en-US" sz="1600" dirty="0" err="1">
                <a:latin typeface="Times New Roman" pitchFamily="18" charset="0"/>
              </a:rPr>
              <a:t>eg</a:t>
            </a:r>
            <a:r>
              <a:rPr lang="en-US" altLang="en-US" sz="1600" dirty="0">
                <a:latin typeface="Times New Roman" pitchFamily="18" charset="0"/>
              </a:rPr>
              <a:t>. No Limit Checker </a:t>
            </a:r>
            <a:r>
              <a:rPr lang="en-US" altLang="en-US" sz="1600" dirty="0" err="1">
                <a:latin typeface="Times New Roman" pitchFamily="18" charset="0"/>
              </a:rPr>
              <a:t>Cmds</a:t>
            </a:r>
            <a:r>
              <a:rPr lang="en-US" altLang="en-US" sz="1600" dirty="0">
                <a:latin typeface="Times New Roman" pitchFamily="18" charset="0"/>
              </a:rPr>
              <a:t>)</a:t>
            </a:r>
          </a:p>
          <a:p>
            <a:pPr eaLnBrk="1" hangingPunct="1">
              <a:buFontTx/>
              <a:buChar char="•"/>
            </a:pPr>
            <a:r>
              <a:rPr lang="en-US" altLang="en-US" sz="1600" dirty="0">
                <a:latin typeface="Times New Roman" pitchFamily="18" charset="0"/>
              </a:rPr>
              <a:t>Outputs simulator data and </a:t>
            </a:r>
            <a:r>
              <a:rPr lang="en-US" altLang="en-US" sz="1600" dirty="0" err="1">
                <a:latin typeface="Times New Roman" pitchFamily="18" charset="0"/>
              </a:rPr>
              <a:t>fsw</a:t>
            </a:r>
            <a:r>
              <a:rPr lang="en-US" altLang="en-US" sz="1600" dirty="0">
                <a:latin typeface="Times New Roman" pitchFamily="18" charset="0"/>
              </a:rPr>
              <a:t> telemetry (not CCSDS packets)  to file </a:t>
            </a:r>
          </a:p>
          <a:p>
            <a:pPr eaLnBrk="1" hangingPunct="1"/>
            <a:r>
              <a:rPr lang="en-US" altLang="en-US" sz="1600" dirty="0">
                <a:latin typeface="Times New Roman" pitchFamily="18" charset="0"/>
              </a:rPr>
              <a:t>   for post processing and analysis</a:t>
            </a:r>
          </a:p>
          <a:p>
            <a:pPr eaLnBrk="1" hangingPunct="1">
              <a:buFontTx/>
              <a:buChar char="•"/>
            </a:pPr>
            <a:endParaRPr lang="en-US" altLang="en-US" sz="2400" dirty="0">
              <a:latin typeface="Times New Roman" pitchFamily="18" charset="0"/>
            </a:endParaRPr>
          </a:p>
        </p:txBody>
      </p:sp>
      <p:sp>
        <p:nvSpPr>
          <p:cNvPr id="21" name="Flowchart: Document 20"/>
          <p:cNvSpPr/>
          <p:nvPr/>
        </p:nvSpPr>
        <p:spPr>
          <a:xfrm>
            <a:off x="5784767" y="3480624"/>
            <a:ext cx="1219200" cy="762000"/>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FSW </a:t>
            </a:r>
            <a:r>
              <a:rPr lang="en-US" sz="1200" b="1" dirty="0" err="1">
                <a:solidFill>
                  <a:schemeClr val="tx1"/>
                </a:solidFill>
              </a:rPr>
              <a:t>Cmd</a:t>
            </a:r>
            <a:r>
              <a:rPr lang="en-US" sz="1200" b="1" dirty="0">
                <a:solidFill>
                  <a:schemeClr val="tx1"/>
                </a:solidFill>
              </a:rPr>
              <a:t> Products</a:t>
            </a:r>
          </a:p>
        </p:txBody>
      </p:sp>
      <p:sp>
        <p:nvSpPr>
          <p:cNvPr id="22" name="Flowchart: Document 21"/>
          <p:cNvSpPr/>
          <p:nvPr/>
        </p:nvSpPr>
        <p:spPr>
          <a:xfrm>
            <a:off x="5784767" y="1969324"/>
            <a:ext cx="1219200" cy="762000"/>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chemeClr val="tx1"/>
                </a:solidFill>
              </a:rPr>
              <a:t>Sim</a:t>
            </a:r>
            <a:r>
              <a:rPr lang="en-US" sz="1200" b="1" dirty="0">
                <a:solidFill>
                  <a:schemeClr val="tx1"/>
                </a:solidFill>
              </a:rPr>
              <a:t> </a:t>
            </a:r>
            <a:r>
              <a:rPr lang="en-US" sz="1200" b="1" dirty="0" err="1">
                <a:solidFill>
                  <a:schemeClr val="tx1"/>
                </a:solidFill>
              </a:rPr>
              <a:t>Cmd</a:t>
            </a:r>
            <a:r>
              <a:rPr lang="en-US" sz="1200" b="1" dirty="0">
                <a:solidFill>
                  <a:schemeClr val="tx1"/>
                </a:solidFill>
              </a:rPr>
              <a:t> Products</a:t>
            </a:r>
          </a:p>
        </p:txBody>
      </p:sp>
      <p:sp>
        <p:nvSpPr>
          <p:cNvPr id="23" name="AutoShape 23"/>
          <p:cNvSpPr>
            <a:spLocks noChangeArrowheads="1"/>
          </p:cNvSpPr>
          <p:nvPr/>
        </p:nvSpPr>
        <p:spPr bwMode="auto">
          <a:xfrm>
            <a:off x="2146723" y="1222791"/>
            <a:ext cx="822325" cy="822325"/>
          </a:xfrm>
          <a:prstGeom prst="can">
            <a:avLst>
              <a:gd name="adj" fmla="val 25000"/>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400" dirty="0">
                <a:latin typeface="Calibri" pitchFamily="34" charset="0"/>
              </a:rPr>
              <a:t> Model</a:t>
            </a:r>
          </a:p>
          <a:p>
            <a:pPr algn="ctr" eaLnBrk="1" hangingPunct="1"/>
            <a:r>
              <a:rPr lang="en-US" altLang="en-US" sz="1400" dirty="0">
                <a:latin typeface="Calibri" pitchFamily="34" charset="0"/>
              </a:rPr>
              <a:t>Library</a:t>
            </a:r>
          </a:p>
        </p:txBody>
      </p:sp>
      <p:cxnSp>
        <p:nvCxnSpPr>
          <p:cNvPr id="24" name="Elbow Connector 23"/>
          <p:cNvCxnSpPr>
            <a:stCxn id="23" idx="4"/>
            <a:endCxn id="11" idx="1"/>
          </p:cNvCxnSpPr>
          <p:nvPr/>
        </p:nvCxnSpPr>
        <p:spPr>
          <a:xfrm>
            <a:off x="2969048" y="1633954"/>
            <a:ext cx="910719" cy="1100545"/>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5" name="Elbow Connector 24"/>
          <p:cNvCxnSpPr/>
          <p:nvPr/>
        </p:nvCxnSpPr>
        <p:spPr>
          <a:xfrm rot="10800000" flipV="1">
            <a:off x="5183105" y="2184225"/>
            <a:ext cx="601662" cy="436717"/>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26" name="Elbow Connector 25"/>
          <p:cNvCxnSpPr>
            <a:stCxn id="21" idx="1"/>
          </p:cNvCxnSpPr>
          <p:nvPr/>
        </p:nvCxnSpPr>
        <p:spPr>
          <a:xfrm rot="10800000">
            <a:off x="5183105" y="3786218"/>
            <a:ext cx="601662" cy="75407"/>
          </a:xfrm>
          <a:prstGeom prst="bentConnector3">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3057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5"/>
            <a:ext cx="7162800" cy="1017059"/>
          </a:xfrm>
        </p:spPr>
        <p:txBody>
          <a:bodyPr/>
          <a:lstStyle/>
          <a:p>
            <a:r>
              <a:rPr lang="en-US" dirty="0" smtClean="0">
                <a:solidFill>
                  <a:srgbClr val="008080"/>
                </a:solidFill>
              </a:rPr>
              <a:t>PIL</a:t>
            </a:r>
            <a:endParaRPr lang="en-US"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dirty="0"/>
              <a:t>2014 Spacecraft Flight Software Workshop</a:t>
            </a:r>
          </a:p>
        </p:txBody>
      </p:sp>
      <p:sp>
        <p:nvSpPr>
          <p:cNvPr id="6" name="Slide Number Placeholder 5"/>
          <p:cNvSpPr>
            <a:spLocks noGrp="1"/>
          </p:cNvSpPr>
          <p:nvPr>
            <p:ph type="sldNum" sz="quarter" idx="12"/>
          </p:nvPr>
        </p:nvSpPr>
        <p:spPr/>
        <p:txBody>
          <a:bodyPr/>
          <a:lstStyle/>
          <a:p>
            <a:fld id="{85501C4E-1F10-1947-822E-0654956CBAFE}" type="slidenum">
              <a:rPr lang="en-US" smtClean="0"/>
              <a:t>6</a:t>
            </a:fld>
            <a:endParaRPr lang="en-US"/>
          </a:p>
        </p:txBody>
      </p:sp>
      <p:sp>
        <p:nvSpPr>
          <p:cNvPr id="47" name="Text Box 28"/>
          <p:cNvSpPr txBox="1">
            <a:spLocks noChangeArrowheads="1"/>
          </p:cNvSpPr>
          <p:nvPr/>
        </p:nvSpPr>
        <p:spPr bwMode="auto">
          <a:xfrm>
            <a:off x="579438" y="3803097"/>
            <a:ext cx="75660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285750" indent="-285750" eaLnBrk="1" hangingPunct="1">
              <a:buFont typeface="Arial" pitchFamily="34" charset="0"/>
              <a:buChar char="•"/>
              <a:defRPr/>
            </a:pPr>
            <a:r>
              <a:rPr lang="en-US" sz="1800" dirty="0">
                <a:latin typeface="Times New Roman" pitchFamily="18" charset="0"/>
                <a:ea typeface="+mn-ea"/>
              </a:rPr>
              <a:t>Models </a:t>
            </a:r>
            <a:r>
              <a:rPr lang="en-US" sz="1800" dirty="0" err="1">
                <a:latin typeface="Times New Roman" pitchFamily="18" charset="0"/>
                <a:ea typeface="+mn-ea"/>
              </a:rPr>
              <a:t>autocoded</a:t>
            </a:r>
            <a:r>
              <a:rPr lang="en-US" sz="1800" dirty="0">
                <a:latin typeface="Times New Roman" pitchFamily="18" charset="0"/>
                <a:ea typeface="+mn-ea"/>
              </a:rPr>
              <a:t> and running on RT </a:t>
            </a:r>
            <a:r>
              <a:rPr lang="en-US" sz="1800" dirty="0" smtClean="0">
                <a:latin typeface="Times New Roman" pitchFamily="18" charset="0"/>
                <a:ea typeface="+mn-ea"/>
              </a:rPr>
              <a:t>processors with Handwritten Software</a:t>
            </a:r>
          </a:p>
          <a:p>
            <a:pPr eaLnBrk="1" hangingPunct="1">
              <a:defRPr/>
            </a:pPr>
            <a:r>
              <a:rPr lang="en-US" sz="1800" dirty="0">
                <a:latin typeface="Times New Roman" pitchFamily="18" charset="0"/>
                <a:ea typeface="+mn-ea"/>
              </a:rPr>
              <a:t> </a:t>
            </a:r>
            <a:r>
              <a:rPr lang="en-US" sz="1800" dirty="0" smtClean="0">
                <a:latin typeface="Times New Roman" pitchFamily="18" charset="0"/>
                <a:ea typeface="+mn-ea"/>
              </a:rPr>
              <a:t>     (</a:t>
            </a:r>
            <a:r>
              <a:rPr lang="en-US" sz="1800" dirty="0" err="1" smtClean="0">
                <a:latin typeface="Times New Roman" pitchFamily="18" charset="0"/>
                <a:ea typeface="+mn-ea"/>
              </a:rPr>
              <a:t>cFE</a:t>
            </a:r>
            <a:r>
              <a:rPr lang="en-US" sz="1800" dirty="0" smtClean="0">
                <a:latin typeface="Times New Roman" pitchFamily="18" charset="0"/>
                <a:ea typeface="+mn-ea"/>
              </a:rPr>
              <a:t>/</a:t>
            </a:r>
            <a:r>
              <a:rPr lang="en-US" sz="1800" dirty="0" err="1" smtClean="0">
                <a:latin typeface="Times New Roman" pitchFamily="18" charset="0"/>
                <a:ea typeface="+mn-ea"/>
              </a:rPr>
              <a:t>cFS</a:t>
            </a:r>
            <a:r>
              <a:rPr lang="en-US" sz="1800" dirty="0" smtClean="0">
                <a:latin typeface="Times New Roman" pitchFamily="18" charset="0"/>
                <a:ea typeface="+mn-ea"/>
              </a:rPr>
              <a:t>, TO, CI…).  Includes all FSW functionality.</a:t>
            </a:r>
          </a:p>
          <a:p>
            <a:pPr marL="285750" indent="-285750" eaLnBrk="1" hangingPunct="1">
              <a:buFont typeface="Arial" pitchFamily="34" charset="0"/>
              <a:buChar char="•"/>
              <a:defRPr/>
            </a:pPr>
            <a:r>
              <a:rPr lang="en-US" sz="1800" dirty="0" smtClean="0">
                <a:latin typeface="Times New Roman" pitchFamily="18" charset="0"/>
                <a:ea typeface="+mn-ea"/>
              </a:rPr>
              <a:t>Inexpensive </a:t>
            </a:r>
            <a:r>
              <a:rPr lang="en-US" sz="1800" dirty="0">
                <a:latin typeface="Times New Roman" pitchFamily="18" charset="0"/>
                <a:ea typeface="+mn-ea"/>
              </a:rPr>
              <a:t>“flight-like” processor</a:t>
            </a:r>
          </a:p>
          <a:p>
            <a:pPr marL="285750" indent="-285750" eaLnBrk="1" hangingPunct="1">
              <a:buFont typeface="Arial" pitchFamily="34" charset="0"/>
              <a:buChar char="•"/>
              <a:defRPr/>
            </a:pPr>
            <a:r>
              <a:rPr lang="en-US" sz="1800" dirty="0" smtClean="0">
                <a:latin typeface="Times New Roman" pitchFamily="18" charset="0"/>
                <a:ea typeface="+mn-ea"/>
              </a:rPr>
              <a:t>Utilizes ITOS </a:t>
            </a:r>
          </a:p>
          <a:p>
            <a:pPr marL="1028700" lvl="1" eaLnBrk="1" hangingPunct="1">
              <a:buFont typeface="Arial" pitchFamily="34" charset="0"/>
              <a:buChar char="•"/>
              <a:defRPr/>
            </a:pPr>
            <a:r>
              <a:rPr lang="en-US" sz="1800" dirty="0" smtClean="0">
                <a:latin typeface="Times New Roman" pitchFamily="18" charset="0"/>
                <a:ea typeface="+mn-ea"/>
              </a:rPr>
              <a:t>FSW C&amp;T Interface (full dictionary) </a:t>
            </a:r>
          </a:p>
          <a:p>
            <a:pPr marL="1028700" lvl="1" eaLnBrk="1" hangingPunct="1">
              <a:buFont typeface="Arial" pitchFamily="34" charset="0"/>
              <a:buChar char="•"/>
              <a:defRPr/>
            </a:pPr>
            <a:r>
              <a:rPr lang="en-US" sz="1800" dirty="0" smtClean="0">
                <a:latin typeface="Times New Roman" pitchFamily="18" charset="0"/>
                <a:ea typeface="+mn-ea"/>
              </a:rPr>
              <a:t>Simulator Interface</a:t>
            </a:r>
          </a:p>
          <a:p>
            <a:pPr marL="1028700" lvl="1" eaLnBrk="1" hangingPunct="1">
              <a:buFont typeface="Arial" pitchFamily="34" charset="0"/>
              <a:buChar char="•"/>
              <a:defRPr/>
            </a:pPr>
            <a:r>
              <a:rPr lang="en-US" sz="1800" dirty="0" smtClean="0">
                <a:latin typeface="Times New Roman" pitchFamily="18" charset="0"/>
                <a:ea typeface="+mn-ea"/>
              </a:rPr>
              <a:t>CCSDS Frames over UDP</a:t>
            </a:r>
          </a:p>
          <a:p>
            <a:pPr marL="1028700" lvl="1" eaLnBrk="1" hangingPunct="1">
              <a:buFont typeface="Arial" pitchFamily="34" charset="0"/>
              <a:buChar char="•"/>
              <a:defRPr/>
            </a:pPr>
            <a:r>
              <a:rPr lang="en-US" sz="1800" dirty="0" smtClean="0">
                <a:latin typeface="Times New Roman" pitchFamily="18" charset="0"/>
                <a:ea typeface="+mn-ea"/>
              </a:rPr>
              <a:t>Can be separate workstations: Flight Controller, </a:t>
            </a:r>
            <a:r>
              <a:rPr lang="en-US" sz="1800" dirty="0" err="1" smtClean="0">
                <a:latin typeface="Times New Roman" pitchFamily="18" charset="0"/>
                <a:ea typeface="+mn-ea"/>
              </a:rPr>
              <a:t>Sim</a:t>
            </a:r>
            <a:r>
              <a:rPr lang="en-US" sz="1800" dirty="0" smtClean="0">
                <a:latin typeface="Times New Roman" pitchFamily="18" charset="0"/>
                <a:ea typeface="+mn-ea"/>
              </a:rPr>
              <a:t> Controller</a:t>
            </a:r>
          </a:p>
          <a:p>
            <a:pPr eaLnBrk="1" hangingPunct="1">
              <a:defRPr/>
            </a:pPr>
            <a:endParaRPr lang="en-US" sz="1800" dirty="0">
              <a:latin typeface="Times New Roman" pitchFamily="18" charset="0"/>
              <a:ea typeface="+mn-ea"/>
            </a:endParaRPr>
          </a:p>
        </p:txBody>
      </p:sp>
      <p:sp>
        <p:nvSpPr>
          <p:cNvPr id="27" name="AutoShape 2"/>
          <p:cNvSpPr>
            <a:spLocks noChangeArrowheads="1"/>
          </p:cNvSpPr>
          <p:nvPr/>
        </p:nvSpPr>
        <p:spPr bwMode="auto">
          <a:xfrm>
            <a:off x="5191125" y="1204340"/>
            <a:ext cx="3001963" cy="2278062"/>
          </a:xfrm>
          <a:prstGeom prst="roundRect">
            <a:avLst>
              <a:gd name="adj" fmla="val 8773"/>
            </a:avLst>
          </a:prstGeom>
          <a:solidFill>
            <a:srgbClr val="FFF2DB"/>
          </a:solidFill>
          <a:ln w="28575">
            <a:solidFill>
              <a:schemeClr val="tx1"/>
            </a:solidFill>
            <a:prstDash val="dash"/>
            <a:round/>
            <a:headEnd/>
            <a:tailEnd/>
          </a:ln>
        </p:spPr>
        <p:txBody>
          <a:bodyPr wrap="none"/>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400" b="1"/>
              <a:t>PIL Simulator</a:t>
            </a:r>
          </a:p>
        </p:txBody>
      </p:sp>
      <p:sp>
        <p:nvSpPr>
          <p:cNvPr id="28" name="Rectangle 4"/>
          <p:cNvSpPr>
            <a:spLocks noChangeArrowheads="1"/>
          </p:cNvSpPr>
          <p:nvPr/>
        </p:nvSpPr>
        <p:spPr bwMode="auto">
          <a:xfrm>
            <a:off x="1395413" y="2010790"/>
            <a:ext cx="1476375" cy="841375"/>
          </a:xfrm>
          <a:prstGeom prst="rect">
            <a:avLst/>
          </a:prstGeom>
          <a:solidFill>
            <a:srgbClr val="A9FF9C"/>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Command and</a:t>
            </a:r>
          </a:p>
          <a:p>
            <a:pPr algn="ctr"/>
            <a:r>
              <a:rPr lang="en-US" altLang="en-US" sz="1200" b="1"/>
              <a:t>Telemetry Software</a:t>
            </a:r>
          </a:p>
          <a:p>
            <a:pPr algn="ctr"/>
            <a:r>
              <a:rPr lang="en-US" altLang="en-US" sz="1200" b="1"/>
              <a:t>(ITOS)</a:t>
            </a:r>
          </a:p>
        </p:txBody>
      </p:sp>
      <p:sp>
        <p:nvSpPr>
          <p:cNvPr id="29" name="Rectangle 5"/>
          <p:cNvSpPr>
            <a:spLocks noChangeArrowheads="1"/>
          </p:cNvSpPr>
          <p:nvPr/>
        </p:nvSpPr>
        <p:spPr bwMode="auto">
          <a:xfrm>
            <a:off x="2971800" y="2483865"/>
            <a:ext cx="221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dirty="0" smtClean="0"/>
              <a:t>Commands </a:t>
            </a:r>
            <a:r>
              <a:rPr lang="en-US" altLang="en-US" sz="1200" b="1" dirty="0"/>
              <a:t>&amp;</a:t>
            </a:r>
            <a:r>
              <a:rPr lang="en-US" altLang="en-US" sz="1200" b="1" dirty="0" smtClean="0"/>
              <a:t> Telemetry </a:t>
            </a:r>
            <a:endParaRPr lang="en-US" altLang="en-US" sz="1200" b="1" dirty="0"/>
          </a:p>
          <a:p>
            <a:pPr algn="ctr"/>
            <a:r>
              <a:rPr lang="en-US" altLang="en-US" sz="1200" b="1" dirty="0" smtClean="0"/>
              <a:t>(CCSDS Frames over UDP)</a:t>
            </a:r>
            <a:endParaRPr lang="en-US" altLang="en-US" sz="1200" b="1" dirty="0"/>
          </a:p>
        </p:txBody>
      </p:sp>
      <p:sp>
        <p:nvSpPr>
          <p:cNvPr id="30" name="Rectangle 6"/>
          <p:cNvSpPr>
            <a:spLocks noChangeArrowheads="1"/>
          </p:cNvSpPr>
          <p:nvPr/>
        </p:nvSpPr>
        <p:spPr bwMode="auto">
          <a:xfrm>
            <a:off x="5419725" y="1818702"/>
            <a:ext cx="990600" cy="990600"/>
          </a:xfrm>
          <a:prstGeom prst="rect">
            <a:avLst/>
          </a:prstGeom>
          <a:solidFill>
            <a:schemeClr val="bg1"/>
          </a:solidFill>
          <a:ln w="9525">
            <a:solidFill>
              <a:schemeClr val="tx1"/>
            </a:solidFill>
            <a:miter lim="800000"/>
            <a:headEnd/>
            <a:tailEnd/>
          </a:ln>
        </p:spPr>
        <p:txBody>
          <a:bodyPr wrap="none"/>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Spacecraft</a:t>
            </a:r>
          </a:p>
          <a:p>
            <a:pPr algn="ctr"/>
            <a:r>
              <a:rPr lang="en-US" altLang="en-US" sz="1200" b="1"/>
              <a:t>Model</a:t>
            </a:r>
            <a:endParaRPr lang="en-US" altLang="en-US" sz="1200" b="1" i="1">
              <a:latin typeface="Times New Roman" pitchFamily="18" charset="0"/>
            </a:endParaRPr>
          </a:p>
        </p:txBody>
      </p:sp>
      <p:sp>
        <p:nvSpPr>
          <p:cNvPr id="31" name="Rectangle 7"/>
          <p:cNvSpPr>
            <a:spLocks noChangeArrowheads="1"/>
          </p:cNvSpPr>
          <p:nvPr/>
        </p:nvSpPr>
        <p:spPr bwMode="auto">
          <a:xfrm>
            <a:off x="7004050" y="1847277"/>
            <a:ext cx="1014413" cy="962025"/>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Flight</a:t>
            </a:r>
          </a:p>
          <a:p>
            <a:pPr algn="ctr"/>
            <a:r>
              <a:rPr lang="en-US" altLang="en-US" sz="1200" b="1"/>
              <a:t>Software</a:t>
            </a:r>
          </a:p>
        </p:txBody>
      </p:sp>
      <p:grpSp>
        <p:nvGrpSpPr>
          <p:cNvPr id="32" name="Group 8"/>
          <p:cNvGrpSpPr>
            <a:grpSpLocks/>
          </p:cNvGrpSpPr>
          <p:nvPr/>
        </p:nvGrpSpPr>
        <p:grpSpPr bwMode="auto">
          <a:xfrm>
            <a:off x="5495925" y="2194940"/>
            <a:ext cx="723900" cy="407987"/>
            <a:chOff x="2841" y="2344"/>
            <a:chExt cx="552" cy="305"/>
          </a:xfrm>
        </p:grpSpPr>
        <p:sp>
          <p:nvSpPr>
            <p:cNvPr id="33" name="AutoShape 9"/>
            <p:cNvSpPr>
              <a:spLocks noChangeArrowheads="1"/>
            </p:cNvSpPr>
            <p:nvPr/>
          </p:nvSpPr>
          <p:spPr bwMode="auto">
            <a:xfrm>
              <a:off x="3038" y="2344"/>
              <a:ext cx="197" cy="12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a:t>Dyn</a:t>
              </a:r>
            </a:p>
          </p:txBody>
        </p:sp>
        <p:sp>
          <p:nvSpPr>
            <p:cNvPr id="34" name="AutoShape 10"/>
            <p:cNvSpPr>
              <a:spLocks noChangeArrowheads="1"/>
            </p:cNvSpPr>
            <p:nvPr/>
          </p:nvSpPr>
          <p:spPr bwMode="auto">
            <a:xfrm>
              <a:off x="2841" y="2521"/>
              <a:ext cx="197" cy="12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a:t>Eff</a:t>
              </a:r>
            </a:p>
          </p:txBody>
        </p:sp>
        <p:sp>
          <p:nvSpPr>
            <p:cNvPr id="35" name="AutoShape 11"/>
            <p:cNvSpPr>
              <a:spLocks noChangeArrowheads="1"/>
            </p:cNvSpPr>
            <p:nvPr/>
          </p:nvSpPr>
          <p:spPr bwMode="auto">
            <a:xfrm>
              <a:off x="3196" y="2521"/>
              <a:ext cx="197" cy="12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800"/>
                <a:t>Sens</a:t>
              </a:r>
            </a:p>
          </p:txBody>
        </p:sp>
        <p:cxnSp>
          <p:nvCxnSpPr>
            <p:cNvPr id="36" name="AutoShape 12"/>
            <p:cNvCxnSpPr>
              <a:cxnSpLocks noChangeShapeType="1"/>
              <a:stCxn id="33" idx="3"/>
              <a:endCxn id="35" idx="0"/>
            </p:cNvCxnSpPr>
            <p:nvPr/>
          </p:nvCxnSpPr>
          <p:spPr bwMode="auto">
            <a:xfrm>
              <a:off x="3235" y="2408"/>
              <a:ext cx="60" cy="113"/>
            </a:xfrm>
            <a:prstGeom prst="bentConnector2">
              <a:avLst/>
            </a:prstGeom>
            <a:noFill/>
            <a:ln w="9525">
              <a:solidFill>
                <a:schemeClr val="tx1"/>
              </a:solidFill>
              <a:miter lim="800000"/>
              <a:headEnd/>
              <a:tailEnd type="triangle" w="sm" len="med"/>
            </a:ln>
            <a:extLst>
              <a:ext uri="{909E8E84-426E-40DD-AFC4-6F175D3DCCD1}">
                <a14:hiddenFill xmlns:a14="http://schemas.microsoft.com/office/drawing/2010/main">
                  <a:noFill/>
                </a14:hiddenFill>
              </a:ext>
            </a:extLst>
          </p:spPr>
        </p:cxnSp>
        <p:cxnSp>
          <p:nvCxnSpPr>
            <p:cNvPr id="37" name="AutoShape 13"/>
            <p:cNvCxnSpPr>
              <a:cxnSpLocks noChangeShapeType="1"/>
              <a:stCxn id="34" idx="0"/>
              <a:endCxn id="33" idx="1"/>
            </p:cNvCxnSpPr>
            <p:nvPr/>
          </p:nvCxnSpPr>
          <p:spPr bwMode="auto">
            <a:xfrm rot="-5400000">
              <a:off x="2932" y="2416"/>
              <a:ext cx="113" cy="98"/>
            </a:xfrm>
            <a:prstGeom prst="bentConnector2">
              <a:avLst/>
            </a:prstGeom>
            <a:noFill/>
            <a:ln w="9525">
              <a:solidFill>
                <a:schemeClr val="tx1"/>
              </a:solidFill>
              <a:miter lim="800000"/>
              <a:headEnd/>
              <a:tailEnd type="triangle" w="sm" len="med"/>
            </a:ln>
            <a:extLst>
              <a:ext uri="{909E8E84-426E-40DD-AFC4-6F175D3DCCD1}">
                <a14:hiddenFill xmlns:a14="http://schemas.microsoft.com/office/drawing/2010/main">
                  <a:noFill/>
                </a14:hiddenFill>
              </a:ext>
            </a:extLst>
          </p:spPr>
        </p:cxnSp>
      </p:grpSp>
      <p:sp>
        <p:nvSpPr>
          <p:cNvPr id="38" name="Rectangle 18"/>
          <p:cNvSpPr>
            <a:spLocks noChangeArrowheads="1"/>
          </p:cNvSpPr>
          <p:nvPr/>
        </p:nvSpPr>
        <p:spPr bwMode="auto">
          <a:xfrm>
            <a:off x="5419725" y="2809302"/>
            <a:ext cx="990600" cy="2476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dirty="0"/>
              <a:t>Shared Mem</a:t>
            </a:r>
          </a:p>
        </p:txBody>
      </p:sp>
      <p:sp>
        <p:nvSpPr>
          <p:cNvPr id="39" name="Rectangle 19"/>
          <p:cNvSpPr>
            <a:spLocks noChangeArrowheads="1"/>
          </p:cNvSpPr>
          <p:nvPr/>
        </p:nvSpPr>
        <p:spPr bwMode="auto">
          <a:xfrm>
            <a:off x="7004050" y="2809302"/>
            <a:ext cx="1014413" cy="2476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Shared Mem</a:t>
            </a:r>
          </a:p>
        </p:txBody>
      </p:sp>
      <p:cxnSp>
        <p:nvCxnSpPr>
          <p:cNvPr id="40" name="AutoShape 20"/>
          <p:cNvCxnSpPr>
            <a:cxnSpLocks noChangeShapeType="1"/>
            <a:stCxn id="38" idx="3"/>
            <a:endCxn id="39" idx="1"/>
          </p:cNvCxnSpPr>
          <p:nvPr/>
        </p:nvCxnSpPr>
        <p:spPr bwMode="auto">
          <a:xfrm>
            <a:off x="6410325" y="2933127"/>
            <a:ext cx="593725" cy="0"/>
          </a:xfrm>
          <a:prstGeom prst="straightConnector1">
            <a:avLst/>
          </a:prstGeom>
          <a:noFill/>
          <a:ln w="22225">
            <a:solidFill>
              <a:schemeClr val="tx1"/>
            </a:solidFill>
            <a:round/>
            <a:headEnd type="triangle" w="sm" len="med"/>
            <a:tailEnd type="triangle" w="sm" len="med"/>
          </a:ln>
          <a:extLst>
            <a:ext uri="{909E8E84-426E-40DD-AFC4-6F175D3DCCD1}">
              <a14:hiddenFill xmlns:a14="http://schemas.microsoft.com/office/drawing/2010/main">
                <a:noFill/>
              </a14:hiddenFill>
            </a:ext>
          </a:extLst>
        </p:spPr>
      </p:cxnSp>
      <p:sp>
        <p:nvSpPr>
          <p:cNvPr id="41" name="Text Box 21"/>
          <p:cNvSpPr txBox="1">
            <a:spLocks noChangeArrowheads="1"/>
          </p:cNvSpPr>
          <p:nvPr/>
        </p:nvSpPr>
        <p:spPr bwMode="auto">
          <a:xfrm>
            <a:off x="6226175" y="3168077"/>
            <a:ext cx="1106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t>cPCI Chassis</a:t>
            </a:r>
          </a:p>
        </p:txBody>
      </p:sp>
      <p:sp>
        <p:nvSpPr>
          <p:cNvPr id="42" name="Text Box 22"/>
          <p:cNvSpPr txBox="1">
            <a:spLocks noChangeArrowheads="1"/>
          </p:cNvSpPr>
          <p:nvPr/>
        </p:nvSpPr>
        <p:spPr bwMode="auto">
          <a:xfrm>
            <a:off x="6969125" y="1432940"/>
            <a:ext cx="1176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COTS “Flight” </a:t>
            </a:r>
          </a:p>
          <a:p>
            <a:pPr algn="ctr" eaLnBrk="1" hangingPunct="1"/>
            <a:r>
              <a:rPr lang="en-US" altLang="en-US" sz="1200"/>
              <a:t>Processor</a:t>
            </a:r>
          </a:p>
        </p:txBody>
      </p:sp>
      <p:sp>
        <p:nvSpPr>
          <p:cNvPr id="43" name="Line 23"/>
          <p:cNvSpPr>
            <a:spLocks noChangeShapeType="1"/>
          </p:cNvSpPr>
          <p:nvPr/>
        </p:nvSpPr>
        <p:spPr bwMode="auto">
          <a:xfrm>
            <a:off x="5648325" y="2575940"/>
            <a:ext cx="0" cy="228600"/>
          </a:xfrm>
          <a:prstGeom prst="line">
            <a:avLst/>
          </a:prstGeom>
          <a:noFill/>
          <a:ln w="9525">
            <a:solidFill>
              <a:schemeClr val="tx1"/>
            </a:solidFill>
            <a:round/>
            <a:headEnd type="triangle" w="sm"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24"/>
          <p:cNvSpPr>
            <a:spLocks noChangeShapeType="1"/>
          </p:cNvSpPr>
          <p:nvPr/>
        </p:nvSpPr>
        <p:spPr bwMode="auto">
          <a:xfrm>
            <a:off x="6105525" y="2575940"/>
            <a:ext cx="0" cy="228600"/>
          </a:xfrm>
          <a:prstGeom prst="line">
            <a:avLst/>
          </a:prstGeom>
          <a:noFill/>
          <a:ln w="9525">
            <a:solidFill>
              <a:schemeClr val="tx1"/>
            </a:solidFill>
            <a:round/>
            <a:headEnd type="non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Text Box 25"/>
          <p:cNvSpPr txBox="1">
            <a:spLocks noChangeArrowheads="1"/>
          </p:cNvSpPr>
          <p:nvPr/>
        </p:nvSpPr>
        <p:spPr bwMode="auto">
          <a:xfrm>
            <a:off x="5419725" y="1428177"/>
            <a:ext cx="87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Sim</a:t>
            </a:r>
          </a:p>
          <a:p>
            <a:pPr algn="ctr" eaLnBrk="1" hangingPunct="1"/>
            <a:r>
              <a:rPr lang="en-US" altLang="en-US" sz="1200"/>
              <a:t>Processor</a:t>
            </a:r>
          </a:p>
        </p:txBody>
      </p:sp>
      <p:cxnSp>
        <p:nvCxnSpPr>
          <p:cNvPr id="46" name="AutoShape 26"/>
          <p:cNvCxnSpPr>
            <a:cxnSpLocks noChangeShapeType="1"/>
            <a:stCxn id="28" idx="3"/>
            <a:endCxn id="30" idx="1"/>
          </p:cNvCxnSpPr>
          <p:nvPr/>
        </p:nvCxnSpPr>
        <p:spPr bwMode="auto">
          <a:xfrm flipV="1">
            <a:off x="2871788" y="2314002"/>
            <a:ext cx="2547937" cy="117475"/>
          </a:xfrm>
          <a:prstGeom prst="bentConnector3">
            <a:avLst>
              <a:gd name="adj1" fmla="val 50000"/>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48" name="Flowchart: Document 47"/>
          <p:cNvSpPr/>
          <p:nvPr/>
        </p:nvSpPr>
        <p:spPr>
          <a:xfrm>
            <a:off x="530225" y="1051940"/>
            <a:ext cx="1219200" cy="762000"/>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FSW </a:t>
            </a:r>
            <a:r>
              <a:rPr lang="en-US" sz="1200" b="1" dirty="0" err="1">
                <a:solidFill>
                  <a:schemeClr val="tx1"/>
                </a:solidFill>
              </a:rPr>
              <a:t>Cmd</a:t>
            </a:r>
            <a:r>
              <a:rPr lang="en-US" sz="1200" b="1" dirty="0">
                <a:solidFill>
                  <a:schemeClr val="tx1"/>
                </a:solidFill>
              </a:rPr>
              <a:t> Products</a:t>
            </a:r>
          </a:p>
        </p:txBody>
      </p:sp>
      <p:sp>
        <p:nvSpPr>
          <p:cNvPr id="49" name="Flowchart: Document 48"/>
          <p:cNvSpPr/>
          <p:nvPr/>
        </p:nvSpPr>
        <p:spPr>
          <a:xfrm>
            <a:off x="2262188" y="1047177"/>
            <a:ext cx="1219200" cy="762000"/>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chemeClr val="tx1"/>
                </a:solidFill>
              </a:rPr>
              <a:t>Sim</a:t>
            </a:r>
            <a:r>
              <a:rPr lang="en-US" sz="1200" b="1" dirty="0">
                <a:solidFill>
                  <a:schemeClr val="tx1"/>
                </a:solidFill>
              </a:rPr>
              <a:t> </a:t>
            </a:r>
            <a:r>
              <a:rPr lang="en-US" sz="1200" b="1" dirty="0" err="1">
                <a:solidFill>
                  <a:schemeClr val="tx1"/>
                </a:solidFill>
              </a:rPr>
              <a:t>Cmd</a:t>
            </a:r>
            <a:r>
              <a:rPr lang="en-US" sz="1200" b="1" dirty="0">
                <a:solidFill>
                  <a:schemeClr val="tx1"/>
                </a:solidFill>
              </a:rPr>
              <a:t> Products</a:t>
            </a:r>
          </a:p>
        </p:txBody>
      </p:sp>
      <p:cxnSp>
        <p:nvCxnSpPr>
          <p:cNvPr id="50" name="Straight Arrow Connector 49"/>
          <p:cNvCxnSpPr/>
          <p:nvPr/>
        </p:nvCxnSpPr>
        <p:spPr>
          <a:xfrm>
            <a:off x="1600200" y="1663127"/>
            <a:ext cx="0" cy="34766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743200" y="1809177"/>
            <a:ext cx="0" cy="20161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789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5"/>
            <a:ext cx="7162800" cy="1017059"/>
          </a:xfrm>
        </p:spPr>
        <p:txBody>
          <a:bodyPr/>
          <a:lstStyle/>
          <a:p>
            <a:r>
              <a:rPr lang="en-US" dirty="0" smtClean="0">
                <a:solidFill>
                  <a:srgbClr val="008080"/>
                </a:solidFill>
              </a:rPr>
              <a:t>HIL</a:t>
            </a:r>
            <a:endParaRPr lang="en-US" dirty="0">
              <a:solidFill>
                <a:srgbClr val="008080"/>
              </a:solidFill>
            </a:endParaRPr>
          </a:p>
        </p:txBody>
      </p:sp>
      <p:sp>
        <p:nvSpPr>
          <p:cNvPr id="4" name="Date Placeholder 3"/>
          <p:cNvSpPr>
            <a:spLocks noGrp="1"/>
          </p:cNvSpPr>
          <p:nvPr>
            <p:ph type="dt" sz="half" idx="10"/>
          </p:nvPr>
        </p:nvSpPr>
        <p:spPr/>
        <p:txBody>
          <a:bodyPr/>
          <a:lstStyle/>
          <a:p>
            <a:r>
              <a:rPr lang="en-US" smtClean="0"/>
              <a:t>Dec 18, 2014</a:t>
            </a:r>
            <a:endParaRPr lang="en-US"/>
          </a:p>
        </p:txBody>
      </p:sp>
      <p:sp>
        <p:nvSpPr>
          <p:cNvPr id="5" name="Footer Placeholder 4"/>
          <p:cNvSpPr>
            <a:spLocks noGrp="1"/>
          </p:cNvSpPr>
          <p:nvPr>
            <p:ph type="ftr" sz="quarter" idx="11"/>
          </p:nvPr>
        </p:nvSpPr>
        <p:spPr/>
        <p:txBody>
          <a:bodyPr/>
          <a:lstStyle/>
          <a:p>
            <a:r>
              <a:rPr lang="en-US" dirty="0"/>
              <a:t>2014 Spacecraft Flight Software Workshop</a:t>
            </a:r>
          </a:p>
        </p:txBody>
      </p:sp>
      <p:sp>
        <p:nvSpPr>
          <p:cNvPr id="6" name="Slide Number Placeholder 5"/>
          <p:cNvSpPr>
            <a:spLocks noGrp="1"/>
          </p:cNvSpPr>
          <p:nvPr>
            <p:ph type="sldNum" sz="quarter" idx="12"/>
          </p:nvPr>
        </p:nvSpPr>
        <p:spPr/>
        <p:txBody>
          <a:bodyPr/>
          <a:lstStyle/>
          <a:p>
            <a:fld id="{85501C4E-1F10-1947-822E-0654956CBAFE}" type="slidenum">
              <a:rPr lang="en-US" smtClean="0"/>
              <a:t>7</a:t>
            </a:fld>
            <a:endParaRPr lang="en-US"/>
          </a:p>
        </p:txBody>
      </p:sp>
      <p:sp>
        <p:nvSpPr>
          <p:cNvPr id="52" name="Rectangle 4"/>
          <p:cNvSpPr>
            <a:spLocks noChangeArrowheads="1"/>
          </p:cNvSpPr>
          <p:nvPr/>
        </p:nvSpPr>
        <p:spPr bwMode="auto">
          <a:xfrm>
            <a:off x="1376363" y="2037682"/>
            <a:ext cx="1476375" cy="841375"/>
          </a:xfrm>
          <a:prstGeom prst="rect">
            <a:avLst/>
          </a:prstGeom>
          <a:solidFill>
            <a:srgbClr val="A9FF9C"/>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Command and</a:t>
            </a:r>
          </a:p>
          <a:p>
            <a:pPr algn="ctr"/>
            <a:r>
              <a:rPr lang="en-US" altLang="en-US" sz="1200" b="1"/>
              <a:t>Telemetry Software</a:t>
            </a:r>
          </a:p>
          <a:p>
            <a:pPr algn="ctr"/>
            <a:r>
              <a:rPr lang="en-US" altLang="en-US" sz="1200" b="1"/>
              <a:t>(ITOS)</a:t>
            </a:r>
          </a:p>
        </p:txBody>
      </p:sp>
      <p:sp>
        <p:nvSpPr>
          <p:cNvPr id="53" name="Rectangle 5"/>
          <p:cNvSpPr>
            <a:spLocks noChangeArrowheads="1"/>
          </p:cNvSpPr>
          <p:nvPr/>
        </p:nvSpPr>
        <p:spPr bwMode="auto">
          <a:xfrm>
            <a:off x="3544888" y="2082132"/>
            <a:ext cx="221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Commands and Telemetry </a:t>
            </a:r>
          </a:p>
          <a:p>
            <a:pPr algn="ctr"/>
            <a:r>
              <a:rPr lang="en-US" altLang="en-US" sz="1200" b="1"/>
              <a:t>(CCSDS Frames over UDP)</a:t>
            </a:r>
          </a:p>
        </p:txBody>
      </p:sp>
      <p:cxnSp>
        <p:nvCxnSpPr>
          <p:cNvPr id="54" name="AutoShape 26"/>
          <p:cNvCxnSpPr>
            <a:cxnSpLocks noChangeShapeType="1"/>
          </p:cNvCxnSpPr>
          <p:nvPr/>
        </p:nvCxnSpPr>
        <p:spPr bwMode="auto">
          <a:xfrm flipV="1">
            <a:off x="3444875" y="1912269"/>
            <a:ext cx="2547938" cy="117475"/>
          </a:xfrm>
          <a:prstGeom prst="bentConnector3">
            <a:avLst>
              <a:gd name="adj1" fmla="val 50000"/>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55" name="Text Box 28"/>
          <p:cNvSpPr txBox="1">
            <a:spLocks noChangeArrowheads="1"/>
          </p:cNvSpPr>
          <p:nvPr/>
        </p:nvSpPr>
        <p:spPr bwMode="auto">
          <a:xfrm>
            <a:off x="457200" y="4131253"/>
            <a:ext cx="75660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285750" indent="-285750" eaLnBrk="1" hangingPunct="1">
              <a:buFont typeface="Arial" pitchFamily="34" charset="0"/>
              <a:buChar char="•"/>
              <a:defRPr/>
            </a:pPr>
            <a:r>
              <a:rPr lang="en-US" sz="1800" dirty="0">
                <a:latin typeface="Times New Roman" pitchFamily="18" charset="0"/>
                <a:ea typeface="+mn-ea"/>
              </a:rPr>
              <a:t>Models </a:t>
            </a:r>
            <a:r>
              <a:rPr lang="en-US" sz="1800" dirty="0" err="1">
                <a:latin typeface="Times New Roman" pitchFamily="18" charset="0"/>
                <a:ea typeface="+mn-ea"/>
              </a:rPr>
              <a:t>autocoded</a:t>
            </a:r>
            <a:r>
              <a:rPr lang="en-US" sz="1800" dirty="0">
                <a:latin typeface="Times New Roman" pitchFamily="18" charset="0"/>
                <a:ea typeface="+mn-ea"/>
              </a:rPr>
              <a:t> and running on RT </a:t>
            </a:r>
            <a:r>
              <a:rPr lang="en-US" sz="1800" dirty="0" smtClean="0">
                <a:latin typeface="Times New Roman" pitchFamily="18" charset="0"/>
                <a:ea typeface="+mn-ea"/>
              </a:rPr>
              <a:t>processors with Handwritten Software</a:t>
            </a:r>
          </a:p>
          <a:p>
            <a:pPr eaLnBrk="1" hangingPunct="1">
              <a:defRPr/>
            </a:pPr>
            <a:r>
              <a:rPr lang="en-US" sz="1800" dirty="0">
                <a:latin typeface="Times New Roman" pitchFamily="18" charset="0"/>
                <a:ea typeface="+mn-ea"/>
              </a:rPr>
              <a:t> </a:t>
            </a:r>
            <a:r>
              <a:rPr lang="en-US" sz="1800" dirty="0" smtClean="0">
                <a:latin typeface="Times New Roman" pitchFamily="18" charset="0"/>
                <a:ea typeface="+mn-ea"/>
              </a:rPr>
              <a:t>     (</a:t>
            </a:r>
            <a:r>
              <a:rPr lang="en-US" sz="1800" dirty="0" err="1" smtClean="0">
                <a:latin typeface="Times New Roman" pitchFamily="18" charset="0"/>
                <a:ea typeface="+mn-ea"/>
              </a:rPr>
              <a:t>cFE</a:t>
            </a:r>
            <a:r>
              <a:rPr lang="en-US" sz="1800" dirty="0" smtClean="0">
                <a:latin typeface="Times New Roman" pitchFamily="18" charset="0"/>
                <a:ea typeface="+mn-ea"/>
              </a:rPr>
              <a:t>/</a:t>
            </a:r>
            <a:r>
              <a:rPr lang="en-US" sz="1800" dirty="0" err="1" smtClean="0">
                <a:latin typeface="Times New Roman" pitchFamily="18" charset="0"/>
                <a:ea typeface="+mn-ea"/>
              </a:rPr>
              <a:t>cFS</a:t>
            </a:r>
            <a:r>
              <a:rPr lang="en-US" sz="1800" dirty="0" smtClean="0">
                <a:latin typeface="Times New Roman" pitchFamily="18" charset="0"/>
                <a:ea typeface="+mn-ea"/>
              </a:rPr>
              <a:t>, TO, CI…).  Includes all FSW functionality.</a:t>
            </a:r>
          </a:p>
          <a:p>
            <a:pPr marL="285750" indent="-285750" eaLnBrk="1" hangingPunct="1">
              <a:buFont typeface="Arial" pitchFamily="34" charset="0"/>
              <a:buChar char="•"/>
              <a:defRPr/>
            </a:pPr>
            <a:r>
              <a:rPr lang="en-US" sz="1800" dirty="0" smtClean="0">
                <a:latin typeface="Times New Roman" pitchFamily="18" charset="0"/>
                <a:ea typeface="+mn-ea"/>
              </a:rPr>
              <a:t>Utilizes IAU EDU with “flight-like” interfaces.</a:t>
            </a:r>
          </a:p>
          <a:p>
            <a:pPr marL="285750" indent="-285750" eaLnBrk="1" hangingPunct="1">
              <a:buFont typeface="Arial" pitchFamily="34" charset="0"/>
              <a:buChar char="•"/>
              <a:defRPr/>
            </a:pPr>
            <a:r>
              <a:rPr lang="en-US" sz="1800" dirty="0" smtClean="0">
                <a:latin typeface="Times New Roman" pitchFamily="18" charset="0"/>
                <a:ea typeface="+mn-ea"/>
              </a:rPr>
              <a:t>Utilizes ITOS </a:t>
            </a:r>
          </a:p>
          <a:p>
            <a:pPr marL="1028700" lvl="1" eaLnBrk="1" hangingPunct="1">
              <a:buFont typeface="Arial" pitchFamily="34" charset="0"/>
              <a:buChar char="•"/>
              <a:defRPr/>
            </a:pPr>
            <a:r>
              <a:rPr lang="en-US" sz="1800" dirty="0" smtClean="0">
                <a:latin typeface="Times New Roman" pitchFamily="18" charset="0"/>
                <a:ea typeface="+mn-ea"/>
              </a:rPr>
              <a:t>FSW C&amp;T Interface (full dictionary) </a:t>
            </a:r>
          </a:p>
          <a:p>
            <a:pPr marL="1028700" lvl="1" eaLnBrk="1" hangingPunct="1">
              <a:buFont typeface="Arial" pitchFamily="34" charset="0"/>
              <a:buChar char="•"/>
              <a:defRPr/>
            </a:pPr>
            <a:r>
              <a:rPr lang="en-US" sz="1800" dirty="0" smtClean="0">
                <a:latin typeface="Times New Roman" pitchFamily="18" charset="0"/>
                <a:ea typeface="+mn-ea"/>
              </a:rPr>
              <a:t>Simulator Interface</a:t>
            </a:r>
          </a:p>
          <a:p>
            <a:pPr marL="1028700" lvl="1" eaLnBrk="1" hangingPunct="1">
              <a:buFont typeface="Arial" pitchFamily="34" charset="0"/>
              <a:buChar char="•"/>
              <a:defRPr/>
            </a:pPr>
            <a:r>
              <a:rPr lang="en-US" sz="1800" dirty="0" smtClean="0">
                <a:latin typeface="Times New Roman" pitchFamily="18" charset="0"/>
                <a:ea typeface="+mn-ea"/>
              </a:rPr>
              <a:t>CCSDS Frames over UDP</a:t>
            </a:r>
          </a:p>
          <a:p>
            <a:pPr marL="1028700" lvl="1" eaLnBrk="1" hangingPunct="1">
              <a:buFont typeface="Arial" pitchFamily="34" charset="0"/>
              <a:buChar char="•"/>
              <a:defRPr/>
            </a:pPr>
            <a:r>
              <a:rPr lang="en-US" sz="1800" dirty="0" smtClean="0">
                <a:latin typeface="Times New Roman" pitchFamily="18" charset="0"/>
                <a:ea typeface="+mn-ea"/>
              </a:rPr>
              <a:t>Can be separate workstations: Flight Controller, </a:t>
            </a:r>
            <a:r>
              <a:rPr lang="en-US" sz="1800" dirty="0" err="1" smtClean="0">
                <a:latin typeface="Times New Roman" pitchFamily="18" charset="0"/>
                <a:ea typeface="+mn-ea"/>
              </a:rPr>
              <a:t>Sim</a:t>
            </a:r>
            <a:r>
              <a:rPr lang="en-US" sz="1800" dirty="0" smtClean="0">
                <a:latin typeface="Times New Roman" pitchFamily="18" charset="0"/>
                <a:ea typeface="+mn-ea"/>
              </a:rPr>
              <a:t> Controller</a:t>
            </a:r>
          </a:p>
          <a:p>
            <a:pPr eaLnBrk="1" hangingPunct="1">
              <a:defRPr/>
            </a:pPr>
            <a:endParaRPr lang="en-US" sz="1800" dirty="0">
              <a:latin typeface="Times New Roman" pitchFamily="18" charset="0"/>
              <a:ea typeface="+mn-ea"/>
            </a:endParaRPr>
          </a:p>
        </p:txBody>
      </p:sp>
      <p:sp>
        <p:nvSpPr>
          <p:cNvPr id="56" name="Flowchart: Document 55"/>
          <p:cNvSpPr/>
          <p:nvPr/>
        </p:nvSpPr>
        <p:spPr>
          <a:xfrm>
            <a:off x="530225" y="1062957"/>
            <a:ext cx="1219200" cy="762000"/>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FSW </a:t>
            </a:r>
            <a:r>
              <a:rPr lang="en-US" sz="1200" b="1" dirty="0" err="1">
                <a:solidFill>
                  <a:schemeClr val="tx1"/>
                </a:solidFill>
              </a:rPr>
              <a:t>Cmd</a:t>
            </a:r>
            <a:r>
              <a:rPr lang="en-US" sz="1200" b="1" dirty="0">
                <a:solidFill>
                  <a:schemeClr val="tx1"/>
                </a:solidFill>
              </a:rPr>
              <a:t> Products</a:t>
            </a:r>
          </a:p>
        </p:txBody>
      </p:sp>
      <p:sp>
        <p:nvSpPr>
          <p:cNvPr id="57" name="Flowchart: Document 56"/>
          <p:cNvSpPr/>
          <p:nvPr/>
        </p:nvSpPr>
        <p:spPr>
          <a:xfrm>
            <a:off x="2262188" y="1058194"/>
            <a:ext cx="1219200" cy="762000"/>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chemeClr val="tx1"/>
                </a:solidFill>
              </a:rPr>
              <a:t>Sim</a:t>
            </a:r>
            <a:r>
              <a:rPr lang="en-US" sz="1200" b="1" dirty="0">
                <a:solidFill>
                  <a:schemeClr val="tx1"/>
                </a:solidFill>
              </a:rPr>
              <a:t> </a:t>
            </a:r>
            <a:r>
              <a:rPr lang="en-US" sz="1200" b="1" dirty="0" err="1">
                <a:solidFill>
                  <a:schemeClr val="tx1"/>
                </a:solidFill>
              </a:rPr>
              <a:t>Cmd</a:t>
            </a:r>
            <a:r>
              <a:rPr lang="en-US" sz="1200" b="1" dirty="0">
                <a:solidFill>
                  <a:schemeClr val="tx1"/>
                </a:solidFill>
              </a:rPr>
              <a:t> Products</a:t>
            </a:r>
          </a:p>
        </p:txBody>
      </p:sp>
      <p:cxnSp>
        <p:nvCxnSpPr>
          <p:cNvPr id="58" name="Straight Arrow Connector 57"/>
          <p:cNvCxnSpPr/>
          <p:nvPr/>
        </p:nvCxnSpPr>
        <p:spPr>
          <a:xfrm>
            <a:off x="1600200" y="1674144"/>
            <a:ext cx="0" cy="34766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754313" y="1780507"/>
            <a:ext cx="0" cy="2492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AutoShape 2"/>
          <p:cNvSpPr>
            <a:spLocks noChangeArrowheads="1"/>
          </p:cNvSpPr>
          <p:nvPr/>
        </p:nvSpPr>
        <p:spPr bwMode="auto">
          <a:xfrm>
            <a:off x="6643688" y="1878932"/>
            <a:ext cx="2362200" cy="2286000"/>
          </a:xfrm>
          <a:prstGeom prst="roundRect">
            <a:avLst>
              <a:gd name="adj" fmla="val 8773"/>
            </a:avLst>
          </a:prstGeom>
          <a:solidFill>
            <a:srgbClr val="FFF2DB"/>
          </a:solidFill>
          <a:ln w="28575">
            <a:solidFill>
              <a:schemeClr val="tx1"/>
            </a:solidFill>
            <a:prstDash val="dash"/>
            <a:round/>
            <a:headEnd/>
            <a:tailEnd/>
          </a:ln>
        </p:spPr>
        <p:txBody>
          <a:bodyPr wrap="none"/>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000"/>
              <a:t>Avionics Box</a:t>
            </a:r>
          </a:p>
        </p:txBody>
      </p:sp>
      <p:sp>
        <p:nvSpPr>
          <p:cNvPr id="61" name="AutoShape 3"/>
          <p:cNvSpPr>
            <a:spLocks noChangeArrowheads="1"/>
          </p:cNvSpPr>
          <p:nvPr/>
        </p:nvSpPr>
        <p:spPr bwMode="auto">
          <a:xfrm>
            <a:off x="3290888" y="1878932"/>
            <a:ext cx="3001962" cy="2278062"/>
          </a:xfrm>
          <a:prstGeom prst="roundRect">
            <a:avLst>
              <a:gd name="adj" fmla="val 8773"/>
            </a:avLst>
          </a:prstGeom>
          <a:solidFill>
            <a:srgbClr val="FFF2DB"/>
          </a:solidFill>
          <a:ln w="28575">
            <a:solidFill>
              <a:schemeClr val="tx1"/>
            </a:solidFill>
            <a:prstDash val="dash"/>
            <a:round/>
            <a:headEnd/>
            <a:tailEnd/>
          </a:ln>
        </p:spPr>
        <p:txBody>
          <a:bodyPr wrap="none"/>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000"/>
              <a:t>Test Interface Computer (TIC)</a:t>
            </a:r>
          </a:p>
        </p:txBody>
      </p:sp>
      <p:sp>
        <p:nvSpPr>
          <p:cNvPr id="62" name="Rectangle 7"/>
          <p:cNvSpPr>
            <a:spLocks noChangeArrowheads="1"/>
          </p:cNvSpPr>
          <p:nvPr/>
        </p:nvSpPr>
        <p:spPr bwMode="auto">
          <a:xfrm>
            <a:off x="3519488" y="2493294"/>
            <a:ext cx="990600" cy="990600"/>
          </a:xfrm>
          <a:prstGeom prst="rect">
            <a:avLst/>
          </a:prstGeom>
          <a:solidFill>
            <a:schemeClr val="bg1"/>
          </a:solidFill>
          <a:ln w="9525">
            <a:solidFill>
              <a:schemeClr val="tx1"/>
            </a:solidFill>
            <a:miter lim="800000"/>
            <a:headEnd/>
            <a:tailEnd/>
          </a:ln>
        </p:spPr>
        <p:txBody>
          <a:bodyPr wrap="none"/>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Spacecraft</a:t>
            </a:r>
          </a:p>
          <a:p>
            <a:pPr algn="ctr"/>
            <a:r>
              <a:rPr lang="en-US" altLang="en-US" sz="1200" b="1"/>
              <a:t>Model</a:t>
            </a:r>
            <a:endParaRPr lang="en-US" altLang="en-US" sz="1200" b="1" i="1">
              <a:latin typeface="Times New Roman" pitchFamily="18" charset="0"/>
            </a:endParaRPr>
          </a:p>
        </p:txBody>
      </p:sp>
      <p:grpSp>
        <p:nvGrpSpPr>
          <p:cNvPr id="63" name="Group 8"/>
          <p:cNvGrpSpPr>
            <a:grpSpLocks/>
          </p:cNvGrpSpPr>
          <p:nvPr/>
        </p:nvGrpSpPr>
        <p:grpSpPr bwMode="auto">
          <a:xfrm>
            <a:off x="3595688" y="2869532"/>
            <a:ext cx="723900" cy="407987"/>
            <a:chOff x="2841" y="2344"/>
            <a:chExt cx="552" cy="305"/>
          </a:xfrm>
        </p:grpSpPr>
        <p:sp>
          <p:nvSpPr>
            <p:cNvPr id="64" name="AutoShape 9"/>
            <p:cNvSpPr>
              <a:spLocks noChangeArrowheads="1"/>
            </p:cNvSpPr>
            <p:nvPr/>
          </p:nvSpPr>
          <p:spPr bwMode="auto">
            <a:xfrm>
              <a:off x="3038" y="2344"/>
              <a:ext cx="197" cy="12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500"/>
                <a:t>Dyn</a:t>
              </a:r>
            </a:p>
          </p:txBody>
        </p:sp>
        <p:sp>
          <p:nvSpPr>
            <p:cNvPr id="65" name="AutoShape 10"/>
            <p:cNvSpPr>
              <a:spLocks noChangeArrowheads="1"/>
            </p:cNvSpPr>
            <p:nvPr/>
          </p:nvSpPr>
          <p:spPr bwMode="auto">
            <a:xfrm>
              <a:off x="2841" y="2521"/>
              <a:ext cx="197" cy="12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500"/>
                <a:t>Eff</a:t>
              </a:r>
            </a:p>
          </p:txBody>
        </p:sp>
        <p:sp>
          <p:nvSpPr>
            <p:cNvPr id="66" name="AutoShape 11"/>
            <p:cNvSpPr>
              <a:spLocks noChangeArrowheads="1"/>
            </p:cNvSpPr>
            <p:nvPr/>
          </p:nvSpPr>
          <p:spPr bwMode="auto">
            <a:xfrm>
              <a:off x="3196" y="2521"/>
              <a:ext cx="197" cy="12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500"/>
                <a:t>Sens</a:t>
              </a:r>
            </a:p>
          </p:txBody>
        </p:sp>
        <p:cxnSp>
          <p:nvCxnSpPr>
            <p:cNvPr id="67" name="AutoShape 12"/>
            <p:cNvCxnSpPr>
              <a:cxnSpLocks noChangeShapeType="1"/>
              <a:stCxn id="64" idx="3"/>
              <a:endCxn id="66" idx="0"/>
            </p:cNvCxnSpPr>
            <p:nvPr/>
          </p:nvCxnSpPr>
          <p:spPr bwMode="auto">
            <a:xfrm>
              <a:off x="3235" y="2408"/>
              <a:ext cx="60" cy="113"/>
            </a:xfrm>
            <a:prstGeom prst="bentConnector2">
              <a:avLst/>
            </a:prstGeom>
            <a:noFill/>
            <a:ln w="9525">
              <a:solidFill>
                <a:schemeClr val="tx1"/>
              </a:solidFill>
              <a:miter lim="800000"/>
              <a:headEnd/>
              <a:tailEnd type="triangle" w="sm" len="med"/>
            </a:ln>
            <a:extLst>
              <a:ext uri="{909E8E84-426E-40DD-AFC4-6F175D3DCCD1}">
                <a14:hiddenFill xmlns:a14="http://schemas.microsoft.com/office/drawing/2010/main">
                  <a:noFill/>
                </a14:hiddenFill>
              </a:ext>
            </a:extLst>
          </p:spPr>
        </p:cxnSp>
        <p:cxnSp>
          <p:nvCxnSpPr>
            <p:cNvPr id="68" name="AutoShape 13"/>
            <p:cNvCxnSpPr>
              <a:cxnSpLocks noChangeShapeType="1"/>
              <a:stCxn id="65" idx="0"/>
              <a:endCxn id="64" idx="1"/>
            </p:cNvCxnSpPr>
            <p:nvPr/>
          </p:nvCxnSpPr>
          <p:spPr bwMode="auto">
            <a:xfrm rot="-5400000">
              <a:off x="2932" y="2416"/>
              <a:ext cx="113" cy="98"/>
            </a:xfrm>
            <a:prstGeom prst="bentConnector2">
              <a:avLst/>
            </a:prstGeom>
            <a:noFill/>
            <a:ln w="9525">
              <a:solidFill>
                <a:schemeClr val="tx1"/>
              </a:solidFill>
              <a:miter lim="800000"/>
              <a:headEnd/>
              <a:tailEnd type="triangle" w="sm" len="med"/>
            </a:ln>
            <a:extLst>
              <a:ext uri="{909E8E84-426E-40DD-AFC4-6F175D3DCCD1}">
                <a14:hiddenFill xmlns:a14="http://schemas.microsoft.com/office/drawing/2010/main">
                  <a:noFill/>
                </a14:hiddenFill>
              </a:ext>
            </a:extLst>
          </p:spPr>
        </p:cxnSp>
      </p:grpSp>
      <p:sp>
        <p:nvSpPr>
          <p:cNvPr id="69" name="Rectangle 18"/>
          <p:cNvSpPr>
            <a:spLocks noChangeArrowheads="1"/>
          </p:cNvSpPr>
          <p:nvPr/>
        </p:nvSpPr>
        <p:spPr bwMode="auto">
          <a:xfrm>
            <a:off x="3519488" y="3483894"/>
            <a:ext cx="2463800" cy="24765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Shared Memory or TCP/IP</a:t>
            </a:r>
          </a:p>
        </p:txBody>
      </p:sp>
      <p:sp>
        <p:nvSpPr>
          <p:cNvPr id="70" name="Line 20"/>
          <p:cNvSpPr>
            <a:spLocks noChangeShapeType="1"/>
          </p:cNvSpPr>
          <p:nvPr/>
        </p:nvSpPr>
        <p:spPr bwMode="auto">
          <a:xfrm>
            <a:off x="3748088" y="3250532"/>
            <a:ext cx="0" cy="228600"/>
          </a:xfrm>
          <a:prstGeom prst="line">
            <a:avLst/>
          </a:prstGeom>
          <a:noFill/>
          <a:ln w="9525">
            <a:solidFill>
              <a:schemeClr val="tx1"/>
            </a:solidFill>
            <a:round/>
            <a:headEnd type="triangle" w="sm"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21"/>
          <p:cNvSpPr>
            <a:spLocks noChangeShapeType="1"/>
          </p:cNvSpPr>
          <p:nvPr/>
        </p:nvSpPr>
        <p:spPr bwMode="auto">
          <a:xfrm>
            <a:off x="4205288" y="3250532"/>
            <a:ext cx="0" cy="228600"/>
          </a:xfrm>
          <a:prstGeom prst="line">
            <a:avLst/>
          </a:prstGeom>
          <a:noFill/>
          <a:ln w="9525">
            <a:solidFill>
              <a:schemeClr val="tx1"/>
            </a:solidFill>
            <a:round/>
            <a:headEnd type="non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72" name="Group 25"/>
          <p:cNvGrpSpPr>
            <a:grpSpLocks/>
          </p:cNvGrpSpPr>
          <p:nvPr/>
        </p:nvGrpSpPr>
        <p:grpSpPr bwMode="auto">
          <a:xfrm>
            <a:off x="6719888" y="3098132"/>
            <a:ext cx="1009650" cy="838200"/>
            <a:chOff x="3648" y="1344"/>
            <a:chExt cx="636" cy="528"/>
          </a:xfrm>
        </p:grpSpPr>
        <p:sp>
          <p:nvSpPr>
            <p:cNvPr id="73" name="Rectangle 26"/>
            <p:cNvSpPr>
              <a:spLocks noChangeArrowheads="1"/>
            </p:cNvSpPr>
            <p:nvPr/>
          </p:nvSpPr>
          <p:spPr bwMode="auto">
            <a:xfrm>
              <a:off x="3648" y="1344"/>
              <a:ext cx="636" cy="384"/>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Flight</a:t>
              </a:r>
            </a:p>
            <a:p>
              <a:pPr algn="ctr"/>
              <a:r>
                <a:rPr lang="en-US" altLang="en-US" sz="1200" b="1"/>
                <a:t>Software</a:t>
              </a:r>
            </a:p>
            <a:p>
              <a:pPr algn="ctr"/>
              <a:endParaRPr lang="en-US" altLang="en-US" sz="1200" b="1"/>
            </a:p>
          </p:txBody>
        </p:sp>
        <p:sp>
          <p:nvSpPr>
            <p:cNvPr id="74" name="Rectangle 27"/>
            <p:cNvSpPr>
              <a:spLocks noChangeArrowheads="1"/>
            </p:cNvSpPr>
            <p:nvPr/>
          </p:nvSpPr>
          <p:spPr bwMode="auto">
            <a:xfrm>
              <a:off x="3930" y="1604"/>
              <a:ext cx="353" cy="12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C&amp;DH</a:t>
              </a:r>
            </a:p>
          </p:txBody>
        </p:sp>
        <p:sp>
          <p:nvSpPr>
            <p:cNvPr id="75" name="Rectangle 28"/>
            <p:cNvSpPr>
              <a:spLocks noChangeArrowheads="1"/>
            </p:cNvSpPr>
            <p:nvPr/>
          </p:nvSpPr>
          <p:spPr bwMode="auto">
            <a:xfrm>
              <a:off x="3648" y="1728"/>
              <a:ext cx="636" cy="144"/>
            </a:xfrm>
            <a:prstGeom prst="rect">
              <a:avLst/>
            </a:prstGeom>
            <a:solidFill>
              <a:srgbClr val="C0E3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DMOAB</a:t>
              </a:r>
            </a:p>
          </p:txBody>
        </p:sp>
      </p:grpSp>
      <p:sp>
        <p:nvSpPr>
          <p:cNvPr id="76" name="Rectangle 29"/>
          <p:cNvSpPr>
            <a:spLocks noChangeArrowheads="1"/>
          </p:cNvSpPr>
          <p:nvPr/>
        </p:nvSpPr>
        <p:spPr bwMode="auto">
          <a:xfrm>
            <a:off x="4967288" y="2571082"/>
            <a:ext cx="1009650" cy="228600"/>
          </a:xfrm>
          <a:prstGeom prst="rect">
            <a:avLst/>
          </a:prstGeom>
          <a:solidFill>
            <a:srgbClr val="C0E3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Analog Out</a:t>
            </a:r>
          </a:p>
        </p:txBody>
      </p:sp>
      <p:sp>
        <p:nvSpPr>
          <p:cNvPr id="77" name="Rectangle 30"/>
          <p:cNvSpPr>
            <a:spLocks noChangeArrowheads="1"/>
          </p:cNvSpPr>
          <p:nvPr/>
        </p:nvSpPr>
        <p:spPr bwMode="auto">
          <a:xfrm>
            <a:off x="4967288" y="2799682"/>
            <a:ext cx="1009650" cy="228600"/>
          </a:xfrm>
          <a:prstGeom prst="rect">
            <a:avLst/>
          </a:prstGeom>
          <a:solidFill>
            <a:srgbClr val="C0E3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Analog In</a:t>
            </a:r>
          </a:p>
        </p:txBody>
      </p:sp>
      <p:sp>
        <p:nvSpPr>
          <p:cNvPr id="78" name="Rectangle 31"/>
          <p:cNvSpPr>
            <a:spLocks noChangeArrowheads="1"/>
          </p:cNvSpPr>
          <p:nvPr/>
        </p:nvSpPr>
        <p:spPr bwMode="auto">
          <a:xfrm>
            <a:off x="4967288" y="3028282"/>
            <a:ext cx="1009650" cy="228600"/>
          </a:xfrm>
          <a:prstGeom prst="rect">
            <a:avLst/>
          </a:prstGeom>
          <a:solidFill>
            <a:srgbClr val="C0E3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Discrete I/O</a:t>
            </a:r>
          </a:p>
        </p:txBody>
      </p:sp>
      <p:sp>
        <p:nvSpPr>
          <p:cNvPr id="79" name="Rectangle 32"/>
          <p:cNvSpPr>
            <a:spLocks noChangeArrowheads="1"/>
          </p:cNvSpPr>
          <p:nvPr/>
        </p:nvSpPr>
        <p:spPr bwMode="auto">
          <a:xfrm>
            <a:off x="4967288" y="3256882"/>
            <a:ext cx="1009650" cy="228600"/>
          </a:xfrm>
          <a:prstGeom prst="rect">
            <a:avLst/>
          </a:prstGeom>
          <a:solidFill>
            <a:srgbClr val="C0E3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RS422</a:t>
            </a:r>
          </a:p>
        </p:txBody>
      </p:sp>
      <p:grpSp>
        <p:nvGrpSpPr>
          <p:cNvPr id="80" name="Group 34"/>
          <p:cNvGrpSpPr>
            <a:grpSpLocks/>
          </p:cNvGrpSpPr>
          <p:nvPr/>
        </p:nvGrpSpPr>
        <p:grpSpPr bwMode="auto">
          <a:xfrm>
            <a:off x="6719888" y="2183732"/>
            <a:ext cx="1009650" cy="685800"/>
            <a:chOff x="3648" y="1968"/>
            <a:chExt cx="636" cy="432"/>
          </a:xfrm>
        </p:grpSpPr>
        <p:sp>
          <p:nvSpPr>
            <p:cNvPr id="81" name="Rectangle 35"/>
            <p:cNvSpPr>
              <a:spLocks noChangeArrowheads="1"/>
            </p:cNvSpPr>
            <p:nvPr/>
          </p:nvSpPr>
          <p:spPr bwMode="auto">
            <a:xfrm>
              <a:off x="3648" y="1968"/>
              <a:ext cx="636" cy="144"/>
            </a:xfrm>
            <a:prstGeom prst="rect">
              <a:avLst/>
            </a:prstGeom>
            <a:solidFill>
              <a:srgbClr val="FFF14E"/>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SACI</a:t>
              </a:r>
            </a:p>
          </p:txBody>
        </p:sp>
        <p:sp>
          <p:nvSpPr>
            <p:cNvPr id="82" name="Rectangle 36"/>
            <p:cNvSpPr>
              <a:spLocks noChangeArrowheads="1"/>
            </p:cNvSpPr>
            <p:nvPr/>
          </p:nvSpPr>
          <p:spPr bwMode="auto">
            <a:xfrm>
              <a:off x="3648" y="2112"/>
              <a:ext cx="636" cy="144"/>
            </a:xfrm>
            <a:prstGeom prst="rect">
              <a:avLst/>
            </a:prstGeom>
            <a:solidFill>
              <a:srgbClr val="FFF14E"/>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PAPI</a:t>
              </a:r>
            </a:p>
          </p:txBody>
        </p:sp>
        <p:sp>
          <p:nvSpPr>
            <p:cNvPr id="83" name="Rectangle 37"/>
            <p:cNvSpPr>
              <a:spLocks noChangeArrowheads="1"/>
            </p:cNvSpPr>
            <p:nvPr/>
          </p:nvSpPr>
          <p:spPr bwMode="auto">
            <a:xfrm>
              <a:off x="3648" y="2256"/>
              <a:ext cx="636" cy="144"/>
            </a:xfrm>
            <a:prstGeom prst="rect">
              <a:avLst/>
            </a:prstGeom>
            <a:solidFill>
              <a:srgbClr val="FFF14E"/>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200"/>
                <a:t>PAPI</a:t>
              </a:r>
            </a:p>
          </p:txBody>
        </p:sp>
      </p:grpSp>
      <p:cxnSp>
        <p:nvCxnSpPr>
          <p:cNvPr id="84" name="AutoShape 38"/>
          <p:cNvCxnSpPr>
            <a:cxnSpLocks noChangeShapeType="1"/>
            <a:stCxn id="75" idx="3"/>
            <a:endCxn id="81" idx="3"/>
          </p:cNvCxnSpPr>
          <p:nvPr/>
        </p:nvCxnSpPr>
        <p:spPr bwMode="auto">
          <a:xfrm flipV="1">
            <a:off x="7729538" y="2298032"/>
            <a:ext cx="1587" cy="1524000"/>
          </a:xfrm>
          <a:prstGeom prst="bentConnector3">
            <a:avLst>
              <a:gd name="adj1" fmla="val 14400005"/>
            </a:avLst>
          </a:prstGeom>
          <a:noFill/>
          <a:ln w="9525">
            <a:solidFill>
              <a:schemeClr val="tx1"/>
            </a:solidFill>
            <a:miter lim="800000"/>
            <a:headEnd type="triangle" w="sm" len="sm"/>
            <a:tailEnd type="triangle" w="sm" len="sm"/>
          </a:ln>
          <a:extLst>
            <a:ext uri="{909E8E84-426E-40DD-AFC4-6F175D3DCCD1}">
              <a14:hiddenFill xmlns:a14="http://schemas.microsoft.com/office/drawing/2010/main">
                <a:noFill/>
              </a14:hiddenFill>
            </a:ext>
          </a:extLst>
        </p:spPr>
      </p:cxnSp>
      <p:cxnSp>
        <p:nvCxnSpPr>
          <p:cNvPr id="85" name="AutoShape 39"/>
          <p:cNvCxnSpPr>
            <a:cxnSpLocks noChangeShapeType="1"/>
            <a:stCxn id="75" idx="1"/>
            <a:endCxn id="79" idx="3"/>
          </p:cNvCxnSpPr>
          <p:nvPr/>
        </p:nvCxnSpPr>
        <p:spPr bwMode="auto">
          <a:xfrm flipH="1" flipV="1">
            <a:off x="5976938" y="3371182"/>
            <a:ext cx="742950" cy="4508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6" name="AutoShape 40"/>
          <p:cNvCxnSpPr>
            <a:cxnSpLocks noChangeShapeType="1"/>
            <a:stCxn id="78" idx="3"/>
            <a:endCxn id="75" idx="1"/>
          </p:cNvCxnSpPr>
          <p:nvPr/>
        </p:nvCxnSpPr>
        <p:spPr bwMode="auto">
          <a:xfrm>
            <a:off x="5976938" y="3142582"/>
            <a:ext cx="742950" cy="679450"/>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87" name="AutoShape 41"/>
          <p:cNvCxnSpPr>
            <a:cxnSpLocks noChangeShapeType="1"/>
            <a:stCxn id="77" idx="3"/>
            <a:endCxn id="75" idx="1"/>
          </p:cNvCxnSpPr>
          <p:nvPr/>
        </p:nvCxnSpPr>
        <p:spPr bwMode="auto">
          <a:xfrm>
            <a:off x="5976938" y="2913982"/>
            <a:ext cx="742950" cy="908050"/>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88" name="AutoShape 42"/>
          <p:cNvCxnSpPr>
            <a:cxnSpLocks noChangeShapeType="1"/>
            <a:stCxn id="76" idx="3"/>
            <a:endCxn id="75" idx="1"/>
          </p:cNvCxnSpPr>
          <p:nvPr/>
        </p:nvCxnSpPr>
        <p:spPr bwMode="auto">
          <a:xfrm>
            <a:off x="5976938" y="2685382"/>
            <a:ext cx="742950" cy="1136650"/>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89" name="AutoShape 43"/>
          <p:cNvCxnSpPr>
            <a:cxnSpLocks noChangeShapeType="1"/>
            <a:stCxn id="82" idx="1"/>
            <a:endCxn id="76" idx="3"/>
          </p:cNvCxnSpPr>
          <p:nvPr/>
        </p:nvCxnSpPr>
        <p:spPr bwMode="auto">
          <a:xfrm flipH="1">
            <a:off x="5976938" y="2526632"/>
            <a:ext cx="742950" cy="158750"/>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cxnSp>
        <p:nvCxnSpPr>
          <p:cNvPr id="90" name="AutoShape 44"/>
          <p:cNvCxnSpPr>
            <a:cxnSpLocks noChangeShapeType="1"/>
            <a:stCxn id="83" idx="1"/>
            <a:endCxn id="78" idx="3"/>
          </p:cNvCxnSpPr>
          <p:nvPr/>
        </p:nvCxnSpPr>
        <p:spPr bwMode="auto">
          <a:xfrm flipH="1">
            <a:off x="5976938" y="2755232"/>
            <a:ext cx="742950" cy="387350"/>
          </a:xfrm>
          <a:prstGeom prst="straightConnector1">
            <a:avLst/>
          </a:prstGeom>
          <a:noFill/>
          <a:ln w="9525">
            <a:solidFill>
              <a:schemeClr val="tx1"/>
            </a:solidFill>
            <a:round/>
            <a:headEnd type="triangle" w="sm" len="lg"/>
            <a:tailEnd type="triangle" w="sm" len="lg"/>
          </a:ln>
          <a:extLst>
            <a:ext uri="{909E8E84-426E-40DD-AFC4-6F175D3DCCD1}">
              <a14:hiddenFill xmlns:a14="http://schemas.microsoft.com/office/drawing/2010/main">
                <a:noFill/>
              </a14:hiddenFill>
            </a:ext>
          </a:extLst>
        </p:spPr>
      </p:cxnSp>
      <p:sp>
        <p:nvSpPr>
          <p:cNvPr id="91" name="Oval 45"/>
          <p:cNvSpPr>
            <a:spLocks noChangeArrowheads="1"/>
          </p:cNvSpPr>
          <p:nvPr/>
        </p:nvSpPr>
        <p:spPr bwMode="auto">
          <a:xfrm>
            <a:off x="3519488" y="2640932"/>
            <a:ext cx="76200" cy="76200"/>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sz="1600"/>
          </a:p>
        </p:txBody>
      </p:sp>
      <p:cxnSp>
        <p:nvCxnSpPr>
          <p:cNvPr id="92" name="Elbow Connector 91"/>
          <p:cNvCxnSpPr>
            <a:stCxn id="52" idx="2"/>
            <a:endCxn id="61" idx="1"/>
          </p:cNvCxnSpPr>
          <p:nvPr/>
        </p:nvCxnSpPr>
        <p:spPr>
          <a:xfrm rot="16200000" flipH="1">
            <a:off x="2633663" y="2359944"/>
            <a:ext cx="138112" cy="1176338"/>
          </a:xfrm>
          <a:prstGeom prst="bentConnector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Rectangle 5"/>
          <p:cNvSpPr>
            <a:spLocks noChangeArrowheads="1"/>
          </p:cNvSpPr>
          <p:nvPr/>
        </p:nvSpPr>
        <p:spPr bwMode="auto">
          <a:xfrm>
            <a:off x="876300" y="3048919"/>
            <a:ext cx="221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1200" b="1"/>
              <a:t>Commands and Telemetry </a:t>
            </a:r>
          </a:p>
          <a:p>
            <a:pPr algn="ctr"/>
            <a:r>
              <a:rPr lang="en-US" altLang="en-US" sz="1200" b="1"/>
              <a:t>(CCSDS Frames over UDP)</a:t>
            </a:r>
          </a:p>
        </p:txBody>
      </p:sp>
    </p:spTree>
    <p:extLst>
      <p:ext uri="{BB962C8B-B14F-4D97-AF65-F5344CB8AC3E}">
        <p14:creationId xmlns:p14="http://schemas.microsoft.com/office/powerpoint/2010/main" val="1210202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1" y="76200"/>
            <a:ext cx="6871770" cy="792163"/>
          </a:xfrm>
        </p:spPr>
        <p:txBody>
          <a:bodyPr>
            <a:normAutofit/>
          </a:bodyPr>
          <a:lstStyle/>
          <a:p>
            <a:r>
              <a:rPr lang="en-US" dirty="0" smtClean="0">
                <a:solidFill>
                  <a:srgbClr val="008080"/>
                </a:solidFill>
                <a:latin typeface="Calibri" charset="0"/>
                <a:ea typeface="ヒラギノ角ゴ Pro W3" charset="0"/>
                <a:cs typeface="ヒラギノ角ゴ Pro W3" charset="0"/>
              </a:rPr>
              <a:t>Simulator Uses in Ops</a:t>
            </a:r>
            <a:endParaRPr lang="en-US" sz="4000" dirty="0">
              <a:solidFill>
                <a:srgbClr val="008080"/>
              </a:solidFill>
              <a:latin typeface="Calibri" charset="0"/>
              <a:ea typeface="ヒラギノ角ゴ Pro W3" charset="0"/>
              <a:cs typeface="ヒラギノ角ゴ Pro W3" charset="0"/>
            </a:endParaRPr>
          </a:p>
        </p:txBody>
      </p:sp>
      <p:sp>
        <p:nvSpPr>
          <p:cNvPr id="4198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C187D5-072D-EF4E-BDAA-40BBAFEA8B57}" type="slidenum">
              <a:rPr lang="en-US"/>
              <a:pPr/>
              <a:t>8</a:t>
            </a:fld>
            <a:endParaRPr lang="en-US"/>
          </a:p>
        </p:txBody>
      </p:sp>
      <p:sp>
        <p:nvSpPr>
          <p:cNvPr id="41989"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2014 Spacecraft Flight Software Workshop</a:t>
            </a:r>
            <a:endParaRPr lang="en-US"/>
          </a:p>
        </p:txBody>
      </p:sp>
      <p:sp>
        <p:nvSpPr>
          <p:cNvPr id="2" name="Date Placeholder 1"/>
          <p:cNvSpPr>
            <a:spLocks noGrp="1"/>
          </p:cNvSpPr>
          <p:nvPr>
            <p:ph type="dt" sz="half" idx="10"/>
          </p:nvPr>
        </p:nvSpPr>
        <p:spPr/>
        <p:txBody>
          <a:bodyPr/>
          <a:lstStyle/>
          <a:p>
            <a:r>
              <a:rPr lang="en-US" smtClean="0"/>
              <a:t>Dec 18, 2014</a:t>
            </a:r>
            <a:endParaRPr lang="en-US"/>
          </a:p>
        </p:txBody>
      </p:sp>
      <p:graphicFrame>
        <p:nvGraphicFramePr>
          <p:cNvPr id="3" name="Table 2"/>
          <p:cNvGraphicFramePr>
            <a:graphicFrameLocks noGrp="1"/>
          </p:cNvGraphicFramePr>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endParaRPr lang="en-US" dirty="0"/>
                    </a:p>
                  </a:txBody>
                  <a:tcPr/>
                </a:tc>
              </a:tr>
            </a:tbl>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97600468"/>
              </p:ext>
            </p:extLst>
          </p:nvPr>
        </p:nvGraphicFramePr>
        <p:xfrm>
          <a:off x="457201" y="1214782"/>
          <a:ext cx="8229600" cy="4759960"/>
        </p:xfrm>
        <a:graphic>
          <a:graphicData uri="http://schemas.openxmlformats.org/drawingml/2006/table">
            <a:tbl>
              <a:tblPr firstRow="1" bandRow="1">
                <a:tableStyleId>{5C22544A-7EE6-4342-B048-85BDC9FD1C3A}</a:tableStyleId>
              </a:tblPr>
              <a:tblGrid>
                <a:gridCol w="1536853"/>
                <a:gridCol w="2853369"/>
                <a:gridCol w="3839378"/>
              </a:tblGrid>
              <a:tr h="370840">
                <a:tc>
                  <a:txBody>
                    <a:bodyPr/>
                    <a:lstStyle/>
                    <a:p>
                      <a:r>
                        <a:rPr lang="en-US" dirty="0" smtClean="0"/>
                        <a:t>Use</a:t>
                      </a:r>
                      <a:endParaRPr lang="en-US" dirty="0"/>
                    </a:p>
                  </a:txBody>
                  <a:tcPr/>
                </a:tc>
                <a:tc>
                  <a:txBody>
                    <a:bodyPr/>
                    <a:lstStyle/>
                    <a:p>
                      <a:r>
                        <a:rPr lang="en-US" dirty="0" smtClean="0"/>
                        <a:t>Description</a:t>
                      </a:r>
                      <a:endParaRPr lang="en-US" dirty="0"/>
                    </a:p>
                  </a:txBody>
                  <a:tcPr/>
                </a:tc>
                <a:tc>
                  <a:txBody>
                    <a:bodyPr/>
                    <a:lstStyle/>
                    <a:p>
                      <a:r>
                        <a:rPr lang="en-US" dirty="0" smtClean="0"/>
                        <a:t>Simulator</a:t>
                      </a:r>
                      <a:endParaRPr lang="en-US" dirty="0"/>
                    </a:p>
                  </a:txBody>
                  <a:tcPr/>
                </a:tc>
              </a:tr>
              <a:tr h="370840">
                <a:tc>
                  <a:txBody>
                    <a:bodyPr/>
                    <a:lstStyle/>
                    <a:p>
                      <a:r>
                        <a:rPr lang="en-US" b="1" dirty="0" smtClean="0"/>
                        <a:t>Tactical Cycle</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ヒラギノ角ゴ Pro W3" charset="0"/>
                          <a:cs typeface="ヒラギノ角ゴ Pro W3" charset="0"/>
                        </a:rPr>
                        <a:t>Provide an accurate simulation for verification of maneuver plans during flight phase</a:t>
                      </a:r>
                    </a:p>
                  </a:txBody>
                  <a:tcPr/>
                </a:tc>
                <a:tc>
                  <a:txBody>
                    <a:bodyPr/>
                    <a:lstStyle/>
                    <a:p>
                      <a:pPr marL="285750" indent="-285750">
                        <a:buFont typeface="Arial" panose="020B0604020202020204" pitchFamily="34" charset="0"/>
                        <a:buChar char="•"/>
                      </a:pPr>
                      <a:r>
                        <a:rPr lang="en-US" b="1" dirty="0" smtClean="0"/>
                        <a:t>WSIM</a:t>
                      </a:r>
                      <a:r>
                        <a:rPr lang="en-US" dirty="0" smtClean="0"/>
                        <a:t>:</a:t>
                      </a:r>
                      <a:r>
                        <a:rPr lang="en-US" baseline="0" dirty="0" smtClean="0"/>
                        <a:t> Verification of ACS aspects of command products. Spacecraft anomaly analysis.</a:t>
                      </a:r>
                    </a:p>
                    <a:p>
                      <a:pPr marL="285750" indent="-285750">
                        <a:buFont typeface="Arial" panose="020B0604020202020204" pitchFamily="34" charset="0"/>
                        <a:buChar char="•"/>
                      </a:pPr>
                      <a:r>
                        <a:rPr lang="en-US" b="1" baseline="0" dirty="0" smtClean="0"/>
                        <a:t>PIL</a:t>
                      </a:r>
                      <a:r>
                        <a:rPr lang="en-US" baseline="0" dirty="0" smtClean="0"/>
                        <a:t>: Verification of maneuver plans.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HIL</a:t>
                      </a:r>
                      <a:r>
                        <a:rPr lang="en-US" baseline="0" dirty="0" smtClean="0"/>
                        <a:t>: Spacecraft anomaly troubleshooting.</a:t>
                      </a:r>
                      <a:endParaRPr lang="en-US" dirty="0" smtClean="0"/>
                    </a:p>
                  </a:txBody>
                  <a:tcPr/>
                </a:tc>
              </a:tr>
              <a:tr h="370840">
                <a:tc>
                  <a:txBody>
                    <a:bodyPr/>
                    <a:lstStyle/>
                    <a:p>
                      <a:r>
                        <a:rPr lang="en-US" b="1" dirty="0" smtClean="0"/>
                        <a:t>Development</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ヒラギノ角ゴ Pro W3" charset="0"/>
                        </a:rPr>
                        <a:t>Pre-flight verification of command sequences and ground procedures, troubleshooting during both development and flight phases</a:t>
                      </a:r>
                    </a:p>
                  </a:txBody>
                  <a:tcPr/>
                </a:tc>
                <a:tc>
                  <a:txBody>
                    <a:bodyPr/>
                    <a:lstStyle/>
                    <a:p>
                      <a:pPr marL="285750" indent="-285750">
                        <a:buFont typeface="Arial" panose="020B0604020202020204" pitchFamily="34" charset="0"/>
                        <a:buChar char="•"/>
                      </a:pPr>
                      <a:r>
                        <a:rPr lang="en-US" b="1" dirty="0" smtClean="0"/>
                        <a:t>PIL</a:t>
                      </a:r>
                      <a:r>
                        <a:rPr lang="en-US" dirty="0" smtClean="0"/>
                        <a:t>: Verification</a:t>
                      </a:r>
                      <a:r>
                        <a:rPr lang="en-US" baseline="0" dirty="0" smtClean="0"/>
                        <a:t> of spacecraft command sequence templates and ground procedures</a:t>
                      </a:r>
                    </a:p>
                    <a:p>
                      <a:pPr marL="285750" indent="-285750">
                        <a:buFont typeface="Arial" panose="020B0604020202020204" pitchFamily="34" charset="0"/>
                        <a:buChar char="•"/>
                      </a:pPr>
                      <a:r>
                        <a:rPr lang="en-US" b="1" baseline="0" dirty="0" smtClean="0"/>
                        <a:t>HIL</a:t>
                      </a:r>
                      <a:r>
                        <a:rPr lang="en-US" baseline="0" dirty="0" smtClean="0"/>
                        <a:t>: Verification of products that contain hardware-type commanding .</a:t>
                      </a:r>
                      <a:endParaRPr lang="en-US" dirty="0"/>
                    </a:p>
                  </a:txBody>
                  <a:tcPr/>
                </a:tc>
              </a:tr>
              <a:tr h="370840">
                <a:tc>
                  <a:txBody>
                    <a:bodyPr/>
                    <a:lstStyle/>
                    <a:p>
                      <a:r>
                        <a:rPr lang="en-US" b="1" dirty="0" smtClean="0"/>
                        <a:t>Training</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latin typeface="Calibri" charset="0"/>
                          <a:ea typeface="ヒラギノ角ゴ Pro W3" charset="0"/>
                        </a:rPr>
                        <a:t>Provide a realistic flight environment to support SIMs and ORTs</a:t>
                      </a:r>
                    </a:p>
                  </a:txBody>
                  <a:tcPr/>
                </a:tc>
                <a:tc>
                  <a:txBody>
                    <a:bodyPr/>
                    <a:lstStyle/>
                    <a:p>
                      <a:pPr marL="285750" indent="-285750">
                        <a:buFont typeface="Arial" panose="020B0604020202020204" pitchFamily="34" charset="0"/>
                        <a:buChar char="•"/>
                      </a:pPr>
                      <a:r>
                        <a:rPr lang="en-US" b="1" dirty="0" smtClean="0"/>
                        <a:t>PIL</a:t>
                      </a:r>
                      <a:r>
                        <a:rPr lang="en-US" dirty="0" smtClean="0"/>
                        <a:t>: Thread tests of operations procedures.</a:t>
                      </a:r>
                    </a:p>
                    <a:p>
                      <a:pPr marL="285750" indent="-285750">
                        <a:buFont typeface="Arial" panose="020B0604020202020204" pitchFamily="34" charset="0"/>
                        <a:buChar char="•"/>
                      </a:pPr>
                      <a:r>
                        <a:rPr lang="en-US" b="1" dirty="0" smtClean="0"/>
                        <a:t>HIL</a:t>
                      </a:r>
                      <a:r>
                        <a:rPr lang="en-US" dirty="0" smtClean="0"/>
                        <a:t>: ORTs and Rehearsals.</a:t>
                      </a:r>
                      <a:endParaRPr lang="en-US" dirty="0"/>
                    </a:p>
                  </a:txBody>
                  <a:tcPr/>
                </a:tc>
              </a:tr>
            </a:tbl>
          </a:graphicData>
        </a:graphic>
      </p:graphicFrame>
    </p:spTree>
    <p:extLst>
      <p:ext uri="{BB962C8B-B14F-4D97-AF65-F5344CB8AC3E}">
        <p14:creationId xmlns:p14="http://schemas.microsoft.com/office/powerpoint/2010/main" val="3975045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Development and Testing of </a:t>
            </a:r>
            <a:br>
              <a:rPr lang="en-US" dirty="0"/>
            </a:br>
            <a:r>
              <a:rPr lang="en-US" dirty="0">
                <a:solidFill>
                  <a:srgbClr val="000000"/>
                </a:solidFill>
                <a:latin typeface="Calibri"/>
              </a:rPr>
              <a:t>Mission Ops </a:t>
            </a:r>
            <a:r>
              <a:rPr lang="en-US" dirty="0"/>
              <a:t>Products</a:t>
            </a:r>
          </a:p>
        </p:txBody>
      </p:sp>
      <p:sp>
        <p:nvSpPr>
          <p:cNvPr id="6" name="Footer Placeholder 5"/>
          <p:cNvSpPr>
            <a:spLocks noGrp="1"/>
          </p:cNvSpPr>
          <p:nvPr>
            <p:ph type="ftr" sz="quarter" idx="11"/>
          </p:nvPr>
        </p:nvSpPr>
        <p:spPr/>
        <p:txBody>
          <a:bodyPr/>
          <a:lstStyle/>
          <a:p>
            <a:r>
              <a:rPr lang="en-US" smtClean="0"/>
              <a:t>2014 Spacecraft Flight Software Workshop</a:t>
            </a:r>
            <a:endParaRPr lang="en-US"/>
          </a:p>
        </p:txBody>
      </p:sp>
      <p:sp>
        <p:nvSpPr>
          <p:cNvPr id="7" name="Slide Number Placeholder 6"/>
          <p:cNvSpPr>
            <a:spLocks noGrp="1"/>
          </p:cNvSpPr>
          <p:nvPr>
            <p:ph type="sldNum" sz="quarter" idx="12"/>
          </p:nvPr>
        </p:nvSpPr>
        <p:spPr/>
        <p:txBody>
          <a:bodyPr/>
          <a:lstStyle/>
          <a:p>
            <a:fld id="{85501C4E-1F10-1947-822E-0654956CBAFE}" type="slidenum">
              <a:rPr lang="en-US" smtClean="0"/>
              <a:t>9</a:t>
            </a:fld>
            <a:endParaRPr lang="en-US"/>
          </a:p>
        </p:txBody>
      </p:sp>
      <p:sp>
        <p:nvSpPr>
          <p:cNvPr id="2" name="Date Placeholder 1"/>
          <p:cNvSpPr>
            <a:spLocks noGrp="1"/>
          </p:cNvSpPr>
          <p:nvPr>
            <p:ph type="dt" sz="half" idx="10"/>
          </p:nvPr>
        </p:nvSpPr>
        <p:spPr/>
        <p:txBody>
          <a:bodyPr/>
          <a:lstStyle/>
          <a:p>
            <a:r>
              <a:rPr lang="en-US" smtClean="0"/>
              <a:t>Dec 18, 2014</a:t>
            </a:r>
            <a:endParaRPr lang="en-US"/>
          </a:p>
        </p:txBody>
      </p:sp>
    </p:spTree>
    <p:extLst>
      <p:ext uri="{BB962C8B-B14F-4D97-AF65-F5344CB8AC3E}">
        <p14:creationId xmlns:p14="http://schemas.microsoft.com/office/powerpoint/2010/main" val="3433033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25163</TotalTime>
  <Words>3451</Words>
  <Application>Microsoft Office PowerPoint</Application>
  <PresentationFormat>On-screen Show (4:3)</PresentationFormat>
  <Paragraphs>374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LADEE Simulation for Mission Operations</vt:lpstr>
      <vt:lpstr>LADEE Mission Overview</vt:lpstr>
      <vt:lpstr>Overview of simulators</vt:lpstr>
      <vt:lpstr>LADEE Simulator Overview</vt:lpstr>
      <vt:lpstr>WSIM</vt:lpstr>
      <vt:lpstr>PIL</vt:lpstr>
      <vt:lpstr>HIL</vt:lpstr>
      <vt:lpstr>Simulator Uses in Ops</vt:lpstr>
      <vt:lpstr>Development and Testing of  Mission Ops Products</vt:lpstr>
      <vt:lpstr>Ops Testing with Simulators</vt:lpstr>
      <vt:lpstr>Example ATS/RTS</vt:lpstr>
      <vt:lpstr>Mission Simulations</vt:lpstr>
      <vt:lpstr>Mission Simulations</vt:lpstr>
      <vt:lpstr>Example Fault Injection</vt:lpstr>
      <vt:lpstr>uplink Verification</vt:lpstr>
      <vt:lpstr>Science Phase Ops Overview</vt:lpstr>
      <vt:lpstr>Simulation Verification Workflow</vt:lpstr>
      <vt:lpstr>Example FR Check by WSIM</vt:lpstr>
      <vt:lpstr>Examples from flight</vt:lpstr>
      <vt:lpstr>Debugging Star Tracker Anomaly</vt:lpstr>
      <vt:lpstr>Power/Thermal During Eclipse</vt:lpstr>
      <vt:lpstr>Conclusions</vt:lpstr>
      <vt:lpstr>Conclusions</vt:lpstr>
      <vt:lpstr>Future Work</vt:lpstr>
    </vt:vector>
  </TitlesOfParts>
  <Company>NASA ARC 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Sequencing, Verification, and Simulation</dc:title>
  <dc:creator>John L. Bresina</dc:creator>
  <cp:lastModifiedBy>nbenz</cp:lastModifiedBy>
  <cp:revision>140</cp:revision>
  <dcterms:created xsi:type="dcterms:W3CDTF">2014-04-29T16:43:25Z</dcterms:created>
  <dcterms:modified xsi:type="dcterms:W3CDTF">2014-12-12T23:25:47Z</dcterms:modified>
</cp:coreProperties>
</file>