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16" r:id="rId1"/>
    <p:sldMasterId id="2147484760" r:id="rId2"/>
    <p:sldMasterId id="2147484074" r:id="rId3"/>
    <p:sldMasterId id="2147484777" r:id="rId4"/>
    <p:sldMasterId id="2147484785" r:id="rId5"/>
    <p:sldMasterId id="2147484782" r:id="rId6"/>
  </p:sldMasterIdLst>
  <p:notesMasterIdLst>
    <p:notesMasterId r:id="rId46"/>
  </p:notesMasterIdLst>
  <p:handoutMasterIdLst>
    <p:handoutMasterId r:id="rId47"/>
  </p:handoutMasterIdLst>
  <p:sldIdLst>
    <p:sldId id="318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61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60" r:id="rId4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0178F285-3D14-FE44-A157-D508BF92CCA7}">
          <p14:sldIdLst>
            <p14:sldId id="318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61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7">
          <p15:clr>
            <a:srgbClr val="A4A3A4"/>
          </p15:clr>
        </p15:guide>
        <p15:guide id="2" orient="horz" pos="2566">
          <p15:clr>
            <a:srgbClr val="A4A3A4"/>
          </p15:clr>
        </p15:guide>
        <p15:guide id="3" orient="horz" pos="620">
          <p15:clr>
            <a:srgbClr val="A4A3A4"/>
          </p15:clr>
        </p15:guide>
        <p15:guide id="4" pos="55">
          <p15:clr>
            <a:srgbClr val="A4A3A4"/>
          </p15:clr>
        </p15:guide>
        <p15:guide id="5" pos="56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B2B3"/>
    <a:srgbClr val="BFBFC0"/>
    <a:srgbClr val="98123D"/>
    <a:srgbClr val="A6002D"/>
    <a:srgbClr val="A5002C"/>
    <a:srgbClr val="F1BF64"/>
    <a:srgbClr val="BD6534"/>
    <a:srgbClr val="767E4A"/>
    <a:srgbClr val="025F6A"/>
    <a:srgbClr val="976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770" autoAdjust="0"/>
    <p:restoredTop sz="96630" autoAdjust="0"/>
  </p:normalViewPr>
  <p:slideViewPr>
    <p:cSldViewPr snapToGrid="0" showGuides="1">
      <p:cViewPr varScale="1">
        <p:scale>
          <a:sx n="88" d="100"/>
          <a:sy n="88" d="100"/>
        </p:scale>
        <p:origin x="96" y="870"/>
      </p:cViewPr>
      <p:guideLst>
        <p:guide orient="horz" pos="437"/>
        <p:guide orient="horz" pos="2566"/>
        <p:guide orient="horz" pos="620"/>
        <p:guide pos="55"/>
        <p:guide pos="5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524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9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4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0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6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C13A-5EDB-4018-91C6-F8B752C11E7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5"/>
            <a:ext cx="7057542" cy="428522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391521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 –Gray, 20 point Arial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9482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Head – Black 26 point Arial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2166458" y="3569359"/>
            <a:ext cx="4831725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5797" y="3534940"/>
            <a:ext cx="871463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0350" y="1092708"/>
            <a:ext cx="417353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750846" y="1092708"/>
            <a:ext cx="417353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60350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50846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4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391521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948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81527" y="3640140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0349" y="1092708"/>
            <a:ext cx="8670925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60350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50846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2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370" y="282174"/>
            <a:ext cx="2234525" cy="186730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910918" y="2295308"/>
            <a:ext cx="4028851" cy="36120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7"/>
          </p:nvPr>
        </p:nvSpPr>
        <p:spPr>
          <a:xfrm>
            <a:off x="228599" y="1203767"/>
            <a:ext cx="4459147" cy="4701733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6429874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64262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M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17023" y="1134320"/>
            <a:ext cx="3984585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 smtClean="0"/>
              <a:t>Bullet 1 level – Bullet 130% size text – Black, 16 point Arial</a:t>
            </a:r>
          </a:p>
          <a:p>
            <a:pPr lvl="1"/>
            <a:r>
              <a:rPr lang="en-US" dirty="0" smtClean="0"/>
              <a:t>Bullet 2 level – 14 point Arial Italic</a:t>
            </a:r>
          </a:p>
          <a:p>
            <a:pPr lvl="2"/>
            <a:r>
              <a:rPr lang="en-US" dirty="0" smtClean="0"/>
              <a:t>Bullet 3 level – Bullet 125% size text – 14 point Arial</a:t>
            </a:r>
          </a:p>
          <a:p>
            <a:pPr lvl="3"/>
            <a:r>
              <a:rPr lang="en-US" dirty="0" smtClean="0"/>
              <a:t>Bullet 4 level – 14 point Arial Italic</a:t>
            </a:r>
          </a:p>
          <a:p>
            <a:pPr lvl="4"/>
            <a:r>
              <a:rPr lang="en-US" dirty="0" smtClean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885" y="1126353"/>
            <a:ext cx="4623206" cy="45646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33069" y="5748518"/>
            <a:ext cx="228600" cy="152400"/>
          </a:xfrm>
          <a:prstGeom prst="rect">
            <a:avLst/>
          </a:prstGeom>
          <a:solidFill>
            <a:srgbClr val="4D6E9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87786" y="5748724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44207" y="5714104"/>
            <a:ext cx="4599793" cy="35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tabLst>
                <a:tab pos="2630488" algn="l"/>
              </a:tabLst>
            </a:pPr>
            <a:r>
              <a:rPr lang="en-US" sz="900" dirty="0" smtClean="0"/>
              <a:t>Current risk assessment with uncertainty	Expected risk assessment with 	proposed mitigation</a:t>
            </a:r>
            <a:endParaRPr lang="en-US" sz="9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N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7772400" cy="106386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US" smtClean="0"/>
              <a:t>Transition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Transition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O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574800"/>
            <a:ext cx="7340600" cy="3060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165100" indent="-165100" defTabSz="685800">
              <a:tabLst/>
              <a:defRPr sz="3200" i="1"/>
            </a:lvl1pPr>
          </a:lstStyle>
          <a:p>
            <a:r>
              <a:rPr lang="en-US" dirty="0" smtClean="0"/>
              <a:t>“This is a quote slide.”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9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79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62979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 numCol="2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40944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6080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228600" y="5105400"/>
            <a:ext cx="8077200" cy="9652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 baseline="0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Sub-bullets for use under graphics</a:t>
            </a:r>
          </a:p>
        </p:txBody>
      </p:sp>
    </p:spTree>
    <p:extLst>
      <p:ext uri="{BB962C8B-B14F-4D97-AF65-F5344CB8AC3E}">
        <p14:creationId xmlns:p14="http://schemas.microsoft.com/office/powerpoint/2010/main" val="134265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 numCol="2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1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Acronym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baseline="0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This is a multipurpose box – use for text, tables, charts or 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16369" y="5653377"/>
            <a:ext cx="8429037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1000" b="1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ACR2 </a:t>
            </a:r>
            <a:r>
              <a:rPr lang="en-US" dirty="0"/>
              <a:t>= Acronym 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>ACR3 </a:t>
            </a:r>
            <a:r>
              <a:rPr lang="en-US" dirty="0"/>
              <a:t>= Acronym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dirty="0" smtClean="0"/>
              <a:t>ACR4 </a:t>
            </a:r>
            <a:r>
              <a:rPr lang="en-US" dirty="0"/>
              <a:t>= Acronym </a:t>
            </a:r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 smtClean="0"/>
              <a:t>ACR5 </a:t>
            </a:r>
            <a:r>
              <a:rPr lang="en-US" dirty="0"/>
              <a:t>= Acronym </a:t>
            </a:r>
            <a:r>
              <a:rPr lang="en-US" dirty="0" smtClean="0"/>
              <a:t>5</a:t>
            </a:r>
            <a:br>
              <a:rPr lang="en-US" dirty="0" smtClean="0"/>
            </a:br>
            <a:r>
              <a:rPr lang="en-US" dirty="0" smtClean="0"/>
              <a:t>ACR6 </a:t>
            </a:r>
            <a:r>
              <a:rPr lang="en-US" dirty="0"/>
              <a:t>= Acronym </a:t>
            </a:r>
            <a:r>
              <a:rPr lang="en-US" dirty="0" smtClean="0"/>
              <a:t>6</a:t>
            </a:r>
            <a:br>
              <a:rPr lang="en-US" dirty="0" smtClean="0"/>
            </a:br>
            <a:r>
              <a:rPr lang="en-US" dirty="0" smtClean="0"/>
              <a:t>ACR7 </a:t>
            </a:r>
            <a:r>
              <a:rPr lang="en-US" dirty="0"/>
              <a:t>= Acronym </a:t>
            </a:r>
            <a:r>
              <a:rPr lang="en-US" dirty="0" smtClean="0"/>
              <a:t>7</a:t>
            </a:r>
            <a:br>
              <a:rPr lang="en-US" dirty="0" smtClean="0"/>
            </a:br>
            <a:r>
              <a:rPr lang="en-US" dirty="0" smtClean="0"/>
              <a:t>ACR8 </a:t>
            </a:r>
            <a:r>
              <a:rPr lang="en-US" dirty="0"/>
              <a:t>= Acronym 8</a:t>
            </a:r>
          </a:p>
        </p:txBody>
      </p:sp>
    </p:spTree>
    <p:extLst>
      <p:ext uri="{BB962C8B-B14F-4D97-AF65-F5344CB8AC3E}">
        <p14:creationId xmlns:p14="http://schemas.microsoft.com/office/powerpoint/2010/main" val="393933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7273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16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16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291434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318000" y="1371600"/>
            <a:ext cx="4140200" cy="3827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28600" y="1371600"/>
            <a:ext cx="3886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110163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215900" y="1422808"/>
            <a:ext cx="4140200" cy="3827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81130" y="1371600"/>
            <a:ext cx="3886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46176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Markings_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0"/>
            <a:ext cx="7312025" cy="278760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algn="ctr"/>
            <a:r>
              <a:rPr lang="en-US" sz="1200" b="1" smtClean="0">
                <a:latin typeface="Arial Narrow" pitchFamily="-112" charset="0"/>
              </a:rPr>
              <a:t>This Box is for Top-only Security Markings</a:t>
            </a:r>
          </a:p>
        </p:txBody>
      </p:sp>
    </p:spTree>
    <p:extLst>
      <p:ext uri="{BB962C8B-B14F-4D97-AF65-F5344CB8AC3E}">
        <p14:creationId xmlns:p14="http://schemas.microsoft.com/office/powerpoint/2010/main" val="186787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Markings_Upper_and_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06904" y="0"/>
            <a:ext cx="7312025" cy="27876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baseline="0">
                <a:latin typeface="Arial"/>
                <a:cs typeface="Arial"/>
              </a:defRPr>
            </a:lvl1pPr>
          </a:lstStyle>
          <a:p>
            <a:pPr lvl="0" algn="ctr"/>
            <a:r>
              <a:rPr lang="en-US" sz="1400" b="1" dirty="0" smtClean="0"/>
              <a:t>This Box is for Top- and Bottom-Level Security Markings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599"/>
            <a:ext cx="8077200" cy="471713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06904" y="6589564"/>
            <a:ext cx="7312025" cy="27876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latin typeface="Arial"/>
                <a:cs typeface="Arial"/>
              </a:defRPr>
            </a:lvl1pPr>
          </a:lstStyle>
          <a:p>
            <a:pPr lvl="0" algn="ctr"/>
            <a:r>
              <a:rPr lang="en-US" sz="1400" b="1" dirty="0" smtClean="0"/>
              <a:t>This Box is for Top- and Bottom-Level Security Markings</a:t>
            </a:r>
          </a:p>
        </p:txBody>
      </p:sp>
    </p:spTree>
    <p:extLst>
      <p:ext uri="{BB962C8B-B14F-4D97-AF65-F5344CB8AC3E}">
        <p14:creationId xmlns:p14="http://schemas.microsoft.com/office/powerpoint/2010/main" val="375022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391521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 –Gray, 20 point Arial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9482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Head – Black 26 point Arial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2166458" y="3569359"/>
            <a:ext cx="4831725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5797" y="3534940"/>
            <a:ext cx="871463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0350" y="1092708"/>
            <a:ext cx="417353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750846" y="1092708"/>
            <a:ext cx="417353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60350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50846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0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391521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948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81527" y="3640140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0349" y="1092708"/>
            <a:ext cx="8670925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60350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750846" y="3580539"/>
            <a:ext cx="417353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8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370" y="282174"/>
            <a:ext cx="2234525" cy="186730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910918" y="2295308"/>
            <a:ext cx="4028851" cy="36120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7"/>
          </p:nvPr>
        </p:nvSpPr>
        <p:spPr>
          <a:xfrm>
            <a:off x="228599" y="1203767"/>
            <a:ext cx="4459147" cy="4701733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6429874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64262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4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M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17023" y="1134320"/>
            <a:ext cx="3984585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 smtClean="0"/>
              <a:t>Bullet 1 level – Bullet 130% size text – Black, 16 point Arial</a:t>
            </a:r>
          </a:p>
          <a:p>
            <a:pPr lvl="1"/>
            <a:r>
              <a:rPr lang="en-US" dirty="0" smtClean="0"/>
              <a:t>Bullet 2 level – 14 point Arial Italic</a:t>
            </a:r>
          </a:p>
          <a:p>
            <a:pPr lvl="2"/>
            <a:r>
              <a:rPr lang="en-US" dirty="0" smtClean="0"/>
              <a:t>Bullet 3 level – Bullet 125% size text – 14 point Arial</a:t>
            </a:r>
          </a:p>
          <a:p>
            <a:pPr lvl="3"/>
            <a:r>
              <a:rPr lang="en-US" dirty="0" smtClean="0"/>
              <a:t>Bullet 4 level – 14 point Arial Italic</a:t>
            </a:r>
          </a:p>
          <a:p>
            <a:pPr lvl="4"/>
            <a:r>
              <a:rPr lang="en-US" dirty="0" smtClean="0"/>
              <a:t>Bullet 5 level – Bullet 100% size text – 14 point Arial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885" y="1126353"/>
            <a:ext cx="4623206" cy="45646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33069" y="5748518"/>
            <a:ext cx="228600" cy="152400"/>
          </a:xfrm>
          <a:prstGeom prst="rect">
            <a:avLst/>
          </a:prstGeom>
          <a:solidFill>
            <a:srgbClr val="4D6E9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87786" y="5748724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44207" y="5714104"/>
            <a:ext cx="4599793" cy="35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tabLst>
                <a:tab pos="2630488" algn="l"/>
              </a:tabLst>
            </a:pPr>
            <a:r>
              <a:rPr lang="en-US" sz="900" dirty="0" smtClean="0"/>
              <a:t>Current risk assessment with uncertainty	Expected risk assessment with 	proposed mitigation</a:t>
            </a:r>
            <a:endParaRPr lang="en-US" sz="9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6080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228600" y="5105400"/>
            <a:ext cx="8077200" cy="9652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 baseline="0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Sub-bullets for use under graphics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N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111897"/>
            <a:ext cx="7772400" cy="106386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US" smtClean="0"/>
              <a:t>Transition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2453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Transition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7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O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574800"/>
            <a:ext cx="7340600" cy="3060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165100" indent="-165100" defTabSz="685800">
              <a:tabLst/>
              <a:defRPr sz="3200" i="1"/>
            </a:lvl1pPr>
          </a:lstStyle>
          <a:p>
            <a:r>
              <a:rPr lang="en-US" dirty="0" smtClean="0"/>
              <a:t>“This is a quote slide.”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68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Your </a:t>
            </a:r>
            <a:r>
              <a:rPr lang="en-US" dirty="0" smtClean="0"/>
              <a:t>Title – 26 Point Arial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124200"/>
            <a:ext cx="6400800" cy="13716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Speaker’s name</a:t>
            </a:r>
            <a:br>
              <a:rPr lang="en-US" sz="2000" dirty="0" smtClean="0"/>
            </a:br>
            <a:r>
              <a:rPr lang="en-US" sz="2000" dirty="0" smtClean="0"/>
              <a:t>and organization – </a:t>
            </a:r>
            <a:br>
              <a:rPr lang="en-US" sz="2000" dirty="0" smtClean="0"/>
            </a:br>
            <a:r>
              <a:rPr lang="en-US" sz="2000" dirty="0" smtClean="0"/>
              <a:t>20 Point Arial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384528"/>
            <a:ext cx="5334000" cy="899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Division/Organization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January 2, 2014 – 18 point Arial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T&amp;I_Upp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68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Your </a:t>
            </a:r>
            <a:r>
              <a:rPr lang="en-US" dirty="0" smtClean="0"/>
              <a:t>Title – 26 Point Arial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124200"/>
            <a:ext cx="6400800" cy="13716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Speaker’s name</a:t>
            </a:r>
            <a:br>
              <a:rPr lang="en-US" sz="2000" dirty="0" smtClean="0"/>
            </a:br>
            <a:r>
              <a:rPr lang="en-US" sz="2000" dirty="0" smtClean="0"/>
              <a:t>and organization – </a:t>
            </a:r>
            <a:br>
              <a:rPr lang="en-US" sz="2000" dirty="0" smtClean="0"/>
            </a:br>
            <a:r>
              <a:rPr lang="en-US" sz="2000" dirty="0" smtClean="0"/>
              <a:t>20 Point Arial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384528"/>
            <a:ext cx="5334000" cy="89962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Division/Organization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January 2, 2014 – 18 point Arial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06375" y="120960"/>
            <a:ext cx="4108450" cy="39744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itchFamily="-112" charset="0"/>
              </a:rPr>
              <a:t>This Box Is For Top-only Security Markings</a:t>
            </a:r>
          </a:p>
        </p:txBody>
      </p:sp>
    </p:spTree>
    <p:extLst>
      <p:ext uri="{BB962C8B-B14F-4D97-AF65-F5344CB8AC3E}">
        <p14:creationId xmlns:p14="http://schemas.microsoft.com/office/powerpoint/2010/main" val="18395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Greeting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77800" y="24765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D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60870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364480"/>
            <a:ext cx="6400800" cy="16002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Transition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103829"/>
            <a:ext cx="7772400" cy="1470025"/>
          </a:xfrm>
          <a:prstGeom prst="rect">
            <a:avLst/>
          </a:prstGeom>
        </p:spPr>
        <p:txBody>
          <a:bodyPr anchor="t" anchorCtr="0"/>
          <a:lstStyle>
            <a:lvl1pPr algn="l"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Your Title – 26 Point Arial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740535"/>
            <a:ext cx="6400800" cy="99026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Speaker’s name</a:t>
            </a:r>
            <a:br>
              <a:rPr lang="en-US" sz="2000" dirty="0" smtClean="0"/>
            </a:br>
            <a:r>
              <a:rPr lang="en-US" sz="2000" dirty="0" smtClean="0"/>
              <a:t>and organization – </a:t>
            </a:r>
            <a:br>
              <a:rPr lang="en-US" sz="2000" dirty="0" smtClean="0"/>
            </a:br>
            <a:r>
              <a:rPr lang="en-US" sz="2000" dirty="0" smtClean="0"/>
              <a:t>20 Point Arial</a:t>
            </a:r>
            <a:endParaRPr lang="en-US" sz="200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214562"/>
            <a:ext cx="5334000" cy="899627"/>
          </a:xfrm>
          <a:prstGeom prst="rect">
            <a:avLst/>
          </a:prstGeom>
        </p:spPr>
        <p:txBody>
          <a:bodyPr>
            <a:noAutofit/>
          </a:bodyPr>
          <a:lstStyle>
            <a:lvl1pPr marL="3175" indent="-3175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Division/Organization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January 2, 2014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391451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T&amp;I_Upp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06375" y="120960"/>
            <a:ext cx="4108450" cy="39744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itchFamily="-112" charset="0"/>
              </a:rPr>
              <a:t>This Box Is For Top-only Security Markings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103829"/>
            <a:ext cx="7772400" cy="1470025"/>
          </a:xfrm>
          <a:prstGeom prst="rect">
            <a:avLst/>
          </a:prstGeom>
        </p:spPr>
        <p:txBody>
          <a:bodyPr anchor="t" anchorCtr="0"/>
          <a:lstStyle>
            <a:lvl1pPr algn="l"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Your Title – 26 Point Arial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740535"/>
            <a:ext cx="6400800" cy="99026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Speaker’s name</a:t>
            </a:r>
            <a:br>
              <a:rPr lang="en-US" sz="2000" dirty="0" smtClean="0"/>
            </a:br>
            <a:r>
              <a:rPr lang="en-US" sz="2000" dirty="0" smtClean="0"/>
              <a:t>and organization – </a:t>
            </a:r>
            <a:br>
              <a:rPr lang="en-US" sz="2000" dirty="0" smtClean="0"/>
            </a:br>
            <a:r>
              <a:rPr lang="en-US" sz="2000" dirty="0" smtClean="0"/>
              <a:t>20 Point Arial</a:t>
            </a:r>
            <a:endParaRPr lang="en-US" sz="200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214562"/>
            <a:ext cx="5334000" cy="899627"/>
          </a:xfrm>
          <a:prstGeom prst="rect">
            <a:avLst/>
          </a:prstGeom>
        </p:spPr>
        <p:txBody>
          <a:bodyPr>
            <a:noAutofit/>
          </a:bodyPr>
          <a:lstStyle>
            <a:lvl1pPr marL="3175" indent="-3175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Division/Organization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January 2, 2014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109817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Greeting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77800" y="16806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69150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Acronym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baseline="0"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This is a multipurpose box – use for text, tables, charts or 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16369" y="5653377"/>
            <a:ext cx="8429037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1000" b="1"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ACR2 </a:t>
            </a:r>
            <a:r>
              <a:rPr lang="en-US" dirty="0"/>
              <a:t>= Acronym 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>ACR3 </a:t>
            </a:r>
            <a:r>
              <a:rPr lang="en-US" dirty="0"/>
              <a:t>= Acronym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dirty="0" smtClean="0"/>
              <a:t>ACR4 </a:t>
            </a:r>
            <a:r>
              <a:rPr lang="en-US" dirty="0"/>
              <a:t>= Acronym </a:t>
            </a:r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 smtClean="0"/>
              <a:t>ACR5 </a:t>
            </a:r>
            <a:r>
              <a:rPr lang="en-US" dirty="0"/>
              <a:t>= Acronym </a:t>
            </a:r>
            <a:r>
              <a:rPr lang="en-US" dirty="0" smtClean="0"/>
              <a:t>5</a:t>
            </a:r>
            <a:br>
              <a:rPr lang="en-US" dirty="0" smtClean="0"/>
            </a:br>
            <a:r>
              <a:rPr lang="en-US" dirty="0" smtClean="0"/>
              <a:t>ACR6 </a:t>
            </a:r>
            <a:r>
              <a:rPr lang="en-US" dirty="0"/>
              <a:t>= Acronym </a:t>
            </a:r>
            <a:r>
              <a:rPr lang="en-US" dirty="0" smtClean="0"/>
              <a:t>6</a:t>
            </a:r>
            <a:br>
              <a:rPr lang="en-US" dirty="0" smtClean="0"/>
            </a:br>
            <a:r>
              <a:rPr lang="en-US" dirty="0" smtClean="0"/>
              <a:t>ACR7 </a:t>
            </a:r>
            <a:r>
              <a:rPr lang="en-US" dirty="0"/>
              <a:t>= Acronym </a:t>
            </a:r>
            <a:r>
              <a:rPr lang="en-US" dirty="0" smtClean="0"/>
              <a:t>7</a:t>
            </a:r>
            <a:br>
              <a:rPr lang="en-US" dirty="0" smtClean="0"/>
            </a:br>
            <a:r>
              <a:rPr lang="en-US" dirty="0" smtClean="0"/>
              <a:t>ACR8 </a:t>
            </a:r>
            <a:r>
              <a:rPr lang="en-US" dirty="0"/>
              <a:t>= Acronym 8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1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D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60870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364480"/>
            <a:ext cx="6400800" cy="16002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Transition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4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68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Your </a:t>
            </a:r>
            <a:r>
              <a:rPr lang="en-US" dirty="0" smtClean="0"/>
              <a:t>Title – 26 Point Arial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124200"/>
            <a:ext cx="6400800" cy="13716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Speaker’s name</a:t>
            </a:r>
            <a:br>
              <a:rPr lang="en-US" sz="2000" dirty="0" smtClean="0"/>
            </a:br>
            <a:r>
              <a:rPr lang="en-US" sz="2000" dirty="0" smtClean="0"/>
              <a:t>and organization – </a:t>
            </a:r>
            <a:br>
              <a:rPr lang="en-US" sz="2000" dirty="0" smtClean="0"/>
            </a:br>
            <a:r>
              <a:rPr lang="en-US" sz="2000" dirty="0" smtClean="0"/>
              <a:t>20 Point Arial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384528"/>
            <a:ext cx="5334000" cy="899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Division/Organization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January 2, 2014 – 18 point Arial</a:t>
            </a:r>
          </a:p>
        </p:txBody>
      </p:sp>
    </p:spTree>
    <p:extLst>
      <p:ext uri="{BB962C8B-B14F-4D97-AF65-F5344CB8AC3E}">
        <p14:creationId xmlns:p14="http://schemas.microsoft.com/office/powerpoint/2010/main" val="327933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T&amp;I_Upp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68425"/>
            <a:ext cx="7772400" cy="14700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Your </a:t>
            </a:r>
            <a:r>
              <a:rPr lang="en-US" dirty="0" smtClean="0"/>
              <a:t>Title – 26 Point Arial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124200"/>
            <a:ext cx="6400800" cy="13716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Speaker’s name</a:t>
            </a:r>
            <a:br>
              <a:rPr lang="en-US" sz="2000" dirty="0" smtClean="0"/>
            </a:br>
            <a:r>
              <a:rPr lang="en-US" sz="2000" dirty="0" smtClean="0"/>
              <a:t>and organization – </a:t>
            </a:r>
            <a:br>
              <a:rPr lang="en-US" sz="2000" dirty="0" smtClean="0"/>
            </a:br>
            <a:r>
              <a:rPr lang="en-US" sz="2000" dirty="0" smtClean="0"/>
              <a:t>20 Point Arial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384528"/>
            <a:ext cx="5334000" cy="89962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Division/Organization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January 2, 2014 – 18 point Arial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06375" y="120960"/>
            <a:ext cx="4108450" cy="39744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itchFamily="-112" charset="0"/>
              </a:rPr>
              <a:t>This Box Is For Top-only Security Markings</a:t>
            </a:r>
          </a:p>
        </p:txBody>
      </p:sp>
    </p:spTree>
    <p:extLst>
      <p:ext uri="{BB962C8B-B14F-4D97-AF65-F5344CB8AC3E}">
        <p14:creationId xmlns:p14="http://schemas.microsoft.com/office/powerpoint/2010/main" val="139725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_Greeting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77800" y="24765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45857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D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60870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3364480"/>
            <a:ext cx="6400800" cy="16002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Transition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Basic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2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7356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16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16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0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318000" y="1371600"/>
            <a:ext cx="4140200" cy="3827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228600" y="1371600"/>
            <a:ext cx="3886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9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215900" y="1422808"/>
            <a:ext cx="4140200" cy="3827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81130" y="1371600"/>
            <a:ext cx="3886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6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Markings_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0"/>
            <a:ext cx="7312025" cy="278760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algn="ctr"/>
            <a:r>
              <a:rPr lang="en-US" sz="1200" b="1" smtClean="0">
                <a:latin typeface="Arial Narrow" pitchFamily="-112" charset="0"/>
              </a:rPr>
              <a:t>This Box is for Top-only Security Markings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3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Markings_Upper_and_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06904" y="0"/>
            <a:ext cx="7312025" cy="27876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baseline="0">
                <a:latin typeface="Arial"/>
                <a:cs typeface="Arial"/>
              </a:defRPr>
            </a:lvl1pPr>
          </a:lstStyle>
          <a:p>
            <a:pPr lvl="0" algn="ctr"/>
            <a:r>
              <a:rPr lang="en-US" sz="1400" b="1" dirty="0" smtClean="0"/>
              <a:t>This Box is for Top- and Bottom-Level Security Markings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 – Black 26 point Arial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6F6F7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/>
              <a:t>Bullet 1 level – </a:t>
            </a:r>
            <a:r>
              <a:rPr lang="en-US" b="1" dirty="0" smtClean="0"/>
              <a:t>Bullet 130% size text </a:t>
            </a:r>
            <a:r>
              <a:rPr lang="en-US" dirty="0" smtClean="0"/>
              <a:t>– </a:t>
            </a:r>
            <a:r>
              <a:rPr lang="en-US" dirty="0"/>
              <a:t>Black, 20 point Arial</a:t>
            </a:r>
          </a:p>
          <a:p>
            <a:pPr lvl="1"/>
            <a:r>
              <a:rPr lang="en-US" dirty="0"/>
              <a:t>Bullet 2 level – 18 point Arial Italic</a:t>
            </a:r>
          </a:p>
          <a:p>
            <a:pPr lvl="2"/>
            <a:r>
              <a:rPr lang="en-US" dirty="0"/>
              <a:t>Bullet 3 level – Bullet 125% size text – 18 point Arial</a:t>
            </a:r>
          </a:p>
          <a:p>
            <a:pPr lvl="3"/>
            <a:r>
              <a:rPr lang="en-US" dirty="0"/>
              <a:t>Bullet 4 level – 18 point Arial Italic</a:t>
            </a:r>
          </a:p>
          <a:p>
            <a:pPr lvl="4"/>
            <a:r>
              <a:rPr lang="en-US" dirty="0"/>
              <a:t>Bullet 5 level – Bullet 100% size text – 18 point Arial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06904" y="6589564"/>
            <a:ext cx="7312025" cy="27876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latin typeface="Arial"/>
                <a:cs typeface="Arial"/>
              </a:defRPr>
            </a:lvl1pPr>
          </a:lstStyle>
          <a:p>
            <a:pPr lvl="0" algn="ctr"/>
            <a:r>
              <a:rPr lang="en-US" sz="1400" b="1" dirty="0" smtClean="0"/>
              <a:t>This Box is for Top- and Bottom-Level Security Markings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/>
              <a:t>&gt;	Key 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_logo_burgRGB.png"/>
          <p:cNvPicPr>
            <a:picLocks noChangeAspect="1"/>
          </p:cNvPicPr>
          <p:nvPr/>
        </p:nvPicPr>
        <p:blipFill>
          <a:blip r:embed="rId1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493" y="6440444"/>
            <a:ext cx="1436068" cy="334232"/>
          </a:xfrm>
          <a:prstGeom prst="rect">
            <a:avLst/>
          </a:prstGeom>
          <a:noFill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296863" y="6058493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83" y="6484601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4145BE-CC18-4145-962A-7F02CD48E99F}" type="slidenum">
              <a:rPr lang="en-US" sz="800" smtClean="0"/>
              <a:pPr algn="ctr"/>
              <a:t>‹#›</a:t>
            </a:fld>
            <a:endParaRPr lang="en-US" sz="8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57109" y="6523321"/>
            <a:ext cx="34104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 smtClean="0"/>
              <a:t>chris.landauer@aero.org</a:t>
            </a:r>
            <a:endParaRPr lang="en-US" sz="800" dirty="0"/>
          </a:p>
          <a:p>
            <a:pPr>
              <a:lnSpc>
                <a:spcPts val="860"/>
              </a:lnSpc>
            </a:pPr>
            <a:r>
              <a:rPr lang="en-US" sz="800" dirty="0" smtClean="0"/>
              <a:t>Software Systems Analysis Dept./Software</a:t>
            </a:r>
            <a:r>
              <a:rPr lang="en-US" sz="800" baseline="0" dirty="0" smtClean="0"/>
              <a:t> Engineering Subdivision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41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50" r:id="rId2"/>
    <p:sldLayoutId id="2147484751" r:id="rId3"/>
    <p:sldLayoutId id="2147484759" r:id="rId4"/>
    <p:sldLayoutId id="2147484749" r:id="rId5"/>
    <p:sldLayoutId id="2147484752" r:id="rId6"/>
    <p:sldLayoutId id="2147484753" r:id="rId7"/>
    <p:sldLayoutId id="2147484754" r:id="rId8"/>
    <p:sldLayoutId id="2147484755" r:id="rId9"/>
    <p:sldLayoutId id="2147484738" r:id="rId10"/>
    <p:sldLayoutId id="2147484758" r:id="rId11"/>
    <p:sldLayoutId id="2147484739" r:id="rId12"/>
    <p:sldLayoutId id="2147484740" r:id="rId13"/>
    <p:sldLayoutId id="2147484756" r:id="rId14"/>
    <p:sldLayoutId id="2147484757" r:id="rId15"/>
    <p:sldLayoutId id="2147484735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_logo_burgRGB.png"/>
          <p:cNvPicPr>
            <a:picLocks noChangeAspect="1"/>
          </p:cNvPicPr>
          <p:nvPr/>
        </p:nvPicPr>
        <p:blipFill>
          <a:blip r:embed="rId1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493" y="6440444"/>
            <a:ext cx="1436068" cy="334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9183" y="6484601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4145BE-CC18-4145-962A-7F02CD48E99F}" type="slidenum">
              <a:rPr lang="en-US" sz="800" smtClean="0"/>
              <a:pPr algn="ctr"/>
              <a:t>‹#›</a:t>
            </a:fld>
            <a:endParaRPr lang="en-US" sz="800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57109" y="6522038"/>
            <a:ext cx="1683717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</p:spTree>
    <p:extLst>
      <p:ext uri="{BB962C8B-B14F-4D97-AF65-F5344CB8AC3E}">
        <p14:creationId xmlns:p14="http://schemas.microsoft.com/office/powerpoint/2010/main" val="183891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1" r:id="rId10"/>
    <p:sldLayoutId id="2147484772" r:id="rId11"/>
    <p:sldLayoutId id="2147484773" r:id="rId12"/>
    <p:sldLayoutId id="2147484774" r:id="rId13"/>
    <p:sldLayoutId id="2147484770" r:id="rId14"/>
    <p:sldLayoutId id="2147484775" r:id="rId15"/>
    <p:sldLayoutId id="21474847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The Aerospace Corporation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703" r:id="rId2"/>
    <p:sldLayoutId id="2147484076" r:id="rId3"/>
    <p:sldLayoutId id="214748407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498098"/>
            <a:ext cx="9144000" cy="135990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FG-060622-00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52" y="5687633"/>
            <a:ext cx="978441" cy="996729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516361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The Aerospace Corporation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787243" y="5657781"/>
            <a:ext cx="514033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>
              <a:spcBef>
                <a:spcPct val="20000"/>
              </a:spcBef>
              <a:buSzPct val="130000"/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This</a:t>
            </a:r>
            <a:r>
              <a:rPr lang="en-US" sz="1200" baseline="0" dirty="0" smtClean="0">
                <a:solidFill>
                  <a:srgbClr val="FF0000"/>
                </a:solidFill>
              </a:rPr>
              <a:t> slide master is used for cobranding with t</a:t>
            </a:r>
            <a:r>
              <a:rPr lang="en-US" sz="1200" dirty="0" smtClean="0">
                <a:solidFill>
                  <a:srgbClr val="FF0000"/>
                </a:solidFill>
              </a:rPr>
              <a:t>he </a:t>
            </a:r>
            <a:r>
              <a:rPr lang="en-US" sz="1200" dirty="0">
                <a:solidFill>
                  <a:srgbClr val="FF0000"/>
                </a:solidFill>
              </a:rPr>
              <a:t>logos of our </a:t>
            </a:r>
            <a:r>
              <a:rPr lang="en-US" sz="1200" dirty="0" smtClean="0">
                <a:solidFill>
                  <a:srgbClr val="FF0000"/>
                </a:solidFill>
              </a:rPr>
              <a:t>partners </a:t>
            </a:r>
          </a:p>
          <a:p>
            <a:pPr marL="171450" indent="-171450">
              <a:spcBef>
                <a:spcPct val="20000"/>
              </a:spcBef>
              <a:buSzPct val="130000"/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Please go</a:t>
            </a:r>
            <a:r>
              <a:rPr lang="en-US" sz="1200" baseline="0" dirty="0" smtClean="0">
                <a:solidFill>
                  <a:srgbClr val="FF0000"/>
                </a:solidFill>
              </a:rPr>
              <a:t> to the slide master, insert the appropriate partner logo(s), and delete this text (for additional instructions, see the </a:t>
            </a:r>
            <a:r>
              <a:rPr lang="en-US" sz="1200" i="1" baseline="0" dirty="0" smtClean="0">
                <a:solidFill>
                  <a:srgbClr val="FF0000"/>
                </a:solidFill>
              </a:rPr>
              <a:t>Aerospace PPT User Guide</a:t>
            </a:r>
            <a:r>
              <a:rPr lang="en-US" sz="1200" i="0" baseline="0" dirty="0" smtClean="0">
                <a:solidFill>
                  <a:srgbClr val="FF0000"/>
                </a:solidFill>
              </a:rPr>
              <a:t>)</a:t>
            </a:r>
            <a:endParaRPr lang="en-US" sz="1200" i="0" dirty="0" smtClean="0">
              <a:solidFill>
                <a:srgbClr val="FF0000"/>
              </a:solidFill>
            </a:endParaRPr>
          </a:p>
          <a:p>
            <a:pPr marL="171450" indent="-171450">
              <a:spcBef>
                <a:spcPct val="20000"/>
              </a:spcBef>
              <a:buSzPct val="130000"/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Only the Aerospace logo</a:t>
            </a:r>
            <a:r>
              <a:rPr lang="en-US" sz="1200" baseline="0" dirty="0" smtClean="0">
                <a:solidFill>
                  <a:srgbClr val="FF0000"/>
                </a:solidFill>
              </a:rPr>
              <a:t> should appear in the </a:t>
            </a:r>
            <a:r>
              <a:rPr lang="en-US" sz="1200" dirty="0">
                <a:solidFill>
                  <a:srgbClr val="FF0000"/>
                </a:solidFill>
              </a:rPr>
              <a:t>body </a:t>
            </a:r>
            <a:r>
              <a:rPr lang="en-US" sz="1200" dirty="0" smtClean="0">
                <a:solidFill>
                  <a:srgbClr val="FF0000"/>
                </a:solidFill>
              </a:rPr>
              <a:t>of the </a:t>
            </a:r>
            <a:r>
              <a:rPr lang="en-US" sz="1200" dirty="0">
                <a:solidFill>
                  <a:srgbClr val="FF0000"/>
                </a:solidFill>
              </a:rPr>
              <a:t>presentation</a:t>
            </a:r>
            <a:endParaRPr lang="en-US" sz="1200" dirty="0"/>
          </a:p>
        </p:txBody>
      </p:sp>
      <p:sp>
        <p:nvSpPr>
          <p:cNvPr id="2" name="Oval 1"/>
          <p:cNvSpPr/>
          <p:nvPr/>
        </p:nvSpPr>
        <p:spPr>
          <a:xfrm>
            <a:off x="355290" y="5714685"/>
            <a:ext cx="854194" cy="869297"/>
          </a:xfrm>
          <a:prstGeom prst="ellipse">
            <a:avLst/>
          </a:prstGeom>
          <a:solidFill>
            <a:srgbClr val="B2B2B3"/>
          </a:solidFill>
          <a:ln w="63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04528" y="5714685"/>
            <a:ext cx="854194" cy="869297"/>
          </a:xfrm>
          <a:prstGeom prst="ellipse">
            <a:avLst/>
          </a:prstGeom>
          <a:solidFill>
            <a:srgbClr val="B2B2B3"/>
          </a:solidFill>
          <a:ln w="63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The Aerospace Corporation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AI.png"/>
          <p:cNvPicPr>
            <a:picLocks noChangeAspect="1"/>
          </p:cNvPicPr>
          <p:nvPr userDrawn="1"/>
        </p:nvPicPr>
        <p:blipFill>
          <a:blip r:embed="rId7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818" y="190018"/>
            <a:ext cx="5351931" cy="47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3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0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599" y="1368425"/>
            <a:ext cx="8358809" cy="1470025"/>
          </a:xfrm>
        </p:spPr>
        <p:txBody>
          <a:bodyPr/>
          <a:lstStyle/>
          <a:p>
            <a:r>
              <a:rPr lang="en-US" b="1" dirty="0" smtClean="0"/>
              <a:t>Advanced Mathematical Methods for Telemetry Analysis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Christopher Landauer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Aerospace Corporation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Computer Systems Division</a:t>
            </a:r>
          </a:p>
          <a:p>
            <a:r>
              <a:rPr lang="en-US" dirty="0" smtClean="0"/>
              <a:t>13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Practicalities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599" y="1194509"/>
            <a:ext cx="8703527" cy="3912750"/>
          </a:xfrm>
        </p:spPr>
        <p:txBody>
          <a:bodyPr numCol="1"/>
          <a:lstStyle/>
          <a:p>
            <a:r>
              <a:rPr lang="en-US" dirty="0"/>
              <a:t>Is this too much telemetry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think </a:t>
            </a:r>
            <a:r>
              <a:rPr lang="en-US" dirty="0" smtClean="0"/>
              <a:t>the increased information outweighs the processing burden and decreases </a:t>
            </a:r>
            <a:r>
              <a:rPr lang="en-US" dirty="0" smtClean="0"/>
              <a:t>risk.</a:t>
            </a:r>
            <a:endParaRPr lang="en-US" dirty="0" smtClean="0"/>
          </a:p>
          <a:p>
            <a:pPr lvl="1"/>
            <a:r>
              <a:rPr lang="en-US" dirty="0" smtClean="0"/>
              <a:t>The increased information does not necessarily increase required </a:t>
            </a:r>
            <a:r>
              <a:rPr lang="en-US" dirty="0" smtClean="0"/>
              <a:t>bandwidth.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Compressed </a:t>
            </a:r>
            <a:r>
              <a:rPr lang="en-US" dirty="0"/>
              <a:t>sensing for telemetry suites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telemetry, less bandwidth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trust the compression process</a:t>
            </a:r>
          </a:p>
          <a:p>
            <a:pPr lvl="2"/>
            <a:r>
              <a:rPr lang="en-US" dirty="0" smtClean="0"/>
              <a:t>Process </a:t>
            </a:r>
            <a:r>
              <a:rPr lang="en-US" dirty="0"/>
              <a:t>to detect measurement sequences outside the expected space</a:t>
            </a:r>
          </a:p>
          <a:p>
            <a:pPr lvl="2"/>
            <a:r>
              <a:rPr lang="en-US" dirty="0" smtClean="0"/>
              <a:t>Also </a:t>
            </a:r>
            <a:r>
              <a:rPr lang="en-US" dirty="0"/>
              <a:t>an occasional non-compressed item,</a:t>
            </a:r>
          </a:p>
          <a:p>
            <a:pPr lvl="3"/>
            <a:r>
              <a:rPr lang="en-US" dirty="0" smtClean="0"/>
              <a:t>used </a:t>
            </a:r>
            <a:r>
              <a:rPr lang="en-US" dirty="0"/>
              <a:t>like tracers to verify compression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Practicalities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232453"/>
            <a:ext cx="8647043" cy="4153586"/>
          </a:xfrm>
        </p:spPr>
        <p:txBody>
          <a:bodyPr numCol="1"/>
          <a:lstStyle/>
          <a:p>
            <a:r>
              <a:rPr lang="en-US" dirty="0"/>
              <a:t>This is an example of dimension reduction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the expected space of measurement sequences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each measurand separately (and some together)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manifold discovery to determine what part of the space actually gets used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is also a prediction derived from nominal behavior</a:t>
            </a:r>
          </a:p>
          <a:p>
            <a:pPr lvl="3"/>
            <a:r>
              <a:rPr lang="en-US" dirty="0" smtClean="0"/>
              <a:t>And </a:t>
            </a:r>
            <a:r>
              <a:rPr lang="en-US" dirty="0"/>
              <a:t>expectable anomalies</a:t>
            </a:r>
          </a:p>
          <a:p>
            <a:pPr lvl="2"/>
            <a:r>
              <a:rPr lang="en-US" dirty="0" smtClean="0"/>
              <a:t>Construct </a:t>
            </a:r>
            <a:r>
              <a:rPr lang="en-US" dirty="0"/>
              <a:t>a low-dimensional manifold in the measurement sequence </a:t>
            </a:r>
            <a:r>
              <a:rPr lang="en-US" dirty="0" smtClean="0"/>
              <a:t>space</a:t>
            </a:r>
          </a:p>
          <a:p>
            <a:pPr lvl="2"/>
            <a:r>
              <a:rPr lang="en-US" dirty="0" smtClean="0"/>
              <a:t>This is a common model with fewer parameters.</a:t>
            </a:r>
            <a:endParaRPr lang="en-US" dirty="0"/>
          </a:p>
          <a:p>
            <a:pPr lvl="1"/>
            <a:r>
              <a:rPr lang="en-US" dirty="0" smtClean="0"/>
              <a:t>Map </a:t>
            </a:r>
            <a:r>
              <a:rPr lang="en-US" dirty="0"/>
              <a:t>from actual measurement sequences to the smaller manifold</a:t>
            </a:r>
          </a:p>
          <a:p>
            <a:pPr lvl="2"/>
            <a:r>
              <a:rPr lang="en-US" dirty="0" smtClean="0"/>
              <a:t>Fewer </a:t>
            </a:r>
            <a:r>
              <a:rPr lang="en-US" dirty="0"/>
              <a:t>dimensions means fewer bits to send</a:t>
            </a:r>
          </a:p>
          <a:p>
            <a:pPr lvl="2"/>
            <a:r>
              <a:rPr lang="en-US" dirty="0" smtClean="0"/>
              <a:t>Original </a:t>
            </a:r>
            <a:r>
              <a:rPr lang="en-US" dirty="0"/>
              <a:t>measurement reconstructed from the values received</a:t>
            </a:r>
          </a:p>
          <a:p>
            <a:pPr lvl="3"/>
            <a:r>
              <a:rPr lang="en-US" dirty="0" smtClean="0"/>
              <a:t>and </a:t>
            </a:r>
            <a:r>
              <a:rPr lang="en-US" dirty="0"/>
              <a:t>the known common model</a:t>
            </a:r>
          </a:p>
        </p:txBody>
      </p:sp>
    </p:spTree>
    <p:extLst>
      <p:ext uri="{BB962C8B-B14F-4D97-AF65-F5344CB8AC3E}">
        <p14:creationId xmlns:p14="http://schemas.microsoft.com/office/powerpoint/2010/main" val="311432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Prospects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214388"/>
            <a:ext cx="8617226" cy="4818422"/>
          </a:xfrm>
        </p:spPr>
        <p:txBody>
          <a:bodyPr numCol="1"/>
          <a:lstStyle/>
          <a:p>
            <a:r>
              <a:rPr lang="en-US" dirty="0"/>
              <a:t>Exciting prospects for extracting more comprehensive information from telemetry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 host of advanced mathematical </a:t>
            </a:r>
            <a:r>
              <a:rPr lang="en-US" dirty="0" smtClean="0"/>
              <a:t>methods (see the Appendix)</a:t>
            </a:r>
          </a:p>
          <a:p>
            <a:pPr marL="290512" lvl="1" indent="0">
              <a:buNone/>
            </a:pP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computations need some serious experimentation for feasibility and location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can be done on-board? on-line?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can only be done off-line or retrospectively?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isn't particularly helpful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much might be helpful with further development or research?</a:t>
            </a:r>
          </a:p>
          <a:p>
            <a:pPr marL="290512" lvl="1" indent="0">
              <a:buNone/>
            </a:pPr>
            <a:endParaRPr lang="en-US" dirty="0"/>
          </a:p>
          <a:p>
            <a:r>
              <a:rPr lang="en-US" dirty="0" smtClean="0"/>
              <a:t>We need </a:t>
            </a:r>
            <a:r>
              <a:rPr lang="en-US" dirty="0"/>
              <a:t>to collect </a:t>
            </a:r>
            <a:r>
              <a:rPr lang="en-US" dirty="0" smtClean="0"/>
              <a:t>much more </a:t>
            </a:r>
            <a:r>
              <a:rPr lang="en-US" dirty="0"/>
              <a:t>extensive software telemetry for </a:t>
            </a:r>
            <a:r>
              <a:rPr lang="en-US" dirty="0" smtClean="0"/>
              <a:t>tracking the internal progress of computations.</a:t>
            </a:r>
          </a:p>
          <a:p>
            <a:pPr lvl="1"/>
            <a:r>
              <a:rPr lang="en-US" dirty="0" smtClean="0"/>
              <a:t>Happily, we can do that on the 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</a:t>
            </a:r>
            <a:r>
              <a:rPr lang="en-US" dirty="0" smtClean="0"/>
              <a:t>Prospects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997908"/>
            <a:ext cx="8617226" cy="4945691"/>
          </a:xfrm>
        </p:spPr>
        <p:txBody>
          <a:bodyPr numCol="1"/>
          <a:lstStyle/>
          <a:p>
            <a:r>
              <a:rPr lang="en-US" dirty="0" smtClean="0"/>
              <a:t>We need </a:t>
            </a:r>
            <a:r>
              <a:rPr lang="en-US" dirty="0"/>
              <a:t>to experiment with software telemetry also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parts of the code are the most important to measure?</a:t>
            </a:r>
          </a:p>
          <a:p>
            <a:pPr lvl="2"/>
            <a:r>
              <a:rPr lang="en-US" dirty="0" smtClean="0"/>
              <a:t>decision </a:t>
            </a:r>
            <a:r>
              <a:rPr lang="en-US" dirty="0"/>
              <a:t>points and other branches</a:t>
            </a:r>
          </a:p>
          <a:p>
            <a:pPr lvl="2"/>
            <a:r>
              <a:rPr lang="en-US" dirty="0" smtClean="0"/>
              <a:t>function </a:t>
            </a:r>
            <a:r>
              <a:rPr lang="en-US" dirty="0"/>
              <a:t>calls and parameters</a:t>
            </a:r>
          </a:p>
          <a:p>
            <a:pPr lvl="2"/>
            <a:r>
              <a:rPr lang="en-US" dirty="0" smtClean="0"/>
              <a:t>interrupts </a:t>
            </a:r>
            <a:r>
              <a:rPr lang="en-US" dirty="0"/>
              <a:t>and pre-emption</a:t>
            </a:r>
          </a:p>
          <a:p>
            <a:pPr lvl="2"/>
            <a:r>
              <a:rPr lang="en-US" dirty="0" smtClean="0"/>
              <a:t>fixed </a:t>
            </a:r>
            <a:r>
              <a:rPr lang="en-US" dirty="0"/>
              <a:t>point arithmetic computations</a:t>
            </a:r>
          </a:p>
          <a:p>
            <a:pPr lvl="2"/>
            <a:r>
              <a:rPr lang="en-US" dirty="0" smtClean="0"/>
              <a:t>...</a:t>
            </a:r>
            <a:r>
              <a:rPr lang="en-US" dirty="0"/>
              <a:t>what else?</a:t>
            </a:r>
          </a:p>
          <a:p>
            <a:endParaRPr lang="en-US" dirty="0"/>
          </a:p>
          <a:p>
            <a:r>
              <a:rPr lang="en-US" dirty="0" smtClean="0"/>
              <a:t>We need </a:t>
            </a:r>
            <a:r>
              <a:rPr lang="en-US" dirty="0"/>
              <a:t>new and much more extensive stress testing of units and </a:t>
            </a:r>
            <a:r>
              <a:rPr lang="en-US" dirty="0" smtClean="0"/>
              <a:t>components (to </a:t>
            </a:r>
            <a:r>
              <a:rPr lang="en-US" dirty="0"/>
              <a:t>limit damage propagation or escalation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Can we prevent small errors from leading to catastrophic failure?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we prevent </a:t>
            </a:r>
            <a:r>
              <a:rPr lang="en-US" dirty="0" smtClean="0"/>
              <a:t>most errors </a:t>
            </a:r>
            <a:r>
              <a:rPr lang="en-US" dirty="0"/>
              <a:t>from leading to catastrophic failure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Study of error propagation through complex numerical calculations</a:t>
            </a:r>
          </a:p>
          <a:p>
            <a:pPr lvl="1"/>
            <a:r>
              <a:rPr lang="en-US" dirty="0"/>
              <a:t>Study of error propagation through </a:t>
            </a:r>
            <a:r>
              <a:rPr lang="en-US" dirty="0" smtClean="0"/>
              <a:t>non-numerical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4849" y="2754351"/>
            <a:ext cx="4114800" cy="1014761"/>
          </a:xfrm>
        </p:spPr>
        <p:txBody>
          <a:bodyPr/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71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05372"/>
            <a:ext cx="8703527" cy="581597"/>
          </a:xfrm>
        </p:spPr>
        <p:txBody>
          <a:bodyPr/>
          <a:lstStyle/>
          <a:p>
            <a:r>
              <a:rPr lang="en-US" dirty="0"/>
              <a:t>Appendix: Definitions and Examples of Selected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598" y="886397"/>
            <a:ext cx="8703527" cy="5046052"/>
          </a:xfrm>
        </p:spPr>
        <p:txBody>
          <a:bodyPr numCol="1"/>
          <a:lstStyle/>
          <a:p>
            <a:r>
              <a:rPr lang="en-US" dirty="0"/>
              <a:t>List of Selected Methods</a:t>
            </a:r>
          </a:p>
          <a:p>
            <a:pPr lvl="1"/>
            <a:r>
              <a:rPr lang="en-US" dirty="0" smtClean="0"/>
              <a:t>Robust </a:t>
            </a:r>
            <a:r>
              <a:rPr lang="en-US" dirty="0"/>
              <a:t>Statistics</a:t>
            </a:r>
          </a:p>
          <a:p>
            <a:pPr lvl="1"/>
            <a:r>
              <a:rPr lang="en-US" dirty="0" smtClean="0"/>
              <a:t>Grammatical Inference, Event </a:t>
            </a:r>
            <a:r>
              <a:rPr lang="en-US" dirty="0"/>
              <a:t>Pattern Correlation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Series Analysis, Hidden Markov Models, Dynamic Time Warping</a:t>
            </a:r>
          </a:p>
          <a:p>
            <a:pPr lvl="1"/>
            <a:r>
              <a:rPr lang="en-US" dirty="0" smtClean="0"/>
              <a:t>Fractal </a:t>
            </a:r>
            <a:r>
              <a:rPr lang="en-US" dirty="0"/>
              <a:t>Dimension, Large Dimensions</a:t>
            </a:r>
          </a:p>
          <a:p>
            <a:pPr lvl="1"/>
            <a:r>
              <a:rPr lang="en-US" dirty="0" smtClean="0"/>
              <a:t>Dimension </a:t>
            </a:r>
            <a:r>
              <a:rPr lang="en-US" dirty="0"/>
              <a:t>Reduction, Random Projections</a:t>
            </a:r>
          </a:p>
          <a:p>
            <a:pPr lvl="1"/>
            <a:r>
              <a:rPr lang="en-US" dirty="0" smtClean="0"/>
              <a:t>Manifold </a:t>
            </a:r>
            <a:r>
              <a:rPr lang="en-US" dirty="0"/>
              <a:t>Discovery, Local Linear Embedding, ISOMAP</a:t>
            </a:r>
          </a:p>
          <a:p>
            <a:pPr lvl="1"/>
            <a:r>
              <a:rPr lang="en-US" dirty="0" smtClean="0"/>
              <a:t>Topological </a:t>
            </a:r>
            <a:r>
              <a:rPr lang="en-US" dirty="0"/>
              <a:t>Data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Define </a:t>
            </a:r>
            <a:r>
              <a:rPr lang="en-US" dirty="0"/>
              <a:t>for each area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it is about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formal definitions; those are available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it has already been used for, at least in a lab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2"/>
            <a:r>
              <a:rPr lang="en-US" dirty="0" smtClean="0"/>
              <a:t>With </a:t>
            </a:r>
            <a:r>
              <a:rPr lang="en-US" dirty="0"/>
              <a:t>some extension and further 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is a short </a:t>
            </a:r>
            <a:r>
              <a:rPr lang="en-US" dirty="0" smtClean="0"/>
              <a:t>informal </a:t>
            </a:r>
            <a:r>
              <a:rPr lang="en-US" dirty="0"/>
              <a:t>introduction.  Details can be found elsewhere.</a:t>
            </a:r>
          </a:p>
        </p:txBody>
      </p:sp>
    </p:spTree>
    <p:extLst>
      <p:ext uri="{BB962C8B-B14F-4D97-AF65-F5344CB8AC3E}">
        <p14:creationId xmlns:p14="http://schemas.microsoft.com/office/powerpoint/2010/main" val="390450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165178"/>
            <a:ext cx="8513956" cy="4114800"/>
          </a:xfrm>
        </p:spPr>
        <p:txBody>
          <a:bodyPr numCol="1"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/>
              <a:t>computations that are not dependent on distribution assumptions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every empirical distribution is usually assumed to be Gaussian; many are)</a:t>
            </a:r>
          </a:p>
          <a:p>
            <a:endParaRPr lang="en-US" dirty="0"/>
          </a:p>
          <a:p>
            <a:r>
              <a:rPr lang="en-US" dirty="0"/>
              <a:t>	What it can do</a:t>
            </a:r>
          </a:p>
          <a:p>
            <a:pPr lvl="1"/>
            <a:r>
              <a:rPr lang="en-US" dirty="0"/>
              <a:t>Identify outliers, identify vulnerabilities of any statistical summary</a:t>
            </a:r>
          </a:p>
          <a:p>
            <a:pPr lvl="1"/>
            <a:r>
              <a:rPr lang="en-US" dirty="0"/>
              <a:t>(what fraction of bad data can cause bad results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	What it might be able to do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reliable identification of noise (structured and not)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(less noisy) summaries of data</a:t>
            </a:r>
          </a:p>
        </p:txBody>
      </p:sp>
    </p:spTree>
    <p:extLst>
      <p:ext uri="{BB962C8B-B14F-4D97-AF65-F5344CB8AC3E}">
        <p14:creationId xmlns:p14="http://schemas.microsoft.com/office/powerpoint/2010/main" val="396585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Statistics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451450"/>
            <a:ext cx="8736980" cy="4114800"/>
          </a:xfrm>
        </p:spPr>
        <p:txBody>
          <a:bodyPr numCol="1"/>
          <a:lstStyle/>
          <a:p>
            <a:r>
              <a:rPr lang="en-US" dirty="0"/>
              <a:t>The example is about a sample set (where we consider different values for x)</a:t>
            </a:r>
          </a:p>
          <a:p>
            <a:pPr marL="290512" lvl="1" indent="0">
              <a:buNone/>
            </a:pPr>
            <a:r>
              <a:rPr lang="en-US" dirty="0" smtClean="0"/>
              <a:t>	</a:t>
            </a:r>
            <a:r>
              <a:rPr lang="en-US" dirty="0"/>
              <a:t>	{0, 3, 7, 8, x}.</a:t>
            </a:r>
          </a:p>
          <a:p>
            <a:r>
              <a:rPr lang="en-US" dirty="0"/>
              <a:t>We can compute that the mean of this set is</a:t>
            </a:r>
          </a:p>
          <a:p>
            <a:pPr marL="290512" lvl="1" indent="0">
              <a:buNone/>
            </a:pPr>
            <a:r>
              <a:rPr lang="en-US" dirty="0" smtClean="0"/>
              <a:t>	</a:t>
            </a:r>
            <a:r>
              <a:rPr lang="en-US" dirty="0"/>
              <a:t>	m = 3.6 + 0.2 * x,</a:t>
            </a:r>
          </a:p>
          <a:p>
            <a:r>
              <a:rPr lang="en-US" dirty="0"/>
              <a:t>and that the variance is</a:t>
            </a:r>
          </a:p>
          <a:p>
            <a:pPr marL="290512" lvl="1" indent="0">
              <a:buNone/>
            </a:pPr>
            <a:r>
              <a:rPr lang="en-US" dirty="0" smtClean="0"/>
              <a:t>	</a:t>
            </a:r>
            <a:r>
              <a:rPr lang="en-US" dirty="0"/>
              <a:t>	v = 11.44 - 1.44 * x + 0.16 * x^2.</a:t>
            </a:r>
          </a:p>
          <a:p>
            <a:r>
              <a:rPr lang="en-US" dirty="0"/>
              <a:t>As x gets large, both of these increase without bound.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breakdown point </a:t>
            </a:r>
            <a:r>
              <a:rPr lang="en-US" dirty="0" smtClean="0"/>
              <a:t>of </a:t>
            </a:r>
            <a:r>
              <a:rPr lang="en-US" dirty="0"/>
              <a:t>an estimator is the proportion (or number) of incorrect </a:t>
            </a:r>
            <a:r>
              <a:rPr lang="en-US" dirty="0" smtClean="0"/>
              <a:t>observations an </a:t>
            </a:r>
            <a:r>
              <a:rPr lang="en-US" dirty="0"/>
              <a:t>estimator can handle before giving an (arbitrarily) incorrect result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9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Statistics </a:t>
            </a:r>
            <a:r>
              <a:rPr lang="en-US" dirty="0" smtClean="0"/>
              <a:t>Example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886397"/>
            <a:ext cx="8736980" cy="4114800"/>
          </a:xfrm>
        </p:spPr>
        <p:txBody>
          <a:bodyPr numCol="1"/>
          <a:lstStyle/>
          <a:p>
            <a:r>
              <a:rPr lang="en-US" dirty="0" smtClean="0"/>
              <a:t>The </a:t>
            </a:r>
            <a:r>
              <a:rPr lang="en-US" dirty="0"/>
              <a:t>robust ``figure skating'' rule is to omit the largest and smallest values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Then whenever x is larger than 8, the mean is 6 and the variance about </a:t>
            </a:r>
            <a:r>
              <a:rPr lang="en-US" dirty="0" smtClean="0"/>
              <a:t>4.667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breakdown point of this method is 1 if the statistic is one-sided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a second very large value will be retained),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the method can sometimes works with 2 outliers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when one is excessively large and one excessively small).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 smtClean="0"/>
              <a:t>influence functions </a:t>
            </a:r>
            <a:r>
              <a:rPr lang="en-US" dirty="0"/>
              <a:t>for m and v are the algebraic expressions </a:t>
            </a:r>
            <a:r>
              <a:rPr lang="en-US" dirty="0" smtClean="0"/>
              <a:t>above, showing how m and v depend on x.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2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Inference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148576"/>
            <a:ext cx="8647771" cy="4850780"/>
          </a:xfrm>
        </p:spPr>
        <p:txBody>
          <a:bodyPr numCol="1"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 smtClean="0"/>
              <a:t>Infer </a:t>
            </a:r>
            <a:r>
              <a:rPr lang="en-US" dirty="0"/>
              <a:t>structure rules (syntax) from item sequences</a:t>
            </a:r>
          </a:p>
          <a:p>
            <a:pPr lvl="1"/>
            <a:r>
              <a:rPr lang="en-US" dirty="0" smtClean="0"/>
              <a:t>Rules </a:t>
            </a:r>
            <a:r>
              <a:rPr lang="en-US" dirty="0"/>
              <a:t>have the form LHS ==&gt; RHS</a:t>
            </a:r>
          </a:p>
          <a:p>
            <a:pPr lvl="2"/>
            <a:r>
              <a:rPr lang="en-US" dirty="0" smtClean="0"/>
              <a:t>RHS </a:t>
            </a:r>
            <a:r>
              <a:rPr lang="en-US" dirty="0"/>
              <a:t>is a sequence of terminal and non-terminal symbols</a:t>
            </a:r>
          </a:p>
          <a:p>
            <a:pPr lvl="3"/>
            <a:r>
              <a:rPr lang="en-US" dirty="0" smtClean="0"/>
              <a:t>terminal </a:t>
            </a:r>
            <a:r>
              <a:rPr lang="en-US" dirty="0"/>
              <a:t>symbols correspond to items, so they do not change</a:t>
            </a:r>
          </a:p>
          <a:p>
            <a:pPr lvl="3"/>
            <a:r>
              <a:rPr lang="en-US" dirty="0" smtClean="0"/>
              <a:t>non-terminal </a:t>
            </a:r>
            <a:r>
              <a:rPr lang="en-US" dirty="0"/>
              <a:t>symbols correspond to classes of structured items</a:t>
            </a:r>
          </a:p>
          <a:p>
            <a:pPr lvl="2"/>
            <a:r>
              <a:rPr lang="en-US" dirty="0" smtClean="0"/>
              <a:t>LHS </a:t>
            </a:r>
            <a:r>
              <a:rPr lang="en-US" dirty="0"/>
              <a:t>is also, with various restrictions that determine a classification</a:t>
            </a:r>
          </a:p>
          <a:p>
            <a:pPr lvl="3"/>
            <a:r>
              <a:rPr lang="en-US" dirty="0" smtClean="0"/>
              <a:t>PSG </a:t>
            </a:r>
            <a:r>
              <a:rPr lang="en-US" dirty="0"/>
              <a:t>= Phrase Structure Grammar (at least one non-terminal)</a:t>
            </a:r>
          </a:p>
          <a:p>
            <a:pPr lvl="3"/>
            <a:r>
              <a:rPr lang="en-US" dirty="0" smtClean="0"/>
              <a:t>CSG </a:t>
            </a:r>
            <a:r>
              <a:rPr lang="en-US" dirty="0"/>
              <a:t>= Context Sensitive </a:t>
            </a:r>
            <a:r>
              <a:rPr lang="en-US" dirty="0" smtClean="0"/>
              <a:t>Grammar (</a:t>
            </a:r>
            <a:r>
              <a:rPr lang="en-US" dirty="0"/>
              <a:t>one non-terminal in LHS changes to a sequence in RHS)</a:t>
            </a:r>
          </a:p>
          <a:p>
            <a:pPr lvl="3"/>
            <a:r>
              <a:rPr lang="en-US" dirty="0" smtClean="0"/>
              <a:t>CFG </a:t>
            </a:r>
            <a:r>
              <a:rPr lang="en-US" dirty="0"/>
              <a:t>= Context-Free Grammar (only </a:t>
            </a:r>
            <a:r>
              <a:rPr lang="en-US" dirty="0" smtClean="0"/>
              <a:t>one </a:t>
            </a:r>
            <a:r>
              <a:rPr lang="en-US" dirty="0"/>
              <a:t>non-terminal)</a:t>
            </a:r>
          </a:p>
          <a:p>
            <a:pPr lvl="3"/>
            <a:r>
              <a:rPr lang="en-US" dirty="0" smtClean="0"/>
              <a:t>RG </a:t>
            </a:r>
            <a:r>
              <a:rPr lang="en-US" dirty="0"/>
              <a:t>= Regular Grammar (further restrictions on grammar)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7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40635"/>
          </a:xfrm>
        </p:spPr>
        <p:txBody>
          <a:bodyPr/>
          <a:lstStyle/>
          <a:p>
            <a:pPr algn="ctr"/>
            <a:r>
              <a:rPr lang="en-US" b="1" dirty="0"/>
              <a:t>2015 Spacecraft Flight Software </a:t>
            </a:r>
            <a:r>
              <a:rPr lang="en-US" b="1" dirty="0" smtClean="0"/>
              <a:t>Workshop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745435"/>
            <a:ext cx="8229600" cy="626165"/>
          </a:xfrm>
        </p:spPr>
        <p:txBody>
          <a:bodyPr/>
          <a:lstStyle/>
          <a:p>
            <a:pPr algn="ctr"/>
            <a:r>
              <a:rPr lang="en-US" b="1" dirty="0"/>
              <a:t>27 Oct 2015, JHU / APL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1371600"/>
            <a:ext cx="8077200" cy="4760843"/>
          </a:xfrm>
        </p:spPr>
        <p:txBody>
          <a:bodyPr/>
          <a:lstStyle/>
          <a:p>
            <a:r>
              <a:rPr lang="en-US" b="1" dirty="0"/>
              <a:t>Outline</a:t>
            </a:r>
          </a:p>
          <a:p>
            <a:pPr lvl="2"/>
            <a:r>
              <a:rPr lang="en-US" b="1" dirty="0"/>
              <a:t>		Spacecraft Telemetry Issues</a:t>
            </a:r>
          </a:p>
          <a:p>
            <a:pPr lvl="2"/>
            <a:r>
              <a:rPr lang="en-US" b="1" dirty="0"/>
              <a:t>		Software Caused Failures</a:t>
            </a:r>
          </a:p>
          <a:p>
            <a:pPr lvl="2"/>
            <a:r>
              <a:rPr lang="en-US" b="1" dirty="0"/>
              <a:t>		Software Telemetry</a:t>
            </a:r>
          </a:p>
          <a:p>
            <a:pPr lvl="2"/>
            <a:r>
              <a:rPr lang="en-US" b="1" dirty="0"/>
              <a:t>		Advanced Mathematical Methods</a:t>
            </a:r>
          </a:p>
          <a:p>
            <a:pPr lvl="2"/>
            <a:r>
              <a:rPr lang="en-US" b="1" dirty="0"/>
              <a:t>		Some Example Applications</a:t>
            </a:r>
          </a:p>
          <a:p>
            <a:pPr lvl="2"/>
            <a:r>
              <a:rPr lang="en-US" b="1" dirty="0"/>
              <a:t>		Some Practicalities</a:t>
            </a:r>
          </a:p>
          <a:p>
            <a:pPr lvl="2"/>
            <a:r>
              <a:rPr lang="en-US" b="1" dirty="0"/>
              <a:t>		Conclusions and Prospects</a:t>
            </a:r>
          </a:p>
          <a:p>
            <a:pPr lvl="2"/>
            <a:r>
              <a:rPr lang="en-US" b="1" dirty="0"/>
              <a:t>		Appendix: Definitions and Examples of Selected Methods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	</a:t>
            </a:r>
            <a:r>
              <a:rPr lang="en-US" sz="2400" b="1" dirty="0" smtClean="0"/>
              <a:t>Does not contain US Export Controlled information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53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</a:t>
            </a:r>
            <a:r>
              <a:rPr lang="en-US" dirty="0" smtClean="0"/>
              <a:t>Inference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182029"/>
            <a:ext cx="8647771" cy="4850780"/>
          </a:xfrm>
        </p:spPr>
        <p:txBody>
          <a:bodyPr numCol="1"/>
          <a:lstStyle/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compact rules for complex hierarchical behavior structures</a:t>
            </a:r>
          </a:p>
          <a:p>
            <a:pPr lvl="2"/>
            <a:r>
              <a:rPr lang="en-US" dirty="0" smtClean="0"/>
              <a:t>Structure </a:t>
            </a:r>
            <a:r>
              <a:rPr lang="en-US" dirty="0"/>
              <a:t>recognition (parsing)</a:t>
            </a:r>
          </a:p>
          <a:p>
            <a:pPr lvl="3"/>
            <a:r>
              <a:rPr lang="en-US" dirty="0" smtClean="0"/>
              <a:t>Make </a:t>
            </a:r>
            <a:r>
              <a:rPr lang="en-US" dirty="0"/>
              <a:t>sure the language contains enough correct sets</a:t>
            </a:r>
          </a:p>
          <a:p>
            <a:pPr lvl="2"/>
            <a:r>
              <a:rPr lang="en-US" dirty="0" smtClean="0"/>
              <a:t>Generation </a:t>
            </a:r>
            <a:r>
              <a:rPr lang="en-US" dirty="0"/>
              <a:t>of random sets</a:t>
            </a:r>
          </a:p>
          <a:p>
            <a:pPr lvl="3"/>
            <a:r>
              <a:rPr lang="en-US" dirty="0" smtClean="0"/>
              <a:t>Make </a:t>
            </a:r>
            <a:r>
              <a:rPr lang="en-US" dirty="0"/>
              <a:t>sure the language contains few incorrect sets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mathematics to define partially ordered set </a:t>
            </a:r>
            <a:r>
              <a:rPr lang="en-US" dirty="0" smtClean="0"/>
              <a:t>grammars</a:t>
            </a:r>
          </a:p>
          <a:p>
            <a:pPr lvl="1"/>
            <a:r>
              <a:rPr lang="en-US" dirty="0" smtClean="0"/>
              <a:t>(see Event Patterns below)</a:t>
            </a:r>
            <a:endParaRPr lang="en-US" dirty="0"/>
          </a:p>
          <a:p>
            <a:pPr lvl="2"/>
            <a:r>
              <a:rPr lang="en-US" dirty="0" smtClean="0"/>
              <a:t>Inference </a:t>
            </a:r>
            <a:r>
              <a:rPr lang="en-US" dirty="0"/>
              <a:t>of </a:t>
            </a:r>
            <a:r>
              <a:rPr lang="en-US" dirty="0" smtClean="0"/>
              <a:t>pattern grammars </a:t>
            </a:r>
            <a:r>
              <a:rPr lang="en-US" dirty="0"/>
              <a:t>from </a:t>
            </a:r>
            <a:r>
              <a:rPr lang="en-US" dirty="0" smtClean="0"/>
              <a:t>complex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0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5155"/>
            <a:ext cx="8229600" cy="581597"/>
          </a:xfrm>
        </p:spPr>
        <p:txBody>
          <a:bodyPr/>
          <a:lstStyle/>
          <a:p>
            <a:r>
              <a:rPr lang="en-US" dirty="0"/>
              <a:t>Grammatical Inference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804505"/>
            <a:ext cx="8625468" cy="5135262"/>
          </a:xfrm>
        </p:spPr>
        <p:txBody>
          <a:bodyPr numCol="1"/>
          <a:lstStyle/>
          <a:p>
            <a:r>
              <a:rPr lang="en-US" dirty="0"/>
              <a:t>Start with a large finite set of strings (sequences of characters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Problem is inherently ambiguous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grammars generate languages that contain exactly the same strings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want the smallest </a:t>
            </a:r>
            <a:r>
              <a:rPr lang="en-US" dirty="0" smtClean="0"/>
              <a:t>one</a:t>
            </a:r>
            <a:endParaRPr lang="en-US" dirty="0"/>
          </a:p>
          <a:p>
            <a:r>
              <a:rPr lang="en-US" dirty="0"/>
              <a:t>Sample inference </a:t>
            </a:r>
            <a:r>
              <a:rPr lang="en-US" dirty="0" smtClean="0"/>
              <a:t>rules (</a:t>
            </a:r>
            <a:r>
              <a:rPr lang="en-US" dirty="0"/>
              <a:t>each makes a new non-terminal symbol and substitutes it into the strings)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. B occurs a lot, infer new rule Z ==&gt; A . B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and replace A . B with Z wherever </a:t>
            </a:r>
            <a:r>
              <a:rPr lang="en-US" dirty="0" smtClean="0"/>
              <a:t>it occurs)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X . A . Y and X . B . Y occur a lot, infer new rule Z ==&gt; A | B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and replace A and B with </a:t>
            </a:r>
            <a:r>
              <a:rPr lang="en-US" dirty="0" smtClean="0"/>
              <a:t>Z </a:t>
            </a:r>
            <a:r>
              <a:rPr lang="en-US" dirty="0"/>
              <a:t>wherever they occur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(</a:t>
            </a:r>
            <a:r>
              <a:rPr lang="en-US" dirty="0"/>
              <a:t>we can retain the context </a:t>
            </a:r>
            <a:r>
              <a:rPr lang="en-US" dirty="0" smtClean="0"/>
              <a:t>X _ Y in </a:t>
            </a:r>
            <a:r>
              <a:rPr lang="en-US" dirty="0"/>
              <a:t>the rule if it is a CSG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sequences of A's occur a lot, infer new rules Z ==&gt; A and Z ==&gt; Z . A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and replace sequences of A's with Z wherever they occur)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or just Z ==&gt; A+ if RG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Problem: cannot infer CFG with only positive examples</a:t>
            </a:r>
          </a:p>
          <a:p>
            <a:r>
              <a:rPr lang="en-US" dirty="0"/>
              <a:t>Inferring recursion is difficult, but useful (it distinguishes CFG from RG)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Pattern 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599" y="886396"/>
            <a:ext cx="8536259" cy="5244907"/>
          </a:xfrm>
        </p:spPr>
        <p:txBody>
          <a:bodyPr numCol="1"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 smtClean="0"/>
              <a:t>Matching </a:t>
            </a:r>
            <a:r>
              <a:rPr lang="en-US" dirty="0"/>
              <a:t>complex occurrence patterns separated in space and time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partially ordered sets, instead of merely sequences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connections from similar structure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scalable algorithms for correlations among many sequences</a:t>
            </a:r>
          </a:p>
          <a:p>
            <a:pPr lvl="2"/>
            <a:r>
              <a:rPr lang="en-US" dirty="0" smtClean="0"/>
              <a:t>Want </a:t>
            </a:r>
            <a:r>
              <a:rPr lang="en-US" dirty="0"/>
              <a:t>something with complexity less than quadratic if possible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mathematics of non-sequence correlation</a:t>
            </a:r>
          </a:p>
          <a:p>
            <a:pPr lvl="2"/>
            <a:r>
              <a:rPr lang="en-US" dirty="0" smtClean="0"/>
              <a:t>Extension </a:t>
            </a:r>
            <a:r>
              <a:rPr lang="en-US" dirty="0"/>
              <a:t>of previous algorithms for grammatical inference and parsing</a:t>
            </a:r>
          </a:p>
          <a:p>
            <a:pPr lvl="1"/>
            <a:r>
              <a:rPr lang="en-US" dirty="0" smtClean="0"/>
              <a:t>Much </a:t>
            </a:r>
            <a:r>
              <a:rPr lang="en-US" dirty="0"/>
              <a:t>more flexible event pattern detection and correlation</a:t>
            </a:r>
          </a:p>
          <a:p>
            <a:pPr lvl="2"/>
            <a:r>
              <a:rPr lang="en-US" dirty="0" smtClean="0"/>
              <a:t>Then </a:t>
            </a:r>
            <a:r>
              <a:rPr lang="en-US" dirty="0"/>
              <a:t>add a temporal component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3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5590"/>
            <a:ext cx="8229600" cy="581597"/>
          </a:xfrm>
        </p:spPr>
        <p:txBody>
          <a:bodyPr/>
          <a:lstStyle/>
          <a:p>
            <a:r>
              <a:rPr lang="en-US" dirty="0"/>
              <a:t>Event Pattern Correlation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797187"/>
            <a:ext cx="8077200" cy="5469798"/>
          </a:xfrm>
        </p:spPr>
        <p:txBody>
          <a:bodyPr numCol="1"/>
          <a:lstStyle/>
          <a:p>
            <a:r>
              <a:rPr lang="en-US" dirty="0"/>
              <a:t>Identifying TCP connection </a:t>
            </a:r>
            <a:r>
              <a:rPr lang="en-US" dirty="0" smtClean="0"/>
              <a:t>attempts</a:t>
            </a:r>
            <a:endParaRPr lang="en-US" dirty="0"/>
          </a:p>
          <a:p>
            <a:pPr lvl="1"/>
            <a:r>
              <a:rPr lang="en-US" dirty="0" smtClean="0"/>
              <a:t>Client </a:t>
            </a:r>
            <a:r>
              <a:rPr lang="en-US" dirty="0"/>
              <a:t>side: Start in Initial state</a:t>
            </a:r>
          </a:p>
          <a:p>
            <a:pPr lvl="2"/>
            <a:r>
              <a:rPr lang="en-US" dirty="0" smtClean="0"/>
              <a:t>Send </a:t>
            </a:r>
            <a:r>
              <a:rPr lang="en-US" dirty="0"/>
              <a:t>SYN</a:t>
            </a:r>
          </a:p>
          <a:p>
            <a:pPr lvl="3"/>
            <a:r>
              <a:rPr lang="en-US" dirty="0" smtClean="0"/>
              <a:t>SYN_SENT</a:t>
            </a:r>
            <a:r>
              <a:rPr lang="en-US" dirty="0"/>
              <a:t>: Wait for SYN and ACK (or close from client)</a:t>
            </a:r>
          </a:p>
          <a:p>
            <a:pPr lvl="2"/>
            <a:r>
              <a:rPr lang="en-US" dirty="0" smtClean="0"/>
              <a:t>Receive </a:t>
            </a:r>
            <a:r>
              <a:rPr lang="en-US" dirty="0"/>
              <a:t>SYN and ACK</a:t>
            </a:r>
          </a:p>
          <a:p>
            <a:pPr lvl="2"/>
            <a:r>
              <a:rPr lang="en-US" dirty="0" smtClean="0"/>
              <a:t>Send </a:t>
            </a:r>
            <a:r>
              <a:rPr lang="en-US" dirty="0"/>
              <a:t>ACK</a:t>
            </a:r>
          </a:p>
          <a:p>
            <a:pPr lvl="4"/>
            <a:r>
              <a:rPr lang="en-US" sz="1600" dirty="0" smtClean="0"/>
              <a:t>Connection Established</a:t>
            </a:r>
            <a:endParaRPr lang="en-US" sz="1600" dirty="0"/>
          </a:p>
          <a:p>
            <a:pPr lvl="1"/>
            <a:r>
              <a:rPr lang="en-US" dirty="0" smtClean="0"/>
              <a:t>Server </a:t>
            </a:r>
            <a:r>
              <a:rPr lang="en-US" dirty="0"/>
              <a:t>side: Go to LISTEN </a:t>
            </a:r>
            <a:r>
              <a:rPr lang="en-US" dirty="0" smtClean="0"/>
              <a:t>mode (Wait </a:t>
            </a:r>
            <a:r>
              <a:rPr lang="en-US" dirty="0"/>
              <a:t>for </a:t>
            </a:r>
            <a:r>
              <a:rPr lang="en-US" dirty="0" smtClean="0"/>
              <a:t>SYN)</a:t>
            </a:r>
            <a:endParaRPr lang="en-US" dirty="0"/>
          </a:p>
          <a:p>
            <a:pPr lvl="2"/>
            <a:r>
              <a:rPr lang="en-US" dirty="0" smtClean="0"/>
              <a:t>Receive </a:t>
            </a:r>
            <a:r>
              <a:rPr lang="en-US" dirty="0"/>
              <a:t>SYN</a:t>
            </a:r>
          </a:p>
          <a:p>
            <a:pPr lvl="2"/>
            <a:r>
              <a:rPr lang="en-US" dirty="0" smtClean="0"/>
              <a:t>Send </a:t>
            </a:r>
            <a:r>
              <a:rPr lang="en-US" dirty="0"/>
              <a:t>SYN and ACK</a:t>
            </a:r>
          </a:p>
          <a:p>
            <a:pPr lvl="3"/>
            <a:r>
              <a:rPr lang="en-US" dirty="0" smtClean="0"/>
              <a:t>SYN_RCVD</a:t>
            </a:r>
            <a:r>
              <a:rPr lang="en-US" dirty="0"/>
              <a:t>: Wait for ACK</a:t>
            </a:r>
          </a:p>
          <a:p>
            <a:pPr lvl="2"/>
            <a:r>
              <a:rPr lang="en-US" dirty="0" smtClean="0"/>
              <a:t>Receive </a:t>
            </a:r>
            <a:r>
              <a:rPr lang="en-US" dirty="0"/>
              <a:t>ACK</a:t>
            </a:r>
          </a:p>
          <a:p>
            <a:pPr lvl="4"/>
            <a:r>
              <a:rPr lang="en-US" sz="1400" dirty="0" smtClean="0"/>
              <a:t>Connection </a:t>
            </a:r>
            <a:r>
              <a:rPr lang="en-US" sz="1400" dirty="0"/>
              <a:t>Established</a:t>
            </a:r>
          </a:p>
          <a:p>
            <a:pPr lvl="2"/>
            <a:r>
              <a:rPr lang="en-US" dirty="0" smtClean="0"/>
              <a:t>Receive </a:t>
            </a:r>
            <a:r>
              <a:rPr lang="en-US" dirty="0"/>
              <a:t>RST, go to </a:t>
            </a:r>
            <a:r>
              <a:rPr lang="en-US" dirty="0" smtClean="0"/>
              <a:t>Initial</a:t>
            </a:r>
            <a:endParaRPr lang="en-US" dirty="0"/>
          </a:p>
          <a:p>
            <a:r>
              <a:rPr lang="en-US" dirty="0"/>
              <a:t>These message sends can be </a:t>
            </a:r>
            <a:r>
              <a:rPr lang="en-US" dirty="0" smtClean="0"/>
              <a:t>detected</a:t>
            </a:r>
            <a:endParaRPr lang="en-US" dirty="0"/>
          </a:p>
          <a:p>
            <a:r>
              <a:rPr lang="en-US" dirty="0"/>
              <a:t>Many coordination protocols can be identified this same way</a:t>
            </a:r>
          </a:p>
        </p:txBody>
      </p:sp>
    </p:spTree>
    <p:extLst>
      <p:ext uri="{BB962C8B-B14F-4D97-AF65-F5344CB8AC3E}">
        <p14:creationId xmlns:p14="http://schemas.microsoft.com/office/powerpoint/2010/main" val="3859038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886397"/>
            <a:ext cx="8077200" cy="5046052"/>
          </a:xfrm>
        </p:spPr>
        <p:txBody>
          <a:bodyPr numCol="1"/>
          <a:lstStyle/>
          <a:p>
            <a:r>
              <a:rPr lang="en-US" dirty="0"/>
              <a:t>This  topic is too big, consider </a:t>
            </a:r>
            <a:r>
              <a:rPr lang="en-US" dirty="0" smtClean="0"/>
              <a:t>Hidden Markov Models (HMM), Dynamic Time Warping (DTW)</a:t>
            </a:r>
            <a:endParaRPr lang="en-US" dirty="0"/>
          </a:p>
          <a:p>
            <a:r>
              <a:rPr lang="en-US" dirty="0" smtClean="0"/>
              <a:t>What HMM is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implies maximum likelihood model parameters</a:t>
            </a:r>
          </a:p>
          <a:p>
            <a:pPr lvl="2"/>
            <a:r>
              <a:rPr lang="en-US" dirty="0" smtClean="0"/>
              <a:t>Model </a:t>
            </a:r>
            <a:r>
              <a:rPr lang="en-US" dirty="0"/>
              <a:t>implies sample data</a:t>
            </a:r>
          </a:p>
          <a:p>
            <a:pPr lvl="1"/>
            <a:r>
              <a:rPr lang="en-US" dirty="0" smtClean="0"/>
              <a:t>EM </a:t>
            </a:r>
            <a:r>
              <a:rPr lang="en-US" dirty="0"/>
              <a:t>algorithm is the iteration of this process</a:t>
            </a:r>
          </a:p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certain kinds of hidden </a:t>
            </a:r>
            <a:r>
              <a:rPr lang="en-US" dirty="0" smtClean="0"/>
              <a:t>structure (HMMs </a:t>
            </a:r>
            <a:r>
              <a:rPr lang="en-US" dirty="0"/>
              <a:t>are an example)</a:t>
            </a:r>
          </a:p>
          <a:p>
            <a:pPr lvl="1"/>
            <a:r>
              <a:rPr lang="en-US" dirty="0" smtClean="0"/>
              <a:t>Impute </a:t>
            </a:r>
            <a:r>
              <a:rPr lang="en-US" dirty="0"/>
              <a:t>missing data</a:t>
            </a:r>
          </a:p>
          <a:p>
            <a:pPr lvl="1"/>
            <a:r>
              <a:rPr lang="en-US" dirty="0" smtClean="0"/>
              <a:t>Compute </a:t>
            </a:r>
            <a:r>
              <a:rPr lang="en-US" dirty="0"/>
              <a:t>sensitivity of models to imputed data</a:t>
            </a:r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Algorithms </a:t>
            </a:r>
            <a:r>
              <a:rPr lang="en-US" dirty="0"/>
              <a:t>to speed up EM iteration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hidden structures besides periodicity (via Fourier analysis)</a:t>
            </a:r>
          </a:p>
          <a:p>
            <a:pPr lvl="2"/>
            <a:r>
              <a:rPr lang="en-US" dirty="0" smtClean="0"/>
              <a:t>Cascaded structures (e.g</a:t>
            </a:r>
            <a:r>
              <a:rPr lang="en-US" dirty="0"/>
              <a:t>., periodicity depends on mode</a:t>
            </a:r>
            <a:r>
              <a:rPr lang="en-US" dirty="0" smtClean="0"/>
              <a:t>, mode </a:t>
            </a:r>
            <a:r>
              <a:rPr lang="en-US" dirty="0"/>
              <a:t>changes according to Finite State Machine or Markov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5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129857"/>
            <a:ext cx="8592015" cy="5001447"/>
          </a:xfrm>
        </p:spPr>
        <p:txBody>
          <a:bodyPr numCol="1"/>
          <a:lstStyle/>
          <a:p>
            <a:r>
              <a:rPr lang="en-US" dirty="0"/>
              <a:t>Long sequence of English text (words only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Assume two-state Markov chain and size 27 (letters + space) output </a:t>
            </a:r>
            <a:r>
              <a:rPr lang="en-US" dirty="0" smtClean="0"/>
              <a:t>alphabet</a:t>
            </a:r>
            <a:endParaRPr lang="en-US" dirty="0"/>
          </a:p>
          <a:p>
            <a:r>
              <a:rPr lang="en-US" dirty="0"/>
              <a:t>Compute Maximum Likelihood estimate for transition probabilities and output </a:t>
            </a:r>
            <a:r>
              <a:rPr lang="en-US" dirty="0" smtClean="0"/>
              <a:t>maps</a:t>
            </a:r>
            <a:endParaRPr lang="en-US" dirty="0"/>
          </a:p>
          <a:p>
            <a:r>
              <a:rPr lang="en-US" dirty="0"/>
              <a:t>Apply forward-backward algorithm (linear in the total length of the string)</a:t>
            </a:r>
          </a:p>
          <a:p>
            <a:pPr lvl="1"/>
            <a:r>
              <a:rPr lang="en-US" dirty="0" smtClean="0"/>
              <a:t>Compute </a:t>
            </a:r>
            <a:r>
              <a:rPr lang="en-US" dirty="0"/>
              <a:t>transition matrix and output </a:t>
            </a:r>
            <a:r>
              <a:rPr lang="en-US" dirty="0" smtClean="0"/>
              <a:t>mapping that </a:t>
            </a:r>
            <a:r>
              <a:rPr lang="en-US" dirty="0"/>
              <a:t>maximize the likelihood of the observed string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the states clearly correspond to vowels and consonants</a:t>
            </a:r>
          </a:p>
          <a:p>
            <a:pPr lvl="2"/>
            <a:r>
              <a:rPr lang="en-US" dirty="0" smtClean="0"/>
              <a:t>Letters </a:t>
            </a:r>
            <a:r>
              <a:rPr lang="en-US" dirty="0"/>
              <a:t>y, w, and r are slightly more ambiguous than </a:t>
            </a:r>
            <a:r>
              <a:rPr lang="en-US" dirty="0" smtClean="0"/>
              <a:t>others</a:t>
            </a:r>
            <a:endParaRPr lang="en-US" dirty="0"/>
          </a:p>
          <a:p>
            <a:r>
              <a:rPr lang="en-US" dirty="0"/>
              <a:t>Similar results hold for up to 12 states</a:t>
            </a:r>
          </a:p>
          <a:p>
            <a:pPr lvl="1"/>
            <a:r>
              <a:rPr lang="en-US" dirty="0" smtClean="0"/>
              <a:t>Phonetically </a:t>
            </a:r>
            <a:r>
              <a:rPr lang="en-US" dirty="0"/>
              <a:t>meaningful categories derived from ordinary English spelling</a:t>
            </a:r>
          </a:p>
        </p:txBody>
      </p:sp>
    </p:spTree>
    <p:extLst>
      <p:ext uri="{BB962C8B-B14F-4D97-AF65-F5344CB8AC3E}">
        <p14:creationId xmlns:p14="http://schemas.microsoft.com/office/powerpoint/2010/main" val="191440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599" y="1081669"/>
            <a:ext cx="8647771" cy="4705814"/>
          </a:xfrm>
        </p:spPr>
        <p:txBody>
          <a:bodyPr numCol="1"/>
          <a:lstStyle/>
          <a:p>
            <a:r>
              <a:rPr lang="en-US" dirty="0"/>
              <a:t>What </a:t>
            </a:r>
            <a:r>
              <a:rPr lang="en-US" dirty="0" smtClean="0"/>
              <a:t>DTW is</a:t>
            </a:r>
            <a:endParaRPr lang="en-US" dirty="0"/>
          </a:p>
          <a:p>
            <a:pPr lvl="1"/>
            <a:r>
              <a:rPr lang="en-US" dirty="0" smtClean="0"/>
              <a:t>Matching </a:t>
            </a:r>
            <a:r>
              <a:rPr lang="en-US" dirty="0"/>
              <a:t>one time series to another, with different and </a:t>
            </a:r>
            <a:r>
              <a:rPr lang="en-US" dirty="0" smtClean="0"/>
              <a:t>possibly variable </a:t>
            </a:r>
            <a:r>
              <a:rPr lang="en-US" dirty="0"/>
              <a:t>time progressions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Match </a:t>
            </a:r>
            <a:r>
              <a:rPr lang="en-US" dirty="0"/>
              <a:t>speech patterns to templates</a:t>
            </a:r>
          </a:p>
          <a:p>
            <a:pPr lvl="1"/>
            <a:r>
              <a:rPr lang="en-US" dirty="0" smtClean="0"/>
              <a:t>Match </a:t>
            </a:r>
            <a:r>
              <a:rPr lang="en-US" dirty="0"/>
              <a:t>business rhythms of different duration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Extend </a:t>
            </a:r>
            <a:r>
              <a:rPr lang="en-US" dirty="0"/>
              <a:t>to a plane to match images in a new registration style</a:t>
            </a:r>
          </a:p>
          <a:p>
            <a:pPr lvl="2"/>
            <a:r>
              <a:rPr lang="en-US" dirty="0" smtClean="0"/>
              <a:t>Local </a:t>
            </a:r>
            <a:r>
              <a:rPr lang="en-US" dirty="0"/>
              <a:t>distortion</a:t>
            </a:r>
          </a:p>
          <a:p>
            <a:pPr lvl="1"/>
            <a:r>
              <a:rPr lang="en-US" dirty="0" smtClean="0"/>
              <a:t>Match </a:t>
            </a:r>
            <a:r>
              <a:rPr lang="en-US" dirty="0"/>
              <a:t>computers running the same code by output </a:t>
            </a:r>
            <a:r>
              <a:rPr lang="en-US" dirty="0" smtClean="0"/>
              <a:t>signals or </a:t>
            </a:r>
            <a:r>
              <a:rPr lang="en-US" dirty="0"/>
              <a:t>by heat generation / power use</a:t>
            </a:r>
          </a:p>
        </p:txBody>
      </p:sp>
    </p:spTree>
    <p:extLst>
      <p:ext uri="{BB962C8B-B14F-4D97-AF65-F5344CB8AC3E}">
        <p14:creationId xmlns:p14="http://schemas.microsoft.com/office/powerpoint/2010/main" val="74353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Dimension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908698"/>
            <a:ext cx="8077200" cy="4945691"/>
          </a:xfrm>
        </p:spPr>
        <p:txBody>
          <a:bodyPr numCol="1"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fractal dimension </a:t>
            </a:r>
            <a:r>
              <a:rPr lang="en-US" dirty="0" smtClean="0"/>
              <a:t>of a </a:t>
            </a:r>
            <a:r>
              <a:rPr lang="en-US" dirty="0"/>
              <a:t>set</a:t>
            </a:r>
            <a:r>
              <a:rPr lang="en-US" dirty="0" smtClean="0"/>
              <a:t>, which determines </a:t>
            </a:r>
            <a:r>
              <a:rPr lang="en-US" dirty="0"/>
              <a:t>minimum guaranteed embedding </a:t>
            </a:r>
            <a:r>
              <a:rPr lang="en-US" dirty="0" smtClean="0"/>
              <a:t>dimension (</a:t>
            </a:r>
            <a:r>
              <a:rPr lang="en-US" dirty="0"/>
              <a:t>using tuple map)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Bound </a:t>
            </a:r>
            <a:r>
              <a:rPr lang="en-US" dirty="0"/>
              <a:t>the </a:t>
            </a:r>
            <a:r>
              <a:rPr lang="en-US" dirty="0" smtClean="0"/>
              <a:t>computation of complex dynamics</a:t>
            </a:r>
            <a:endParaRPr lang="en-US" dirty="0"/>
          </a:p>
          <a:p>
            <a:pPr lvl="2"/>
            <a:r>
              <a:rPr lang="en-US" dirty="0" smtClean="0"/>
              <a:t>If </a:t>
            </a:r>
            <a:r>
              <a:rPr lang="en-US" dirty="0"/>
              <a:t>d = fractal dimension,</a:t>
            </a:r>
          </a:p>
          <a:p>
            <a:pPr lvl="2"/>
            <a:r>
              <a:rPr lang="en-US" dirty="0" smtClean="0"/>
              <a:t>then </a:t>
            </a:r>
            <a:r>
              <a:rPr lang="en-US" dirty="0"/>
              <a:t>any m &gt; 2 * d + 1 is sufficient for embedding the dynamics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and smaller dimensions can work)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reliable computation of fractal dimension</a:t>
            </a:r>
          </a:p>
          <a:p>
            <a:pPr lvl="1"/>
            <a:r>
              <a:rPr lang="en-US" dirty="0" smtClean="0"/>
              <a:t>Much </a:t>
            </a:r>
            <a:r>
              <a:rPr lang="en-US" dirty="0"/>
              <a:t>faster computation of a close upper bound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to spoof</a:t>
            </a:r>
          </a:p>
        </p:txBody>
      </p:sp>
    </p:spTree>
    <p:extLst>
      <p:ext uri="{BB962C8B-B14F-4D97-AF65-F5344CB8AC3E}">
        <p14:creationId xmlns:p14="http://schemas.microsoft.com/office/powerpoint/2010/main" val="2462579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Dimension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886397"/>
            <a:ext cx="8636620" cy="1310393"/>
          </a:xfrm>
        </p:spPr>
        <p:txBody>
          <a:bodyPr numCol="1"/>
          <a:lstStyle/>
          <a:p>
            <a:r>
              <a:rPr lang="en-US" dirty="0"/>
              <a:t>Koch curve, dimension log 4 / </a:t>
            </a:r>
            <a:r>
              <a:rPr lang="en-US" dirty="0" smtClean="0"/>
              <a:t>log </a:t>
            </a:r>
            <a:r>
              <a:rPr lang="en-US" dirty="0"/>
              <a:t>3 ~ </a:t>
            </a:r>
            <a:r>
              <a:rPr lang="en-US" dirty="0" smtClean="0"/>
              <a:t>1.26186</a:t>
            </a:r>
            <a:endParaRPr lang="en-US" dirty="0"/>
          </a:p>
          <a:p>
            <a:r>
              <a:rPr lang="en-US" dirty="0"/>
              <a:t>The dimension of any </a:t>
            </a:r>
            <a:r>
              <a:rPr lang="en-US" i="1" dirty="0" smtClean="0"/>
              <a:t>self-similar</a:t>
            </a:r>
            <a:r>
              <a:rPr lang="en-US" dirty="0" smtClean="0"/>
              <a:t> figure </a:t>
            </a:r>
            <a:r>
              <a:rPr lang="en-US" dirty="0"/>
              <a:t>can be computed fairly readily.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6" y="2003501"/>
            <a:ext cx="7569495" cy="34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81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77494"/>
            <a:ext cx="8229600" cy="581597"/>
          </a:xfrm>
        </p:spPr>
        <p:txBody>
          <a:bodyPr/>
          <a:lstStyle/>
          <a:p>
            <a:r>
              <a:rPr lang="en-US" dirty="0"/>
              <a:t>Things are Tricky in Many Dimensions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599" y="647579"/>
            <a:ext cx="8692377" cy="4990296"/>
          </a:xfrm>
        </p:spPr>
        <p:txBody>
          <a:bodyPr numCol="1"/>
          <a:lstStyle/>
          <a:p>
            <a:r>
              <a:rPr lang="en-US" dirty="0"/>
              <a:t>The n-volume V_n of the unit n-sphere decreases rapidly to zero as n increases</a:t>
            </a:r>
          </a:p>
          <a:p>
            <a:pPr lvl="2"/>
            <a:r>
              <a:rPr lang="en-US" dirty="0" smtClean="0"/>
              <a:t>V_0 </a:t>
            </a:r>
            <a:r>
              <a:rPr lang="en-US" dirty="0"/>
              <a:t>= 1, V_1 = 2, V_2 = pi, V_3 = (4/3) * pi (initial values, known values)</a:t>
            </a:r>
          </a:p>
          <a:p>
            <a:pPr lvl="2"/>
            <a:r>
              <a:rPr lang="pt-BR" dirty="0" smtClean="0"/>
              <a:t>V</a:t>
            </a:r>
            <a:r>
              <a:rPr lang="pt-BR" dirty="0"/>
              <a:t>_{n} / V_{n-2} = 2*pi / n for n &gt;= 2,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ratio monotonically decreases for all n &gt;= 1,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the n-volume V_n decreases for n &gt;= 7 (after increasing for n &lt; 7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inscribe an n-sphere in an n-cube, the n-volume ratio goes rapidly to zero</a:t>
            </a:r>
          </a:p>
          <a:p>
            <a:pPr lvl="1"/>
            <a:r>
              <a:rPr lang="en-US" dirty="0" smtClean="0"/>
              <a:t>Eventually</a:t>
            </a:r>
            <a:r>
              <a:rPr lang="en-US" dirty="0"/>
              <a:t>, other unit n-spheres can be packed into the corners disjointly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Martin Gardner devoted an entire column to these issues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volume of an n-annulus (n-sphere shell), with inner radius = 90% outer </a:t>
            </a:r>
            <a:r>
              <a:rPr lang="en-US" dirty="0" smtClean="0"/>
              <a:t>radius is </a:t>
            </a:r>
            <a:r>
              <a:rPr lang="en-US" dirty="0"/>
              <a:t>almost the same as the volume of the n-sphere</a:t>
            </a:r>
            <a:r>
              <a:rPr lang="en-US" dirty="0" smtClean="0"/>
              <a:t>, and </a:t>
            </a:r>
            <a:r>
              <a:rPr lang="en-US" dirty="0"/>
              <a:t>the ratio goes to 1 as n increases</a:t>
            </a:r>
          </a:p>
          <a:p>
            <a:pPr lvl="2"/>
            <a:r>
              <a:rPr lang="en-US" dirty="0" smtClean="0"/>
              <a:t>ratio </a:t>
            </a:r>
            <a:r>
              <a:rPr lang="en-US" dirty="0"/>
              <a:t>= 1 - (0.9) ^ 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6131304"/>
            <a:ext cx="7142356" cy="492125"/>
          </a:xfrm>
        </p:spPr>
        <p:txBody>
          <a:bodyPr/>
          <a:lstStyle/>
          <a:p>
            <a:r>
              <a:rPr lang="en-US" dirty="0" smtClean="0"/>
              <a:t>Almost </a:t>
            </a:r>
            <a:r>
              <a:rPr lang="en-US" dirty="0"/>
              <a:t>everything happens at the boundaries or in the </a:t>
            </a:r>
            <a:r>
              <a:rPr lang="en-US" dirty="0" smtClean="0"/>
              <a:t>corners.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2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886397"/>
            <a:ext cx="8577470" cy="5087020"/>
          </a:xfrm>
        </p:spPr>
        <p:txBody>
          <a:bodyPr numCol="1"/>
          <a:lstStyle/>
          <a:p>
            <a:r>
              <a:rPr lang="en-US" dirty="0"/>
              <a:t>Spacecraft telemetry delivers </a:t>
            </a:r>
            <a:r>
              <a:rPr lang="en-US" dirty="0" smtClean="0"/>
              <a:t>an enormous </a:t>
            </a:r>
            <a:r>
              <a:rPr lang="en-US" dirty="0"/>
              <a:t>amount of data.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and mostly about the hardware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Advanced </a:t>
            </a:r>
            <a:r>
              <a:rPr lang="en-US" dirty="0"/>
              <a:t>mathematical methods have the potential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detect weak early indications or precursors of anomalies,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unexpected correlations in system measurements,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identify major hardware degradation in </a:t>
            </a:r>
            <a:r>
              <a:rPr lang="en-US" dirty="0" smtClean="0"/>
              <a:t>advance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These capabilities may lead to earlier and better behavior predictions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ground-based analysis of spacecraft </a:t>
            </a:r>
            <a:r>
              <a:rPr lang="en-US" dirty="0" smtClean="0"/>
              <a:t>operation.</a:t>
            </a:r>
            <a:endParaRPr lang="en-US" dirty="0"/>
          </a:p>
          <a:p>
            <a:pPr lvl="1"/>
            <a:r>
              <a:rPr lang="en-US" dirty="0" smtClean="0"/>
              <a:t>Eventually</a:t>
            </a:r>
            <a:r>
              <a:rPr lang="en-US" dirty="0"/>
              <a:t>, maybe </a:t>
            </a:r>
            <a:r>
              <a:rPr lang="en-US" dirty="0" smtClean="0"/>
              <a:t>better on-board </a:t>
            </a:r>
            <a:r>
              <a:rPr lang="en-US" dirty="0"/>
              <a:t>anomaly prediction / </a:t>
            </a:r>
            <a:r>
              <a:rPr lang="en-US" dirty="0" smtClean="0"/>
              <a:t>detection,</a:t>
            </a:r>
            <a:endParaRPr lang="en-US" dirty="0"/>
          </a:p>
          <a:p>
            <a:pPr lvl="2"/>
            <a:r>
              <a:rPr lang="en-US" dirty="0" smtClean="0"/>
              <a:t>Even </a:t>
            </a:r>
            <a:r>
              <a:rPr lang="en-US" dirty="0"/>
              <a:t>correction of some </a:t>
            </a:r>
            <a:r>
              <a:rPr lang="en-US" dirty="0" smtClean="0"/>
              <a:t>anomalies</a:t>
            </a:r>
          </a:p>
          <a:p>
            <a:r>
              <a:rPr lang="en-US" dirty="0"/>
              <a:t>Experimentation is needed to understand what is and is not </a:t>
            </a:r>
            <a:r>
              <a:rPr lang="en-US" dirty="0" smtClean="0"/>
              <a:t>detectable.</a:t>
            </a:r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far in advance anomalies can be </a:t>
            </a:r>
            <a:r>
              <a:rPr lang="en-US" dirty="0" smtClean="0"/>
              <a:t>detected.</a:t>
            </a:r>
            <a:endParaRPr lang="en-US" dirty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advanced mathematical methods are more </a:t>
            </a:r>
            <a:r>
              <a:rPr lang="en-US" dirty="0" smtClean="0"/>
              <a:t>effective.</a:t>
            </a: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other data would be </a:t>
            </a:r>
            <a:r>
              <a:rPr lang="en-US" dirty="0" smtClean="0"/>
              <a:t>useful.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6131305"/>
            <a:ext cx="7057542" cy="339070"/>
          </a:xfrm>
        </p:spPr>
        <p:txBody>
          <a:bodyPr/>
          <a:lstStyle/>
          <a:p>
            <a:r>
              <a:rPr lang="en-US" dirty="0"/>
              <a:t>The big problem is </a:t>
            </a:r>
            <a:r>
              <a:rPr lang="en-US" dirty="0" smtClean="0"/>
              <a:t>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23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786035"/>
            <a:ext cx="8748132" cy="5324833"/>
          </a:xfrm>
        </p:spPr>
        <p:txBody>
          <a:bodyPr numCol="1"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 smtClean="0"/>
              <a:t>Structure </a:t>
            </a:r>
            <a:r>
              <a:rPr lang="en-US" dirty="0"/>
              <a:t>preserving map from high-dimensional space into low-dimensions</a:t>
            </a:r>
          </a:p>
          <a:p>
            <a:pPr lvl="2"/>
            <a:r>
              <a:rPr lang="en-US" dirty="0" smtClean="0"/>
              <a:t>Different </a:t>
            </a:r>
            <a:r>
              <a:rPr lang="en-US" dirty="0"/>
              <a:t>structures need different </a:t>
            </a:r>
            <a:r>
              <a:rPr lang="en-US" dirty="0" smtClean="0"/>
              <a:t>algorithms to compute different maps</a:t>
            </a:r>
            <a:endParaRPr lang="en-US" dirty="0"/>
          </a:p>
          <a:p>
            <a:pPr lvl="3"/>
            <a:r>
              <a:rPr lang="en-US" dirty="0" smtClean="0"/>
              <a:t>Nearby </a:t>
            </a:r>
            <a:r>
              <a:rPr lang="en-US" dirty="0"/>
              <a:t>pair distances</a:t>
            </a:r>
          </a:p>
          <a:p>
            <a:pPr lvl="3"/>
            <a:r>
              <a:rPr lang="en-US" dirty="0" smtClean="0"/>
              <a:t>Local </a:t>
            </a:r>
            <a:r>
              <a:rPr lang="en-US" dirty="0"/>
              <a:t>linear relations</a:t>
            </a:r>
          </a:p>
          <a:p>
            <a:pPr lvl="3"/>
            <a:r>
              <a:rPr lang="en-US" dirty="0" smtClean="0"/>
              <a:t>Geodetic </a:t>
            </a:r>
            <a:r>
              <a:rPr lang="en-US" dirty="0"/>
              <a:t>distances</a:t>
            </a:r>
          </a:p>
          <a:p>
            <a:pPr lvl="3"/>
            <a:r>
              <a:rPr lang="en-US" dirty="0" smtClean="0"/>
              <a:t>Tangent </a:t>
            </a:r>
            <a:r>
              <a:rPr lang="en-US" dirty="0"/>
              <a:t>space </a:t>
            </a:r>
            <a:r>
              <a:rPr lang="en-US" dirty="0" smtClean="0"/>
              <a:t>alignments</a:t>
            </a:r>
          </a:p>
          <a:p>
            <a:pPr lvl="2"/>
            <a:r>
              <a:rPr lang="en-US" dirty="0" smtClean="0"/>
              <a:t>Generally choose how many dimensions in advance</a:t>
            </a:r>
          </a:p>
          <a:p>
            <a:pPr lvl="3"/>
            <a:r>
              <a:rPr lang="en-US" dirty="0" smtClean="0"/>
              <a:t>and see later how well it worked</a:t>
            </a:r>
          </a:p>
          <a:p>
            <a:pPr lvl="2"/>
            <a:r>
              <a:rPr lang="en-US" dirty="0" smtClean="0"/>
              <a:t>Could conceivably us an intrinsic dimensionality like Fractal Dimension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46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</a:t>
            </a:r>
            <a:r>
              <a:rPr lang="en-US" dirty="0" smtClean="0"/>
              <a:t>Reduction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786035"/>
            <a:ext cx="8748132" cy="5748580"/>
          </a:xfrm>
        </p:spPr>
        <p:txBody>
          <a:bodyPr numCol="1"/>
          <a:lstStyle/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Reduces </a:t>
            </a:r>
            <a:r>
              <a:rPr lang="en-US" dirty="0"/>
              <a:t>computational effort, sometimes a </a:t>
            </a:r>
            <a:r>
              <a:rPr lang="en-US" dirty="0" smtClean="0"/>
              <a:t>lot (millions </a:t>
            </a:r>
            <a:r>
              <a:rPr lang="en-US" dirty="0"/>
              <a:t>or more dimensions to hundreds or even just </a:t>
            </a:r>
            <a:r>
              <a:rPr lang="en-US" dirty="0" smtClean="0"/>
              <a:t>dozens)</a:t>
            </a:r>
            <a:endParaRPr lang="en-US" dirty="0"/>
          </a:p>
          <a:p>
            <a:pPr lvl="1"/>
            <a:r>
              <a:rPr lang="en-US" dirty="0" smtClean="0"/>
              <a:t>Images</a:t>
            </a:r>
            <a:r>
              <a:rPr lang="en-US" dirty="0"/>
              <a:t>, video and other signals, abstract trajectories and other event </a:t>
            </a:r>
            <a:r>
              <a:rPr lang="en-US" dirty="0" smtClean="0"/>
              <a:t>patterns are </a:t>
            </a:r>
            <a:r>
              <a:rPr lang="en-US" dirty="0"/>
              <a:t>all high-dimensional data</a:t>
            </a:r>
          </a:p>
          <a:p>
            <a:pPr lvl="1"/>
            <a:r>
              <a:rPr lang="en-US" dirty="0" smtClean="0"/>
              <a:t>Relationship </a:t>
            </a:r>
            <a:r>
              <a:rPr lang="en-US" dirty="0"/>
              <a:t>and other connection patterns are high-dimensional data</a:t>
            </a:r>
          </a:p>
          <a:p>
            <a:pPr lvl="1"/>
            <a:r>
              <a:rPr lang="en-US" dirty="0" smtClean="0"/>
              <a:t>Trajectories </a:t>
            </a:r>
            <a:r>
              <a:rPr lang="en-US" dirty="0"/>
              <a:t>of other values can be considered as </a:t>
            </a:r>
            <a:r>
              <a:rPr lang="en-US" dirty="0" smtClean="0"/>
              <a:t>elements in </a:t>
            </a:r>
            <a:r>
              <a:rPr lang="en-US" dirty="0"/>
              <a:t>a high-dimensional abstract trajectory space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of these can be simplified with some structure preserved</a:t>
            </a:r>
          </a:p>
          <a:p>
            <a:pPr lvl="2"/>
            <a:r>
              <a:rPr lang="en-US" dirty="0" smtClean="0"/>
              <a:t>Usefully</a:t>
            </a:r>
            <a:r>
              <a:rPr lang="en-US" dirty="0"/>
              <a:t>? We don't know yet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different kinds of preserved structures</a:t>
            </a:r>
          </a:p>
          <a:p>
            <a:pPr lvl="1"/>
            <a:r>
              <a:rPr lang="en-US" dirty="0" smtClean="0"/>
              <a:t>Data-dependent </a:t>
            </a:r>
            <a:r>
              <a:rPr lang="en-US" dirty="0"/>
              <a:t>algorithm choice</a:t>
            </a:r>
          </a:p>
          <a:p>
            <a:pPr lvl="1"/>
            <a:r>
              <a:rPr lang="en-US" dirty="0" smtClean="0"/>
              <a:t>Faster </a:t>
            </a:r>
            <a:r>
              <a:rPr lang="en-US" dirty="0"/>
              <a:t>and more robust algorithms (better source data uncertainty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60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175"/>
            <a:ext cx="8229600" cy="581597"/>
          </a:xfrm>
        </p:spPr>
        <p:txBody>
          <a:bodyPr/>
          <a:lstStyle/>
          <a:p>
            <a:r>
              <a:rPr lang="en-US" dirty="0"/>
              <a:t>Dimension Reduction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96642" y="894897"/>
            <a:ext cx="8868937" cy="5159281"/>
          </a:xfrm>
        </p:spPr>
        <p:txBody>
          <a:bodyPr numCol="1"/>
          <a:lstStyle/>
          <a:p>
            <a:r>
              <a:rPr lang="en-US" dirty="0"/>
              <a:t>Non-linear map </a:t>
            </a:r>
            <a:r>
              <a:rPr lang="en-US" dirty="0" smtClean="0"/>
              <a:t>(J.Sammon</a:t>
            </a:r>
            <a:r>
              <a:rPr lang="en-US" dirty="0"/>
              <a:t>)</a:t>
            </a:r>
          </a:p>
          <a:p>
            <a:r>
              <a:rPr lang="en-US" dirty="0" smtClean="0"/>
              <a:t>Given </a:t>
            </a:r>
            <a:r>
              <a:rPr lang="en-US" dirty="0"/>
              <a:t>a point set X in Real ^ D for large D, we want a mapping</a:t>
            </a:r>
          </a:p>
          <a:p>
            <a:pPr lvl="2"/>
            <a:r>
              <a:rPr lang="en-US" dirty="0" smtClean="0"/>
              <a:t>f </a:t>
            </a:r>
            <a:r>
              <a:rPr lang="en-US" dirty="0"/>
              <a:t>: X --&gt; Real ^ d</a:t>
            </a:r>
          </a:p>
          <a:p>
            <a:pPr lvl="1"/>
            <a:r>
              <a:rPr lang="en-US" dirty="0"/>
              <a:t>usually with d=2 or d=3 and minimum </a:t>
            </a:r>
            <a:r>
              <a:rPr lang="en-US" b="1" dirty="0" smtClean="0"/>
              <a:t>distortion</a:t>
            </a:r>
            <a:endParaRPr lang="en-US" b="1" dirty="0"/>
          </a:p>
          <a:p>
            <a:r>
              <a:rPr lang="en-US" dirty="0" smtClean="0"/>
              <a:t>Compare </a:t>
            </a:r>
            <a:r>
              <a:rPr lang="en-US" dirty="0"/>
              <a:t>d(f(x),f(y)) to d(x,y) over all pairs x, y in X</a:t>
            </a:r>
          </a:p>
          <a:p>
            <a:pPr lvl="1"/>
            <a:r>
              <a:rPr lang="en-US" dirty="0" smtClean="0"/>
              <a:t>Distortion </a:t>
            </a:r>
            <a:r>
              <a:rPr lang="en-US" dirty="0"/>
              <a:t>is sum of squared distance differences</a:t>
            </a:r>
          </a:p>
          <a:p>
            <a:pPr lvl="2"/>
            <a:r>
              <a:rPr lang="en-US" dirty="0" smtClean="0"/>
              <a:t>( </a:t>
            </a:r>
            <a:r>
              <a:rPr lang="en-US" dirty="0"/>
              <a:t>d(f(x),f(y)) - d(x,y) ) ^ </a:t>
            </a:r>
            <a:r>
              <a:rPr lang="en-US" dirty="0" smtClean="0"/>
              <a:t>2</a:t>
            </a:r>
            <a:endParaRPr lang="en-US" dirty="0"/>
          </a:p>
          <a:p>
            <a:pPr lvl="1"/>
            <a:r>
              <a:rPr lang="en-US" dirty="0" smtClean="0"/>
              <a:t>Normalized </a:t>
            </a:r>
            <a:r>
              <a:rPr lang="en-US" dirty="0"/>
              <a:t>by original distance d(x,y) to emphasize preserving small distances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point in X is mapped separately, so there are d * |X| </a:t>
            </a:r>
            <a:r>
              <a:rPr lang="en-US" dirty="0" smtClean="0"/>
              <a:t>variables</a:t>
            </a:r>
            <a:endParaRPr lang="en-US" dirty="0"/>
          </a:p>
          <a:p>
            <a:r>
              <a:rPr lang="en-US" dirty="0"/>
              <a:t>Simple (if time-consuming) optimization problem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global minima (every permutation of X, every isometry of Real ^ d</a:t>
            </a:r>
            <a:r>
              <a:rPr lang="en-US" dirty="0" smtClean="0"/>
              <a:t>), so </a:t>
            </a:r>
            <a:r>
              <a:rPr lang="en-US" dirty="0"/>
              <a:t>we need some criterion to limit translations</a:t>
            </a:r>
          </a:p>
          <a:p>
            <a:pPr lvl="2"/>
            <a:r>
              <a:rPr lang="en-US" dirty="0" smtClean="0"/>
              <a:t>Maybe </a:t>
            </a:r>
            <a:r>
              <a:rPr lang="en-US" dirty="0"/>
              <a:t>one point is origin, always mapped to 0</a:t>
            </a:r>
          </a:p>
          <a:p>
            <a:pPr lvl="2"/>
            <a:r>
              <a:rPr lang="en-US" dirty="0" smtClean="0"/>
              <a:t>Maybe </a:t>
            </a:r>
            <a:r>
              <a:rPr lang="en-US" dirty="0"/>
              <a:t>sum of images is 0</a:t>
            </a:r>
          </a:p>
          <a:p>
            <a:pPr lvl="2"/>
            <a:r>
              <a:rPr lang="en-US" dirty="0" smtClean="0"/>
              <a:t>Maybe </a:t>
            </a:r>
            <a:r>
              <a:rPr lang="en-US" dirty="0"/>
              <a:t>choose d+1 points to anchor to a particular isometry in Real ^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0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Theorems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220934"/>
            <a:ext cx="8703527" cy="4555398"/>
          </a:xfrm>
        </p:spPr>
        <p:txBody>
          <a:bodyPr numCol="1"/>
          <a:lstStyle/>
          <a:p>
            <a:r>
              <a:rPr lang="en-US" dirty="0"/>
              <a:t>Johnson-Lindenstrauss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Any </a:t>
            </a:r>
            <a:r>
              <a:rPr lang="en-US" dirty="0"/>
              <a:t>n point set in any Euclidean space can be embedded in k dimensions</a:t>
            </a:r>
          </a:p>
          <a:p>
            <a:pPr lvl="2"/>
            <a:r>
              <a:rPr lang="pt-BR" dirty="0" smtClean="0"/>
              <a:t>k </a:t>
            </a:r>
            <a:r>
              <a:rPr lang="pt-BR" dirty="0"/>
              <a:t>= O(log n / </a:t>
            </a:r>
            <a:r>
              <a:rPr lang="el-GR" dirty="0" smtClean="0"/>
              <a:t>ε</a:t>
            </a:r>
            <a:r>
              <a:rPr lang="pt-BR" dirty="0" smtClean="0"/>
              <a:t> </a:t>
            </a:r>
            <a:r>
              <a:rPr lang="pt-BR" dirty="0"/>
              <a:t>^ 2)</a:t>
            </a:r>
          </a:p>
          <a:p>
            <a:pPr lvl="1"/>
            <a:r>
              <a:rPr lang="en-US" dirty="0" smtClean="0"/>
              <a:t>without </a:t>
            </a:r>
            <a:r>
              <a:rPr lang="en-US" dirty="0"/>
              <a:t>distorting any pair distance by more than a factor of</a:t>
            </a:r>
          </a:p>
          <a:p>
            <a:pPr lvl="2"/>
            <a:r>
              <a:rPr lang="en-US" dirty="0" smtClean="0"/>
              <a:t>1 ± </a:t>
            </a:r>
            <a:r>
              <a:rPr lang="el-GR" dirty="0"/>
              <a:t>ε 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any </a:t>
            </a:r>
            <a:r>
              <a:rPr lang="el-GR" dirty="0"/>
              <a:t>ε</a:t>
            </a:r>
            <a:r>
              <a:rPr lang="en-US" dirty="0" smtClean="0"/>
              <a:t> </a:t>
            </a:r>
            <a:r>
              <a:rPr lang="en-US" dirty="0"/>
              <a:t>with 0 &lt; </a:t>
            </a:r>
            <a:r>
              <a:rPr lang="el-GR" dirty="0"/>
              <a:t>ε</a:t>
            </a:r>
            <a:r>
              <a:rPr lang="en-US" dirty="0" smtClean="0"/>
              <a:t> </a:t>
            </a:r>
            <a:r>
              <a:rPr lang="en-US" dirty="0"/>
              <a:t>&lt; 1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issue is to find the smallest useful value of the constant for k.</a:t>
            </a:r>
          </a:p>
          <a:p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weird part is that Random Linear Projections almost always </a:t>
            </a:r>
            <a:r>
              <a:rPr lang="en-US" dirty="0" smtClean="0"/>
              <a:t>work.</a:t>
            </a:r>
          </a:p>
          <a:p>
            <a:pPr lvl="2"/>
            <a:r>
              <a:rPr lang="en-US" dirty="0" smtClean="0"/>
              <a:t>There is lots of research on how well restricted classes of projections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56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T</a:t>
            </a:r>
            <a:r>
              <a:rPr lang="en-US" dirty="0" smtClean="0"/>
              <a:t>heorems </a:t>
            </a:r>
            <a:r>
              <a:rPr lang="en-US" dirty="0"/>
              <a:t>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020210"/>
            <a:ext cx="8748132" cy="4778424"/>
          </a:xfrm>
        </p:spPr>
        <p:txBody>
          <a:bodyPr numCol="1"/>
          <a:lstStyle/>
          <a:p>
            <a:r>
              <a:rPr lang="en-US" dirty="0"/>
              <a:t>Concentration of Measure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pPr lvl="1"/>
            <a:r>
              <a:rPr lang="en-US" dirty="0" smtClean="0"/>
              <a:t>Write </a:t>
            </a:r>
            <a:r>
              <a:rPr lang="en-US" dirty="0"/>
              <a:t>S^{n-1} for the (n-1)-sphere in n-space, { x in Real ^ n | |x| = 1</a:t>
            </a:r>
            <a:r>
              <a:rPr lang="en-US" dirty="0" smtClean="0"/>
              <a:t>}.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f : S^{n-1} --&gt; Real is 1-Lipschitz</a:t>
            </a:r>
          </a:p>
          <a:p>
            <a:pPr lvl="2"/>
            <a:r>
              <a:rPr lang="es-ES" dirty="0" smtClean="0"/>
              <a:t>(</a:t>
            </a:r>
            <a:r>
              <a:rPr lang="es-ES" dirty="0"/>
              <a:t>i.e., </a:t>
            </a:r>
            <a:r>
              <a:rPr lang="es-ES" dirty="0" smtClean="0"/>
              <a:t>|f(x</a:t>
            </a:r>
            <a:r>
              <a:rPr lang="es-ES" dirty="0"/>
              <a:t>) - f(y)| &lt;= |x - y| for all x, y),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if s() is a normalized measure on the sphere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i.e., s(A) is the ratio of the area of A to the area of the sphere),</a:t>
            </a:r>
          </a:p>
          <a:p>
            <a:pPr lvl="1"/>
            <a:r>
              <a:rPr lang="en-US" dirty="0" smtClean="0"/>
              <a:t>Then</a:t>
            </a:r>
            <a:endParaRPr lang="en-US" dirty="0"/>
          </a:p>
          <a:p>
            <a:pPr marL="623887" lvl="2" indent="0">
              <a:buNone/>
            </a:pPr>
            <a:r>
              <a:rPr lang="en-US" dirty="0" smtClean="0"/>
              <a:t>1</a:t>
            </a:r>
            <a:r>
              <a:rPr lang="en-US" dirty="0"/>
              <a:t>. There is at least one real number M (called a median for f) for which</a:t>
            </a:r>
          </a:p>
          <a:p>
            <a:pPr lvl="3"/>
            <a:r>
              <a:rPr lang="en-US" dirty="0" smtClean="0"/>
              <a:t>s</a:t>
            </a:r>
            <a:r>
              <a:rPr lang="en-US" dirty="0"/>
              <a:t>({x | f(x) &lt;= M}) = 1/2 = s({x | f(x) &gt;= M}),</a:t>
            </a:r>
          </a:p>
          <a:p>
            <a:pPr marL="623887" lvl="2" indent="0">
              <a:buNone/>
            </a:pPr>
            <a:r>
              <a:rPr lang="en-US" dirty="0" smtClean="0"/>
              <a:t>2</a:t>
            </a:r>
            <a:r>
              <a:rPr lang="en-US" dirty="0"/>
              <a:t>. s({x | |f(x) - M| &gt; </a:t>
            </a:r>
            <a:r>
              <a:rPr lang="el-GR" dirty="0" smtClean="0"/>
              <a:t>ε</a:t>
            </a:r>
            <a:r>
              <a:rPr lang="en-US" dirty="0" smtClean="0"/>
              <a:t>}) </a:t>
            </a:r>
            <a:r>
              <a:rPr lang="en-US" dirty="0"/>
              <a:t>&lt;= 2 * exp(- n * </a:t>
            </a:r>
            <a:r>
              <a:rPr lang="el-GR" dirty="0"/>
              <a:t>ε </a:t>
            </a:r>
            <a:r>
              <a:rPr lang="en-US" dirty="0" smtClean="0"/>
              <a:t>^ </a:t>
            </a:r>
            <a:r>
              <a:rPr lang="en-US" dirty="0"/>
              <a:t>2 / 2)</a:t>
            </a:r>
          </a:p>
          <a:p>
            <a:pPr lvl="3"/>
            <a:r>
              <a:rPr lang="en-US" dirty="0" smtClean="0"/>
              <a:t>(</a:t>
            </a:r>
            <a:r>
              <a:rPr lang="en-US" dirty="0"/>
              <a:t>i.e., f is </a:t>
            </a:r>
            <a:r>
              <a:rPr lang="en-US" dirty="0" smtClean="0"/>
              <a:t>very seldom </a:t>
            </a:r>
            <a:r>
              <a:rPr lang="en-US" dirty="0"/>
              <a:t>far from M, so it is almost constant)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0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 Discovery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992458"/>
            <a:ext cx="8077200" cy="5096108"/>
          </a:xfrm>
        </p:spPr>
        <p:txBody>
          <a:bodyPr numCol="1"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low-dimensional manifold in high-dimensional </a:t>
            </a:r>
            <a:r>
              <a:rPr lang="en-US" dirty="0" smtClean="0"/>
              <a:t>data (example </a:t>
            </a:r>
            <a:r>
              <a:rPr lang="en-US" dirty="0"/>
              <a:t>of dimension reduction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Discover </a:t>
            </a:r>
            <a:r>
              <a:rPr lang="en-US" dirty="0"/>
              <a:t>unexpected and previously unknown constraints</a:t>
            </a:r>
          </a:p>
          <a:p>
            <a:pPr lvl="2"/>
            <a:r>
              <a:rPr lang="en-US" dirty="0" smtClean="0"/>
              <a:t>Local </a:t>
            </a:r>
            <a:r>
              <a:rPr lang="en-US" dirty="0"/>
              <a:t>linear structure</a:t>
            </a:r>
          </a:p>
          <a:p>
            <a:pPr lvl="2"/>
            <a:r>
              <a:rPr lang="en-US" dirty="0" smtClean="0"/>
              <a:t>Other </a:t>
            </a:r>
            <a:r>
              <a:rPr lang="en-US" dirty="0"/>
              <a:t>neighborhood properties</a:t>
            </a:r>
          </a:p>
          <a:p>
            <a:pPr lvl="2"/>
            <a:r>
              <a:rPr lang="en-US" dirty="0" smtClean="0"/>
              <a:t>Connected </a:t>
            </a:r>
            <a:r>
              <a:rPr lang="en-US" dirty="0"/>
              <a:t>distance </a:t>
            </a:r>
            <a:r>
              <a:rPr lang="en-US" dirty="0" smtClean="0"/>
              <a:t>properties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management of data content and noise reduction</a:t>
            </a:r>
          </a:p>
          <a:p>
            <a:pPr lvl="2"/>
            <a:r>
              <a:rPr lang="en-US" dirty="0" smtClean="0"/>
              <a:t>Compressed </a:t>
            </a:r>
            <a:r>
              <a:rPr lang="en-US" dirty="0"/>
              <a:t>sensing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characteristics of high-dimensional images and signals</a:t>
            </a:r>
          </a:p>
          <a:p>
            <a:pPr lvl="2"/>
            <a:r>
              <a:rPr lang="en-US" dirty="0" smtClean="0"/>
              <a:t>Track </a:t>
            </a:r>
            <a:r>
              <a:rPr lang="en-US" dirty="0"/>
              <a:t>changes, notice trends, identify fluctuations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interpolation for new data points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to spoof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73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LLE, ISOMAP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599" y="886396"/>
            <a:ext cx="8647771" cy="5090657"/>
          </a:xfrm>
        </p:spPr>
        <p:txBody>
          <a:bodyPr numCol="1"/>
          <a:lstStyle/>
          <a:p>
            <a:r>
              <a:rPr lang="en-US" dirty="0"/>
              <a:t>Two methods for Dimension Reduction</a:t>
            </a:r>
          </a:p>
          <a:p>
            <a:r>
              <a:rPr lang="en-US" dirty="0" smtClean="0"/>
              <a:t>LLE </a:t>
            </a:r>
            <a:r>
              <a:rPr lang="en-US" dirty="0"/>
              <a:t>= Local Linear Embedding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structure is defined by the best linear approximation of a </a:t>
            </a:r>
            <a:r>
              <a:rPr lang="en-US" dirty="0" smtClean="0"/>
              <a:t>point by </a:t>
            </a:r>
            <a:r>
              <a:rPr lang="en-US" dirty="0"/>
              <a:t>its near </a:t>
            </a:r>
            <a:r>
              <a:rPr lang="en-US" dirty="0" smtClean="0"/>
              <a:t>neighbors, recorded in a coefficient matrix</a:t>
            </a:r>
            <a:endParaRPr lang="en-US" dirty="0"/>
          </a:p>
          <a:p>
            <a:pPr lvl="1"/>
            <a:r>
              <a:rPr lang="en-US" dirty="0" smtClean="0"/>
              <a:t>Then </a:t>
            </a:r>
            <a:r>
              <a:rPr lang="en-US" dirty="0"/>
              <a:t>the projection is the set of points that best preserves the coefficient matrix</a:t>
            </a:r>
          </a:p>
          <a:p>
            <a:r>
              <a:rPr lang="en-US" dirty="0" smtClean="0"/>
              <a:t>ISOMAP</a:t>
            </a:r>
            <a:endParaRPr lang="en-US" dirty="0"/>
          </a:p>
          <a:p>
            <a:pPr lvl="1"/>
            <a:r>
              <a:rPr lang="en-US" dirty="0" smtClean="0"/>
              <a:t>Local </a:t>
            </a:r>
            <a:r>
              <a:rPr lang="en-US" dirty="0"/>
              <a:t>structure is defined as the graph of its near neighbors;</a:t>
            </a:r>
          </a:p>
          <a:p>
            <a:pPr lvl="2"/>
            <a:r>
              <a:rPr lang="en-US" dirty="0" smtClean="0"/>
              <a:t>Distance </a:t>
            </a:r>
            <a:r>
              <a:rPr lang="en-US" dirty="0"/>
              <a:t>is measured in edge </a:t>
            </a:r>
            <a:r>
              <a:rPr lang="en-US" dirty="0" smtClean="0"/>
              <a:t>lengths</a:t>
            </a:r>
            <a:endParaRPr lang="en-US" dirty="0"/>
          </a:p>
          <a:p>
            <a:r>
              <a:rPr lang="en-US" dirty="0"/>
              <a:t>There are many others; all depend on a choice of neighborhood</a:t>
            </a:r>
          </a:p>
          <a:p>
            <a:pPr lvl="1"/>
            <a:r>
              <a:rPr lang="en-US" dirty="0" smtClean="0"/>
              <a:t>Distance </a:t>
            </a:r>
            <a:r>
              <a:rPr lang="en-US" dirty="0"/>
              <a:t>or count </a:t>
            </a:r>
            <a:r>
              <a:rPr lang="en-US" dirty="0" smtClean="0"/>
              <a:t>threshold for size of neighborhood</a:t>
            </a:r>
            <a:endParaRPr lang="en-US" dirty="0"/>
          </a:p>
          <a:p>
            <a:pPr lvl="1"/>
            <a:r>
              <a:rPr lang="en-US" dirty="0" smtClean="0"/>
              <a:t>Few </a:t>
            </a:r>
            <a:r>
              <a:rPr lang="en-US" dirty="0"/>
              <a:t>or no studies of the effects of such choices</a:t>
            </a:r>
          </a:p>
          <a:p>
            <a:r>
              <a:rPr lang="en-US" dirty="0" smtClean="0"/>
              <a:t>Concentration </a:t>
            </a:r>
            <a:r>
              <a:rPr lang="en-US" dirty="0"/>
              <a:t>of measure theorem makes all distance-based methods suspect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/>
              <a:t>can be found in the </a:t>
            </a:r>
            <a:r>
              <a:rPr lang="en-US" dirty="0" smtClean="0"/>
              <a:t>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19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Data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047965"/>
            <a:ext cx="8748132" cy="4717216"/>
          </a:xfrm>
        </p:spPr>
        <p:txBody>
          <a:bodyPr numCol="1"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 smtClean="0"/>
              <a:t>Fast </a:t>
            </a:r>
            <a:r>
              <a:rPr lang="en-US" dirty="0"/>
              <a:t>homology computations for complex high-dimensional structures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mapping complex geometric and topological </a:t>
            </a:r>
            <a:r>
              <a:rPr lang="en-US" dirty="0" smtClean="0"/>
              <a:t>structures to </a:t>
            </a:r>
            <a:r>
              <a:rPr lang="en-US" dirty="0"/>
              <a:t>computable algebraic structures)</a:t>
            </a:r>
          </a:p>
          <a:p>
            <a:r>
              <a:rPr lang="en-US" dirty="0" smtClean="0"/>
              <a:t>What </a:t>
            </a:r>
            <a:r>
              <a:rPr lang="en-US" dirty="0"/>
              <a:t>it can do</a:t>
            </a:r>
          </a:p>
          <a:p>
            <a:pPr lvl="1"/>
            <a:r>
              <a:rPr lang="en-US" dirty="0" smtClean="0"/>
              <a:t>Summarize </a:t>
            </a:r>
            <a:r>
              <a:rPr lang="en-US" dirty="0"/>
              <a:t>complex connectivity structures at all scales, robust to noisy data</a:t>
            </a:r>
          </a:p>
          <a:p>
            <a:r>
              <a:rPr lang="en-US" dirty="0" smtClean="0"/>
              <a:t>What </a:t>
            </a:r>
            <a:r>
              <a:rPr lang="en-US" dirty="0"/>
              <a:t>it might be able to do</a:t>
            </a:r>
          </a:p>
          <a:p>
            <a:pPr lvl="1"/>
            <a:r>
              <a:rPr lang="en-US" dirty="0" smtClean="0"/>
              <a:t>Compute </a:t>
            </a:r>
            <a:r>
              <a:rPr lang="en-US" dirty="0"/>
              <a:t>sensitivity of structure to noise level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effective image </a:t>
            </a:r>
            <a:r>
              <a:rPr lang="en-US" dirty="0" smtClean="0"/>
              <a:t>pyramid (</a:t>
            </a:r>
            <a:r>
              <a:rPr lang="en-US" dirty="0"/>
              <a:t>	less compression in slowly varying parts of the </a:t>
            </a:r>
            <a:r>
              <a:rPr lang="en-US" dirty="0" smtClean="0"/>
              <a:t>image)</a:t>
            </a:r>
            <a:endParaRPr lang="en-US" dirty="0"/>
          </a:p>
          <a:p>
            <a:pPr lvl="1"/>
            <a:r>
              <a:rPr lang="en-US" dirty="0" smtClean="0"/>
              <a:t>Detect </a:t>
            </a:r>
            <a:r>
              <a:rPr lang="en-US" dirty="0"/>
              <a:t>fundamental change in organizational relationships and other structures</a:t>
            </a:r>
          </a:p>
          <a:p>
            <a:pPr lvl="1"/>
            <a:r>
              <a:rPr lang="en-US" dirty="0" smtClean="0"/>
              <a:t>Detect </a:t>
            </a:r>
            <a:r>
              <a:rPr lang="en-US" dirty="0"/>
              <a:t>subtle differences among correct, erroneous, and fake data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``tidy set'' is a significant computational reduction (size and therefore time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92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1103971"/>
            <a:ext cx="8077200" cy="3557239"/>
          </a:xfrm>
        </p:spPr>
        <p:txBody>
          <a:bodyPr numCol="1"/>
          <a:lstStyle/>
          <a:p>
            <a:r>
              <a:rPr lang="en-US" dirty="0"/>
              <a:t>The lead candidates for a next round of study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Uncertainty </a:t>
            </a:r>
            <a:r>
              <a:rPr lang="en-US" dirty="0"/>
              <a:t>propagation</a:t>
            </a:r>
          </a:p>
          <a:p>
            <a:pPr lvl="1"/>
            <a:r>
              <a:rPr lang="en-US" dirty="0" smtClean="0"/>
              <a:t>Identification </a:t>
            </a:r>
            <a:r>
              <a:rPr lang="en-US" dirty="0"/>
              <a:t>of missing data and its potential utility to guide collection requests</a:t>
            </a:r>
          </a:p>
          <a:p>
            <a:pPr lvl="1"/>
            <a:r>
              <a:rPr lang="en-US" dirty="0" smtClean="0"/>
              <a:t>Object </a:t>
            </a:r>
            <a:r>
              <a:rPr lang="en-US" dirty="0"/>
              <a:t>extraction from images and signals</a:t>
            </a:r>
          </a:p>
          <a:p>
            <a:pPr lvl="1"/>
            <a:r>
              <a:rPr lang="en-US" dirty="0" smtClean="0"/>
              <a:t>Flow </a:t>
            </a:r>
            <a:r>
              <a:rPr lang="en-US" dirty="0"/>
              <a:t>mapping and non-explicit differential equations</a:t>
            </a:r>
          </a:p>
          <a:p>
            <a:pPr lvl="1"/>
            <a:r>
              <a:rPr lang="en-US" dirty="0" smtClean="0"/>
              <a:t>Natural </a:t>
            </a:r>
            <a:r>
              <a:rPr lang="en-US" dirty="0"/>
              <a:t>Language Processing (in multiple languages)</a:t>
            </a:r>
          </a:p>
          <a:p>
            <a:pPr lvl="1"/>
            <a:r>
              <a:rPr lang="en-US" dirty="0" smtClean="0"/>
              <a:t>Graph </a:t>
            </a:r>
            <a:r>
              <a:rPr lang="en-US" dirty="0"/>
              <a:t>theoretic analyses</a:t>
            </a:r>
          </a:p>
          <a:p>
            <a:pPr lvl="1"/>
            <a:r>
              <a:rPr lang="en-US" dirty="0" smtClean="0"/>
              <a:t>Spatial-Temporal </a:t>
            </a:r>
            <a:r>
              <a:rPr lang="en-US" dirty="0"/>
              <a:t>Reasoning</a:t>
            </a:r>
          </a:p>
          <a:p>
            <a:pPr lvl="1"/>
            <a:r>
              <a:rPr lang="en-US" dirty="0" smtClean="0"/>
              <a:t>Advanced </a:t>
            </a:r>
            <a:r>
              <a:rPr lang="en-US" dirty="0"/>
              <a:t>steganography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599" y="6131304"/>
            <a:ext cx="7805058" cy="492125"/>
          </a:xfrm>
        </p:spPr>
        <p:txBody>
          <a:bodyPr/>
          <a:lstStyle/>
          <a:p>
            <a:r>
              <a:rPr lang="en-US" dirty="0"/>
              <a:t>There are, of course, many potentially useful methods we have not listed here.</a:t>
            </a:r>
          </a:p>
        </p:txBody>
      </p:sp>
    </p:spTree>
    <p:extLst>
      <p:ext uri="{BB962C8B-B14F-4D97-AF65-F5344CB8AC3E}">
        <p14:creationId xmlns:p14="http://schemas.microsoft.com/office/powerpoint/2010/main" val="1154441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 numCol="1"/>
          <a:lstStyle/>
          <a:p>
            <a:r>
              <a:rPr lang="en-US" dirty="0" smtClean="0"/>
              <a:t>For questions and / or comments, </a:t>
            </a:r>
            <a:r>
              <a:rPr lang="en-US" dirty="0"/>
              <a:t>please contact the </a:t>
            </a:r>
            <a:r>
              <a:rPr lang="en-US" dirty="0" smtClean="0"/>
              <a:t>author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		chris.landauer@aero.org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354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Spacecraft Telemetry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886397"/>
            <a:ext cx="8077200" cy="4977691"/>
          </a:xfrm>
        </p:spPr>
        <p:txBody>
          <a:bodyPr numCol="1"/>
          <a:lstStyle/>
          <a:p>
            <a:r>
              <a:rPr lang="en-US" dirty="0"/>
              <a:t>Classic analyses</a:t>
            </a:r>
          </a:p>
          <a:p>
            <a:pPr lvl="1"/>
            <a:r>
              <a:rPr lang="en-US" dirty="0" smtClean="0"/>
              <a:t>Acceptable </a:t>
            </a:r>
            <a:r>
              <a:rPr lang="en-US" dirty="0"/>
              <a:t>intervals and short-term </a:t>
            </a:r>
            <a:r>
              <a:rPr lang="en-US" dirty="0" smtClean="0"/>
              <a:t>trends</a:t>
            </a:r>
          </a:p>
          <a:p>
            <a:pPr marL="290512" lvl="1" indent="0">
              <a:buNone/>
            </a:pPr>
            <a:endParaRPr lang="en-US" dirty="0"/>
          </a:p>
          <a:p>
            <a:r>
              <a:rPr lang="en-US" dirty="0" smtClean="0"/>
              <a:t>Rarely</a:t>
            </a:r>
            <a:endParaRPr lang="en-US" dirty="0"/>
          </a:p>
          <a:p>
            <a:pPr lvl="1"/>
            <a:r>
              <a:rPr lang="en-US" dirty="0" smtClean="0"/>
              <a:t>Cross-mission </a:t>
            </a:r>
            <a:r>
              <a:rPr lang="en-US" dirty="0"/>
              <a:t>norms and </a:t>
            </a:r>
            <a:r>
              <a:rPr lang="en-US" dirty="0" smtClean="0"/>
              <a:t>anomalies</a:t>
            </a:r>
          </a:p>
          <a:p>
            <a:pPr marL="290512" lvl="1" indent="0">
              <a:buNone/>
            </a:pPr>
            <a:endParaRPr lang="en-US" dirty="0"/>
          </a:p>
          <a:p>
            <a:r>
              <a:rPr lang="en-US" dirty="0" smtClean="0"/>
              <a:t>Predictive </a:t>
            </a:r>
            <a:r>
              <a:rPr lang="en-US" dirty="0"/>
              <a:t>models based on planned mission profile, </a:t>
            </a:r>
            <a:r>
              <a:rPr lang="en-US" dirty="0" smtClean="0"/>
              <a:t>and history </a:t>
            </a:r>
            <a:r>
              <a:rPr lang="en-US" dirty="0"/>
              <a:t>of similar programs, satellites, or components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earlier papers,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advocated extensive software telemetry.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also advocate more telemetry for detailed </a:t>
            </a:r>
            <a:r>
              <a:rPr lang="en-US" dirty="0" smtClean="0"/>
              <a:t>instrumentation.</a:t>
            </a:r>
            <a:endParaRPr lang="en-US" dirty="0"/>
          </a:p>
          <a:p>
            <a:pPr lvl="2"/>
            <a:r>
              <a:rPr lang="en-US" dirty="0" smtClean="0"/>
              <a:t>MUCH more!</a:t>
            </a:r>
            <a:endParaRPr lang="en-US" dirty="0"/>
          </a:p>
          <a:p>
            <a:pPr lvl="2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explain later how this </a:t>
            </a:r>
            <a:r>
              <a:rPr lang="en-US" dirty="0" smtClean="0"/>
              <a:t>choice need </a:t>
            </a:r>
            <a:r>
              <a:rPr lang="en-US" dirty="0"/>
              <a:t>not be the bandwidth problem it might seem to be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6131304"/>
            <a:ext cx="8077200" cy="492125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telemetry analyses to more software, cross-missions and </a:t>
            </a:r>
            <a:r>
              <a:rPr lang="en-US" dirty="0" smtClean="0"/>
              <a:t>longer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6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Caused Failures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916213"/>
            <a:ext cx="8577470" cy="4927995"/>
          </a:xfrm>
        </p:spPr>
        <p:txBody>
          <a:bodyPr numCol="1"/>
          <a:lstStyle/>
          <a:p>
            <a:r>
              <a:rPr lang="en-US" dirty="0"/>
              <a:t>NASA's Mars Climate Orbiter </a:t>
            </a:r>
            <a:r>
              <a:rPr lang="en-US" dirty="0" smtClean="0"/>
              <a:t>(</a:t>
            </a:r>
            <a:r>
              <a:rPr lang="en-US" dirty="0"/>
              <a:t>23 September 1999):</a:t>
            </a:r>
          </a:p>
          <a:p>
            <a:pPr lvl="1"/>
            <a:r>
              <a:rPr lang="en-US" dirty="0"/>
              <a:t>Different developers used different physical units in thruster commands.</a:t>
            </a:r>
          </a:p>
          <a:p>
            <a:r>
              <a:rPr lang="en-US" dirty="0"/>
              <a:t>NASA’s Mars Polar Lander (03 December 1999):</a:t>
            </a:r>
          </a:p>
          <a:p>
            <a:pPr lvl="1"/>
            <a:r>
              <a:rPr lang="en-US" dirty="0"/>
              <a:t>Software did not distinguish leg deployment from landing shocks.</a:t>
            </a:r>
          </a:p>
          <a:p>
            <a:r>
              <a:rPr lang="en-US" dirty="0"/>
              <a:t>ESA’s Huygens Probe (14 January 2005):</a:t>
            </a:r>
          </a:p>
          <a:p>
            <a:pPr lvl="1"/>
            <a:r>
              <a:rPr lang="en-US" dirty="0"/>
              <a:t>One communication channel (of two) was never commanded to turn on.</a:t>
            </a:r>
          </a:p>
          <a:p>
            <a:r>
              <a:rPr lang="en-US" dirty="0"/>
              <a:t>All three have something in common:</a:t>
            </a:r>
          </a:p>
          <a:p>
            <a:pPr lvl="1"/>
            <a:r>
              <a:rPr lang="en-US" dirty="0"/>
              <a:t>They are attributable to insufficiently careful software or software design.</a:t>
            </a:r>
          </a:p>
          <a:p>
            <a:pPr lvl="2"/>
            <a:r>
              <a:rPr lang="en-US" dirty="0"/>
              <a:t>In the ESA case, it was a CONOPS problem that more carefully designed software could have detected.</a:t>
            </a:r>
          </a:p>
          <a:p>
            <a:pPr lvl="1"/>
            <a:r>
              <a:rPr lang="en-US" dirty="0"/>
              <a:t>Something quite simple went wrong quite disastrously.</a:t>
            </a:r>
          </a:p>
          <a:p>
            <a:r>
              <a:rPr lang="en-US" dirty="0"/>
              <a:t>The problem is that there are many millions of simple things that can go wrong.</a:t>
            </a:r>
          </a:p>
          <a:p>
            <a:pPr lvl="1"/>
            <a:r>
              <a:rPr lang="en-US" dirty="0"/>
              <a:t>Similar issues occur in some military satellite failures.</a:t>
            </a:r>
          </a:p>
          <a:p>
            <a:pPr lvl="1"/>
            <a:r>
              <a:rPr lang="en-US" dirty="0"/>
              <a:t>Descriptions of these ones are more widely accessible.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599" y="6131304"/>
            <a:ext cx="7215809" cy="492125"/>
          </a:xfrm>
        </p:spPr>
        <p:txBody>
          <a:bodyPr/>
          <a:lstStyle/>
          <a:p>
            <a:r>
              <a:rPr lang="en-US" dirty="0"/>
              <a:t>We have no development methods capable of managing this </a:t>
            </a:r>
            <a:r>
              <a:rPr lang="en-US" dirty="0" smtClean="0"/>
              <a:t>complexity.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3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Telemetry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599" y="886396"/>
            <a:ext cx="8607287" cy="5106900"/>
          </a:xfrm>
        </p:spPr>
        <p:txBody>
          <a:bodyPr numCol="1"/>
          <a:lstStyle/>
          <a:p>
            <a:r>
              <a:rPr lang="en-US" dirty="0"/>
              <a:t>Each of these issues could have been found with more extensive software </a:t>
            </a:r>
            <a:r>
              <a:rPr lang="en-US" dirty="0" smtClean="0"/>
              <a:t>telemetry.</a:t>
            </a:r>
          </a:p>
          <a:p>
            <a:endParaRPr lang="en-US" dirty="0"/>
          </a:p>
          <a:p>
            <a:r>
              <a:rPr lang="en-US" dirty="0" smtClean="0"/>
              <a:t>Different </a:t>
            </a:r>
            <a:r>
              <a:rPr lang="en-US" dirty="0"/>
              <a:t>context of reuse should have led to scrutiny of value </a:t>
            </a:r>
            <a:r>
              <a:rPr lang="en-US" dirty="0" smtClean="0"/>
              <a:t>ranges.</a:t>
            </a:r>
            <a:endParaRPr lang="en-US" dirty="0"/>
          </a:p>
          <a:p>
            <a:pPr lvl="1"/>
            <a:r>
              <a:rPr lang="en-US" dirty="0" smtClean="0"/>
              <a:t>“It </a:t>
            </a:r>
            <a:r>
              <a:rPr lang="en-US" dirty="0"/>
              <a:t>has flown successfully before'' is a wholly inadequate justification.</a:t>
            </a:r>
          </a:p>
          <a:p>
            <a:pPr lvl="1"/>
            <a:r>
              <a:rPr lang="en-US" dirty="0" smtClean="0"/>
              <a:t>Values </a:t>
            </a:r>
            <a:r>
              <a:rPr lang="en-US" dirty="0"/>
              <a:t>can be reported and compared to expected value ranges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Simple </a:t>
            </a:r>
            <a:r>
              <a:rPr lang="en-US" dirty="0"/>
              <a:t>on-board sanity checks should occur for all critical </a:t>
            </a:r>
            <a:r>
              <a:rPr lang="en-US" dirty="0" smtClean="0"/>
              <a:t>parameters.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where the numbers hit the processors.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where they should be checked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Ditto</a:t>
            </a:r>
            <a:endParaRPr lang="en-US" dirty="0"/>
          </a:p>
          <a:p>
            <a:pPr lvl="1"/>
            <a:r>
              <a:rPr lang="en-US" dirty="0" smtClean="0"/>
              <a:t>Every </a:t>
            </a:r>
            <a:r>
              <a:rPr lang="en-US" dirty="0"/>
              <a:t>value put into a database should be checked.</a:t>
            </a:r>
          </a:p>
          <a:p>
            <a:pPr lvl="1"/>
            <a:r>
              <a:rPr lang="en-US" dirty="0" smtClean="0"/>
              <a:t>Telemetry </a:t>
            </a:r>
            <a:r>
              <a:rPr lang="en-US" dirty="0"/>
              <a:t>should announce all values received prior to execution</a:t>
            </a:r>
            <a:r>
              <a:rPr lang="en-US" dirty="0" smtClean="0"/>
              <a:t>.</a:t>
            </a:r>
          </a:p>
          <a:p>
            <a:pPr marL="290512" lvl="1" indent="0">
              <a:buNone/>
            </a:pPr>
            <a:endParaRPr lang="en-US" dirty="0"/>
          </a:p>
          <a:p>
            <a:r>
              <a:rPr lang="en-US" dirty="0" smtClean="0"/>
              <a:t>Auditable </a:t>
            </a:r>
            <a:r>
              <a:rPr lang="en-US" dirty="0"/>
              <a:t>chain of custody for every numerical </a:t>
            </a:r>
            <a:r>
              <a:rPr lang="en-US" dirty="0" smtClean="0"/>
              <a:t>parameter.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all problems are software.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598" y="6093657"/>
            <a:ext cx="8114017" cy="388766"/>
          </a:xfrm>
        </p:spPr>
        <p:txBody>
          <a:bodyPr/>
          <a:lstStyle/>
          <a:p>
            <a:r>
              <a:rPr lang="en-US" dirty="0"/>
              <a:t>These steps will help; they are far too seldom </a:t>
            </a:r>
            <a:r>
              <a:rPr lang="en-US" dirty="0" smtClean="0"/>
              <a:t>implemented, and by themselves, are not enough.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9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Mathematical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8600" y="815009"/>
            <a:ext cx="8077200" cy="5029200"/>
          </a:xfrm>
        </p:spPr>
        <p:txBody>
          <a:bodyPr numCol="1"/>
          <a:lstStyle/>
          <a:p>
            <a:r>
              <a:rPr lang="en-US" dirty="0" smtClean="0"/>
              <a:t>To provide perspective across:</a:t>
            </a:r>
            <a:endParaRPr lang="en-US" dirty="0"/>
          </a:p>
          <a:p>
            <a:pPr lvl="1"/>
            <a:r>
              <a:rPr lang="en-US" dirty="0" smtClean="0"/>
              <a:t>Long </a:t>
            </a:r>
            <a:r>
              <a:rPr lang="en-US" dirty="0"/>
              <a:t>time periods</a:t>
            </a:r>
          </a:p>
          <a:p>
            <a:pPr lvl="1"/>
            <a:r>
              <a:rPr lang="en-US" dirty="0" smtClean="0"/>
              <a:t>Measurements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issions</a:t>
            </a:r>
          </a:p>
          <a:p>
            <a:r>
              <a:rPr lang="en-US" dirty="0"/>
              <a:t>Some example kinds of complex detailed analyses</a:t>
            </a:r>
          </a:p>
          <a:p>
            <a:pPr lvl="1"/>
            <a:r>
              <a:rPr lang="en-US" dirty="0" smtClean="0"/>
              <a:t>Robust </a:t>
            </a:r>
            <a:r>
              <a:rPr lang="en-US" dirty="0"/>
              <a:t>Statistics</a:t>
            </a:r>
          </a:p>
          <a:p>
            <a:pPr lvl="1"/>
            <a:r>
              <a:rPr lang="en-US" dirty="0" smtClean="0"/>
              <a:t>Grammatical </a:t>
            </a:r>
            <a:r>
              <a:rPr lang="en-US" dirty="0"/>
              <a:t>Inference</a:t>
            </a:r>
          </a:p>
          <a:p>
            <a:pPr lvl="1"/>
            <a:r>
              <a:rPr lang="en-US" dirty="0" smtClean="0"/>
              <a:t>Event </a:t>
            </a:r>
            <a:r>
              <a:rPr lang="en-US" dirty="0"/>
              <a:t>Pattern Correlation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Series Analysis</a:t>
            </a:r>
          </a:p>
          <a:p>
            <a:pPr lvl="2"/>
            <a:r>
              <a:rPr lang="en-US" dirty="0" smtClean="0"/>
              <a:t>Hidden </a:t>
            </a:r>
            <a:r>
              <a:rPr lang="en-US" dirty="0"/>
              <a:t>Markov Models</a:t>
            </a:r>
          </a:p>
          <a:p>
            <a:pPr lvl="2"/>
            <a:r>
              <a:rPr lang="en-US" dirty="0" smtClean="0"/>
              <a:t>Dynamic </a:t>
            </a:r>
            <a:r>
              <a:rPr lang="en-US" dirty="0"/>
              <a:t>Time Warping</a:t>
            </a:r>
          </a:p>
          <a:p>
            <a:pPr lvl="1"/>
            <a:r>
              <a:rPr lang="en-US" dirty="0" smtClean="0"/>
              <a:t>Fractal </a:t>
            </a:r>
            <a:r>
              <a:rPr lang="en-US" dirty="0"/>
              <a:t>Dimension</a:t>
            </a:r>
          </a:p>
          <a:p>
            <a:pPr lvl="1"/>
            <a:r>
              <a:rPr lang="en-US" dirty="0" smtClean="0"/>
              <a:t>Dimension </a:t>
            </a:r>
            <a:r>
              <a:rPr lang="en-US" dirty="0"/>
              <a:t>Reduction</a:t>
            </a:r>
          </a:p>
          <a:p>
            <a:pPr lvl="1"/>
            <a:r>
              <a:rPr lang="en-US" dirty="0" smtClean="0"/>
              <a:t>Manifold </a:t>
            </a:r>
            <a:r>
              <a:rPr lang="en-US" dirty="0"/>
              <a:t>Discovery</a:t>
            </a:r>
          </a:p>
          <a:p>
            <a:pPr lvl="1"/>
            <a:r>
              <a:rPr lang="en-US" dirty="0" smtClean="0"/>
              <a:t>Topological </a:t>
            </a:r>
            <a:r>
              <a:rPr lang="en-US" dirty="0"/>
              <a:t>Data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Many methods exist; we chose a few of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4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7867" y="888211"/>
            <a:ext cx="8640016" cy="5096960"/>
          </a:xfrm>
        </p:spPr>
        <p:txBody>
          <a:bodyPr numCol="1"/>
          <a:lstStyle/>
          <a:p>
            <a:r>
              <a:rPr lang="en-US" dirty="0"/>
              <a:t>Temporal characteristics detection</a:t>
            </a:r>
          </a:p>
          <a:p>
            <a:pPr lvl="1"/>
            <a:r>
              <a:rPr lang="en-US" dirty="0" smtClean="0"/>
              <a:t>``</a:t>
            </a:r>
            <a:r>
              <a:rPr lang="en-US" dirty="0"/>
              <a:t>Regime change''</a:t>
            </a:r>
          </a:p>
          <a:p>
            <a:pPr lvl="2"/>
            <a:r>
              <a:rPr lang="en-US" dirty="0" smtClean="0"/>
              <a:t>Mission </a:t>
            </a:r>
            <a:r>
              <a:rPr lang="en-US" dirty="0"/>
              <a:t>phases are planned well in advance</a:t>
            </a:r>
          </a:p>
          <a:p>
            <a:pPr lvl="2"/>
            <a:r>
              <a:rPr lang="en-US" dirty="0" smtClean="0"/>
              <a:t>Expectable </a:t>
            </a:r>
            <a:r>
              <a:rPr lang="en-US" dirty="0"/>
              <a:t>behavior can be predicted</a:t>
            </a:r>
          </a:p>
          <a:p>
            <a:pPr lvl="3"/>
            <a:r>
              <a:rPr lang="en-US" dirty="0" smtClean="0"/>
              <a:t>Statistics </a:t>
            </a:r>
            <a:r>
              <a:rPr lang="en-US" dirty="0"/>
              <a:t>can be predicted,</a:t>
            </a:r>
          </a:p>
          <a:p>
            <a:pPr lvl="3"/>
            <a:r>
              <a:rPr lang="en-US" dirty="0" smtClean="0"/>
              <a:t>Different </a:t>
            </a:r>
            <a:r>
              <a:rPr lang="en-US" dirty="0"/>
              <a:t>for each phase</a:t>
            </a:r>
          </a:p>
          <a:p>
            <a:pPr lvl="1"/>
            <a:r>
              <a:rPr lang="en-US" dirty="0" smtClean="0"/>
              <a:t>Signal </a:t>
            </a:r>
            <a:r>
              <a:rPr lang="en-US" dirty="0"/>
              <a:t>texture definition and identification</a:t>
            </a:r>
          </a:p>
          <a:p>
            <a:pPr lvl="2"/>
            <a:r>
              <a:rPr lang="en-US" dirty="0" smtClean="0"/>
              <a:t>Expected </a:t>
            </a:r>
            <a:r>
              <a:rPr lang="en-US" dirty="0"/>
              <a:t>noise level and pattern, general trend</a:t>
            </a:r>
          </a:p>
          <a:p>
            <a:pPr lvl="2"/>
            <a:r>
              <a:rPr lang="en-US" dirty="0" smtClean="0"/>
              <a:t>Fractal </a:t>
            </a:r>
            <a:r>
              <a:rPr lang="en-US" dirty="0"/>
              <a:t>dimension for change detection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hardware measurement has </a:t>
            </a:r>
            <a:r>
              <a:rPr lang="en-US" dirty="0" smtClean="0"/>
              <a:t>relatively well-known known </a:t>
            </a:r>
            <a:r>
              <a:rPr lang="en-US" dirty="0"/>
              <a:t>degradation and failure characteristics.</a:t>
            </a:r>
          </a:p>
          <a:p>
            <a:pPr lvl="2"/>
            <a:r>
              <a:rPr lang="en-US" dirty="0" smtClean="0"/>
              <a:t>Software </a:t>
            </a:r>
            <a:r>
              <a:rPr lang="en-US" dirty="0"/>
              <a:t>is more </a:t>
            </a:r>
            <a:r>
              <a:rPr lang="en-US" dirty="0" smtClean="0"/>
              <a:t>difficult, because we know much less about degradation and failure of software components.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</a:t>
            </a:r>
            <a:r>
              <a:rPr lang="en-US" dirty="0" smtClean="0"/>
              <a:t>Applications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19267" y="1532441"/>
            <a:ext cx="8875645" cy="4162681"/>
          </a:xfrm>
        </p:spPr>
        <p:txBody>
          <a:bodyPr numCol="1"/>
          <a:lstStyle/>
          <a:p>
            <a:r>
              <a:rPr lang="en-US" dirty="0" smtClean="0"/>
              <a:t>Correlations</a:t>
            </a:r>
            <a:r>
              <a:rPr lang="en-US" dirty="0"/>
              <a:t>, expected and otherwise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delayed correlations can detect potential causalities.</a:t>
            </a:r>
          </a:p>
          <a:p>
            <a:pPr lvl="1"/>
            <a:r>
              <a:rPr lang="en-US" dirty="0" smtClean="0"/>
              <a:t>Distinguishing </a:t>
            </a:r>
            <a:r>
              <a:rPr lang="en-US" dirty="0"/>
              <a:t>causality from correlation depends on deviation correlations.</a:t>
            </a:r>
          </a:p>
          <a:p>
            <a:endParaRPr lang="en-US" dirty="0"/>
          </a:p>
          <a:p>
            <a:r>
              <a:rPr lang="en-US" dirty="0" smtClean="0"/>
              <a:t>Behavior </a:t>
            </a:r>
            <a:r>
              <a:rPr lang="en-US" dirty="0"/>
              <a:t>in abstract trajectory spaces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term behavior of measurements over time and correlations thereof</a:t>
            </a:r>
          </a:p>
          <a:p>
            <a:pPr lvl="1"/>
            <a:r>
              <a:rPr lang="en-US" dirty="0" smtClean="0"/>
              <a:t>Dimension </a:t>
            </a:r>
            <a:r>
              <a:rPr lang="en-US" dirty="0"/>
              <a:t>reduction to identify nominal behavior and first excursions.</a:t>
            </a:r>
          </a:p>
          <a:p>
            <a:pPr lvl="2"/>
            <a:r>
              <a:rPr lang="en-US" dirty="0" smtClean="0"/>
              <a:t>Computing </a:t>
            </a:r>
            <a:r>
              <a:rPr lang="en-US" dirty="0"/>
              <a:t>expectable constraints</a:t>
            </a:r>
          </a:p>
        </p:txBody>
      </p:sp>
    </p:spTree>
    <p:extLst>
      <p:ext uri="{BB962C8B-B14F-4D97-AF65-F5344CB8AC3E}">
        <p14:creationId xmlns:p14="http://schemas.microsoft.com/office/powerpoint/2010/main" val="1531541794"/>
      </p:ext>
    </p:extLst>
  </p:cSld>
  <p:clrMapOvr>
    <a:masterClrMapping/>
  </p:clrMapOvr>
</p:sld>
</file>

<file path=ppt/theme/theme1.xml><?xml version="1.0" encoding="utf-8"?>
<a:theme xmlns:a="http://schemas.openxmlformats.org/drawingml/2006/main" name="2014 Technical Template">
  <a:themeElements>
    <a:clrScheme name="Custom 2">
      <a:dk1>
        <a:srgbClr val="000000"/>
      </a:dk1>
      <a:lt1>
        <a:sysClr val="window" lastClr="FFFFFF"/>
      </a:lt1>
      <a:dk2>
        <a:srgbClr val="6F6F70"/>
      </a:dk2>
      <a:lt2>
        <a:srgbClr val="BFBFC0"/>
      </a:lt2>
      <a:accent1>
        <a:srgbClr val="586FA2"/>
      </a:accent1>
      <a:accent2>
        <a:srgbClr val="6F833E"/>
      </a:accent2>
      <a:accent3>
        <a:srgbClr val="07696A"/>
      </a:accent3>
      <a:accent4>
        <a:srgbClr val="644396"/>
      </a:accent4>
      <a:accent5>
        <a:srgbClr val="9A6F3A"/>
      </a:accent5>
      <a:accent6>
        <a:srgbClr val="F37A1D"/>
      </a:accent6>
      <a:hlink>
        <a:srgbClr val="5B72A7"/>
      </a:hlink>
      <a:folHlink>
        <a:srgbClr val="0769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ch_Template_noline">
  <a:themeElements>
    <a:clrScheme name="Custom 2">
      <a:dk1>
        <a:srgbClr val="000000"/>
      </a:dk1>
      <a:lt1>
        <a:sysClr val="window" lastClr="FFFFFF"/>
      </a:lt1>
      <a:dk2>
        <a:srgbClr val="6F6F70"/>
      </a:dk2>
      <a:lt2>
        <a:srgbClr val="BFBFC0"/>
      </a:lt2>
      <a:accent1>
        <a:srgbClr val="586FA2"/>
      </a:accent1>
      <a:accent2>
        <a:srgbClr val="6F833E"/>
      </a:accent2>
      <a:accent3>
        <a:srgbClr val="07696A"/>
      </a:accent3>
      <a:accent4>
        <a:srgbClr val="644396"/>
      </a:accent4>
      <a:accent5>
        <a:srgbClr val="9A6F3A"/>
      </a:accent5>
      <a:accent6>
        <a:srgbClr val="F37A1D"/>
      </a:accent6>
      <a:hlink>
        <a:srgbClr val="5B72A7"/>
      </a:hlink>
      <a:folHlink>
        <a:srgbClr val="0769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Standard_Title">
  <a:themeElements>
    <a:clrScheme name="Custom 2">
      <a:dk1>
        <a:srgbClr val="000000"/>
      </a:dk1>
      <a:lt1>
        <a:sysClr val="window" lastClr="FFFFFF"/>
      </a:lt1>
      <a:dk2>
        <a:srgbClr val="6F6F70"/>
      </a:dk2>
      <a:lt2>
        <a:srgbClr val="BFBFC0"/>
      </a:lt2>
      <a:accent1>
        <a:srgbClr val="586FA2"/>
      </a:accent1>
      <a:accent2>
        <a:srgbClr val="6F833E"/>
      </a:accent2>
      <a:accent3>
        <a:srgbClr val="07696A"/>
      </a:accent3>
      <a:accent4>
        <a:srgbClr val="644396"/>
      </a:accent4>
      <a:accent5>
        <a:srgbClr val="9A6F3A"/>
      </a:accent5>
      <a:accent6>
        <a:srgbClr val="F37A1D"/>
      </a:accent6>
      <a:hlink>
        <a:srgbClr val="5B72A7"/>
      </a:hlink>
      <a:folHlink>
        <a:srgbClr val="0769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oBrand_Title">
  <a:themeElements>
    <a:clrScheme name="Custom 2">
      <a:dk1>
        <a:srgbClr val="000000"/>
      </a:dk1>
      <a:lt1>
        <a:sysClr val="window" lastClr="FFFFFF"/>
      </a:lt1>
      <a:dk2>
        <a:srgbClr val="6F6F70"/>
      </a:dk2>
      <a:lt2>
        <a:srgbClr val="BFBFC0"/>
      </a:lt2>
      <a:accent1>
        <a:srgbClr val="586FA2"/>
      </a:accent1>
      <a:accent2>
        <a:srgbClr val="6F833E"/>
      </a:accent2>
      <a:accent3>
        <a:srgbClr val="07696A"/>
      </a:accent3>
      <a:accent4>
        <a:srgbClr val="644396"/>
      </a:accent4>
      <a:accent5>
        <a:srgbClr val="9A6F3A"/>
      </a:accent5>
      <a:accent6>
        <a:srgbClr val="F37A1D"/>
      </a:accent6>
      <a:hlink>
        <a:srgbClr val="5B72A7"/>
      </a:hlink>
      <a:folHlink>
        <a:srgbClr val="0769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TAI_Title">
  <a:themeElements>
    <a:clrScheme name="Custom 2">
      <a:dk1>
        <a:srgbClr val="000000"/>
      </a:dk1>
      <a:lt1>
        <a:sysClr val="window" lastClr="FFFFFF"/>
      </a:lt1>
      <a:dk2>
        <a:srgbClr val="6F6F70"/>
      </a:dk2>
      <a:lt2>
        <a:srgbClr val="BFBFC0"/>
      </a:lt2>
      <a:accent1>
        <a:srgbClr val="586FA2"/>
      </a:accent1>
      <a:accent2>
        <a:srgbClr val="6F833E"/>
      </a:accent2>
      <a:accent3>
        <a:srgbClr val="07696A"/>
      </a:accent3>
      <a:accent4>
        <a:srgbClr val="644396"/>
      </a:accent4>
      <a:accent5>
        <a:srgbClr val="9A6F3A"/>
      </a:accent5>
      <a:accent6>
        <a:srgbClr val="F37A1D"/>
      </a:accent6>
      <a:hlink>
        <a:srgbClr val="5B72A7"/>
      </a:hlink>
      <a:folHlink>
        <a:srgbClr val="0769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Blank">
  <a:themeElements>
    <a:clrScheme name="Custom 2">
      <a:dk1>
        <a:srgbClr val="000000"/>
      </a:dk1>
      <a:lt1>
        <a:sysClr val="window" lastClr="FFFFFF"/>
      </a:lt1>
      <a:dk2>
        <a:srgbClr val="6F6F70"/>
      </a:dk2>
      <a:lt2>
        <a:srgbClr val="BFBFC0"/>
      </a:lt2>
      <a:accent1>
        <a:srgbClr val="586FA2"/>
      </a:accent1>
      <a:accent2>
        <a:srgbClr val="6F833E"/>
      </a:accent2>
      <a:accent3>
        <a:srgbClr val="07696A"/>
      </a:accent3>
      <a:accent4>
        <a:srgbClr val="644396"/>
      </a:accent4>
      <a:accent5>
        <a:srgbClr val="9A6F3A"/>
      </a:accent5>
      <a:accent6>
        <a:srgbClr val="F37A1D"/>
      </a:accent6>
      <a:hlink>
        <a:srgbClr val="5B72A7"/>
      </a:hlink>
      <a:folHlink>
        <a:srgbClr val="0769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vg-ammta</Template>
  <TotalTime>1689</TotalTime>
  <Words>3402</Words>
  <Application>Microsoft Office PowerPoint</Application>
  <PresentationFormat>On-screen Show (4:3)</PresentationFormat>
  <Paragraphs>487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Narrow</vt:lpstr>
      <vt:lpstr>Calibri</vt:lpstr>
      <vt:lpstr>2014 Technical Template</vt:lpstr>
      <vt:lpstr>2_Tech_Template_noline</vt:lpstr>
      <vt:lpstr>3_Standard_Title</vt:lpstr>
      <vt:lpstr>4_CoBrand_Title</vt:lpstr>
      <vt:lpstr>5_TAI_Title</vt:lpstr>
      <vt:lpstr>5_Blank</vt:lpstr>
      <vt:lpstr>Advanced Mathematical Methods for Telemetry Analysis</vt:lpstr>
      <vt:lpstr>2015 Spacecraft Flight Software Workshop</vt:lpstr>
      <vt:lpstr>Summary</vt:lpstr>
      <vt:lpstr>Spacecraft Telemetry Issues</vt:lpstr>
      <vt:lpstr>Software Caused Failures</vt:lpstr>
      <vt:lpstr>Software Telemetry</vt:lpstr>
      <vt:lpstr>Advanced Mathematical Methods</vt:lpstr>
      <vt:lpstr>Some Example Applications</vt:lpstr>
      <vt:lpstr>Some Example Applications (cont.)</vt:lpstr>
      <vt:lpstr>Some Practicalities</vt:lpstr>
      <vt:lpstr>Some Practicalities (cont.)</vt:lpstr>
      <vt:lpstr>Conclusions and Prospects</vt:lpstr>
      <vt:lpstr>Conclusions and Prospects (cont.)</vt:lpstr>
      <vt:lpstr>Questions?</vt:lpstr>
      <vt:lpstr>Appendix: Definitions and Examples of Selected Methods</vt:lpstr>
      <vt:lpstr>Robust Statistics</vt:lpstr>
      <vt:lpstr>Robust Statistics Example</vt:lpstr>
      <vt:lpstr>Robust Statistics Example (cont.)</vt:lpstr>
      <vt:lpstr>Grammatical Inference</vt:lpstr>
      <vt:lpstr>Grammatical Inference (cont.)</vt:lpstr>
      <vt:lpstr>Grammatical Inference Example</vt:lpstr>
      <vt:lpstr>Event Pattern Correlation</vt:lpstr>
      <vt:lpstr>Event Pattern Correlation Example</vt:lpstr>
      <vt:lpstr>Time Series Analysis</vt:lpstr>
      <vt:lpstr>Hidden Markov Model Example</vt:lpstr>
      <vt:lpstr>Dynamic Time Warping</vt:lpstr>
      <vt:lpstr>Fractal Dimension</vt:lpstr>
      <vt:lpstr>Fractal Dimension Example</vt:lpstr>
      <vt:lpstr>Things are Tricky in Many Dimensions</vt:lpstr>
      <vt:lpstr>Dimension Reduction</vt:lpstr>
      <vt:lpstr>Dimension Reduction (cont.)</vt:lpstr>
      <vt:lpstr>Dimension Reduction Example</vt:lpstr>
      <vt:lpstr>Some Theorems</vt:lpstr>
      <vt:lpstr>Some Theorems (cont.)</vt:lpstr>
      <vt:lpstr>Manifold Discovery</vt:lpstr>
      <vt:lpstr>LLE, ISOMAP</vt:lpstr>
      <vt:lpstr>Topological Data Analysis</vt:lpstr>
      <vt:lpstr>Second List</vt:lpstr>
      <vt:lpstr>Further Information</vt:lpstr>
    </vt:vector>
  </TitlesOfParts>
  <Manager/>
  <Company>Aerospace Corporation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Mathematical Methods for Telemetry Analysis</dc:title>
  <dc:subject/>
  <dc:creator>Chris A Landauer</dc:creator>
  <cp:keywords/>
  <dc:description/>
  <cp:lastModifiedBy>Chris A Landauer</cp:lastModifiedBy>
  <cp:revision>43</cp:revision>
  <cp:lastPrinted>2012-11-26T17:25:34Z</cp:lastPrinted>
  <dcterms:created xsi:type="dcterms:W3CDTF">2015-09-14T21:46:10Z</dcterms:created>
  <dcterms:modified xsi:type="dcterms:W3CDTF">2015-09-22T22:00:48Z</dcterms:modified>
  <cp:category/>
</cp:coreProperties>
</file>