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tiff" ContentType="image/tiff"/>
  <Default Extension="xlsx" ContentType="application/vnd.openxmlformats-officedocument.spreadsheetml.sheet"/>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27"/>
  </p:notesMasterIdLst>
  <p:handoutMasterIdLst>
    <p:handoutMasterId r:id="rId28"/>
  </p:handoutMasterIdLst>
  <p:sldIdLst>
    <p:sldId id="282" r:id="rId2"/>
    <p:sldId id="257" r:id="rId3"/>
    <p:sldId id="258" r:id="rId4"/>
    <p:sldId id="260" r:id="rId5"/>
    <p:sldId id="261" r:id="rId6"/>
    <p:sldId id="262" r:id="rId7"/>
    <p:sldId id="263" r:id="rId8"/>
    <p:sldId id="264" r:id="rId9"/>
    <p:sldId id="265" r:id="rId10"/>
    <p:sldId id="284" r:id="rId11"/>
    <p:sldId id="267" r:id="rId12"/>
    <p:sldId id="268" r:id="rId13"/>
    <p:sldId id="289" r:id="rId14"/>
    <p:sldId id="287" r:id="rId15"/>
    <p:sldId id="271" r:id="rId16"/>
    <p:sldId id="270" r:id="rId17"/>
    <p:sldId id="273" r:id="rId18"/>
    <p:sldId id="272" r:id="rId19"/>
    <p:sldId id="274" r:id="rId20"/>
    <p:sldId id="275" r:id="rId21"/>
    <p:sldId id="276" r:id="rId22"/>
    <p:sldId id="277" r:id="rId23"/>
    <p:sldId id="278" r:id="rId24"/>
    <p:sldId id="279" r:id="rId25"/>
    <p:sldId id="280"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frameSlides="1"/>
  <p:clrMru>
    <a:srgbClr val="0A237A"/>
    <a:srgbClr val="091C5F"/>
    <a:srgbClr val="E37D16"/>
    <a:srgbClr val="E39E16"/>
    <a:srgbClr val="FF9E16"/>
    <a:srgbClr val="002463"/>
    <a:srgbClr val="163560"/>
    <a:srgbClr val="003366"/>
    <a:srgbClr val="00000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0465" autoAdjust="0"/>
    <p:restoredTop sz="99617" autoAdjust="0"/>
  </p:normalViewPr>
  <p:slideViewPr>
    <p:cSldViewPr snapToGrid="0" snapToObjects="1">
      <p:cViewPr varScale="1">
        <p:scale>
          <a:sx n="67" d="100"/>
          <a:sy n="67" d="100"/>
        </p:scale>
        <p:origin x="-112" y="-1152"/>
      </p:cViewPr>
      <p:guideLst>
        <p:guide orient="horz" pos="4137"/>
        <p:guide pos="5223"/>
        <p:guide pos="14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64" d="100"/>
          <a:sy n="64" d="100"/>
        </p:scale>
        <p:origin x="-3144" y="-82"/>
      </p:cViewPr>
      <p:guideLst>
        <p:guide orient="horz" pos="2880"/>
        <p:guide pos="2160"/>
      </p:guideLst>
    </p:cSldViewPr>
  </p:notesViewPr>
  <p:gridSpacing cx="75895" cy="75895"/>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310"/>
      <c:rAngAx val="0"/>
      <c:perspective val="0"/>
    </c:view3D>
    <c:floor>
      <c:thickness val="0"/>
    </c:floor>
    <c:sideWall>
      <c:thickness val="0"/>
    </c:sideWall>
    <c:backWall>
      <c:thickness val="0"/>
    </c:backWall>
    <c:plotArea>
      <c:layout>
        <c:manualLayout>
          <c:layoutTarget val="inner"/>
          <c:xMode val="edge"/>
          <c:yMode val="edge"/>
          <c:x val="0.0943720480022125"/>
          <c:y val="0.167656948079496"/>
          <c:w val="0.882246929579461"/>
          <c:h val="0.604062721158474"/>
        </c:manualLayout>
      </c:layout>
      <c:pie3DChart>
        <c:varyColors val="1"/>
        <c:ser>
          <c:idx val="0"/>
          <c:order val="0"/>
          <c:tx>
            <c:strRef>
              <c:f>Sheet1!$A$2</c:f>
              <c:strCache>
                <c:ptCount val="1"/>
                <c:pt idx="0">
                  <c:v>East</c:v>
                </c:pt>
              </c:strCache>
            </c:strRef>
          </c:tx>
          <c:dPt>
            <c:idx val="0"/>
            <c:bubble3D val="0"/>
          </c:dPt>
          <c:dPt>
            <c:idx val="1"/>
            <c:bubble3D val="0"/>
          </c:dPt>
          <c:dPt>
            <c:idx val="2"/>
            <c:bubble3D val="0"/>
          </c:dPt>
          <c:dPt>
            <c:idx val="3"/>
            <c:bubble3D val="0"/>
          </c:dPt>
          <c:dPt>
            <c:idx val="4"/>
            <c:bubble3D val="0"/>
          </c:dPt>
          <c:dPt>
            <c:idx val="5"/>
            <c:bubble3D val="0"/>
          </c:dPt>
          <c:dPt>
            <c:idx val="6"/>
            <c:bubble3D val="0"/>
          </c:dPt>
          <c:dPt>
            <c:idx val="7"/>
            <c:bubble3D val="0"/>
          </c:dPt>
          <c:dPt>
            <c:idx val="8"/>
            <c:bubble3D val="0"/>
          </c:dPt>
          <c:dPt>
            <c:idx val="9"/>
            <c:bubble3D val="0"/>
          </c:dPt>
          <c:dPt>
            <c:idx val="10"/>
            <c:bubble3D val="0"/>
          </c:dPt>
          <c:dLbls>
            <c:dLbl>
              <c:idx val="0"/>
              <c:layout>
                <c:manualLayout>
                  <c:x val="-0.137924421999833"/>
                  <c:y val="-0.227906545257329"/>
                </c:manualLayout>
              </c:layout>
              <c:showLegendKey val="0"/>
              <c:showVal val="0"/>
              <c:showCatName val="1"/>
              <c:showSerName val="0"/>
              <c:showPercent val="1"/>
              <c:showBubbleSize val="0"/>
            </c:dLbl>
            <c:dLbl>
              <c:idx val="1"/>
              <c:layout>
                <c:manualLayout>
                  <c:x val="0.00759276972674486"/>
                  <c:y val="0.0220272609962823"/>
                </c:manualLayout>
              </c:layout>
              <c:showLegendKey val="0"/>
              <c:showVal val="0"/>
              <c:showCatName val="1"/>
              <c:showSerName val="0"/>
              <c:showPercent val="1"/>
              <c:showBubbleSize val="0"/>
            </c:dLbl>
            <c:dLbl>
              <c:idx val="2"/>
              <c:layout>
                <c:manualLayout>
                  <c:x val="0.0199594762771658"/>
                  <c:y val="-0.0220688474020062"/>
                </c:manualLayout>
              </c:layout>
              <c:showLegendKey val="0"/>
              <c:showVal val="0"/>
              <c:showCatName val="1"/>
              <c:showSerName val="0"/>
              <c:showPercent val="1"/>
              <c:showBubbleSize val="0"/>
            </c:dLbl>
            <c:txPr>
              <a:bodyPr/>
              <a:lstStyle/>
              <a:p>
                <a:pPr>
                  <a:defRPr sz="1000"/>
                </a:pPr>
                <a:endParaRPr lang="en-US"/>
              </a:p>
            </c:txPr>
            <c:showLegendKey val="0"/>
            <c:showVal val="0"/>
            <c:showCatName val="1"/>
            <c:showSerName val="0"/>
            <c:showPercent val="1"/>
            <c:showBubbleSize val="0"/>
            <c:showLeaderLines val="0"/>
          </c:dLbls>
          <c:cat>
            <c:strRef>
              <c:f>Sheet1!$B$1:$D$1</c:f>
              <c:strCache>
                <c:ptCount val="3"/>
                <c:pt idx="0">
                  <c:v>Technical Professional</c:v>
                </c:pt>
                <c:pt idx="1">
                  <c:v>Support</c:v>
                </c:pt>
                <c:pt idx="2">
                  <c:v>Other Professional</c:v>
                </c:pt>
              </c:strCache>
            </c:strRef>
          </c:cat>
          <c:val>
            <c:numRef>
              <c:f>Sheet1!$B$2:$D$2</c:f>
              <c:numCache>
                <c:formatCode>General</c:formatCode>
                <c:ptCount val="3"/>
                <c:pt idx="0">
                  <c:v>73.0</c:v>
                </c:pt>
                <c:pt idx="1">
                  <c:v>18.0</c:v>
                </c:pt>
                <c:pt idx="2">
                  <c:v>9.0</c:v>
                </c:pt>
              </c:numCache>
            </c:numRef>
          </c:val>
        </c:ser>
        <c:ser>
          <c:idx val="1"/>
          <c:order val="1"/>
          <c:tx>
            <c:strRef>
              <c:f>Sheet1!$A$3</c:f>
              <c:strCache>
                <c:ptCount val="1"/>
              </c:strCache>
            </c:strRef>
          </c:tx>
          <c:explosion val="25"/>
          <c:dPt>
            <c:idx val="0"/>
            <c:bubble3D val="0"/>
          </c:dPt>
          <c:dPt>
            <c:idx val="1"/>
            <c:bubble3D val="0"/>
          </c:dPt>
          <c:dPt>
            <c:idx val="2"/>
            <c:bubble3D val="0"/>
          </c:dPt>
          <c:dLbls>
            <c:numFmt formatCode="0%" sourceLinked="0"/>
            <c:spPr>
              <a:noFill/>
              <a:ln w="29934">
                <a:noFill/>
              </a:ln>
            </c:spPr>
            <c:txPr>
              <a:bodyPr/>
              <a:lstStyle/>
              <a:p>
                <a:pPr>
                  <a:defRPr sz="2092" b="1" i="0" u="none" strike="noStrike" baseline="0">
                    <a:solidFill>
                      <a:schemeClr val="tx1"/>
                    </a:solidFill>
                    <a:latin typeface="Arial"/>
                    <a:ea typeface="Arial"/>
                    <a:cs typeface="Arial"/>
                  </a:defRPr>
                </a:pPr>
                <a:endParaRPr lang="en-US"/>
              </a:p>
            </c:txPr>
            <c:showLegendKey val="0"/>
            <c:showVal val="0"/>
            <c:showCatName val="1"/>
            <c:showSerName val="0"/>
            <c:showPercent val="1"/>
            <c:showBubbleSize val="0"/>
            <c:showLeaderLines val="0"/>
          </c:dLbls>
          <c:cat>
            <c:strRef>
              <c:f>Sheet1!$B$1:$D$1</c:f>
              <c:strCache>
                <c:ptCount val="3"/>
                <c:pt idx="0">
                  <c:v>Technical Professional</c:v>
                </c:pt>
                <c:pt idx="1">
                  <c:v>Support</c:v>
                </c:pt>
                <c:pt idx="2">
                  <c:v>Other Professional</c:v>
                </c:pt>
              </c:strCache>
            </c:strRef>
          </c:cat>
          <c:val>
            <c:numRef>
              <c:f>Sheet1!$B$3:$D$3</c:f>
              <c:numCache>
                <c:formatCode>General</c:formatCode>
                <c:ptCount val="3"/>
              </c:numCache>
            </c:numRef>
          </c:val>
        </c:ser>
        <c:ser>
          <c:idx val="2"/>
          <c:order val="2"/>
          <c:tx>
            <c:strRef>
              <c:f>Sheet1!$A$4</c:f>
              <c:strCache>
                <c:ptCount val="1"/>
              </c:strCache>
            </c:strRef>
          </c:tx>
          <c:explosion val="25"/>
          <c:dPt>
            <c:idx val="0"/>
            <c:bubble3D val="0"/>
          </c:dPt>
          <c:dPt>
            <c:idx val="1"/>
            <c:bubble3D val="0"/>
          </c:dPt>
          <c:dPt>
            <c:idx val="2"/>
            <c:bubble3D val="0"/>
          </c:dPt>
          <c:dLbls>
            <c:numFmt formatCode="0%" sourceLinked="0"/>
            <c:spPr>
              <a:noFill/>
              <a:ln w="29934">
                <a:noFill/>
              </a:ln>
            </c:spPr>
            <c:txPr>
              <a:bodyPr/>
              <a:lstStyle/>
              <a:p>
                <a:pPr>
                  <a:defRPr sz="2092" b="1" i="0" u="none" strike="noStrike" baseline="0">
                    <a:solidFill>
                      <a:schemeClr val="tx1"/>
                    </a:solidFill>
                    <a:latin typeface="Arial"/>
                    <a:ea typeface="Arial"/>
                    <a:cs typeface="Arial"/>
                  </a:defRPr>
                </a:pPr>
                <a:endParaRPr lang="en-US"/>
              </a:p>
            </c:txPr>
            <c:showLegendKey val="0"/>
            <c:showVal val="0"/>
            <c:showCatName val="1"/>
            <c:showSerName val="0"/>
            <c:showPercent val="1"/>
            <c:showBubbleSize val="0"/>
            <c:showLeaderLines val="0"/>
          </c:dLbls>
          <c:cat>
            <c:strRef>
              <c:f>Sheet1!$B$1:$D$1</c:f>
              <c:strCache>
                <c:ptCount val="3"/>
                <c:pt idx="0">
                  <c:v>Technical Professional</c:v>
                </c:pt>
                <c:pt idx="1">
                  <c:v>Support</c:v>
                </c:pt>
                <c:pt idx="2">
                  <c:v>Other Professional</c:v>
                </c:pt>
              </c:strCache>
            </c:strRef>
          </c:cat>
          <c:val>
            <c:numRef>
              <c:f>Sheet1!$B$4:$D$4</c:f>
              <c:numCache>
                <c:formatCode>General</c:formatCode>
                <c:ptCount val="3"/>
              </c:numCache>
            </c:numRef>
          </c:val>
        </c:ser>
        <c:dLbls>
          <c:showLegendKey val="0"/>
          <c:showVal val="0"/>
          <c:showCatName val="1"/>
          <c:showSerName val="0"/>
          <c:showPercent val="1"/>
          <c:showBubbleSize val="0"/>
          <c:showLeaderLines val="0"/>
        </c:dLbls>
      </c:pie3DChart>
      <c:spPr>
        <a:noFill/>
        <a:ln w="29934">
          <a:noFill/>
        </a:ln>
      </c:spPr>
    </c:plotArea>
    <c:plotVisOnly val="1"/>
    <c:dispBlanksAs val="zero"/>
    <c:showDLblsOverMax val="0"/>
  </c:chart>
  <c:spPr>
    <a:noFill/>
    <a:ln>
      <a:noFill/>
    </a:ln>
  </c:spPr>
  <c:txPr>
    <a:bodyPr/>
    <a:lstStyle/>
    <a:p>
      <a:pPr>
        <a:defRPr sz="2092" b="1" i="0" u="none" strike="noStrike" baseline="0">
          <a:solidFill>
            <a:schemeClr val="tx1"/>
          </a:solidFill>
          <a:latin typeface="Arial"/>
          <a:ea typeface="Arial"/>
          <a:cs typeface="Aria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55B8A0F-509A-4D4E-B8A2-D4D70F6ADCD7}" type="datetimeFigureOut">
              <a:rPr lang="en-US" smtClean="0"/>
              <a:pPr/>
              <a:t>10/27/15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996E58-9887-034D-A2C5-588D503682EE}" type="slidenum">
              <a:rPr lang="en-US" smtClean="0"/>
              <a:pPr/>
              <a:t>‹#›</a:t>
            </a:fld>
            <a:endParaRPr lang="en-US" dirty="0"/>
          </a:p>
        </p:txBody>
      </p:sp>
    </p:spTree>
    <p:extLst>
      <p:ext uri="{BB962C8B-B14F-4D97-AF65-F5344CB8AC3E}">
        <p14:creationId xmlns:p14="http://schemas.microsoft.com/office/powerpoint/2010/main" val="36194984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002528-0F20-8844-920C-2F20B517E443}" type="datetimeFigureOut">
              <a:rPr lang="en-US" smtClean="0"/>
              <a:pPr/>
              <a:t>10/27/15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11B632-81DE-3B44-B95D-30BC8B3608A6}" type="slidenum">
              <a:rPr lang="en-US" smtClean="0"/>
              <a:pPr/>
              <a:t>‹#›</a:t>
            </a:fld>
            <a:endParaRPr lang="en-US" dirty="0"/>
          </a:p>
        </p:txBody>
      </p:sp>
    </p:spTree>
    <p:extLst>
      <p:ext uri="{BB962C8B-B14F-4D97-AF65-F5344CB8AC3E}">
        <p14:creationId xmlns:p14="http://schemas.microsoft.com/office/powerpoint/2010/main" val="304227876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02756" indent="-270291">
              <a:defRPr>
                <a:solidFill>
                  <a:schemeClr val="tx1"/>
                </a:solidFill>
                <a:latin typeface="Arial" pitchFamily="34" charset="0"/>
              </a:defRPr>
            </a:lvl2pPr>
            <a:lvl3pPr marL="1081164" indent="-216233">
              <a:defRPr>
                <a:solidFill>
                  <a:schemeClr val="tx1"/>
                </a:solidFill>
                <a:latin typeface="Arial" pitchFamily="34" charset="0"/>
              </a:defRPr>
            </a:lvl3pPr>
            <a:lvl4pPr marL="1513629" indent="-216233">
              <a:defRPr>
                <a:solidFill>
                  <a:schemeClr val="tx1"/>
                </a:solidFill>
                <a:latin typeface="Arial" pitchFamily="34" charset="0"/>
              </a:defRPr>
            </a:lvl4pPr>
            <a:lvl5pPr marL="1946095" indent="-216233">
              <a:defRPr>
                <a:solidFill>
                  <a:schemeClr val="tx1"/>
                </a:solidFill>
                <a:latin typeface="Arial" pitchFamily="34" charset="0"/>
              </a:defRPr>
            </a:lvl5pPr>
            <a:lvl6pPr marL="2378560" indent="-216233" defTabSz="432465" fontAlgn="base">
              <a:spcBef>
                <a:spcPct val="0"/>
              </a:spcBef>
              <a:spcAft>
                <a:spcPct val="0"/>
              </a:spcAft>
              <a:defRPr>
                <a:solidFill>
                  <a:schemeClr val="tx1"/>
                </a:solidFill>
                <a:latin typeface="Arial" pitchFamily="34" charset="0"/>
              </a:defRPr>
            </a:lvl6pPr>
            <a:lvl7pPr marL="2811026" indent="-216233" defTabSz="432465" fontAlgn="base">
              <a:spcBef>
                <a:spcPct val="0"/>
              </a:spcBef>
              <a:spcAft>
                <a:spcPct val="0"/>
              </a:spcAft>
              <a:defRPr>
                <a:solidFill>
                  <a:schemeClr val="tx1"/>
                </a:solidFill>
                <a:latin typeface="Arial" pitchFamily="34" charset="0"/>
              </a:defRPr>
            </a:lvl7pPr>
            <a:lvl8pPr marL="3243491" indent="-216233" defTabSz="432465" fontAlgn="base">
              <a:spcBef>
                <a:spcPct val="0"/>
              </a:spcBef>
              <a:spcAft>
                <a:spcPct val="0"/>
              </a:spcAft>
              <a:defRPr>
                <a:solidFill>
                  <a:schemeClr val="tx1"/>
                </a:solidFill>
                <a:latin typeface="Arial" pitchFamily="34" charset="0"/>
              </a:defRPr>
            </a:lvl8pPr>
            <a:lvl9pPr marL="3675957" indent="-216233" defTabSz="432465" fontAlgn="base">
              <a:spcBef>
                <a:spcPct val="0"/>
              </a:spcBef>
              <a:spcAft>
                <a:spcPct val="0"/>
              </a:spcAft>
              <a:defRPr>
                <a:solidFill>
                  <a:schemeClr val="tx1"/>
                </a:solidFill>
                <a:latin typeface="Arial" pitchFamily="34" charset="0"/>
              </a:defRPr>
            </a:lvl9pPr>
          </a:lstStyle>
          <a:p>
            <a:pPr fontAlgn="base">
              <a:spcBef>
                <a:spcPct val="0"/>
              </a:spcBef>
              <a:spcAft>
                <a:spcPct val="0"/>
              </a:spcAft>
            </a:pPr>
            <a:fld id="{ECA19202-642F-4241-8CA1-42B0990C53F2}" type="slidenum">
              <a:rPr lang="en-US">
                <a:latin typeface="Calibri" pitchFamily="34" charset="0"/>
              </a:rPr>
              <a:pPr fontAlgn="base">
                <a:spcBef>
                  <a:spcPct val="0"/>
                </a:spcBef>
                <a:spcAft>
                  <a:spcPct val="0"/>
                </a:spcAft>
              </a:pPr>
              <a:t>2</a:t>
            </a:fld>
            <a:endParaRPr lang="en-US" dirty="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02756" indent="-270291">
              <a:defRPr>
                <a:solidFill>
                  <a:schemeClr val="tx1"/>
                </a:solidFill>
                <a:latin typeface="Arial" pitchFamily="34" charset="0"/>
              </a:defRPr>
            </a:lvl2pPr>
            <a:lvl3pPr marL="1081164" indent="-216233">
              <a:defRPr>
                <a:solidFill>
                  <a:schemeClr val="tx1"/>
                </a:solidFill>
                <a:latin typeface="Arial" pitchFamily="34" charset="0"/>
              </a:defRPr>
            </a:lvl3pPr>
            <a:lvl4pPr marL="1513629" indent="-216233">
              <a:defRPr>
                <a:solidFill>
                  <a:schemeClr val="tx1"/>
                </a:solidFill>
                <a:latin typeface="Arial" pitchFamily="34" charset="0"/>
              </a:defRPr>
            </a:lvl4pPr>
            <a:lvl5pPr marL="1946095" indent="-216233">
              <a:defRPr>
                <a:solidFill>
                  <a:schemeClr val="tx1"/>
                </a:solidFill>
                <a:latin typeface="Arial" pitchFamily="34" charset="0"/>
              </a:defRPr>
            </a:lvl5pPr>
            <a:lvl6pPr marL="2378560" indent="-216233" defTabSz="432465" fontAlgn="base">
              <a:spcBef>
                <a:spcPct val="0"/>
              </a:spcBef>
              <a:spcAft>
                <a:spcPct val="0"/>
              </a:spcAft>
              <a:defRPr>
                <a:solidFill>
                  <a:schemeClr val="tx1"/>
                </a:solidFill>
                <a:latin typeface="Arial" pitchFamily="34" charset="0"/>
              </a:defRPr>
            </a:lvl6pPr>
            <a:lvl7pPr marL="2811026" indent="-216233" defTabSz="432465" fontAlgn="base">
              <a:spcBef>
                <a:spcPct val="0"/>
              </a:spcBef>
              <a:spcAft>
                <a:spcPct val="0"/>
              </a:spcAft>
              <a:defRPr>
                <a:solidFill>
                  <a:schemeClr val="tx1"/>
                </a:solidFill>
                <a:latin typeface="Arial" pitchFamily="34" charset="0"/>
              </a:defRPr>
            </a:lvl7pPr>
            <a:lvl8pPr marL="3243491" indent="-216233" defTabSz="432465" fontAlgn="base">
              <a:spcBef>
                <a:spcPct val="0"/>
              </a:spcBef>
              <a:spcAft>
                <a:spcPct val="0"/>
              </a:spcAft>
              <a:defRPr>
                <a:solidFill>
                  <a:schemeClr val="tx1"/>
                </a:solidFill>
                <a:latin typeface="Arial" pitchFamily="34" charset="0"/>
              </a:defRPr>
            </a:lvl8pPr>
            <a:lvl9pPr marL="3675957" indent="-216233" defTabSz="432465" fontAlgn="base">
              <a:spcBef>
                <a:spcPct val="0"/>
              </a:spcBef>
              <a:spcAft>
                <a:spcPct val="0"/>
              </a:spcAft>
              <a:defRPr>
                <a:solidFill>
                  <a:schemeClr val="tx1"/>
                </a:solidFill>
                <a:latin typeface="Arial" pitchFamily="34" charset="0"/>
              </a:defRPr>
            </a:lvl9pPr>
          </a:lstStyle>
          <a:p>
            <a:pPr fontAlgn="base">
              <a:spcBef>
                <a:spcPct val="0"/>
              </a:spcBef>
              <a:spcAft>
                <a:spcPct val="0"/>
              </a:spcAft>
            </a:pPr>
            <a:fld id="{84DA9735-1A23-438B-AB00-CF13AC7CB623}" type="slidenum">
              <a:rPr lang="en-US">
                <a:latin typeface="Calibri" pitchFamily="34" charset="0"/>
              </a:rPr>
              <a:pPr fontAlgn="base">
                <a:spcBef>
                  <a:spcPct val="0"/>
                </a:spcBef>
                <a:spcAft>
                  <a:spcPct val="0"/>
                </a:spcAft>
              </a:pPr>
              <a:t>24</a:t>
            </a:fld>
            <a:endParaRPr lang="en-US" dirty="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John’s Sign Off Slide.</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02756" indent="-270291">
              <a:defRPr>
                <a:solidFill>
                  <a:schemeClr val="tx1"/>
                </a:solidFill>
                <a:latin typeface="Arial" pitchFamily="34" charset="0"/>
              </a:defRPr>
            </a:lvl2pPr>
            <a:lvl3pPr marL="1081164" indent="-216233">
              <a:defRPr>
                <a:solidFill>
                  <a:schemeClr val="tx1"/>
                </a:solidFill>
                <a:latin typeface="Arial" pitchFamily="34" charset="0"/>
              </a:defRPr>
            </a:lvl3pPr>
            <a:lvl4pPr marL="1513629" indent="-216233">
              <a:defRPr>
                <a:solidFill>
                  <a:schemeClr val="tx1"/>
                </a:solidFill>
                <a:latin typeface="Arial" pitchFamily="34" charset="0"/>
              </a:defRPr>
            </a:lvl4pPr>
            <a:lvl5pPr marL="1946095" indent="-216233">
              <a:defRPr>
                <a:solidFill>
                  <a:schemeClr val="tx1"/>
                </a:solidFill>
                <a:latin typeface="Arial" pitchFamily="34" charset="0"/>
              </a:defRPr>
            </a:lvl5pPr>
            <a:lvl6pPr marL="2378560" indent="-216233" defTabSz="432465" fontAlgn="base">
              <a:spcBef>
                <a:spcPct val="0"/>
              </a:spcBef>
              <a:spcAft>
                <a:spcPct val="0"/>
              </a:spcAft>
              <a:defRPr>
                <a:solidFill>
                  <a:schemeClr val="tx1"/>
                </a:solidFill>
                <a:latin typeface="Arial" pitchFamily="34" charset="0"/>
              </a:defRPr>
            </a:lvl6pPr>
            <a:lvl7pPr marL="2811026" indent="-216233" defTabSz="432465" fontAlgn="base">
              <a:spcBef>
                <a:spcPct val="0"/>
              </a:spcBef>
              <a:spcAft>
                <a:spcPct val="0"/>
              </a:spcAft>
              <a:defRPr>
                <a:solidFill>
                  <a:schemeClr val="tx1"/>
                </a:solidFill>
                <a:latin typeface="Arial" pitchFamily="34" charset="0"/>
              </a:defRPr>
            </a:lvl7pPr>
            <a:lvl8pPr marL="3243491" indent="-216233" defTabSz="432465" fontAlgn="base">
              <a:spcBef>
                <a:spcPct val="0"/>
              </a:spcBef>
              <a:spcAft>
                <a:spcPct val="0"/>
              </a:spcAft>
              <a:defRPr>
                <a:solidFill>
                  <a:schemeClr val="tx1"/>
                </a:solidFill>
                <a:latin typeface="Arial" pitchFamily="34" charset="0"/>
              </a:defRPr>
            </a:lvl8pPr>
            <a:lvl9pPr marL="3675957" indent="-216233" defTabSz="432465" fontAlgn="base">
              <a:spcBef>
                <a:spcPct val="0"/>
              </a:spcBef>
              <a:spcAft>
                <a:spcPct val="0"/>
              </a:spcAft>
              <a:defRPr>
                <a:solidFill>
                  <a:schemeClr val="tx1"/>
                </a:solidFill>
                <a:latin typeface="Arial" pitchFamily="34" charset="0"/>
              </a:defRPr>
            </a:lvl9pPr>
          </a:lstStyle>
          <a:p>
            <a:pPr fontAlgn="base">
              <a:spcBef>
                <a:spcPct val="0"/>
              </a:spcBef>
              <a:spcAft>
                <a:spcPct val="0"/>
              </a:spcAft>
            </a:pPr>
            <a:fld id="{F3A89325-1759-4B64-A051-45DA35B37F6E}" type="slidenum">
              <a:rPr lang="en-US">
                <a:latin typeface="Calibri" pitchFamily="34" charset="0"/>
              </a:rPr>
              <a:pPr fontAlgn="base">
                <a:spcBef>
                  <a:spcPct val="0"/>
                </a:spcBef>
                <a:spcAft>
                  <a:spcPct val="0"/>
                </a:spcAft>
              </a:pPr>
              <a:t>25</a:t>
            </a:fld>
            <a:endParaRPr lang="en-US" dirty="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02756" indent="-270291">
              <a:defRPr>
                <a:solidFill>
                  <a:schemeClr val="tx1"/>
                </a:solidFill>
                <a:latin typeface="Arial" pitchFamily="34" charset="0"/>
              </a:defRPr>
            </a:lvl2pPr>
            <a:lvl3pPr marL="1081164" indent="-216233">
              <a:defRPr>
                <a:solidFill>
                  <a:schemeClr val="tx1"/>
                </a:solidFill>
                <a:latin typeface="Arial" pitchFamily="34" charset="0"/>
              </a:defRPr>
            </a:lvl3pPr>
            <a:lvl4pPr marL="1513629" indent="-216233">
              <a:defRPr>
                <a:solidFill>
                  <a:schemeClr val="tx1"/>
                </a:solidFill>
                <a:latin typeface="Arial" pitchFamily="34" charset="0"/>
              </a:defRPr>
            </a:lvl4pPr>
            <a:lvl5pPr marL="1946095" indent="-216233">
              <a:defRPr>
                <a:solidFill>
                  <a:schemeClr val="tx1"/>
                </a:solidFill>
                <a:latin typeface="Arial" pitchFamily="34" charset="0"/>
              </a:defRPr>
            </a:lvl5pPr>
            <a:lvl6pPr marL="2378560" indent="-216233" defTabSz="432465" fontAlgn="base">
              <a:spcBef>
                <a:spcPct val="0"/>
              </a:spcBef>
              <a:spcAft>
                <a:spcPct val="0"/>
              </a:spcAft>
              <a:defRPr>
                <a:solidFill>
                  <a:schemeClr val="tx1"/>
                </a:solidFill>
                <a:latin typeface="Arial" pitchFamily="34" charset="0"/>
              </a:defRPr>
            </a:lvl6pPr>
            <a:lvl7pPr marL="2811026" indent="-216233" defTabSz="432465" fontAlgn="base">
              <a:spcBef>
                <a:spcPct val="0"/>
              </a:spcBef>
              <a:spcAft>
                <a:spcPct val="0"/>
              </a:spcAft>
              <a:defRPr>
                <a:solidFill>
                  <a:schemeClr val="tx1"/>
                </a:solidFill>
                <a:latin typeface="Arial" pitchFamily="34" charset="0"/>
              </a:defRPr>
            </a:lvl7pPr>
            <a:lvl8pPr marL="3243491" indent="-216233" defTabSz="432465" fontAlgn="base">
              <a:spcBef>
                <a:spcPct val="0"/>
              </a:spcBef>
              <a:spcAft>
                <a:spcPct val="0"/>
              </a:spcAft>
              <a:defRPr>
                <a:solidFill>
                  <a:schemeClr val="tx1"/>
                </a:solidFill>
                <a:latin typeface="Arial" pitchFamily="34" charset="0"/>
              </a:defRPr>
            </a:lvl8pPr>
            <a:lvl9pPr marL="3675957" indent="-216233" defTabSz="432465" fontAlgn="base">
              <a:spcBef>
                <a:spcPct val="0"/>
              </a:spcBef>
              <a:spcAft>
                <a:spcPct val="0"/>
              </a:spcAft>
              <a:defRPr>
                <a:solidFill>
                  <a:schemeClr val="tx1"/>
                </a:solidFill>
                <a:latin typeface="Arial" pitchFamily="34" charset="0"/>
              </a:defRPr>
            </a:lvl9pPr>
          </a:lstStyle>
          <a:p>
            <a:pPr fontAlgn="base">
              <a:spcBef>
                <a:spcPct val="0"/>
              </a:spcBef>
              <a:spcAft>
                <a:spcPct val="0"/>
              </a:spcAft>
            </a:pPr>
            <a:fld id="{D8334BB8-6568-404C-A976-49E2BC7B13D5}" type="slidenum">
              <a:rPr lang="en-US">
                <a:latin typeface="Calibri" pitchFamily="34" charset="0"/>
              </a:rPr>
              <a:pPr fontAlgn="base">
                <a:spcBef>
                  <a:spcPct val="0"/>
                </a:spcBef>
                <a:spcAft>
                  <a:spcPct val="0"/>
                </a:spcAft>
              </a:pPr>
              <a:t>5</a:t>
            </a:fld>
            <a:endParaRPr lang="en-US" dirty="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02756" indent="-270291">
              <a:defRPr>
                <a:solidFill>
                  <a:schemeClr val="tx1"/>
                </a:solidFill>
                <a:latin typeface="Arial" pitchFamily="34" charset="0"/>
              </a:defRPr>
            </a:lvl2pPr>
            <a:lvl3pPr marL="1081164" indent="-216233">
              <a:defRPr>
                <a:solidFill>
                  <a:schemeClr val="tx1"/>
                </a:solidFill>
                <a:latin typeface="Arial" pitchFamily="34" charset="0"/>
              </a:defRPr>
            </a:lvl3pPr>
            <a:lvl4pPr marL="1513629" indent="-216233">
              <a:defRPr>
                <a:solidFill>
                  <a:schemeClr val="tx1"/>
                </a:solidFill>
                <a:latin typeface="Arial" pitchFamily="34" charset="0"/>
              </a:defRPr>
            </a:lvl4pPr>
            <a:lvl5pPr marL="1946095" indent="-216233">
              <a:defRPr>
                <a:solidFill>
                  <a:schemeClr val="tx1"/>
                </a:solidFill>
                <a:latin typeface="Arial" pitchFamily="34" charset="0"/>
              </a:defRPr>
            </a:lvl5pPr>
            <a:lvl6pPr marL="2378560" indent="-216233" defTabSz="432465" fontAlgn="base">
              <a:spcBef>
                <a:spcPct val="0"/>
              </a:spcBef>
              <a:spcAft>
                <a:spcPct val="0"/>
              </a:spcAft>
              <a:defRPr>
                <a:solidFill>
                  <a:schemeClr val="tx1"/>
                </a:solidFill>
                <a:latin typeface="Arial" pitchFamily="34" charset="0"/>
              </a:defRPr>
            </a:lvl6pPr>
            <a:lvl7pPr marL="2811026" indent="-216233" defTabSz="432465" fontAlgn="base">
              <a:spcBef>
                <a:spcPct val="0"/>
              </a:spcBef>
              <a:spcAft>
                <a:spcPct val="0"/>
              </a:spcAft>
              <a:defRPr>
                <a:solidFill>
                  <a:schemeClr val="tx1"/>
                </a:solidFill>
                <a:latin typeface="Arial" pitchFamily="34" charset="0"/>
              </a:defRPr>
            </a:lvl7pPr>
            <a:lvl8pPr marL="3243491" indent="-216233" defTabSz="432465" fontAlgn="base">
              <a:spcBef>
                <a:spcPct val="0"/>
              </a:spcBef>
              <a:spcAft>
                <a:spcPct val="0"/>
              </a:spcAft>
              <a:defRPr>
                <a:solidFill>
                  <a:schemeClr val="tx1"/>
                </a:solidFill>
                <a:latin typeface="Arial" pitchFamily="34" charset="0"/>
              </a:defRPr>
            </a:lvl8pPr>
            <a:lvl9pPr marL="3675957" indent="-216233" defTabSz="432465" fontAlgn="base">
              <a:spcBef>
                <a:spcPct val="0"/>
              </a:spcBef>
              <a:spcAft>
                <a:spcPct val="0"/>
              </a:spcAft>
              <a:defRPr>
                <a:solidFill>
                  <a:schemeClr val="tx1"/>
                </a:solidFill>
                <a:latin typeface="Arial" pitchFamily="34" charset="0"/>
              </a:defRPr>
            </a:lvl9pPr>
          </a:lstStyle>
          <a:p>
            <a:pPr fontAlgn="base">
              <a:spcBef>
                <a:spcPct val="0"/>
              </a:spcBef>
              <a:spcAft>
                <a:spcPct val="0"/>
              </a:spcAft>
            </a:pPr>
            <a:fld id="{87D10B5C-44A3-4526-951F-A23B2A087FB6}" type="slidenum">
              <a:rPr lang="en-US">
                <a:ea typeface="ＭＳ Ｐゴシック" pitchFamily="34" charset="-128"/>
              </a:rPr>
              <a:pPr fontAlgn="base">
                <a:spcBef>
                  <a:spcPct val="0"/>
                </a:spcBef>
                <a:spcAft>
                  <a:spcPct val="0"/>
                </a:spcAft>
              </a:pPr>
              <a:t>6</a:t>
            </a:fld>
            <a:endParaRPr lang="en-US" dirty="0">
              <a:ea typeface="ＭＳ Ｐゴシック" pitchFamily="34" charset="-128"/>
            </a:endParaRP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latin typeface="Arial" pitchFamily="34" charset="0"/>
                <a:ea typeface="ＭＳ Ｐゴシック" pitchFamily="34" charset="-128"/>
              </a:rPr>
              <a:t>For staff, this chart is less important than the next one – effort should be made to present in a basic way: do NOT try to explain what SDP, SSA, SSS, ETO are, simply bumper sticker then as the next chart will describe them in more detail.</a:t>
            </a:r>
          </a:p>
          <a:p>
            <a:pPr>
              <a:spcBef>
                <a:spcPct val="0"/>
              </a:spcBef>
            </a:pPr>
            <a:endParaRPr lang="en-US" dirty="0" smtClean="0">
              <a:latin typeface="Arial" pitchFamily="34" charset="0"/>
              <a:ea typeface="ＭＳ Ｐゴシック" pitchFamily="34" charset="-128"/>
            </a:endParaRPr>
          </a:p>
          <a:p>
            <a:pPr>
              <a:spcBef>
                <a:spcPct val="0"/>
              </a:spcBef>
            </a:pPr>
            <a:r>
              <a:rPr lang="en-US" dirty="0" smtClean="0">
                <a:latin typeface="Arial" pitchFamily="34" charset="0"/>
                <a:ea typeface="ＭＳ Ｐゴシック" pitchFamily="34" charset="-128"/>
              </a:rPr>
              <a:t> Key: Foundation of trusted agent: it is the same thing we do throughout the lab and that is best value for the sponsor. The lab executes end to end missions and systems if required. Some programs may only engage the front end concept development and analysis, some may execute through development and operations when needed. In either case, we are a trusted agent: if it exists sufficiently, we acquire and integrate it, if not we will develop it with partners and subcontractors.</a:t>
            </a:r>
          </a:p>
          <a:p>
            <a:pPr>
              <a:spcBef>
                <a:spcPct val="0"/>
              </a:spcBef>
            </a:pPr>
            <a:endParaRPr lang="en-US" dirty="0" smtClean="0">
              <a:latin typeface="Arial" pitchFamily="34" charset="0"/>
              <a:ea typeface="ＭＳ Ｐゴシック" pitchFamily="34" charset="-128"/>
            </a:endParaRPr>
          </a:p>
          <a:p>
            <a:pPr>
              <a:spcBef>
                <a:spcPct val="0"/>
              </a:spcBef>
            </a:pPr>
            <a:r>
              <a:rPr lang="en-US" dirty="0" smtClean="0">
                <a:latin typeface="Arial" pitchFamily="34" charset="0"/>
                <a:ea typeface="ＭＳ Ｐゴシック" pitchFamily="34" charset="-128"/>
              </a:rPr>
              <a:t>The strategy is focused in four NSS core areas with a focused set of sponsors to engage, but then move to the next chart with the more detailed focus area decomposition (Why? Because the next one gets at the actual efforts that need to be pursued. It is a step closer to a functional context in which technical staff can think about their ideas and line management can consider priorities in terms to hiring and resource allocation).</a:t>
            </a:r>
          </a:p>
          <a:p>
            <a:pPr>
              <a:spcBef>
                <a:spcPct val="0"/>
              </a:spcBef>
            </a:pPr>
            <a:endParaRPr lang="en-US" dirty="0" smtClean="0">
              <a:latin typeface="Arial" pitchFamily="34" charset="0"/>
              <a:ea typeface="ＭＳ Ｐゴシック" pitchFamily="34" charset="-128"/>
            </a:endParaRPr>
          </a:p>
          <a:p>
            <a:pPr>
              <a:spcBef>
                <a:spcPct val="0"/>
              </a:spcBef>
            </a:pPr>
            <a:r>
              <a:rPr lang="en-US" dirty="0" smtClean="0">
                <a:latin typeface="Arial" pitchFamily="34" charset="0"/>
                <a:ea typeface="ＭＳ Ｐゴシック" pitchFamily="34" charset="-128"/>
              </a:rPr>
              <a:t>Core sponsor focus for ETO: should be verbally indicated that US Army/SMDC is a critical focus as the Army is the largest consumer of space-generated products and SMDC has the mission to enhance and leverage that for the US Army.</a:t>
            </a:r>
          </a:p>
          <a:p>
            <a:pPr>
              <a:spcBef>
                <a:spcPct val="0"/>
              </a:spcBef>
            </a:pPr>
            <a:endParaRPr lang="en-US" dirty="0" smtClean="0">
              <a:latin typeface="Arial" pitchFamily="34" charset="0"/>
              <a:ea typeface="ＭＳ Ｐゴシック" pitchFamily="34" charset="-128"/>
            </a:endParaRPr>
          </a:p>
          <a:p>
            <a:pPr>
              <a:spcBef>
                <a:spcPct val="0"/>
              </a:spcBef>
            </a:pPr>
            <a:r>
              <a:rPr lang="en-US" dirty="0" smtClean="0">
                <a:latin typeface="Arial" pitchFamily="34" charset="0"/>
                <a:ea typeface="ＭＳ Ｐゴシック" pitchFamily="34" charset="-128"/>
              </a:rPr>
              <a:t>--------------------Archive Notes Below ------------------------------</a:t>
            </a:r>
          </a:p>
          <a:p>
            <a:pPr>
              <a:spcBef>
                <a:spcPct val="0"/>
              </a:spcBef>
            </a:pPr>
            <a:r>
              <a:rPr lang="en-US" dirty="0" smtClean="0">
                <a:latin typeface="Arial" pitchFamily="34" charset="0"/>
                <a:ea typeface="ＭＳ Ｐゴシック" pitchFamily="34" charset="-128"/>
              </a:rPr>
              <a:t>Trusted agent foundation in the same way that we execute across the laboratory and indeed in CS: we are driven to provide technical advice and solutions to the sponsor in a manner that is unbiased and founded in physics. Our capability that we bring to bear is end-to-end from concept, through development, through analysis and data products. Our programs may use all or part of that capability but in those situation in which development is necessary, we do so with the philosophy that if enabling technology exists, we obtain and integrate it, if it does not we invent it.</a:t>
            </a:r>
          </a:p>
          <a:p>
            <a:pPr>
              <a:spcBef>
                <a:spcPct val="0"/>
              </a:spcBef>
            </a:pPr>
            <a:endParaRPr lang="en-US" dirty="0" smtClean="0">
              <a:latin typeface="Arial" pitchFamily="34" charset="0"/>
              <a:ea typeface="ＭＳ Ｐゴシック" pitchFamily="34" charset="-128"/>
            </a:endParaRPr>
          </a:p>
          <a:p>
            <a:pPr>
              <a:spcBef>
                <a:spcPct val="0"/>
              </a:spcBef>
            </a:pPr>
            <a:endParaRPr lang="en-US" dirty="0" smtClean="0">
              <a:latin typeface="Arial" pitchFamily="34" charset="0"/>
              <a:ea typeface="ＭＳ Ｐゴシック" pitchFamily="34" charset="-128"/>
            </a:endParaRPr>
          </a:p>
          <a:p>
            <a:pPr>
              <a:spcBef>
                <a:spcPct val="0"/>
              </a:spcBef>
            </a:pPr>
            <a:endParaRPr lang="en-US" dirty="0" smtClean="0">
              <a:latin typeface="Arial" pitchFamily="34" charset="0"/>
              <a:ea typeface="ＭＳ Ｐゴシック" pitchFamily="34" charset="-128"/>
            </a:endParaRPr>
          </a:p>
          <a:p>
            <a:pPr>
              <a:spcBef>
                <a:spcPct val="0"/>
              </a:spcBef>
            </a:pPr>
            <a:endParaRPr lang="en-US" dirty="0" smtClean="0">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02756" indent="-270291">
              <a:defRPr>
                <a:solidFill>
                  <a:schemeClr val="tx1"/>
                </a:solidFill>
                <a:latin typeface="Arial" pitchFamily="34" charset="0"/>
              </a:defRPr>
            </a:lvl2pPr>
            <a:lvl3pPr marL="1081164" indent="-216233">
              <a:defRPr>
                <a:solidFill>
                  <a:schemeClr val="tx1"/>
                </a:solidFill>
                <a:latin typeface="Arial" pitchFamily="34" charset="0"/>
              </a:defRPr>
            </a:lvl3pPr>
            <a:lvl4pPr marL="1513629" indent="-216233">
              <a:defRPr>
                <a:solidFill>
                  <a:schemeClr val="tx1"/>
                </a:solidFill>
                <a:latin typeface="Arial" pitchFamily="34" charset="0"/>
              </a:defRPr>
            </a:lvl4pPr>
            <a:lvl5pPr marL="1946095" indent="-216233">
              <a:defRPr>
                <a:solidFill>
                  <a:schemeClr val="tx1"/>
                </a:solidFill>
                <a:latin typeface="Arial" pitchFamily="34" charset="0"/>
              </a:defRPr>
            </a:lvl5pPr>
            <a:lvl6pPr marL="2378560" indent="-216233" defTabSz="432465" fontAlgn="base">
              <a:spcBef>
                <a:spcPct val="0"/>
              </a:spcBef>
              <a:spcAft>
                <a:spcPct val="0"/>
              </a:spcAft>
              <a:defRPr>
                <a:solidFill>
                  <a:schemeClr val="tx1"/>
                </a:solidFill>
                <a:latin typeface="Arial" pitchFamily="34" charset="0"/>
              </a:defRPr>
            </a:lvl6pPr>
            <a:lvl7pPr marL="2811026" indent="-216233" defTabSz="432465" fontAlgn="base">
              <a:spcBef>
                <a:spcPct val="0"/>
              </a:spcBef>
              <a:spcAft>
                <a:spcPct val="0"/>
              </a:spcAft>
              <a:defRPr>
                <a:solidFill>
                  <a:schemeClr val="tx1"/>
                </a:solidFill>
                <a:latin typeface="Arial" pitchFamily="34" charset="0"/>
              </a:defRPr>
            </a:lvl7pPr>
            <a:lvl8pPr marL="3243491" indent="-216233" defTabSz="432465" fontAlgn="base">
              <a:spcBef>
                <a:spcPct val="0"/>
              </a:spcBef>
              <a:spcAft>
                <a:spcPct val="0"/>
              </a:spcAft>
              <a:defRPr>
                <a:solidFill>
                  <a:schemeClr val="tx1"/>
                </a:solidFill>
                <a:latin typeface="Arial" pitchFamily="34" charset="0"/>
              </a:defRPr>
            </a:lvl8pPr>
            <a:lvl9pPr marL="3675957" indent="-216233" defTabSz="432465" fontAlgn="base">
              <a:spcBef>
                <a:spcPct val="0"/>
              </a:spcBef>
              <a:spcAft>
                <a:spcPct val="0"/>
              </a:spcAft>
              <a:defRPr>
                <a:solidFill>
                  <a:schemeClr val="tx1"/>
                </a:solidFill>
                <a:latin typeface="Arial" pitchFamily="34" charset="0"/>
              </a:defRPr>
            </a:lvl9pPr>
          </a:lstStyle>
          <a:p>
            <a:pPr fontAlgn="base">
              <a:spcBef>
                <a:spcPct val="0"/>
              </a:spcBef>
              <a:spcAft>
                <a:spcPct val="0"/>
              </a:spcAft>
            </a:pPr>
            <a:fld id="{38D32DBB-F65B-4161-8F90-E93BB62EBE53}" type="slidenum">
              <a:rPr lang="en-US">
                <a:latin typeface="Calibri" pitchFamily="34" charset="0"/>
              </a:rPr>
              <a:pPr fontAlgn="base">
                <a:spcBef>
                  <a:spcPct val="0"/>
                </a:spcBef>
                <a:spcAft>
                  <a:spcPct val="0"/>
                </a:spcAft>
              </a:pPr>
              <a:t>9</a:t>
            </a:fld>
            <a:endParaRPr lang="en-US" dirty="0">
              <a:latin typeface="Calibri" pitchFamily="34" charset="0"/>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02756" indent="-270291">
              <a:defRPr>
                <a:solidFill>
                  <a:schemeClr val="tx1"/>
                </a:solidFill>
                <a:latin typeface="Arial" pitchFamily="34" charset="0"/>
              </a:defRPr>
            </a:lvl2pPr>
            <a:lvl3pPr marL="1081164" indent="-216233">
              <a:defRPr>
                <a:solidFill>
                  <a:schemeClr val="tx1"/>
                </a:solidFill>
                <a:latin typeface="Arial" pitchFamily="34" charset="0"/>
              </a:defRPr>
            </a:lvl3pPr>
            <a:lvl4pPr marL="1513629" indent="-216233">
              <a:defRPr>
                <a:solidFill>
                  <a:schemeClr val="tx1"/>
                </a:solidFill>
                <a:latin typeface="Arial" pitchFamily="34" charset="0"/>
              </a:defRPr>
            </a:lvl4pPr>
            <a:lvl5pPr marL="1946095" indent="-216233">
              <a:defRPr>
                <a:solidFill>
                  <a:schemeClr val="tx1"/>
                </a:solidFill>
                <a:latin typeface="Arial" pitchFamily="34" charset="0"/>
              </a:defRPr>
            </a:lvl5pPr>
            <a:lvl6pPr marL="2378560" indent="-216233" defTabSz="432465" fontAlgn="base">
              <a:spcBef>
                <a:spcPct val="0"/>
              </a:spcBef>
              <a:spcAft>
                <a:spcPct val="0"/>
              </a:spcAft>
              <a:defRPr>
                <a:solidFill>
                  <a:schemeClr val="tx1"/>
                </a:solidFill>
                <a:latin typeface="Arial" pitchFamily="34" charset="0"/>
              </a:defRPr>
            </a:lvl6pPr>
            <a:lvl7pPr marL="2811026" indent="-216233" defTabSz="432465" fontAlgn="base">
              <a:spcBef>
                <a:spcPct val="0"/>
              </a:spcBef>
              <a:spcAft>
                <a:spcPct val="0"/>
              </a:spcAft>
              <a:defRPr>
                <a:solidFill>
                  <a:schemeClr val="tx1"/>
                </a:solidFill>
                <a:latin typeface="Arial" pitchFamily="34" charset="0"/>
              </a:defRPr>
            </a:lvl7pPr>
            <a:lvl8pPr marL="3243491" indent="-216233" defTabSz="432465" fontAlgn="base">
              <a:spcBef>
                <a:spcPct val="0"/>
              </a:spcBef>
              <a:spcAft>
                <a:spcPct val="0"/>
              </a:spcAft>
              <a:defRPr>
                <a:solidFill>
                  <a:schemeClr val="tx1"/>
                </a:solidFill>
                <a:latin typeface="Arial" pitchFamily="34" charset="0"/>
              </a:defRPr>
            </a:lvl8pPr>
            <a:lvl9pPr marL="3675957" indent="-216233" defTabSz="432465" fontAlgn="base">
              <a:spcBef>
                <a:spcPct val="0"/>
              </a:spcBef>
              <a:spcAft>
                <a:spcPct val="0"/>
              </a:spcAft>
              <a:defRPr>
                <a:solidFill>
                  <a:schemeClr val="tx1"/>
                </a:solidFill>
                <a:latin typeface="Arial" pitchFamily="34" charset="0"/>
              </a:defRPr>
            </a:lvl9pPr>
          </a:lstStyle>
          <a:p>
            <a:pPr fontAlgn="base">
              <a:spcBef>
                <a:spcPct val="0"/>
              </a:spcBef>
              <a:spcAft>
                <a:spcPct val="0"/>
              </a:spcAft>
            </a:pPr>
            <a:fld id="{2F5CCF32-B713-4364-B4F8-E2EEBC83A284}" type="slidenum">
              <a:rPr lang="en-US">
                <a:latin typeface="Calibri" pitchFamily="34" charset="0"/>
              </a:rPr>
              <a:pPr fontAlgn="base">
                <a:spcBef>
                  <a:spcPct val="0"/>
                </a:spcBef>
                <a:spcAft>
                  <a:spcPct val="0"/>
                </a:spcAft>
              </a:pPr>
              <a:t>10</a:t>
            </a:fld>
            <a:endParaRPr lang="en-US" dirty="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Hubble is the best</a:t>
            </a:r>
            <a:r>
              <a:rPr lang="en-US" baseline="0" dirty="0" smtClean="0"/>
              <a:t> optical telescope ever built, but it’s tough to take high resolution pictures of objects 3 billion miles away! NH will transform Pluto and Charon from pixelated blobs into real worlds with complexity and diversity.</a:t>
            </a:r>
            <a:endParaRPr lang="en-US" dirty="0"/>
          </a:p>
        </p:txBody>
      </p:sp>
      <p:sp>
        <p:nvSpPr>
          <p:cNvPr id="4" name="Slide Number Placeholder 3"/>
          <p:cNvSpPr>
            <a:spLocks noGrp="1"/>
          </p:cNvSpPr>
          <p:nvPr>
            <p:ph type="sldNum" sz="quarter" idx="10"/>
          </p:nvPr>
        </p:nvSpPr>
        <p:spPr/>
        <p:txBody>
          <a:bodyPr/>
          <a:lstStyle/>
          <a:p>
            <a:fld id="{3A11B632-81DE-3B44-B95D-30BC8B3608A6}"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675830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02756" indent="-270291">
              <a:defRPr>
                <a:solidFill>
                  <a:schemeClr val="tx1"/>
                </a:solidFill>
                <a:latin typeface="Arial" pitchFamily="34" charset="0"/>
              </a:defRPr>
            </a:lvl2pPr>
            <a:lvl3pPr marL="1081164" indent="-216233">
              <a:defRPr>
                <a:solidFill>
                  <a:schemeClr val="tx1"/>
                </a:solidFill>
                <a:latin typeface="Arial" pitchFamily="34" charset="0"/>
              </a:defRPr>
            </a:lvl3pPr>
            <a:lvl4pPr marL="1513629" indent="-216233">
              <a:defRPr>
                <a:solidFill>
                  <a:schemeClr val="tx1"/>
                </a:solidFill>
                <a:latin typeface="Arial" pitchFamily="34" charset="0"/>
              </a:defRPr>
            </a:lvl4pPr>
            <a:lvl5pPr marL="1946095" indent="-216233">
              <a:defRPr>
                <a:solidFill>
                  <a:schemeClr val="tx1"/>
                </a:solidFill>
                <a:latin typeface="Arial" pitchFamily="34" charset="0"/>
              </a:defRPr>
            </a:lvl5pPr>
            <a:lvl6pPr marL="2378560" indent="-216233" defTabSz="432465" fontAlgn="base">
              <a:spcBef>
                <a:spcPct val="0"/>
              </a:spcBef>
              <a:spcAft>
                <a:spcPct val="0"/>
              </a:spcAft>
              <a:defRPr>
                <a:solidFill>
                  <a:schemeClr val="tx1"/>
                </a:solidFill>
                <a:latin typeface="Arial" pitchFamily="34" charset="0"/>
              </a:defRPr>
            </a:lvl6pPr>
            <a:lvl7pPr marL="2811026" indent="-216233" defTabSz="432465" fontAlgn="base">
              <a:spcBef>
                <a:spcPct val="0"/>
              </a:spcBef>
              <a:spcAft>
                <a:spcPct val="0"/>
              </a:spcAft>
              <a:defRPr>
                <a:solidFill>
                  <a:schemeClr val="tx1"/>
                </a:solidFill>
                <a:latin typeface="Arial" pitchFamily="34" charset="0"/>
              </a:defRPr>
            </a:lvl7pPr>
            <a:lvl8pPr marL="3243491" indent="-216233" defTabSz="432465" fontAlgn="base">
              <a:spcBef>
                <a:spcPct val="0"/>
              </a:spcBef>
              <a:spcAft>
                <a:spcPct val="0"/>
              </a:spcAft>
              <a:defRPr>
                <a:solidFill>
                  <a:schemeClr val="tx1"/>
                </a:solidFill>
                <a:latin typeface="Arial" pitchFamily="34" charset="0"/>
              </a:defRPr>
            </a:lvl8pPr>
            <a:lvl9pPr marL="3675957" indent="-216233" defTabSz="432465" fontAlgn="base">
              <a:spcBef>
                <a:spcPct val="0"/>
              </a:spcBef>
              <a:spcAft>
                <a:spcPct val="0"/>
              </a:spcAft>
              <a:defRPr>
                <a:solidFill>
                  <a:schemeClr val="tx1"/>
                </a:solidFill>
                <a:latin typeface="Arial" pitchFamily="34" charset="0"/>
              </a:defRPr>
            </a:lvl9pPr>
          </a:lstStyle>
          <a:p>
            <a:pPr fontAlgn="base">
              <a:spcBef>
                <a:spcPct val="0"/>
              </a:spcBef>
              <a:spcAft>
                <a:spcPct val="0"/>
              </a:spcAft>
            </a:pPr>
            <a:fld id="{0D823077-5B8A-4724-8679-D8A9C3B161BB}" type="slidenum">
              <a:rPr lang="en-US">
                <a:latin typeface="Calibri" pitchFamily="34" charset="0"/>
              </a:rPr>
              <a:pPr fontAlgn="base">
                <a:spcBef>
                  <a:spcPct val="0"/>
                </a:spcBef>
                <a:spcAft>
                  <a:spcPct val="0"/>
                </a:spcAft>
              </a:pPr>
              <a:t>15</a:t>
            </a:fld>
            <a:endParaRPr lang="en-US" dirty="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02756" indent="-270291">
              <a:defRPr>
                <a:solidFill>
                  <a:schemeClr val="tx1"/>
                </a:solidFill>
                <a:latin typeface="Arial" pitchFamily="34" charset="0"/>
              </a:defRPr>
            </a:lvl2pPr>
            <a:lvl3pPr marL="1081164" indent="-216233">
              <a:defRPr>
                <a:solidFill>
                  <a:schemeClr val="tx1"/>
                </a:solidFill>
                <a:latin typeface="Arial" pitchFamily="34" charset="0"/>
              </a:defRPr>
            </a:lvl3pPr>
            <a:lvl4pPr marL="1513629" indent="-216233">
              <a:defRPr>
                <a:solidFill>
                  <a:schemeClr val="tx1"/>
                </a:solidFill>
                <a:latin typeface="Arial" pitchFamily="34" charset="0"/>
              </a:defRPr>
            </a:lvl4pPr>
            <a:lvl5pPr marL="1946095" indent="-216233">
              <a:defRPr>
                <a:solidFill>
                  <a:schemeClr val="tx1"/>
                </a:solidFill>
                <a:latin typeface="Arial" pitchFamily="34" charset="0"/>
              </a:defRPr>
            </a:lvl5pPr>
            <a:lvl6pPr marL="2378560" indent="-216233" defTabSz="432465" fontAlgn="base">
              <a:spcBef>
                <a:spcPct val="0"/>
              </a:spcBef>
              <a:spcAft>
                <a:spcPct val="0"/>
              </a:spcAft>
              <a:defRPr>
                <a:solidFill>
                  <a:schemeClr val="tx1"/>
                </a:solidFill>
                <a:latin typeface="Arial" pitchFamily="34" charset="0"/>
              </a:defRPr>
            </a:lvl6pPr>
            <a:lvl7pPr marL="2811026" indent="-216233" defTabSz="432465" fontAlgn="base">
              <a:spcBef>
                <a:spcPct val="0"/>
              </a:spcBef>
              <a:spcAft>
                <a:spcPct val="0"/>
              </a:spcAft>
              <a:defRPr>
                <a:solidFill>
                  <a:schemeClr val="tx1"/>
                </a:solidFill>
                <a:latin typeface="Arial" pitchFamily="34" charset="0"/>
              </a:defRPr>
            </a:lvl7pPr>
            <a:lvl8pPr marL="3243491" indent="-216233" defTabSz="432465" fontAlgn="base">
              <a:spcBef>
                <a:spcPct val="0"/>
              </a:spcBef>
              <a:spcAft>
                <a:spcPct val="0"/>
              </a:spcAft>
              <a:defRPr>
                <a:solidFill>
                  <a:schemeClr val="tx1"/>
                </a:solidFill>
                <a:latin typeface="Arial" pitchFamily="34" charset="0"/>
              </a:defRPr>
            </a:lvl8pPr>
            <a:lvl9pPr marL="3675957" indent="-216233" defTabSz="432465" fontAlgn="base">
              <a:spcBef>
                <a:spcPct val="0"/>
              </a:spcBef>
              <a:spcAft>
                <a:spcPct val="0"/>
              </a:spcAft>
              <a:defRPr>
                <a:solidFill>
                  <a:schemeClr val="tx1"/>
                </a:solidFill>
                <a:latin typeface="Arial" pitchFamily="34" charset="0"/>
              </a:defRPr>
            </a:lvl9pPr>
          </a:lstStyle>
          <a:p>
            <a:pPr fontAlgn="base">
              <a:spcBef>
                <a:spcPct val="0"/>
              </a:spcBef>
              <a:spcAft>
                <a:spcPct val="0"/>
              </a:spcAft>
            </a:pPr>
            <a:fld id="{D2279A5F-14E4-44B7-957D-87E78217F49D}" type="slidenum">
              <a:rPr lang="en-US">
                <a:latin typeface="Calibri" pitchFamily="34" charset="0"/>
              </a:rPr>
              <a:pPr fontAlgn="base">
                <a:spcBef>
                  <a:spcPct val="0"/>
                </a:spcBef>
                <a:spcAft>
                  <a:spcPct val="0"/>
                </a:spcAft>
              </a:pPr>
              <a:t>18</a:t>
            </a:fld>
            <a:endParaRPr lang="en-US" dirty="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ea typeface="ＭＳ Ｐゴシック" pitchFamily="34" charset="-128"/>
              </a:rPr>
              <a:t>. Asymmetry of this halo of energetic neutral atom (ENA) emission results from the complex MHD interaction of the corotating plasma with Titan’s ionosphere. </a:t>
            </a:r>
          </a:p>
          <a:p>
            <a:pPr>
              <a:spcBef>
                <a:spcPct val="0"/>
              </a:spcBef>
            </a:pPr>
            <a:endParaRPr lang="en-US" dirty="0" smtClean="0">
              <a:ea typeface="ＭＳ Ｐゴシック" pitchFamily="34" charset="-128"/>
            </a:endParaRPr>
          </a:p>
          <a:p>
            <a:pPr>
              <a:spcBef>
                <a:spcPct val="0"/>
              </a:spcBef>
            </a:pPr>
            <a:r>
              <a:rPr lang="en-US" dirty="0" smtClean="0">
                <a:ea typeface="ＭＳ Ｐゴシック" pitchFamily="34" charset="-128"/>
              </a:rPr>
              <a:t>The </a:t>
            </a:r>
            <a:r>
              <a:rPr lang="en-US" b="1" dirty="0" smtClean="0">
                <a:ea typeface="ＭＳ Ｐゴシック" pitchFamily="34" charset="-128"/>
              </a:rPr>
              <a:t>ENA</a:t>
            </a:r>
            <a:r>
              <a:rPr lang="en-US" dirty="0" smtClean="0">
                <a:ea typeface="ＭＳ Ｐゴシック" pitchFamily="34" charset="-128"/>
              </a:rPr>
              <a:t> </a:t>
            </a:r>
            <a:r>
              <a:rPr lang="en-US" b="1" dirty="0" smtClean="0">
                <a:ea typeface="ＭＳ Ｐゴシック" pitchFamily="34" charset="-128"/>
              </a:rPr>
              <a:t>imaging</a:t>
            </a:r>
            <a:r>
              <a:rPr lang="en-US" dirty="0" smtClean="0">
                <a:ea typeface="ＭＳ Ｐゴシック" pitchFamily="34" charset="-128"/>
              </a:rPr>
              <a:t> results from the IMAGE mission at Earth, and from the </a:t>
            </a:r>
            <a:r>
              <a:rPr lang="en-US" b="1" dirty="0" smtClean="0">
                <a:ea typeface="ＭＳ Ｐゴシック" pitchFamily="34" charset="-128"/>
              </a:rPr>
              <a:t>Cassini</a:t>
            </a:r>
            <a:r>
              <a:rPr lang="en-US" dirty="0" smtClean="0">
                <a:ea typeface="ＭＳ Ｐゴシック" pitchFamily="34" charset="-128"/>
              </a:rPr>
              <a:t> mission at Jupiter and Saturn. Both IMAGE and </a:t>
            </a:r>
            <a:r>
              <a:rPr lang="en-US" b="1" dirty="0" smtClean="0">
                <a:ea typeface="ＭＳ Ｐゴシック" pitchFamily="34" charset="-128"/>
              </a:rPr>
              <a:t>Cassini</a:t>
            </a:r>
            <a:r>
              <a:rPr lang="en-US" dirty="0" smtClean="0">
                <a:ea typeface="ＭＳ Ｐゴシック" pitchFamily="34" charset="-128"/>
              </a:rPr>
              <a:t> carry </a:t>
            </a:r>
            <a:r>
              <a:rPr lang="en-US" b="1" dirty="0" smtClean="0">
                <a:ea typeface="ＭＳ Ｐゴシック" pitchFamily="34" charset="-128"/>
              </a:rPr>
              <a:t>ENA</a:t>
            </a:r>
            <a:r>
              <a:rPr lang="en-US" dirty="0" smtClean="0">
                <a:ea typeface="ＭＳ Ｐゴシック" pitchFamily="34" charset="-128"/>
              </a:rPr>
              <a:t> cameras built at JHU/APL. The HENA imager on board the IMAGE mission provides global images of the ring current around the Earth and reveals the dynamics of the electrical coupling between the ring current and the ionosphere. The INCA imager on board </a:t>
            </a:r>
            <a:r>
              <a:rPr lang="en-US" b="1" dirty="0" smtClean="0">
                <a:ea typeface="ＭＳ Ｐゴシック" pitchFamily="34" charset="-128"/>
              </a:rPr>
              <a:t>Cassini</a:t>
            </a:r>
            <a:r>
              <a:rPr lang="en-US" dirty="0" smtClean="0">
                <a:ea typeface="ＭＳ Ｐゴシック" pitchFamily="34" charset="-128"/>
              </a:rPr>
              <a:t> returns </a:t>
            </a:r>
            <a:r>
              <a:rPr lang="en-US" b="1" dirty="0" smtClean="0">
                <a:ea typeface="ＭＳ Ｐゴシック" pitchFamily="34" charset="-128"/>
              </a:rPr>
              <a:t>ENA</a:t>
            </a:r>
            <a:r>
              <a:rPr lang="en-US" dirty="0" smtClean="0">
                <a:ea typeface="ＭＳ Ｐゴシック" pitchFamily="34" charset="-128"/>
              </a:rPr>
              <a:t> images from the enormous magnetosphere around Saturn, giving unprecedented insight into the dynamics of the hot plasma and its interaction with neutral gas and Saturn’s moons. The review ends with a brief description of </a:t>
            </a:r>
            <a:r>
              <a:rPr lang="en-US" b="1" dirty="0" smtClean="0">
                <a:ea typeface="ＭＳ Ｐゴシック" pitchFamily="34" charset="-128"/>
              </a:rPr>
              <a:t>ENA</a:t>
            </a:r>
            <a:r>
              <a:rPr lang="en-US" dirty="0" smtClean="0">
                <a:ea typeface="ＭＳ Ｐゴシック" pitchFamily="34" charset="-128"/>
              </a:rPr>
              <a:t> </a:t>
            </a:r>
            <a:r>
              <a:rPr lang="en-US" b="1" dirty="0" smtClean="0">
                <a:ea typeface="ＭＳ Ｐゴシック" pitchFamily="34" charset="-128"/>
              </a:rPr>
              <a:t>imaging</a:t>
            </a:r>
            <a:r>
              <a:rPr lang="en-US" dirty="0" smtClean="0">
                <a:ea typeface="ＭＳ Ｐゴシック" pitchFamily="34" charset="-128"/>
              </a:rPr>
              <a:t> of the heliospheric boundary and the future projects utilizing </a:t>
            </a:r>
            <a:r>
              <a:rPr lang="en-US" b="1" dirty="0" smtClean="0">
                <a:ea typeface="ＭＳ Ｐゴシック" pitchFamily="34" charset="-128"/>
              </a:rPr>
              <a:t>ENA</a:t>
            </a:r>
            <a:r>
              <a:rPr lang="en-US" dirty="0" smtClean="0">
                <a:ea typeface="ＭＳ Ｐゴシック" pitchFamily="34" charset="-128"/>
              </a:rPr>
              <a:t> instrumentation.</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02756" indent="-270291">
              <a:defRPr>
                <a:solidFill>
                  <a:schemeClr val="tx1"/>
                </a:solidFill>
                <a:latin typeface="Arial" pitchFamily="34" charset="0"/>
              </a:defRPr>
            </a:lvl2pPr>
            <a:lvl3pPr marL="1081164" indent="-216233">
              <a:defRPr>
                <a:solidFill>
                  <a:schemeClr val="tx1"/>
                </a:solidFill>
                <a:latin typeface="Arial" pitchFamily="34" charset="0"/>
              </a:defRPr>
            </a:lvl3pPr>
            <a:lvl4pPr marL="1513629" indent="-216233">
              <a:defRPr>
                <a:solidFill>
                  <a:schemeClr val="tx1"/>
                </a:solidFill>
                <a:latin typeface="Arial" pitchFamily="34" charset="0"/>
              </a:defRPr>
            </a:lvl4pPr>
            <a:lvl5pPr marL="1946095" indent="-216233">
              <a:defRPr>
                <a:solidFill>
                  <a:schemeClr val="tx1"/>
                </a:solidFill>
                <a:latin typeface="Arial" pitchFamily="34" charset="0"/>
              </a:defRPr>
            </a:lvl5pPr>
            <a:lvl6pPr marL="2378560" indent="-216233" defTabSz="432465" fontAlgn="base">
              <a:spcBef>
                <a:spcPct val="0"/>
              </a:spcBef>
              <a:spcAft>
                <a:spcPct val="0"/>
              </a:spcAft>
              <a:defRPr>
                <a:solidFill>
                  <a:schemeClr val="tx1"/>
                </a:solidFill>
                <a:latin typeface="Arial" pitchFamily="34" charset="0"/>
              </a:defRPr>
            </a:lvl6pPr>
            <a:lvl7pPr marL="2811026" indent="-216233" defTabSz="432465" fontAlgn="base">
              <a:spcBef>
                <a:spcPct val="0"/>
              </a:spcBef>
              <a:spcAft>
                <a:spcPct val="0"/>
              </a:spcAft>
              <a:defRPr>
                <a:solidFill>
                  <a:schemeClr val="tx1"/>
                </a:solidFill>
                <a:latin typeface="Arial" pitchFamily="34" charset="0"/>
              </a:defRPr>
            </a:lvl7pPr>
            <a:lvl8pPr marL="3243491" indent="-216233" defTabSz="432465" fontAlgn="base">
              <a:spcBef>
                <a:spcPct val="0"/>
              </a:spcBef>
              <a:spcAft>
                <a:spcPct val="0"/>
              </a:spcAft>
              <a:defRPr>
                <a:solidFill>
                  <a:schemeClr val="tx1"/>
                </a:solidFill>
                <a:latin typeface="Arial" pitchFamily="34" charset="0"/>
              </a:defRPr>
            </a:lvl8pPr>
            <a:lvl9pPr marL="3675957" indent="-216233" defTabSz="432465" fontAlgn="base">
              <a:spcBef>
                <a:spcPct val="0"/>
              </a:spcBef>
              <a:spcAft>
                <a:spcPct val="0"/>
              </a:spcAft>
              <a:defRPr>
                <a:solidFill>
                  <a:schemeClr val="tx1"/>
                </a:solidFill>
                <a:latin typeface="Arial" pitchFamily="34" charset="0"/>
              </a:defRPr>
            </a:lvl9pPr>
          </a:lstStyle>
          <a:p>
            <a:pPr fontAlgn="base">
              <a:spcBef>
                <a:spcPct val="0"/>
              </a:spcBef>
              <a:spcAft>
                <a:spcPct val="0"/>
              </a:spcAft>
            </a:pPr>
            <a:fld id="{00355430-A042-470F-957B-4A4124625C87}" type="slidenum">
              <a:rPr lang="en-US">
                <a:latin typeface="Calibri" pitchFamily="34" charset="0"/>
                <a:ea typeface="ＭＳ Ｐゴシック" pitchFamily="34" charset="-128"/>
              </a:rPr>
              <a:pPr fontAlgn="base">
                <a:spcBef>
                  <a:spcPct val="0"/>
                </a:spcBef>
                <a:spcAft>
                  <a:spcPct val="0"/>
                </a:spcAft>
              </a:pPr>
              <a:t>23</a:t>
            </a:fld>
            <a:endParaRPr lang="en-US" dirty="0">
              <a:latin typeface="Calibri"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760788" y="2721050"/>
            <a:ext cx="5669280" cy="914400"/>
          </a:xfrm>
        </p:spPr>
        <p:txBody>
          <a:bodyPr anchor="ctr" anchorCtr="0">
            <a:normAutofit/>
          </a:bodyPr>
          <a:lstStyle>
            <a:lvl1pPr marL="0" indent="0" algn="l">
              <a:buNone/>
              <a:defRPr sz="2400" i="1">
                <a:solidFill>
                  <a:schemeClr val="tx2">
                    <a:lumMod val="90000"/>
                    <a:lumOff val="10000"/>
                  </a:schemeClr>
                </a:solidFill>
                <a:effectLst>
                  <a:outerShdw blurRad="38100" dist="38100" dir="2700000" algn="tl">
                    <a:srgbClr val="000000">
                      <a:alpha val="43137"/>
                    </a:srgbClr>
                  </a:outerShdw>
                </a:effectLst>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Date</a:t>
            </a:r>
            <a:endParaRPr lang="en-US" dirty="0"/>
          </a:p>
        </p:txBody>
      </p:sp>
      <p:pic>
        <p:nvPicPr>
          <p:cNvPr id="7" name="Picture 6" descr="apl_small_vertical_blu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41817" y="4990940"/>
            <a:ext cx="2697989" cy="1764850"/>
          </a:xfrm>
          <a:prstGeom prst="rect">
            <a:avLst/>
          </a:prstGeom>
        </p:spPr>
      </p:pic>
      <p:sp>
        <p:nvSpPr>
          <p:cNvPr id="9" name="Text Placeholder 8"/>
          <p:cNvSpPr>
            <a:spLocks noGrp="1"/>
          </p:cNvSpPr>
          <p:nvPr>
            <p:ph type="body" sz="quarter" idx="10" hasCustomPrompt="1"/>
          </p:nvPr>
        </p:nvSpPr>
        <p:spPr>
          <a:xfrm>
            <a:off x="1760788" y="4585830"/>
            <a:ext cx="4495195" cy="2063524"/>
          </a:xfrm>
        </p:spPr>
        <p:txBody>
          <a:bodyPr anchor="b" anchorCtr="0">
            <a:normAutofit/>
          </a:bodyPr>
          <a:lstStyle>
            <a:lvl1pPr marL="0" indent="0" algn="l">
              <a:buNone/>
              <a:defRPr sz="1800" i="1" baseline="0">
                <a:solidFill>
                  <a:srgbClr val="0A237A"/>
                </a:solidFill>
                <a:effectLst>
                  <a:outerShdw blurRad="38100" dist="38100" dir="2700000" algn="tl">
                    <a:srgbClr val="000000">
                      <a:alpha val="43137"/>
                    </a:srgbClr>
                  </a:outerShdw>
                </a:effectLst>
              </a:defRPr>
            </a:lvl1pPr>
          </a:lstStyle>
          <a:p>
            <a:pPr lvl="0"/>
            <a:r>
              <a:rPr lang="en-US" dirty="0" smtClean="0"/>
              <a:t>Name</a:t>
            </a:r>
            <a:br>
              <a:rPr lang="en-US" dirty="0" smtClean="0"/>
            </a:br>
            <a:r>
              <a:rPr lang="en-US" dirty="0" smtClean="0"/>
              <a:t>Title</a:t>
            </a:r>
            <a:br>
              <a:rPr lang="en-US" dirty="0" smtClean="0"/>
            </a:br>
            <a:r>
              <a:rPr lang="en-US" dirty="0" smtClean="0"/>
              <a:t>Contact info</a:t>
            </a:r>
            <a:endParaRPr lang="en-US" dirty="0"/>
          </a:p>
        </p:txBody>
      </p:sp>
      <p:pic>
        <p:nvPicPr>
          <p:cNvPr id="5" name="Picture 4" descr="PPT Template Bar Vertical Solid Blue.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371509" cy="6857543"/>
          </a:xfrm>
          <a:prstGeom prst="rect">
            <a:avLst/>
          </a:prstGeom>
        </p:spPr>
      </p:pic>
      <p:sp>
        <p:nvSpPr>
          <p:cNvPr id="4" name="Title 3"/>
          <p:cNvSpPr>
            <a:spLocks noGrp="1"/>
          </p:cNvSpPr>
          <p:nvPr>
            <p:ph type="title"/>
          </p:nvPr>
        </p:nvSpPr>
        <p:spPr>
          <a:xfrm>
            <a:off x="1760788" y="1358020"/>
            <a:ext cx="5669280" cy="914400"/>
          </a:xfrm>
        </p:spPr>
        <p:txBody>
          <a:bodyPr anchor="ctr" anchorCtr="0"/>
          <a:lstStyle>
            <a:lvl1pPr algn="l">
              <a:defRPr>
                <a:solidFill>
                  <a:schemeClr val="tx2">
                    <a:lumMod val="90000"/>
                    <a:lumOff val="10000"/>
                  </a:schemeClr>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41074929"/>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42262656"/>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1200" y="133165"/>
            <a:ext cx="8661500" cy="693204"/>
          </a:xfrm>
        </p:spPr>
        <p:txBody>
          <a:bodyPr/>
          <a:lstStyle/>
          <a:p>
            <a:r>
              <a:rPr lang="en-US" dirty="0" smtClean="0"/>
              <a:t>Click to edit Master title style</a:t>
            </a:r>
            <a:endParaRPr lang="en-US" dirty="0"/>
          </a:p>
        </p:txBody>
      </p:sp>
      <p:sp>
        <p:nvSpPr>
          <p:cNvPr id="4" name="Text Placeholder 2"/>
          <p:cNvSpPr>
            <a:spLocks noGrp="1"/>
          </p:cNvSpPr>
          <p:nvPr>
            <p:ph idx="1"/>
          </p:nvPr>
        </p:nvSpPr>
        <p:spPr>
          <a:xfrm>
            <a:off x="241200" y="1077363"/>
            <a:ext cx="8663518" cy="5058518"/>
          </a:xfrm>
          <a:prstGeom prst="rect">
            <a:avLst/>
          </a:prstGeom>
        </p:spPr>
        <p:txBody>
          <a:bodyPr vert="horz" lIns="91440" tIns="45720" rIns="91440" bIns="45720" rtlCol="0">
            <a:normAutofit/>
          </a:bodyPr>
          <a:lstStyle>
            <a:lvl2pPr marL="688975" indent="-285750">
              <a:buSzPct val="150000"/>
              <a:buFont typeface="Arial" panose="020B0604020202020204" pitchFamily="34" charset="0"/>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16261405"/>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3 Line Title Template">
    <p:spTree>
      <p:nvGrpSpPr>
        <p:cNvPr id="1" name=""/>
        <p:cNvGrpSpPr/>
        <p:nvPr/>
      </p:nvGrpSpPr>
      <p:grpSpPr>
        <a:xfrm>
          <a:off x="0" y="0"/>
          <a:ext cx="0" cy="0"/>
          <a:chOff x="0" y="0"/>
          <a:chExt cx="0" cy="0"/>
        </a:xfrm>
      </p:grpSpPr>
      <p:pic>
        <p:nvPicPr>
          <p:cNvPr id="5" name="Picture 4" descr="PPT Template Bar Horizontal SolidBlue13315.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3391" cy="1219119"/>
          </a:xfrm>
          <a:prstGeom prst="rect">
            <a:avLst/>
          </a:prstGeom>
        </p:spPr>
      </p:pic>
      <p:sp>
        <p:nvSpPr>
          <p:cNvPr id="2" name="Title 1"/>
          <p:cNvSpPr>
            <a:spLocks noGrp="1"/>
          </p:cNvSpPr>
          <p:nvPr>
            <p:ph type="title" hasCustomPrompt="1"/>
          </p:nvPr>
        </p:nvSpPr>
        <p:spPr>
          <a:xfrm>
            <a:off x="241200" y="-16934"/>
            <a:ext cx="8229600" cy="1224425"/>
          </a:xfrm>
        </p:spPr>
        <p:txBody>
          <a:bodyPr anchor="b" anchorCtr="0">
            <a:normAutofit/>
          </a:bodyPr>
          <a:lstStyle>
            <a:lvl1pPr>
              <a:defRPr sz="2800" baseline="0"/>
            </a:lvl1pPr>
          </a:lstStyle>
          <a:p>
            <a:r>
              <a:rPr lang="en-US" dirty="0" smtClean="0"/>
              <a:t>Click to edit Master title style:</a:t>
            </a:r>
            <a:br>
              <a:rPr lang="en-US" dirty="0" smtClean="0"/>
            </a:br>
            <a:r>
              <a:rPr lang="en-US" dirty="0" smtClean="0"/>
              <a:t>Two or Three Lines</a:t>
            </a:r>
            <a:br>
              <a:rPr lang="en-US" dirty="0" smtClean="0"/>
            </a:br>
            <a:r>
              <a:rPr lang="en-US" dirty="0" smtClean="0"/>
              <a:t>of Title Text</a:t>
            </a:r>
            <a:endParaRPr lang="en-US" dirty="0"/>
          </a:p>
        </p:txBody>
      </p:sp>
      <p:sp>
        <p:nvSpPr>
          <p:cNvPr id="6" name="Text Placeholder 2"/>
          <p:cNvSpPr>
            <a:spLocks noGrp="1"/>
          </p:cNvSpPr>
          <p:nvPr>
            <p:ph idx="1"/>
          </p:nvPr>
        </p:nvSpPr>
        <p:spPr>
          <a:xfrm>
            <a:off x="228601" y="1349405"/>
            <a:ext cx="8674100" cy="489173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93266661"/>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lumn Template">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chorCtr="0"/>
          <a:lstStyle/>
          <a:p>
            <a:r>
              <a:rPr lang="en-US" dirty="0" smtClean="0"/>
              <a:t>Click to edit Master title style</a:t>
            </a:r>
            <a:endParaRPr lang="en-US" dirty="0"/>
          </a:p>
        </p:txBody>
      </p:sp>
      <p:sp>
        <p:nvSpPr>
          <p:cNvPr id="3" name="Content Placeholder 2"/>
          <p:cNvSpPr>
            <a:spLocks noGrp="1"/>
          </p:cNvSpPr>
          <p:nvPr>
            <p:ph sz="half" idx="1"/>
          </p:nvPr>
        </p:nvSpPr>
        <p:spPr>
          <a:xfrm>
            <a:off x="241200" y="1193800"/>
            <a:ext cx="4136400" cy="4525963"/>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199" y="1193800"/>
            <a:ext cx="4257675" cy="4525963"/>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15993942"/>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497"/>
            <a:ext cx="8229600" cy="853220"/>
          </a:xfrm>
        </p:spPr>
        <p:txBody>
          <a:bodyPr>
            <a:normAutofit/>
          </a:bodyPr>
          <a:lstStyle>
            <a:lvl1pPr>
              <a:defRPr sz="2800"/>
            </a:lvl1pPr>
          </a:lstStyle>
          <a:p>
            <a:r>
              <a:rPr lang="en-US" dirty="0" smtClean="0"/>
              <a:t>Click to edit Master title style</a:t>
            </a:r>
            <a:endParaRPr lang="en-US" dirty="0"/>
          </a:p>
        </p:txBody>
      </p:sp>
      <p:sp>
        <p:nvSpPr>
          <p:cNvPr id="8" name="Content Placeholder 2"/>
          <p:cNvSpPr>
            <a:spLocks noGrp="1"/>
          </p:cNvSpPr>
          <p:nvPr>
            <p:ph idx="1"/>
          </p:nvPr>
        </p:nvSpPr>
        <p:spPr>
          <a:xfrm>
            <a:off x="457200" y="1210384"/>
            <a:ext cx="4114800" cy="4816570"/>
          </a:xfrm>
          <a:prstGeom prst="rect">
            <a:avLst/>
          </a:prstGeom>
        </p:spPr>
        <p:txBody>
          <a:bodyPr/>
          <a:lstStyle>
            <a:lvl1pPr marL="227013" indent="-227013">
              <a:lnSpc>
                <a:spcPct val="100000"/>
              </a:lnSpc>
              <a:spcBef>
                <a:spcPts val="0"/>
              </a:spcBef>
              <a:spcAft>
                <a:spcPts val="0"/>
              </a:spcAft>
              <a:defRPr sz="2400" b="1" baseline="0"/>
            </a:lvl1pPr>
            <a:lvl2pPr marL="460375" indent="-233363">
              <a:lnSpc>
                <a:spcPct val="100000"/>
              </a:lnSpc>
              <a:spcBef>
                <a:spcPts val="0"/>
              </a:spcBef>
              <a:spcAft>
                <a:spcPts val="0"/>
              </a:spcAft>
              <a:buSzPct val="110000"/>
              <a:buFont typeface="Arial"/>
              <a:buChar char="•"/>
              <a:tabLst/>
              <a:defRPr sz="1800"/>
            </a:lvl2pPr>
            <a:lvl3pPr marL="687388" indent="-227013">
              <a:lnSpc>
                <a:spcPct val="100000"/>
              </a:lnSpc>
              <a:spcBef>
                <a:spcPts val="0"/>
              </a:spcBef>
              <a:spcAft>
                <a:spcPts val="0"/>
              </a:spcAft>
              <a:buSzPct val="60000"/>
              <a:buFont typeface="Wingdings" charset="2"/>
              <a:buChar char="q"/>
              <a:defRPr sz="1600"/>
            </a:lvl3pPr>
            <a:lvl4pPr marL="914400" indent="-227013">
              <a:lnSpc>
                <a:spcPct val="100000"/>
              </a:lnSpc>
              <a:spcBef>
                <a:spcPts val="0"/>
              </a:spcBef>
              <a:spcAft>
                <a:spcPts val="0"/>
              </a:spcAft>
              <a:buFont typeface="Arial Narrow" pitchFamily="34" charset="0"/>
              <a:buChar char="–"/>
              <a:defRPr sz="1600"/>
            </a:lvl4pPr>
            <a:lvl5pPr marL="1141413" indent="-227013">
              <a:lnSpc>
                <a:spcPct val="100000"/>
              </a:lnSpc>
              <a:spcBef>
                <a:spcPts val="0"/>
              </a:spcBef>
              <a:spcAft>
                <a:spcPts val="0"/>
              </a:spcAft>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p:nvPr>
        </p:nvSpPr>
        <p:spPr>
          <a:xfrm>
            <a:off x="4572000" y="1210384"/>
            <a:ext cx="4114800" cy="4816570"/>
          </a:xfrm>
          <a:prstGeom prst="rect">
            <a:avLst/>
          </a:prstGeom>
        </p:spPr>
        <p:txBody>
          <a:bodyPr/>
          <a:lstStyle>
            <a:lvl1pPr marL="227013" indent="-227013">
              <a:lnSpc>
                <a:spcPct val="100000"/>
              </a:lnSpc>
              <a:spcBef>
                <a:spcPts val="0"/>
              </a:spcBef>
              <a:spcAft>
                <a:spcPts val="0"/>
              </a:spcAft>
              <a:defRPr sz="2400" b="1" baseline="0"/>
            </a:lvl1pPr>
            <a:lvl2pPr marL="460375" indent="-233363">
              <a:lnSpc>
                <a:spcPct val="100000"/>
              </a:lnSpc>
              <a:spcBef>
                <a:spcPts val="0"/>
              </a:spcBef>
              <a:spcAft>
                <a:spcPts val="0"/>
              </a:spcAft>
              <a:buSzPct val="110000"/>
              <a:buFont typeface="Arial"/>
              <a:buChar char="•"/>
              <a:tabLst/>
              <a:defRPr sz="1800"/>
            </a:lvl2pPr>
            <a:lvl3pPr marL="687388" indent="-227013">
              <a:lnSpc>
                <a:spcPct val="100000"/>
              </a:lnSpc>
              <a:spcBef>
                <a:spcPts val="0"/>
              </a:spcBef>
              <a:spcAft>
                <a:spcPts val="0"/>
              </a:spcAft>
              <a:buSzPct val="60000"/>
              <a:buFont typeface="Wingdings" charset="2"/>
              <a:buChar char="q"/>
              <a:defRPr sz="1600"/>
            </a:lvl3pPr>
            <a:lvl4pPr marL="914400" indent="-227013">
              <a:lnSpc>
                <a:spcPct val="100000"/>
              </a:lnSpc>
              <a:spcBef>
                <a:spcPts val="0"/>
              </a:spcBef>
              <a:spcAft>
                <a:spcPts val="0"/>
              </a:spcAft>
              <a:buFont typeface="Arial Narrow" pitchFamily="34" charset="0"/>
              <a:buChar char="–"/>
              <a:defRPr sz="1600"/>
            </a:lvl4pPr>
            <a:lvl5pPr marL="1141413" indent="-227013">
              <a:lnSpc>
                <a:spcPct val="100000"/>
              </a:lnSpc>
              <a:spcBef>
                <a:spcPts val="0"/>
              </a:spcBef>
              <a:spcAft>
                <a:spcPts val="0"/>
              </a:spcAft>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35769122"/>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pic>
        <p:nvPicPr>
          <p:cNvPr id="2" name="Picture 1" descr="apl_small_vertical_blu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3533" y="1536046"/>
            <a:ext cx="5096934" cy="3334084"/>
          </a:xfrm>
          <a:prstGeom prst="rect">
            <a:avLst/>
          </a:prstGeom>
        </p:spPr>
      </p:pic>
    </p:spTree>
    <p:extLst>
      <p:ext uri="{BB962C8B-B14F-4D97-AF65-F5344CB8AC3E}">
        <p14:creationId xmlns:p14="http://schemas.microsoft.com/office/powerpoint/2010/main" val="3839444199"/>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73164345"/>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Header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6623380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PPT Template Bar Horizontal SolidBlue3015.png"/>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0" y="0"/>
            <a:ext cx="9143391" cy="969199"/>
          </a:xfrm>
          <a:prstGeom prst="rect">
            <a:avLst/>
          </a:prstGeom>
        </p:spPr>
      </p:pic>
      <p:sp>
        <p:nvSpPr>
          <p:cNvPr id="2" name="Title Placeholder 1"/>
          <p:cNvSpPr>
            <a:spLocks noGrp="1"/>
          </p:cNvSpPr>
          <p:nvPr>
            <p:ph type="title"/>
          </p:nvPr>
        </p:nvSpPr>
        <p:spPr>
          <a:xfrm>
            <a:off x="241200" y="71739"/>
            <a:ext cx="8661500" cy="803443"/>
          </a:xfrm>
          <a:prstGeom prst="rect">
            <a:avLst/>
          </a:prstGeom>
        </p:spPr>
        <p:txBody>
          <a:bodyPr vert="horz" lIns="91440" tIns="45720" rIns="91440" bIns="45720" rtlCol="0" anchor="b"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1" y="1136342"/>
            <a:ext cx="8674100" cy="510480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Text Box 24"/>
          <p:cNvSpPr txBox="1">
            <a:spLocks noChangeArrowheads="1"/>
          </p:cNvSpPr>
          <p:nvPr userDrawn="1"/>
        </p:nvSpPr>
        <p:spPr bwMode="auto">
          <a:xfrm>
            <a:off x="79060" y="6582951"/>
            <a:ext cx="312906" cy="215444"/>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fld id="{3D10290D-4606-4C02-B498-50EFD41AC8B6}" type="slidenum">
              <a:rPr kumimoji="0" lang="en-US" sz="800" b="0" i="0" u="none" strike="noStrike" kern="0" cap="none" spc="0" normalizeH="0" baseline="0" noProof="0">
                <a:ln>
                  <a:noFill/>
                </a:ln>
                <a:solidFill>
                  <a:schemeClr val="bg1">
                    <a:lumMod val="50000"/>
                  </a:schemeClr>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800" b="0" i="0" u="none" strike="noStrike" kern="0" cap="none" spc="0" normalizeH="0" baseline="0" noProof="0" dirty="0">
              <a:ln>
                <a:noFill/>
              </a:ln>
              <a:solidFill>
                <a:schemeClr val="bg1">
                  <a:lumMod val="50000"/>
                </a:schemeClr>
              </a:solidFill>
              <a:effectLst/>
              <a:uLnTx/>
              <a:uFillTx/>
            </a:endParaRPr>
          </a:p>
        </p:txBody>
      </p:sp>
      <p:cxnSp>
        <p:nvCxnSpPr>
          <p:cNvPr id="10" name="Straight Connector 9"/>
          <p:cNvCxnSpPr/>
          <p:nvPr userDrawn="1"/>
        </p:nvCxnSpPr>
        <p:spPr>
          <a:xfrm flipV="1">
            <a:off x="163730" y="6599414"/>
            <a:ext cx="8412099" cy="1"/>
          </a:xfrm>
          <a:prstGeom prst="line">
            <a:avLst/>
          </a:prstGeom>
          <a:ln w="9525" cmpd="sng">
            <a:solidFill>
              <a:srgbClr val="002463"/>
            </a:solidFill>
            <a:tailEnd type="none" w="med" len="lg"/>
          </a:ln>
        </p:spPr>
        <p:style>
          <a:lnRef idx="1">
            <a:schemeClr val="dk1"/>
          </a:lnRef>
          <a:fillRef idx="0">
            <a:schemeClr val="dk1"/>
          </a:fillRef>
          <a:effectRef idx="0">
            <a:schemeClr val="dk1"/>
          </a:effectRef>
          <a:fontRef idx="minor">
            <a:schemeClr val="tx1"/>
          </a:fontRef>
        </p:style>
      </p:cxnSp>
      <p:pic>
        <p:nvPicPr>
          <p:cNvPr id="7" name="Picture 6" descr="apl_small_shield_blu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8575830" y="6344592"/>
            <a:ext cx="431370" cy="441559"/>
          </a:xfrm>
          <a:prstGeom prst="rect">
            <a:avLst/>
          </a:prstGeom>
        </p:spPr>
      </p:pic>
    </p:spTree>
    <p:extLst>
      <p:ext uri="{BB962C8B-B14F-4D97-AF65-F5344CB8AC3E}">
        <p14:creationId xmlns:p14="http://schemas.microsoft.com/office/powerpoint/2010/main" val="76959792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6" r:id="rId4"/>
    <p:sldLayoutId id="2147483652" r:id="rId5"/>
    <p:sldLayoutId id="2147483659" r:id="rId6"/>
    <p:sldLayoutId id="2147483657" r:id="rId7"/>
    <p:sldLayoutId id="2147483660" r:id="rId8"/>
    <p:sldLayoutId id="2147483662" r:id="rId9"/>
  </p:sldLayoutIdLst>
  <p:timing>
    <p:tnLst>
      <p:par>
        <p:cTn xmlns:p14="http://schemas.microsoft.com/office/powerpoint/2010/main" id="1" dur="indefinite" restart="never" nodeType="tmRoot"/>
      </p:par>
    </p:tnLst>
  </p:timing>
  <p:hf sldNum="0" hdr="0" ftr="0" dt="0"/>
  <p:txStyles>
    <p:titleStyle>
      <a:lvl1pPr algn="l" defTabSz="457200" rtl="0" eaLnBrk="1" latinLnBrk="0" hangingPunct="1">
        <a:lnSpc>
          <a:spcPct val="90000"/>
        </a:lnSpc>
        <a:spcBef>
          <a:spcPct val="0"/>
        </a:spcBef>
        <a:buNone/>
        <a:defRPr sz="2800" b="1" i="1" u="none" kern="1200">
          <a:solidFill>
            <a:schemeClr val="bg1"/>
          </a:solidFill>
          <a:effectLst>
            <a:outerShdw blurRad="38100" dist="38100" dir="2700000" algn="tl">
              <a:srgbClr val="000000">
                <a:alpha val="43137"/>
              </a:srgbClr>
            </a:outerShdw>
          </a:effectLst>
          <a:latin typeface="Arial"/>
          <a:ea typeface="+mj-ea"/>
          <a:cs typeface="Arial"/>
        </a:defRPr>
      </a:lvl1pPr>
    </p:titleStyle>
    <p:bodyStyle>
      <a:lvl1pPr marL="230188" indent="-230188" algn="l" defTabSz="457200" rtl="0" eaLnBrk="1" latinLnBrk="0" hangingPunct="1">
        <a:lnSpc>
          <a:spcPct val="100000"/>
        </a:lnSpc>
        <a:spcBef>
          <a:spcPts val="300"/>
        </a:spcBef>
        <a:spcAft>
          <a:spcPts val="300"/>
        </a:spcAft>
        <a:buClrTx/>
        <a:buFont typeface="Wingdings" charset="2"/>
        <a:buChar char="§"/>
        <a:defRPr sz="2000" b="1" kern="1200">
          <a:solidFill>
            <a:schemeClr val="tx1"/>
          </a:solidFill>
          <a:latin typeface="+mn-lt"/>
          <a:ea typeface="+mn-ea"/>
          <a:cs typeface="+mn-cs"/>
        </a:defRPr>
      </a:lvl1pPr>
      <a:lvl2pPr marL="627063" indent="-223838" algn="l" defTabSz="457200" rtl="0" eaLnBrk="1" latinLnBrk="0" hangingPunct="1">
        <a:lnSpc>
          <a:spcPct val="100000"/>
        </a:lnSpc>
        <a:spcBef>
          <a:spcPts val="300"/>
        </a:spcBef>
        <a:spcAft>
          <a:spcPts val="300"/>
        </a:spcAft>
        <a:buClrTx/>
        <a:buSzPct val="125000"/>
        <a:buFont typeface="Arial" panose="020B0604020202020204" pitchFamily="34" charset="0"/>
        <a:buChar char="•"/>
        <a:defRPr sz="1800" b="1" kern="1200">
          <a:solidFill>
            <a:schemeClr val="tx1"/>
          </a:solidFill>
          <a:latin typeface="+mn-lt"/>
          <a:ea typeface="+mn-ea"/>
          <a:cs typeface="+mn-cs"/>
        </a:defRPr>
      </a:lvl2pPr>
      <a:lvl3pPr marL="971550" indent="-173038" algn="l" defTabSz="457200" rtl="0" eaLnBrk="1" latinLnBrk="0" hangingPunct="1">
        <a:lnSpc>
          <a:spcPct val="100000"/>
        </a:lnSpc>
        <a:spcBef>
          <a:spcPts val="300"/>
        </a:spcBef>
        <a:spcAft>
          <a:spcPts val="300"/>
        </a:spcAft>
        <a:buClrTx/>
        <a:buFont typeface="Lucida Grande"/>
        <a:buChar char="–"/>
        <a:defRPr sz="1600" b="1" kern="1200">
          <a:solidFill>
            <a:schemeClr val="tx1"/>
          </a:solidFill>
          <a:latin typeface="+mn-lt"/>
          <a:ea typeface="+mn-ea"/>
          <a:cs typeface="+mn-cs"/>
        </a:defRPr>
      </a:lvl3pPr>
      <a:lvl4pPr marL="1317625" indent="-173038" algn="l" defTabSz="457200" rtl="0" eaLnBrk="1" latinLnBrk="0" hangingPunct="1">
        <a:lnSpc>
          <a:spcPct val="100000"/>
        </a:lnSpc>
        <a:spcBef>
          <a:spcPts val="300"/>
        </a:spcBef>
        <a:spcAft>
          <a:spcPts val="300"/>
        </a:spcAft>
        <a:buClrTx/>
        <a:buFont typeface="Arial"/>
        <a:buChar char="•"/>
        <a:defRPr sz="1600" b="1" kern="1200">
          <a:solidFill>
            <a:schemeClr val="tx1"/>
          </a:solidFill>
          <a:latin typeface="+mn-lt"/>
          <a:ea typeface="+mn-ea"/>
          <a:cs typeface="+mn-cs"/>
        </a:defRPr>
      </a:lvl4pPr>
      <a:lvl5pPr marL="1660525" indent="-234950" algn="l" defTabSz="457200" rtl="0" eaLnBrk="1" latinLnBrk="0" hangingPunct="1">
        <a:lnSpc>
          <a:spcPct val="100000"/>
        </a:lnSpc>
        <a:spcBef>
          <a:spcPts val="300"/>
        </a:spcBef>
        <a:spcAft>
          <a:spcPts val="300"/>
        </a:spcAft>
        <a:buClrTx/>
        <a:buSzPct val="75000"/>
        <a:buFont typeface="Wingdings" charset="2"/>
        <a:buChar char="v"/>
        <a:defRPr sz="1600" b="1"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5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8.png"/><Relationship Id="rId3" Type="http://schemas.openxmlformats.org/officeDocument/2006/relationships/image" Target="../media/image5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1" Type="http://schemas.openxmlformats.org/officeDocument/2006/relationships/slideLayout" Target="../slideLayouts/slideLayout5.xml"/><Relationship Id="rId2" Type="http://schemas.openxmlformats.org/officeDocument/2006/relationships/image" Target="../media/image6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7.jpeg"/><Relationship Id="rId3" Type="http://schemas.openxmlformats.org/officeDocument/2006/relationships/image" Target="../media/image68.jpeg"/></Relationships>
</file>

<file path=ppt/slides/_rels/slide18.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hart" Target="../charts/char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2.jpeg"/><Relationship Id="rId3" Type="http://schemas.openxmlformats.org/officeDocument/2006/relationships/image" Target="../media/image73.jpe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3.xml"/><Relationship Id="rId2" Type="http://schemas.openxmlformats.org/officeDocument/2006/relationships/image" Target="../media/image74.jpeg"/></Relationships>
</file>

<file path=ppt/slides/_rels/slide23.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5" Type="http://schemas.openxmlformats.org/officeDocument/2006/relationships/image" Target="../media/image79.jpeg"/><Relationship Id="rId6" Type="http://schemas.openxmlformats.org/officeDocument/2006/relationships/image" Target="../media/image80.png"/><Relationship Id="rId7" Type="http://schemas.openxmlformats.org/officeDocument/2006/relationships/image" Target="../media/image81.png"/><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5" Type="http://schemas.openxmlformats.org/officeDocument/2006/relationships/image" Target="../media/image84.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5.jpeg"/></Relationships>
</file>

<file path=ppt/slides/_rels/slide3.xml.rels><?xml version="1.0" encoding="UTF-8" standalone="yes"?>
<Relationships xmlns="http://schemas.openxmlformats.org/package/2006/relationships"><Relationship Id="rId3" Type="http://schemas.openxmlformats.org/officeDocument/2006/relationships/hyperlink" Target="http://messenger.jhuapl.edu/the_mission/artistimpression/images/atmercury_lg.jpg" TargetMode="External"/><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jpeg"/><Relationship Id="rId9" Type="http://schemas.openxmlformats.org/officeDocument/2006/relationships/image" Target="../media/image16.jpeg"/><Relationship Id="rId10" Type="http://schemas.openxmlformats.org/officeDocument/2006/relationships/image" Target="../media/image17.jpeg"/><Relationship Id="rId11" Type="http://schemas.openxmlformats.org/officeDocument/2006/relationships/image" Target="../media/image18.jpeg"/><Relationship Id="rId1" Type="http://schemas.openxmlformats.org/officeDocument/2006/relationships/slideLayout" Target="../slideLayouts/slideLayout3.xml"/><Relationship Id="rId2" Type="http://schemas.openxmlformats.org/officeDocument/2006/relationships/image" Target="../media/image1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png"/></Relationships>
</file>

<file path=ppt/slides/_rels/slide5.xml.rels><?xml version="1.0" encoding="UTF-8" standalone="yes"?>
<Relationships xmlns="http://schemas.openxmlformats.org/package/2006/relationships"><Relationship Id="rId11" Type="http://schemas.openxmlformats.org/officeDocument/2006/relationships/image" Target="../media/image28.jpeg"/><Relationship Id="rId12" Type="http://schemas.openxmlformats.org/officeDocument/2006/relationships/image" Target="../media/image29.jpeg"/><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21.jpeg"/><Relationship Id="rId5" Type="http://schemas.openxmlformats.org/officeDocument/2006/relationships/image" Target="../media/image22.png"/><Relationship Id="rId6" Type="http://schemas.openxmlformats.org/officeDocument/2006/relationships/image" Target="../media/image23.jpeg"/><Relationship Id="rId7" Type="http://schemas.openxmlformats.org/officeDocument/2006/relationships/image" Target="../media/image24.jpeg"/><Relationship Id="rId8" Type="http://schemas.openxmlformats.org/officeDocument/2006/relationships/image" Target="../media/image25.jpeg"/><Relationship Id="rId9" Type="http://schemas.openxmlformats.org/officeDocument/2006/relationships/image" Target="../media/image26.jpeg"/><Relationship Id="rId10"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tiff"/><Relationship Id="rId6" Type="http://schemas.openxmlformats.org/officeDocument/2006/relationships/image" Target="../media/image33.jp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image" Target="../media/image39.jpeg"/><Relationship Id="rId1" Type="http://schemas.openxmlformats.org/officeDocument/2006/relationships/slideLayout" Target="../slideLayouts/slideLayout3.xml"/><Relationship Id="rId2"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jpeg"/><Relationship Id="rId1" Type="http://schemas.openxmlformats.org/officeDocument/2006/relationships/slideLayout" Target="../slideLayouts/slideLayout3.xml"/><Relationship Id="rId2" Type="http://schemas.openxmlformats.org/officeDocument/2006/relationships/image" Target="../media/image40.jpeg"/></Relationships>
</file>

<file path=ppt/slides/_rels/slide9.xml.rels><?xml version="1.0" encoding="UTF-8" standalone="yes"?>
<Relationships xmlns="http://schemas.openxmlformats.org/package/2006/relationships"><Relationship Id="rId11" Type="http://schemas.openxmlformats.org/officeDocument/2006/relationships/image" Target="../media/image53.wmf"/><Relationship Id="rId12" Type="http://schemas.openxmlformats.org/officeDocument/2006/relationships/image" Target="../media/image54.wmf"/><Relationship Id="rId13" Type="http://schemas.openxmlformats.org/officeDocument/2006/relationships/image" Target="../media/image55.wmf"/><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png"/><Relationship Id="rId6" Type="http://schemas.openxmlformats.org/officeDocument/2006/relationships/image" Target="../media/image48.jpeg"/><Relationship Id="rId7" Type="http://schemas.openxmlformats.org/officeDocument/2006/relationships/image" Target="../media/image49.jpeg"/><Relationship Id="rId8" Type="http://schemas.openxmlformats.org/officeDocument/2006/relationships/image" Target="../media/image50.jpeg"/><Relationship Id="rId9" Type="http://schemas.openxmlformats.org/officeDocument/2006/relationships/image" Target="../media/image51.jpeg"/><Relationship Id="rId10" Type="http://schemas.openxmlformats.org/officeDocument/2006/relationships/image" Target="../media/image5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6778" y="2272420"/>
            <a:ext cx="5669280" cy="914400"/>
          </a:xfrm>
        </p:spPr>
        <p:txBody>
          <a:bodyPr>
            <a:noAutofit/>
          </a:bodyPr>
          <a:lstStyle/>
          <a:p>
            <a:pPr algn="ctr"/>
            <a:r>
              <a:rPr lang="en-US" sz="4000" dirty="0" smtClean="0"/>
              <a:t>Space Exploration Sector Overview </a:t>
            </a:r>
            <a:br>
              <a:rPr lang="en-US" sz="4000" dirty="0" smtClean="0"/>
            </a:br>
            <a:r>
              <a:rPr lang="en-US" sz="3200" dirty="0" smtClean="0"/>
              <a:t>for the </a:t>
            </a:r>
            <a:br>
              <a:rPr lang="en-US" sz="3200" dirty="0" smtClean="0"/>
            </a:br>
            <a:r>
              <a:rPr lang="en-US" sz="4000" dirty="0" smtClean="0"/>
              <a:t>Flight Software Workshop</a:t>
            </a:r>
            <a:endParaRPr lang="en-US" sz="4000" dirty="0"/>
          </a:p>
        </p:txBody>
      </p:sp>
      <p:sp>
        <p:nvSpPr>
          <p:cNvPr id="3" name="Text Placeholder 2"/>
          <p:cNvSpPr>
            <a:spLocks noGrp="1"/>
          </p:cNvSpPr>
          <p:nvPr>
            <p:ph type="body" sz="quarter" idx="10"/>
          </p:nvPr>
        </p:nvSpPr>
        <p:spPr/>
        <p:txBody>
          <a:bodyPr/>
          <a:lstStyle/>
          <a:p>
            <a:r>
              <a:rPr lang="en-US" dirty="0" smtClean="0"/>
              <a:t>Michael Ryschkewitsch</a:t>
            </a:r>
          </a:p>
          <a:p>
            <a:r>
              <a:rPr lang="en-US" dirty="0" smtClean="0"/>
              <a:t>JHUAPL</a:t>
            </a:r>
          </a:p>
          <a:p>
            <a:r>
              <a:rPr lang="en-US" dirty="0" err="1" smtClean="0"/>
              <a:t>Michael.Ryschkewitsch@jhuapl.edu</a:t>
            </a:r>
            <a:endParaRPr lang="en-US" dirty="0"/>
          </a:p>
        </p:txBody>
      </p:sp>
    </p:spTree>
    <p:extLst>
      <p:ext uri="{BB962C8B-B14F-4D97-AF65-F5344CB8AC3E}">
        <p14:creationId xmlns:p14="http://schemas.microsoft.com/office/powerpoint/2010/main" val="51334188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7" descr="mono_color2.jpg"/>
          <p:cNvPicPr>
            <a:picLocks noChangeAspect="1"/>
          </p:cNvPicPr>
          <p:nvPr/>
        </p:nvPicPr>
        <p:blipFill rotWithShape="1">
          <a:blip r:embed="rId3" cstate="screen">
            <a:lum contrast="-24000"/>
            <a:extLst>
              <a:ext uri="{28A0092B-C50C-407E-A947-70E740481C1C}">
                <a14:useLocalDpi xmlns:a14="http://schemas.microsoft.com/office/drawing/2010/main"/>
              </a:ext>
            </a:extLst>
          </a:blip>
          <a:srcRect/>
          <a:stretch/>
        </p:blipFill>
        <p:spPr bwMode="auto">
          <a:xfrm>
            <a:off x="0" y="973562"/>
            <a:ext cx="9144001" cy="5316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Operational Instruments</a:t>
            </a:r>
            <a:endParaRPr lang="en-US" dirty="0"/>
          </a:p>
        </p:txBody>
      </p:sp>
      <p:sp>
        <p:nvSpPr>
          <p:cNvPr id="3" name="Content Placeholder 2"/>
          <p:cNvSpPr>
            <a:spLocks noGrp="1"/>
          </p:cNvSpPr>
          <p:nvPr>
            <p:ph sz="half" idx="1"/>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sz="1400" dirty="0" smtClean="0">
                <a:solidFill>
                  <a:schemeClr val="bg1"/>
                </a:solidFill>
                <a:latin typeface="Arial" pitchFamily="34" charset="0"/>
              </a:rPr>
              <a:t>Particle – Energetic Neutral Atoms</a:t>
            </a:r>
          </a:p>
          <a:p>
            <a:pPr lvl="1"/>
            <a:r>
              <a:rPr lang="en-US" sz="1400" dirty="0" smtClean="0">
                <a:solidFill>
                  <a:schemeClr val="bg1"/>
                </a:solidFill>
                <a:latin typeface="Arial" pitchFamily="34" charset="0"/>
              </a:rPr>
              <a:t>Cassini/MIMI</a:t>
            </a:r>
          </a:p>
          <a:p>
            <a:r>
              <a:rPr lang="en-US" sz="1400" dirty="0" smtClean="0">
                <a:solidFill>
                  <a:schemeClr val="bg1"/>
                </a:solidFill>
                <a:latin typeface="Arial" pitchFamily="34" charset="0"/>
              </a:rPr>
              <a:t>Particle – Charged</a:t>
            </a:r>
          </a:p>
          <a:p>
            <a:pPr lvl="1"/>
            <a:r>
              <a:rPr lang="en-US" sz="1400" dirty="0" smtClean="0">
                <a:solidFill>
                  <a:schemeClr val="bg1"/>
                </a:solidFill>
                <a:latin typeface="Arial" pitchFamily="34" charset="0"/>
              </a:rPr>
              <a:t>Voyager/LECP</a:t>
            </a:r>
            <a:endParaRPr lang="en-US" sz="1400" dirty="0">
              <a:solidFill>
                <a:schemeClr val="bg1"/>
              </a:solidFill>
              <a:latin typeface="Arial" pitchFamily="34" charset="0"/>
            </a:endParaRPr>
          </a:p>
          <a:p>
            <a:pPr lvl="1"/>
            <a:r>
              <a:rPr lang="en-US" sz="1400" dirty="0" smtClean="0">
                <a:solidFill>
                  <a:schemeClr val="bg1"/>
                </a:solidFill>
                <a:latin typeface="Arial" pitchFamily="34" charset="0"/>
              </a:rPr>
              <a:t>ACE/EPAM</a:t>
            </a:r>
          </a:p>
          <a:p>
            <a:pPr lvl="1"/>
            <a:r>
              <a:rPr lang="en-US" sz="1400" dirty="0" smtClean="0">
                <a:solidFill>
                  <a:schemeClr val="bg1"/>
                </a:solidFill>
                <a:latin typeface="Arial" pitchFamily="34" charset="0"/>
              </a:rPr>
              <a:t>Van Allen Probes/RBSPICE</a:t>
            </a:r>
          </a:p>
          <a:p>
            <a:pPr lvl="1"/>
            <a:r>
              <a:rPr lang="en-US" sz="1400" dirty="0" smtClean="0">
                <a:solidFill>
                  <a:schemeClr val="bg1"/>
                </a:solidFill>
                <a:latin typeface="Arial" pitchFamily="34" charset="0"/>
              </a:rPr>
              <a:t>JUNO/JEDI</a:t>
            </a:r>
          </a:p>
          <a:p>
            <a:pPr lvl="1"/>
            <a:r>
              <a:rPr lang="en-US" sz="1400" dirty="0" smtClean="0">
                <a:solidFill>
                  <a:schemeClr val="bg1"/>
                </a:solidFill>
                <a:latin typeface="Arial" pitchFamily="34" charset="0"/>
              </a:rPr>
              <a:t>New Horizons/PEPPSI</a:t>
            </a:r>
          </a:p>
          <a:p>
            <a:pPr lvl="1"/>
            <a:r>
              <a:rPr lang="en-US" sz="1400" dirty="0" smtClean="0">
                <a:solidFill>
                  <a:schemeClr val="bg1"/>
                </a:solidFill>
                <a:latin typeface="Arial" pitchFamily="34" charset="0"/>
              </a:rPr>
              <a:t>MESSENGER/EPS</a:t>
            </a:r>
          </a:p>
          <a:p>
            <a:pPr lvl="1"/>
            <a:r>
              <a:rPr lang="en-US" sz="1400" dirty="0" smtClean="0">
                <a:solidFill>
                  <a:schemeClr val="bg1"/>
                </a:solidFill>
                <a:latin typeface="Arial" pitchFamily="34" charset="0"/>
              </a:rPr>
              <a:t>ACE/ULEIS</a:t>
            </a:r>
          </a:p>
          <a:p>
            <a:r>
              <a:rPr lang="en-US" sz="1400" dirty="0" smtClean="0">
                <a:solidFill>
                  <a:schemeClr val="bg1"/>
                </a:solidFill>
                <a:latin typeface="Arial" pitchFamily="34" charset="0"/>
              </a:rPr>
              <a:t>Optical – Interferometers</a:t>
            </a:r>
          </a:p>
          <a:p>
            <a:pPr lvl="1"/>
            <a:r>
              <a:rPr lang="en-US" sz="1400" dirty="0" smtClean="0">
                <a:solidFill>
                  <a:schemeClr val="bg1"/>
                </a:solidFill>
                <a:latin typeface="Arial" pitchFamily="34" charset="0"/>
              </a:rPr>
              <a:t>GIFS</a:t>
            </a:r>
          </a:p>
          <a:p>
            <a:r>
              <a:rPr lang="en-US" sz="1400" dirty="0" smtClean="0">
                <a:solidFill>
                  <a:schemeClr val="bg1"/>
                </a:solidFill>
                <a:latin typeface="Arial" pitchFamily="34" charset="0"/>
              </a:rPr>
              <a:t>Optical – Imaging Spectrometers</a:t>
            </a:r>
          </a:p>
          <a:p>
            <a:pPr lvl="1"/>
            <a:r>
              <a:rPr lang="en-US" sz="1400" dirty="0" smtClean="0">
                <a:solidFill>
                  <a:schemeClr val="bg1"/>
                </a:solidFill>
                <a:latin typeface="Arial" pitchFamily="34" charset="0"/>
              </a:rPr>
              <a:t>MRO/CRISM</a:t>
            </a:r>
          </a:p>
          <a:p>
            <a:pPr lvl="1"/>
            <a:r>
              <a:rPr lang="en-US" sz="1400" dirty="0" smtClean="0">
                <a:solidFill>
                  <a:schemeClr val="bg1"/>
                </a:solidFill>
                <a:latin typeface="Arial" pitchFamily="34" charset="0"/>
              </a:rPr>
              <a:t>DMSP/SUSSI</a:t>
            </a:r>
          </a:p>
          <a:p>
            <a:pPr lvl="1"/>
            <a:r>
              <a:rPr lang="en-US" sz="1400" dirty="0" smtClean="0">
                <a:solidFill>
                  <a:schemeClr val="bg1"/>
                </a:solidFill>
                <a:latin typeface="Arial" pitchFamily="34" charset="0"/>
              </a:rPr>
              <a:t>TIMED/GUVI</a:t>
            </a:r>
          </a:p>
          <a:p>
            <a:pPr lvl="1"/>
            <a:endParaRPr lang="en-US" sz="1400" dirty="0" smtClean="0">
              <a:solidFill>
                <a:schemeClr val="bg1"/>
              </a:solidFill>
              <a:latin typeface="Arial" pitchFamily="34" charset="0"/>
            </a:endParaRPr>
          </a:p>
          <a:p>
            <a:pPr lvl="1"/>
            <a:endParaRPr lang="en-US" sz="1400" dirty="0" smtClean="0">
              <a:solidFill>
                <a:schemeClr val="bg1"/>
              </a:solidFill>
              <a:latin typeface="Arial" pitchFamily="34" charset="0"/>
            </a:endParaRPr>
          </a:p>
        </p:txBody>
      </p:sp>
      <p:sp>
        <p:nvSpPr>
          <p:cNvPr id="6" name="Content Placeholder 5"/>
          <p:cNvSpPr>
            <a:spLocks noGrp="1"/>
          </p:cNvSpPr>
          <p:nvPr>
            <p:ph sz="half" idx="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sz="1400" dirty="0" smtClean="0">
                <a:solidFill>
                  <a:schemeClr val="bg1"/>
                </a:solidFill>
                <a:latin typeface="Arial" pitchFamily="34" charset="0"/>
              </a:rPr>
              <a:t>Optical </a:t>
            </a:r>
            <a:r>
              <a:rPr lang="en-US" sz="1400" dirty="0">
                <a:solidFill>
                  <a:schemeClr val="bg1"/>
                </a:solidFill>
                <a:latin typeface="Arial" pitchFamily="34" charset="0"/>
              </a:rPr>
              <a:t>– Imagers</a:t>
            </a:r>
          </a:p>
          <a:p>
            <a:pPr lvl="1"/>
            <a:r>
              <a:rPr lang="en-US" sz="1400" dirty="0">
                <a:solidFill>
                  <a:schemeClr val="bg1"/>
                </a:solidFill>
                <a:latin typeface="Arial" pitchFamily="34" charset="0"/>
              </a:rPr>
              <a:t>UV: TIMED/GUVI</a:t>
            </a:r>
          </a:p>
          <a:p>
            <a:pPr lvl="1"/>
            <a:r>
              <a:rPr lang="en-US" sz="1400" dirty="0">
                <a:solidFill>
                  <a:schemeClr val="bg1"/>
                </a:solidFill>
                <a:latin typeface="Arial" pitchFamily="34" charset="0"/>
              </a:rPr>
              <a:t>Visible: New Horizons/LORRI</a:t>
            </a:r>
          </a:p>
          <a:p>
            <a:pPr lvl="1"/>
            <a:r>
              <a:rPr lang="en-US" sz="1400" dirty="0" smtClean="0">
                <a:solidFill>
                  <a:schemeClr val="bg1"/>
                </a:solidFill>
                <a:latin typeface="Arial" pitchFamily="34" charset="0"/>
              </a:rPr>
              <a:t>MESSENGER/MDIS</a:t>
            </a:r>
          </a:p>
          <a:p>
            <a:r>
              <a:rPr lang="en-US" sz="1400" dirty="0" smtClean="0">
                <a:solidFill>
                  <a:schemeClr val="bg1"/>
                </a:solidFill>
                <a:latin typeface="Arial" pitchFamily="34" charset="0"/>
              </a:rPr>
              <a:t>RF-SAR</a:t>
            </a:r>
          </a:p>
          <a:p>
            <a:pPr lvl="1"/>
            <a:r>
              <a:rPr lang="en-US" sz="1400" dirty="0" smtClean="0">
                <a:solidFill>
                  <a:schemeClr val="bg1"/>
                </a:solidFill>
                <a:latin typeface="Arial" pitchFamily="34" charset="0"/>
              </a:rPr>
              <a:t>Mini-RF</a:t>
            </a:r>
          </a:p>
          <a:p>
            <a:r>
              <a:rPr lang="en-US" sz="1400" dirty="0" smtClean="0">
                <a:solidFill>
                  <a:schemeClr val="bg1"/>
                </a:solidFill>
                <a:latin typeface="Arial" pitchFamily="34" charset="0"/>
              </a:rPr>
              <a:t>Coherent Scatter (CS) Radar</a:t>
            </a:r>
          </a:p>
          <a:p>
            <a:pPr lvl="1"/>
            <a:r>
              <a:rPr lang="en-US" sz="1400" dirty="0" smtClean="0">
                <a:solidFill>
                  <a:schemeClr val="bg1"/>
                </a:solidFill>
                <a:latin typeface="Arial" pitchFamily="34" charset="0"/>
              </a:rPr>
              <a:t>SuperDARN</a:t>
            </a:r>
          </a:p>
          <a:p>
            <a:r>
              <a:rPr lang="en-US" sz="1400" dirty="0" smtClean="0">
                <a:solidFill>
                  <a:schemeClr val="bg1"/>
                </a:solidFill>
                <a:latin typeface="Arial" pitchFamily="34" charset="0"/>
              </a:rPr>
              <a:t>Magnetometers (Space &amp; Ground)</a:t>
            </a:r>
          </a:p>
          <a:p>
            <a:pPr lvl="1"/>
            <a:r>
              <a:rPr lang="en-US" sz="1400" dirty="0" smtClean="0">
                <a:solidFill>
                  <a:schemeClr val="bg1"/>
                </a:solidFill>
                <a:latin typeface="Arial" pitchFamily="34" charset="0"/>
              </a:rPr>
              <a:t>AMPERE/</a:t>
            </a:r>
            <a:r>
              <a:rPr lang="en-US" sz="1400" dirty="0" err="1" smtClean="0">
                <a:solidFill>
                  <a:schemeClr val="bg1"/>
                </a:solidFill>
                <a:latin typeface="Arial" pitchFamily="34" charset="0"/>
              </a:rPr>
              <a:t>SuperMAG</a:t>
            </a:r>
            <a:endParaRPr lang="en-US" sz="1400" dirty="0" smtClean="0">
              <a:solidFill>
                <a:schemeClr val="bg1"/>
              </a:solidFill>
              <a:latin typeface="Arial" pitchFamily="34" charset="0"/>
            </a:endParaRPr>
          </a:p>
          <a:p>
            <a:pPr lvl="1"/>
            <a:r>
              <a:rPr lang="en-US" sz="1400" dirty="0" smtClean="0">
                <a:solidFill>
                  <a:schemeClr val="bg1"/>
                </a:solidFill>
                <a:latin typeface="Arial" pitchFamily="34" charset="0"/>
              </a:rPr>
              <a:t>MESSENGER/MAG</a:t>
            </a:r>
            <a:endParaRPr lang="en-US" sz="1400" dirty="0">
              <a:solidFill>
                <a:schemeClr val="bg1"/>
              </a:solidFill>
              <a:latin typeface="Arial" pitchFamily="34" charset="0"/>
            </a:endParaRPr>
          </a:p>
          <a:p>
            <a:r>
              <a:rPr lang="en-US" sz="1600" dirty="0">
                <a:solidFill>
                  <a:schemeClr val="bg1"/>
                </a:solidFill>
                <a:latin typeface="Arial" pitchFamily="34" charset="0"/>
              </a:rPr>
              <a:t>S</a:t>
            </a:r>
            <a:r>
              <a:rPr lang="en-US" sz="1600" dirty="0" smtClean="0">
                <a:solidFill>
                  <a:schemeClr val="bg1"/>
                </a:solidFill>
                <a:latin typeface="Arial" pitchFamily="34" charset="0"/>
              </a:rPr>
              <a:t>pectrometers</a:t>
            </a:r>
          </a:p>
          <a:p>
            <a:pPr lvl="1"/>
            <a:r>
              <a:rPr lang="en-US" sz="1400" dirty="0" smtClean="0">
                <a:solidFill>
                  <a:schemeClr val="bg1"/>
                </a:solidFill>
                <a:latin typeface="Arial" pitchFamily="34" charset="0"/>
              </a:rPr>
              <a:t>MESSENGER/XRS (X-Ray)</a:t>
            </a:r>
          </a:p>
          <a:p>
            <a:pPr lvl="1"/>
            <a:r>
              <a:rPr lang="en-US" sz="1400" dirty="0" smtClean="0">
                <a:solidFill>
                  <a:schemeClr val="bg1"/>
                </a:solidFill>
                <a:latin typeface="Arial" pitchFamily="34" charset="0"/>
              </a:rPr>
              <a:t>MESSENGER/</a:t>
            </a:r>
            <a:r>
              <a:rPr lang="en-US" sz="1400" dirty="0" smtClean="0">
                <a:solidFill>
                  <a:schemeClr val="bg1"/>
                </a:solidFill>
              </a:rPr>
              <a:t>GRNS (Gamma-Ray and Neutron)</a:t>
            </a:r>
            <a:endParaRPr lang="en-US" sz="1400" dirty="0" smtClean="0">
              <a:solidFill>
                <a:schemeClr val="bg1"/>
              </a:solidFill>
              <a:latin typeface="Arial" pitchFamily="34" charset="0"/>
            </a:endParaRPr>
          </a:p>
        </p:txBody>
      </p:sp>
    </p:spTree>
    <p:extLst>
      <p:ext uri="{BB962C8B-B14F-4D97-AF65-F5344CB8AC3E}">
        <p14:creationId xmlns:p14="http://schemas.microsoft.com/office/powerpoint/2010/main" val="13016547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10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1000"/>
                                        <p:tgtEl>
                                          <p:spTgt spid="3">
                                            <p:txEl>
                                              <p:pRg st="1" end="1"/>
                                            </p:txEl>
                                          </p:spTgt>
                                        </p:tgtEl>
                                      </p:cBhvr>
                                    </p:animEffect>
                                  </p:childTnLst>
                                </p:cTn>
                              </p:par>
                            </p:childTnLst>
                          </p:cTn>
                        </p:par>
                        <p:par>
                          <p:cTn id="11" fill="hold" nodeType="afterGroup">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down)">
                                      <p:cBhvr>
                                        <p:cTn id="14" dur="1000"/>
                                        <p:tgtEl>
                                          <p:spTgt spid="3">
                                            <p:txEl>
                                              <p:pRg st="2" end="2"/>
                                            </p:txEl>
                                          </p:spTgt>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1000"/>
                                        <p:tgtEl>
                                          <p:spTgt spid="3">
                                            <p:txEl>
                                              <p:pRg st="3" end="3"/>
                                            </p:txEl>
                                          </p:spTgt>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1000"/>
                                        <p:tgtEl>
                                          <p:spTgt spid="3">
                                            <p:txEl>
                                              <p:pRg st="4" end="4"/>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1000"/>
                                        <p:tgtEl>
                                          <p:spTgt spid="3">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1000"/>
                                        <p:tgtEl>
                                          <p:spTgt spid="3">
                                            <p:txEl>
                                              <p:pRg st="6" end="6"/>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down)">
                                      <p:cBhvr>
                                        <p:cTn id="30" dur="1000"/>
                                        <p:tgtEl>
                                          <p:spTgt spid="3">
                                            <p:txEl>
                                              <p:pRg st="7" end="7"/>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down)">
                                      <p:cBhvr>
                                        <p:cTn id="33" dur="1000"/>
                                        <p:tgtEl>
                                          <p:spTgt spid="3">
                                            <p:txEl>
                                              <p:pRg st="8" end="8"/>
                                            </p:tx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wipe(down)">
                                      <p:cBhvr>
                                        <p:cTn id="36" dur="1000"/>
                                        <p:tgtEl>
                                          <p:spTgt spid="3">
                                            <p:txEl>
                                              <p:pRg st="9" end="9"/>
                                            </p:txEl>
                                          </p:spTgt>
                                        </p:tgtEl>
                                      </p:cBhvr>
                                    </p:animEffect>
                                  </p:childTnLst>
                                </p:cTn>
                              </p:par>
                            </p:childTnLst>
                          </p:cTn>
                        </p:par>
                        <p:par>
                          <p:cTn id="37" fill="hold" nodeType="afterGroup">
                            <p:stCondLst>
                              <p:cond delay="3000"/>
                            </p:stCondLst>
                            <p:childTnLst>
                              <p:par>
                                <p:cTn id="38" presetID="22" presetClass="entr" presetSubtype="4" fill="hold" grpId="0" nodeType="after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wipe(down)">
                                      <p:cBhvr>
                                        <p:cTn id="40" dur="1000"/>
                                        <p:tgtEl>
                                          <p:spTgt spid="3">
                                            <p:txEl>
                                              <p:pRg st="10" end="10"/>
                                            </p:txEl>
                                          </p:spTgt>
                                        </p:tgtEl>
                                      </p:cBhvr>
                                    </p:animEffect>
                                  </p:childTnLst>
                                </p:cTn>
                              </p:par>
                            </p:childTnLst>
                          </p:cTn>
                        </p:par>
                        <p:par>
                          <p:cTn id="41" fill="hold" nodeType="afterGroup">
                            <p:stCondLst>
                              <p:cond delay="4000"/>
                            </p:stCondLst>
                            <p:childTnLst>
                              <p:par>
                                <p:cTn id="42" presetID="22" presetClass="entr" presetSubtype="4" fill="hold" grpId="0" nodeType="after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wipe(down)">
                                      <p:cBhvr>
                                        <p:cTn id="44" dur="1000"/>
                                        <p:tgtEl>
                                          <p:spTgt spid="3">
                                            <p:txEl>
                                              <p:pRg st="11" end="11"/>
                                            </p:txEl>
                                          </p:spTgt>
                                        </p:tgtEl>
                                      </p:cBhvr>
                                    </p:animEffect>
                                  </p:childTnLst>
                                </p:cTn>
                              </p:par>
                            </p:childTnLst>
                          </p:cTn>
                        </p:par>
                        <p:par>
                          <p:cTn id="45" fill="hold" nodeType="afterGroup">
                            <p:stCondLst>
                              <p:cond delay="5000"/>
                            </p:stCondLst>
                            <p:childTnLst>
                              <p:par>
                                <p:cTn id="46" presetID="22" presetClass="entr" presetSubtype="4" fill="hold" grpId="0" nodeType="afterEffect">
                                  <p:stCondLst>
                                    <p:cond delay="0"/>
                                  </p:stCondLst>
                                  <p:childTnLst>
                                    <p:set>
                                      <p:cBhvr>
                                        <p:cTn id="47" dur="1" fill="hold">
                                          <p:stCondLst>
                                            <p:cond delay="0"/>
                                          </p:stCondLst>
                                        </p:cTn>
                                        <p:tgtEl>
                                          <p:spTgt spid="3">
                                            <p:txEl>
                                              <p:pRg st="12" end="12"/>
                                            </p:txEl>
                                          </p:spTgt>
                                        </p:tgtEl>
                                        <p:attrNameLst>
                                          <p:attrName>style.visibility</p:attrName>
                                        </p:attrNameLst>
                                      </p:cBhvr>
                                      <p:to>
                                        <p:strVal val="visible"/>
                                      </p:to>
                                    </p:set>
                                    <p:animEffect transition="in" filter="wipe(down)">
                                      <p:cBhvr>
                                        <p:cTn id="48" dur="1000"/>
                                        <p:tgtEl>
                                          <p:spTgt spid="3">
                                            <p:txEl>
                                              <p:pRg st="12" end="12"/>
                                            </p:txEl>
                                          </p:spTgt>
                                        </p:tgtEl>
                                      </p:cBhvr>
                                    </p:animEffect>
                                  </p:childTnLst>
                                </p:cTn>
                              </p:par>
                            </p:childTnLst>
                          </p:cTn>
                        </p:par>
                        <p:par>
                          <p:cTn id="49" fill="hold" nodeType="afterGroup">
                            <p:stCondLst>
                              <p:cond delay="6000"/>
                            </p:stCondLst>
                            <p:childTnLst>
                              <p:par>
                                <p:cTn id="50" presetID="22" presetClass="entr" presetSubtype="4" fill="hold" grpId="0" nodeType="afterEffect">
                                  <p:stCondLst>
                                    <p:cond delay="0"/>
                                  </p:stCondLst>
                                  <p:childTnLst>
                                    <p:set>
                                      <p:cBhvr>
                                        <p:cTn id="51" dur="1" fill="hold">
                                          <p:stCondLst>
                                            <p:cond delay="0"/>
                                          </p:stCondLst>
                                        </p:cTn>
                                        <p:tgtEl>
                                          <p:spTgt spid="3">
                                            <p:txEl>
                                              <p:pRg st="13" end="13"/>
                                            </p:txEl>
                                          </p:spTgt>
                                        </p:tgtEl>
                                        <p:attrNameLst>
                                          <p:attrName>style.visibility</p:attrName>
                                        </p:attrNameLst>
                                      </p:cBhvr>
                                      <p:to>
                                        <p:strVal val="visible"/>
                                      </p:to>
                                    </p:set>
                                    <p:animEffect transition="in" filter="wipe(down)">
                                      <p:cBhvr>
                                        <p:cTn id="52" dur="1000"/>
                                        <p:tgtEl>
                                          <p:spTgt spid="3">
                                            <p:txEl>
                                              <p:pRg st="13" end="13"/>
                                            </p:txEl>
                                          </p:spTgt>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animEffect transition="in" filter="wipe(down)">
                                      <p:cBhvr>
                                        <p:cTn id="55" dur="1000"/>
                                        <p:tgtEl>
                                          <p:spTgt spid="3">
                                            <p:txEl>
                                              <p:pRg st="14" end="14"/>
                                            </p:txEl>
                                          </p:spTgt>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
                                            <p:txEl>
                                              <p:pRg st="15" end="15"/>
                                            </p:txEl>
                                          </p:spTgt>
                                        </p:tgtEl>
                                        <p:attrNameLst>
                                          <p:attrName>style.visibility</p:attrName>
                                        </p:attrNameLst>
                                      </p:cBhvr>
                                      <p:to>
                                        <p:strVal val="visible"/>
                                      </p:to>
                                    </p:set>
                                    <p:animEffect transition="in" filter="wipe(down)">
                                      <p:cBhvr>
                                        <p:cTn id="58" dur="1000"/>
                                        <p:tgtEl>
                                          <p:spTgt spid="3">
                                            <p:txEl>
                                              <p:pRg st="15" end="15"/>
                                            </p:txEl>
                                          </p:spTgt>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6">
                                            <p:txEl>
                                              <p:pRg st="0" end="0"/>
                                            </p:txEl>
                                          </p:spTgt>
                                        </p:tgtEl>
                                        <p:attrNameLst>
                                          <p:attrName>style.visibility</p:attrName>
                                        </p:attrNameLst>
                                      </p:cBhvr>
                                      <p:to>
                                        <p:strVal val="visible"/>
                                      </p:to>
                                    </p:set>
                                    <p:animEffect transition="in" filter="wipe(down)">
                                      <p:cBhvr>
                                        <p:cTn id="61" dur="1000"/>
                                        <p:tgtEl>
                                          <p:spTgt spid="6">
                                            <p:txEl>
                                              <p:pRg st="0" end="0"/>
                                            </p:txEl>
                                          </p:spTgt>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6">
                                            <p:txEl>
                                              <p:pRg st="1" end="1"/>
                                            </p:txEl>
                                          </p:spTgt>
                                        </p:tgtEl>
                                        <p:attrNameLst>
                                          <p:attrName>style.visibility</p:attrName>
                                        </p:attrNameLst>
                                      </p:cBhvr>
                                      <p:to>
                                        <p:strVal val="visible"/>
                                      </p:to>
                                    </p:set>
                                    <p:animEffect transition="in" filter="wipe(down)">
                                      <p:cBhvr>
                                        <p:cTn id="64" dur="1000"/>
                                        <p:tgtEl>
                                          <p:spTgt spid="6">
                                            <p:txEl>
                                              <p:pRg st="1" end="1"/>
                                            </p:txEl>
                                          </p:spTgt>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6">
                                            <p:txEl>
                                              <p:pRg st="2" end="2"/>
                                            </p:txEl>
                                          </p:spTgt>
                                        </p:tgtEl>
                                        <p:attrNameLst>
                                          <p:attrName>style.visibility</p:attrName>
                                        </p:attrNameLst>
                                      </p:cBhvr>
                                      <p:to>
                                        <p:strVal val="visible"/>
                                      </p:to>
                                    </p:set>
                                    <p:animEffect transition="in" filter="wipe(down)">
                                      <p:cBhvr>
                                        <p:cTn id="67" dur="1000"/>
                                        <p:tgtEl>
                                          <p:spTgt spid="6">
                                            <p:txEl>
                                              <p:pRg st="2" end="2"/>
                                            </p:txEl>
                                          </p:spTgt>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6">
                                            <p:txEl>
                                              <p:pRg st="3" end="3"/>
                                            </p:txEl>
                                          </p:spTgt>
                                        </p:tgtEl>
                                        <p:attrNameLst>
                                          <p:attrName>style.visibility</p:attrName>
                                        </p:attrNameLst>
                                      </p:cBhvr>
                                      <p:to>
                                        <p:strVal val="visible"/>
                                      </p:to>
                                    </p:set>
                                    <p:animEffect transition="in" filter="wipe(down)">
                                      <p:cBhvr>
                                        <p:cTn id="70" dur="1000"/>
                                        <p:tgtEl>
                                          <p:spTgt spid="6">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6">
                                            <p:txEl>
                                              <p:pRg st="4" end="4"/>
                                            </p:txEl>
                                          </p:spTgt>
                                        </p:tgtEl>
                                        <p:attrNameLst>
                                          <p:attrName>style.visibility</p:attrName>
                                        </p:attrNameLst>
                                      </p:cBhvr>
                                      <p:to>
                                        <p:strVal val="visible"/>
                                      </p:to>
                                    </p:set>
                                    <p:animEffect transition="in" filter="wipe(down)">
                                      <p:cBhvr>
                                        <p:cTn id="75" dur="1000"/>
                                        <p:tgtEl>
                                          <p:spTgt spid="6">
                                            <p:txEl>
                                              <p:pRg st="4" end="4"/>
                                            </p:txEl>
                                          </p:spTgt>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6">
                                            <p:txEl>
                                              <p:pRg st="5" end="5"/>
                                            </p:txEl>
                                          </p:spTgt>
                                        </p:tgtEl>
                                        <p:attrNameLst>
                                          <p:attrName>style.visibility</p:attrName>
                                        </p:attrNameLst>
                                      </p:cBhvr>
                                      <p:to>
                                        <p:strVal val="visible"/>
                                      </p:to>
                                    </p:set>
                                    <p:animEffect transition="in" filter="wipe(down)">
                                      <p:cBhvr>
                                        <p:cTn id="78" dur="1000"/>
                                        <p:tgtEl>
                                          <p:spTgt spid="6">
                                            <p:txEl>
                                              <p:pRg st="5" end="5"/>
                                            </p:txEl>
                                          </p:spTgt>
                                        </p:tgtEl>
                                      </p:cBhvr>
                                    </p:animEffect>
                                  </p:childTnLst>
                                </p:cTn>
                              </p:par>
                            </p:childTnLst>
                          </p:cTn>
                        </p:par>
                      </p:childTnLst>
                    </p:cTn>
                  </p:par>
                  <p:par>
                    <p:cTn id="79" fill="hold">
                      <p:stCondLst>
                        <p:cond delay="indefinite"/>
                      </p:stCondLst>
                      <p:childTnLst>
                        <p:par>
                          <p:cTn id="80" fill="hold" nodeType="afterGroup">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6">
                                            <p:txEl>
                                              <p:pRg st="6" end="6"/>
                                            </p:txEl>
                                          </p:spTgt>
                                        </p:tgtEl>
                                        <p:attrNameLst>
                                          <p:attrName>style.visibility</p:attrName>
                                        </p:attrNameLst>
                                      </p:cBhvr>
                                      <p:to>
                                        <p:strVal val="visible"/>
                                      </p:to>
                                    </p:set>
                                    <p:animEffect transition="in" filter="wipe(down)">
                                      <p:cBhvr>
                                        <p:cTn id="83" dur="1000"/>
                                        <p:tgtEl>
                                          <p:spTgt spid="6">
                                            <p:txEl>
                                              <p:pRg st="6" end="6"/>
                                            </p:txEl>
                                          </p:spTgt>
                                        </p:tgtEl>
                                      </p:cBhvr>
                                    </p:animEffect>
                                  </p:childTnLst>
                                </p:cTn>
                              </p:par>
                            </p:childTnLst>
                          </p:cTn>
                        </p:par>
                        <p:par>
                          <p:cTn id="84" fill="hold" nodeType="afterGroup">
                            <p:stCondLst>
                              <p:cond delay="1000"/>
                            </p:stCondLst>
                            <p:childTnLst>
                              <p:par>
                                <p:cTn id="85" presetID="22" presetClass="entr" presetSubtype="4" fill="hold" grpId="0" nodeType="afterEffect">
                                  <p:stCondLst>
                                    <p:cond delay="0"/>
                                  </p:stCondLst>
                                  <p:childTnLst>
                                    <p:set>
                                      <p:cBhvr>
                                        <p:cTn id="86" dur="1" fill="hold">
                                          <p:stCondLst>
                                            <p:cond delay="0"/>
                                          </p:stCondLst>
                                        </p:cTn>
                                        <p:tgtEl>
                                          <p:spTgt spid="6">
                                            <p:txEl>
                                              <p:pRg st="7" end="7"/>
                                            </p:txEl>
                                          </p:spTgt>
                                        </p:tgtEl>
                                        <p:attrNameLst>
                                          <p:attrName>style.visibility</p:attrName>
                                        </p:attrNameLst>
                                      </p:cBhvr>
                                      <p:to>
                                        <p:strVal val="visible"/>
                                      </p:to>
                                    </p:set>
                                    <p:animEffect transition="in" filter="wipe(down)">
                                      <p:cBhvr>
                                        <p:cTn id="87" dur="1000"/>
                                        <p:tgtEl>
                                          <p:spTgt spid="6">
                                            <p:txEl>
                                              <p:pRg st="7" end="7"/>
                                            </p:txEl>
                                          </p:spTgt>
                                        </p:tgtEl>
                                      </p:cBhvr>
                                    </p:animEffect>
                                  </p:childTnLst>
                                </p:cTn>
                              </p:par>
                            </p:childTnLst>
                          </p:cTn>
                        </p:par>
                        <p:par>
                          <p:cTn id="88" fill="hold" nodeType="afterGroup">
                            <p:stCondLst>
                              <p:cond delay="2000"/>
                            </p:stCondLst>
                            <p:childTnLst>
                              <p:par>
                                <p:cTn id="89" presetID="22" presetClass="entr" presetSubtype="4" fill="hold" grpId="0" nodeType="afterEffect">
                                  <p:stCondLst>
                                    <p:cond delay="0"/>
                                  </p:stCondLst>
                                  <p:childTnLst>
                                    <p:set>
                                      <p:cBhvr>
                                        <p:cTn id="90" dur="1" fill="hold">
                                          <p:stCondLst>
                                            <p:cond delay="0"/>
                                          </p:stCondLst>
                                        </p:cTn>
                                        <p:tgtEl>
                                          <p:spTgt spid="6">
                                            <p:txEl>
                                              <p:pRg st="8" end="8"/>
                                            </p:txEl>
                                          </p:spTgt>
                                        </p:tgtEl>
                                        <p:attrNameLst>
                                          <p:attrName>style.visibility</p:attrName>
                                        </p:attrNameLst>
                                      </p:cBhvr>
                                      <p:to>
                                        <p:strVal val="visible"/>
                                      </p:to>
                                    </p:set>
                                    <p:animEffect transition="in" filter="wipe(down)">
                                      <p:cBhvr>
                                        <p:cTn id="91" dur="1000"/>
                                        <p:tgtEl>
                                          <p:spTgt spid="6">
                                            <p:txEl>
                                              <p:pRg st="8" end="8"/>
                                            </p:txEl>
                                          </p:spTgt>
                                        </p:tgtEl>
                                      </p:cBhvr>
                                    </p:animEffect>
                                  </p:childTnLst>
                                </p:cTn>
                              </p:par>
                            </p:childTnLst>
                          </p:cTn>
                        </p:par>
                        <p:par>
                          <p:cTn id="92" fill="hold" nodeType="afterGroup">
                            <p:stCondLst>
                              <p:cond delay="3000"/>
                            </p:stCondLst>
                            <p:childTnLst>
                              <p:par>
                                <p:cTn id="93" presetID="22" presetClass="entr" presetSubtype="4" fill="hold" grpId="0" nodeType="afterEffect">
                                  <p:stCondLst>
                                    <p:cond delay="0"/>
                                  </p:stCondLst>
                                  <p:childTnLst>
                                    <p:set>
                                      <p:cBhvr>
                                        <p:cTn id="94" dur="1" fill="hold">
                                          <p:stCondLst>
                                            <p:cond delay="0"/>
                                          </p:stCondLst>
                                        </p:cTn>
                                        <p:tgtEl>
                                          <p:spTgt spid="6">
                                            <p:txEl>
                                              <p:pRg st="9" end="9"/>
                                            </p:txEl>
                                          </p:spTgt>
                                        </p:tgtEl>
                                        <p:attrNameLst>
                                          <p:attrName>style.visibility</p:attrName>
                                        </p:attrNameLst>
                                      </p:cBhvr>
                                      <p:to>
                                        <p:strVal val="visible"/>
                                      </p:to>
                                    </p:set>
                                    <p:animEffect transition="in" filter="wipe(down)">
                                      <p:cBhvr>
                                        <p:cTn id="95" dur="1000"/>
                                        <p:tgtEl>
                                          <p:spTgt spid="6">
                                            <p:txEl>
                                              <p:pRg st="9" end="9"/>
                                            </p:txEl>
                                          </p:spTgt>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6">
                                            <p:txEl>
                                              <p:pRg st="10" end="10"/>
                                            </p:txEl>
                                          </p:spTgt>
                                        </p:tgtEl>
                                        <p:attrNameLst>
                                          <p:attrName>style.visibility</p:attrName>
                                        </p:attrNameLst>
                                      </p:cBhvr>
                                      <p:to>
                                        <p:strVal val="visible"/>
                                      </p:to>
                                    </p:set>
                                    <p:animEffect transition="in" filter="wipe(down)">
                                      <p:cBhvr>
                                        <p:cTn id="98" dur="1000"/>
                                        <p:tgtEl>
                                          <p:spTgt spid="6">
                                            <p:txEl>
                                              <p:pRg st="10" end="10"/>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6">
                                            <p:txEl>
                                              <p:pRg st="11" end="11"/>
                                            </p:txEl>
                                          </p:spTgt>
                                        </p:tgtEl>
                                        <p:attrNameLst>
                                          <p:attrName>style.visibility</p:attrName>
                                        </p:attrNameLst>
                                      </p:cBhvr>
                                      <p:to>
                                        <p:strVal val="visible"/>
                                      </p:to>
                                    </p:set>
                                    <p:animEffect transition="in" filter="wipe(down)">
                                      <p:cBhvr>
                                        <p:cTn id="103" dur="1000"/>
                                        <p:tgtEl>
                                          <p:spTgt spid="6">
                                            <p:txEl>
                                              <p:pRg st="11" end="11"/>
                                            </p:txEl>
                                          </p:spTgt>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6">
                                            <p:txEl>
                                              <p:pRg st="12" end="12"/>
                                            </p:txEl>
                                          </p:spTgt>
                                        </p:tgtEl>
                                        <p:attrNameLst>
                                          <p:attrName>style.visibility</p:attrName>
                                        </p:attrNameLst>
                                      </p:cBhvr>
                                      <p:to>
                                        <p:strVal val="visible"/>
                                      </p:to>
                                    </p:set>
                                    <p:animEffect transition="in" filter="wipe(down)">
                                      <p:cBhvr>
                                        <p:cTn id="106" dur="1000"/>
                                        <p:tgtEl>
                                          <p:spTgt spid="6">
                                            <p:txEl>
                                              <p:pRg st="12" end="12"/>
                                            </p:txEl>
                                          </p:spTgt>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6">
                                            <p:txEl>
                                              <p:pRg st="13" end="13"/>
                                            </p:txEl>
                                          </p:spTgt>
                                        </p:tgtEl>
                                        <p:attrNameLst>
                                          <p:attrName>style.visibility</p:attrName>
                                        </p:attrNameLst>
                                      </p:cBhvr>
                                      <p:to>
                                        <p:strVal val="visible"/>
                                      </p:to>
                                    </p:set>
                                    <p:animEffect transition="in" filter="wipe(down)">
                                      <p:cBhvr>
                                        <p:cTn id="109" dur="10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287072" y="1090845"/>
            <a:ext cx="5094553" cy="5029200"/>
          </a:xfrm>
          <a:prstGeom prst="rect">
            <a:avLst/>
          </a:prstGeom>
        </p:spPr>
        <p:txBody>
          <a:bodyPr/>
          <a:lstStyle/>
          <a:p>
            <a:r>
              <a:rPr lang="en-US" dirty="0" smtClean="0"/>
              <a:t>Launched December 7, 2001</a:t>
            </a:r>
          </a:p>
          <a:p>
            <a:r>
              <a:rPr lang="en-US" dirty="0" smtClean="0"/>
              <a:t>First mission in NASA’s Solar Terrestrial Probes Program</a:t>
            </a:r>
          </a:p>
          <a:p>
            <a:r>
              <a:rPr lang="en-US" dirty="0" smtClean="0"/>
              <a:t>Highly productive view of the ionosphere, thermosphere and mesosphere science for an entire solar cycle</a:t>
            </a:r>
            <a:endParaRPr lang="en-US" dirty="0"/>
          </a:p>
          <a:p>
            <a:r>
              <a:rPr lang="en-US" dirty="0" smtClean="0"/>
              <a:t>Completed over 5000 orbits</a:t>
            </a:r>
          </a:p>
        </p:txBody>
      </p:sp>
      <p:sp>
        <p:nvSpPr>
          <p:cNvPr id="2" name="Title 1"/>
          <p:cNvSpPr>
            <a:spLocks noGrp="1"/>
          </p:cNvSpPr>
          <p:nvPr>
            <p:ph type="title"/>
          </p:nvPr>
        </p:nvSpPr>
        <p:spPr/>
        <p:txBody>
          <a:bodyPr/>
          <a:lstStyle/>
          <a:p>
            <a:r>
              <a:rPr lang="en-US" dirty="0" smtClean="0"/>
              <a:t>TIMED</a:t>
            </a:r>
            <a:endParaRPr lang="en-US" dirty="0"/>
          </a:p>
        </p:txBody>
      </p:sp>
      <p:pic>
        <p:nvPicPr>
          <p:cNvPr id="3" name="Picture 2" descr="TIMED.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19024" y="1122363"/>
            <a:ext cx="3050150" cy="3584094"/>
          </a:xfrm>
          <a:prstGeom prst="rect">
            <a:avLst/>
          </a:prstGeom>
        </p:spPr>
        <p:style>
          <a:lnRef idx="0">
            <a:schemeClr val="accent2"/>
          </a:lnRef>
          <a:fillRef idx="3">
            <a:schemeClr val="accent2"/>
          </a:fillRef>
          <a:effectRef idx="3">
            <a:schemeClr val="accent2"/>
          </a:effectRef>
          <a:fontRef idx="minor">
            <a:schemeClr val="lt1"/>
          </a:fontRef>
        </p:style>
      </p:pic>
      <p:sp>
        <p:nvSpPr>
          <p:cNvPr id="23559" name="Rectangle 7"/>
          <p:cNvSpPr>
            <a:spLocks noChangeArrowheads="1"/>
          </p:cNvSpPr>
          <p:nvPr/>
        </p:nvSpPr>
        <p:spPr bwMode="auto">
          <a:xfrm>
            <a:off x="457200" y="4870450"/>
            <a:ext cx="84121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i="1" dirty="0"/>
              <a:t>“TIMED is the first mission to simultaneously measure all critical parameters so that we can better understand the processes that control changes in the upper atmosphere</a:t>
            </a:r>
            <a:r>
              <a:rPr lang="en-US" dirty="0"/>
              <a:t>.” </a:t>
            </a:r>
          </a:p>
          <a:p>
            <a:pPr algn="r"/>
            <a:r>
              <a:rPr lang="en-US" b="1" dirty="0"/>
              <a:t>Sam Yee, TIMED project scientist </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MESSENGER (2004-2015)</a:t>
            </a:r>
            <a:endParaRPr lang="en-US" dirty="0"/>
          </a:p>
        </p:txBody>
      </p:sp>
      <p:sp>
        <p:nvSpPr>
          <p:cNvPr id="5" name="Content Placeholder 4"/>
          <p:cNvSpPr>
            <a:spLocks noGrp="1"/>
          </p:cNvSpPr>
          <p:nvPr>
            <p:ph idx="1"/>
          </p:nvPr>
        </p:nvSpPr>
        <p:spPr>
          <a:xfrm>
            <a:off x="241300" y="1219200"/>
            <a:ext cx="4925060" cy="4916488"/>
          </a:xfrm>
        </p:spPr>
        <p:txBody>
          <a:bodyPr>
            <a:normAutofit lnSpcReduction="10000"/>
          </a:bodyPr>
          <a:lstStyle/>
          <a:p>
            <a:r>
              <a:rPr lang="en-US" dirty="0"/>
              <a:t>First spacecraft to orbit Mercury (18 March 2011)</a:t>
            </a:r>
          </a:p>
          <a:p>
            <a:r>
              <a:rPr lang="en-US" dirty="0"/>
              <a:t>Provided the first full maps of the last of the terrestrial planets.</a:t>
            </a:r>
          </a:p>
          <a:p>
            <a:r>
              <a:rPr lang="en-US" dirty="0"/>
              <a:t>Revealed Mercury’s geochemistry – it’s not the Moon!</a:t>
            </a:r>
          </a:p>
          <a:p>
            <a:r>
              <a:rPr lang="en-US" dirty="0"/>
              <a:t>Revealed planetary geology features </a:t>
            </a:r>
            <a:br>
              <a:rPr lang="en-US" dirty="0"/>
            </a:br>
            <a:r>
              <a:rPr lang="en-US" dirty="0"/>
              <a:t>known of nowhere else </a:t>
            </a:r>
            <a:br>
              <a:rPr lang="en-US" dirty="0"/>
            </a:br>
            <a:r>
              <a:rPr lang="en-US" dirty="0"/>
              <a:t>in the solar system:  </a:t>
            </a:r>
          </a:p>
          <a:p>
            <a:pPr lvl="1">
              <a:spcBef>
                <a:spcPts val="0"/>
              </a:spcBef>
              <a:spcAft>
                <a:spcPts val="0"/>
              </a:spcAft>
            </a:pPr>
            <a:r>
              <a:rPr lang="en-US" dirty="0"/>
              <a:t>Complex magnetosphere </a:t>
            </a:r>
          </a:p>
          <a:p>
            <a:pPr lvl="1">
              <a:spcBef>
                <a:spcPts val="0"/>
              </a:spcBef>
              <a:spcAft>
                <a:spcPts val="0"/>
              </a:spcAft>
            </a:pPr>
            <a:r>
              <a:rPr lang="en-US" dirty="0"/>
              <a:t>Planetary contraction</a:t>
            </a:r>
          </a:p>
          <a:p>
            <a:pPr lvl="1">
              <a:spcBef>
                <a:spcPts val="0"/>
              </a:spcBef>
              <a:spcAft>
                <a:spcPts val="0"/>
              </a:spcAft>
            </a:pPr>
            <a:r>
              <a:rPr lang="en-US" dirty="0"/>
              <a:t>Historical volcanism</a:t>
            </a:r>
          </a:p>
          <a:p>
            <a:pPr lvl="1">
              <a:spcBef>
                <a:spcPts val="0"/>
              </a:spcBef>
              <a:spcAft>
                <a:spcPts val="0"/>
              </a:spcAft>
            </a:pPr>
            <a:r>
              <a:rPr lang="en-US" dirty="0"/>
              <a:t>Magnetic field </a:t>
            </a:r>
          </a:p>
          <a:p>
            <a:pPr lvl="1">
              <a:spcBef>
                <a:spcPts val="0"/>
              </a:spcBef>
              <a:spcAft>
                <a:spcPts val="0"/>
              </a:spcAft>
            </a:pPr>
            <a:r>
              <a:rPr lang="en-US" dirty="0"/>
              <a:t>Exosphere</a:t>
            </a:r>
          </a:p>
          <a:p>
            <a:pPr lvl="1">
              <a:spcBef>
                <a:spcPts val="0"/>
              </a:spcBef>
              <a:spcAft>
                <a:spcPts val="0"/>
              </a:spcAft>
            </a:pPr>
            <a:r>
              <a:rPr lang="en-US" dirty="0"/>
              <a:t>Water ice </a:t>
            </a:r>
          </a:p>
          <a:p>
            <a:pPr lvl="1">
              <a:spcBef>
                <a:spcPts val="0"/>
              </a:spcBef>
              <a:spcAft>
                <a:spcPts val="0"/>
              </a:spcAft>
            </a:pPr>
            <a:r>
              <a:rPr lang="en-US" dirty="0"/>
              <a:t>Hollows </a:t>
            </a:r>
          </a:p>
        </p:txBody>
      </p:sp>
      <p:sp>
        <p:nvSpPr>
          <p:cNvPr id="24583" name="TextBox 9"/>
          <p:cNvSpPr txBox="1">
            <a:spLocks noChangeArrowheads="1"/>
          </p:cNvSpPr>
          <p:nvPr/>
        </p:nvSpPr>
        <p:spPr bwMode="auto">
          <a:xfrm>
            <a:off x="4572000" y="447675"/>
            <a:ext cx="4341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endParaRPr lang="en-U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32136" y="3076893"/>
            <a:ext cx="2621540" cy="333375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6360" y="533181"/>
            <a:ext cx="3648635" cy="2443369"/>
          </a:xfrm>
          <a:prstGeom prst="rect">
            <a:avLst/>
          </a:prstGeom>
          <a:effectLst>
            <a:outerShdw blurRad="190500" dist="50800" dir="5400000" sx="56000" sy="56000" algn="ctr" rotWithShape="0">
              <a:srgbClr val="000000">
                <a:alpha val="61000"/>
              </a:srgbClr>
            </a:outerShdw>
          </a:effectLst>
          <a:scene3d>
            <a:camera prst="orthographicFront"/>
            <a:lightRig rig="threePt" dir="t"/>
          </a:scene3d>
          <a:sp3d>
            <a:bevelT/>
          </a:sp3d>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New Horizons</a:t>
            </a:r>
            <a:endParaRPr lang="en-US" dirty="0"/>
          </a:p>
        </p:txBody>
      </p:sp>
      <p:sp>
        <p:nvSpPr>
          <p:cNvPr id="25605" name="Content Placeholder 4"/>
          <p:cNvSpPr>
            <a:spLocks noGrp="1"/>
          </p:cNvSpPr>
          <p:nvPr>
            <p:ph sz="half" idx="1"/>
          </p:nvPr>
        </p:nvSpPr>
        <p:spPr>
          <a:xfrm>
            <a:off x="241200" y="1193800"/>
            <a:ext cx="4841788" cy="5072529"/>
          </a:xfrm>
        </p:spPr>
        <p:txBody>
          <a:bodyPr>
            <a:normAutofit/>
          </a:bodyPr>
          <a:lstStyle/>
          <a:p>
            <a:r>
              <a:rPr lang="en-US" dirty="0" smtClean="0"/>
              <a:t>NASA’s First Mission to Pluto</a:t>
            </a:r>
          </a:p>
          <a:p>
            <a:pPr lvl="1"/>
            <a:r>
              <a:rPr lang="en-US" dirty="0" smtClean="0"/>
              <a:t>Launched January 19, 2006</a:t>
            </a:r>
          </a:p>
          <a:p>
            <a:pPr lvl="1"/>
            <a:r>
              <a:rPr lang="en-US" dirty="0" smtClean="0"/>
              <a:t>APL designed architecture to survive a long journey with limited resources</a:t>
            </a:r>
          </a:p>
          <a:p>
            <a:pPr lvl="1"/>
            <a:r>
              <a:rPr lang="en-US" dirty="0" smtClean="0"/>
              <a:t>Closest approach on July 14, 2015</a:t>
            </a:r>
          </a:p>
          <a:p>
            <a:pPr lvl="2"/>
            <a:r>
              <a:rPr lang="en-US" dirty="0" smtClean="0"/>
              <a:t>Begin science ops January 2015</a:t>
            </a:r>
          </a:p>
          <a:p>
            <a:pPr lvl="2"/>
            <a:r>
              <a:rPr lang="en-US" dirty="0" smtClean="0"/>
              <a:t>End science ops December 2015</a:t>
            </a:r>
          </a:p>
          <a:p>
            <a:pPr lvl="1"/>
            <a:r>
              <a:rPr lang="en-US" dirty="0" smtClean="0"/>
              <a:t>First NASA mission to employ hibernation as nominal operations concept</a:t>
            </a:r>
          </a:p>
          <a:p>
            <a:pPr lvl="1"/>
            <a:r>
              <a:rPr lang="en-US" dirty="0" smtClean="0"/>
              <a:t>New Horizons team has located a Kuiper Belt object that is pursuable; extension dependent on NASA funding</a:t>
            </a:r>
          </a:p>
        </p:txBody>
      </p:sp>
      <p:pic>
        <p:nvPicPr>
          <p:cNvPr id="4" name="Content Placeholder 3"/>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5241308" y="530412"/>
            <a:ext cx="3103925" cy="3056985"/>
          </a:xfrm>
          <a:scene3d>
            <a:camera prst="orthographicFront"/>
            <a:lightRig rig="threePt" dir="t"/>
          </a:scene3d>
          <a:sp3d>
            <a:bevelT/>
          </a:sp3d>
        </p:spPr>
      </p:pic>
    </p:spTree>
    <p:extLst>
      <p:ext uri="{BB962C8B-B14F-4D97-AF65-F5344CB8AC3E}">
        <p14:creationId xmlns:p14="http://schemas.microsoft.com/office/powerpoint/2010/main" val="368220744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127"/>
            <a:ext cx="9144000" cy="597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813457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9987" y="875182"/>
            <a:ext cx="2360015" cy="325755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2" name="Title 1"/>
          <p:cNvSpPr>
            <a:spLocks noGrp="1"/>
          </p:cNvSpPr>
          <p:nvPr>
            <p:ph type="title"/>
          </p:nvPr>
        </p:nvSpPr>
        <p:spPr/>
        <p:txBody>
          <a:bodyPr/>
          <a:lstStyle/>
          <a:p>
            <a:r>
              <a:rPr lang="en-US" smtClean="0"/>
              <a:t>Van Allen Probes</a:t>
            </a:r>
            <a:endParaRPr lang="en-US" dirty="0"/>
          </a:p>
        </p:txBody>
      </p:sp>
      <p:sp>
        <p:nvSpPr>
          <p:cNvPr id="5" name="Content Placeholder 4"/>
          <p:cNvSpPr>
            <a:spLocks noGrp="1"/>
          </p:cNvSpPr>
          <p:nvPr>
            <p:ph sz="half" idx="1"/>
          </p:nvPr>
        </p:nvSpPr>
        <p:spPr>
          <a:xfrm>
            <a:off x="241199" y="1193800"/>
            <a:ext cx="5040265" cy="4525963"/>
          </a:xfrm>
        </p:spPr>
        <p:txBody>
          <a:bodyPr>
            <a:normAutofit fontScale="92500"/>
          </a:bodyPr>
          <a:lstStyle/>
          <a:p>
            <a:r>
              <a:rPr lang="en-US" dirty="0" smtClean="0"/>
              <a:t>Launched August 30, 2012</a:t>
            </a:r>
          </a:p>
          <a:p>
            <a:r>
              <a:rPr lang="en-US" dirty="0" smtClean="0"/>
              <a:t>Part of NASA’s Living With a Star program, Van Allen objectives include:</a:t>
            </a:r>
          </a:p>
          <a:p>
            <a:pPr lvl="1"/>
            <a:r>
              <a:rPr lang="en-US" dirty="0" smtClean="0"/>
              <a:t>Discover which processes accelerate and transport radiation belt electrons and ions</a:t>
            </a:r>
          </a:p>
          <a:p>
            <a:pPr lvl="1"/>
            <a:r>
              <a:rPr lang="en-US" dirty="0" smtClean="0"/>
              <a:t>Understand the balance between competing acceleration and loss processes</a:t>
            </a:r>
          </a:p>
          <a:p>
            <a:pPr lvl="1"/>
            <a:r>
              <a:rPr lang="en-US" dirty="0" smtClean="0"/>
              <a:t>Understand how the radiation belts change</a:t>
            </a:r>
          </a:p>
          <a:p>
            <a:r>
              <a:rPr lang="en-US" dirty="0" smtClean="0"/>
              <a:t>Science observations include a third radiation belt, rotationally </a:t>
            </a:r>
            <a:r>
              <a:rPr lang="en-US" dirty="0"/>
              <a:t>driven ‘zebra stripes’ in Earth’s inner radiation belt</a:t>
            </a:r>
            <a:endParaRPr lang="en-US" dirty="0" smtClean="0"/>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81464" y="4037200"/>
            <a:ext cx="2854695" cy="2175216"/>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oadfish\eplee\seawifs\seawifs_6year_chlor_quarter.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48839" y="1195521"/>
            <a:ext cx="3372845" cy="16867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33969" y="2711910"/>
            <a:ext cx="2987715" cy="2837523"/>
          </a:xfrm>
          <a:prstGeom prst="rect">
            <a:avLst/>
          </a:prstGeom>
          <a:scene3d>
            <a:camera prst="orthographicFront"/>
            <a:lightRig rig="threePt" dir="t"/>
          </a:scene3d>
          <a:sp3d>
            <a:bevelT/>
          </a:sp3d>
        </p:spPr>
      </p:pic>
      <p:sp>
        <p:nvSpPr>
          <p:cNvPr id="2" name="Title 1"/>
          <p:cNvSpPr>
            <a:spLocks noGrp="1"/>
          </p:cNvSpPr>
          <p:nvPr>
            <p:ph type="title"/>
          </p:nvPr>
        </p:nvSpPr>
        <p:spPr/>
        <p:txBody>
          <a:bodyPr/>
          <a:lstStyle/>
          <a:p>
            <a:r>
              <a:rPr lang="en-US" smtClean="0"/>
              <a:t>Programs in Development</a:t>
            </a:r>
            <a:endParaRPr lang="en-US" dirty="0"/>
          </a:p>
        </p:txBody>
      </p:sp>
      <p:sp>
        <p:nvSpPr>
          <p:cNvPr id="26628" name="Content Placeholder 2"/>
          <p:cNvSpPr>
            <a:spLocks noGrp="1"/>
          </p:cNvSpPr>
          <p:nvPr>
            <p:ph sz="half" idx="1"/>
          </p:nvPr>
        </p:nvSpPr>
        <p:spPr>
          <a:xfrm>
            <a:off x="241200" y="1193800"/>
            <a:ext cx="5530208" cy="4525963"/>
          </a:xfrm>
        </p:spPr>
        <p:txBody>
          <a:bodyPr>
            <a:normAutofit/>
          </a:bodyPr>
          <a:lstStyle/>
          <a:p>
            <a:r>
              <a:rPr lang="en-US" dirty="0" smtClean="0"/>
              <a:t>Missions and Studies</a:t>
            </a:r>
          </a:p>
          <a:p>
            <a:pPr lvl="1"/>
            <a:r>
              <a:rPr lang="en-US" dirty="0" smtClean="0"/>
              <a:t>Next </a:t>
            </a:r>
            <a:r>
              <a:rPr lang="en-US" dirty="0" err="1"/>
              <a:t>CubeSat</a:t>
            </a:r>
            <a:r>
              <a:rPr lang="en-US" dirty="0"/>
              <a:t> </a:t>
            </a:r>
            <a:r>
              <a:rPr lang="en-US" dirty="0" smtClean="0"/>
              <a:t> build to increase manufacturability</a:t>
            </a:r>
          </a:p>
          <a:p>
            <a:pPr lvl="1"/>
            <a:r>
              <a:rPr lang="en-US" dirty="0" smtClean="0"/>
              <a:t>RAVAN Sensor aboard 3U </a:t>
            </a:r>
            <a:r>
              <a:rPr lang="en-US" dirty="0" err="1" smtClean="0"/>
              <a:t>CubeSat</a:t>
            </a:r>
            <a:endParaRPr lang="en-US" dirty="0" smtClean="0"/>
          </a:p>
          <a:p>
            <a:pPr lvl="1"/>
            <a:r>
              <a:rPr lang="en-US" dirty="0" smtClean="0"/>
              <a:t>Balloon borne observatories</a:t>
            </a:r>
          </a:p>
          <a:p>
            <a:pPr lvl="1"/>
            <a:r>
              <a:rPr lang="en-US" dirty="0" smtClean="0"/>
              <a:t>Solar Probe Plus: Mission to fly into the Sun’s corona</a:t>
            </a:r>
          </a:p>
          <a:p>
            <a:pPr lvl="1"/>
            <a:r>
              <a:rPr lang="en-US" dirty="0" smtClean="0"/>
              <a:t>Defense programs</a:t>
            </a:r>
          </a:p>
        </p:txBody>
      </p:sp>
      <p:pic>
        <p:nvPicPr>
          <p:cNvPr id="1026" name="Picture 2" descr="http://tst3-fs01.jhuapl.edu/proofs/BOPPS_Night_Pointing/mediafiles/l3.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536678" y="3770849"/>
            <a:ext cx="2994262" cy="27966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CubeSat </a:t>
            </a:r>
            <a:br>
              <a:rPr lang="en-US" dirty="0" smtClean="0"/>
            </a:br>
            <a:r>
              <a:rPr lang="en-US" dirty="0" smtClean="0"/>
              <a:t>(Three Unit, or 3U)</a:t>
            </a:r>
            <a:endParaRPr lang="en-US" dirty="0"/>
          </a:p>
        </p:txBody>
      </p:sp>
      <p:sp>
        <p:nvSpPr>
          <p:cNvPr id="5" name="Content Placeholder 4"/>
          <p:cNvSpPr>
            <a:spLocks noGrp="1"/>
          </p:cNvSpPr>
          <p:nvPr>
            <p:ph sz="half" idx="1"/>
          </p:nvPr>
        </p:nvSpPr>
        <p:spPr>
          <a:xfrm>
            <a:off x="241199" y="1193800"/>
            <a:ext cx="5272095" cy="4902200"/>
          </a:xfrm>
        </p:spPr>
        <p:txBody>
          <a:bodyPr>
            <a:normAutofit/>
          </a:bodyPr>
          <a:lstStyle/>
          <a:p>
            <a:r>
              <a:rPr lang="en-US" dirty="0" smtClean="0"/>
              <a:t>First pair launched November 19, 2013</a:t>
            </a:r>
          </a:p>
          <a:p>
            <a:r>
              <a:rPr lang="en-US" dirty="0" smtClean="0"/>
              <a:t>3U CubeSat offers</a:t>
            </a:r>
          </a:p>
          <a:p>
            <a:pPr lvl="1"/>
            <a:r>
              <a:rPr lang="en-US" dirty="0" smtClean="0"/>
              <a:t>Orbit flexibility</a:t>
            </a:r>
          </a:p>
          <a:p>
            <a:pPr lvl="1"/>
            <a:r>
              <a:rPr lang="en-US" dirty="0"/>
              <a:t>R</a:t>
            </a:r>
            <a:r>
              <a:rPr lang="en-US" dirty="0" smtClean="0"/>
              <a:t>obust thermal management</a:t>
            </a:r>
          </a:p>
          <a:p>
            <a:pPr lvl="1"/>
            <a:r>
              <a:rPr lang="en-US" dirty="0" smtClean="0"/>
              <a:t>High performance command and data handling</a:t>
            </a:r>
          </a:p>
          <a:p>
            <a:pPr lvl="1"/>
            <a:r>
              <a:rPr lang="en-US" dirty="0" smtClean="0"/>
              <a:t>Electromagnetic interference</a:t>
            </a:r>
            <a:br>
              <a:rPr lang="en-US" dirty="0" smtClean="0"/>
            </a:br>
            <a:r>
              <a:rPr lang="en-US" dirty="0" smtClean="0"/>
              <a:t>controlled environment</a:t>
            </a:r>
          </a:p>
          <a:p>
            <a:pPr lvl="1"/>
            <a:r>
              <a:rPr lang="en-US" dirty="0" smtClean="0"/>
              <a:t>Mobile antenna ground station</a:t>
            </a:r>
          </a:p>
          <a:p>
            <a:r>
              <a:rPr lang="en-US" dirty="0" smtClean="0"/>
              <a:t>3U </a:t>
            </a:r>
            <a:r>
              <a:rPr lang="en-US" dirty="0" err="1" smtClean="0"/>
              <a:t>Cubesat</a:t>
            </a:r>
            <a:r>
              <a:rPr lang="en-US" dirty="0" smtClean="0"/>
              <a:t> initiative has grown:</a:t>
            </a:r>
          </a:p>
          <a:p>
            <a:pPr lvl="1"/>
            <a:r>
              <a:rPr lang="en-US" dirty="0"/>
              <a:t>Manufacturing </a:t>
            </a:r>
            <a:r>
              <a:rPr lang="en-US" dirty="0" smtClean="0"/>
              <a:t>improvements</a:t>
            </a:r>
            <a:endParaRPr lang="en-US" dirty="0"/>
          </a:p>
          <a:p>
            <a:pPr lvl="1"/>
            <a:r>
              <a:rPr lang="en-US" dirty="0" smtClean="0"/>
              <a:t>RAVAN sensor to measure Earth’s radiation imbalance</a:t>
            </a:r>
          </a:p>
        </p:txBody>
      </p:sp>
      <p:pic>
        <p:nvPicPr>
          <p:cNvPr id="3" name="Picture 2" descr="CubeSatStillWithEarth-sml.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33246" y="573889"/>
            <a:ext cx="2869453" cy="2832699"/>
          </a:xfrm>
          <a:prstGeom prst="rect">
            <a:avLst/>
          </a:prstGeom>
          <a:ln/>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71246" y="2942544"/>
            <a:ext cx="2416629" cy="3624944"/>
          </a:xfrm>
          <a:prstGeom prst="rect">
            <a:avLst/>
          </a:prstGeom>
          <a:scene3d>
            <a:camera prst="orthographicFront"/>
            <a:lightRig rig="threePt" dir="t"/>
          </a:scene3d>
          <a:sp3d>
            <a:bevelT/>
          </a:sp3d>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Solar Probe Plus</a:t>
            </a:r>
            <a:endParaRPr lang="en-US" dirty="0"/>
          </a:p>
        </p:txBody>
      </p:sp>
      <p:sp>
        <p:nvSpPr>
          <p:cNvPr id="28677" name="Content Placeholder 4"/>
          <p:cNvSpPr>
            <a:spLocks noGrp="1"/>
          </p:cNvSpPr>
          <p:nvPr>
            <p:ph sz="half" idx="1"/>
          </p:nvPr>
        </p:nvSpPr>
        <p:spPr/>
        <p:txBody>
          <a:bodyPr>
            <a:normAutofit lnSpcReduction="10000"/>
          </a:bodyPr>
          <a:lstStyle/>
          <a:p>
            <a:r>
              <a:rPr lang="en-US" dirty="0" smtClean="0"/>
              <a:t>NASA’s first mission to touch the Sun</a:t>
            </a:r>
          </a:p>
          <a:p>
            <a:pPr lvl="1"/>
            <a:r>
              <a:rPr lang="en-US" dirty="0" smtClean="0"/>
              <a:t>Significant  APL technology developments are mission critical to survive thermal environment of the Sun’s corona</a:t>
            </a:r>
          </a:p>
          <a:p>
            <a:r>
              <a:rPr lang="en-US" dirty="0"/>
              <a:t>Launch projected for 2018</a:t>
            </a:r>
          </a:p>
          <a:p>
            <a:r>
              <a:rPr lang="en-US" dirty="0" smtClean="0"/>
              <a:t>Two key science questions: </a:t>
            </a:r>
          </a:p>
          <a:p>
            <a:pPr lvl="1"/>
            <a:r>
              <a:rPr lang="en-US" dirty="0" smtClean="0"/>
              <a:t>Why is the Sun’s outer atmosphere hotter than the sun's visible surface?</a:t>
            </a:r>
          </a:p>
          <a:p>
            <a:pPr lvl="1"/>
            <a:r>
              <a:rPr lang="en-US" dirty="0" smtClean="0"/>
              <a:t>What propels the solar wind that affects Earth and our solar system?</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98141" y="698687"/>
            <a:ext cx="3093438" cy="2286000"/>
          </a:xfrm>
          <a:prstGeom prst="rect">
            <a:avLst/>
          </a:prstGeom>
          <a:scene3d>
            <a:camera prst="orthographicFront"/>
            <a:lightRig rig="threePt" dir="t"/>
          </a:scene3d>
          <a:sp3d>
            <a:bevelT/>
          </a:sp3d>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98141" y="3284877"/>
            <a:ext cx="3093438" cy="2461499"/>
          </a:xfrm>
          <a:prstGeom prst="rect">
            <a:avLst/>
          </a:prstGeom>
          <a:scene3d>
            <a:camera prst="orthographicFront"/>
            <a:lightRig rig="threePt" dir="t"/>
          </a:scene3d>
          <a:sp3d>
            <a:bevelT/>
          </a:sp3d>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38" y="0"/>
            <a:ext cx="8585200" cy="852488"/>
          </a:xfrm>
        </p:spPr>
        <p:txBody>
          <a:bodyPr/>
          <a:lstStyle/>
          <a:p>
            <a:pPr fontAlgn="auto">
              <a:spcAft>
                <a:spcPts val="0"/>
              </a:spcAft>
              <a:defRPr/>
            </a:pPr>
            <a:r>
              <a:rPr lang="en-US" dirty="0" smtClean="0">
                <a:latin typeface=""/>
              </a:rPr>
              <a:t>Laboratory Staff Capabilities</a:t>
            </a:r>
            <a:endParaRPr lang="en-US" dirty="0">
              <a:latin typeface=""/>
            </a:endParaRPr>
          </a:p>
        </p:txBody>
      </p:sp>
      <p:graphicFrame>
        <p:nvGraphicFramePr>
          <p:cNvPr id="3" name="Object 2"/>
          <p:cNvGraphicFramePr>
            <a:graphicFrameLocks noGrp="1" noChangeAspect="1"/>
          </p:cNvGraphicFramePr>
          <p:nvPr>
            <p:ph sz="half" idx="4294967295"/>
            <p:extLst>
              <p:ext uri="{D42A27DB-BD31-4B8C-83A1-F6EECF244321}">
                <p14:modId xmlns:p14="http://schemas.microsoft.com/office/powerpoint/2010/main" val="3759855173"/>
              </p:ext>
            </p:extLst>
          </p:nvPr>
        </p:nvGraphicFramePr>
        <p:xfrm>
          <a:off x="287338" y="1511646"/>
          <a:ext cx="4375215" cy="40638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oup 4"/>
          <p:cNvGraphicFramePr>
            <a:graphicFrameLocks/>
          </p:cNvGraphicFramePr>
          <p:nvPr>
            <p:extLst>
              <p:ext uri="{D42A27DB-BD31-4B8C-83A1-F6EECF244321}">
                <p14:modId xmlns:p14="http://schemas.microsoft.com/office/powerpoint/2010/main" val="2620143154"/>
              </p:ext>
            </p:extLst>
          </p:nvPr>
        </p:nvGraphicFramePr>
        <p:xfrm>
          <a:off x="4926013" y="3786188"/>
          <a:ext cx="3590925" cy="1924049"/>
        </p:xfrm>
        <a:graphic>
          <a:graphicData uri="http://schemas.openxmlformats.org/drawingml/2006/table">
            <a:tbl>
              <a:tblPr>
                <a:effectLst/>
              </a:tblPr>
              <a:tblGrid>
                <a:gridCol w="809695"/>
                <a:gridCol w="2781230"/>
              </a:tblGrid>
              <a:tr h="371479">
                <a:tc gridSpan="2">
                  <a:txBody>
                    <a:bodyPr/>
                    <a:lstStyle/>
                    <a:p>
                      <a:pPr marL="0" marR="0" lvl="0" indent="0" algn="ctr" defTabSz="914400" rtl="0" eaLnBrk="1" fontAlgn="base" latinLnBrk="0" hangingPunct="1">
                        <a:lnSpc>
                          <a:spcPct val="85000"/>
                        </a:lnSpc>
                        <a:spcBef>
                          <a:spcPct val="0"/>
                        </a:spcBef>
                        <a:spcAft>
                          <a:spcPct val="25000"/>
                        </a:spcAft>
                        <a:buClrTx/>
                        <a:buSzTx/>
                        <a:buFont typeface="Wingdings" pitchFamily="2" charset="2"/>
                        <a:buNone/>
                        <a:tabLst/>
                      </a:pPr>
                      <a:r>
                        <a:rPr kumimoji="0" lang="en-US" sz="1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rPr>
                        <a:t>Technical Professionals</a:t>
                      </a:r>
                    </a:p>
                  </a:txBody>
                  <a:tcPr marL="45720" marR="0"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2060"/>
                    </a:solidFill>
                  </a:tcPr>
                </a:tc>
                <a:tc hMerge="1">
                  <a:txBody>
                    <a:bodyPr/>
                    <a:lstStyle/>
                    <a:p>
                      <a:endParaRPr lang="en-US"/>
                    </a:p>
                  </a:txBody>
                  <a:tcPr/>
                </a:tc>
              </a:tr>
              <a:tr h="338142">
                <a:tc gridSpan="2">
                  <a:txBody>
                    <a:bodyPr/>
                    <a:lstStyle/>
                    <a:p>
                      <a:pPr marL="0" marR="0" lvl="0" indent="0" algn="ctr" defTabSz="914400" rtl="0" eaLnBrk="1" fontAlgn="base" latinLnBrk="0" hangingPunct="1">
                        <a:lnSpc>
                          <a:spcPct val="85000"/>
                        </a:lnSpc>
                        <a:spcBef>
                          <a:spcPct val="0"/>
                        </a:spcBef>
                        <a:spcAft>
                          <a:spcPct val="25000"/>
                        </a:spcAft>
                        <a:buClrTx/>
                        <a:buSzTx/>
                        <a:buFont typeface="Wingdings" pitchFamily="2" charset="2"/>
                        <a:buNone/>
                        <a:tabLst/>
                      </a:pPr>
                      <a:r>
                        <a:rPr kumimoji="0" lang="en-US" sz="1800" b="1" i="0" u="none" strike="noStrike" cap="none" normalizeH="0" baseline="0" dirty="0" smtClean="0">
                          <a:ln>
                            <a:noFill/>
                          </a:ln>
                          <a:solidFill>
                            <a:schemeClr val="tx1"/>
                          </a:solidFill>
                          <a:effectLst/>
                          <a:latin typeface="Arial" charset="0"/>
                        </a:rPr>
                        <a:t>Degree Field</a:t>
                      </a:r>
                    </a:p>
                  </a:txBody>
                  <a:tcPr marL="45720" marR="0"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6DFD8"/>
                    </a:solidFill>
                  </a:tcPr>
                </a:tc>
                <a:tc hMerge="1">
                  <a:txBody>
                    <a:bodyPr/>
                    <a:lstStyle/>
                    <a:p>
                      <a:endParaRPr lang="en-US"/>
                    </a:p>
                  </a:txBody>
                  <a:tcPr/>
                </a:tc>
              </a:tr>
              <a:tr h="304273">
                <a:tc>
                  <a:txBody>
                    <a:bodyPr/>
                    <a:lstStyle/>
                    <a:p>
                      <a:pPr marL="0" marR="0" lvl="0" indent="0" algn="ctr" defTabSz="914400" rtl="0" eaLnBrk="1" fontAlgn="base" latinLnBrk="0" hangingPunct="1">
                        <a:lnSpc>
                          <a:spcPct val="85000"/>
                        </a:lnSpc>
                        <a:spcBef>
                          <a:spcPct val="0"/>
                        </a:spcBef>
                        <a:spcAft>
                          <a:spcPct val="25000"/>
                        </a:spcAft>
                        <a:buClrTx/>
                        <a:buSzTx/>
                        <a:buFont typeface="Wingdings" pitchFamily="2" charset="2"/>
                        <a:buNone/>
                        <a:tabLst/>
                      </a:pPr>
                      <a:r>
                        <a:rPr kumimoji="0" lang="en-US" sz="1600" b="1" i="0" u="none" strike="noStrike" cap="none" normalizeH="0" baseline="0" dirty="0" smtClean="0">
                          <a:ln>
                            <a:noFill/>
                          </a:ln>
                          <a:solidFill>
                            <a:schemeClr val="tx1"/>
                          </a:solidFill>
                          <a:effectLst/>
                          <a:latin typeface="Arial" charset="0"/>
                        </a:rPr>
                        <a:t>55%</a:t>
                      </a:r>
                    </a:p>
                  </a:txBody>
                  <a:tcPr marL="45720" marR="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r>
                        <a:rPr kumimoji="0" lang="en-US" sz="1600" b="1" i="0" u="none" strike="noStrike" cap="none" normalizeH="0" baseline="0" dirty="0" smtClean="0">
                          <a:ln>
                            <a:noFill/>
                          </a:ln>
                          <a:solidFill>
                            <a:schemeClr val="tx1"/>
                          </a:solidFill>
                          <a:effectLst/>
                          <a:latin typeface="Arial" charset="0"/>
                        </a:rPr>
                        <a:t>Engineering</a:t>
                      </a:r>
                    </a:p>
                  </a:txBody>
                  <a:tcPr marL="45720" marR="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8707">
                <a:tc>
                  <a:txBody>
                    <a:bodyPr/>
                    <a:lstStyle/>
                    <a:p>
                      <a:pPr marL="0" marR="0" lvl="0" indent="0" algn="ctr" defTabSz="914400" rtl="0" eaLnBrk="1" fontAlgn="base" latinLnBrk="0" hangingPunct="1">
                        <a:lnSpc>
                          <a:spcPct val="85000"/>
                        </a:lnSpc>
                        <a:spcBef>
                          <a:spcPct val="0"/>
                        </a:spcBef>
                        <a:spcAft>
                          <a:spcPct val="25000"/>
                        </a:spcAft>
                        <a:buClrTx/>
                        <a:buSzTx/>
                        <a:buFont typeface="Wingdings" pitchFamily="2" charset="2"/>
                        <a:buNone/>
                        <a:tabLst/>
                      </a:pPr>
                      <a:r>
                        <a:rPr kumimoji="0" lang="en-US" sz="1600" b="1" i="0" u="none" strike="noStrike" cap="none" normalizeH="0" baseline="0" dirty="0" smtClean="0">
                          <a:ln>
                            <a:noFill/>
                          </a:ln>
                          <a:solidFill>
                            <a:schemeClr val="tx1"/>
                          </a:solidFill>
                          <a:effectLst/>
                          <a:latin typeface="Arial" charset="0"/>
                        </a:rPr>
                        <a:t>28%</a:t>
                      </a:r>
                    </a:p>
                  </a:txBody>
                  <a:tcPr marL="45720" marR="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r>
                        <a:rPr kumimoji="0" lang="en-US" sz="1600" b="1" i="0" u="none" strike="noStrike" cap="none" normalizeH="0" baseline="0" dirty="0" smtClean="0">
                          <a:ln>
                            <a:noFill/>
                          </a:ln>
                          <a:solidFill>
                            <a:schemeClr val="tx1"/>
                          </a:solidFill>
                          <a:effectLst/>
                          <a:latin typeface="Arial" charset="0"/>
                        </a:rPr>
                        <a:t>Math, Computer Science</a:t>
                      </a:r>
                    </a:p>
                  </a:txBody>
                  <a:tcPr marL="45720" marR="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2741">
                <a:tc>
                  <a:txBody>
                    <a:bodyPr/>
                    <a:lstStyle/>
                    <a:p>
                      <a:pPr marL="0" marR="0" lvl="0" indent="0" algn="ctr" defTabSz="914400" rtl="0" eaLnBrk="1" fontAlgn="base" latinLnBrk="0" hangingPunct="1">
                        <a:lnSpc>
                          <a:spcPct val="85000"/>
                        </a:lnSpc>
                        <a:spcBef>
                          <a:spcPct val="0"/>
                        </a:spcBef>
                        <a:spcAft>
                          <a:spcPct val="25000"/>
                        </a:spcAft>
                        <a:buClrTx/>
                        <a:buSzTx/>
                        <a:buFont typeface="Wingdings" pitchFamily="2" charset="2"/>
                        <a:buNone/>
                        <a:tabLst/>
                      </a:pPr>
                      <a:r>
                        <a:rPr kumimoji="0" lang="en-US" sz="1600" b="1" i="0" u="none" strike="noStrike" cap="none" normalizeH="0" baseline="0" dirty="0" smtClean="0">
                          <a:ln>
                            <a:noFill/>
                          </a:ln>
                          <a:solidFill>
                            <a:schemeClr val="tx1"/>
                          </a:solidFill>
                          <a:effectLst/>
                          <a:latin typeface="Arial" charset="0"/>
                        </a:rPr>
                        <a:t>17%</a:t>
                      </a:r>
                    </a:p>
                  </a:txBody>
                  <a:tcPr marL="45720" marR="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r>
                        <a:rPr kumimoji="0" lang="en-US" sz="1600" b="1" i="0" u="none" strike="noStrike" cap="none" normalizeH="0" baseline="0" dirty="0" smtClean="0">
                          <a:ln>
                            <a:noFill/>
                          </a:ln>
                          <a:solidFill>
                            <a:schemeClr val="tx1"/>
                          </a:solidFill>
                          <a:effectLst/>
                          <a:latin typeface="Arial" charset="0"/>
                        </a:rPr>
                        <a:t>Physics, Chemistry, Other</a:t>
                      </a:r>
                    </a:p>
                  </a:txBody>
                  <a:tcPr marL="45720" marR="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8707">
                <a:tc>
                  <a:txBody>
                    <a:bodyPr/>
                    <a:lstStyle/>
                    <a:p>
                      <a:pPr marL="0" marR="0" lvl="0" indent="0" algn="ctr" defTabSz="914400" rtl="0" eaLnBrk="1" fontAlgn="base" latinLnBrk="0" hangingPunct="1">
                        <a:lnSpc>
                          <a:spcPct val="85000"/>
                        </a:lnSpc>
                        <a:spcBef>
                          <a:spcPct val="0"/>
                        </a:spcBef>
                        <a:spcAft>
                          <a:spcPct val="25000"/>
                        </a:spcAft>
                        <a:buClrTx/>
                        <a:buSzTx/>
                        <a:buFont typeface="Wingdings" pitchFamily="2" charset="2"/>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 </a:t>
                      </a:r>
                      <a:r>
                        <a:rPr kumimoji="0" lang="en-US" sz="1600" b="1" i="0" u="none" strike="noStrike" cap="none" normalizeH="0" baseline="0" dirty="0" smtClean="0">
                          <a:ln>
                            <a:noFill/>
                          </a:ln>
                          <a:solidFill>
                            <a:schemeClr val="tx1"/>
                          </a:solidFill>
                          <a:effectLst/>
                          <a:latin typeface="Arial" charset="0"/>
                        </a:rPr>
                        <a:t>8%</a:t>
                      </a:r>
                    </a:p>
                  </a:txBody>
                  <a:tcPr marL="45720" marR="0" anchor="ctr" horzOverflow="overflow">
                    <a:lnL w="28575"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r>
                        <a:rPr kumimoji="0" lang="en-US" sz="1600" b="1" i="0" u="none" strike="noStrike" cap="none" normalizeH="0" baseline="0" dirty="0" smtClean="0">
                          <a:ln>
                            <a:noFill/>
                          </a:ln>
                          <a:solidFill>
                            <a:schemeClr val="tx1"/>
                          </a:solidFill>
                          <a:effectLst/>
                          <a:latin typeface="Arial" charset="0"/>
                        </a:rPr>
                        <a:t>None</a:t>
                      </a:r>
                    </a:p>
                  </a:txBody>
                  <a:tcPr marL="45720" marR="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9" name="Group 28"/>
          <p:cNvGraphicFramePr>
            <a:graphicFrameLocks/>
          </p:cNvGraphicFramePr>
          <p:nvPr>
            <p:extLst>
              <p:ext uri="{D42A27DB-BD31-4B8C-83A1-F6EECF244321}">
                <p14:modId xmlns:p14="http://schemas.microsoft.com/office/powerpoint/2010/main" val="3252266913"/>
              </p:ext>
            </p:extLst>
          </p:nvPr>
        </p:nvGraphicFramePr>
        <p:xfrm>
          <a:off x="4926013" y="1549400"/>
          <a:ext cx="3552825" cy="1922633"/>
        </p:xfrm>
        <a:graphic>
          <a:graphicData uri="http://schemas.openxmlformats.org/drawingml/2006/table">
            <a:tbl>
              <a:tblPr/>
              <a:tblGrid>
                <a:gridCol w="979144"/>
                <a:gridCol w="2573681"/>
              </a:tblGrid>
              <a:tr h="377725">
                <a:tc gridSpan="2">
                  <a:txBody>
                    <a:bodyPr/>
                    <a:lstStyle/>
                    <a:p>
                      <a:pPr marL="0" marR="0" lvl="0" indent="0" algn="ctr" defTabSz="914400" rtl="0" eaLnBrk="1" fontAlgn="base" latinLnBrk="0" hangingPunct="1">
                        <a:lnSpc>
                          <a:spcPct val="85000"/>
                        </a:lnSpc>
                        <a:spcBef>
                          <a:spcPct val="0"/>
                        </a:spcBef>
                        <a:spcAft>
                          <a:spcPct val="25000"/>
                        </a:spcAft>
                        <a:buClrTx/>
                        <a:buSzTx/>
                        <a:buFont typeface="Wingdings" pitchFamily="2" charset="2"/>
                        <a:buNone/>
                        <a:tabLst/>
                      </a:pPr>
                      <a:r>
                        <a:rPr kumimoji="0" lang="en-US" sz="1800" b="1" i="0" u="none" strike="noStrike" cap="none" normalizeH="0" baseline="0" dirty="0" smtClean="0">
                          <a:ln>
                            <a:noFill/>
                          </a:ln>
                          <a:solidFill>
                            <a:schemeClr val="bg1"/>
                          </a:solidFill>
                          <a:effectLst/>
                          <a:latin typeface="Arial" charset="0"/>
                        </a:rPr>
                        <a:t>Technical Professionals</a:t>
                      </a:r>
                    </a:p>
                  </a:txBody>
                  <a:tcPr marL="45725" marR="45725" marT="45708" marB="45708"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2060"/>
                    </a:solidFill>
                  </a:tcPr>
                </a:tc>
                <a:tc hMerge="1">
                  <a:txBody>
                    <a:bodyPr/>
                    <a:lstStyle/>
                    <a:p>
                      <a:endParaRPr lang="en-US"/>
                    </a:p>
                  </a:txBody>
                  <a:tcPr/>
                </a:tc>
              </a:tr>
              <a:tr h="324526">
                <a:tc gridSpan="2">
                  <a:txBody>
                    <a:bodyPr/>
                    <a:lstStyle/>
                    <a:p>
                      <a:pPr marL="0" marR="0" lvl="0" indent="0" algn="ctr" defTabSz="914400" rtl="0" eaLnBrk="1" fontAlgn="base" latinLnBrk="0" hangingPunct="1">
                        <a:lnSpc>
                          <a:spcPct val="85000"/>
                        </a:lnSpc>
                        <a:spcBef>
                          <a:spcPct val="0"/>
                        </a:spcBef>
                        <a:spcAft>
                          <a:spcPct val="25000"/>
                        </a:spcAft>
                        <a:buClrTx/>
                        <a:buSzTx/>
                        <a:buFont typeface="Wingdings" pitchFamily="2" charset="2"/>
                        <a:buNone/>
                        <a:tabLst/>
                      </a:pPr>
                      <a:r>
                        <a:rPr kumimoji="0" lang="en-US" sz="1800" b="1" i="0" u="none" strike="noStrike" cap="none" normalizeH="0" baseline="0" dirty="0" smtClean="0">
                          <a:ln>
                            <a:noFill/>
                          </a:ln>
                          <a:solidFill>
                            <a:schemeClr val="tx1"/>
                          </a:solidFill>
                          <a:effectLst/>
                          <a:latin typeface="Arial" charset="0"/>
                        </a:rPr>
                        <a:t>Degree Level</a:t>
                      </a:r>
                    </a:p>
                  </a:txBody>
                  <a:tcPr marL="45725" marR="0" marT="45708" marB="45708"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6DFD8"/>
                    </a:solidFill>
                  </a:tcPr>
                </a:tc>
                <a:tc hMerge="1">
                  <a:txBody>
                    <a:bodyPr/>
                    <a:lstStyle/>
                    <a:p>
                      <a:endParaRPr lang="en-US"/>
                    </a:p>
                  </a:txBody>
                  <a:tcPr/>
                </a:tc>
              </a:tr>
              <a:tr h="313480">
                <a:tc>
                  <a:txBody>
                    <a:bodyPr/>
                    <a:lstStyle/>
                    <a:p>
                      <a:pPr marL="0" marR="0" lvl="0" indent="0" algn="ctr" defTabSz="914400" rtl="0" eaLnBrk="1" fontAlgn="base" latinLnBrk="0" hangingPunct="1">
                        <a:lnSpc>
                          <a:spcPct val="85000"/>
                        </a:lnSpc>
                        <a:spcBef>
                          <a:spcPct val="0"/>
                        </a:spcBef>
                        <a:spcAft>
                          <a:spcPct val="25000"/>
                        </a:spcAft>
                        <a:buClrTx/>
                        <a:buSzTx/>
                        <a:buFont typeface="Wingdings" pitchFamily="2" charset="2"/>
                        <a:buNone/>
                        <a:tabLst/>
                      </a:pPr>
                      <a:r>
                        <a:rPr kumimoji="0" lang="en-US" sz="1600" b="1" i="0" u="none" strike="noStrike" cap="none" normalizeH="0" baseline="0" dirty="0" smtClean="0">
                          <a:ln>
                            <a:noFill/>
                          </a:ln>
                          <a:solidFill>
                            <a:schemeClr val="tx1"/>
                          </a:solidFill>
                          <a:effectLst/>
                          <a:latin typeface="Arial" charset="0"/>
                        </a:rPr>
                        <a:t>17%</a:t>
                      </a:r>
                    </a:p>
                  </a:txBody>
                  <a:tcPr marL="45725" marR="0" marT="45708" marB="4570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r>
                        <a:rPr kumimoji="0" lang="en-US" sz="1600" b="1" i="0" u="none" strike="noStrike" cap="none" normalizeH="0" baseline="0" dirty="0" smtClean="0">
                          <a:ln>
                            <a:noFill/>
                          </a:ln>
                          <a:solidFill>
                            <a:schemeClr val="tx1"/>
                          </a:solidFill>
                          <a:effectLst/>
                          <a:latin typeface="Arial" charset="0"/>
                        </a:rPr>
                        <a:t>Doctorate</a:t>
                      </a:r>
                    </a:p>
                  </a:txBody>
                  <a:tcPr marL="45725" marR="91451" marT="45708" marB="4570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8625">
                <a:tc>
                  <a:txBody>
                    <a:bodyPr/>
                    <a:lstStyle/>
                    <a:p>
                      <a:pPr marL="0" marR="0" lvl="0" indent="0" algn="ctr" defTabSz="914400" rtl="0" eaLnBrk="1" fontAlgn="base" latinLnBrk="0" hangingPunct="1">
                        <a:lnSpc>
                          <a:spcPct val="85000"/>
                        </a:lnSpc>
                        <a:spcBef>
                          <a:spcPct val="0"/>
                        </a:spcBef>
                        <a:spcAft>
                          <a:spcPct val="25000"/>
                        </a:spcAft>
                        <a:buClrTx/>
                        <a:buSzTx/>
                        <a:buFont typeface="Wingdings" pitchFamily="2" charset="2"/>
                        <a:buNone/>
                        <a:tabLst/>
                      </a:pPr>
                      <a:r>
                        <a:rPr kumimoji="0" lang="en-US" sz="1600" b="1" i="0" u="none" strike="noStrike" cap="none" normalizeH="0" baseline="0" dirty="0" smtClean="0">
                          <a:ln>
                            <a:noFill/>
                          </a:ln>
                          <a:solidFill>
                            <a:schemeClr val="tx1"/>
                          </a:solidFill>
                          <a:effectLst/>
                          <a:latin typeface="Arial" charset="0"/>
                        </a:rPr>
                        <a:t>51% </a:t>
                      </a:r>
                    </a:p>
                  </a:txBody>
                  <a:tcPr marL="45725" marR="0" marT="45708" marB="4570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r>
                        <a:rPr kumimoji="0" lang="en-US" sz="1600" b="1" i="0" u="none" strike="noStrike" cap="none" normalizeH="0" baseline="0" dirty="0" smtClean="0">
                          <a:ln>
                            <a:noFill/>
                          </a:ln>
                          <a:solidFill>
                            <a:schemeClr val="tx1"/>
                          </a:solidFill>
                          <a:effectLst/>
                          <a:latin typeface="Arial" charset="0"/>
                        </a:rPr>
                        <a:t>Master’s Degree</a:t>
                      </a:r>
                    </a:p>
                  </a:txBody>
                  <a:tcPr marL="45725" marR="91451" marT="45708" marB="4570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09481">
                <a:tc>
                  <a:txBody>
                    <a:bodyPr/>
                    <a:lstStyle/>
                    <a:p>
                      <a:pPr marL="0" marR="0" lvl="0" indent="0" algn="ctr" defTabSz="914400" rtl="0" eaLnBrk="1" fontAlgn="base" latinLnBrk="0" hangingPunct="1">
                        <a:lnSpc>
                          <a:spcPct val="85000"/>
                        </a:lnSpc>
                        <a:spcBef>
                          <a:spcPct val="0"/>
                        </a:spcBef>
                        <a:spcAft>
                          <a:spcPct val="25000"/>
                        </a:spcAft>
                        <a:buClrTx/>
                        <a:buSzTx/>
                        <a:buFont typeface="Wingdings" pitchFamily="2" charset="2"/>
                        <a:buNone/>
                        <a:tabLst/>
                      </a:pPr>
                      <a:r>
                        <a:rPr kumimoji="0" lang="en-US" sz="1600" b="1" i="0" u="none" strike="noStrike" cap="none" normalizeH="0" baseline="0" dirty="0" smtClean="0">
                          <a:ln>
                            <a:noFill/>
                          </a:ln>
                          <a:solidFill>
                            <a:schemeClr val="tx1"/>
                          </a:solidFill>
                          <a:effectLst/>
                          <a:latin typeface="Arial" charset="0"/>
                        </a:rPr>
                        <a:t>24%</a:t>
                      </a:r>
                    </a:p>
                  </a:txBody>
                  <a:tcPr marL="45725" marR="0" marT="45708" marB="4570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r>
                        <a:rPr kumimoji="0" lang="en-US" sz="1600" b="1" i="0" u="none" strike="noStrike" cap="none" normalizeH="0" baseline="0" dirty="0" smtClean="0">
                          <a:ln>
                            <a:noFill/>
                          </a:ln>
                          <a:solidFill>
                            <a:schemeClr val="tx1"/>
                          </a:solidFill>
                          <a:effectLst/>
                          <a:latin typeface="Arial" charset="0"/>
                        </a:rPr>
                        <a:t>Bachelor’s Degree</a:t>
                      </a:r>
                    </a:p>
                  </a:txBody>
                  <a:tcPr marL="45725" marR="91451" marT="45708" marB="4570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8625">
                <a:tc>
                  <a:txBody>
                    <a:bodyPr/>
                    <a:lstStyle/>
                    <a:p>
                      <a:pPr marL="0" marR="0" lvl="0" indent="0" algn="ctr" defTabSz="914400" rtl="0" eaLnBrk="1" fontAlgn="base" latinLnBrk="0" hangingPunct="1">
                        <a:lnSpc>
                          <a:spcPct val="85000"/>
                        </a:lnSpc>
                        <a:spcBef>
                          <a:spcPct val="0"/>
                        </a:spcBef>
                        <a:spcAft>
                          <a:spcPct val="25000"/>
                        </a:spcAft>
                        <a:buClrTx/>
                        <a:buSzTx/>
                        <a:buFont typeface="Wingdings" pitchFamily="2" charset="2"/>
                        <a:buNone/>
                        <a:tabLst/>
                      </a:pPr>
                      <a:r>
                        <a:rPr kumimoji="0" lang="en-US" sz="1600" b="1" i="0" u="none" strike="noStrike" cap="none" normalizeH="0" baseline="0" dirty="0" smtClean="0">
                          <a:ln>
                            <a:noFill/>
                          </a:ln>
                          <a:solidFill>
                            <a:schemeClr val="tx1"/>
                          </a:solidFill>
                          <a:effectLst/>
                          <a:latin typeface="Arial" charset="0"/>
                        </a:rPr>
                        <a:t>6%</a:t>
                      </a:r>
                    </a:p>
                  </a:txBody>
                  <a:tcPr marL="45725" marR="0" marT="45708" marB="4570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r>
                        <a:rPr kumimoji="0" lang="en-US" sz="1600" b="1" i="0" u="none" strike="noStrike" cap="none" normalizeH="0" baseline="0" dirty="0" smtClean="0">
                          <a:ln>
                            <a:noFill/>
                          </a:ln>
                          <a:solidFill>
                            <a:schemeClr val="tx1"/>
                          </a:solidFill>
                          <a:effectLst/>
                          <a:latin typeface="Arial" charset="0"/>
                        </a:rPr>
                        <a:t>None</a:t>
                      </a:r>
                    </a:p>
                  </a:txBody>
                  <a:tcPr marL="45725" marR="91451" marT="45708" marB="4570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APL – Vision and Purpose</a:t>
            </a:r>
            <a:endParaRPr lang="en-US" dirty="0"/>
          </a:p>
        </p:txBody>
      </p:sp>
      <p:sp>
        <p:nvSpPr>
          <p:cNvPr id="5" name="Content Placeholder 4"/>
          <p:cNvSpPr>
            <a:spLocks noGrp="1"/>
          </p:cNvSpPr>
          <p:nvPr>
            <p:ph sz="quarter" idx="1"/>
          </p:nvPr>
        </p:nvSpPr>
        <p:spPr>
          <a:xfrm>
            <a:off x="241300" y="1219200"/>
            <a:ext cx="5415429" cy="4916488"/>
          </a:xfrm>
        </p:spPr>
        <p:txBody>
          <a:bodyPr/>
          <a:lstStyle/>
          <a:p>
            <a:r>
              <a:rPr lang="en-US" dirty="0" smtClean="0"/>
              <a:t>The Johns Hopkins University Applied Physics Laboratory was founded in 1942</a:t>
            </a:r>
          </a:p>
          <a:p>
            <a:pPr lvl="1"/>
            <a:r>
              <a:rPr lang="en-US" dirty="0" smtClean="0"/>
              <a:t>APL was initially founded for WWII research, specifically the proximity fuse.</a:t>
            </a:r>
          </a:p>
          <a:p>
            <a:pPr lvl="1"/>
            <a:r>
              <a:rPr lang="en-US" dirty="0" smtClean="0"/>
              <a:t>Johns Hopkins was the first research university in the US.</a:t>
            </a:r>
          </a:p>
          <a:p>
            <a:r>
              <a:rPr lang="en-US" dirty="0" smtClean="0"/>
              <a:t>APL is designated as a DOD University Affiliated Research Center (UARC)</a:t>
            </a:r>
          </a:p>
          <a:p>
            <a:r>
              <a:rPr lang="en-US" dirty="0" smtClean="0"/>
              <a:t>Notable technological successes at APL include satellite navigation, NEAR, Burnt Frost, human prosthetic work, MESSENGER</a:t>
            </a:r>
          </a:p>
        </p:txBody>
      </p:sp>
      <p:pic>
        <p:nvPicPr>
          <p:cNvPr id="9" name="Content Placeholder 3" descr="50563717.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945704" y="1111772"/>
            <a:ext cx="1908640" cy="2138967"/>
          </a:xfrm>
          <a:prstGeom prst="rect">
            <a:avLst/>
          </a:prstGeom>
          <a:ln/>
        </p:spPr>
        <p:style>
          <a:lnRef idx="0">
            <a:schemeClr val="accent2"/>
          </a:lnRef>
          <a:fillRef idx="3">
            <a:schemeClr val="accent2"/>
          </a:fillRef>
          <a:effectRef idx="3">
            <a:schemeClr val="accent2"/>
          </a:effectRef>
          <a:fontRef idx="minor">
            <a:schemeClr val="lt1"/>
          </a:fontRef>
        </p:style>
      </p:pic>
      <p:pic>
        <p:nvPicPr>
          <p:cNvPr id="2" name="Picture 1" descr="RobotArmPalmOpen.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16604" y="2842048"/>
            <a:ext cx="1844692" cy="1841500"/>
          </a:xfrm>
          <a:prstGeom prst="rect">
            <a:avLst/>
          </a:prstGeom>
          <a:ln/>
        </p:spPr>
        <p:style>
          <a:lnRef idx="0">
            <a:schemeClr val="accent2"/>
          </a:lnRef>
          <a:fillRef idx="3">
            <a:schemeClr val="accent2"/>
          </a:fillRef>
          <a:effectRef idx="3">
            <a:schemeClr val="accent2"/>
          </a:effectRef>
          <a:fontRef idx="minor">
            <a:schemeClr val="lt1"/>
          </a:fontRef>
        </p:style>
      </p:pic>
      <p:pic>
        <p:nvPicPr>
          <p:cNvPr id="10" name="Picture 9" descr="06-03997 NearEros.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91436" y="4496990"/>
            <a:ext cx="2017177" cy="1968764"/>
          </a:xfrm>
          <a:prstGeom prst="rect">
            <a:avLst/>
          </a:prstGeom>
          <a:ln/>
        </p:spPr>
        <p:style>
          <a:lnRef idx="0">
            <a:schemeClr val="accent2"/>
          </a:lnRef>
          <a:fillRef idx="3">
            <a:schemeClr val="accent2"/>
          </a:fillRef>
          <a:effectRef idx="3">
            <a:schemeClr val="accent2"/>
          </a:effectRef>
          <a:fontRef idx="minor">
            <a:schemeClr val="lt1"/>
          </a:fontRef>
        </p:style>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Resident Expertise – Software</a:t>
            </a:r>
            <a:endParaRPr lang="en-US" dirty="0"/>
          </a:p>
        </p:txBody>
      </p:sp>
      <p:sp>
        <p:nvSpPr>
          <p:cNvPr id="6" name="Content Placeholder 5"/>
          <p:cNvSpPr>
            <a:spLocks noGrp="1"/>
          </p:cNvSpPr>
          <p:nvPr>
            <p:ph sz="half" idx="1"/>
          </p:nvPr>
        </p:nvSpPr>
        <p:spPr/>
        <p:txBody>
          <a:bodyPr>
            <a:normAutofit lnSpcReduction="10000"/>
          </a:bodyPr>
          <a:lstStyle/>
          <a:p>
            <a:r>
              <a:rPr lang="en-US" dirty="0" smtClean="0"/>
              <a:t>Flight Software</a:t>
            </a:r>
          </a:p>
          <a:p>
            <a:pPr lvl="1"/>
            <a:r>
              <a:rPr lang="en-US" dirty="0" smtClean="0"/>
              <a:t>Spacecraft – Command and Data  Handling (C&amp;DH), </a:t>
            </a:r>
            <a:br>
              <a:rPr lang="en-US" dirty="0" smtClean="0"/>
            </a:br>
            <a:r>
              <a:rPr lang="en-US" dirty="0" smtClean="0"/>
              <a:t>Guidance and Control (G&amp;C)</a:t>
            </a:r>
          </a:p>
          <a:p>
            <a:pPr lvl="1"/>
            <a:r>
              <a:rPr lang="en-US" dirty="0" smtClean="0"/>
              <a:t>Autonomy &amp; Fault Protection </a:t>
            </a:r>
          </a:p>
          <a:p>
            <a:pPr lvl="1"/>
            <a:r>
              <a:rPr lang="en-US" dirty="0" smtClean="0"/>
              <a:t>Instrument Software</a:t>
            </a:r>
          </a:p>
          <a:p>
            <a:r>
              <a:rPr lang="en-US" dirty="0" smtClean="0"/>
              <a:t>Ground Software</a:t>
            </a:r>
          </a:p>
          <a:p>
            <a:pPr lvl="1"/>
            <a:r>
              <a:rPr lang="en-US" dirty="0" smtClean="0"/>
              <a:t>Mission Operation Center</a:t>
            </a:r>
          </a:p>
          <a:p>
            <a:r>
              <a:rPr lang="en-US" dirty="0" smtClean="0"/>
              <a:t>Science Application Software</a:t>
            </a:r>
          </a:p>
          <a:p>
            <a:pPr lvl="1"/>
            <a:r>
              <a:rPr lang="en-US" dirty="0" smtClean="0"/>
              <a:t>Science / Payload Operations Center</a:t>
            </a:r>
          </a:p>
          <a:p>
            <a:pPr lvl="1"/>
            <a:r>
              <a:rPr lang="en-US" dirty="0" smtClean="0"/>
              <a:t>Analysis and Planning Software</a:t>
            </a:r>
          </a:p>
          <a:p>
            <a:r>
              <a:rPr lang="en-US" dirty="0" smtClean="0"/>
              <a:t>Testbed Software</a:t>
            </a:r>
          </a:p>
        </p:txBody>
      </p:sp>
      <p:pic>
        <p:nvPicPr>
          <p:cNvPr id="7" name="Picture 6" descr="07-04290_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42634" y="1122363"/>
            <a:ext cx="3716529" cy="2477686"/>
          </a:xfrm>
          <a:prstGeom prst="rect">
            <a:avLst/>
          </a:prstGeom>
        </p:spPr>
        <p:style>
          <a:lnRef idx="0">
            <a:schemeClr val="accent2"/>
          </a:lnRef>
          <a:fillRef idx="3">
            <a:schemeClr val="accent2"/>
          </a:fillRef>
          <a:effectRef idx="3">
            <a:schemeClr val="accent2"/>
          </a:effectRef>
          <a:fontRef idx="minor">
            <a:schemeClr val="lt1"/>
          </a:fontRef>
        </p:style>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Resident Expertise – Engineering</a:t>
            </a:r>
            <a:endParaRPr lang="en-US" dirty="0"/>
          </a:p>
        </p:txBody>
      </p:sp>
      <p:sp>
        <p:nvSpPr>
          <p:cNvPr id="4" name="Content Placeholder 3"/>
          <p:cNvSpPr>
            <a:spLocks noGrp="1"/>
          </p:cNvSpPr>
          <p:nvPr>
            <p:ph idx="1"/>
          </p:nvPr>
        </p:nvSpPr>
        <p:spPr>
          <a:xfrm>
            <a:off x="241300" y="1219200"/>
            <a:ext cx="4925060" cy="4916488"/>
          </a:xfrm>
        </p:spPr>
        <p:txBody>
          <a:bodyPr>
            <a:normAutofit lnSpcReduction="10000"/>
          </a:bodyPr>
          <a:lstStyle/>
          <a:p>
            <a:r>
              <a:rPr lang="en-US" dirty="0" smtClean="0"/>
              <a:t>APL develop, builds and tests concepts, missions, systems, subsystems, and components</a:t>
            </a:r>
          </a:p>
          <a:p>
            <a:pPr lvl="1"/>
            <a:r>
              <a:rPr lang="en-US" dirty="0" smtClean="0"/>
              <a:t>Engineering analysis and concept development</a:t>
            </a:r>
          </a:p>
          <a:p>
            <a:pPr lvl="1"/>
            <a:r>
              <a:rPr lang="en-US" dirty="0" smtClean="0"/>
              <a:t>Mission design, development, and implementation</a:t>
            </a:r>
          </a:p>
          <a:p>
            <a:pPr lvl="1"/>
            <a:r>
              <a:rPr lang="en-US" dirty="0" smtClean="0"/>
              <a:t>Integration and test</a:t>
            </a:r>
          </a:p>
          <a:p>
            <a:pPr lvl="1"/>
            <a:r>
              <a:rPr lang="en-US" dirty="0" smtClean="0"/>
              <a:t>Launch, mission operations, and satellite communications</a:t>
            </a:r>
          </a:p>
          <a:p>
            <a:pPr lvl="1"/>
            <a:r>
              <a:rPr lang="en-US" dirty="0" smtClean="0"/>
              <a:t>Rapid Projects Office</a:t>
            </a:r>
          </a:p>
          <a:p>
            <a:r>
              <a:rPr lang="en-US" dirty="0" smtClean="0"/>
              <a:t>AS9100 Certified quality management system</a:t>
            </a:r>
          </a:p>
          <a:p>
            <a:r>
              <a:rPr lang="en-US" dirty="0" smtClean="0"/>
              <a:t>Staff breadth and depth to solve mission challenges</a:t>
            </a:r>
          </a:p>
          <a:p>
            <a:endParaRPr lang="en-US" dirty="0"/>
          </a:p>
        </p:txBody>
      </p:sp>
      <p:pic>
        <p:nvPicPr>
          <p:cNvPr id="7" name="Picture 6" descr="09-03954_13.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410056" y="1144018"/>
            <a:ext cx="3230901" cy="2613074"/>
          </a:xfrm>
          <a:prstGeom prst="rect">
            <a:avLst/>
          </a:prstGeom>
        </p:spPr>
        <p:style>
          <a:lnRef idx="0">
            <a:schemeClr val="accent2"/>
          </a:lnRef>
          <a:fillRef idx="3">
            <a:schemeClr val="accent2"/>
          </a:fillRef>
          <a:effectRef idx="3">
            <a:schemeClr val="accent2"/>
          </a:effectRef>
          <a:fontRef idx="minor">
            <a:schemeClr val="lt1"/>
          </a:fontRef>
        </p:style>
      </p:pic>
      <p:pic>
        <p:nvPicPr>
          <p:cNvPr id="9" name="Picture 8" descr="11-00165_9420_spin%20test%20from%20above_jp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410056" y="3823458"/>
            <a:ext cx="3230901" cy="2351300"/>
          </a:xfrm>
          <a:prstGeom prst="rect">
            <a:avLst/>
          </a:prstGeom>
        </p:spPr>
        <p:style>
          <a:lnRef idx="0">
            <a:schemeClr val="accent2"/>
          </a:lnRef>
          <a:fillRef idx="3">
            <a:schemeClr val="accent2"/>
          </a:fillRef>
          <a:effectRef idx="3">
            <a:schemeClr val="accent2"/>
          </a:effectRef>
          <a:fontRef idx="minor">
            <a:schemeClr val="lt1"/>
          </a:fontRef>
        </p:style>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Expertise</a:t>
            </a:r>
            <a:endParaRPr lang="en-US" dirty="0"/>
          </a:p>
        </p:txBody>
      </p:sp>
      <p:sp>
        <p:nvSpPr>
          <p:cNvPr id="4" name="Content Placeholder 3"/>
          <p:cNvSpPr>
            <a:spLocks noGrp="1"/>
          </p:cNvSpPr>
          <p:nvPr>
            <p:ph idx="1"/>
          </p:nvPr>
        </p:nvSpPr>
        <p:spPr>
          <a:xfrm>
            <a:off x="241300" y="1219200"/>
            <a:ext cx="4391660" cy="4916488"/>
          </a:xfrm>
        </p:spPr>
        <p:txBody>
          <a:bodyPr/>
          <a:lstStyle/>
          <a:p>
            <a:r>
              <a:rPr lang="en-US" dirty="0" smtClean="0"/>
              <a:t>Over 150 researchers on staff, covering a variety of research focus areas</a:t>
            </a:r>
          </a:p>
          <a:p>
            <a:pPr lvl="1"/>
            <a:r>
              <a:rPr lang="en-US" dirty="0" smtClean="0"/>
              <a:t>Geospace and Earth Science</a:t>
            </a:r>
          </a:p>
          <a:p>
            <a:pPr lvl="1"/>
            <a:r>
              <a:rPr lang="en-US" dirty="0" smtClean="0"/>
              <a:t>Planetary Exploration</a:t>
            </a:r>
          </a:p>
          <a:p>
            <a:pPr lvl="1"/>
            <a:r>
              <a:rPr lang="en-US" dirty="0" smtClean="0"/>
              <a:t>Space Physics</a:t>
            </a:r>
          </a:p>
          <a:p>
            <a:pPr lvl="1"/>
            <a:r>
              <a:rPr lang="en-US" dirty="0"/>
              <a:t>Applied </a:t>
            </a:r>
            <a:r>
              <a:rPr lang="en-US" dirty="0" smtClean="0"/>
              <a:t>Research</a:t>
            </a:r>
          </a:p>
          <a:p>
            <a:pPr lvl="1"/>
            <a:r>
              <a:rPr lang="en-US" dirty="0" smtClean="0"/>
              <a:t>Space Science Instrumentation</a:t>
            </a:r>
          </a:p>
          <a:p>
            <a:r>
              <a:rPr lang="en-US" dirty="0" smtClean="0"/>
              <a:t>Breadth of expertise creates a research culture, and staff collaborate on cross disciplinary problems. </a:t>
            </a:r>
          </a:p>
        </p:txBody>
      </p:sp>
      <p:pic>
        <p:nvPicPr>
          <p:cNvPr id="33798" name="Picture 2" descr="http://guvi/site/gallery/galleries/gal002/2007-344/CylinDisk_v009r00_2007344.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57825" y="1122363"/>
            <a:ext cx="3286125"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http://crism.jhuapl.edu/gallery/featuredImage/pics/20080519_FRT000046C6.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8702" y="3216697"/>
            <a:ext cx="3022765" cy="3239666"/>
          </a:xfrm>
          <a:prstGeom prst="rect">
            <a:avLst/>
          </a:prstGeom>
        </p:spPr>
        <p:style>
          <a:lnRef idx="0">
            <a:schemeClr val="accent2"/>
          </a:lnRef>
          <a:fillRef idx="3">
            <a:schemeClr val="accent2"/>
          </a:fillRef>
          <a:effectRef idx="3">
            <a:schemeClr val="accent2"/>
          </a:effectRef>
          <a:fontRef idx="minor">
            <a:schemeClr val="lt1"/>
          </a:fontRef>
        </p:style>
      </p:pic>
      <p:pic>
        <p:nvPicPr>
          <p:cNvPr id="33800" name="Picture 8" descr="11-04355_Empere_01-wobg.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73925" y="2607609"/>
            <a:ext cx="187007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Zebra stripe patterns in energetic electron distributions from the inner radiation belt."/>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346637" y="1439536"/>
            <a:ext cx="1999130" cy="175225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RRISON"/>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619861" y="3191790"/>
            <a:ext cx="1952999" cy="1868086"/>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5122" name="Title 1"/>
          <p:cNvSpPr>
            <a:spLocks noGrp="1"/>
          </p:cNvSpPr>
          <p:nvPr>
            <p:ph type="title"/>
          </p:nvPr>
        </p:nvSpPr>
        <p:spPr/>
        <p:txBody>
          <a:bodyPr/>
          <a:lstStyle/>
          <a:p>
            <a:r>
              <a:rPr lang="en-US" smtClean="0"/>
              <a:t>Recent Research Highlights</a:t>
            </a:r>
            <a:endParaRPr lang="en-US" dirty="0" smtClean="0"/>
          </a:p>
        </p:txBody>
      </p:sp>
      <p:sp>
        <p:nvSpPr>
          <p:cNvPr id="5123" name="Content Placeholder 2"/>
          <p:cNvSpPr>
            <a:spLocks noGrp="1"/>
          </p:cNvSpPr>
          <p:nvPr>
            <p:ph sz="half" idx="1"/>
          </p:nvPr>
        </p:nvSpPr>
        <p:spPr>
          <a:xfrm>
            <a:off x="228600" y="1069644"/>
            <a:ext cx="5218307" cy="4525963"/>
          </a:xfrm>
        </p:spPr>
        <p:txBody>
          <a:bodyPr>
            <a:noAutofit/>
          </a:bodyPr>
          <a:lstStyle/>
          <a:p>
            <a:r>
              <a:rPr lang="en-US" sz="1400" b="0" dirty="0" smtClean="0"/>
              <a:t>Plasma bubbles may have impeded communications for US troops during a critical rescue operation in Afghanistan (Kelly, et al, 2014 DOI: 10.1002/2014SW001081)</a:t>
            </a:r>
          </a:p>
          <a:p>
            <a:r>
              <a:rPr lang="en-US" sz="1400" b="0" dirty="0" smtClean="0"/>
              <a:t>Evidence of Subduction on the ice shell of Europa, (</a:t>
            </a:r>
            <a:r>
              <a:rPr lang="en-US" sz="1400" b="0" dirty="0" err="1" smtClean="0"/>
              <a:t>Kattenhorn</a:t>
            </a:r>
            <a:r>
              <a:rPr lang="en-US" sz="1400" b="0" dirty="0" smtClean="0"/>
              <a:t> &amp; Prockter doi:10.1038/ngeo2245 )</a:t>
            </a:r>
          </a:p>
          <a:p>
            <a:r>
              <a:rPr lang="en-US" sz="1400" b="0" dirty="0" smtClean="0"/>
              <a:t>Rotationally driven ‘zebra stripes’ in Earth’s inner radiation belt, (</a:t>
            </a:r>
            <a:r>
              <a:rPr lang="en-US" sz="1400" b="0" dirty="0" err="1" smtClean="0"/>
              <a:t>Ukhorskiy</a:t>
            </a:r>
            <a:r>
              <a:rPr lang="en-US" sz="1400" b="0" dirty="0" smtClean="0"/>
              <a:t> doi:10.1038/nature13046)</a:t>
            </a:r>
          </a:p>
          <a:p>
            <a:r>
              <a:rPr lang="en-US" sz="1400" b="0" dirty="0" smtClean="0"/>
              <a:t>Data from Voyager 1, more than 11 billion miles (18 billion kilometers) from the sun, suggest the spacecraft is becoming the first human-made object to reach interstellar space. (Krimigis, et al, 2013)</a:t>
            </a:r>
          </a:p>
          <a:p>
            <a:r>
              <a:rPr lang="en-US" sz="1400" b="0" dirty="0" smtClean="0"/>
              <a:t>Detection of magmatic water on the surface of the Moon. First such remote detection of this type of lunar water was arrived at using data from NASA's Moon Mineralogy Mapper (M3) (</a:t>
            </a:r>
            <a:r>
              <a:rPr lang="en-US" sz="1400" b="0" dirty="0" err="1" smtClean="0"/>
              <a:t>Klima</a:t>
            </a:r>
            <a:r>
              <a:rPr lang="en-US" sz="1400" b="0" dirty="0" smtClean="0"/>
              <a:t>, et al, 2013).</a:t>
            </a:r>
          </a:p>
          <a:p>
            <a:r>
              <a:rPr lang="en-US" sz="1400" b="0" dirty="0" smtClean="0"/>
              <a:t>Observations by Spitzer's Infrared Array Camera indicate carbon dioxide is slowly and steadily “fizzing” away from Comet ISON by Spitzer (Lisse, et al, 2013)</a:t>
            </a:r>
          </a:p>
          <a:p>
            <a:r>
              <a:rPr lang="en-US" sz="1400" b="0" dirty="0" smtClean="0"/>
              <a:t>Observations by the MESSENGER spacecraft provide compelling support for the hypothesis that Mercury harbors abundant water ice and other frozen volatile materials in its permanently shadowed polar craters (Lawrence, et al, 2012).</a:t>
            </a:r>
          </a:p>
        </p:txBody>
      </p:sp>
      <p:pic>
        <p:nvPicPr>
          <p:cNvPr id="3074" name="Picture 2" descr="http://www.jhuapl.edu/newscenter/pressreleases/2011/images/111116_Thera_context_blend.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85229" y="3953717"/>
            <a:ext cx="1412568" cy="1828800"/>
          </a:xfrm>
          <a:prstGeom prst="rect">
            <a:avLst/>
          </a:prstGeom>
          <a:noFill/>
          <a:ln w="1905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0">
            <a:schemeClr val="accent2"/>
          </a:lnRef>
          <a:fillRef idx="3">
            <a:schemeClr val="accent2"/>
          </a:fillRef>
          <a:effectRef idx="3">
            <a:schemeClr val="accent2"/>
          </a:effectRef>
          <a:fontRef idx="minor">
            <a:schemeClr val="lt1"/>
          </a:fontRef>
        </p:style>
      </p:pic>
      <p:pic>
        <p:nvPicPr>
          <p:cNvPr id="9" name="Picture 8" descr="11-04355_Empere_01-bg.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86214" y="4945630"/>
            <a:ext cx="1870866" cy="1826975"/>
          </a:xfrm>
          <a:prstGeom prst="rect">
            <a:avLst/>
          </a:prstGeom>
        </p:spPr>
        <p:style>
          <a:lnRef idx="0">
            <a:schemeClr val="accent2"/>
          </a:lnRef>
          <a:fillRef idx="3">
            <a:schemeClr val="accent2"/>
          </a:fillRef>
          <a:effectRef idx="3">
            <a:schemeClr val="accent2"/>
          </a:effectRef>
          <a:fontRef idx="minor">
            <a:schemeClr val="lt1"/>
          </a:fontRef>
        </p:style>
      </p:pic>
      <p:pic>
        <p:nvPicPr>
          <p:cNvPr id="12"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213521" y="1352302"/>
            <a:ext cx="1994617" cy="2536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07-02548_005.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1596720" y="4428565"/>
            <a:ext cx="3351436" cy="2154445"/>
          </a:xfrm>
          <a:prstGeom prst="rect">
            <a:avLst/>
          </a:prstGeom>
          <a:ln>
            <a:noFill/>
          </a:ln>
          <a:effectLst>
            <a:outerShdw blurRad="190500" algn="tl" rotWithShape="0">
              <a:srgbClr val="000000">
                <a:alpha val="70000"/>
              </a:srgb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pic>
      <p:sp>
        <p:nvSpPr>
          <p:cNvPr id="35843" name="Content Placeholder 1"/>
          <p:cNvSpPr>
            <a:spLocks noGrp="1"/>
          </p:cNvSpPr>
          <p:nvPr>
            <p:ph idx="4294967295"/>
          </p:nvPr>
        </p:nvSpPr>
        <p:spPr bwMode="auto">
          <a:xfrm>
            <a:off x="457200" y="1047750"/>
            <a:ext cx="4124325" cy="33808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a:spcBef>
                <a:spcPct val="0"/>
              </a:spcBef>
              <a:spcAft>
                <a:spcPct val="0"/>
              </a:spcAft>
              <a:buSzPct val="110000"/>
            </a:pPr>
            <a:r>
              <a:rPr lang="en-US" dirty="0" smtClean="0">
                <a:latin typeface="Arial" pitchFamily="34" charset="0"/>
              </a:rPr>
              <a:t>Building 200 – </a:t>
            </a:r>
            <a:r>
              <a:rPr lang="en-US" sz="2000" b="1" dirty="0" smtClean="0">
                <a:latin typeface="Arial" pitchFamily="34" charset="0"/>
              </a:rPr>
              <a:t>offices for 500 and light laboratory space</a:t>
            </a:r>
          </a:p>
          <a:p>
            <a:pPr>
              <a:spcBef>
                <a:spcPct val="0"/>
              </a:spcBef>
              <a:spcAft>
                <a:spcPct val="0"/>
              </a:spcAft>
              <a:buSzPct val="110000"/>
            </a:pPr>
            <a:r>
              <a:rPr lang="en-US" dirty="0">
                <a:latin typeface="Arial" pitchFamily="34" charset="0"/>
              </a:rPr>
              <a:t>Two Environmental Test Facilities</a:t>
            </a:r>
          </a:p>
          <a:p>
            <a:pPr>
              <a:spcBef>
                <a:spcPct val="0"/>
              </a:spcBef>
              <a:spcAft>
                <a:spcPct val="0"/>
              </a:spcAft>
              <a:buSzPct val="110000"/>
            </a:pPr>
            <a:r>
              <a:rPr lang="en-US" dirty="0" smtClean="0">
                <a:latin typeface="Arial" pitchFamily="34" charset="0"/>
              </a:rPr>
              <a:t>Satellite </a:t>
            </a:r>
            <a:r>
              <a:rPr lang="en-US" dirty="0">
                <a:latin typeface="Arial" pitchFamily="34" charset="0"/>
              </a:rPr>
              <a:t>Communications </a:t>
            </a:r>
            <a:r>
              <a:rPr lang="en-US" dirty="0" smtClean="0">
                <a:latin typeface="Arial" pitchFamily="34" charset="0"/>
              </a:rPr>
              <a:t>and Mission Operations</a:t>
            </a:r>
            <a:endParaRPr lang="en-US" dirty="0">
              <a:latin typeface="Arial" pitchFamily="34" charset="0"/>
            </a:endParaRPr>
          </a:p>
          <a:p>
            <a:pPr>
              <a:spcBef>
                <a:spcPct val="0"/>
              </a:spcBef>
              <a:spcAft>
                <a:spcPct val="0"/>
              </a:spcAft>
              <a:buSzPct val="110000"/>
            </a:pPr>
            <a:r>
              <a:rPr lang="en-US" sz="2000" b="1" dirty="0" smtClean="0">
                <a:latin typeface="Arial" pitchFamily="34" charset="0"/>
              </a:rPr>
              <a:t>Time and Frequency Facility</a:t>
            </a:r>
          </a:p>
          <a:p>
            <a:pPr>
              <a:spcBef>
                <a:spcPct val="0"/>
              </a:spcBef>
              <a:spcAft>
                <a:spcPct val="0"/>
              </a:spcAft>
              <a:buSzPct val="110000"/>
            </a:pPr>
            <a:r>
              <a:rPr lang="en-US" sz="2000" b="1" dirty="0" smtClean="0">
                <a:latin typeface="Arial" pitchFamily="34" charset="0"/>
              </a:rPr>
              <a:t>Mission Concept Development Laboratory</a:t>
            </a:r>
          </a:p>
          <a:p>
            <a:pPr>
              <a:spcBef>
                <a:spcPct val="0"/>
              </a:spcBef>
              <a:spcAft>
                <a:spcPct val="0"/>
              </a:spcAft>
              <a:buSzPct val="110000"/>
            </a:pPr>
            <a:r>
              <a:rPr lang="en-US" dirty="0" smtClean="0">
                <a:latin typeface="Arial" pitchFamily="34" charset="0"/>
              </a:rPr>
              <a:t>Collaborative workspaces and </a:t>
            </a:r>
            <a:r>
              <a:rPr lang="en-US" dirty="0" err="1" smtClean="0">
                <a:latin typeface="Arial" pitchFamily="34" charset="0"/>
              </a:rPr>
              <a:t>Makerspace</a:t>
            </a:r>
            <a:endParaRPr lang="en-US" dirty="0" smtClean="0">
              <a:latin typeface="Arial" pitchFamily="34" charset="0"/>
            </a:endParaRPr>
          </a:p>
          <a:p>
            <a:pPr marL="0" indent="0">
              <a:spcBef>
                <a:spcPct val="0"/>
              </a:spcBef>
              <a:spcAft>
                <a:spcPct val="0"/>
              </a:spcAft>
              <a:buSzPct val="110000"/>
              <a:buNone/>
            </a:pPr>
            <a:endParaRPr lang="en-US" sz="2000" b="1" dirty="0" smtClean="0">
              <a:latin typeface="Arial" pitchFamily="34" charset="0"/>
            </a:endParaRPr>
          </a:p>
        </p:txBody>
      </p:sp>
      <p:sp>
        <p:nvSpPr>
          <p:cNvPr id="5" name="Title 4"/>
          <p:cNvSpPr>
            <a:spLocks noGrp="1"/>
          </p:cNvSpPr>
          <p:nvPr>
            <p:ph type="title"/>
          </p:nvPr>
        </p:nvSpPr>
        <p:spPr>
          <a:xfrm>
            <a:off x="287338" y="0"/>
            <a:ext cx="8585200" cy="852488"/>
          </a:xfrm>
        </p:spPr>
        <p:txBody>
          <a:bodyPr/>
          <a:lstStyle/>
          <a:p>
            <a:pPr fontAlgn="auto">
              <a:spcAft>
                <a:spcPts val="0"/>
              </a:spcAft>
              <a:defRPr/>
            </a:pPr>
            <a:r>
              <a:rPr lang="en-US" dirty="0" smtClean="0">
                <a:latin typeface=""/>
              </a:rPr>
              <a:t>Facilities</a:t>
            </a:r>
            <a:endParaRPr lang="en-US" dirty="0">
              <a:latin typeface=""/>
            </a:endParaRPr>
          </a:p>
        </p:txBody>
      </p:sp>
      <p:pic>
        <p:nvPicPr>
          <p:cNvPr id="10" name="Picture 9" descr="l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875879" y="1372733"/>
            <a:ext cx="3481074" cy="2122611"/>
          </a:xfrm>
          <a:prstGeom prst="rect">
            <a:avLst/>
          </a:prstGeom>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pic>
      <p:pic>
        <p:nvPicPr>
          <p:cNvPr id="2051" name="Picture 3"/>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010349" y="3505713"/>
            <a:ext cx="3481074" cy="1984551"/>
          </a:xfrm>
          <a:prstGeom prst="rect">
            <a:avLst/>
          </a:prstGeom>
          <a:ln>
            <a:noFill/>
          </a:ln>
          <a:effectLst>
            <a:outerShdw blurRad="190500" algn="tl" rotWithShape="0">
              <a:srgbClr val="000000">
                <a:alpha val="70000"/>
              </a:srgbClr>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6" name="Picture 4" descr="shutterstock_63859366 solar syste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ubtitle 2"/>
          <p:cNvSpPr txBox="1">
            <a:spLocks/>
          </p:cNvSpPr>
          <p:nvPr/>
        </p:nvSpPr>
        <p:spPr>
          <a:xfrm>
            <a:off x="1037850" y="5879896"/>
            <a:ext cx="8029575" cy="371475"/>
          </a:xfrm>
          <a:prstGeom prst="rect">
            <a:avLst/>
          </a:prstGeom>
          <a:effectLst>
            <a:outerShdw blurRad="50800" dist="38100" dir="2700000" algn="tl" rotWithShape="0">
              <a:prstClr val="black">
                <a:alpha val="40000"/>
              </a:prstClr>
            </a:outerShdw>
          </a:effectLst>
        </p:spPr>
        <p:txBody>
          <a:bodyPr/>
          <a:lstStyle>
            <a:lvl1pPr marL="342900" indent="-342900" algn="l" defTabSz="457200" rtl="0" eaLnBrk="1" latinLnBrk="0" hangingPunct="1">
              <a:lnSpc>
                <a:spcPts val="2400"/>
              </a:lnSpc>
              <a:spcBef>
                <a:spcPts val="400"/>
              </a:spcBef>
              <a:spcAft>
                <a:spcPts val="400"/>
              </a:spcAft>
              <a:buClr>
                <a:schemeClr val="accent2">
                  <a:lumMod val="75000"/>
                </a:schemeClr>
              </a:buClr>
              <a:buFont typeface="Wingdings" charset="2"/>
              <a:buChar char="§"/>
              <a:defRPr sz="3200" b="0" i="0" kern="1200" baseline="0">
                <a:solidFill>
                  <a:schemeClr val="tx1"/>
                </a:solidFill>
                <a:latin typeface="Arial"/>
                <a:ea typeface="+mn-ea"/>
                <a:cs typeface="+mn-cs"/>
              </a:defRPr>
            </a:lvl1pPr>
            <a:lvl2pPr marL="742950" indent="-285750" algn="l" defTabSz="457200" rtl="0" eaLnBrk="1" latinLnBrk="0" hangingPunct="1">
              <a:lnSpc>
                <a:spcPts val="2400"/>
              </a:lnSpc>
              <a:spcBef>
                <a:spcPts val="400"/>
              </a:spcBef>
              <a:spcAft>
                <a:spcPts val="400"/>
              </a:spcAft>
              <a:buClr>
                <a:schemeClr val="accent2">
                  <a:lumMod val="75000"/>
                </a:schemeClr>
              </a:buClr>
              <a:buSzPct val="50000"/>
              <a:buFont typeface="Wingdings" charset="2"/>
              <a:buChar char="q"/>
              <a:defRPr sz="2800" b="0" i="0" kern="1200" baseline="0">
                <a:solidFill>
                  <a:schemeClr val="tx1"/>
                </a:solidFill>
                <a:latin typeface="Arial"/>
                <a:ea typeface="+mn-ea"/>
                <a:cs typeface="+mn-cs"/>
              </a:defRPr>
            </a:lvl2pPr>
            <a:lvl3pPr marL="1143000" indent="-228600" algn="l" defTabSz="457200" rtl="0" eaLnBrk="1" latinLnBrk="0" hangingPunct="1">
              <a:lnSpc>
                <a:spcPts val="2400"/>
              </a:lnSpc>
              <a:spcBef>
                <a:spcPts val="400"/>
              </a:spcBef>
              <a:spcAft>
                <a:spcPts val="400"/>
              </a:spcAft>
              <a:buClr>
                <a:schemeClr val="accent2">
                  <a:lumMod val="75000"/>
                </a:schemeClr>
              </a:buClr>
              <a:buSzPct val="130000"/>
              <a:buFont typeface="Arial"/>
              <a:buChar char="•"/>
              <a:defRPr sz="2400" b="0" i="0" kern="1200" baseline="0">
                <a:solidFill>
                  <a:schemeClr val="tx1"/>
                </a:solidFill>
                <a:latin typeface="Arial"/>
                <a:ea typeface="+mn-ea"/>
                <a:cs typeface="+mn-cs"/>
              </a:defRPr>
            </a:lvl3pPr>
            <a:lvl4pPr marL="1600200" indent="-228600" algn="l" defTabSz="457200" rtl="0" eaLnBrk="1" latinLnBrk="0" hangingPunct="1">
              <a:lnSpc>
                <a:spcPts val="2400"/>
              </a:lnSpc>
              <a:spcBef>
                <a:spcPts val="400"/>
              </a:spcBef>
              <a:spcAft>
                <a:spcPts val="400"/>
              </a:spcAft>
              <a:buClr>
                <a:schemeClr val="accent2">
                  <a:lumMod val="75000"/>
                </a:schemeClr>
              </a:buClr>
              <a:buFont typeface="Lucida Grande"/>
              <a:buChar char="-"/>
              <a:defRPr sz="2000" b="0" i="0" kern="1200" baseline="0">
                <a:solidFill>
                  <a:schemeClr val="tx1"/>
                </a:solidFill>
                <a:latin typeface="Arial"/>
                <a:ea typeface="+mn-ea"/>
                <a:cs typeface="+mn-cs"/>
              </a:defRPr>
            </a:lvl4pPr>
            <a:lvl5pPr marL="2057400" indent="-228600" algn="l" defTabSz="457200" rtl="0" eaLnBrk="1" latinLnBrk="0" hangingPunct="1">
              <a:lnSpc>
                <a:spcPts val="2400"/>
              </a:lnSpc>
              <a:spcBef>
                <a:spcPts val="400"/>
              </a:spcBef>
              <a:spcAft>
                <a:spcPts val="400"/>
              </a:spcAft>
              <a:buClr>
                <a:schemeClr val="accent2">
                  <a:lumMod val="75000"/>
                </a:schemeClr>
              </a:buClr>
              <a:buSzPct val="90000"/>
              <a:buFont typeface="Courier New"/>
              <a:buChar char="o"/>
              <a:defRPr sz="2000" b="0" i="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buFont typeface="Wingdings" charset="2"/>
              <a:buNone/>
              <a:defRPr/>
            </a:pPr>
            <a:r>
              <a:rPr lang="en-US" sz="2800" i="1" dirty="0" smtClean="0">
                <a:solidFill>
                  <a:schemeClr val="bg1"/>
                </a:solidFill>
              </a:rPr>
              <a:t>Heritage</a:t>
            </a:r>
            <a:r>
              <a:rPr lang="en-US" sz="2800" i="1" dirty="0" smtClean="0"/>
              <a:t> </a:t>
            </a:r>
            <a:r>
              <a:rPr lang="en-US" sz="2800" i="1" dirty="0" smtClean="0">
                <a:solidFill>
                  <a:srgbClr val="FF0000"/>
                </a:solidFill>
              </a:rPr>
              <a:t>•</a:t>
            </a:r>
            <a:r>
              <a:rPr lang="en-US" sz="2800" i="1" dirty="0" smtClean="0"/>
              <a:t> </a:t>
            </a:r>
            <a:r>
              <a:rPr lang="en-US" sz="2800" i="1" dirty="0" smtClean="0">
                <a:solidFill>
                  <a:srgbClr val="FFFFFF"/>
                </a:solidFill>
              </a:rPr>
              <a:t>Expertise</a:t>
            </a:r>
            <a:r>
              <a:rPr lang="en-US" sz="2800" i="1" dirty="0" smtClean="0"/>
              <a:t> </a:t>
            </a:r>
            <a:r>
              <a:rPr lang="en-US" sz="2800" i="1" dirty="0" smtClean="0">
                <a:solidFill>
                  <a:srgbClr val="FF0000"/>
                </a:solidFill>
              </a:rPr>
              <a:t>•</a:t>
            </a:r>
            <a:r>
              <a:rPr lang="en-US" sz="2800" i="1" dirty="0" smtClean="0"/>
              <a:t> </a:t>
            </a:r>
            <a:r>
              <a:rPr lang="en-US" sz="2800" i="1" dirty="0" smtClean="0">
                <a:solidFill>
                  <a:srgbClr val="FFFFFF"/>
                </a:solidFill>
              </a:rPr>
              <a:t>Innovation</a:t>
            </a:r>
            <a:endParaRPr lang="en-US" sz="2800" i="1" dirty="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 calcmode="lin" valueType="num">
                                      <p:cBhvr>
                                        <p:cTn id="9" dur="10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4294967295"/>
          </p:nvPr>
        </p:nvPicPr>
        <p:blipFill rotWithShape="1">
          <a:blip r:embed="rId2" cstate="print">
            <a:extLst>
              <a:ext uri="{28A0092B-C50C-407E-A947-70E740481C1C}">
                <a14:useLocalDpi xmlns:a14="http://schemas.microsoft.com/office/drawing/2010/main"/>
              </a:ext>
            </a:extLst>
          </a:blip>
          <a:srcRect t="-226" r="-636"/>
          <a:stretch/>
        </p:blipFill>
        <p:spPr bwMode="auto">
          <a:xfrm>
            <a:off x="0" y="910335"/>
            <a:ext cx="9215083" cy="54353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84" name="Rectangle 20"/>
          <p:cNvSpPr>
            <a:spLocks noGrp="1" noChangeArrowheads="1"/>
          </p:cNvSpPr>
          <p:nvPr>
            <p:ph type="title"/>
          </p:nvPr>
        </p:nvSpPr>
        <p:spPr>
          <a:xfrm>
            <a:off x="287338" y="0"/>
            <a:ext cx="8585200" cy="852488"/>
          </a:xfrm>
        </p:spPr>
        <p:txBody>
          <a:bodyPr/>
          <a:lstStyle/>
          <a:p>
            <a:pPr fontAlgn="auto">
              <a:spcAft>
                <a:spcPts val="0"/>
              </a:spcAft>
              <a:defRPr/>
            </a:pPr>
            <a:r>
              <a:rPr lang="en-US" dirty="0" smtClean="0">
                <a:latin typeface=""/>
              </a:rPr>
              <a:t>Breadth of APL Programs</a:t>
            </a:r>
            <a:endParaRPr lang="en-US" dirty="0">
              <a:latin typeface=""/>
            </a:endParaRPr>
          </a:p>
        </p:txBody>
      </p:sp>
      <p:grpSp>
        <p:nvGrpSpPr>
          <p:cNvPr id="14342" name="Group 5"/>
          <p:cNvGrpSpPr>
            <a:grpSpLocks/>
          </p:cNvGrpSpPr>
          <p:nvPr/>
        </p:nvGrpSpPr>
        <p:grpSpPr bwMode="auto">
          <a:xfrm>
            <a:off x="6195320" y="1366068"/>
            <a:ext cx="1811378" cy="1144050"/>
            <a:chOff x="822" y="945"/>
            <a:chExt cx="1216" cy="785"/>
          </a:xfrm>
        </p:grpSpPr>
        <p:pic>
          <p:nvPicPr>
            <p:cNvPr id="14364" name="Picture 6" descr="atmercury_sm">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2" y="945"/>
              <a:ext cx="986" cy="785"/>
            </a:xfrm>
            <a:prstGeom prst="rect">
              <a:avLst/>
            </a:prstGeom>
            <a:noFill/>
            <a:ln w="9525">
              <a:solidFill>
                <a:schemeClr val="tx1"/>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4365" name="Rectangle 7"/>
            <p:cNvSpPr>
              <a:spLocks noChangeArrowheads="1"/>
            </p:cNvSpPr>
            <p:nvPr/>
          </p:nvSpPr>
          <p:spPr bwMode="auto">
            <a:xfrm>
              <a:off x="822" y="947"/>
              <a:ext cx="1216" cy="18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r">
                <a:lnSpc>
                  <a:spcPct val="85000"/>
                </a:lnSpc>
                <a:spcAft>
                  <a:spcPct val="25000"/>
                </a:spcAft>
                <a:buFont typeface="Wingdings" pitchFamily="2" charset="2"/>
                <a:buNone/>
              </a:pPr>
              <a:r>
                <a:rPr lang="en-US" sz="1200" b="1" dirty="0">
                  <a:solidFill>
                    <a:schemeClr val="bg1"/>
                  </a:solidFill>
                </a:rPr>
                <a:t>Interplanetary </a:t>
              </a:r>
            </a:p>
          </p:txBody>
        </p:sp>
      </p:grpSp>
      <p:grpSp>
        <p:nvGrpSpPr>
          <p:cNvPr id="14344" name="Group 11"/>
          <p:cNvGrpSpPr>
            <a:grpSpLocks/>
          </p:cNvGrpSpPr>
          <p:nvPr/>
        </p:nvGrpSpPr>
        <p:grpSpPr bwMode="auto">
          <a:xfrm>
            <a:off x="6497001" y="3817707"/>
            <a:ext cx="2033798" cy="1726644"/>
            <a:chOff x="4296" y="1511"/>
            <a:chExt cx="1216" cy="1036"/>
          </a:xfrm>
          <a:effectLst>
            <a:outerShdw blurRad="50800" dist="50800" dir="5400000" algn="ctr" rotWithShape="0">
              <a:schemeClr val="tx1"/>
            </a:outerShdw>
          </a:effectLst>
        </p:grpSpPr>
        <p:pic>
          <p:nvPicPr>
            <p:cNvPr id="14360" name="Picture 12" descr="Near-Spac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96" y="1511"/>
              <a:ext cx="1200" cy="1036"/>
            </a:xfrm>
            <a:prstGeom prst="rect">
              <a:avLst/>
            </a:prstGeom>
            <a:noFill/>
            <a:ln w="9525">
              <a:solidFill>
                <a:schemeClr val="tx1"/>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4361" name="Rectangle 13"/>
            <p:cNvSpPr>
              <a:spLocks noChangeArrowheads="1"/>
            </p:cNvSpPr>
            <p:nvPr/>
          </p:nvSpPr>
          <p:spPr bwMode="auto">
            <a:xfrm>
              <a:off x="4840" y="1555"/>
              <a:ext cx="672" cy="1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75000"/>
                </a:lnSpc>
                <a:spcAft>
                  <a:spcPct val="25000"/>
                </a:spcAft>
                <a:buFont typeface="Wingdings" pitchFamily="2" charset="2"/>
                <a:buNone/>
              </a:pPr>
              <a:r>
                <a:rPr lang="en-US" sz="1200" b="1" dirty="0">
                  <a:solidFill>
                    <a:schemeClr val="bg1"/>
                  </a:solidFill>
                </a:rPr>
                <a:t>Near-Space</a:t>
              </a:r>
            </a:p>
          </p:txBody>
        </p:sp>
      </p:grpSp>
      <p:grpSp>
        <p:nvGrpSpPr>
          <p:cNvPr id="14345" name="Group 14"/>
          <p:cNvGrpSpPr>
            <a:grpSpLocks/>
          </p:cNvGrpSpPr>
          <p:nvPr/>
        </p:nvGrpSpPr>
        <p:grpSpPr bwMode="auto">
          <a:xfrm>
            <a:off x="5390510" y="3136531"/>
            <a:ext cx="1339850" cy="1825625"/>
            <a:chOff x="2100" y="2222"/>
            <a:chExt cx="1022" cy="1275"/>
          </a:xfrm>
        </p:grpSpPr>
        <p:pic>
          <p:nvPicPr>
            <p:cNvPr id="14358" name="Picture 15" descr="X35A (x350151p)"/>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100" y="2222"/>
              <a:ext cx="844" cy="1275"/>
            </a:xfrm>
            <a:prstGeom prst="rect">
              <a:avLst/>
            </a:prstGeom>
            <a:noFill/>
            <a:ln w="9525">
              <a:solidFill>
                <a:schemeClr val="tx1"/>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4359" name="Rectangle 16"/>
            <p:cNvSpPr>
              <a:spLocks noChangeArrowheads="1"/>
            </p:cNvSpPr>
            <p:nvPr/>
          </p:nvSpPr>
          <p:spPr bwMode="auto">
            <a:xfrm>
              <a:off x="2690" y="2251"/>
              <a:ext cx="432" cy="1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75000"/>
                </a:lnSpc>
                <a:spcAft>
                  <a:spcPct val="25000"/>
                </a:spcAft>
                <a:buFont typeface="Wingdings" pitchFamily="2" charset="2"/>
                <a:buNone/>
              </a:pPr>
              <a:r>
                <a:rPr lang="en-US" sz="1200" b="1" dirty="0">
                  <a:solidFill>
                    <a:schemeClr val="bg1"/>
                  </a:solidFill>
                </a:rPr>
                <a:t>Air</a:t>
              </a:r>
            </a:p>
          </p:txBody>
        </p:sp>
      </p:grpSp>
      <p:grpSp>
        <p:nvGrpSpPr>
          <p:cNvPr id="14346" name="Group 17"/>
          <p:cNvGrpSpPr>
            <a:grpSpLocks/>
          </p:cNvGrpSpPr>
          <p:nvPr/>
        </p:nvGrpSpPr>
        <p:grpSpPr bwMode="auto">
          <a:xfrm>
            <a:off x="3468407" y="4150196"/>
            <a:ext cx="2181225" cy="1500187"/>
            <a:chOff x="870" y="2117"/>
            <a:chExt cx="1374" cy="945"/>
          </a:xfrm>
        </p:grpSpPr>
        <p:pic>
          <p:nvPicPr>
            <p:cNvPr id="14356" name="Picture 18" descr="guy in dust storm copy"/>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70" y="2117"/>
              <a:ext cx="1254" cy="945"/>
            </a:xfrm>
            <a:prstGeom prst="rect">
              <a:avLst/>
            </a:prstGeom>
            <a:noFill/>
            <a:ln w="9525">
              <a:solidFill>
                <a:schemeClr val="tx1"/>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4357" name="Rectangle 19"/>
            <p:cNvSpPr>
              <a:spLocks noChangeArrowheads="1"/>
            </p:cNvSpPr>
            <p:nvPr/>
          </p:nvSpPr>
          <p:spPr bwMode="auto">
            <a:xfrm>
              <a:off x="1620" y="2147"/>
              <a:ext cx="624" cy="14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75000"/>
                </a:lnSpc>
                <a:spcAft>
                  <a:spcPct val="25000"/>
                </a:spcAft>
                <a:buFont typeface="Wingdings" pitchFamily="2" charset="2"/>
                <a:buNone/>
              </a:pPr>
              <a:r>
                <a:rPr lang="en-US" sz="1200" b="1" dirty="0">
                  <a:solidFill>
                    <a:schemeClr val="bg1"/>
                  </a:solidFill>
                </a:rPr>
                <a:t>Land</a:t>
              </a:r>
            </a:p>
          </p:txBody>
        </p:sp>
      </p:grpSp>
      <p:grpSp>
        <p:nvGrpSpPr>
          <p:cNvPr id="14347" name="Group 21"/>
          <p:cNvGrpSpPr>
            <a:grpSpLocks/>
          </p:cNvGrpSpPr>
          <p:nvPr/>
        </p:nvGrpSpPr>
        <p:grpSpPr bwMode="auto">
          <a:xfrm>
            <a:off x="1906331" y="4166741"/>
            <a:ext cx="1781035" cy="1479248"/>
            <a:chOff x="2891" y="2670"/>
            <a:chExt cx="1473" cy="1010"/>
          </a:xfrm>
        </p:grpSpPr>
        <p:pic>
          <p:nvPicPr>
            <p:cNvPr id="14354" name="Picture 22" descr="DDG 5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891" y="2670"/>
              <a:ext cx="1334" cy="1010"/>
            </a:xfrm>
            <a:prstGeom prst="rect">
              <a:avLst/>
            </a:prstGeom>
            <a:noFill/>
            <a:ln w="9525">
              <a:solidFill>
                <a:schemeClr val="tx1"/>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4355" name="Rectangle 23"/>
            <p:cNvSpPr>
              <a:spLocks noChangeArrowheads="1"/>
            </p:cNvSpPr>
            <p:nvPr/>
          </p:nvSpPr>
          <p:spPr bwMode="auto">
            <a:xfrm>
              <a:off x="3740" y="2681"/>
              <a:ext cx="624" cy="14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75000"/>
                </a:lnSpc>
                <a:spcAft>
                  <a:spcPct val="25000"/>
                </a:spcAft>
                <a:buFont typeface="Wingdings" pitchFamily="2" charset="2"/>
                <a:buNone/>
              </a:pPr>
              <a:r>
                <a:rPr lang="en-US" sz="1200" b="1" dirty="0">
                  <a:solidFill>
                    <a:schemeClr val="bg1"/>
                  </a:solidFill>
                </a:rPr>
                <a:t>Sea</a:t>
              </a:r>
            </a:p>
          </p:txBody>
        </p:sp>
      </p:grpSp>
      <p:grpSp>
        <p:nvGrpSpPr>
          <p:cNvPr id="14348" name="Group 24"/>
          <p:cNvGrpSpPr>
            <a:grpSpLocks/>
          </p:cNvGrpSpPr>
          <p:nvPr/>
        </p:nvGrpSpPr>
        <p:grpSpPr bwMode="auto">
          <a:xfrm>
            <a:off x="21966" y="4832194"/>
            <a:ext cx="2055960" cy="1311275"/>
            <a:chOff x="4126" y="2931"/>
            <a:chExt cx="1478" cy="898"/>
          </a:xfrm>
        </p:grpSpPr>
        <p:pic>
          <p:nvPicPr>
            <p:cNvPr id="14352" name="Picture 25" descr="1260ADC9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126" y="2940"/>
              <a:ext cx="1405" cy="889"/>
            </a:xfrm>
            <a:prstGeom prst="rect">
              <a:avLst/>
            </a:prstGeom>
            <a:noFill/>
            <a:ln w="9525">
              <a:solidFill>
                <a:schemeClr val="tx1"/>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4353" name="Rectangle 26"/>
            <p:cNvSpPr>
              <a:spLocks noChangeArrowheads="1"/>
            </p:cNvSpPr>
            <p:nvPr/>
          </p:nvSpPr>
          <p:spPr bwMode="auto">
            <a:xfrm>
              <a:off x="4768" y="2931"/>
              <a:ext cx="836" cy="20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75000"/>
                </a:lnSpc>
                <a:spcAft>
                  <a:spcPct val="25000"/>
                </a:spcAft>
                <a:buFont typeface="Wingdings" pitchFamily="2" charset="2"/>
                <a:buNone/>
              </a:pPr>
              <a:r>
                <a:rPr lang="en-US" sz="1200" b="1" dirty="0">
                  <a:solidFill>
                    <a:schemeClr val="bg1"/>
                  </a:solidFill>
                </a:rPr>
                <a:t>Undersea</a:t>
              </a:r>
            </a:p>
          </p:txBody>
        </p:sp>
      </p:grpSp>
      <p:sp>
        <p:nvSpPr>
          <p:cNvPr id="14349" name="Rectangle 27"/>
          <p:cNvSpPr>
            <a:spLocks noChangeArrowheads="1"/>
          </p:cNvSpPr>
          <p:nvPr/>
        </p:nvSpPr>
        <p:spPr bwMode="auto">
          <a:xfrm>
            <a:off x="2590800" y="5745163"/>
            <a:ext cx="65532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000" b="1" i="1" dirty="0">
                <a:solidFill>
                  <a:schemeClr val="bg1"/>
                </a:solidFill>
              </a:rPr>
              <a:t>Contributions Across Human and Robotic Domains</a:t>
            </a:r>
          </a:p>
        </p:txBody>
      </p:sp>
      <p:pic>
        <p:nvPicPr>
          <p:cNvPr id="3" name="Picture 2"/>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990633" y="2510118"/>
            <a:ext cx="2124635" cy="1252826"/>
          </a:xfrm>
          <a:prstGeom prst="rect">
            <a:avLst/>
          </a:prstGeom>
          <a:effectLst>
            <a:outerShdw blurRad="50800" dist="50800" dir="5400000" algn="ctr" rotWithShape="0">
              <a:schemeClr val="tx1"/>
            </a:outerShdw>
          </a:effectLst>
        </p:spPr>
      </p:pic>
      <p:sp>
        <p:nvSpPr>
          <p:cNvPr id="14363" name="Rectangle 10"/>
          <p:cNvSpPr>
            <a:spLocks noChangeArrowheads="1"/>
          </p:cNvSpPr>
          <p:nvPr/>
        </p:nvSpPr>
        <p:spPr bwMode="auto">
          <a:xfrm>
            <a:off x="7951694" y="2635624"/>
            <a:ext cx="115821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75000"/>
              </a:lnSpc>
              <a:spcAft>
                <a:spcPct val="25000"/>
              </a:spcAft>
              <a:buFont typeface="Wingdings" pitchFamily="2" charset="2"/>
              <a:buNone/>
            </a:pPr>
            <a:r>
              <a:rPr lang="en-US" sz="1200" b="1" dirty="0">
                <a:solidFill>
                  <a:schemeClr val="bg1"/>
                </a:solidFill>
                <a:effectLst>
                  <a:outerShdw blurRad="38100" dist="38100" dir="2700000" algn="tl">
                    <a:srgbClr val="000000">
                      <a:alpha val="43137"/>
                    </a:srgbClr>
                  </a:outerShdw>
                </a:effectLst>
              </a:rPr>
              <a:t>Earth Orbit</a:t>
            </a:r>
          </a:p>
        </p:txBody>
      </p:sp>
      <p:grpSp>
        <p:nvGrpSpPr>
          <p:cNvPr id="5" name="Group 4"/>
          <p:cNvGrpSpPr/>
          <p:nvPr/>
        </p:nvGrpSpPr>
        <p:grpSpPr>
          <a:xfrm>
            <a:off x="8052950" y="706525"/>
            <a:ext cx="1162133" cy="1696016"/>
            <a:chOff x="8229601" y="691180"/>
            <a:chExt cx="1030307" cy="1593074"/>
          </a:xfrm>
        </p:grpSpPr>
        <p:pic>
          <p:nvPicPr>
            <p:cNvPr id="4" name="Picture 3"/>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5400000">
              <a:off x="7950679" y="1039666"/>
              <a:ext cx="1593073" cy="896103"/>
            </a:xfrm>
            <a:prstGeom prst="rect">
              <a:avLst/>
            </a:prstGeom>
          </p:spPr>
        </p:pic>
        <p:sp>
          <p:nvSpPr>
            <p:cNvPr id="31" name="Rectangle 7"/>
            <p:cNvSpPr>
              <a:spLocks noChangeArrowheads="1"/>
            </p:cNvSpPr>
            <p:nvPr/>
          </p:nvSpPr>
          <p:spPr bwMode="auto">
            <a:xfrm>
              <a:off x="8229601" y="691180"/>
              <a:ext cx="1030307" cy="48319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5000"/>
                </a:lnSpc>
                <a:spcAft>
                  <a:spcPct val="25000"/>
                </a:spcAft>
                <a:buFont typeface="Wingdings" pitchFamily="2" charset="2"/>
                <a:buNone/>
              </a:pPr>
              <a:r>
                <a:rPr lang="en-US" sz="1200" b="1" dirty="0" smtClean="0">
                  <a:solidFill>
                    <a:schemeClr val="bg1"/>
                  </a:solidFill>
                </a:rPr>
                <a:t>Interstellar</a:t>
              </a:r>
              <a:endParaRPr lang="en-US" sz="1200" b="1" dirty="0">
                <a:solidFill>
                  <a:schemeClr val="bg1"/>
                </a:solidFill>
              </a:endParaRPr>
            </a:p>
          </p:txBody>
        </p:sp>
      </p:gr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dish-34.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499100" y="852488"/>
            <a:ext cx="3644900" cy="3567112"/>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Space Exploration Sector</a:t>
            </a:r>
            <a:endParaRPr lang="en-US" dirty="0"/>
          </a:p>
        </p:txBody>
      </p:sp>
      <p:sp>
        <p:nvSpPr>
          <p:cNvPr id="16390" name="Content Placeholder 2"/>
          <p:cNvSpPr>
            <a:spLocks noGrp="1"/>
          </p:cNvSpPr>
          <p:nvPr>
            <p:ph sz="half" idx="1"/>
          </p:nvPr>
        </p:nvSpPr>
        <p:spPr>
          <a:xfrm>
            <a:off x="241199" y="1193800"/>
            <a:ext cx="5257901" cy="4525963"/>
          </a:xfrm>
        </p:spPr>
        <p:txBody>
          <a:bodyPr>
            <a:normAutofit lnSpcReduction="10000"/>
          </a:bodyPr>
          <a:lstStyle/>
          <a:p>
            <a:r>
              <a:rPr lang="en-US" dirty="0" smtClean="0"/>
              <a:t>Founded in 1959 with a rich history of innovation and exploration spanning five decades</a:t>
            </a:r>
          </a:p>
          <a:p>
            <a:r>
              <a:rPr lang="en-US" dirty="0" smtClean="0"/>
              <a:t>Full lifecycle systems engineering approach to mission implementation</a:t>
            </a:r>
          </a:p>
          <a:p>
            <a:pPr lvl="1"/>
            <a:r>
              <a:rPr lang="en-US" dirty="0" smtClean="0"/>
              <a:t>Design, build, test, operate and </a:t>
            </a:r>
            <a:br>
              <a:rPr lang="en-US" dirty="0" smtClean="0"/>
            </a:br>
            <a:r>
              <a:rPr lang="en-US" dirty="0" smtClean="0"/>
              <a:t>conduct both spacecraft and instruments for various science investigations.</a:t>
            </a:r>
          </a:p>
          <a:p>
            <a:r>
              <a:rPr lang="en-US" dirty="0" smtClean="0"/>
              <a:t>Varied customer base enables</a:t>
            </a:r>
            <a:br>
              <a:rPr lang="en-US" dirty="0" smtClean="0"/>
            </a:br>
            <a:r>
              <a:rPr lang="en-US" dirty="0" smtClean="0"/>
              <a:t>leveraging of technologies across </a:t>
            </a:r>
            <a:br>
              <a:rPr lang="en-US" dirty="0" smtClean="0"/>
            </a:br>
            <a:r>
              <a:rPr lang="en-US" dirty="0" smtClean="0"/>
              <a:t>defense and civil applications</a:t>
            </a:r>
          </a:p>
          <a:p>
            <a:pPr lvl="1"/>
            <a:r>
              <a:rPr lang="en-US" dirty="0" smtClean="0"/>
              <a:t>Successful examples include: GUVI/SUSSI, MESSENGER antenna, communications technologies</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normAutofit/>
          </a:bodyPr>
          <a:lstStyle/>
          <a:p>
            <a:pPr fontAlgn="auto">
              <a:spcAft>
                <a:spcPts val="0"/>
              </a:spcAft>
              <a:defRPr/>
            </a:pPr>
            <a:r>
              <a:rPr lang="en-US" dirty="0" smtClean="0">
                <a:latin typeface=""/>
              </a:rPr>
              <a:t>Space Exploration Sector Programs</a:t>
            </a:r>
            <a:endParaRPr lang="en-US" i="1" dirty="0">
              <a:latin typeface=""/>
            </a:endParaRPr>
          </a:p>
        </p:txBody>
      </p:sp>
      <p:grpSp>
        <p:nvGrpSpPr>
          <p:cNvPr id="17411" name="Group 10"/>
          <p:cNvGrpSpPr>
            <a:grpSpLocks/>
          </p:cNvGrpSpPr>
          <p:nvPr/>
        </p:nvGrpSpPr>
        <p:grpSpPr bwMode="auto">
          <a:xfrm>
            <a:off x="4572000" y="1185863"/>
            <a:ext cx="3846513" cy="5029200"/>
            <a:chOff x="4572000" y="1186346"/>
            <a:chExt cx="3846829" cy="5029200"/>
          </a:xfrm>
        </p:grpSpPr>
        <p:sp>
          <p:nvSpPr>
            <p:cNvPr id="17445" name="TextBox 62"/>
            <p:cNvSpPr txBox="1">
              <a:spLocks noChangeArrowheads="1"/>
            </p:cNvSpPr>
            <p:nvPr/>
          </p:nvSpPr>
          <p:spPr bwMode="auto">
            <a:xfrm>
              <a:off x="4572000" y="1186346"/>
              <a:ext cx="3810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lgn="ctr"/>
              <a:r>
                <a:rPr lang="en-US" sz="1600" b="1" dirty="0">
                  <a:solidFill>
                    <a:srgbClr val="002060"/>
                  </a:solidFill>
                </a:rPr>
                <a:t>National Security Space</a:t>
              </a:r>
            </a:p>
          </p:txBody>
        </p:sp>
        <p:sp>
          <p:nvSpPr>
            <p:cNvPr id="17446" name="TextBox 70"/>
            <p:cNvSpPr txBox="1">
              <a:spLocks noChangeArrowheads="1"/>
            </p:cNvSpPr>
            <p:nvPr/>
          </p:nvSpPr>
          <p:spPr bwMode="auto">
            <a:xfrm>
              <a:off x="4800600" y="5950561"/>
              <a:ext cx="3429000" cy="264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lgn="ctr"/>
              <a:r>
                <a:rPr lang="en-US" sz="1200" b="1" dirty="0">
                  <a:solidFill>
                    <a:srgbClr val="002060"/>
                  </a:solidFill>
                </a:rPr>
                <a:t>Trusted Partner/Systems Engineering</a:t>
              </a:r>
            </a:p>
          </p:txBody>
        </p:sp>
        <p:sp>
          <p:nvSpPr>
            <p:cNvPr id="44" name="Rectangle 43"/>
            <p:cNvSpPr/>
            <p:nvPr/>
          </p:nvSpPr>
          <p:spPr>
            <a:xfrm>
              <a:off x="4576409" y="2862746"/>
              <a:ext cx="3842420" cy="1349302"/>
            </a:xfrm>
            <a:prstGeom prst="rect">
              <a:avLst/>
            </a:prstGeom>
            <a:solidFill>
              <a:srgbClr val="002060"/>
            </a:solidFill>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1"/>
            <a:lstStyle/>
            <a:p>
              <a:pPr algn="ctr" fontAlgn="auto">
                <a:spcBef>
                  <a:spcPts val="0"/>
                </a:spcBef>
                <a:spcAft>
                  <a:spcPts val="0"/>
                </a:spcAft>
                <a:defRPr/>
              </a:pPr>
              <a:endParaRPr lang="en-US" sz="1200" dirty="0">
                <a:solidFill>
                  <a:srgbClr val="FFFFFF"/>
                </a:solidFill>
              </a:endParaRPr>
            </a:p>
            <a:p>
              <a:pPr algn="ctr" fontAlgn="auto">
                <a:spcBef>
                  <a:spcPts val="0"/>
                </a:spcBef>
                <a:spcAft>
                  <a:spcPts val="0"/>
                </a:spcAft>
                <a:defRPr/>
              </a:pPr>
              <a:endParaRPr lang="en-US" sz="1200" dirty="0">
                <a:solidFill>
                  <a:srgbClr val="FFFFFF"/>
                </a:solidFill>
              </a:endParaRPr>
            </a:p>
            <a:p>
              <a:pPr algn="ctr" fontAlgn="auto">
                <a:spcBef>
                  <a:spcPts val="0"/>
                </a:spcBef>
                <a:spcAft>
                  <a:spcPts val="0"/>
                </a:spcAft>
                <a:defRPr/>
              </a:pPr>
              <a:endParaRPr lang="en-US" sz="1200" dirty="0">
                <a:solidFill>
                  <a:srgbClr val="FFFFFF"/>
                </a:solidFill>
              </a:endParaRPr>
            </a:p>
            <a:p>
              <a:pPr algn="ctr" fontAlgn="auto">
                <a:spcBef>
                  <a:spcPts val="0"/>
                </a:spcBef>
                <a:spcAft>
                  <a:spcPts val="0"/>
                </a:spcAft>
                <a:defRPr/>
              </a:pPr>
              <a:endParaRPr lang="en-US" sz="1200" dirty="0">
                <a:solidFill>
                  <a:srgbClr val="FFFFFF"/>
                </a:solidFill>
              </a:endParaRPr>
            </a:p>
            <a:p>
              <a:pPr algn="ctr" fontAlgn="auto">
                <a:spcBef>
                  <a:spcPts val="0"/>
                </a:spcBef>
                <a:spcAft>
                  <a:spcPts val="0"/>
                </a:spcAft>
                <a:defRPr/>
              </a:pPr>
              <a:endParaRPr lang="en-US" sz="1200" dirty="0">
                <a:solidFill>
                  <a:srgbClr val="FFFFFF"/>
                </a:solidFill>
              </a:endParaRPr>
            </a:p>
            <a:p>
              <a:pPr algn="ctr" fontAlgn="auto">
                <a:spcBef>
                  <a:spcPts val="0"/>
                </a:spcBef>
                <a:spcAft>
                  <a:spcPts val="0"/>
                </a:spcAft>
                <a:defRPr/>
              </a:pPr>
              <a:endParaRPr lang="en-US" sz="1200" dirty="0">
                <a:solidFill>
                  <a:srgbClr val="FFFFFF"/>
                </a:solidFill>
              </a:endParaRPr>
            </a:p>
            <a:p>
              <a:pPr fontAlgn="auto">
                <a:spcBef>
                  <a:spcPts val="0"/>
                </a:spcBef>
                <a:spcAft>
                  <a:spcPts val="0"/>
                </a:spcAft>
                <a:defRPr/>
              </a:pPr>
              <a:r>
                <a:rPr lang="en-US" sz="1200" b="1" dirty="0" smtClean="0">
                  <a:solidFill>
                    <a:srgbClr val="FFFFFF"/>
                  </a:solidFill>
                </a:rPr>
                <a:t>              </a:t>
              </a:r>
              <a:r>
                <a:rPr lang="en-US" sz="1200" b="1" dirty="0">
                  <a:solidFill>
                    <a:srgbClr val="FFFFFF"/>
                  </a:solidFill>
                </a:rPr>
                <a:t>SSUSI                                    SEM-N    </a:t>
              </a:r>
            </a:p>
          </p:txBody>
        </p:sp>
        <p:sp>
          <p:nvSpPr>
            <p:cNvPr id="59" name="Rectangle 58"/>
            <p:cNvSpPr/>
            <p:nvPr/>
          </p:nvSpPr>
          <p:spPr>
            <a:xfrm>
              <a:off x="4576922" y="5712394"/>
              <a:ext cx="3841394" cy="274552"/>
            </a:xfrm>
            <a:prstGeom prst="rect">
              <a:avLst/>
            </a:prstGeom>
            <a:solidFill>
              <a:srgbClr val="002060"/>
            </a:solidFill>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nchorCtr="1"/>
            <a:lstStyle/>
            <a:p>
              <a:pPr algn="ctr" fontAlgn="auto">
                <a:spcBef>
                  <a:spcPts val="0"/>
                </a:spcBef>
                <a:spcAft>
                  <a:spcPts val="0"/>
                </a:spcAft>
                <a:defRPr/>
              </a:pPr>
              <a:r>
                <a:rPr lang="en-US" sz="1200" b="1" dirty="0">
                  <a:solidFill>
                    <a:srgbClr val="FFFFFF"/>
                  </a:solidFill>
                </a:rPr>
                <a:t>SMC        SMDC</a:t>
              </a:r>
            </a:p>
          </p:txBody>
        </p:sp>
        <p:sp>
          <p:nvSpPr>
            <p:cNvPr id="17453" name="TextBox 15"/>
            <p:cNvSpPr txBox="1">
              <a:spLocks noChangeArrowheads="1"/>
            </p:cNvSpPr>
            <p:nvPr/>
          </p:nvSpPr>
          <p:spPr bwMode="auto">
            <a:xfrm>
              <a:off x="4628190" y="5713925"/>
              <a:ext cx="3714115" cy="35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lgn="ctr"/>
              <a:endParaRPr lang="en-US" sz="1200" dirty="0">
                <a:solidFill>
                  <a:srgbClr val="FFFFFF"/>
                </a:solidFill>
              </a:endParaRPr>
            </a:p>
          </p:txBody>
        </p:sp>
        <p:sp>
          <p:nvSpPr>
            <p:cNvPr id="56" name="Rectangle 55"/>
            <p:cNvSpPr/>
            <p:nvPr/>
          </p:nvSpPr>
          <p:spPr>
            <a:xfrm>
              <a:off x="4576922" y="5021078"/>
              <a:ext cx="3841394" cy="432468"/>
            </a:xfrm>
            <a:prstGeom prst="rect">
              <a:avLst/>
            </a:prstGeom>
            <a:solidFill>
              <a:srgbClr val="002060"/>
            </a:solidFill>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nchorCtr="1"/>
            <a:lstStyle/>
            <a:p>
              <a:pPr algn="ctr" fontAlgn="auto">
                <a:spcBef>
                  <a:spcPts val="0"/>
                </a:spcBef>
                <a:spcAft>
                  <a:spcPts val="0"/>
                </a:spcAft>
                <a:defRPr/>
              </a:pPr>
              <a:r>
                <a:rPr lang="en-US" sz="1200" b="1" dirty="0">
                  <a:solidFill>
                    <a:srgbClr val="FFFFFF"/>
                  </a:solidFill>
                </a:rPr>
                <a:t>UDF for SSA/RF sensing/ </a:t>
              </a:r>
            </a:p>
            <a:p>
              <a:pPr algn="ctr" fontAlgn="auto">
                <a:spcBef>
                  <a:spcPts val="0"/>
                </a:spcBef>
                <a:spcAft>
                  <a:spcPts val="0"/>
                </a:spcAft>
                <a:defRPr/>
              </a:pPr>
              <a:r>
                <a:rPr lang="en-US" sz="1200" b="1" dirty="0">
                  <a:solidFill>
                    <a:srgbClr val="FFFFFF"/>
                  </a:solidFill>
                </a:rPr>
                <a:t>Dynamic sensor tasking</a:t>
              </a:r>
            </a:p>
          </p:txBody>
        </p:sp>
        <p:sp>
          <p:nvSpPr>
            <p:cNvPr id="17457" name="TextBox 56"/>
            <p:cNvSpPr txBox="1">
              <a:spLocks noChangeArrowheads="1"/>
            </p:cNvSpPr>
            <p:nvPr/>
          </p:nvSpPr>
          <p:spPr bwMode="auto">
            <a:xfrm>
              <a:off x="4707408" y="4873844"/>
              <a:ext cx="3629927" cy="61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lgn="ctr"/>
              <a:endParaRPr lang="en-US" sz="1200" dirty="0">
                <a:solidFill>
                  <a:srgbClr val="FFFFFF"/>
                </a:solidFill>
              </a:endParaRPr>
            </a:p>
          </p:txBody>
        </p:sp>
        <p:sp>
          <p:nvSpPr>
            <p:cNvPr id="17458" name="TextBox 66"/>
            <p:cNvSpPr txBox="1">
              <a:spLocks noChangeArrowheads="1"/>
            </p:cNvSpPr>
            <p:nvPr/>
          </p:nvSpPr>
          <p:spPr bwMode="auto">
            <a:xfrm>
              <a:off x="5715000" y="2634146"/>
              <a:ext cx="1659244"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lgn="ctr"/>
              <a:r>
                <a:rPr lang="en-US" sz="1200" b="1" dirty="0">
                  <a:solidFill>
                    <a:srgbClr val="002060"/>
                  </a:solidFill>
                </a:rPr>
                <a:t>Missions</a:t>
              </a:r>
            </a:p>
          </p:txBody>
        </p:sp>
        <p:sp>
          <p:nvSpPr>
            <p:cNvPr id="17459" name="TextBox 67"/>
            <p:cNvSpPr txBox="1">
              <a:spLocks noChangeArrowheads="1"/>
            </p:cNvSpPr>
            <p:nvPr/>
          </p:nvSpPr>
          <p:spPr bwMode="auto">
            <a:xfrm>
              <a:off x="5732156" y="4197961"/>
              <a:ext cx="1659244" cy="264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lgn="ctr"/>
              <a:r>
                <a:rPr lang="en-US" sz="1200" b="1" dirty="0">
                  <a:solidFill>
                    <a:srgbClr val="002060"/>
                  </a:solidFill>
                </a:rPr>
                <a:t>Instruments</a:t>
              </a:r>
            </a:p>
          </p:txBody>
        </p:sp>
        <p:pic>
          <p:nvPicPr>
            <p:cNvPr id="74" name="Picture 7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5095" y="2953233"/>
              <a:ext cx="1051011" cy="1052513"/>
            </a:xfrm>
            <a:prstGeom prst="rect">
              <a:avLst/>
            </a:prstGeom>
            <a:ln>
              <a:solidFill>
                <a:schemeClr val="bg1">
                  <a:lumMod val="50000"/>
                </a:schemeClr>
              </a:solidFill>
            </a:ln>
          </p:spPr>
        </p:pic>
        <p:sp>
          <p:nvSpPr>
            <p:cNvPr id="17461" name="TextBox 49"/>
            <p:cNvSpPr txBox="1">
              <a:spLocks noChangeArrowheads="1"/>
            </p:cNvSpPr>
            <p:nvPr/>
          </p:nvSpPr>
          <p:spPr bwMode="auto">
            <a:xfrm>
              <a:off x="5485448" y="5453546"/>
              <a:ext cx="2058352" cy="264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lgn="ctr"/>
              <a:r>
                <a:rPr lang="en-US" sz="1200" b="1" dirty="0">
                  <a:solidFill>
                    <a:srgbClr val="002060"/>
                  </a:solidFill>
                </a:rPr>
                <a:t>Technology Development</a:t>
              </a:r>
            </a:p>
          </p:txBody>
        </p:sp>
        <p:sp>
          <p:nvSpPr>
            <p:cNvPr id="51" name="Rectangle 50"/>
            <p:cNvSpPr/>
            <p:nvPr/>
          </p:nvSpPr>
          <p:spPr>
            <a:xfrm>
              <a:off x="4576922" y="4539146"/>
              <a:ext cx="3841394" cy="277113"/>
            </a:xfrm>
            <a:prstGeom prst="rect">
              <a:avLst/>
            </a:prstGeom>
            <a:solidFill>
              <a:srgbClr val="002060"/>
            </a:solidFill>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nchorCtr="1"/>
            <a:lstStyle/>
            <a:p>
              <a:pPr algn="ctr" fontAlgn="auto">
                <a:spcBef>
                  <a:spcPts val="0"/>
                </a:spcBef>
                <a:spcAft>
                  <a:spcPts val="0"/>
                </a:spcAft>
                <a:defRPr/>
              </a:pPr>
              <a:r>
                <a:rPr lang="en-US" sz="1200" b="1" dirty="0"/>
                <a:t>SBI/MGUE acquisition/GPS user equipment</a:t>
              </a:r>
            </a:p>
          </p:txBody>
        </p:sp>
        <p:pic>
          <p:nvPicPr>
            <p:cNvPr id="2050" name="Picture 2" descr="http://guvi.jhuapl.edu/gallery/gallery/images/galleries/gal002/2007-344/CylinDisk_v009r00_2007344.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24413" y="2942121"/>
              <a:ext cx="2140126" cy="1063625"/>
            </a:xfrm>
            <a:prstGeom prst="rect">
              <a:avLst/>
            </a:prstGeom>
            <a:noFill/>
            <a:ln>
              <a:solidFill>
                <a:schemeClr val="bg1">
                  <a:lumMod val="50000"/>
                </a:schemeClr>
              </a:solidFill>
            </a:ln>
          </p:spPr>
        </p:pic>
        <p:sp>
          <p:nvSpPr>
            <p:cNvPr id="17466" name="TextBox 51"/>
            <p:cNvSpPr txBox="1">
              <a:spLocks noChangeArrowheads="1"/>
            </p:cNvSpPr>
            <p:nvPr/>
          </p:nvSpPr>
          <p:spPr bwMode="auto">
            <a:xfrm>
              <a:off x="5410200" y="4767746"/>
              <a:ext cx="2209800" cy="264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lgn="ctr"/>
              <a:r>
                <a:rPr lang="en-US" sz="1200" b="1" dirty="0">
                  <a:solidFill>
                    <a:srgbClr val="002060"/>
                  </a:solidFill>
                </a:rPr>
                <a:t> Studies</a:t>
              </a:r>
            </a:p>
          </p:txBody>
        </p:sp>
        <p:sp>
          <p:nvSpPr>
            <p:cNvPr id="48" name="Rectangle 47"/>
            <p:cNvSpPr/>
            <p:nvPr/>
          </p:nvSpPr>
          <p:spPr>
            <a:xfrm>
              <a:off x="4577379" y="1491146"/>
              <a:ext cx="3840480" cy="1143000"/>
            </a:xfrm>
            <a:prstGeom prst="rect">
              <a:avLst/>
            </a:prstGeom>
            <a:solidFill>
              <a:srgbClr val="002060"/>
            </a:solidFill>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nchorCtr="1"/>
            <a:lstStyle/>
            <a:p>
              <a:pPr algn="ctr" fontAlgn="auto">
                <a:spcBef>
                  <a:spcPts val="0"/>
                </a:spcBef>
                <a:spcAft>
                  <a:spcPts val="0"/>
                </a:spcAft>
                <a:defRPr/>
              </a:pPr>
              <a:endParaRPr lang="en-US" sz="1400" dirty="0">
                <a:solidFill>
                  <a:srgbClr val="FFFFFF"/>
                </a:solidFill>
              </a:endParaRPr>
            </a:p>
            <a:p>
              <a:pPr algn="ctr" fontAlgn="auto">
                <a:spcBef>
                  <a:spcPts val="0"/>
                </a:spcBef>
                <a:spcAft>
                  <a:spcPts val="0"/>
                </a:spcAft>
                <a:defRPr/>
              </a:pPr>
              <a:endParaRPr lang="en-US" sz="1400" dirty="0">
                <a:solidFill>
                  <a:srgbClr val="FFFFFF"/>
                </a:solidFill>
              </a:endParaRPr>
            </a:p>
            <a:p>
              <a:pPr algn="ctr" fontAlgn="auto">
                <a:spcBef>
                  <a:spcPts val="0"/>
                </a:spcBef>
                <a:spcAft>
                  <a:spcPts val="0"/>
                </a:spcAft>
                <a:defRPr/>
              </a:pPr>
              <a:endParaRPr lang="en-US" sz="1400" dirty="0">
                <a:solidFill>
                  <a:srgbClr val="FFFFFF"/>
                </a:solidFill>
              </a:endParaRPr>
            </a:p>
            <a:p>
              <a:pPr algn="ctr" fontAlgn="auto">
                <a:spcBef>
                  <a:spcPts val="0"/>
                </a:spcBef>
                <a:spcAft>
                  <a:spcPts val="0"/>
                </a:spcAft>
                <a:defRPr/>
              </a:pPr>
              <a:endParaRPr lang="en-US" sz="1400" dirty="0">
                <a:solidFill>
                  <a:srgbClr val="FFFFFF"/>
                </a:solidFill>
              </a:endParaRPr>
            </a:p>
          </p:txBody>
        </p:sp>
        <p:pic>
          <p:nvPicPr>
            <p:cNvPr id="14340"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32413" y="1557821"/>
              <a:ext cx="1063712" cy="1000125"/>
            </a:xfrm>
            <a:prstGeom prst="rect">
              <a:avLst/>
            </a:prstGeom>
            <a:gradFill flip="none" rotWithShape="1">
              <a:gsLst>
                <a:gs pos="62000">
                  <a:srgbClr val="000099"/>
                </a:gs>
                <a:gs pos="93000">
                  <a:schemeClr val="bg1">
                    <a:lumMod val="65000"/>
                  </a:schemeClr>
                </a:gs>
              </a:gsLst>
              <a:lin ang="2700000" scaled="1"/>
              <a:tileRect/>
            </a:gradFill>
            <a:ln w="9525">
              <a:solidFill>
                <a:srgbClr val="83D2F6"/>
              </a:solidFill>
              <a:miter lim="800000"/>
              <a:headEnd/>
              <a:tailEnd/>
            </a:ln>
            <a:effectLst/>
          </p:spPr>
        </p:pic>
        <p:pic>
          <p:nvPicPr>
            <p:cNvPr id="47" name="Picture 4" descr="Image1.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704188" y="1557821"/>
              <a:ext cx="1220887" cy="996950"/>
            </a:xfrm>
            <a:prstGeom prst="rect">
              <a:avLst/>
            </a:prstGeom>
            <a:gradFill flip="none" rotWithShape="1">
              <a:gsLst>
                <a:gs pos="62000">
                  <a:srgbClr val="000099"/>
                </a:gs>
                <a:gs pos="93000">
                  <a:schemeClr val="bg1">
                    <a:lumMod val="65000"/>
                  </a:schemeClr>
                </a:gs>
              </a:gsLst>
              <a:lin ang="2700000" scaled="1"/>
              <a:tileRect/>
            </a:gradFill>
            <a:ln w="12700">
              <a:solidFill>
                <a:srgbClr val="83D2F6"/>
              </a:solidFill>
              <a:miter lim="800000"/>
              <a:headEnd/>
              <a:tailEnd/>
            </a:ln>
          </p:spPr>
        </p:pic>
      </p:grpSp>
      <p:grpSp>
        <p:nvGrpSpPr>
          <p:cNvPr id="17412" name="Group 7"/>
          <p:cNvGrpSpPr>
            <a:grpSpLocks/>
          </p:cNvGrpSpPr>
          <p:nvPr/>
        </p:nvGrpSpPr>
        <p:grpSpPr bwMode="auto">
          <a:xfrm>
            <a:off x="304800" y="1147763"/>
            <a:ext cx="4029763" cy="5080000"/>
            <a:chOff x="304800" y="1148246"/>
            <a:chExt cx="4029440" cy="5080026"/>
          </a:xfrm>
        </p:grpSpPr>
        <p:sp>
          <p:nvSpPr>
            <p:cNvPr id="9" name="Rectangle 8"/>
            <p:cNvSpPr/>
            <p:nvPr/>
          </p:nvSpPr>
          <p:spPr>
            <a:xfrm>
              <a:off x="304800" y="1491146"/>
              <a:ext cx="3783152" cy="1275759"/>
            </a:xfrm>
            <a:prstGeom prst="rect">
              <a:avLst/>
            </a:prstGeom>
            <a:solidFill>
              <a:srgbClr val="006600"/>
            </a:solidFill>
          </p:spPr>
          <p:style>
            <a:lnRef idx="0">
              <a:schemeClr val="accent1"/>
            </a:lnRef>
            <a:fillRef idx="3">
              <a:schemeClr val="accent1"/>
            </a:fillRef>
            <a:effectRef idx="3">
              <a:schemeClr val="accent1"/>
            </a:effectRef>
            <a:fontRef idx="minor">
              <a:schemeClr val="lt1"/>
            </a:fontRef>
          </p:style>
          <p:txBody>
            <a:bodyPr anchor="ctr" anchorCtr="1"/>
            <a:lstStyle/>
            <a:p>
              <a:pPr algn="ctr" fontAlgn="auto">
                <a:spcBef>
                  <a:spcPts val="0"/>
                </a:spcBef>
                <a:spcAft>
                  <a:spcPts val="0"/>
                </a:spcAft>
                <a:defRPr/>
              </a:pPr>
              <a:endParaRPr lang="en-US" sz="2000" dirty="0"/>
            </a:p>
          </p:txBody>
        </p:sp>
        <p:pic>
          <p:nvPicPr>
            <p:cNvPr id="17419" name="Picture 20" descr="10-00717_MESSENGER.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1219" y="1577485"/>
              <a:ext cx="1240431" cy="1113220"/>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7420" name="Picture 21" descr="10-00717_nh.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86563" y="1577485"/>
              <a:ext cx="1145190" cy="1113220"/>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7421" name="Picture 23" descr="10-00717_STEREO.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906665" y="1577485"/>
              <a:ext cx="1114867" cy="1113220"/>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7422" name="TextBox 36"/>
            <p:cNvSpPr txBox="1">
              <a:spLocks noChangeArrowheads="1"/>
            </p:cNvSpPr>
            <p:nvPr/>
          </p:nvSpPr>
          <p:spPr bwMode="auto">
            <a:xfrm>
              <a:off x="1379332" y="2734538"/>
              <a:ext cx="1634087" cy="260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lgn="ctr"/>
              <a:r>
                <a:rPr lang="en-US" sz="1200" b="1" dirty="0">
                  <a:solidFill>
                    <a:srgbClr val="006600"/>
                  </a:solidFill>
                </a:rPr>
                <a:t>Missions</a:t>
              </a:r>
            </a:p>
          </p:txBody>
        </p:sp>
        <p:sp>
          <p:nvSpPr>
            <p:cNvPr id="17423" name="TextBox 37"/>
            <p:cNvSpPr txBox="1">
              <a:spLocks noChangeArrowheads="1"/>
            </p:cNvSpPr>
            <p:nvPr/>
          </p:nvSpPr>
          <p:spPr bwMode="auto">
            <a:xfrm>
              <a:off x="1379332" y="4220438"/>
              <a:ext cx="1634087" cy="260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lgn="ctr"/>
              <a:r>
                <a:rPr lang="en-US" sz="1200" b="1" dirty="0">
                  <a:solidFill>
                    <a:srgbClr val="006600"/>
                  </a:solidFill>
                </a:rPr>
                <a:t>Instruments</a:t>
              </a:r>
            </a:p>
          </p:txBody>
        </p:sp>
        <p:sp>
          <p:nvSpPr>
            <p:cNvPr id="17424" name="TextBox 38"/>
            <p:cNvSpPr txBox="1">
              <a:spLocks noChangeArrowheads="1"/>
            </p:cNvSpPr>
            <p:nvPr/>
          </p:nvSpPr>
          <p:spPr bwMode="auto">
            <a:xfrm>
              <a:off x="1130291" y="4753838"/>
              <a:ext cx="2176296" cy="260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lgn="ctr"/>
              <a:r>
                <a:rPr lang="en-US" sz="1200" b="1" dirty="0">
                  <a:solidFill>
                    <a:srgbClr val="006600"/>
                  </a:solidFill>
                </a:rPr>
                <a:t>Science Grants &amp; Studies</a:t>
              </a:r>
            </a:p>
          </p:txBody>
        </p:sp>
        <p:sp>
          <p:nvSpPr>
            <p:cNvPr id="17425" name="TextBox 39"/>
            <p:cNvSpPr txBox="1">
              <a:spLocks noChangeArrowheads="1"/>
            </p:cNvSpPr>
            <p:nvPr/>
          </p:nvSpPr>
          <p:spPr bwMode="auto">
            <a:xfrm>
              <a:off x="1130290" y="5281505"/>
              <a:ext cx="2451109" cy="238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lgn="ctr"/>
              <a:r>
                <a:rPr lang="en-US" sz="1200" b="1" dirty="0">
                  <a:solidFill>
                    <a:srgbClr val="006600"/>
                  </a:solidFill>
                </a:rPr>
                <a:t>Technology Development</a:t>
              </a:r>
            </a:p>
          </p:txBody>
        </p:sp>
        <p:sp>
          <p:nvSpPr>
            <p:cNvPr id="17426" name="TextBox 40"/>
            <p:cNvSpPr txBox="1">
              <a:spLocks noChangeArrowheads="1"/>
            </p:cNvSpPr>
            <p:nvPr/>
          </p:nvSpPr>
          <p:spPr bwMode="auto">
            <a:xfrm>
              <a:off x="680023" y="5967305"/>
              <a:ext cx="3173939" cy="260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lgn="ctr"/>
              <a:r>
                <a:rPr lang="en-US" sz="1200" b="1" dirty="0">
                  <a:solidFill>
                    <a:srgbClr val="006600"/>
                  </a:solidFill>
                </a:rPr>
                <a:t>Trusted Partner/Systems Engineering</a:t>
              </a:r>
            </a:p>
          </p:txBody>
        </p:sp>
        <p:sp>
          <p:nvSpPr>
            <p:cNvPr id="10" name="Rectangle 9"/>
            <p:cNvSpPr/>
            <p:nvPr/>
          </p:nvSpPr>
          <p:spPr>
            <a:xfrm>
              <a:off x="304800" y="2965642"/>
              <a:ext cx="3783152" cy="1287163"/>
            </a:xfrm>
            <a:prstGeom prst="rect">
              <a:avLst/>
            </a:prstGeom>
            <a:solidFill>
              <a:srgbClr val="006600"/>
            </a:solidFill>
          </p:spPr>
          <p:style>
            <a:lnRef idx="0">
              <a:schemeClr val="accent1"/>
            </a:lnRef>
            <a:fillRef idx="3">
              <a:schemeClr val="accent1"/>
            </a:fillRef>
            <a:effectRef idx="3">
              <a:schemeClr val="accent1"/>
            </a:effectRef>
            <a:fontRef idx="minor">
              <a:schemeClr val="lt1"/>
            </a:fontRef>
          </p:style>
          <p:txBody>
            <a:bodyPr anchor="ctr" anchorCtr="1"/>
            <a:lstStyle/>
            <a:p>
              <a:pPr algn="ctr" fontAlgn="auto">
                <a:spcBef>
                  <a:spcPts val="0"/>
                </a:spcBef>
                <a:spcAft>
                  <a:spcPts val="0"/>
                </a:spcAft>
                <a:defRPr/>
              </a:pPr>
              <a:endParaRPr lang="en-US" sz="2000" dirty="0"/>
            </a:p>
          </p:txBody>
        </p:sp>
        <p:grpSp>
          <p:nvGrpSpPr>
            <p:cNvPr id="17430" name="Group 53"/>
            <p:cNvGrpSpPr>
              <a:grpSpLocks/>
            </p:cNvGrpSpPr>
            <p:nvPr/>
          </p:nvGrpSpPr>
          <p:grpSpPr bwMode="auto">
            <a:xfrm>
              <a:off x="408931" y="3033604"/>
              <a:ext cx="3925309" cy="1221197"/>
              <a:chOff x="540171" y="2883776"/>
              <a:chExt cx="4174543" cy="1296219"/>
            </a:xfrm>
          </p:grpSpPr>
          <p:pic>
            <p:nvPicPr>
              <p:cNvPr id="17441" name="Picture 22" descr="10-00717_RBSpice.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840127" y="2883776"/>
                <a:ext cx="1501920" cy="1204202"/>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7442" name="Picture 63" descr="10-00717 Mini-RF decal.jp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593097" y="2883776"/>
                <a:ext cx="1146859" cy="120420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3299882" y="3846358"/>
                <a:ext cx="1414832" cy="333637"/>
              </a:xfrm>
              <a:prstGeom prst="rect">
                <a:avLst/>
              </a:prstGeom>
              <a:noFill/>
            </p:spPr>
            <p:txBody>
              <a:bodyPr anchor="ctr" anchorCtr="1"/>
              <a:lstStyle/>
              <a:p>
                <a:pPr algn="r" fontAlgn="auto">
                  <a:spcBef>
                    <a:spcPts val="0"/>
                  </a:spcBef>
                  <a:spcAft>
                    <a:spcPts val="0"/>
                  </a:spcAft>
                  <a:defRPr/>
                </a:pPr>
                <a:r>
                  <a:rPr lang="en-US" sz="1050" b="1" dirty="0">
                    <a:solidFill>
                      <a:schemeClr val="bg1">
                        <a:lumMod val="50000"/>
                      </a:schemeClr>
                    </a:solidFill>
                    <a:latin typeface="+mn-lt"/>
                    <a:cs typeface="+mn-cs"/>
                  </a:rPr>
                  <a:t>RB-SPICE</a:t>
                </a:r>
              </a:p>
            </p:txBody>
          </p:sp>
          <p:pic>
            <p:nvPicPr>
              <p:cNvPr id="17444" name="Picture 19" descr="10-00717_CRISM.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40171" y="2883776"/>
                <a:ext cx="963362" cy="1204202"/>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304800" y="5548205"/>
              <a:ext cx="3783152" cy="342376"/>
            </a:xfrm>
            <a:prstGeom prst="rect">
              <a:avLst/>
            </a:prstGeom>
            <a:solidFill>
              <a:srgbClr val="006600"/>
            </a:solidFill>
          </p:spPr>
          <p:style>
            <a:lnRef idx="0">
              <a:schemeClr val="accent1"/>
            </a:lnRef>
            <a:fillRef idx="3">
              <a:schemeClr val="accent1"/>
            </a:fillRef>
            <a:effectRef idx="3">
              <a:schemeClr val="accent1"/>
            </a:effectRef>
            <a:fontRef idx="minor">
              <a:schemeClr val="lt1"/>
            </a:fontRef>
          </p:style>
          <p:txBody>
            <a:bodyPr anchor="ctr" anchorCtr="1"/>
            <a:lstStyle/>
            <a:p>
              <a:pPr defTabSz="784225" fontAlgn="auto">
                <a:spcBef>
                  <a:spcPts val="0"/>
                </a:spcBef>
                <a:spcAft>
                  <a:spcPts val="0"/>
                </a:spcAft>
                <a:tabLst>
                  <a:tab pos="1489075" algn="l"/>
                  <a:tab pos="1606550" algn="l"/>
                </a:tabLst>
                <a:defRPr/>
              </a:pPr>
              <a:r>
                <a:rPr lang="en-US" sz="1200" b="1" dirty="0">
                  <a:solidFill>
                    <a:schemeClr val="bg1"/>
                  </a:solidFill>
                </a:rPr>
                <a:t>NOAA        Decadal Survey             Planetary </a:t>
              </a:r>
            </a:p>
          </p:txBody>
        </p:sp>
        <p:sp>
          <p:nvSpPr>
            <p:cNvPr id="18" name="Rectangle 17"/>
            <p:cNvSpPr/>
            <p:nvPr/>
          </p:nvSpPr>
          <p:spPr>
            <a:xfrm>
              <a:off x="304800" y="4473785"/>
              <a:ext cx="3783152" cy="246888"/>
            </a:xfrm>
            <a:prstGeom prst="rect">
              <a:avLst/>
            </a:prstGeom>
            <a:solidFill>
              <a:srgbClr val="006600"/>
            </a:solidFill>
          </p:spPr>
          <p:style>
            <a:lnRef idx="0">
              <a:schemeClr val="accent1"/>
            </a:lnRef>
            <a:fillRef idx="3">
              <a:schemeClr val="accent1"/>
            </a:fillRef>
            <a:effectRef idx="3">
              <a:schemeClr val="accent1"/>
            </a:effectRef>
            <a:fontRef idx="minor">
              <a:schemeClr val="lt1"/>
            </a:fontRef>
          </p:style>
          <p:txBody>
            <a:bodyPr anchor="ctr" anchorCtr="1"/>
            <a:lstStyle/>
            <a:p>
              <a:pPr fontAlgn="auto">
                <a:spcBef>
                  <a:spcPts val="0"/>
                </a:spcBef>
                <a:spcAft>
                  <a:spcPts val="0"/>
                </a:spcAft>
                <a:defRPr/>
              </a:pPr>
              <a:r>
                <a:rPr lang="en-US" sz="1200" b="1" dirty="0">
                  <a:solidFill>
                    <a:schemeClr val="bg1"/>
                  </a:solidFill>
                </a:rPr>
                <a:t>Planetary          Heliophysics         Earth</a:t>
              </a:r>
            </a:p>
          </p:txBody>
        </p:sp>
        <p:sp>
          <p:nvSpPr>
            <p:cNvPr id="58" name="Rectangle 57"/>
            <p:cNvSpPr/>
            <p:nvPr/>
          </p:nvSpPr>
          <p:spPr>
            <a:xfrm>
              <a:off x="304800" y="5014805"/>
              <a:ext cx="3783152" cy="246888"/>
            </a:xfrm>
            <a:prstGeom prst="rect">
              <a:avLst/>
            </a:prstGeom>
            <a:solidFill>
              <a:srgbClr val="006600"/>
            </a:solidFill>
          </p:spPr>
          <p:style>
            <a:lnRef idx="0">
              <a:schemeClr val="accent1"/>
            </a:lnRef>
            <a:fillRef idx="3">
              <a:schemeClr val="accent1"/>
            </a:fillRef>
            <a:effectRef idx="3">
              <a:schemeClr val="accent1"/>
            </a:effectRef>
            <a:fontRef idx="minor">
              <a:schemeClr val="lt1"/>
            </a:fontRef>
          </p:style>
          <p:txBody>
            <a:bodyPr anchor="ctr" anchorCtr="1"/>
            <a:lstStyle/>
            <a:p>
              <a:pPr fontAlgn="auto">
                <a:spcBef>
                  <a:spcPts val="0"/>
                </a:spcBef>
                <a:spcAft>
                  <a:spcPts val="0"/>
                </a:spcAft>
                <a:defRPr/>
              </a:pPr>
              <a:r>
                <a:rPr lang="en-US" sz="1200" b="1" dirty="0">
                  <a:solidFill>
                    <a:srgbClr val="FFFFFF"/>
                  </a:solidFill>
                </a:rPr>
                <a:t>ALHAT                  ASRG               Connect</a:t>
              </a:r>
            </a:p>
          </p:txBody>
        </p:sp>
        <p:sp>
          <p:nvSpPr>
            <p:cNvPr id="17440" name="TextBox 42"/>
            <p:cNvSpPr txBox="1">
              <a:spLocks noChangeArrowheads="1"/>
            </p:cNvSpPr>
            <p:nvPr/>
          </p:nvSpPr>
          <p:spPr bwMode="auto">
            <a:xfrm>
              <a:off x="304800" y="1148246"/>
              <a:ext cx="3733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lgn="ctr"/>
              <a:r>
                <a:rPr lang="en-US" sz="1600" b="1" dirty="0">
                  <a:solidFill>
                    <a:srgbClr val="006600"/>
                  </a:solidFill>
                </a:rPr>
                <a:t>Civil Space</a:t>
              </a: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0611" y="4229160"/>
            <a:ext cx="2965077" cy="1976718"/>
          </a:xfrm>
          <a:prstGeom prst="rect">
            <a:avLst/>
          </a:prstGeom>
          <a:scene3d>
            <a:camera prst="orthographicFront"/>
            <a:lightRig rig="threePt" dir="t"/>
          </a:scene3d>
          <a:sp3d>
            <a:bevelT/>
          </a:sp3d>
        </p:spPr>
      </p:pic>
      <p:sp>
        <p:nvSpPr>
          <p:cNvPr id="14341" name="Rectangle 4"/>
          <p:cNvSpPr>
            <a:spLocks noGrp="1" noChangeArrowheads="1"/>
          </p:cNvSpPr>
          <p:nvPr>
            <p:ph type="title"/>
          </p:nvPr>
        </p:nvSpPr>
        <p:spPr/>
        <p:txBody>
          <a:bodyPr>
            <a:normAutofit/>
          </a:bodyPr>
          <a:lstStyle/>
          <a:p>
            <a:pPr fontAlgn="auto">
              <a:spcAft>
                <a:spcPts val="0"/>
              </a:spcAft>
              <a:defRPr/>
            </a:pPr>
            <a:r>
              <a:rPr lang="en-US" dirty="0" smtClean="0">
                <a:latin typeface=""/>
              </a:rPr>
              <a:t>Civil Space Focus Areas</a:t>
            </a:r>
            <a:endParaRPr lang="en-US" sz="2400" i="1" dirty="0" smtClean="0">
              <a:latin typeface=""/>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8212" y="1500748"/>
            <a:ext cx="4216168" cy="2194560"/>
          </a:xfrm>
          <a:prstGeom prst="rect">
            <a:avLst/>
          </a:prstGeom>
          <a:scene3d>
            <a:camera prst="orthographicFront"/>
            <a:lightRig rig="threePt" dir="t"/>
          </a:scene3d>
          <a:sp3d>
            <a:bevelT/>
          </a:sp3d>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59402" y="1500748"/>
            <a:ext cx="2166059" cy="2194560"/>
          </a:xfrm>
          <a:prstGeom prst="rect">
            <a:avLst/>
          </a:prstGeom>
          <a:scene3d>
            <a:camera prst="orthographicFront"/>
            <a:lightRig rig="threePt" dir="t"/>
          </a:scene3d>
          <a:sp3d>
            <a:bevelT/>
          </a:sp3d>
        </p:spPr>
      </p:pic>
      <p:sp>
        <p:nvSpPr>
          <p:cNvPr id="14" name="Rectangle 13"/>
          <p:cNvSpPr/>
          <p:nvPr/>
        </p:nvSpPr>
        <p:spPr>
          <a:xfrm>
            <a:off x="4036608" y="3458220"/>
            <a:ext cx="1463040" cy="365760"/>
          </a:xfrm>
          <a:prstGeom prst="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spcFirstLastPara="0" vert="horz" wrap="square" lIns="34290" tIns="34290" rIns="34290" bIns="34290" numCol="1" spcCol="1270" anchor="ctr" anchorCtr="1">
            <a:noAutofit/>
          </a:bodyPr>
          <a:lstStyle/>
          <a:p>
            <a:pPr lvl="0" algn="ctr" defTabSz="800100">
              <a:lnSpc>
                <a:spcPct val="90000"/>
              </a:lnSpc>
              <a:spcBef>
                <a:spcPct val="0"/>
              </a:spcBef>
              <a:spcAft>
                <a:spcPct val="5000"/>
              </a:spcAft>
            </a:pPr>
            <a:r>
              <a:rPr lang="en-US" sz="1400" kern="1200" dirty="0" smtClean="0"/>
              <a:t>Helio</a:t>
            </a:r>
            <a:r>
              <a:rPr lang="en-US" sz="1400" dirty="0" smtClean="0"/>
              <a:t>physics</a:t>
            </a:r>
            <a:endParaRPr lang="en-US" sz="1400" kern="1200" dirty="0"/>
          </a:p>
        </p:txBody>
      </p:sp>
      <p:sp>
        <p:nvSpPr>
          <p:cNvPr id="17" name="Rectangle 16"/>
          <p:cNvSpPr/>
          <p:nvPr/>
        </p:nvSpPr>
        <p:spPr>
          <a:xfrm>
            <a:off x="7183441" y="3458220"/>
            <a:ext cx="1463040" cy="365760"/>
          </a:xfrm>
          <a:prstGeom prst="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spcFirstLastPara="0" vert="horz" wrap="square" lIns="34290" tIns="34290" rIns="34290" bIns="34290" numCol="1" spcCol="1270" anchor="ctr" anchorCtr="1">
            <a:noAutofit/>
          </a:bodyPr>
          <a:lstStyle/>
          <a:p>
            <a:pPr lvl="0" algn="ctr" defTabSz="800100">
              <a:lnSpc>
                <a:spcPct val="90000"/>
              </a:lnSpc>
              <a:spcBef>
                <a:spcPct val="0"/>
              </a:spcBef>
              <a:spcAft>
                <a:spcPct val="5000"/>
              </a:spcAft>
            </a:pPr>
            <a:r>
              <a:rPr lang="en-US" sz="1400" dirty="0" smtClean="0"/>
              <a:t>Earth Science</a:t>
            </a:r>
            <a:endParaRPr lang="en-US" sz="1400" kern="1200" dirty="0"/>
          </a:p>
        </p:txBody>
      </p:sp>
      <p:sp>
        <p:nvSpPr>
          <p:cNvPr id="9" name="Rectangle 8"/>
          <p:cNvSpPr/>
          <p:nvPr/>
        </p:nvSpPr>
        <p:spPr>
          <a:xfrm>
            <a:off x="636498" y="6022998"/>
            <a:ext cx="1463040" cy="365760"/>
          </a:xfrm>
          <a:prstGeom prst="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wrap="square" anchor="ctr" anchorCtr="1">
            <a:spAutoFit/>
          </a:bodyPr>
          <a:lstStyle/>
          <a:p>
            <a:pPr lvl="0" algn="ctr" defTabSz="800100">
              <a:lnSpc>
                <a:spcPct val="90000"/>
              </a:lnSpc>
              <a:spcBef>
                <a:spcPct val="0"/>
              </a:spcBef>
              <a:spcAft>
                <a:spcPct val="5000"/>
              </a:spcAft>
            </a:pPr>
            <a:r>
              <a:rPr lang="en-US" sz="1400" dirty="0" smtClean="0"/>
              <a:t>Trusted Advisor</a:t>
            </a:r>
            <a:endParaRPr lang="en-US" sz="1400" dirty="0"/>
          </a:p>
        </p:txBody>
      </p:sp>
      <p:pic>
        <p:nvPicPr>
          <p:cNvPr id="2" name="Picture 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24380" y="4228906"/>
            <a:ext cx="3908612" cy="1954306"/>
          </a:xfrm>
          <a:prstGeom prst="rect">
            <a:avLst/>
          </a:prstGeom>
          <a:scene3d>
            <a:camera prst="orthographicFront"/>
            <a:lightRig rig="threePt" dir="t"/>
          </a:scene3d>
          <a:sp3d>
            <a:bevelT/>
          </a:sp3d>
        </p:spPr>
      </p:pic>
      <p:sp>
        <p:nvSpPr>
          <p:cNvPr id="20" name="Rectangle 19"/>
          <p:cNvSpPr/>
          <p:nvPr/>
        </p:nvSpPr>
        <p:spPr>
          <a:xfrm>
            <a:off x="4768128" y="6000332"/>
            <a:ext cx="1463040" cy="365760"/>
          </a:xfrm>
          <a:prstGeom prst="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spcFirstLastPara="0" vert="horz" wrap="square" lIns="34290" tIns="34290" rIns="34290" bIns="34290" numCol="1" spcCol="1270" anchor="ctr" anchorCtr="1">
            <a:noAutofit/>
          </a:bodyPr>
          <a:lstStyle/>
          <a:p>
            <a:pPr lvl="0" algn="ctr" defTabSz="800100">
              <a:lnSpc>
                <a:spcPct val="90000"/>
              </a:lnSpc>
              <a:spcBef>
                <a:spcPct val="0"/>
              </a:spcBef>
              <a:spcAft>
                <a:spcPct val="5000"/>
              </a:spcAft>
            </a:pPr>
            <a:r>
              <a:rPr lang="en-US" sz="1400" kern="1200" dirty="0" smtClean="0"/>
              <a:t>Planetary</a:t>
            </a:r>
            <a:endParaRPr lang="en-US" sz="1400" kern="12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Successes</a:t>
            </a:r>
            <a:endParaRPr lang="en-US" dirty="0"/>
          </a:p>
        </p:txBody>
      </p:sp>
      <p:sp>
        <p:nvSpPr>
          <p:cNvPr id="3" name="Content Placeholder 2"/>
          <p:cNvSpPr>
            <a:spLocks noGrp="1"/>
          </p:cNvSpPr>
          <p:nvPr>
            <p:ph idx="1"/>
          </p:nvPr>
        </p:nvSpPr>
        <p:spPr>
          <a:xfrm>
            <a:off x="241300" y="1219200"/>
            <a:ext cx="3990041" cy="4916488"/>
          </a:xfrm>
        </p:spPr>
        <p:txBody>
          <a:bodyPr/>
          <a:lstStyle/>
          <a:p>
            <a:r>
              <a:rPr lang="en-US" dirty="0" smtClean="0"/>
              <a:t>Missions</a:t>
            </a:r>
          </a:p>
          <a:p>
            <a:pPr lvl="1"/>
            <a:r>
              <a:rPr lang="en-US" dirty="0" smtClean="0"/>
              <a:t>V2 Rockets</a:t>
            </a:r>
          </a:p>
          <a:p>
            <a:pPr lvl="1"/>
            <a:r>
              <a:rPr lang="en-US" dirty="0" smtClean="0"/>
              <a:t>Transit</a:t>
            </a:r>
          </a:p>
          <a:p>
            <a:pPr lvl="1"/>
            <a:r>
              <a:rPr lang="en-US" dirty="0" smtClean="0"/>
              <a:t>Delta 180 Series</a:t>
            </a:r>
          </a:p>
          <a:p>
            <a:pPr lvl="1"/>
            <a:r>
              <a:rPr lang="en-US" dirty="0" smtClean="0"/>
              <a:t>NEAR</a:t>
            </a:r>
          </a:p>
          <a:p>
            <a:pPr lvl="1"/>
            <a:r>
              <a:rPr lang="en-US" dirty="0" smtClean="0"/>
              <a:t>MESSENGER</a:t>
            </a:r>
          </a:p>
          <a:p>
            <a:pPr lvl="1"/>
            <a:r>
              <a:rPr lang="en-US" dirty="0" smtClean="0"/>
              <a:t>STEREO</a:t>
            </a:r>
          </a:p>
          <a:p>
            <a:r>
              <a:rPr lang="en-US" dirty="0" smtClean="0"/>
              <a:t>Sponsor base has shifted between national security and civil agencies over the last 55 years.</a:t>
            </a:r>
          </a:p>
        </p:txBody>
      </p:sp>
      <p:pic>
        <p:nvPicPr>
          <p:cNvPr id="4" name="Picture 3" descr="Transit-1b_image.jpg"/>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687182" y="2590906"/>
            <a:ext cx="1599211" cy="1598466"/>
          </a:xfrm>
          <a:prstGeom prst="rect">
            <a:avLst/>
          </a:prstGeom>
          <a:ln/>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pic>
      <p:pic>
        <p:nvPicPr>
          <p:cNvPr id="7" name="Picture 6" descr="Transit_4A.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97855" y="1099189"/>
            <a:ext cx="1588538" cy="1413784"/>
          </a:xfrm>
          <a:prstGeom prst="rect">
            <a:avLst/>
          </a:prstGeom>
          <a:ln/>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pic>
      <p:pic>
        <p:nvPicPr>
          <p:cNvPr id="8" name="Picture 7" descr="08-04847 V2 rocket.jpg"/>
          <p:cNvPicPr>
            <a:picLocks noChangeAspect="1"/>
          </p:cNvPicPr>
          <p:nvPr/>
        </p:nvPicPr>
        <p:blipFill rotWithShape="1">
          <a:blip r:embed="rId4" cstate="email">
            <a:extLst>
              <a:ext uri="{28A0092B-C50C-407E-A947-70E740481C1C}">
                <a14:useLocalDpi xmlns:a14="http://schemas.microsoft.com/office/drawing/2010/main"/>
              </a:ext>
            </a:extLst>
          </a:blip>
          <a:srcRect l="43622"/>
          <a:stretch/>
        </p:blipFill>
        <p:spPr>
          <a:xfrm>
            <a:off x="4450588" y="1099188"/>
            <a:ext cx="1167897" cy="3090184"/>
          </a:xfrm>
          <a:prstGeom prst="rect">
            <a:avLst/>
          </a:prstGeom>
          <a:ln/>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pic>
      <p:pic>
        <p:nvPicPr>
          <p:cNvPr id="9" name="Picture 8" descr="06-02455 NEAR poster.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73142" y="4275139"/>
            <a:ext cx="2018982" cy="2018982"/>
          </a:xfrm>
          <a:prstGeom prst="rect">
            <a:avLst/>
          </a:prstGeom>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pic>
      <p:pic>
        <p:nvPicPr>
          <p:cNvPr id="10" name="Picture 9" descr="SDIO_Delta_183-Star.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371204" y="1099189"/>
            <a:ext cx="1408461" cy="3090183"/>
          </a:xfrm>
          <a:prstGeom prst="rect">
            <a:avLst/>
          </a:prstGeom>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pic>
      <p:pic>
        <p:nvPicPr>
          <p:cNvPr id="11" name="Picture 10" descr="6 PANEL MESSENGER.jpg"/>
          <p:cNvPicPr>
            <a:picLocks noChangeAspect="1"/>
          </p:cNvPicPr>
          <p:nvPr/>
        </p:nvPicPr>
        <p:blipFill rotWithShape="1">
          <a:blip r:embed="rId7"/>
          <a:srcRect/>
          <a:stretch/>
        </p:blipFill>
        <p:spPr>
          <a:xfrm>
            <a:off x="6637985" y="4283163"/>
            <a:ext cx="2102602" cy="2011495"/>
          </a:xfrm>
          <a:prstGeom prst="rect">
            <a:avLst/>
          </a:prstGeom>
        </p:spPr>
        <p:style>
          <a:lnRef idx="1">
            <a:schemeClr val="accent2"/>
          </a:lnRef>
          <a:fillRef idx="3">
            <a:schemeClr val="accent2"/>
          </a:fillRef>
          <a:effectRef idx="2">
            <a:schemeClr val="accent2"/>
          </a:effectRef>
          <a:fontRef idx="minor">
            <a:schemeClr val="lt1"/>
          </a:fontRef>
        </p:style>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Operational Program Portfolio</a:t>
            </a:r>
            <a:endParaRPr lang="en-US" dirty="0"/>
          </a:p>
        </p:txBody>
      </p:sp>
      <p:sp>
        <p:nvSpPr>
          <p:cNvPr id="3" name="Content Placeholder 2"/>
          <p:cNvSpPr>
            <a:spLocks noGrp="1"/>
          </p:cNvSpPr>
          <p:nvPr>
            <p:ph idx="1"/>
          </p:nvPr>
        </p:nvSpPr>
        <p:spPr>
          <a:xfrm>
            <a:off x="241200" y="1219533"/>
            <a:ext cx="4357694" cy="4916347"/>
          </a:xfrm>
        </p:spPr>
        <p:txBody>
          <a:bodyPr/>
          <a:lstStyle/>
          <a:p>
            <a:r>
              <a:rPr lang="en-US" dirty="0" smtClean="0"/>
              <a:t>Operating five missions for NASA:</a:t>
            </a:r>
          </a:p>
          <a:p>
            <a:pPr lvl="1"/>
            <a:r>
              <a:rPr lang="en-US" dirty="0" smtClean="0"/>
              <a:t>MESSENGER</a:t>
            </a:r>
          </a:p>
          <a:p>
            <a:pPr lvl="1"/>
            <a:r>
              <a:rPr lang="en-US" dirty="0" smtClean="0"/>
              <a:t>New Horizons</a:t>
            </a:r>
          </a:p>
          <a:p>
            <a:pPr lvl="1"/>
            <a:r>
              <a:rPr lang="en-US" dirty="0" smtClean="0"/>
              <a:t>TIMED</a:t>
            </a:r>
          </a:p>
          <a:p>
            <a:pPr lvl="1"/>
            <a:r>
              <a:rPr lang="en-US" dirty="0" smtClean="0"/>
              <a:t>STEREO</a:t>
            </a:r>
          </a:p>
          <a:p>
            <a:pPr lvl="1"/>
            <a:r>
              <a:rPr lang="en-US" dirty="0" smtClean="0"/>
              <a:t>Van Allen Probes</a:t>
            </a:r>
            <a:br>
              <a:rPr lang="en-US" dirty="0" smtClean="0"/>
            </a:br>
            <a:endParaRPr lang="en-US" dirty="0" smtClean="0"/>
          </a:p>
          <a:p>
            <a:r>
              <a:rPr lang="en-US" dirty="0" smtClean="0"/>
              <a:t>Significant engineering or science role on all these missions</a:t>
            </a:r>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a:ext>
            </a:extLst>
          </a:blip>
          <a:srcRect t="-1896" r="-1471"/>
          <a:stretch/>
        </p:blipFill>
        <p:spPr>
          <a:xfrm>
            <a:off x="4861558" y="1234440"/>
            <a:ext cx="3291840" cy="1860605"/>
          </a:xfrm>
          <a:prstGeom prst="rect">
            <a:avLst/>
          </a:prstGeom>
          <a:effectLst>
            <a:outerShdw blurRad="50800" dist="38100" dir="2700000" algn="tl" rotWithShape="0">
              <a:prstClr val="black">
                <a:alpha val="40000"/>
              </a:prstClr>
            </a:outerShdw>
          </a:effectLst>
        </p:spPr>
      </p:pic>
      <p:pic>
        <p:nvPicPr>
          <p:cNvPr id="14" name="Picture 13" descr="TIMED.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61559" y="4840204"/>
            <a:ext cx="1536269" cy="1536269"/>
          </a:xfrm>
          <a:prstGeom prst="rect">
            <a:avLst/>
          </a:prstGeom>
          <a:ln/>
        </p:spPr>
        <p:style>
          <a:lnRef idx="0">
            <a:schemeClr val="accent2"/>
          </a:lnRef>
          <a:fillRef idx="3">
            <a:schemeClr val="accent2"/>
          </a:fillRef>
          <a:effectRef idx="3">
            <a:schemeClr val="accent2"/>
          </a:effectRef>
          <a:fontRef idx="minor">
            <a:schemeClr val="lt1"/>
          </a:fontRef>
        </p:style>
      </p:pic>
      <p:pic>
        <p:nvPicPr>
          <p:cNvPr id="15" name="Picture 14" descr="NHsml.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77101" y="3163860"/>
            <a:ext cx="1536269" cy="1536269"/>
          </a:xfrm>
          <a:prstGeom prst="rect">
            <a:avLst/>
          </a:prstGeom>
          <a:ln/>
        </p:spPr>
        <p:style>
          <a:lnRef idx="0">
            <a:schemeClr val="accent2"/>
          </a:lnRef>
          <a:fillRef idx="3">
            <a:schemeClr val="accent2"/>
          </a:fillRef>
          <a:effectRef idx="3">
            <a:schemeClr val="accent2"/>
          </a:effectRef>
          <a:fontRef idx="minor">
            <a:schemeClr val="lt1"/>
          </a:fontRef>
        </p:style>
      </p:pic>
      <p:pic>
        <p:nvPicPr>
          <p:cNvPr id="16" name="Picture 15" descr="MESSENGERsml.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61559" y="3192754"/>
            <a:ext cx="1536269" cy="1536269"/>
          </a:xfrm>
          <a:prstGeom prst="rect">
            <a:avLst/>
          </a:prstGeom>
          <a:ln/>
        </p:spPr>
        <p:style>
          <a:lnRef idx="0">
            <a:schemeClr val="accent2"/>
          </a:lnRef>
          <a:fillRef idx="3">
            <a:schemeClr val="accent2"/>
          </a:fillRef>
          <a:effectRef idx="3">
            <a:schemeClr val="accent2"/>
          </a:effectRef>
          <a:fontRef idx="minor">
            <a:schemeClr val="lt1"/>
          </a:fontRef>
        </p:style>
      </p:pic>
      <p:pic>
        <p:nvPicPr>
          <p:cNvPr id="17" name="Picture 16" descr="07-03971 STEREO Payloadsml.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77101" y="4840204"/>
            <a:ext cx="1536269" cy="1536269"/>
          </a:xfrm>
          <a:prstGeom prst="rect">
            <a:avLst/>
          </a:prstGeom>
          <a:ln/>
        </p:spPr>
        <p:style>
          <a:lnRef idx="0">
            <a:schemeClr val="accent2"/>
          </a:lnRef>
          <a:fillRef idx="3">
            <a:schemeClr val="accent2"/>
          </a:fillRef>
          <a:effectRef idx="3">
            <a:schemeClr val="accent2"/>
          </a:effectRef>
          <a:fontRef idx="minor">
            <a:schemeClr val="lt1"/>
          </a:fontRef>
        </p:style>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4" name="Picture 6" descr="04pd162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54838" y="3302000"/>
            <a:ext cx="2141537" cy="3046413"/>
          </a:xfrm>
          <a:prstGeom prst="rect">
            <a:avLst/>
          </a:prstGeom>
        </p:spPr>
        <p:style>
          <a:lnRef idx="0">
            <a:schemeClr val="accent2"/>
          </a:lnRef>
          <a:fillRef idx="3">
            <a:schemeClr val="accent2"/>
          </a:fillRef>
          <a:effectRef idx="3">
            <a:schemeClr val="accent2"/>
          </a:effectRef>
          <a:fontRef idx="minor">
            <a:schemeClr val="lt1"/>
          </a:fontRef>
        </p:style>
      </p:pic>
      <p:pic>
        <p:nvPicPr>
          <p:cNvPr id="68615" name="Picture 7" descr="MessengerOrbit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99275" y="1355725"/>
            <a:ext cx="2197100" cy="1949450"/>
          </a:xfrm>
          <a:prstGeom prst="rect">
            <a:avLst/>
          </a:prstGeom>
          <a:ln>
            <a:headEnd/>
            <a:tailEnd/>
          </a:ln>
        </p:spPr>
        <p:style>
          <a:lnRef idx="0">
            <a:schemeClr val="accent2"/>
          </a:lnRef>
          <a:fillRef idx="3">
            <a:schemeClr val="accent2"/>
          </a:fillRef>
          <a:effectRef idx="3">
            <a:schemeClr val="accent2"/>
          </a:effectRef>
          <a:fontRef idx="minor">
            <a:schemeClr val="lt1"/>
          </a:fontRef>
        </p:style>
      </p:pic>
      <p:pic>
        <p:nvPicPr>
          <p:cNvPr id="21508" name="Picture 58" descr="09-04409 circle arrow_text.tif"/>
          <p:cNvPicPr>
            <a:picLocks noGrp="1" noChangeAspect="1"/>
          </p:cNvPicPr>
          <p:nvPr>
            <p:ph idx="4294967295"/>
          </p:nvPr>
        </p:nvPicPr>
        <p:blipFill>
          <a:blip r:embed="rId5" cstate="screen">
            <a:clrChange>
              <a:clrFrom>
                <a:srgbClr val="FDFFFF"/>
              </a:clrFrom>
              <a:clrTo>
                <a:srgbClr val="FDFFFF">
                  <a:alpha val="0"/>
                </a:srgbClr>
              </a:clrTo>
            </a:clrChange>
            <a:extLst>
              <a:ext uri="{28A0092B-C50C-407E-A947-70E740481C1C}">
                <a14:useLocalDpi xmlns:a14="http://schemas.microsoft.com/office/drawing/2010/main"/>
              </a:ext>
            </a:extLst>
          </a:blip>
          <a:srcRect/>
          <a:stretch>
            <a:fillRect/>
          </a:stretch>
        </p:blipFill>
        <p:spPr bwMode="auto">
          <a:xfrm>
            <a:off x="1416844" y="1912938"/>
            <a:ext cx="6094413" cy="38274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itle 35"/>
          <p:cNvSpPr>
            <a:spLocks noGrp="1"/>
          </p:cNvSpPr>
          <p:nvPr>
            <p:ph type="title"/>
          </p:nvPr>
        </p:nvSpPr>
        <p:spPr>
          <a:xfrm>
            <a:off x="287338" y="0"/>
            <a:ext cx="8585200" cy="852488"/>
          </a:xfrm>
        </p:spPr>
        <p:txBody>
          <a:bodyPr/>
          <a:lstStyle/>
          <a:p>
            <a:pPr fontAlgn="auto">
              <a:spcAft>
                <a:spcPts val="0"/>
              </a:spcAft>
              <a:defRPr/>
            </a:pPr>
            <a:r>
              <a:rPr lang="en-US" dirty="0" smtClean="0">
                <a:latin typeface=""/>
              </a:rPr>
              <a:t>End-To-End Capability </a:t>
            </a:r>
            <a:endParaRPr lang="en-US" dirty="0">
              <a:latin typeface=""/>
            </a:endParaRPr>
          </a:p>
        </p:txBody>
      </p:sp>
      <p:pic>
        <p:nvPicPr>
          <p:cNvPr id="68613" name="Picture 5" descr="A3CD817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03400" y="5156200"/>
            <a:ext cx="2108200" cy="1366838"/>
          </a:xfrm>
          <a:prstGeom prst="rect">
            <a:avLst/>
          </a:prstGeom>
        </p:spPr>
        <p:style>
          <a:lnRef idx="0">
            <a:schemeClr val="accent2"/>
          </a:lnRef>
          <a:fillRef idx="3">
            <a:schemeClr val="accent2"/>
          </a:fillRef>
          <a:effectRef idx="3">
            <a:schemeClr val="accent2"/>
          </a:effectRef>
          <a:fontRef idx="minor">
            <a:schemeClr val="lt1"/>
          </a:fontRef>
        </p:style>
      </p:pic>
      <p:sp>
        <p:nvSpPr>
          <p:cNvPr id="21512" name="Rectangle 8"/>
          <p:cNvSpPr>
            <a:spLocks noChangeArrowheads="1"/>
          </p:cNvSpPr>
          <p:nvPr/>
        </p:nvSpPr>
        <p:spPr bwMode="auto">
          <a:xfrm>
            <a:off x="238125" y="217488"/>
            <a:ext cx="884237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endParaRPr lang="en-US" sz="2400" b="1" dirty="0"/>
          </a:p>
        </p:txBody>
      </p:sp>
      <p:sp>
        <p:nvSpPr>
          <p:cNvPr id="21513" name="Text Box 19"/>
          <p:cNvSpPr txBox="1">
            <a:spLocks noChangeArrowheads="1"/>
          </p:cNvSpPr>
          <p:nvPr/>
        </p:nvSpPr>
        <p:spPr bwMode="auto">
          <a:xfrm>
            <a:off x="7086600" y="5867400"/>
            <a:ext cx="16129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lgn="r" eaLnBrk="0" hangingPunct="0">
              <a:lnSpc>
                <a:spcPct val="85000"/>
              </a:lnSpc>
            </a:pPr>
            <a:endParaRPr lang="en-US" b="1" i="1" dirty="0"/>
          </a:p>
        </p:txBody>
      </p:sp>
      <p:pic>
        <p:nvPicPr>
          <p:cNvPr id="68628" name="Picture 20" descr="04pd134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03975" y="4892675"/>
            <a:ext cx="1260475" cy="1558925"/>
          </a:xfrm>
          <a:prstGeom prst="rect">
            <a:avLst/>
          </a:prstGeom>
        </p:spPr>
        <p:style>
          <a:lnRef idx="0">
            <a:schemeClr val="accent2"/>
          </a:lnRef>
          <a:fillRef idx="3">
            <a:schemeClr val="accent2"/>
          </a:fillRef>
          <a:effectRef idx="3">
            <a:schemeClr val="accent2"/>
          </a:effectRef>
          <a:fontRef idx="minor">
            <a:schemeClr val="lt1"/>
          </a:fontRef>
        </p:style>
      </p:pic>
      <p:sp>
        <p:nvSpPr>
          <p:cNvPr id="21515" name="Text Box 21"/>
          <p:cNvSpPr txBox="1">
            <a:spLocks noChangeArrowheads="1"/>
          </p:cNvSpPr>
          <p:nvPr/>
        </p:nvSpPr>
        <p:spPr bwMode="auto">
          <a:xfrm>
            <a:off x="104775" y="3001963"/>
            <a:ext cx="26241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 rIns="9144">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buFontTx/>
              <a:buChar char="•"/>
            </a:pPr>
            <a:r>
              <a:rPr lang="en-US" sz="1200" b="1" dirty="0"/>
              <a:t>Pre Phase A: </a:t>
            </a:r>
          </a:p>
          <a:p>
            <a:r>
              <a:rPr lang="en-US" sz="1200" b="1" dirty="0"/>
              <a:t>	Mission Concept Studies </a:t>
            </a:r>
          </a:p>
          <a:p>
            <a:pPr>
              <a:buFontTx/>
              <a:buChar char="•"/>
            </a:pPr>
            <a:r>
              <a:rPr lang="en-US" sz="1200" b="1" dirty="0"/>
              <a:t>Technology Development</a:t>
            </a:r>
          </a:p>
          <a:p>
            <a:pPr>
              <a:buFontTx/>
              <a:buChar char="•"/>
            </a:pPr>
            <a:r>
              <a:rPr lang="en-US" sz="1200" b="1" dirty="0"/>
              <a:t>Mission Proposals</a:t>
            </a:r>
          </a:p>
          <a:p>
            <a:endParaRPr lang="en-US" sz="1200" b="1" dirty="0"/>
          </a:p>
        </p:txBody>
      </p:sp>
      <p:sp>
        <p:nvSpPr>
          <p:cNvPr id="21516" name="Text Box 23"/>
          <p:cNvSpPr txBox="1">
            <a:spLocks noChangeArrowheads="1"/>
          </p:cNvSpPr>
          <p:nvPr/>
        </p:nvSpPr>
        <p:spPr bwMode="auto">
          <a:xfrm>
            <a:off x="477838" y="5156200"/>
            <a:ext cx="13843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 rIns="9144">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buFontTx/>
              <a:buChar char="•"/>
            </a:pPr>
            <a:r>
              <a:rPr lang="en-US" sz="1200" b="1" dirty="0"/>
              <a:t>Phase B —Definition</a:t>
            </a:r>
          </a:p>
          <a:p>
            <a:pPr>
              <a:buFontTx/>
              <a:buChar char="•"/>
            </a:pPr>
            <a:r>
              <a:rPr lang="en-US" sz="1200" b="1" dirty="0"/>
              <a:t>Preliminary Design</a:t>
            </a:r>
          </a:p>
        </p:txBody>
      </p:sp>
      <p:sp>
        <p:nvSpPr>
          <p:cNvPr id="21517" name="Text Box 24"/>
          <p:cNvSpPr txBox="1">
            <a:spLocks noChangeArrowheads="1"/>
          </p:cNvSpPr>
          <p:nvPr/>
        </p:nvSpPr>
        <p:spPr bwMode="auto">
          <a:xfrm>
            <a:off x="3962400" y="5283200"/>
            <a:ext cx="24511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 rIns="9144">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buFontTx/>
              <a:buChar char="•"/>
            </a:pPr>
            <a:r>
              <a:rPr lang="en-US" sz="1200" b="1" dirty="0"/>
              <a:t>Phase C (detailed design) </a:t>
            </a:r>
          </a:p>
          <a:p>
            <a:pPr>
              <a:buFontTx/>
              <a:buChar char="•"/>
            </a:pPr>
            <a:r>
              <a:rPr lang="en-US" sz="1200" b="1" dirty="0"/>
              <a:t>Phase D (fabrication, assembly, integration &amp; test) </a:t>
            </a:r>
          </a:p>
          <a:p>
            <a:pPr>
              <a:buFontTx/>
              <a:buChar char="•"/>
            </a:pPr>
            <a:r>
              <a:rPr lang="en-US" sz="1200" b="1" dirty="0"/>
              <a:t>Hardware Implementation</a:t>
            </a:r>
          </a:p>
          <a:p>
            <a:pPr>
              <a:buFontTx/>
              <a:buChar char="•"/>
            </a:pPr>
            <a:endParaRPr lang="en-US" sz="1200" b="1" dirty="0"/>
          </a:p>
        </p:txBody>
      </p:sp>
      <p:sp>
        <p:nvSpPr>
          <p:cNvPr id="21518" name="Text Box 25"/>
          <p:cNvSpPr txBox="1">
            <a:spLocks noChangeArrowheads="1"/>
          </p:cNvSpPr>
          <p:nvPr/>
        </p:nvSpPr>
        <p:spPr bwMode="auto">
          <a:xfrm>
            <a:off x="7019925" y="3329632"/>
            <a:ext cx="20113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 rIns="9144">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buFontTx/>
              <a:buChar char="•"/>
            </a:pPr>
            <a:r>
              <a:rPr lang="en-US" sz="1200" b="1" dirty="0">
                <a:solidFill>
                  <a:schemeClr val="bg1"/>
                </a:solidFill>
              </a:rPr>
              <a:t>Launch and checkout</a:t>
            </a:r>
          </a:p>
          <a:p>
            <a:pPr>
              <a:buFontTx/>
              <a:buChar char="•"/>
            </a:pPr>
            <a:r>
              <a:rPr lang="en-US" sz="1200" b="1" dirty="0">
                <a:solidFill>
                  <a:schemeClr val="bg1"/>
                </a:solidFill>
              </a:rPr>
              <a:t>Science operations </a:t>
            </a:r>
          </a:p>
        </p:txBody>
      </p:sp>
      <p:sp>
        <p:nvSpPr>
          <p:cNvPr id="21519" name="Text Box 26"/>
          <p:cNvSpPr txBox="1">
            <a:spLocks noChangeArrowheads="1"/>
          </p:cNvSpPr>
          <p:nvPr/>
        </p:nvSpPr>
        <p:spPr bwMode="auto">
          <a:xfrm>
            <a:off x="3995738" y="1090613"/>
            <a:ext cx="30099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 rIns="9144">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buFontTx/>
              <a:buChar char="•"/>
            </a:pPr>
            <a:r>
              <a:rPr lang="en-US" sz="1200" b="1" dirty="0"/>
              <a:t>Phase E: Operations &amp; Sustainment</a:t>
            </a:r>
          </a:p>
          <a:p>
            <a:pPr>
              <a:buFontTx/>
              <a:buChar char="•"/>
            </a:pPr>
            <a:r>
              <a:rPr lang="en-US" sz="1200" b="1" dirty="0"/>
              <a:t>Data Acquisition and Analysis</a:t>
            </a:r>
          </a:p>
          <a:p>
            <a:pPr>
              <a:buFontTx/>
              <a:buChar char="•"/>
            </a:pPr>
            <a:r>
              <a:rPr lang="en-US" sz="1200" b="1" dirty="0"/>
              <a:t>Publication of results</a:t>
            </a:r>
          </a:p>
          <a:p>
            <a:pPr>
              <a:buFontTx/>
              <a:buChar char="•"/>
            </a:pPr>
            <a:r>
              <a:rPr lang="en-US" sz="1200" b="1" dirty="0"/>
              <a:t>Revised investigations</a:t>
            </a:r>
          </a:p>
        </p:txBody>
      </p:sp>
      <p:pic>
        <p:nvPicPr>
          <p:cNvPr id="21520" name="Picture 27" descr="President's Vision Cover art"/>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200" y="1090613"/>
            <a:ext cx="98425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36" name="Picture 28" descr="2006 NASA Strategic Plan Cover art"/>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62000" y="1830387"/>
            <a:ext cx="823913" cy="1066800"/>
          </a:xfrm>
          <a:prstGeom prst="rect">
            <a:avLst/>
          </a:prstGeom>
        </p:spPr>
        <p:style>
          <a:lnRef idx="0">
            <a:schemeClr val="accent2"/>
          </a:lnRef>
          <a:fillRef idx="3">
            <a:schemeClr val="accent2"/>
          </a:fillRef>
          <a:effectRef idx="3">
            <a:schemeClr val="accent2"/>
          </a:effectRef>
          <a:fontRef idx="minor">
            <a:schemeClr val="lt1"/>
          </a:fontRef>
        </p:style>
      </p:pic>
      <p:sp>
        <p:nvSpPr>
          <p:cNvPr id="21522" name="Text Box 29"/>
          <p:cNvSpPr txBox="1">
            <a:spLocks noChangeArrowheads="1"/>
          </p:cNvSpPr>
          <p:nvPr/>
        </p:nvSpPr>
        <p:spPr bwMode="auto">
          <a:xfrm>
            <a:off x="1209675" y="1090613"/>
            <a:ext cx="2409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 rIns="9144">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buFontTx/>
              <a:buChar char="•"/>
            </a:pPr>
            <a:r>
              <a:rPr lang="en-US" sz="1200" b="1" dirty="0"/>
              <a:t>Work with NRC &amp; NASA to define roadmaps for future</a:t>
            </a:r>
          </a:p>
        </p:txBody>
      </p:sp>
      <p:grpSp>
        <p:nvGrpSpPr>
          <p:cNvPr id="21523" name="Group 44"/>
          <p:cNvGrpSpPr>
            <a:grpSpLocks/>
          </p:cNvGrpSpPr>
          <p:nvPr/>
        </p:nvGrpSpPr>
        <p:grpSpPr bwMode="auto">
          <a:xfrm>
            <a:off x="1507895" y="1727200"/>
            <a:ext cx="2398619" cy="860799"/>
            <a:chOff x="1152" y="1392"/>
            <a:chExt cx="1165" cy="432"/>
          </a:xfrm>
        </p:grpSpPr>
        <p:pic>
          <p:nvPicPr>
            <p:cNvPr id="21527" name="Picture 3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680" y="1392"/>
              <a:ext cx="330"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31"/>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016" y="1392"/>
              <a:ext cx="301"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32"/>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152" y="1392"/>
              <a:ext cx="589"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8654" name="Picture 46" descr="Business Areas - Military Space"/>
          <p:cNvPicPr>
            <a:picLocks noChangeAspect="1" noChangeArrowheads="1"/>
          </p:cNvPicPr>
          <p:nvPr/>
        </p:nvPicPr>
        <p:blipFill>
          <a:blip r:embed="rId13" cstate="print"/>
          <a:srcRect/>
          <a:stretch>
            <a:fillRect/>
          </a:stretch>
        </p:blipFill>
        <p:spPr bwMode="auto">
          <a:xfrm>
            <a:off x="168800" y="4065251"/>
            <a:ext cx="1487659" cy="1090949"/>
          </a:xfrm>
          <a:prstGeom prst="rect">
            <a:avLst/>
          </a:prstGeom>
          <a:ln>
            <a:headEnd/>
            <a:tailEnd/>
          </a:ln>
        </p:spPr>
        <p:style>
          <a:lnRef idx="0">
            <a:schemeClr val="accent2"/>
          </a:lnRef>
          <a:fillRef idx="3">
            <a:schemeClr val="accent2"/>
          </a:fillRef>
          <a:effectRef idx="3">
            <a:schemeClr val="accent2"/>
          </a:effectRef>
          <a:fontRef idx="minor">
            <a:schemeClr val="lt1"/>
          </a:fontRef>
        </p:style>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13-00039 presentation">
  <a:themeElements>
    <a:clrScheme name="APL Branding">
      <a:dk1>
        <a:sysClr val="windowText" lastClr="000000"/>
      </a:dk1>
      <a:lt1>
        <a:sysClr val="window" lastClr="FFFFFF"/>
      </a:lt1>
      <a:dk2>
        <a:srgbClr val="002463"/>
      </a:dk2>
      <a:lt2>
        <a:srgbClr val="EEECE1"/>
      </a:lt2>
      <a:accent1>
        <a:srgbClr val="2C6AC1"/>
      </a:accent1>
      <a:accent2>
        <a:srgbClr val="A0B9EF"/>
      </a:accent2>
      <a:accent3>
        <a:srgbClr val="8C8C8C"/>
      </a:accent3>
      <a:accent4>
        <a:srgbClr val="973505"/>
      </a:accent4>
      <a:accent5>
        <a:srgbClr val="D74C05"/>
      </a:accent5>
      <a:accent6>
        <a:srgbClr val="FD8D16"/>
      </a:accent6>
      <a:hlink>
        <a:srgbClr val="1F63BB"/>
      </a:hlink>
      <a:folHlink>
        <a:srgbClr val="6A346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60000"/>
            <a:lumOff val="40000"/>
          </a:schemeClr>
        </a:solidFill>
        <a:ln w="12700" cmpd="sng"/>
      </a:spPr>
      <a:bodyPr rtlCol="0" anchor="ctr"/>
      <a:lstStyle>
        <a:defPPr algn="ctr">
          <a:defRPr/>
        </a:defPPr>
      </a:lstStyle>
      <a:style>
        <a:lnRef idx="2">
          <a:schemeClr val="dk1"/>
        </a:lnRef>
        <a:fillRef idx="1">
          <a:schemeClr val="lt1"/>
        </a:fillRef>
        <a:effectRef idx="0">
          <a:schemeClr val="dk1"/>
        </a:effectRef>
        <a:fontRef idx="minor">
          <a:schemeClr val="dk1"/>
        </a:fontRef>
      </a:style>
    </a:spDef>
    <a:lnDef>
      <a:spPr>
        <a:ln>
          <a:tailEnd type="none" w="med" len="lg"/>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13-00039 presentation</Template>
  <TotalTime>0</TotalTime>
  <Words>1688</Words>
  <Application>Microsoft Macintosh PowerPoint</Application>
  <PresentationFormat>On-screen Show (4:3)</PresentationFormat>
  <Paragraphs>279</Paragraphs>
  <Slides>25</Slides>
  <Notes>11</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13-00039 presentation</vt:lpstr>
      <vt:lpstr>Space Exploration Sector Overview  for the  Flight Software Workshop</vt:lpstr>
      <vt:lpstr>APL – Vision and Purpose</vt:lpstr>
      <vt:lpstr>Breadth of APL Programs</vt:lpstr>
      <vt:lpstr>Space Exploration Sector</vt:lpstr>
      <vt:lpstr>Space Exploration Sector Programs</vt:lpstr>
      <vt:lpstr>Civil Space Focus Areas</vt:lpstr>
      <vt:lpstr>Historical Successes</vt:lpstr>
      <vt:lpstr>Operational Program Portfolio</vt:lpstr>
      <vt:lpstr>End-To-End Capability </vt:lpstr>
      <vt:lpstr>Operational Instruments</vt:lpstr>
      <vt:lpstr>TIMED</vt:lpstr>
      <vt:lpstr>MESSENGER (2004-2015)</vt:lpstr>
      <vt:lpstr>New Horizons</vt:lpstr>
      <vt:lpstr>PowerPoint Presentation</vt:lpstr>
      <vt:lpstr>Van Allen Probes</vt:lpstr>
      <vt:lpstr>Programs in Development</vt:lpstr>
      <vt:lpstr>CubeSat  (Three Unit, or 3U)</vt:lpstr>
      <vt:lpstr>Solar Probe Plus</vt:lpstr>
      <vt:lpstr>Laboratory Staff Capabilities</vt:lpstr>
      <vt:lpstr>Resident Expertise – Software</vt:lpstr>
      <vt:lpstr>Resident Expertise – Engineering</vt:lpstr>
      <vt:lpstr>Science Expertise</vt:lpstr>
      <vt:lpstr>Recent Research Highlights</vt:lpstr>
      <vt:lpstr>Facilities</vt:lpstr>
      <vt:lpstr>PowerPoint Presentation</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RRT Approval RR14-1689</dc:description>
  <cp:lastModifiedBy/>
  <cp:revision>1</cp:revision>
  <dcterms:created xsi:type="dcterms:W3CDTF">2013-11-05T16:35:19Z</dcterms:created>
  <dcterms:modified xsi:type="dcterms:W3CDTF">2015-10-27T11:37:47Z</dcterms:modified>
</cp:coreProperties>
</file>