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8" r:id="rId3"/>
    <p:sldId id="259" r:id="rId4"/>
    <p:sldId id="261" r:id="rId5"/>
    <p:sldId id="294" r:id="rId6"/>
    <p:sldId id="295" r:id="rId7"/>
    <p:sldId id="262" r:id="rId8"/>
    <p:sldId id="264" r:id="rId9"/>
    <p:sldId id="265" r:id="rId10"/>
    <p:sldId id="266" r:id="rId11"/>
    <p:sldId id="267" r:id="rId12"/>
    <p:sldId id="268" r:id="rId13"/>
    <p:sldId id="297" r:id="rId14"/>
    <p:sldId id="271" r:id="rId15"/>
    <p:sldId id="272" r:id="rId16"/>
    <p:sldId id="273" r:id="rId17"/>
    <p:sldId id="296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8" r:id="rId29"/>
    <p:sldId id="289" r:id="rId30"/>
    <p:sldId id="290" r:id="rId31"/>
    <p:sldId id="291" r:id="rId32"/>
    <p:sldId id="29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76DAD"/>
    <a:srgbClr val="0D78C9"/>
    <a:srgbClr val="024C84"/>
    <a:srgbClr val="993200"/>
    <a:srgbClr val="4D4E44"/>
    <a:srgbClr val="176338"/>
    <a:srgbClr val="0F5D3F"/>
    <a:srgbClr val="ABC8D1"/>
    <a:srgbClr val="1B3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1620" autoAdjust="0"/>
  </p:normalViewPr>
  <p:slideViewPr>
    <p:cSldViewPr>
      <p:cViewPr varScale="1">
        <p:scale>
          <a:sx n="53" d="100"/>
          <a:sy n="53" d="100"/>
        </p:scale>
        <p:origin x="240" y="48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352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93C83-2184-4286-ABE1-941A40B40C8F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03001-E0F2-47E5-A338-816CC267AF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5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3241F-7ED4-45AC-844C-15DB0D5F9CCD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3B8C3-A209-4A55-9261-22C2A02B3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8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http://www.sei.cmu.edu/library/assets/defect-prediction-techniques.pdf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B8C3-A209-4A55-9261-22C2A02B315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13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 descr="bluemesh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067" y="1287"/>
            <a:ext cx="12209092" cy="6856713"/>
          </a:xfrm>
          <a:prstGeom prst="rect">
            <a:avLst/>
          </a:prstGeom>
        </p:spPr>
      </p:pic>
      <p:sp>
        <p:nvSpPr>
          <p:cNvPr id="21" name="Title"/>
          <p:cNvSpPr>
            <a:spLocks noGrp="1"/>
          </p:cNvSpPr>
          <p:nvPr>
            <p:ph type="ctrTitle"/>
          </p:nvPr>
        </p:nvSpPr>
        <p:spPr>
          <a:xfrm>
            <a:off x="914400" y="914400"/>
            <a:ext cx="10363200" cy="1828800"/>
          </a:xfrm>
        </p:spPr>
        <p:txBody>
          <a:bodyPr/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"/>
          <p:cNvSpPr>
            <a:spLocks noGrp="1"/>
          </p:cNvSpPr>
          <p:nvPr>
            <p:ph type="subTitle" idx="1"/>
          </p:nvPr>
        </p:nvSpPr>
        <p:spPr>
          <a:xfrm>
            <a:off x="914400" y="3203579"/>
            <a:ext cx="10363200" cy="987425"/>
          </a:xfrm>
        </p:spPr>
        <p:txBody>
          <a:bodyPr>
            <a:normAutofit/>
          </a:bodyPr>
          <a:lstStyle>
            <a:lvl1pPr marL="0" indent="0" algn="l">
              <a:buNone/>
              <a:defRPr sz="1604" b="1">
                <a:solidFill>
                  <a:schemeClr val="tx1"/>
                </a:solidFill>
              </a:defRPr>
            </a:lvl1pPr>
            <a:lvl2pPr marL="458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3" name="Copyright"/>
          <p:cNvSpPr txBox="1"/>
          <p:nvPr userDrawn="1"/>
        </p:nvSpPr>
        <p:spPr>
          <a:xfrm>
            <a:off x="10227052" y="6527632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3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2015 The MathWorks, Inc.</a:t>
            </a:r>
            <a:endParaRPr lang="en-US" sz="1003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GrayLine"/>
          <p:cNvCxnSpPr/>
          <p:nvPr userDrawn="1"/>
        </p:nvCxnSpPr>
        <p:spPr>
          <a:xfrm>
            <a:off x="-4067" y="4376652"/>
            <a:ext cx="12209092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Logo" descr="09_MW_logo_CMYK_REV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330730" y="141139"/>
            <a:ext cx="1620665" cy="320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9602" y="457200"/>
            <a:ext cx="10769600" cy="990600"/>
          </a:xfrm>
        </p:spPr>
        <p:txBody>
          <a:bodyPr/>
          <a:lstStyle>
            <a:lvl1pPr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609602" y="1600200"/>
            <a:ext cx="10769600" cy="4648200"/>
          </a:xfrm>
        </p:spPr>
        <p:txBody>
          <a:bodyPr/>
          <a:lstStyle>
            <a:lvl1pPr>
              <a:buSzPct val="75000"/>
              <a:defRPr sz="2400"/>
            </a:lvl1pPr>
            <a:lvl2pPr>
              <a:lnSpc>
                <a:spcPct val="105000"/>
              </a:lnSpc>
              <a:defRPr sz="2000"/>
            </a:lvl2pPr>
            <a:lvl3pPr>
              <a:lnSpc>
                <a:spcPct val="105000"/>
              </a:lnSpc>
              <a:buSzPct val="75000"/>
              <a:defRPr sz="1604"/>
            </a:lvl3pPr>
            <a:lvl4pPr>
              <a:lnSpc>
                <a:spcPct val="105000"/>
              </a:lnSpc>
              <a:defRPr/>
            </a:lvl4pPr>
            <a:lvl5pPr>
              <a:lnSpc>
                <a:spcPct val="105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9602" y="457200"/>
            <a:ext cx="1076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/>
          <p:cNvSpPr>
            <a:spLocks noGrp="1"/>
          </p:cNvSpPr>
          <p:nvPr>
            <p:ph type="title"/>
          </p:nvPr>
        </p:nvSpPr>
        <p:spPr>
          <a:xfrm>
            <a:off x="609600" y="457200"/>
            <a:ext cx="9448800" cy="990600"/>
          </a:xfrm>
        </p:spPr>
        <p:txBody>
          <a:bodyPr anchor="t" anchorCtr="0"/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"/>
          <p:cNvSpPr>
            <a:spLocks noGrp="1"/>
          </p:cNvSpPr>
          <p:nvPr>
            <p:ph sz="half" idx="10" hasCustomPrompt="1"/>
          </p:nvPr>
        </p:nvSpPr>
        <p:spPr>
          <a:xfrm>
            <a:off x="609601" y="2819400"/>
            <a:ext cx="5080001" cy="3200400"/>
          </a:xfrm>
        </p:spPr>
        <p:txBody>
          <a:bodyPr/>
          <a:lstStyle>
            <a:lvl1pPr>
              <a:buClr>
                <a:srgbClr val="125687"/>
              </a:buClr>
              <a:buSzTx/>
              <a:defRPr sz="1800" baseline="0"/>
            </a:lvl1pPr>
            <a:lvl2pPr>
              <a:defRPr sz="1604"/>
            </a:lvl2pPr>
            <a:lvl3pPr>
              <a:buNone/>
              <a:defRPr sz="1604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>
              <a:buClr>
                <a:srgbClr val="125687"/>
              </a:buClr>
              <a:buSzTx/>
            </a:pPr>
            <a:r>
              <a:rPr lang="en-US" dirty="0" smtClean="0"/>
              <a:t>Click to add b</a:t>
            </a:r>
            <a:r>
              <a:rPr lang="en-US" sz="1805" dirty="0" smtClean="0">
                <a:solidFill>
                  <a:prstClr val="black"/>
                </a:solidFill>
              </a:rPr>
              <a:t>rief summary and benefits of feature (ideally three bullets)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Headline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1600200"/>
            <a:ext cx="5080001" cy="838200"/>
          </a:xfrm>
        </p:spPr>
        <p:txBody>
          <a:bodyPr anchor="t"/>
          <a:lstStyle>
            <a:lvl1pPr marL="0" indent="0" algn="l">
              <a:buNone/>
              <a:defRPr sz="2000" b="1" baseline="0"/>
            </a:lvl1pPr>
          </a:lstStyle>
          <a:p>
            <a:pPr lvl="0"/>
            <a:r>
              <a:rPr lang="en-US" dirty="0" smtClean="0"/>
              <a:t>Click to add headline</a:t>
            </a:r>
            <a:r>
              <a:rPr lang="en-US" sz="2005" b="1" dirty="0" smtClean="0">
                <a:solidFill>
                  <a:prstClr val="black"/>
                </a:solidFill>
              </a:rPr>
              <a:t> providing value of feature</a:t>
            </a:r>
            <a:endParaRPr lang="en-US" dirty="0" smtClean="0"/>
          </a:p>
        </p:txBody>
      </p:sp>
      <p:sp>
        <p:nvSpPr>
          <p:cNvPr id="14" name="ProductName"/>
          <p:cNvSpPr>
            <a:spLocks noGrp="1"/>
          </p:cNvSpPr>
          <p:nvPr>
            <p:ph type="body" sz="half" idx="12" hasCustomPrompt="1"/>
          </p:nvPr>
        </p:nvSpPr>
        <p:spPr>
          <a:xfrm>
            <a:off x="609602" y="6172200"/>
            <a:ext cx="5473700" cy="533400"/>
          </a:xfrm>
        </p:spPr>
        <p:txBody>
          <a:bodyPr anchor="b" anchorCtr="0"/>
          <a:lstStyle>
            <a:lvl1pPr marL="230761" indent="-229170">
              <a:buClrTx/>
              <a:buSzPct val="125000"/>
              <a:buFont typeface="Courier New" pitchFamily="49" charset="0"/>
              <a:buChar char="»"/>
              <a:defRPr sz="1604" b="0">
                <a:latin typeface="Courier New" pitchFamily="49" charset="0"/>
                <a:cs typeface="Courier New" pitchFamily="49" charset="0"/>
              </a:defRPr>
            </a:lvl1pPr>
          </a:lstStyle>
          <a:p>
            <a:pPr lvl="0"/>
            <a:r>
              <a:rPr lang="en-US" dirty="0" smtClean="0"/>
              <a:t>Click to add </a:t>
            </a:r>
            <a:r>
              <a:rPr lang="en-US" sz="1604" dirty="0" err="1" smtClean="0">
                <a:latin typeface="Courier New" pitchFamily="49" charset="0"/>
                <a:cs typeface="Courier New" pitchFamily="49" charset="0"/>
              </a:rPr>
              <a:t>product_example_name</a:t>
            </a:r>
            <a:r>
              <a:rPr lang="en-US" sz="1604" dirty="0" smtClean="0">
                <a:latin typeface="Courier New" pitchFamily="49" charset="0"/>
                <a:cs typeface="Courier New" pitchFamily="49" charset="0"/>
              </a:rPr>
              <a:t>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963084" y="1914529"/>
            <a:ext cx="10363200" cy="1362075"/>
          </a:xfrm>
        </p:spPr>
        <p:txBody>
          <a:bodyPr anchor="t"/>
          <a:lstStyle>
            <a:lvl1pPr algn="ctr">
              <a:defRPr sz="32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Section Header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9602" y="457200"/>
            <a:ext cx="10769600" cy="990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LeftContent"/>
          <p:cNvSpPr>
            <a:spLocks noGrp="1"/>
          </p:cNvSpPr>
          <p:nvPr>
            <p:ph sz="half" idx="1"/>
          </p:nvPr>
        </p:nvSpPr>
        <p:spPr>
          <a:xfrm>
            <a:off x="609602" y="1600200"/>
            <a:ext cx="5181600" cy="46481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4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RightContent"/>
          <p:cNvSpPr>
            <a:spLocks noGrp="1"/>
          </p:cNvSpPr>
          <p:nvPr>
            <p:ph sz="half" idx="2"/>
          </p:nvPr>
        </p:nvSpPr>
        <p:spPr>
          <a:xfrm>
            <a:off x="6197602" y="1600200"/>
            <a:ext cx="5181600" cy="46481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4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"/>
          <p:cNvSpPr txBox="1">
            <a:spLocks noChangeArrowheads="1"/>
          </p:cNvSpPr>
          <p:nvPr userDrawn="1"/>
        </p:nvSpPr>
        <p:spPr bwMode="auto">
          <a:xfrm>
            <a:off x="607484" y="1600200"/>
            <a:ext cx="1076553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Edit</a:t>
            </a:r>
            <a:r>
              <a:rPr lang="en-US" sz="2400" baseline="0" dirty="0" smtClean="0">
                <a:latin typeface="Arial" pitchFamily="34" charset="0"/>
                <a:cs typeface="Arial" pitchFamily="34" charset="0"/>
              </a:rPr>
              <a:t> in Slide Master view to 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nter agenda items</a:t>
            </a:r>
          </a:p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Bullet 2</a:t>
            </a:r>
          </a:p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Bullet</a:t>
            </a:r>
            <a:r>
              <a:rPr lang="en-US" sz="2400" baseline="0" dirty="0" smtClean="0">
                <a:latin typeface="Arial" pitchFamily="34" charset="0"/>
                <a:cs typeface="Arial" pitchFamily="34" charset="0"/>
              </a:rPr>
              <a:t> 3</a:t>
            </a:r>
          </a:p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r>
              <a:rPr lang="en-US" sz="2400" baseline="0" dirty="0" smtClean="0">
                <a:latin typeface="Arial" pitchFamily="34" charset="0"/>
                <a:cs typeface="Arial" pitchFamily="34" charset="0"/>
              </a:rPr>
              <a:t>Bullet 4</a:t>
            </a:r>
          </a:p>
          <a:p>
            <a:pPr marL="342164" lvl="0" indent="-342164">
              <a:buClr>
                <a:schemeClr val="tx2"/>
              </a:buClr>
              <a:buSzPct val="75000"/>
              <a:buFont typeface="Wingdings" pitchFamily="2" charset="2"/>
              <a:buChar char="§"/>
              <a:tabLst>
                <a:tab pos="458340" algn="l"/>
              </a:tabLst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"/>
          <p:cNvSpPr txBox="1">
            <a:spLocks noChangeArrowheads="1"/>
          </p:cNvSpPr>
          <p:nvPr userDrawn="1"/>
        </p:nvSpPr>
        <p:spPr bwMode="auto">
          <a:xfrm>
            <a:off x="607484" y="464695"/>
            <a:ext cx="107655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marL="0" marR="0" indent="0" algn="l" defTabSz="916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Edit in Slide</a:t>
            </a:r>
            <a:r>
              <a:rPr lang="en-US" sz="2800" b="1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Master view to e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nter agenda</a:t>
            </a:r>
            <a:r>
              <a:rPr lang="en-US" sz="2800" b="1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title</a:t>
            </a:r>
            <a:endParaRPr lang="en-US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9602" y="457200"/>
            <a:ext cx="10769600" cy="990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10769600" cy="464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SlideNumber"/>
          <p:cNvSpPr/>
          <p:nvPr/>
        </p:nvSpPr>
        <p:spPr>
          <a:xfrm>
            <a:off x="11582400" y="6484954"/>
            <a:ext cx="609600" cy="381001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noAutofit/>
          </a:bodyPr>
          <a:lstStyle/>
          <a:p>
            <a:pPr algn="ctr"/>
            <a:fld id="{47FBD1EF-0801-4063-B668-C71608ACC70F}" type="slidenum">
              <a:rPr kumimoji="0" lang="en-US" sz="1203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algn="ctr"/>
              <a:t>‹#›</a:t>
            </a:fld>
            <a:endParaRPr lang="en-US" sz="1203" b="1" dirty="0">
              <a:solidFill>
                <a:schemeClr val="tx2"/>
              </a:solidFill>
            </a:endParaRPr>
          </a:p>
        </p:txBody>
      </p:sp>
      <p:pic>
        <p:nvPicPr>
          <p:cNvPr id="12" name="Logo" descr="logo647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679339" y="23675"/>
            <a:ext cx="1327516" cy="3602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Line"/>
          <p:cNvCxnSpPr/>
          <p:nvPr/>
        </p:nvCxnSpPr>
        <p:spPr>
          <a:xfrm rot="10800000" flipV="1">
            <a:off x="229170" y="176521"/>
            <a:ext cx="10297392" cy="211602"/>
          </a:xfrm>
          <a:prstGeom prst="bentConnector3">
            <a:avLst>
              <a:gd name="adj1" fmla="val 100013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9" r:id="rId4"/>
    <p:sldLayoutId id="2147483663" r:id="rId5"/>
    <p:sldLayoutId id="2147483651" r:id="rId6"/>
    <p:sldLayoutId id="2147483652" r:id="rId7"/>
    <p:sldLayoutId id="2147483664" r:id="rId8"/>
  </p:sldLayoutIdLst>
  <p:hf hdr="0" ftr="0" dt="0"/>
  <p:txStyles>
    <p:titleStyle>
      <a:lvl1pPr algn="l" defTabSz="91668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3755" indent="-343755" algn="l" defTabSz="916680" rtl="0" eaLnBrk="1" latinLnBrk="0" hangingPunct="1">
        <a:spcBef>
          <a:spcPct val="20000"/>
        </a:spcBef>
        <a:buClr>
          <a:schemeClr val="tx2"/>
        </a:buClr>
        <a:buSzPct val="75000"/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4802" indent="-286462" algn="l" defTabSz="91668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5850" indent="-229170" algn="l" defTabSz="916680" rtl="0" eaLnBrk="1" latinLnBrk="0" hangingPunct="1">
        <a:spcBef>
          <a:spcPct val="20000"/>
        </a:spcBef>
        <a:buClr>
          <a:schemeClr val="tx2"/>
        </a:buClr>
        <a:buSzPct val="75000"/>
        <a:buFont typeface="Wingdings" pitchFamily="2" charset="2"/>
        <a:buChar char="§"/>
        <a:defRPr sz="1604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4190" indent="-229170" algn="l" defTabSz="916680" rtl="0" eaLnBrk="1" latinLnBrk="0" hangingPunct="1">
        <a:spcBef>
          <a:spcPct val="20000"/>
        </a:spcBef>
        <a:buFont typeface="Arial" pitchFamily="34" charset="0"/>
        <a:buNone/>
        <a:defRPr sz="1604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62531" indent="-229170" algn="l" defTabSz="91668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1404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20871" indent="-229170" algn="l" defTabSz="916680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11" indent="-229170" algn="l" defTabSz="916680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51" indent="-229170" algn="l" defTabSz="916680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891" indent="-229170" algn="l" defTabSz="916680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0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0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0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6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0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4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38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1" algn="l" defTabSz="9166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Verification and Test with Model-Based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Flight Software Workshop 2015</a:t>
            </a:r>
          </a:p>
          <a:p>
            <a:endParaRPr lang="en-US" dirty="0"/>
          </a:p>
          <a:p>
            <a:r>
              <a:rPr lang="en-US" dirty="0" smtClean="0"/>
              <a:t>Jay Abraham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 requirements map to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1" y="1463299"/>
            <a:ext cx="4182219" cy="4603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1" y="1676400"/>
            <a:ext cx="3886199" cy="3276600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Arial" pitchFamily="34" charset="0"/>
                <a:cs typeface="Arial" pitchFamily="34" charset="0"/>
              </a:rPr>
              <a:t>Identify missing requirements!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Design components that do not map to a requirement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Indicative of incorrect design, or misinterpreting requirements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Avoid finding unintended behaviors late in project phases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14802" y="1905000"/>
            <a:ext cx="2438398" cy="91440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09602" y="929891"/>
            <a:ext cx="6333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Produce requirements trace reports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" y="6457890"/>
            <a:ext cx="633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D78C9"/>
                </a:solidFill>
              </a:rPr>
              <a:t>Tool: Simulink Verification and Validation</a:t>
            </a:r>
          </a:p>
        </p:txBody>
      </p:sp>
    </p:spTree>
    <p:extLst>
      <p:ext uri="{BB962C8B-B14F-4D97-AF65-F5344CB8AC3E}">
        <p14:creationId xmlns:p14="http://schemas.microsoft.com/office/powerpoint/2010/main" val="3291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and fixing </a:t>
            </a:r>
            <a:r>
              <a:rPr lang="en-US" i="1" u="sng" dirty="0" smtClean="0"/>
              <a:t>requirement errors </a:t>
            </a:r>
            <a:r>
              <a:rPr lang="en-US" dirty="0" smtClean="0"/>
              <a:t>early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904680"/>
            <a:ext cx="8077200" cy="37247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Bi-directionally trace requirements</a:t>
            </a:r>
          </a:p>
          <a:p>
            <a:pPr lvl="1"/>
            <a:r>
              <a:rPr lang="en-US" dirty="0" smtClean="0"/>
              <a:t>From requirements to design and visa-versa</a:t>
            </a:r>
          </a:p>
          <a:p>
            <a:pPr lvl="1"/>
            <a:r>
              <a:rPr lang="en-US" dirty="0" smtClean="0"/>
              <a:t>Check that all requirements map to design components</a:t>
            </a:r>
          </a:p>
          <a:p>
            <a:pPr lvl="1"/>
            <a:endParaRPr lang="en-US" dirty="0"/>
          </a:p>
          <a:p>
            <a:r>
              <a:rPr lang="en-US" dirty="0" smtClean="0"/>
              <a:t>Confirm expected behavior with simulation-based tests</a:t>
            </a:r>
          </a:p>
          <a:p>
            <a:pPr lvl="1"/>
            <a:r>
              <a:rPr lang="en-US" dirty="0" smtClean="0"/>
              <a:t>Execute simulation-based tests that map to requirements </a:t>
            </a:r>
          </a:p>
          <a:p>
            <a:pPr lvl="1"/>
            <a:r>
              <a:rPr lang="en-US" dirty="0" smtClean="0"/>
              <a:t>Identify unintended behavior or deviations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Complement testing with formal methods</a:t>
            </a:r>
          </a:p>
          <a:p>
            <a:pPr lvl="1"/>
            <a:r>
              <a:rPr lang="en-US" dirty="0" smtClean="0"/>
              <a:t>Prove that design meets safety requirements</a:t>
            </a:r>
          </a:p>
          <a:p>
            <a:pPr lvl="1"/>
            <a:r>
              <a:rPr lang="en-US" dirty="0" smtClean="0"/>
              <a:t>Use counter examples to debug design</a:t>
            </a:r>
          </a:p>
        </p:txBody>
      </p:sp>
      <p:sp>
        <p:nvSpPr>
          <p:cNvPr id="5" name="Freeform 4"/>
          <p:cNvSpPr/>
          <p:nvPr/>
        </p:nvSpPr>
        <p:spPr>
          <a:xfrm>
            <a:off x="6126521" y="1456881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  <p:sp>
        <p:nvSpPr>
          <p:cNvPr id="6" name="Freeform 5"/>
          <p:cNvSpPr/>
          <p:nvPr/>
        </p:nvSpPr>
        <p:spPr>
          <a:xfrm>
            <a:off x="8441000" y="1456881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7" name="Freeform 6"/>
          <p:cNvSpPr/>
          <p:nvPr/>
        </p:nvSpPr>
        <p:spPr>
          <a:xfrm>
            <a:off x="1828801" y="1456881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8" name="Curved Down Arrow 7"/>
          <p:cNvSpPr/>
          <p:nvPr/>
        </p:nvSpPr>
        <p:spPr>
          <a:xfrm>
            <a:off x="3206582" y="990601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urved Down Arrow 8"/>
          <p:cNvSpPr/>
          <p:nvPr/>
        </p:nvSpPr>
        <p:spPr>
          <a:xfrm flipH="1" flipV="1">
            <a:off x="3103773" y="2438402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7400" y="1219201"/>
            <a:ext cx="455479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865774" y="1456881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2904680"/>
            <a:ext cx="8305800" cy="11339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5343080"/>
            <a:ext cx="8305800" cy="11339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3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Execute functional tests in simulation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55370" y="1676401"/>
            <a:ext cx="8558887" cy="2225213"/>
            <a:chOff x="431369" y="1676400"/>
            <a:chExt cx="8558887" cy="22252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369" y="1676400"/>
              <a:ext cx="4862345" cy="222521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715000" y="2465457"/>
              <a:ext cx="32752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Define test vectors in Excel</a:t>
              </a:r>
              <a:br>
                <a:rPr lang="en-US" sz="2000" dirty="0">
                  <a:latin typeface="Arial" pitchFamily="34" charset="0"/>
                  <a:cs typeface="Arial" pitchFamily="34" charset="0"/>
                </a:rPr>
              </a:br>
              <a:r>
                <a:rPr lang="en-US" sz="2000" dirty="0">
                  <a:latin typeface="Arial" pitchFamily="34" charset="0"/>
                  <a:cs typeface="Arial" pitchFamily="34" charset="0"/>
                </a:rPr>
                <a:t>and other formats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95600" y="2362201"/>
            <a:ext cx="7618656" cy="3966255"/>
            <a:chOff x="1371600" y="2362200"/>
            <a:chExt cx="7618656" cy="3966255"/>
          </a:xfrm>
        </p:grpSpPr>
        <p:pic>
          <p:nvPicPr>
            <p:cNvPr id="2050" name="Picture 2" descr="C:\Users\jabraham\AppData\Local\Temp\SNAGHTML24174b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456" y="2362200"/>
              <a:ext cx="5003800" cy="3966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71600" y="4714924"/>
              <a:ext cx="21210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Pass / fail results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609602" y="988368"/>
            <a:ext cx="6333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Time series test vectors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457890"/>
            <a:ext cx="633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D78C9"/>
                </a:solidFill>
              </a:rPr>
              <a:t>Tool: Simulink Test</a:t>
            </a:r>
          </a:p>
        </p:txBody>
      </p:sp>
    </p:spTree>
    <p:extLst>
      <p:ext uri="{BB962C8B-B14F-4D97-AF65-F5344CB8AC3E}">
        <p14:creationId xmlns:p14="http://schemas.microsoft.com/office/powerpoint/2010/main" val="383886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Execute functional tests in simulation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2" y="981182"/>
            <a:ext cx="6333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Sequence based tests and assessments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6388265"/>
            <a:ext cx="633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D78C9"/>
                </a:solidFill>
              </a:rPr>
              <a:t>Tool: Simulink Test</a:t>
            </a:r>
          </a:p>
        </p:txBody>
      </p:sp>
      <p:pic>
        <p:nvPicPr>
          <p:cNvPr id="2050" name="Picture 2" descr="C:\Users\jabraham\AppData\Local\Temp\SNAGHTML2e3b5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961" y="1978027"/>
            <a:ext cx="7194839" cy="465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abraham\AppData\Local\Temp\SNAGHTML245e1f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55" y="2946205"/>
            <a:ext cx="254923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jabraham\AppData\Local\Temp\SNAGHTML246bcc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55" y="4410712"/>
            <a:ext cx="2542469" cy="182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9602" y="2033826"/>
            <a:ext cx="8077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Requirement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ym typeface="Wingdings" panose="05000000000000000000" pitchFamily="2" charset="2"/>
              </a:rPr>
              <a:t>In the event of </a:t>
            </a:r>
            <a:br>
              <a:rPr lang="en-US" sz="1600" dirty="0" smtClean="0">
                <a:sym typeface="Wingdings" panose="05000000000000000000" pitchFamily="2" charset="2"/>
              </a:rPr>
            </a:br>
            <a:r>
              <a:rPr lang="en-US" sz="1600" dirty="0" smtClean="0">
                <a:sym typeface="Wingdings" panose="05000000000000000000" pitchFamily="2" charset="2"/>
              </a:rPr>
              <a:t>an failure condition of the position </a:t>
            </a:r>
            <a:br>
              <a:rPr lang="en-US" sz="1600" dirty="0" smtClean="0">
                <a:sym typeface="Wingdings" panose="05000000000000000000" pitchFamily="2" charset="2"/>
              </a:rPr>
            </a:br>
            <a:r>
              <a:rPr lang="en-US" sz="1600" dirty="0" smtClean="0">
                <a:sym typeface="Wingdings" panose="05000000000000000000" pitchFamily="2" charset="2"/>
              </a:rPr>
              <a:t>sensor or low hydraulic pressure, </a:t>
            </a:r>
            <a:br>
              <a:rPr lang="en-US" sz="1600" dirty="0" smtClean="0">
                <a:sym typeface="Wingdings" panose="05000000000000000000" pitchFamily="2" charset="2"/>
              </a:rPr>
            </a:br>
            <a:r>
              <a:rPr lang="en-US" sz="1600" dirty="0" smtClean="0">
                <a:sym typeface="Wingdings" panose="05000000000000000000" pitchFamily="2" charset="2"/>
              </a:rPr>
              <a:t>the Fault </a:t>
            </a:r>
            <a:r>
              <a:rPr lang="en-US" sz="1600" dirty="0">
                <a:sym typeface="Wingdings" panose="05000000000000000000" pitchFamily="2" charset="2"/>
              </a:rPr>
              <a:t>Detection Isolation and </a:t>
            </a:r>
            <a:r>
              <a:rPr lang="en-US" sz="1600" dirty="0" smtClean="0">
                <a:sym typeface="Wingdings" panose="05000000000000000000" pitchFamily="2" charset="2"/>
              </a:rPr>
              <a:t/>
            </a:r>
            <a:br>
              <a:rPr lang="en-US" sz="1600" dirty="0" smtClean="0">
                <a:sym typeface="Wingdings" panose="05000000000000000000" pitchFamily="2" charset="2"/>
              </a:rPr>
            </a:br>
            <a:r>
              <a:rPr lang="en-US" sz="1600" dirty="0" smtClean="0">
                <a:sym typeface="Wingdings" panose="05000000000000000000" pitchFamily="2" charset="2"/>
              </a:rPr>
              <a:t>Recovery </a:t>
            </a:r>
            <a:r>
              <a:rPr lang="en-US" sz="1600" dirty="0">
                <a:sym typeface="Wingdings" panose="05000000000000000000" pitchFamily="2" charset="2"/>
              </a:rPr>
              <a:t>(FDIR) </a:t>
            </a:r>
            <a:r>
              <a:rPr lang="en-US" sz="1600" dirty="0" smtClean="0">
                <a:sym typeface="Wingdings" panose="05000000000000000000" pitchFamily="2" charset="2"/>
              </a:rPr>
              <a:t>application shall </a:t>
            </a:r>
            <a:br>
              <a:rPr lang="en-US" sz="1600" dirty="0" smtClean="0">
                <a:sym typeface="Wingdings" panose="05000000000000000000" pitchFamily="2" charset="2"/>
              </a:rPr>
            </a:br>
            <a:r>
              <a:rPr lang="en-US" sz="1600" dirty="0" smtClean="0">
                <a:sym typeface="Wingdings" panose="05000000000000000000" pitchFamily="2" charset="2"/>
              </a:rPr>
              <a:t>select the primary actuator to </a:t>
            </a:r>
            <a:br>
              <a:rPr lang="en-US" sz="1600" dirty="0" smtClean="0">
                <a:sym typeface="Wingdings" panose="05000000000000000000" pitchFamily="2" charset="2"/>
              </a:rPr>
            </a:br>
            <a:r>
              <a:rPr lang="en-US" sz="1600" dirty="0" smtClean="0">
                <a:sym typeface="Wingdings" panose="05000000000000000000" pitchFamily="2" charset="2"/>
              </a:rPr>
              <a:t>isolated mode</a:t>
            </a:r>
          </a:p>
        </p:txBody>
      </p:sp>
    </p:spTree>
    <p:extLst>
      <p:ext uri="{BB962C8B-B14F-4D97-AF65-F5344CB8AC3E}">
        <p14:creationId xmlns:p14="http://schemas.microsoft.com/office/powerpoint/2010/main" val="154878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and fixing </a:t>
            </a:r>
            <a:r>
              <a:rPr lang="en-US" i="1" u="sng" dirty="0" smtClean="0"/>
              <a:t>requirement errors </a:t>
            </a:r>
            <a:r>
              <a:rPr lang="en-US" dirty="0" smtClean="0"/>
              <a:t>early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904680"/>
            <a:ext cx="8077200" cy="37247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Bi-directionally trace requirements</a:t>
            </a:r>
          </a:p>
          <a:p>
            <a:pPr lvl="1"/>
            <a:r>
              <a:rPr lang="en-US" dirty="0" smtClean="0"/>
              <a:t>From requirements to design and visa-versa</a:t>
            </a:r>
          </a:p>
          <a:p>
            <a:pPr lvl="1"/>
            <a:r>
              <a:rPr lang="en-US" dirty="0" smtClean="0"/>
              <a:t>Check that all requirements map to design components</a:t>
            </a:r>
          </a:p>
          <a:p>
            <a:pPr lvl="1"/>
            <a:endParaRPr lang="en-US" dirty="0"/>
          </a:p>
          <a:p>
            <a:r>
              <a:rPr lang="en-US" dirty="0" smtClean="0"/>
              <a:t>Confirm expected behavior with simulation-based tests</a:t>
            </a:r>
          </a:p>
          <a:p>
            <a:pPr lvl="1"/>
            <a:r>
              <a:rPr lang="en-US" dirty="0" smtClean="0"/>
              <a:t>Execute simulation-based tests that map to requirements </a:t>
            </a:r>
          </a:p>
          <a:p>
            <a:pPr lvl="1"/>
            <a:r>
              <a:rPr lang="en-US" dirty="0" smtClean="0"/>
              <a:t>Identify unintended behavior or deviations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Complement testing with formal methods</a:t>
            </a:r>
          </a:p>
          <a:p>
            <a:pPr lvl="1"/>
            <a:r>
              <a:rPr lang="en-US" dirty="0" smtClean="0"/>
              <a:t>Prove that design meets safety requirements</a:t>
            </a:r>
          </a:p>
          <a:p>
            <a:pPr lvl="1"/>
            <a:r>
              <a:rPr lang="en-US" dirty="0" smtClean="0"/>
              <a:t>Use counter examples to debug design</a:t>
            </a:r>
          </a:p>
        </p:txBody>
      </p:sp>
      <p:sp>
        <p:nvSpPr>
          <p:cNvPr id="5" name="Freeform 4"/>
          <p:cNvSpPr/>
          <p:nvPr/>
        </p:nvSpPr>
        <p:spPr>
          <a:xfrm>
            <a:off x="6126521" y="1456881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  <p:sp>
        <p:nvSpPr>
          <p:cNvPr id="6" name="Freeform 5"/>
          <p:cNvSpPr/>
          <p:nvPr/>
        </p:nvSpPr>
        <p:spPr>
          <a:xfrm>
            <a:off x="8441000" y="1456881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7" name="Freeform 6"/>
          <p:cNvSpPr/>
          <p:nvPr/>
        </p:nvSpPr>
        <p:spPr>
          <a:xfrm>
            <a:off x="1828801" y="1456881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8" name="Curved Down Arrow 7"/>
          <p:cNvSpPr/>
          <p:nvPr/>
        </p:nvSpPr>
        <p:spPr>
          <a:xfrm>
            <a:off x="3206582" y="990601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urved Down Arrow 8"/>
          <p:cNvSpPr/>
          <p:nvPr/>
        </p:nvSpPr>
        <p:spPr>
          <a:xfrm flipH="1" flipV="1">
            <a:off x="3103773" y="2438402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7400" y="1219201"/>
            <a:ext cx="455479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865774" y="1456881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2904680"/>
            <a:ext cx="8305800" cy="23531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20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Complement testing with formal methods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602" y="1007773"/>
            <a:ext cx="9827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Graphical representation of safety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requirements for thrust reverser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371" y="6400606"/>
            <a:ext cx="633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D78C9"/>
                </a:solidFill>
              </a:rPr>
              <a:t>Tool: Simulink Design Verifier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45053" y="1600200"/>
            <a:ext cx="6312947" cy="1234534"/>
            <a:chOff x="1294081" y="1600200"/>
            <a:chExt cx="6312947" cy="12345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1600200"/>
              <a:ext cx="5745978" cy="108213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94081" y="2434624"/>
              <a:ext cx="631294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76DAD"/>
                  </a:solidFill>
                  <a:latin typeface="Arial" pitchFamily="34" charset="0"/>
                  <a:cs typeface="Arial" pitchFamily="34" charset="0"/>
                </a:rPr>
                <a:t>If average airspeed &gt; 150knots, deploy cannot be true</a:t>
              </a:r>
              <a:endParaRPr lang="en-US" sz="2000" dirty="0">
                <a:solidFill>
                  <a:srgbClr val="176DAD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14600" y="2970461"/>
            <a:ext cx="6175088" cy="1484584"/>
            <a:chOff x="1351356" y="2970461"/>
            <a:chExt cx="6175088" cy="14845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3998" y="2970461"/>
              <a:ext cx="5829805" cy="134885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51356" y="4054935"/>
              <a:ext cx="617508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76DAD"/>
                  </a:solidFill>
                  <a:latin typeface="Arial" pitchFamily="34" charset="0"/>
                  <a:cs typeface="Arial" pitchFamily="34" charset="0"/>
                </a:rPr>
                <a:t>If two WOW sensors are false, deploy cannot be true</a:t>
              </a:r>
              <a:endParaRPr lang="en-US" sz="2000" dirty="0">
                <a:solidFill>
                  <a:srgbClr val="176DAD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48226" y="4648200"/>
            <a:ext cx="7181774" cy="1196444"/>
            <a:chOff x="1066800" y="4724400"/>
            <a:chExt cx="7181774" cy="11964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1855" y="4724400"/>
              <a:ext cx="5845047" cy="119644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66800" y="5516272"/>
              <a:ext cx="718177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76DAD"/>
                  </a:solidFill>
                  <a:latin typeface="Arial" pitchFamily="34" charset="0"/>
                  <a:cs typeface="Arial" pitchFamily="34" charset="0"/>
                </a:rPr>
                <a:t>If either </a:t>
              </a:r>
              <a:r>
                <a:rPr lang="en-US" sz="2000" dirty="0" err="1" smtClean="0">
                  <a:solidFill>
                    <a:srgbClr val="176DAD"/>
                  </a:solidFill>
                  <a:latin typeface="Arial" pitchFamily="34" charset="0"/>
                  <a:cs typeface="Arial" pitchFamily="34" charset="0"/>
                </a:rPr>
                <a:t>wheelspeed</a:t>
              </a:r>
              <a:r>
                <a:rPr lang="en-US" sz="2000" dirty="0" smtClean="0">
                  <a:solidFill>
                    <a:srgbClr val="176DAD"/>
                  </a:solidFill>
                  <a:latin typeface="Arial" pitchFamily="34" charset="0"/>
                  <a:cs typeface="Arial" pitchFamily="34" charset="0"/>
                </a:rPr>
                <a:t> sensor &lt; 10 knots, deploy cannot be true</a:t>
              </a:r>
              <a:endParaRPr lang="en-US" sz="2000" dirty="0">
                <a:solidFill>
                  <a:srgbClr val="176DAD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735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example test generation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85069"/>
            <a:ext cx="4526672" cy="21795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21861" y="3048001"/>
            <a:ext cx="7080964" cy="3382839"/>
            <a:chOff x="1297861" y="3048000"/>
            <a:chExt cx="7080964" cy="3382839"/>
          </a:xfrm>
        </p:grpSpPr>
        <p:sp>
          <p:nvSpPr>
            <p:cNvPr id="7" name="Isosceles Triangle 6"/>
            <p:cNvSpPr/>
            <p:nvPr/>
          </p:nvSpPr>
          <p:spPr>
            <a:xfrm rot="18407773">
              <a:off x="2873629" y="1593002"/>
              <a:ext cx="838200" cy="398973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6" name="Picture 2" descr="C:\Users\jabraham\AppData\Local\Temp\SNAGHTML5589c0c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048000"/>
              <a:ext cx="3883025" cy="3382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89371" y="6400606"/>
            <a:ext cx="633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D78C9"/>
                </a:solidFill>
              </a:rPr>
              <a:t>Tool: Simulink Design Verifier</a:t>
            </a:r>
          </a:p>
        </p:txBody>
      </p:sp>
    </p:spTree>
    <p:extLst>
      <p:ext uri="{BB962C8B-B14F-4D97-AF65-F5344CB8AC3E}">
        <p14:creationId xmlns:p14="http://schemas.microsoft.com/office/powerpoint/2010/main" val="382559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errors and their consequences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981200" y="2904680"/>
            <a:ext cx="8077200" cy="3343720"/>
          </a:xfrm>
          <a:prstGeom prst="rect">
            <a:avLst/>
          </a:prstGeom>
        </p:spPr>
        <p:txBody>
          <a:bodyPr>
            <a:normAutofit/>
          </a:bodyPr>
          <a:lstStyle>
            <a:lvl1pPr marL="343755" indent="-343755" algn="l" defTabSz="916680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4802" indent="-286462" algn="l" defTabSz="91668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5850" indent="-229170" algn="l" defTabSz="916680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1604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4190" indent="-229170" algn="l" defTabSz="916680" rtl="0" eaLnBrk="1" latinLnBrk="0" hangingPunct="1">
              <a:spcBef>
                <a:spcPct val="20000"/>
              </a:spcBef>
              <a:buFont typeface="Arial" pitchFamily="34" charset="0"/>
              <a:buNone/>
              <a:defRPr sz="1604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62531" indent="-229170" algn="l" defTabSz="91668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1404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20871" indent="-229170" algn="l" defTabSz="9166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9211" indent="-229170" algn="l" defTabSz="9166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7551" indent="-229170" algn="l" defTabSz="9166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5891" indent="-229170" algn="l" defTabSz="9166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Example implementation errors</a:t>
            </a:r>
          </a:p>
          <a:p>
            <a:pPr lvl="1"/>
            <a:r>
              <a:rPr lang="en-US" smtClean="0"/>
              <a:t>Dead logic or unreachable states</a:t>
            </a:r>
          </a:p>
          <a:p>
            <a:pPr lvl="1"/>
            <a:r>
              <a:rPr lang="en-US" smtClean="0"/>
              <a:t>Overflow, divide by zero, other mathematical errors</a:t>
            </a:r>
          </a:p>
          <a:p>
            <a:pPr lvl="1"/>
            <a:endParaRPr lang="en-US" smtClean="0"/>
          </a:p>
          <a:p>
            <a:r>
              <a:rPr lang="en-US" smtClean="0"/>
              <a:t>Consequences</a:t>
            </a:r>
          </a:p>
          <a:p>
            <a:pPr lvl="1"/>
            <a:r>
              <a:rPr lang="en-US" smtClean="0"/>
              <a:t>Incorrect operation when presented with abnormal inputs</a:t>
            </a:r>
          </a:p>
          <a:p>
            <a:pPr lvl="1"/>
            <a:r>
              <a:rPr lang="en-US" smtClean="0"/>
              <a:t>Design may fail catastrophically (design is not robust)</a:t>
            </a:r>
            <a:endParaRPr lang="en-US" dirty="0" smtClean="0"/>
          </a:p>
        </p:txBody>
      </p:sp>
      <p:sp>
        <p:nvSpPr>
          <p:cNvPr id="6" name="Freeform 5"/>
          <p:cNvSpPr/>
          <p:nvPr/>
        </p:nvSpPr>
        <p:spPr>
          <a:xfrm>
            <a:off x="6126521" y="1456881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  <p:sp>
        <p:nvSpPr>
          <p:cNvPr id="7" name="Freeform 6"/>
          <p:cNvSpPr/>
          <p:nvPr/>
        </p:nvSpPr>
        <p:spPr>
          <a:xfrm>
            <a:off x="8441000" y="1456881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8" name="Freeform 7"/>
          <p:cNvSpPr/>
          <p:nvPr/>
        </p:nvSpPr>
        <p:spPr>
          <a:xfrm>
            <a:off x="1828801" y="1456881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4446209" y="990601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rved Down Arrow 9"/>
          <p:cNvSpPr/>
          <p:nvPr/>
        </p:nvSpPr>
        <p:spPr>
          <a:xfrm flipH="1" flipV="1">
            <a:off x="4343400" y="2438402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7400" y="1219201"/>
            <a:ext cx="455479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14704" y="1295401"/>
            <a:ext cx="232307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65774" y="1456881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201043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and fixing </a:t>
            </a:r>
            <a:r>
              <a:rPr lang="en-US" i="1" u="sng" dirty="0" smtClean="0"/>
              <a:t>implementation errors </a:t>
            </a:r>
            <a:r>
              <a:rPr lang="en-US" dirty="0" smtClean="0"/>
              <a:t>early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904680"/>
            <a:ext cx="8077200" cy="3343720"/>
          </a:xfrm>
        </p:spPr>
        <p:txBody>
          <a:bodyPr>
            <a:normAutofit/>
          </a:bodyPr>
          <a:lstStyle/>
          <a:p>
            <a:r>
              <a:rPr lang="en-US" dirty="0" smtClean="0"/>
              <a:t>With formal methods, prove absence of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ead </a:t>
            </a:r>
            <a:r>
              <a:rPr lang="en-US" dirty="0"/>
              <a:t>logic or unreachable </a:t>
            </a:r>
            <a:r>
              <a:rPr lang="en-US" dirty="0" smtClean="0"/>
              <a:t>states (with model checking)</a:t>
            </a:r>
          </a:p>
          <a:p>
            <a:pPr lvl="1"/>
            <a:r>
              <a:rPr lang="en-US" dirty="0" smtClean="0"/>
              <a:t>Overflow</a:t>
            </a:r>
            <a:r>
              <a:rPr lang="en-US" dirty="0"/>
              <a:t>, divide by zero, </a:t>
            </a:r>
            <a:r>
              <a:rPr lang="en-US" dirty="0" smtClean="0"/>
              <a:t>out of bound arrays (with abstract interpretation)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6126521" y="1456881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  <p:sp>
        <p:nvSpPr>
          <p:cNvPr id="12" name="Freeform 11"/>
          <p:cNvSpPr/>
          <p:nvPr/>
        </p:nvSpPr>
        <p:spPr>
          <a:xfrm>
            <a:off x="8441000" y="1456881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13" name="Freeform 12"/>
          <p:cNvSpPr/>
          <p:nvPr/>
        </p:nvSpPr>
        <p:spPr>
          <a:xfrm>
            <a:off x="1828801" y="1456881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14" name="Curved Down Arrow 13"/>
          <p:cNvSpPr/>
          <p:nvPr/>
        </p:nvSpPr>
        <p:spPr>
          <a:xfrm>
            <a:off x="4446209" y="990601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urved Down Arrow 14"/>
          <p:cNvSpPr/>
          <p:nvPr/>
        </p:nvSpPr>
        <p:spPr>
          <a:xfrm flipH="1" flipV="1">
            <a:off x="4343400" y="2438402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7400" y="1219201"/>
            <a:ext cx="455479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14704" y="1295401"/>
            <a:ext cx="232307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865774" y="1456881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231010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 design is free of implementation errors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1" y="1447800"/>
            <a:ext cx="4762913" cy="36655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1" y="4191000"/>
            <a:ext cx="2959805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5615" b="39003"/>
          <a:stretch/>
        </p:blipFill>
        <p:spPr>
          <a:xfrm>
            <a:off x="4441439" y="4267200"/>
            <a:ext cx="5723532" cy="2133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191000" y="3644428"/>
            <a:ext cx="381000" cy="622773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572000" y="3505202"/>
            <a:ext cx="76200" cy="76199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09602" y="903734"/>
            <a:ext cx="7693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Prove absence of dead logic, unreachable states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38856" y="4254104"/>
            <a:ext cx="1047544" cy="338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441553"/>
            <a:ext cx="633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D78C9"/>
                </a:solidFill>
              </a:rPr>
              <a:t>Tool: Simulink Design Verifier</a:t>
            </a:r>
          </a:p>
        </p:txBody>
      </p:sp>
    </p:spTree>
    <p:extLst>
      <p:ext uri="{BB962C8B-B14F-4D97-AF65-F5344CB8AC3E}">
        <p14:creationId xmlns:p14="http://schemas.microsoft.com/office/powerpoint/2010/main" val="337291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software development process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3886201" y="3200401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  <p:sp>
        <p:nvSpPr>
          <p:cNvPr id="5" name="Freeform 4"/>
          <p:cNvSpPr/>
          <p:nvPr/>
        </p:nvSpPr>
        <p:spPr>
          <a:xfrm>
            <a:off x="6146948" y="3200401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  <p:sp>
        <p:nvSpPr>
          <p:cNvPr id="6" name="Freeform 5"/>
          <p:cNvSpPr/>
          <p:nvPr/>
        </p:nvSpPr>
        <p:spPr>
          <a:xfrm>
            <a:off x="8461427" y="3200401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7" name="Freeform 6"/>
          <p:cNvSpPr/>
          <p:nvPr/>
        </p:nvSpPr>
        <p:spPr>
          <a:xfrm>
            <a:off x="1849228" y="3200401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0720" y="1567255"/>
            <a:ext cx="44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Develop, iterate and specify requirements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2531" y="2194540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Create high level and low level design components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8601" y="4823420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Convert design to source code (C/C++ software)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1306" y="5858321"/>
            <a:ext cx="744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Integrate software with complete system, commence system level tests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116531" y="4170014"/>
            <a:ext cx="564394" cy="64271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609050" y="4285695"/>
            <a:ext cx="1144551" cy="1572627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140182" y="1960440"/>
            <a:ext cx="984019" cy="1120564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4486568" y="2532496"/>
            <a:ext cx="466433" cy="531158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 design is free of implementation errors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897" y="1954090"/>
            <a:ext cx="7750212" cy="420660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734094" y="4419600"/>
            <a:ext cx="4876800" cy="2268534"/>
            <a:chOff x="2210094" y="4134306"/>
            <a:chExt cx="4876800" cy="2268534"/>
          </a:xfrm>
        </p:grpSpPr>
        <p:sp>
          <p:nvSpPr>
            <p:cNvPr id="6" name="TextBox 5"/>
            <p:cNvSpPr txBox="1"/>
            <p:nvPr/>
          </p:nvSpPr>
          <p:spPr>
            <a:xfrm>
              <a:off x="2359318" y="6002730"/>
              <a:ext cx="47275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Overflow proven to occur (colored </a:t>
              </a:r>
              <a:r>
                <a: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RED</a:t>
              </a:r>
              <a:r>
                <a:rPr lang="en-US" sz="2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cxnSp>
          <p:nvCxnSpPr>
            <p:cNvPr id="10" name="Straight Arrow Connector 9"/>
            <p:cNvCxnSpPr>
              <a:stCxn id="6" idx="0"/>
            </p:cNvCxnSpPr>
            <p:nvPr/>
          </p:nvCxnSpPr>
          <p:spPr>
            <a:xfrm flipH="1" flipV="1">
              <a:off x="2210094" y="5048706"/>
              <a:ext cx="2513012" cy="954024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6" idx="0"/>
            </p:cNvCxnSpPr>
            <p:nvPr/>
          </p:nvCxnSpPr>
          <p:spPr>
            <a:xfrm flipV="1">
              <a:off x="4723106" y="4134306"/>
              <a:ext cx="991894" cy="1868424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4191000" y="1553980"/>
            <a:ext cx="6250994" cy="3207609"/>
            <a:chOff x="2667000" y="1268685"/>
            <a:chExt cx="6250994" cy="3207609"/>
          </a:xfrm>
        </p:grpSpPr>
        <p:sp>
          <p:nvSpPr>
            <p:cNvPr id="5" name="TextBox 4"/>
            <p:cNvSpPr txBox="1"/>
            <p:nvPr/>
          </p:nvSpPr>
          <p:spPr>
            <a:xfrm>
              <a:off x="2667000" y="1268685"/>
              <a:ext cx="55242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Overflow proven </a:t>
              </a:r>
              <a:r>
                <a:rPr lang="en-US" sz="2000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not</a:t>
              </a:r>
              <a:r>
                <a:rPr lang="en-US" sz="2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to occur (colored </a:t>
              </a:r>
              <a:r>
                <a:rPr lang="en-US" sz="2000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GREEN</a:t>
              </a:r>
              <a:r>
                <a:rPr lang="en-US" sz="2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cxnSp>
          <p:nvCxnSpPr>
            <p:cNvPr id="8" name="Straight Arrow Connector 7"/>
            <p:cNvCxnSpPr>
              <a:stCxn id="4" idx="0"/>
            </p:cNvCxnSpPr>
            <p:nvPr/>
          </p:nvCxnSpPr>
          <p:spPr>
            <a:xfrm flipH="1">
              <a:off x="2743200" y="1954089"/>
              <a:ext cx="1896803" cy="2522205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716203" y="1905342"/>
              <a:ext cx="4201791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Overflow and divide by zero proven</a:t>
              </a:r>
              <a:br>
                <a:rPr lang="en-US" sz="2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2000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not</a:t>
              </a:r>
              <a:r>
                <a:rPr lang="en-US" sz="2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to occur (colored </a:t>
              </a:r>
              <a:r>
                <a:rPr lang="en-US" sz="2000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GREEN</a:t>
              </a:r>
              <a:r>
                <a:rPr lang="en-US" sz="2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6817098" y="2596420"/>
              <a:ext cx="416299" cy="1143364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609602" y="909935"/>
            <a:ext cx="1013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Prove absence of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overflow, divide by zero, and other design errors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457890"/>
            <a:ext cx="633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D78C9"/>
                </a:solidFill>
              </a:rPr>
              <a:t>Tool: Simulink Design Verifier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2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and fixing </a:t>
            </a:r>
            <a:r>
              <a:rPr lang="en-US" i="1" u="sng" dirty="0" smtClean="0"/>
              <a:t>implementation errors </a:t>
            </a:r>
            <a:r>
              <a:rPr lang="en-US" dirty="0" smtClean="0"/>
              <a:t>early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904680"/>
            <a:ext cx="8077200" cy="2429320"/>
          </a:xfrm>
        </p:spPr>
        <p:txBody>
          <a:bodyPr>
            <a:normAutofit/>
          </a:bodyPr>
          <a:lstStyle/>
          <a:p>
            <a:r>
              <a:rPr lang="en-US" dirty="0" smtClean="0"/>
              <a:t>Test completeness of design</a:t>
            </a:r>
          </a:p>
          <a:p>
            <a:pPr lvl="1"/>
            <a:r>
              <a:rPr lang="en-US" dirty="0" smtClean="0"/>
              <a:t>Simulation-based tests to confirm design testability</a:t>
            </a:r>
          </a:p>
          <a:p>
            <a:pPr lvl="1"/>
            <a:r>
              <a:rPr lang="en-US" dirty="0" smtClean="0"/>
              <a:t>All execution paths and conditions have been exercised</a:t>
            </a:r>
          </a:p>
          <a:p>
            <a:pPr lvl="1"/>
            <a:r>
              <a:rPr lang="en-US" dirty="0" smtClean="0"/>
              <a:t>Use coverage metrics to confirm design has been fully tested</a:t>
            </a:r>
          </a:p>
          <a:p>
            <a:pPr lvl="1"/>
            <a:endParaRPr lang="en-US" dirty="0" smtClean="0"/>
          </a:p>
        </p:txBody>
      </p:sp>
      <p:sp>
        <p:nvSpPr>
          <p:cNvPr id="11" name="Freeform 10"/>
          <p:cNvSpPr/>
          <p:nvPr/>
        </p:nvSpPr>
        <p:spPr>
          <a:xfrm>
            <a:off x="6126521" y="1456881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  <p:sp>
        <p:nvSpPr>
          <p:cNvPr id="12" name="Freeform 11"/>
          <p:cNvSpPr/>
          <p:nvPr/>
        </p:nvSpPr>
        <p:spPr>
          <a:xfrm>
            <a:off x="8441000" y="1456881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13" name="Freeform 12"/>
          <p:cNvSpPr/>
          <p:nvPr/>
        </p:nvSpPr>
        <p:spPr>
          <a:xfrm>
            <a:off x="1828801" y="1456881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14" name="Curved Down Arrow 13"/>
          <p:cNvSpPr/>
          <p:nvPr/>
        </p:nvSpPr>
        <p:spPr>
          <a:xfrm>
            <a:off x="4446209" y="990601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urved Down Arrow 14"/>
          <p:cNvSpPr/>
          <p:nvPr/>
        </p:nvSpPr>
        <p:spPr>
          <a:xfrm flipH="1" flipV="1">
            <a:off x="4343400" y="2438402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7400" y="1219201"/>
            <a:ext cx="455479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14704" y="1295401"/>
            <a:ext cx="232307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865774" y="1456881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53000" y="5105400"/>
            <a:ext cx="1136996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System Under Test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86600" y="5256312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Coverage Report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05469" y="5148590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User defined </a:t>
            </a: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input vectors</a:t>
            </a:r>
          </a:p>
        </p:txBody>
      </p:sp>
      <p:cxnSp>
        <p:nvCxnSpPr>
          <p:cNvPr id="22" name="Straight Arrow Connector 21"/>
          <p:cNvCxnSpPr>
            <a:stCxn id="21" idx="3"/>
            <a:endCxn id="19" idx="1"/>
          </p:cNvCxnSpPr>
          <p:nvPr/>
        </p:nvCxnSpPr>
        <p:spPr>
          <a:xfrm>
            <a:off x="4054530" y="5410200"/>
            <a:ext cx="898471" cy="0"/>
          </a:xfrm>
          <a:prstGeom prst="straightConnector1">
            <a:avLst/>
          </a:prstGeom>
          <a:ln w="952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3"/>
          </p:cNvCxnSpPr>
          <p:nvPr/>
        </p:nvCxnSpPr>
        <p:spPr>
          <a:xfrm>
            <a:off x="6089996" y="5410200"/>
            <a:ext cx="996604" cy="0"/>
          </a:xfrm>
          <a:prstGeom prst="straightConnector1">
            <a:avLst/>
          </a:prstGeom>
          <a:ln w="952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25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 design is fully tested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08382"/>
            <a:ext cx="6675698" cy="4359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076" y="3657600"/>
            <a:ext cx="7448913" cy="27128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41553"/>
            <a:ext cx="66319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D78C9"/>
                </a:solidFill>
              </a:rPr>
              <a:t>Tool: Simulink Verification and Validation, Simulink Test</a:t>
            </a:r>
          </a:p>
        </p:txBody>
      </p:sp>
    </p:spTree>
    <p:extLst>
      <p:ext uri="{BB962C8B-B14F-4D97-AF65-F5344CB8AC3E}">
        <p14:creationId xmlns:p14="http://schemas.microsoft.com/office/powerpoint/2010/main" val="284882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additional tests with formal methods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447800"/>
            <a:ext cx="8077200" cy="5029200"/>
          </a:xfrm>
        </p:spPr>
        <p:txBody>
          <a:bodyPr>
            <a:noAutofit/>
          </a:bodyPr>
          <a:lstStyle/>
          <a:p>
            <a:r>
              <a:rPr lang="en-US" dirty="0" smtClean="0"/>
              <a:t>Top off functional tests with generated tests</a:t>
            </a:r>
          </a:p>
          <a:p>
            <a:pPr lvl="1"/>
            <a:r>
              <a:rPr lang="en-US" dirty="0" smtClean="0"/>
              <a:t>Use model checking to explore state space</a:t>
            </a:r>
          </a:p>
          <a:p>
            <a:pPr lvl="1"/>
            <a:r>
              <a:rPr lang="en-US" dirty="0" smtClean="0"/>
              <a:t>Generate missing test-cases to execute all paths</a:t>
            </a:r>
          </a:p>
          <a:p>
            <a:pPr lvl="1"/>
            <a:r>
              <a:rPr lang="en-US" dirty="0" smtClean="0"/>
              <a:t>Tests generated for decision, condition, MC/DC, table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65570" y="3738524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User defined </a:t>
            </a: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input vectors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49155" y="4325598"/>
            <a:ext cx="1395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Generate input </a:t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latin typeface="Arial" pitchFamily="34" charset="0"/>
                <a:cs typeface="Arial" pitchFamily="34" charset="0"/>
              </a:rPr>
              <a:t>vectors</a:t>
            </a:r>
          </a:p>
        </p:txBody>
      </p:sp>
      <p:sp>
        <p:nvSpPr>
          <p:cNvPr id="27" name="Right Brace 26"/>
          <p:cNvSpPr/>
          <p:nvPr/>
        </p:nvSpPr>
        <p:spPr>
          <a:xfrm>
            <a:off x="6305291" y="3738524"/>
            <a:ext cx="533400" cy="1290676"/>
          </a:xfrm>
          <a:prstGeom prst="rightBrac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5" idx="3"/>
            <a:endCxn id="24" idx="1"/>
          </p:cNvCxnSpPr>
          <p:nvPr/>
        </p:nvCxnSpPr>
        <p:spPr>
          <a:xfrm>
            <a:off x="3714631" y="4000134"/>
            <a:ext cx="1003767" cy="293448"/>
          </a:xfrm>
          <a:prstGeom prst="bentConnector3">
            <a:avLst>
              <a:gd name="adj1" fmla="val 50000"/>
            </a:avLst>
          </a:prstGeom>
          <a:ln w="952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endCxn id="24" idx="1"/>
          </p:cNvCxnSpPr>
          <p:nvPr/>
        </p:nvCxnSpPr>
        <p:spPr>
          <a:xfrm flipV="1">
            <a:off x="3885373" y="4293582"/>
            <a:ext cx="833025" cy="275348"/>
          </a:xfrm>
          <a:prstGeom prst="bentConnector3">
            <a:avLst>
              <a:gd name="adj1" fmla="val 39190"/>
            </a:avLst>
          </a:prstGeom>
          <a:ln w="952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785198" y="4138634"/>
            <a:ext cx="615603" cy="0"/>
          </a:xfrm>
          <a:prstGeom prst="straightConnector1">
            <a:avLst/>
          </a:prstGeom>
          <a:ln w="952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785198" y="4343400"/>
            <a:ext cx="615603" cy="0"/>
          </a:xfrm>
          <a:prstGeom prst="straightConnector1">
            <a:avLst/>
          </a:prstGeom>
          <a:ln w="952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785197" y="4540298"/>
            <a:ext cx="615603" cy="0"/>
          </a:xfrm>
          <a:prstGeom prst="straightConnector1">
            <a:avLst/>
          </a:prstGeom>
          <a:ln w="952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467598" y="4232522"/>
            <a:ext cx="2533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Cumulative Coverage Report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920893" y="4383862"/>
            <a:ext cx="546706" cy="0"/>
          </a:xfrm>
          <a:prstGeom prst="straightConnector1">
            <a:avLst/>
          </a:prstGeom>
          <a:ln w="952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718397" y="3988782"/>
            <a:ext cx="1149002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System Under Test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583" y="6441553"/>
            <a:ext cx="633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D78C9"/>
                </a:solidFill>
              </a:rPr>
              <a:t>Tool: Simulink Design Verifier, Simulink Test</a:t>
            </a:r>
            <a:endParaRPr lang="en-US" sz="2000" dirty="0">
              <a:solidFill>
                <a:srgbClr val="0D78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3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Consistency issues and their consequences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2904680"/>
            <a:ext cx="8077200" cy="3343720"/>
          </a:xfrm>
        </p:spPr>
        <p:txBody>
          <a:bodyPr/>
          <a:lstStyle/>
          <a:p>
            <a:r>
              <a:rPr lang="en-US" dirty="0" smtClean="0"/>
              <a:t>Design fails to meet standards compliance</a:t>
            </a:r>
          </a:p>
          <a:p>
            <a:pPr lvl="1"/>
            <a:r>
              <a:rPr lang="en-US" dirty="0" smtClean="0"/>
              <a:t>Failure to certify development process and or software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Design model and code do not match</a:t>
            </a:r>
          </a:p>
          <a:p>
            <a:pPr lvl="1"/>
            <a:r>
              <a:rPr lang="en-US" dirty="0" smtClean="0"/>
              <a:t>Functional behavior is different (e.g. timing, logic, etc.)</a:t>
            </a:r>
          </a:p>
          <a:p>
            <a:pPr lvl="1"/>
            <a:r>
              <a:rPr lang="en-US" dirty="0" smtClean="0"/>
              <a:t>Differences between floating point simulation vs. fixed point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8441000" y="1456881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8" name="Freeform 7"/>
          <p:cNvSpPr/>
          <p:nvPr/>
        </p:nvSpPr>
        <p:spPr>
          <a:xfrm>
            <a:off x="1828801" y="1456881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5463418" y="990601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rved Down Arrow 9"/>
          <p:cNvSpPr/>
          <p:nvPr/>
        </p:nvSpPr>
        <p:spPr>
          <a:xfrm flipH="1" flipV="1">
            <a:off x="5360609" y="2438402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5321" y="1219201"/>
            <a:ext cx="2026877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14704" y="1295401"/>
            <a:ext cx="232307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65774" y="1456881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  <p:sp>
        <p:nvSpPr>
          <p:cNvPr id="6" name="Freeform 5"/>
          <p:cNvSpPr/>
          <p:nvPr/>
        </p:nvSpPr>
        <p:spPr>
          <a:xfrm>
            <a:off x="6126521" y="1456881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</p:spTree>
    <p:extLst>
      <p:ext uri="{BB962C8B-B14F-4D97-AF65-F5344CB8AC3E}">
        <p14:creationId xmlns:p14="http://schemas.microsoft.com/office/powerpoint/2010/main" val="308252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 </a:t>
            </a:r>
            <a:r>
              <a:rPr lang="en-US" i="1" u="sng" dirty="0" smtClean="0"/>
              <a:t>consistency</a:t>
            </a:r>
            <a:r>
              <a:rPr lang="en-US" dirty="0" smtClean="0"/>
              <a:t> issues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2904680"/>
            <a:ext cx="8077200" cy="33437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Check design compliance to standards</a:t>
            </a:r>
          </a:p>
          <a:p>
            <a:pPr lvl="1"/>
            <a:r>
              <a:rPr lang="en-US" dirty="0" smtClean="0"/>
              <a:t>E.g. do input signals specify min/max? </a:t>
            </a:r>
          </a:p>
          <a:p>
            <a:pPr lvl="1"/>
            <a:r>
              <a:rPr lang="en-US" dirty="0"/>
              <a:t>Certification standard: ISO 26262, DO-178C</a:t>
            </a:r>
          </a:p>
          <a:p>
            <a:pPr lvl="1"/>
            <a:r>
              <a:rPr lang="en-US" dirty="0"/>
              <a:t>Industry standards: MISRA®, MAAB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Equivalence testing of model and code</a:t>
            </a:r>
          </a:p>
          <a:p>
            <a:pPr lvl="1"/>
            <a:r>
              <a:rPr lang="en-US" dirty="0" smtClean="0"/>
              <a:t>Software In the Loop (SIL): test that </a:t>
            </a:r>
            <a:r>
              <a:rPr lang="en-US" i="1" dirty="0" smtClean="0"/>
              <a:t>code compiled on host computer </a:t>
            </a:r>
            <a:r>
              <a:rPr lang="en-US" dirty="0" smtClean="0"/>
              <a:t>matches simulation results</a:t>
            </a:r>
          </a:p>
          <a:p>
            <a:pPr lvl="1"/>
            <a:r>
              <a:rPr lang="en-US" dirty="0" smtClean="0"/>
              <a:t>Processor In the Loop (PIL): test that </a:t>
            </a:r>
            <a:r>
              <a:rPr lang="en-US" i="1" dirty="0" smtClean="0"/>
              <a:t>code executing on target processor </a:t>
            </a:r>
            <a:r>
              <a:rPr lang="en-US" dirty="0" smtClean="0"/>
              <a:t>matches simulation results</a:t>
            </a:r>
          </a:p>
        </p:txBody>
      </p:sp>
      <p:sp>
        <p:nvSpPr>
          <p:cNvPr id="5" name="Freeform 4"/>
          <p:cNvSpPr/>
          <p:nvPr/>
        </p:nvSpPr>
        <p:spPr>
          <a:xfrm>
            <a:off x="8441000" y="1456881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6" name="Freeform 5"/>
          <p:cNvSpPr/>
          <p:nvPr/>
        </p:nvSpPr>
        <p:spPr>
          <a:xfrm>
            <a:off x="1828801" y="1456881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7" name="Curved Down Arrow 6"/>
          <p:cNvSpPr/>
          <p:nvPr/>
        </p:nvSpPr>
        <p:spPr>
          <a:xfrm>
            <a:off x="5463418" y="990601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urved Down Arrow 7"/>
          <p:cNvSpPr/>
          <p:nvPr/>
        </p:nvSpPr>
        <p:spPr>
          <a:xfrm flipH="1" flipV="1">
            <a:off x="5360609" y="2438402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95321" y="1219201"/>
            <a:ext cx="2026877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14704" y="1295401"/>
            <a:ext cx="232307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65774" y="1456881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  <p:sp>
        <p:nvSpPr>
          <p:cNvPr id="12" name="Freeform 11"/>
          <p:cNvSpPr/>
          <p:nvPr/>
        </p:nvSpPr>
        <p:spPr>
          <a:xfrm>
            <a:off x="6126521" y="1456881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</p:spTree>
    <p:extLst>
      <p:ext uri="{BB962C8B-B14F-4D97-AF65-F5344CB8AC3E}">
        <p14:creationId xmlns:p14="http://schemas.microsoft.com/office/powerpoint/2010/main" val="6773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model complies with standards</a:t>
            </a:r>
          </a:p>
        </p:txBody>
      </p:sp>
      <p:pic>
        <p:nvPicPr>
          <p:cNvPr id="1026" name="Picture 2" descr="C:\Users\jabraham\AppData\Local\Temp\SNAGHTMLb6401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161" y="1447352"/>
            <a:ext cx="8291278" cy="51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abraham\AppData\Local\Temp\SNAGHTMLb64011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10293" r="50919" b="67650"/>
          <a:stretch/>
        </p:blipFill>
        <p:spPr bwMode="auto">
          <a:xfrm>
            <a:off x="1539240" y="2286000"/>
            <a:ext cx="906780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441553"/>
            <a:ext cx="633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D78C9"/>
                </a:solidFill>
              </a:rPr>
              <a:t>Tool: Simulink Verification and Validation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33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 design and code consistency</a:t>
            </a:r>
          </a:p>
        </p:txBody>
      </p:sp>
      <p:pic>
        <p:nvPicPr>
          <p:cNvPr id="5124" name="Picture 4" descr="C:\Users\jabraham\AppData\Local\Temp\SNAGHTML299b25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t="43306" r="5551" b="16720"/>
          <a:stretch/>
        </p:blipFill>
        <p:spPr bwMode="auto">
          <a:xfrm>
            <a:off x="3549141" y="4393190"/>
            <a:ext cx="4682728" cy="17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142" y="2165855"/>
            <a:ext cx="3170333" cy="11546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570126" y="3810000"/>
            <a:ext cx="695487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25341" y="1752600"/>
            <a:ext cx="3719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Normal mode simulation model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5342" y="4020096"/>
            <a:ext cx="5524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Code generated from model, compiled on host</a:t>
            </a:r>
          </a:p>
        </p:txBody>
      </p:sp>
      <p:sp>
        <p:nvSpPr>
          <p:cNvPr id="9" name="Right Arrow 8"/>
          <p:cNvSpPr/>
          <p:nvPr/>
        </p:nvSpPr>
        <p:spPr>
          <a:xfrm rot="19275727">
            <a:off x="2217542" y="2998118"/>
            <a:ext cx="1196029" cy="21394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 rot="2324273" flipV="1">
            <a:off x="2217542" y="4846481"/>
            <a:ext cx="1196029" cy="21394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867365" y="3603373"/>
            <a:ext cx="2621644" cy="413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Test Vectors</a:t>
            </a:r>
          </a:p>
        </p:txBody>
      </p:sp>
      <p:sp>
        <p:nvSpPr>
          <p:cNvPr id="17" name="Rectangle 16"/>
          <p:cNvSpPr/>
          <p:nvPr/>
        </p:nvSpPr>
        <p:spPr>
          <a:xfrm rot="16200000">
            <a:off x="8022972" y="3679573"/>
            <a:ext cx="3810000" cy="413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Compare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8513727" y="2626976"/>
            <a:ext cx="1196029" cy="21394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8513726" y="5044159"/>
            <a:ext cx="1196029" cy="21394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83783" y="956966"/>
            <a:ext cx="7846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Execute all tests to check equivalence of model to code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6441553"/>
            <a:ext cx="633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D78C9"/>
                </a:solidFill>
              </a:rPr>
              <a:t>Tool: Simulink Test</a:t>
            </a:r>
          </a:p>
        </p:txBody>
      </p:sp>
    </p:spTree>
    <p:extLst>
      <p:ext uri="{BB962C8B-B14F-4D97-AF65-F5344CB8AC3E}">
        <p14:creationId xmlns:p14="http://schemas.microsoft.com/office/powerpoint/2010/main" val="39485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code concerns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2904680"/>
            <a:ext cx="8077200" cy="34961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Code generation automates coding process</a:t>
            </a:r>
          </a:p>
          <a:p>
            <a:pPr lvl="1"/>
            <a:r>
              <a:rPr lang="en-US" dirty="0" smtClean="0"/>
              <a:t>But generated code will be integrated with other code</a:t>
            </a:r>
          </a:p>
          <a:p>
            <a:pPr lvl="1"/>
            <a:r>
              <a:rPr lang="en-US" dirty="0" smtClean="0"/>
              <a:t>Examples: driver code, RTOS services,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Deployed code</a:t>
            </a:r>
          </a:p>
          <a:p>
            <a:pPr lvl="1"/>
            <a:r>
              <a:rPr lang="en-US" dirty="0" smtClean="0"/>
              <a:t>Consists of handwritten and generated code</a:t>
            </a:r>
          </a:p>
          <a:p>
            <a:pPr lvl="1"/>
            <a:r>
              <a:rPr lang="en-US" dirty="0" smtClean="0"/>
              <a:t>Important to consider the interfaces to avoid functional and robustness problems</a:t>
            </a:r>
          </a:p>
          <a:p>
            <a:pPr lvl="1"/>
            <a:endParaRPr lang="en-US" dirty="0"/>
          </a:p>
          <a:p>
            <a:r>
              <a:rPr lang="en-US" dirty="0" smtClean="0"/>
              <a:t>Potential issues to consider</a:t>
            </a:r>
          </a:p>
          <a:p>
            <a:pPr lvl="1"/>
            <a:r>
              <a:rPr lang="en-US" dirty="0" smtClean="0"/>
              <a:t>Runtime errors; non initialized variables, bad pointers, etc.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8441000" y="1456881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6" name="Freeform 5"/>
          <p:cNvSpPr/>
          <p:nvPr/>
        </p:nvSpPr>
        <p:spPr>
          <a:xfrm>
            <a:off x="1828801" y="1456881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7" name="Curved Down Arrow 6"/>
          <p:cNvSpPr/>
          <p:nvPr/>
        </p:nvSpPr>
        <p:spPr>
          <a:xfrm>
            <a:off x="7901818" y="990601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urved Down Arrow 7"/>
          <p:cNvSpPr/>
          <p:nvPr/>
        </p:nvSpPr>
        <p:spPr>
          <a:xfrm flipH="1" flipV="1">
            <a:off x="7799009" y="2438402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65774" y="1456881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14704" y="1295401"/>
            <a:ext cx="459187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126521" y="1456881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</p:spTree>
    <p:extLst>
      <p:ext uri="{BB962C8B-B14F-4D97-AF65-F5344CB8AC3E}">
        <p14:creationId xmlns:p14="http://schemas.microsoft.com/office/powerpoint/2010/main" val="218994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</a:t>
            </a:r>
            <a:r>
              <a:rPr lang="en-US" i="1" u="sng" dirty="0" smtClean="0"/>
              <a:t>runtime errors </a:t>
            </a:r>
            <a:r>
              <a:rPr lang="en-US" dirty="0" smtClean="0"/>
              <a:t>before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904680"/>
            <a:ext cx="8077200" cy="3343720"/>
          </a:xfrm>
        </p:spPr>
        <p:txBody>
          <a:bodyPr>
            <a:normAutofit/>
          </a:bodyPr>
          <a:lstStyle/>
          <a:p>
            <a:r>
              <a:rPr lang="en-US" dirty="0" smtClean="0"/>
              <a:t>Formal methods based static code analysis</a:t>
            </a:r>
          </a:p>
          <a:p>
            <a:pPr lvl="1"/>
            <a:r>
              <a:rPr lang="en-US" dirty="0" smtClean="0"/>
              <a:t>Gain insight into the runtime behavior of the software</a:t>
            </a:r>
          </a:p>
          <a:p>
            <a:pPr lvl="1"/>
            <a:r>
              <a:rPr lang="en-US" dirty="0" smtClean="0"/>
              <a:t>Verify code without executing the software or running tests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Confirm integrated code is robust</a:t>
            </a:r>
            <a:endParaRPr lang="en-US" dirty="0"/>
          </a:p>
          <a:p>
            <a:pPr lvl="1"/>
            <a:r>
              <a:rPr lang="en-US" dirty="0"/>
              <a:t>Prove </a:t>
            </a:r>
            <a:r>
              <a:rPr lang="en-US" dirty="0" smtClean="0"/>
              <a:t>software free </a:t>
            </a:r>
            <a:r>
              <a:rPr lang="en-US" dirty="0"/>
              <a:t>of critical bugs </a:t>
            </a:r>
            <a:r>
              <a:rPr lang="en-US" dirty="0" smtClean="0"/>
              <a:t>(with abstract </a:t>
            </a:r>
            <a:r>
              <a:rPr lang="en-US" dirty="0"/>
              <a:t>interpretation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Find critical runtime errors</a:t>
            </a:r>
          </a:p>
        </p:txBody>
      </p:sp>
      <p:sp>
        <p:nvSpPr>
          <p:cNvPr id="4" name="Freeform 3"/>
          <p:cNvSpPr/>
          <p:nvPr/>
        </p:nvSpPr>
        <p:spPr>
          <a:xfrm>
            <a:off x="8441000" y="1456881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5" name="Freeform 4"/>
          <p:cNvSpPr/>
          <p:nvPr/>
        </p:nvSpPr>
        <p:spPr>
          <a:xfrm>
            <a:off x="1828801" y="1456881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6" name="Curved Down Arrow 5"/>
          <p:cNvSpPr/>
          <p:nvPr/>
        </p:nvSpPr>
        <p:spPr>
          <a:xfrm>
            <a:off x="7901818" y="990601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urved Down Arrow 6"/>
          <p:cNvSpPr/>
          <p:nvPr/>
        </p:nvSpPr>
        <p:spPr>
          <a:xfrm flipH="1" flipV="1">
            <a:off x="7799009" y="2438402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865774" y="1456881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4704" y="1295401"/>
            <a:ext cx="459187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126521" y="1456881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</p:spTree>
    <p:extLst>
      <p:ext uri="{BB962C8B-B14F-4D97-AF65-F5344CB8AC3E}">
        <p14:creationId xmlns:p14="http://schemas.microsoft.com/office/powerpoint/2010/main" val="13213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623854" y="1061487"/>
            <a:ext cx="1747601" cy="3999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19600" y="1061487"/>
            <a:ext cx="1780654" cy="3999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48401" y="1061487"/>
            <a:ext cx="1776229" cy="3999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077200" y="1061487"/>
            <a:ext cx="1830358" cy="3999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where errors are </a:t>
            </a:r>
            <a:r>
              <a:rPr lang="en-US" i="1" dirty="0" smtClean="0"/>
              <a:t>found</a:t>
            </a:r>
            <a:endParaRPr lang="en-US" i="1" dirty="0"/>
          </a:p>
        </p:txBody>
      </p:sp>
      <p:sp>
        <p:nvSpPr>
          <p:cNvPr id="4" name="Rectangle 38"/>
          <p:cNvSpPr>
            <a:spLocks noChangeArrowheads="1"/>
          </p:cNvSpPr>
          <p:nvPr/>
        </p:nvSpPr>
        <p:spPr bwMode="auto">
          <a:xfrm>
            <a:off x="2614329" y="1044438"/>
            <a:ext cx="9525" cy="4016456"/>
          </a:xfrm>
          <a:prstGeom prst="rect">
            <a:avLst/>
          </a:prstGeom>
          <a:solidFill>
            <a:srgbClr val="555555"/>
          </a:solidFill>
          <a:ln w="6">
            <a:solidFill>
              <a:schemeClr val="accent3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2614328" y="5060894"/>
            <a:ext cx="7410450" cy="8491"/>
          </a:xfrm>
          <a:prstGeom prst="rect">
            <a:avLst/>
          </a:prstGeom>
          <a:solidFill>
            <a:srgbClr val="555555"/>
          </a:solidFill>
          <a:ln w="6">
            <a:solidFill>
              <a:schemeClr val="accent3">
                <a:lumMod val="8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6" name="Rectangle 41"/>
          <p:cNvSpPr>
            <a:spLocks noChangeArrowheads="1"/>
          </p:cNvSpPr>
          <p:nvPr/>
        </p:nvSpPr>
        <p:spPr bwMode="auto">
          <a:xfrm>
            <a:off x="2696165" y="5181190"/>
            <a:ext cx="17600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Requirements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phase</a:t>
            </a: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42"/>
          <p:cNvSpPr>
            <a:spLocks noChangeArrowheads="1"/>
          </p:cNvSpPr>
          <p:nvPr/>
        </p:nvSpPr>
        <p:spPr bwMode="auto">
          <a:xfrm>
            <a:off x="4753764" y="5181190"/>
            <a:ext cx="116217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Design phase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6641255" y="5181190"/>
            <a:ext cx="11814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Coding phase</a:t>
            </a:r>
          </a:p>
        </p:txBody>
      </p: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8519174" y="5181190"/>
            <a:ext cx="11873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Testing phase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5"/>
          <p:cNvSpPr>
            <a:spLocks noChangeArrowheads="1"/>
          </p:cNvSpPr>
          <p:nvPr/>
        </p:nvSpPr>
        <p:spPr bwMode="auto">
          <a:xfrm rot="16200000">
            <a:off x="104088" y="2947341"/>
            <a:ext cx="3885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Relative  number of errors detected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645405" y="5811943"/>
            <a:ext cx="73739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215383"/>
              </a:buClr>
              <a:buSzPct val="75000"/>
              <a:buFont typeface="Wingdings" pitchFamily="2" charset="2"/>
              <a:buNone/>
            </a:pPr>
            <a:r>
              <a:rPr lang="en-US" sz="1200" b="1" dirty="0">
                <a:latin typeface="Arial" charset="0"/>
              </a:rPr>
              <a:t>Source: </a:t>
            </a:r>
            <a:r>
              <a:rPr lang="en-US" sz="1200" dirty="0">
                <a:latin typeface="Arial" charset="0"/>
              </a:rPr>
              <a:t>How good is the software: A review of defect prevention techniques; Brad Clark, David </a:t>
            </a:r>
            <a:r>
              <a:rPr lang="en-US" sz="1200" dirty="0" err="1">
                <a:latin typeface="Arial" charset="0"/>
              </a:rPr>
              <a:t>Zubrow</a:t>
            </a:r>
            <a:r>
              <a:rPr lang="en-US" sz="1200" dirty="0">
                <a:latin typeface="Arial" charset="0"/>
              </a:rPr>
              <a:t>, </a:t>
            </a:r>
            <a:br>
              <a:rPr lang="en-US" sz="1200" dirty="0">
                <a:latin typeface="Arial" charset="0"/>
              </a:rPr>
            </a:br>
            <a:r>
              <a:rPr lang="en-US" sz="1200" dirty="0">
                <a:latin typeface="Arial" charset="0"/>
              </a:rPr>
              <a:t>              Carnegie Mellon Software Engineering Institute; Software Engineering Symposium 2001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82041" y="1538503"/>
            <a:ext cx="305663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Errors are typically found</a:t>
            </a:r>
            <a:br>
              <a:rPr lang="en-US" sz="1600" b="1" dirty="0"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latin typeface="Arial" pitchFamily="34" charset="0"/>
                <a:cs typeface="Arial" pitchFamily="34" charset="0"/>
              </a:rPr>
              <a:t>late in the process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!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39" name="Straight Connector 38"/>
          <p:cNvCxnSpPr>
            <a:stCxn id="46" idx="7"/>
            <a:endCxn id="47" idx="3"/>
          </p:cNvCxnSpPr>
          <p:nvPr/>
        </p:nvCxnSpPr>
        <p:spPr>
          <a:xfrm flipV="1">
            <a:off x="3542733" y="3444308"/>
            <a:ext cx="1641392" cy="957723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47" idx="7"/>
            <a:endCxn id="48" idx="3"/>
          </p:cNvCxnSpPr>
          <p:nvPr/>
        </p:nvCxnSpPr>
        <p:spPr>
          <a:xfrm flipV="1">
            <a:off x="5345769" y="1911711"/>
            <a:ext cx="1691070" cy="1370952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49" idx="1"/>
            <a:endCxn id="48" idx="6"/>
          </p:cNvCxnSpPr>
          <p:nvPr/>
        </p:nvCxnSpPr>
        <p:spPr>
          <a:xfrm flipH="1" flipV="1">
            <a:off x="7231961" y="1830889"/>
            <a:ext cx="1660694" cy="732884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3347611" y="4368552"/>
            <a:ext cx="228600" cy="22860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150647" y="3249185"/>
            <a:ext cx="228600" cy="22860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7003361" y="1716589"/>
            <a:ext cx="228600" cy="22860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859177" y="2530295"/>
            <a:ext cx="228600" cy="22860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7792" y="994953"/>
            <a:ext cx="383503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1400" dirty="0">
                <a:latin typeface="Arial" pitchFamily="34" charset="0"/>
                <a:cs typeface="Arial" pitchFamily="34" charset="0"/>
              </a:rPr>
              <a:t>40</a:t>
            </a:r>
          </a:p>
          <a:p>
            <a:pPr algn="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1400" dirty="0">
                <a:latin typeface="Arial" pitchFamily="34" charset="0"/>
                <a:cs typeface="Arial" pitchFamily="34" charset="0"/>
              </a:rPr>
              <a:t>30</a:t>
            </a:r>
          </a:p>
          <a:p>
            <a:pPr algn="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1400" dirty="0">
                <a:latin typeface="Arial" pitchFamily="34" charset="0"/>
                <a:cs typeface="Arial" pitchFamily="34" charset="0"/>
              </a:rPr>
              <a:t>20</a:t>
            </a:r>
          </a:p>
          <a:p>
            <a:pPr algn="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1400" dirty="0">
                <a:latin typeface="Arial" pitchFamily="34" charset="0"/>
                <a:cs typeface="Arial" pitchFamily="34" charset="0"/>
              </a:rPr>
              <a:t>10</a:t>
            </a:r>
          </a:p>
          <a:p>
            <a:pPr algn="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r"/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1400" dirty="0"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08107" y="3568317"/>
            <a:ext cx="305663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Latent errors may</a:t>
            </a:r>
            <a:br>
              <a:rPr lang="en-US" sz="1600" b="1" dirty="0"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latin typeface="Arial" pitchFamily="34" charset="0"/>
                <a:cs typeface="Arial" pitchFamily="34" charset="0"/>
              </a:rPr>
              <a:t>remain in the software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949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robustness of integrated code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2904680"/>
            <a:ext cx="8077200" cy="334372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Formal methods with Abstract Interpretation can prove:</a:t>
            </a: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r>
              <a:rPr lang="en-US" dirty="0"/>
              <a:t>c = a + b;   </a:t>
            </a:r>
            <a:r>
              <a:rPr lang="en-US" i="1" dirty="0"/>
              <a:t>will never overflow</a:t>
            </a:r>
          </a:p>
          <a:p>
            <a:pPr lvl="2">
              <a:buNone/>
            </a:pPr>
            <a:endParaRPr lang="en-US" dirty="0"/>
          </a:p>
          <a:p>
            <a:pPr lvl="1">
              <a:buNone/>
            </a:pPr>
            <a:r>
              <a:rPr lang="en-US" dirty="0"/>
              <a:t>j = </a:t>
            </a:r>
            <a:r>
              <a:rPr lang="en-US" dirty="0" err="1"/>
              <a:t>arr</a:t>
            </a:r>
            <a:r>
              <a:rPr lang="en-US" dirty="0"/>
              <a:t>[</a:t>
            </a:r>
            <a:r>
              <a:rPr lang="en-US" dirty="0" err="1"/>
              <a:t>i</a:t>
            </a:r>
            <a:r>
              <a:rPr lang="en-US" dirty="0"/>
              <a:t>];   </a:t>
            </a:r>
            <a:r>
              <a:rPr lang="en-US" i="1" dirty="0" err="1"/>
              <a:t>i</a:t>
            </a:r>
            <a:r>
              <a:rPr lang="en-US" i="1" dirty="0"/>
              <a:t> will always be within array bounds</a:t>
            </a:r>
          </a:p>
          <a:p>
            <a:pPr lvl="2">
              <a:buNone/>
            </a:pPr>
            <a:endParaRPr lang="en-US" dirty="0"/>
          </a:p>
          <a:p>
            <a:pPr lvl="1">
              <a:buNone/>
            </a:pPr>
            <a:r>
              <a:rPr lang="en-US" dirty="0"/>
              <a:t>*</a:t>
            </a:r>
            <a:r>
              <a:rPr lang="en-US" dirty="0" err="1"/>
              <a:t>ptr</a:t>
            </a:r>
            <a:r>
              <a:rPr lang="en-US" dirty="0"/>
              <a:t> = 12;   </a:t>
            </a:r>
            <a:r>
              <a:rPr lang="en-US" i="1" dirty="0"/>
              <a:t>will never be an illegal dereference</a:t>
            </a: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r>
              <a:rPr lang="en-US" dirty="0"/>
              <a:t>w = x / (y + z);   </a:t>
            </a:r>
            <a:r>
              <a:rPr lang="en-US" i="1" dirty="0"/>
              <a:t>y never equal to -z or visa versa (divide by zero)</a:t>
            </a:r>
          </a:p>
          <a:p>
            <a:pPr lvl="2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And many more …</a:t>
            </a:r>
          </a:p>
        </p:txBody>
      </p:sp>
      <p:sp>
        <p:nvSpPr>
          <p:cNvPr id="11" name="Freeform 10"/>
          <p:cNvSpPr/>
          <p:nvPr/>
        </p:nvSpPr>
        <p:spPr>
          <a:xfrm>
            <a:off x="8441000" y="1456881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14" name="Freeform 13"/>
          <p:cNvSpPr/>
          <p:nvPr/>
        </p:nvSpPr>
        <p:spPr>
          <a:xfrm>
            <a:off x="1828801" y="1456881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15" name="Curved Down Arrow 14"/>
          <p:cNvSpPr/>
          <p:nvPr/>
        </p:nvSpPr>
        <p:spPr>
          <a:xfrm>
            <a:off x="7901818" y="990601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urved Down Arrow 15"/>
          <p:cNvSpPr/>
          <p:nvPr/>
        </p:nvSpPr>
        <p:spPr>
          <a:xfrm flipH="1" flipV="1">
            <a:off x="7799009" y="2438402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865774" y="1456881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14704" y="1295401"/>
            <a:ext cx="459187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126521" y="1456881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</p:spTree>
    <p:extLst>
      <p:ext uri="{BB962C8B-B14F-4D97-AF65-F5344CB8AC3E}">
        <p14:creationId xmlns:p14="http://schemas.microsoft.com/office/powerpoint/2010/main" val="317135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908398" y="1843771"/>
            <a:ext cx="3185487" cy="4375557"/>
          </a:xfrm>
          <a:prstGeom prst="rect">
            <a:avLst/>
          </a:prstGeom>
          <a:solidFill>
            <a:srgbClr val="FCFCFA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static void </a:t>
            </a:r>
            <a:r>
              <a:rPr lang="en-US" sz="1000" dirty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pointer_arithmetic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(void) {</a:t>
            </a: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  int array[100];</a:t>
            </a: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  int *p = array;</a:t>
            </a: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  int i;</a:t>
            </a:r>
          </a:p>
          <a:p>
            <a:pPr>
              <a:spcBef>
                <a:spcPts val="240"/>
              </a:spcBef>
            </a:pPr>
            <a:endParaRPr lang="en-US" sz="1000" dirty="0"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  for (</a:t>
            </a:r>
            <a:r>
              <a:rPr lang="en-US" sz="1000" u="sng" dirty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1000" u="sng" dirty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&lt; 100; </a:t>
            </a:r>
            <a:r>
              <a:rPr lang="en-US" sz="1000" u="sng" dirty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i++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) {</a:t>
            </a: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1000" u="sng" dirty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*p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 0;</a:t>
            </a:r>
            <a:endParaRPr lang="en-US" sz="1000" i="1" dirty="0">
              <a:solidFill>
                <a:srgbClr val="0099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1000" u="sng" dirty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++;</a:t>
            </a: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pPr>
              <a:spcBef>
                <a:spcPts val="240"/>
              </a:spcBef>
            </a:pPr>
            <a:endParaRPr lang="en-US" sz="1000" dirty="0"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if (</a:t>
            </a:r>
            <a:r>
              <a:rPr lang="en-US" sz="1000" u="sng" dirty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get_bus_status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() &gt; 0) {</a:t>
            </a: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  if (</a:t>
            </a:r>
            <a:r>
              <a:rPr lang="en-US" sz="1000" u="sng" dirty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get_oil_pressure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() &gt; 0) {</a:t>
            </a: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1000" b="1" u="sng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000" u="sng" dirty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 5;</a:t>
            </a:r>
            <a:endParaRPr lang="en-US" sz="1000" i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  } else {</a:t>
            </a: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sz="1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cs typeface="Courier New" pitchFamily="49" charset="0"/>
              </a:rPr>
              <a:t>i++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;</a:t>
            </a:r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}</a:t>
            </a:r>
          </a:p>
          <a:p>
            <a:pPr>
              <a:spcBef>
                <a:spcPts val="240"/>
              </a:spcBef>
            </a:pPr>
            <a:endParaRPr lang="en-US" sz="1000" dirty="0"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000" u="sng" dirty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000" u="sng" dirty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get_bus_status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spcBef>
                <a:spcPts val="240"/>
              </a:spcBef>
            </a:pPr>
            <a:endParaRPr lang="en-US" sz="1000" dirty="0"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if (</a:t>
            </a:r>
            <a:r>
              <a:rPr lang="en-US" sz="1000" u="sng" dirty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&gt;= 0) {</a:t>
            </a: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000" b="1" u="sng" dirty="0">
                <a:solidFill>
                  <a:schemeClr val="accent4"/>
                </a:solidFill>
                <a:latin typeface="Courier New" pitchFamily="49" charset="0"/>
                <a:cs typeface="Courier New" pitchFamily="49" charset="0"/>
              </a:rPr>
              <a:t>*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u="sng" dirty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- </a:t>
            </a:r>
            <a:r>
              <a:rPr lang="en-US" sz="1000" dirty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) = 10;</a:t>
            </a:r>
            <a:endParaRPr lang="en-US" sz="1000" i="1" dirty="0">
              <a:solidFill>
                <a:srgbClr val="FFC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  }             </a:t>
            </a:r>
          </a:p>
          <a:p>
            <a:pPr>
              <a:spcBef>
                <a:spcPts val="240"/>
              </a:spcBef>
            </a:pPr>
            <a:r>
              <a:rPr lang="en-US" sz="1000" dirty="0">
                <a:latin typeface="Courier New" pitchFamily="49" charset="0"/>
                <a:cs typeface="Courier New" pitchFamily="49" charset="0"/>
              </a:rPr>
              <a:t>} </a:t>
            </a:r>
          </a:p>
        </p:txBody>
      </p:sp>
      <p:sp>
        <p:nvSpPr>
          <p:cNvPr id="22" name="Isosceles Triangle 21"/>
          <p:cNvSpPr/>
          <p:nvPr/>
        </p:nvSpPr>
        <p:spPr>
          <a:xfrm flipV="1">
            <a:off x="5869409" y="5623360"/>
            <a:ext cx="88415" cy="71120"/>
          </a:xfrm>
          <a:prstGeom prst="triangle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robustness of integrated code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1711" y="2103808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0099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Green: reliable</a:t>
            </a:r>
            <a:br>
              <a:rPr lang="en-US" sz="1600" b="1" dirty="0">
                <a:solidFill>
                  <a:srgbClr val="0099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n-US" sz="1200" dirty="0">
                <a:solidFill>
                  <a:srgbClr val="0099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safe pointer access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1710" y="2825341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Red: faulty</a:t>
            </a:r>
            <a:br>
              <a:rPr lang="en-US" sz="1600" b="1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n-US" sz="1200" dirty="0"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out of bounds error</a:t>
            </a:r>
            <a:endParaRPr lang="en-US" sz="1600" b="1" dirty="0">
              <a:solidFill>
                <a:srgbClr val="FF00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1710" y="3546874"/>
            <a:ext cx="1401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Gray: dead</a:t>
            </a:r>
            <a:br>
              <a:rPr lang="en-US" sz="1600" b="1" dirty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unreachable code</a:t>
            </a:r>
            <a:endParaRPr lang="en-US" sz="1600" b="1" dirty="0">
              <a:solidFill>
                <a:schemeClr val="bg1">
                  <a:lumMod val="50000"/>
                </a:schemeClr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1711" y="4268408"/>
            <a:ext cx="1962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FFC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Orange: unproven</a:t>
            </a:r>
            <a:br>
              <a:rPr lang="en-US" sz="1600" b="1" dirty="0">
                <a:solidFill>
                  <a:srgbClr val="FFC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n-US" sz="1200" dirty="0">
                <a:solidFill>
                  <a:srgbClr val="FFC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may be unsafe for some</a:t>
            </a:r>
            <a:br>
              <a:rPr lang="en-US" sz="1200" dirty="0">
                <a:solidFill>
                  <a:srgbClr val="FFC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n-US" sz="1200" dirty="0">
                <a:solidFill>
                  <a:srgbClr val="FFC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conditions</a:t>
            </a:r>
            <a:endParaRPr lang="en-US" sz="1600" b="1" dirty="0">
              <a:solidFill>
                <a:srgbClr val="FFC0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443207" y="2500276"/>
            <a:ext cx="977255" cy="548133"/>
          </a:xfrm>
          <a:prstGeom prst="line">
            <a:avLst/>
          </a:prstGeom>
          <a:ln w="12700">
            <a:solidFill>
              <a:srgbClr val="009900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43207" y="3218685"/>
            <a:ext cx="977255" cy="954977"/>
          </a:xfrm>
          <a:prstGeom prst="line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63056" y="3953155"/>
            <a:ext cx="1042774" cy="58928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63100" y="4857395"/>
            <a:ext cx="1211060" cy="958530"/>
          </a:xfrm>
          <a:prstGeom prst="line">
            <a:avLst/>
          </a:prstGeom>
          <a:ln w="12700">
            <a:solidFill>
              <a:srgbClr val="FFC000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61711" y="5339874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7030A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Purple: violation</a:t>
            </a:r>
            <a:r>
              <a:rPr lang="en-US" sz="1200" dirty="0">
                <a:solidFill>
                  <a:srgbClr val="7030A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/>
            </a:r>
            <a:br>
              <a:rPr lang="en-US" sz="1200" dirty="0">
                <a:solidFill>
                  <a:srgbClr val="7030A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n-US" sz="1200" dirty="0">
                <a:solidFill>
                  <a:srgbClr val="7030A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code rules</a:t>
            </a:r>
            <a:endParaRPr lang="en-US" sz="1600" b="1" dirty="0">
              <a:solidFill>
                <a:srgbClr val="7030A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Isosceles Triangle 17"/>
          <p:cNvSpPr/>
          <p:nvPr/>
        </p:nvSpPr>
        <p:spPr>
          <a:xfrm flipV="1">
            <a:off x="5493489" y="3147564"/>
            <a:ext cx="88415" cy="71120"/>
          </a:xfrm>
          <a:prstGeom prst="triangle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883598" y="5909213"/>
            <a:ext cx="2029867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913464" y="5815925"/>
            <a:ext cx="0" cy="93288"/>
          </a:xfrm>
          <a:prstGeom prst="line">
            <a:avLst/>
          </a:prstGeom>
          <a:ln w="12700">
            <a:solidFill>
              <a:srgbClr val="7030A0"/>
            </a:solidFill>
            <a:prstDash val="sysDot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983783" y="956966"/>
            <a:ext cx="7412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Polyspace formal methods static analysis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1417" y="6441553"/>
            <a:ext cx="633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D78C9"/>
                </a:solidFill>
              </a:rPr>
              <a:t>Tool: Polyspace Code Prover</a:t>
            </a:r>
          </a:p>
        </p:txBody>
      </p:sp>
    </p:spTree>
    <p:extLst>
      <p:ext uri="{BB962C8B-B14F-4D97-AF65-F5344CB8AC3E}">
        <p14:creationId xmlns:p14="http://schemas.microsoft.com/office/powerpoint/2010/main" val="188542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V&amp;V with Model-Based Design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3886201" y="3200401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  <p:sp>
        <p:nvSpPr>
          <p:cNvPr id="5" name="Freeform 4"/>
          <p:cNvSpPr/>
          <p:nvPr/>
        </p:nvSpPr>
        <p:spPr>
          <a:xfrm>
            <a:off x="6146948" y="3200401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  <p:sp>
        <p:nvSpPr>
          <p:cNvPr id="6" name="Freeform 5"/>
          <p:cNvSpPr/>
          <p:nvPr/>
        </p:nvSpPr>
        <p:spPr>
          <a:xfrm>
            <a:off x="8461427" y="3200401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7" name="Freeform 6"/>
          <p:cNvSpPr/>
          <p:nvPr/>
        </p:nvSpPr>
        <p:spPr>
          <a:xfrm>
            <a:off x="1849228" y="3200401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0721" y="1567255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Confirm requirements map to design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9954" y="2194540"/>
            <a:ext cx="700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Execute functional tests, perform formal verification, generate tests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6600" y="4823420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With testing, confirm model and design are consistent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86827" y="5920783"/>
            <a:ext cx="386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Verify robustness of integrated code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116531" y="4170014"/>
            <a:ext cx="564394" cy="64271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609050" y="4285695"/>
            <a:ext cx="1144551" cy="1572627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140182" y="1960440"/>
            <a:ext cx="984019" cy="1120564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4486568" y="2532496"/>
            <a:ext cx="466433" cy="531158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3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19"/>
          <p:cNvSpPr>
            <a:spLocks noChangeArrowheads="1"/>
          </p:cNvSpPr>
          <p:nvPr/>
        </p:nvSpPr>
        <p:spPr bwMode="auto">
          <a:xfrm>
            <a:off x="9209510" y="2572758"/>
            <a:ext cx="1153690" cy="2070382"/>
          </a:xfrm>
          <a:prstGeom prst="roundRect">
            <a:avLst>
              <a:gd name="adj" fmla="val 13489"/>
            </a:avLst>
          </a:prstGeom>
          <a:solidFill>
            <a:srgbClr val="E0DCDA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342900">
              <a:schemeClr val="tx1">
                <a:alpha val="37000"/>
              </a:schemeClr>
            </a:inn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b="1" dirty="0">
                <a:latin typeface="Arial" pitchFamily="34" charset="0"/>
                <a:cs typeface="Arial" pitchFamily="34" charset="0"/>
              </a:rPr>
              <a:t>Integration</a:t>
            </a:r>
            <a:br>
              <a:rPr lang="en-US" sz="1200" b="1" dirty="0">
                <a:latin typeface="Arial" pitchFamily="34" charset="0"/>
                <a:cs typeface="Arial" pitchFamily="34" charset="0"/>
              </a:rPr>
            </a:br>
            <a:r>
              <a:rPr lang="en-US" sz="1200" b="1" dirty="0">
                <a:latin typeface="Arial" pitchFamily="34" charset="0"/>
                <a:cs typeface="Arial" pitchFamily="34" charset="0"/>
              </a:rPr>
              <a:t>(Test)</a:t>
            </a:r>
          </a:p>
        </p:txBody>
      </p:sp>
      <p:sp>
        <p:nvSpPr>
          <p:cNvPr id="47" name="Left-Right Arrow 46"/>
          <p:cNvSpPr/>
          <p:nvPr/>
        </p:nvSpPr>
        <p:spPr>
          <a:xfrm>
            <a:off x="8582697" y="3517840"/>
            <a:ext cx="685800" cy="304800"/>
          </a:xfrm>
          <a:prstGeom prst="leftRightArrow">
            <a:avLst>
              <a:gd name="adj1" fmla="val 61374"/>
              <a:gd name="adj2" fmla="val 79760"/>
            </a:avLst>
          </a:prstGeom>
          <a:gradFill flip="none" rotWithShape="1">
            <a:gsLst>
              <a:gs pos="82000">
                <a:srgbClr val="609EC8"/>
              </a:gs>
              <a:gs pos="60000">
                <a:srgbClr val="9CBACC"/>
              </a:gs>
            </a:gsLst>
            <a:lin ang="0" scaled="0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5381721" y="2572757"/>
            <a:ext cx="3589862" cy="2066402"/>
            <a:chOff x="3857721" y="1381101"/>
            <a:chExt cx="3589862" cy="2066402"/>
          </a:xfrm>
        </p:grpSpPr>
        <p:sp>
          <p:nvSpPr>
            <p:cNvPr id="46" name="Left-Right Arrow 45"/>
            <p:cNvSpPr/>
            <p:nvPr/>
          </p:nvSpPr>
          <p:spPr>
            <a:xfrm>
              <a:off x="3857721" y="2329056"/>
              <a:ext cx="685800" cy="304800"/>
            </a:xfrm>
            <a:prstGeom prst="leftRightArrow">
              <a:avLst>
                <a:gd name="adj1" fmla="val 61374"/>
                <a:gd name="adj2" fmla="val 79760"/>
              </a:avLst>
            </a:prstGeom>
            <a:gradFill flip="none" rotWithShape="1">
              <a:gsLst>
                <a:gs pos="82000">
                  <a:srgbClr val="609EC8"/>
                </a:gs>
                <a:gs pos="60000">
                  <a:srgbClr val="9CBACC"/>
                </a:gs>
              </a:gsLst>
              <a:lin ang="0" scaled="0"/>
              <a:tileRect/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517665" y="1381101"/>
              <a:ext cx="2929918" cy="2066402"/>
              <a:chOff x="3623282" y="4018151"/>
              <a:chExt cx="3200400" cy="1325880"/>
            </a:xfrm>
          </p:grpSpPr>
          <p:sp>
            <p:nvSpPr>
              <p:cNvPr id="21" name="AutoShape 19"/>
              <p:cNvSpPr>
                <a:spLocks noChangeArrowheads="1"/>
              </p:cNvSpPr>
              <p:nvPr/>
            </p:nvSpPr>
            <p:spPr bwMode="auto">
              <a:xfrm>
                <a:off x="3623282" y="4018151"/>
                <a:ext cx="3200400" cy="1325880"/>
              </a:xfrm>
              <a:prstGeom prst="roundRect">
                <a:avLst>
                  <a:gd name="adj" fmla="val 8662"/>
                </a:avLst>
              </a:prstGeom>
              <a:solidFill>
                <a:srgbClr val="E0DCDA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342900">
                  <a:schemeClr val="tx1">
                    <a:alpha val="37000"/>
                  </a:scheme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IMPLEMENTATION</a:t>
                </a:r>
                <a:br>
                  <a:rPr lang="en-US" sz="1200" b="1" dirty="0">
                    <a:latin typeface="Arial" pitchFamily="34" charset="0"/>
                    <a:cs typeface="Arial" pitchFamily="34" charset="0"/>
                  </a:rPr>
                </a:br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(Coding)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 bwMode="auto">
              <a:xfrm>
                <a:off x="3739133" y="4355261"/>
                <a:ext cx="2971800" cy="912570"/>
              </a:xfrm>
              <a:prstGeom prst="roundRect">
                <a:avLst>
                  <a:gd name="adj" fmla="val 8571"/>
                </a:avLst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18288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AutoShape 33"/>
              <p:cNvSpPr>
                <a:spLocks noChangeArrowheads="1"/>
              </p:cNvSpPr>
              <p:nvPr/>
            </p:nvSpPr>
            <p:spPr bwMode="auto">
              <a:xfrm>
                <a:off x="3784501" y="4835886"/>
                <a:ext cx="417731" cy="395369"/>
              </a:xfrm>
              <a:prstGeom prst="roundRect">
                <a:avLst>
                  <a:gd name="adj" fmla="val 10162"/>
                </a:avLst>
              </a:prstGeom>
              <a:solidFill>
                <a:schemeClr val="bg1"/>
              </a:solidFill>
              <a:ln w="12700" algn="ctr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en-US" sz="1000" dirty="0">
                    <a:latin typeface="Arial" pitchFamily="34" charset="0"/>
                    <a:cs typeface="Arial" pitchFamily="34" charset="0"/>
                  </a:rPr>
                  <a:t>MCU</a:t>
                </a:r>
              </a:p>
            </p:txBody>
          </p:sp>
          <p:sp>
            <p:nvSpPr>
              <p:cNvPr id="24" name="AutoShape 33"/>
              <p:cNvSpPr>
                <a:spLocks noChangeArrowheads="1"/>
              </p:cNvSpPr>
              <p:nvPr/>
            </p:nvSpPr>
            <p:spPr bwMode="auto">
              <a:xfrm>
                <a:off x="4245852" y="4835886"/>
                <a:ext cx="417731" cy="395369"/>
              </a:xfrm>
              <a:prstGeom prst="roundRect">
                <a:avLst>
                  <a:gd name="adj" fmla="val 10162"/>
                </a:avLst>
              </a:prstGeom>
              <a:solidFill>
                <a:schemeClr val="bg1"/>
              </a:solidFill>
              <a:ln w="12700" algn="ctr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en-US" sz="1000" dirty="0">
                    <a:latin typeface="Arial" pitchFamily="34" charset="0"/>
                    <a:cs typeface="Arial" pitchFamily="34" charset="0"/>
                  </a:rPr>
                  <a:t>DSP</a:t>
                </a:r>
              </a:p>
            </p:txBody>
          </p:sp>
          <p:sp>
            <p:nvSpPr>
              <p:cNvPr id="25" name="AutoShape 33"/>
              <p:cNvSpPr>
                <a:spLocks noChangeArrowheads="1"/>
              </p:cNvSpPr>
              <p:nvPr/>
            </p:nvSpPr>
            <p:spPr bwMode="auto">
              <a:xfrm>
                <a:off x="4770395" y="4835886"/>
                <a:ext cx="417731" cy="395369"/>
              </a:xfrm>
              <a:prstGeom prst="roundRect">
                <a:avLst>
                  <a:gd name="adj" fmla="val 10162"/>
                </a:avLst>
              </a:prstGeom>
              <a:solidFill>
                <a:schemeClr val="bg1"/>
              </a:solidFill>
              <a:ln w="12700" algn="ctr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en-US" sz="1000" dirty="0">
                    <a:latin typeface="Arial" pitchFamily="34" charset="0"/>
                    <a:cs typeface="Arial" pitchFamily="34" charset="0"/>
                  </a:rPr>
                  <a:t>FPGA</a:t>
                </a:r>
              </a:p>
            </p:txBody>
          </p:sp>
          <p:sp>
            <p:nvSpPr>
              <p:cNvPr id="26" name="AutoShape 33"/>
              <p:cNvSpPr>
                <a:spLocks noChangeArrowheads="1"/>
              </p:cNvSpPr>
              <p:nvPr/>
            </p:nvSpPr>
            <p:spPr bwMode="auto">
              <a:xfrm>
                <a:off x="5231746" y="4835886"/>
                <a:ext cx="417731" cy="395369"/>
              </a:xfrm>
              <a:prstGeom prst="roundRect">
                <a:avLst>
                  <a:gd name="adj" fmla="val 10162"/>
                </a:avLst>
              </a:prstGeom>
              <a:solidFill>
                <a:schemeClr val="bg1"/>
              </a:solidFill>
              <a:ln w="12700" algn="ctr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:r>
                  <a:rPr lang="en-US" sz="1000" dirty="0">
                    <a:latin typeface="Arial" pitchFamily="34" charset="0"/>
                    <a:cs typeface="Arial" pitchFamily="34" charset="0"/>
                  </a:rPr>
                  <a:t>ASIC</a:t>
                </a:r>
              </a:p>
            </p:txBody>
          </p:sp>
          <p:sp>
            <p:nvSpPr>
              <p:cNvPr id="27" name="AutoShape 32"/>
              <p:cNvSpPr>
                <a:spLocks noChangeArrowheads="1"/>
              </p:cNvSpPr>
              <p:nvPr/>
            </p:nvSpPr>
            <p:spPr bwMode="auto">
              <a:xfrm>
                <a:off x="5753234" y="4390007"/>
                <a:ext cx="879082" cy="395369"/>
              </a:xfrm>
              <a:prstGeom prst="roundRect">
                <a:avLst>
                  <a:gd name="adj" fmla="val 10162"/>
                </a:avLst>
              </a:prstGeom>
              <a:gradFill flip="none" rotWithShape="1">
                <a:gsLst>
                  <a:gs pos="7000">
                    <a:schemeClr val="bg1">
                      <a:lumMod val="85000"/>
                    </a:schemeClr>
                  </a:gs>
                  <a:gs pos="95000">
                    <a:srgbClr val="EEEACA"/>
                  </a:gs>
                </a:gsLst>
                <a:lin ang="16200000" scaled="1"/>
                <a:tileRect/>
              </a:gradFill>
              <a:ln w="19050" algn="ctr">
                <a:solidFill>
                  <a:srgbClr val="D1CCC9"/>
                </a:solidFill>
                <a:miter lim="800000"/>
                <a:headEnd/>
                <a:tailEnd/>
              </a:ln>
              <a:effectLst>
                <a:innerShdw dist="165100" dir="16200000">
                  <a:schemeClr val="bg1">
                    <a:alpha val="30000"/>
                  </a:schemeClr>
                </a:innerShdw>
              </a:effectLst>
            </p:spPr>
            <p:txBody>
              <a:bodyPr lIns="9144" tIns="9144" rIns="9144" bIns="9144" anchor="ctr"/>
              <a:lstStyle/>
              <a:p>
                <a:pPr marL="60325" indent="-60325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Structured Text</a:t>
                </a:r>
              </a:p>
            </p:txBody>
          </p:sp>
          <p:sp>
            <p:nvSpPr>
              <p:cNvPr id="28" name="AutoShape 32"/>
              <p:cNvSpPr>
                <a:spLocks noChangeArrowheads="1"/>
              </p:cNvSpPr>
              <p:nvPr/>
            </p:nvSpPr>
            <p:spPr bwMode="auto">
              <a:xfrm>
                <a:off x="4768868" y="4390007"/>
                <a:ext cx="879082" cy="395369"/>
              </a:xfrm>
              <a:prstGeom prst="roundRect">
                <a:avLst>
                  <a:gd name="adj" fmla="val 10162"/>
                </a:avLst>
              </a:prstGeom>
              <a:gradFill flip="none" rotWithShape="1">
                <a:gsLst>
                  <a:gs pos="7000">
                    <a:srgbClr val="D1CCC9"/>
                  </a:gs>
                  <a:gs pos="95000">
                    <a:srgbClr val="EEEACA"/>
                  </a:gs>
                </a:gsLst>
                <a:lin ang="16200000" scaled="1"/>
                <a:tileRect/>
              </a:gradFill>
              <a:ln w="19050" algn="ctr">
                <a:solidFill>
                  <a:srgbClr val="D1CCC9"/>
                </a:solidFill>
                <a:miter lim="800000"/>
                <a:headEnd/>
                <a:tailEnd/>
              </a:ln>
              <a:effectLst>
                <a:innerShdw dist="165100" dir="16200000">
                  <a:schemeClr val="bg1">
                    <a:alpha val="30000"/>
                  </a:schemeClr>
                </a:innerShdw>
              </a:effectLst>
            </p:spPr>
            <p:txBody>
              <a:bodyPr lIns="9144" tIns="9144" rIns="9144" bIns="9144" anchor="ctr"/>
              <a:lstStyle/>
              <a:p>
                <a:pPr marL="60325" indent="-60325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VHDL, </a:t>
                </a:r>
                <a:r>
                  <a:rPr lang="en-US" sz="1000" b="1" dirty="0" err="1">
                    <a:latin typeface="Arial" pitchFamily="34" charset="0"/>
                    <a:cs typeface="Arial" pitchFamily="34" charset="0"/>
                  </a:rPr>
                  <a:t>Verilog</a:t>
                </a:r>
                <a:endParaRPr lang="en-US" sz="1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AutoShape 32"/>
              <p:cNvSpPr>
                <a:spLocks noChangeArrowheads="1"/>
              </p:cNvSpPr>
              <p:nvPr/>
            </p:nvSpPr>
            <p:spPr bwMode="auto">
              <a:xfrm>
                <a:off x="3784501" y="4390007"/>
                <a:ext cx="879082" cy="395369"/>
              </a:xfrm>
              <a:prstGeom prst="roundRect">
                <a:avLst>
                  <a:gd name="adj" fmla="val 10162"/>
                </a:avLst>
              </a:prstGeom>
              <a:gradFill flip="none" rotWithShape="1">
                <a:gsLst>
                  <a:gs pos="7000">
                    <a:srgbClr val="D1CCC9"/>
                  </a:gs>
                  <a:gs pos="95000">
                    <a:srgbClr val="EEEACA"/>
                  </a:gs>
                </a:gsLst>
                <a:lin ang="16200000" scaled="1"/>
                <a:tileRect/>
              </a:gradFill>
              <a:ln w="19050" algn="ctr">
                <a:solidFill>
                  <a:srgbClr val="D1CCC9"/>
                </a:solidFill>
                <a:miter lim="800000"/>
                <a:headEnd/>
                <a:tailEnd/>
              </a:ln>
              <a:effectLst>
                <a:innerShdw dist="165100" dir="16200000">
                  <a:schemeClr val="bg1">
                    <a:alpha val="30000"/>
                  </a:schemeClr>
                </a:innerShdw>
              </a:effectLst>
            </p:spPr>
            <p:txBody>
              <a:bodyPr lIns="9144" tIns="9144" rIns="9144" bIns="9144" anchor="ctr"/>
              <a:lstStyle/>
              <a:p>
                <a:pPr marL="60325" indent="-60325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C, C++</a:t>
                </a:r>
              </a:p>
            </p:txBody>
          </p:sp>
          <p:sp>
            <p:nvSpPr>
              <p:cNvPr id="30" name="AutoShape 33"/>
              <p:cNvSpPr>
                <a:spLocks noChangeArrowheads="1"/>
              </p:cNvSpPr>
              <p:nvPr/>
            </p:nvSpPr>
            <p:spPr bwMode="auto">
              <a:xfrm>
                <a:off x="5756289" y="4835886"/>
                <a:ext cx="879082" cy="395369"/>
              </a:xfrm>
              <a:prstGeom prst="roundRect">
                <a:avLst>
                  <a:gd name="adj" fmla="val 10162"/>
                </a:avLst>
              </a:prstGeom>
              <a:solidFill>
                <a:schemeClr val="bg1"/>
              </a:solidFill>
              <a:ln w="12700" algn="ctr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lIns="9144" tIns="0" rIns="9144" bIns="9144" anchor="ctr"/>
              <a:lstStyle/>
              <a:p>
                <a:pPr algn="ctr"/>
                <a:r>
                  <a:rPr lang="en-US" sz="1000" dirty="0">
                    <a:latin typeface="Arial" pitchFamily="34" charset="0"/>
                    <a:cs typeface="Arial" pitchFamily="34" charset="0"/>
                  </a:rPr>
                  <a:t>PLC, PAC</a:t>
                </a: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3112478" y="2572757"/>
            <a:ext cx="2685710" cy="2066402"/>
            <a:chOff x="1588478" y="1381101"/>
            <a:chExt cx="2685710" cy="2066402"/>
          </a:xfrm>
        </p:grpSpPr>
        <p:sp>
          <p:nvSpPr>
            <p:cNvPr id="13" name="Left-Right Arrow 12"/>
            <p:cNvSpPr/>
            <p:nvPr/>
          </p:nvSpPr>
          <p:spPr>
            <a:xfrm>
              <a:off x="1588478" y="2786858"/>
              <a:ext cx="685800" cy="304800"/>
            </a:xfrm>
            <a:prstGeom prst="leftRightArrow">
              <a:avLst>
                <a:gd name="adj1" fmla="val 61374"/>
                <a:gd name="adj2" fmla="val 79760"/>
              </a:avLst>
            </a:prstGeom>
            <a:gradFill flip="none" rotWithShape="1">
              <a:gsLst>
                <a:gs pos="82000">
                  <a:srgbClr val="609EC8"/>
                </a:gs>
                <a:gs pos="60000">
                  <a:srgbClr val="9CBACC"/>
                </a:gs>
              </a:gsLst>
              <a:lin ang="0" scaled="0"/>
              <a:tileRect/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Left-Right Arrow 11"/>
            <p:cNvSpPr/>
            <p:nvPr/>
          </p:nvSpPr>
          <p:spPr>
            <a:xfrm>
              <a:off x="1590091" y="1672995"/>
              <a:ext cx="685800" cy="304800"/>
            </a:xfrm>
            <a:prstGeom prst="leftRightArrow">
              <a:avLst>
                <a:gd name="adj1" fmla="val 61374"/>
                <a:gd name="adj2" fmla="val 79760"/>
              </a:avLst>
            </a:prstGeom>
            <a:gradFill flip="none" rotWithShape="1">
              <a:gsLst>
                <a:gs pos="82000">
                  <a:srgbClr val="609EC8"/>
                </a:gs>
                <a:gs pos="60000">
                  <a:srgbClr val="9CBACC"/>
                </a:gs>
              </a:gsLst>
              <a:lin ang="0" scaled="0"/>
              <a:tileRect/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256779" y="1381101"/>
              <a:ext cx="2017409" cy="2066402"/>
              <a:chOff x="2097391" y="1381101"/>
              <a:chExt cx="3200400" cy="2066402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2097391" y="1381101"/>
                <a:ext cx="3200400" cy="2066402"/>
              </a:xfrm>
              <a:prstGeom prst="roundRect">
                <a:avLst>
                  <a:gd name="adj" fmla="val 4281"/>
                </a:avLst>
              </a:prstGeom>
              <a:solidFill>
                <a:srgbClr val="E0DCDA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342900">
                  <a:schemeClr val="tx1">
                    <a:alpha val="37000"/>
                  </a:scheme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 dirty="0">
                    <a:latin typeface="Arial" pitchFamily="34" charset="0"/>
                    <a:cs typeface="Arial" pitchFamily="34" charset="0"/>
                  </a:rPr>
                  <a:t>DESIGN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 bwMode="auto">
              <a:xfrm>
                <a:off x="2251682" y="1624691"/>
                <a:ext cx="2971799" cy="1645920"/>
              </a:xfrm>
              <a:prstGeom prst="roundRect">
                <a:avLst>
                  <a:gd name="adj" fmla="val 5468"/>
                </a:avLst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18288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AutoShape 32"/>
              <p:cNvSpPr>
                <a:spLocks noChangeArrowheads="1"/>
              </p:cNvSpPr>
              <p:nvPr/>
            </p:nvSpPr>
            <p:spPr bwMode="auto">
              <a:xfrm>
                <a:off x="2482361" y="1693590"/>
                <a:ext cx="2534688" cy="347472"/>
              </a:xfrm>
              <a:prstGeom prst="roundRect">
                <a:avLst>
                  <a:gd name="adj" fmla="val 10162"/>
                </a:avLst>
              </a:prstGeom>
              <a:gradFill flip="none" rotWithShape="1">
                <a:gsLst>
                  <a:gs pos="0">
                    <a:srgbClr val="D1CCC9"/>
                  </a:gs>
                  <a:gs pos="100000">
                    <a:srgbClr val="E0DED8"/>
                  </a:gs>
                </a:gsLst>
                <a:lin ang="16200000" scaled="1"/>
                <a:tileRect/>
              </a:gradFill>
              <a:ln w="19050" algn="ctr">
                <a:solidFill>
                  <a:srgbClr val="D1CCC9"/>
                </a:solidFill>
                <a:miter lim="800000"/>
                <a:headEnd/>
                <a:tailEnd/>
              </a:ln>
              <a:effectLst>
                <a:innerShdw dist="177800" dir="16200000">
                  <a:schemeClr val="bg1">
                    <a:lumMod val="95000"/>
                    <a:alpha val="50000"/>
                  </a:schemeClr>
                </a:innerShdw>
              </a:effectLst>
            </p:spPr>
            <p:txBody>
              <a:bodyPr lIns="9144" tIns="9144" rIns="9144" bIns="9144" anchor="ctr"/>
              <a:lstStyle/>
              <a:p>
                <a:pPr marL="60325" indent="-60325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Environmental Models</a:t>
                </a:r>
              </a:p>
            </p:txBody>
          </p:sp>
          <p:sp>
            <p:nvSpPr>
              <p:cNvPr id="17" name="AutoShape 32"/>
              <p:cNvSpPr>
                <a:spLocks noChangeArrowheads="1"/>
              </p:cNvSpPr>
              <p:nvPr/>
            </p:nvSpPr>
            <p:spPr bwMode="auto">
              <a:xfrm>
                <a:off x="2482361" y="2471571"/>
                <a:ext cx="2534688" cy="347472"/>
              </a:xfrm>
              <a:prstGeom prst="roundRect">
                <a:avLst>
                  <a:gd name="adj" fmla="val 10162"/>
                </a:avLst>
              </a:prstGeom>
              <a:gradFill flip="none" rotWithShape="1">
                <a:gsLst>
                  <a:gs pos="7000">
                    <a:srgbClr val="D1CCC9"/>
                  </a:gs>
                  <a:gs pos="95000">
                    <a:srgbClr val="EEEACA"/>
                  </a:gs>
                </a:gsLst>
                <a:lin ang="16200000" scaled="1"/>
                <a:tileRect/>
              </a:gradFill>
              <a:ln w="19050" algn="ctr">
                <a:solidFill>
                  <a:srgbClr val="D1CCC9"/>
                </a:solidFill>
                <a:miter lim="800000"/>
                <a:headEnd/>
                <a:tailEnd/>
              </a:ln>
              <a:effectLst>
                <a:innerShdw dist="165100" dir="16200000">
                  <a:schemeClr val="bg1">
                    <a:alpha val="30000"/>
                  </a:schemeClr>
                </a:innerShdw>
              </a:effectLst>
            </p:spPr>
            <p:txBody>
              <a:bodyPr lIns="9144" tIns="9144" rIns="9144" bIns="9144" anchor="ctr"/>
              <a:lstStyle/>
              <a:p>
                <a:pPr marL="60325" indent="-60325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Control Algorithms</a:t>
                </a:r>
              </a:p>
            </p:txBody>
          </p:sp>
          <p:sp>
            <p:nvSpPr>
              <p:cNvPr id="18" name="AutoShape 32"/>
              <p:cNvSpPr>
                <a:spLocks noChangeArrowheads="1"/>
              </p:cNvSpPr>
              <p:nvPr/>
            </p:nvSpPr>
            <p:spPr bwMode="auto">
              <a:xfrm>
                <a:off x="2482361" y="2087523"/>
                <a:ext cx="1246183" cy="347472"/>
              </a:xfrm>
              <a:prstGeom prst="roundRect">
                <a:avLst>
                  <a:gd name="adj" fmla="val 10162"/>
                </a:avLst>
              </a:prstGeom>
              <a:gradFill flip="none" rotWithShape="1">
                <a:gsLst>
                  <a:gs pos="0">
                    <a:srgbClr val="D1CCC9"/>
                  </a:gs>
                  <a:gs pos="100000">
                    <a:srgbClr val="E0DED8"/>
                  </a:gs>
                </a:gsLst>
                <a:lin ang="16200000" scaled="1"/>
                <a:tileRect/>
              </a:gradFill>
              <a:ln w="19050" algn="ctr">
                <a:solidFill>
                  <a:srgbClr val="D1CCC9"/>
                </a:solidFill>
                <a:miter lim="800000"/>
                <a:headEnd/>
                <a:tailEnd/>
              </a:ln>
              <a:effectLst>
                <a:innerShdw dist="177800" dir="16200000">
                  <a:schemeClr val="bg1">
                    <a:lumMod val="95000"/>
                    <a:alpha val="50000"/>
                  </a:schemeClr>
                </a:innerShdw>
              </a:effectLst>
            </p:spPr>
            <p:txBody>
              <a:bodyPr lIns="9144" tIns="9144" rIns="9144" bIns="9144" anchor="ctr"/>
              <a:lstStyle/>
              <a:p>
                <a:pPr marL="60325" indent="-60325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Mechanical</a:t>
                </a:r>
              </a:p>
            </p:txBody>
          </p:sp>
          <p:sp>
            <p:nvSpPr>
              <p:cNvPr id="19" name="AutoShape 32"/>
              <p:cNvSpPr>
                <a:spLocks noChangeArrowheads="1"/>
              </p:cNvSpPr>
              <p:nvPr/>
            </p:nvSpPr>
            <p:spPr bwMode="auto">
              <a:xfrm>
                <a:off x="3770866" y="2087523"/>
                <a:ext cx="1246183" cy="347472"/>
              </a:xfrm>
              <a:prstGeom prst="roundRect">
                <a:avLst>
                  <a:gd name="adj" fmla="val 10162"/>
                </a:avLst>
              </a:prstGeom>
              <a:gradFill flip="none" rotWithShape="1">
                <a:gsLst>
                  <a:gs pos="0">
                    <a:srgbClr val="D1CCC9"/>
                  </a:gs>
                  <a:gs pos="100000">
                    <a:srgbClr val="E0DED8"/>
                  </a:gs>
                </a:gsLst>
                <a:lin ang="16200000" scaled="1"/>
                <a:tileRect/>
              </a:gradFill>
              <a:ln w="19050" algn="ctr">
                <a:solidFill>
                  <a:srgbClr val="D1CCC9"/>
                </a:solidFill>
                <a:miter lim="800000"/>
                <a:headEnd/>
                <a:tailEnd/>
              </a:ln>
              <a:effectLst>
                <a:innerShdw dist="177800" dir="16200000">
                  <a:schemeClr val="bg1">
                    <a:lumMod val="95000"/>
                    <a:alpha val="50000"/>
                  </a:schemeClr>
                </a:innerShdw>
              </a:effectLst>
            </p:spPr>
            <p:txBody>
              <a:bodyPr lIns="9144" tIns="9144" rIns="9144" bIns="9144" anchor="ctr"/>
              <a:lstStyle/>
              <a:p>
                <a:pPr marL="60325" indent="-60325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Electrical</a:t>
                </a:r>
              </a:p>
            </p:txBody>
          </p:sp>
          <p:sp>
            <p:nvSpPr>
              <p:cNvPr id="20" name="AutoShape 32"/>
              <p:cNvSpPr>
                <a:spLocks noChangeArrowheads="1"/>
              </p:cNvSpPr>
              <p:nvPr/>
            </p:nvSpPr>
            <p:spPr bwMode="auto">
              <a:xfrm>
                <a:off x="2482361" y="2861256"/>
                <a:ext cx="2534688" cy="347472"/>
              </a:xfrm>
              <a:prstGeom prst="roundRect">
                <a:avLst>
                  <a:gd name="adj" fmla="val 10162"/>
                </a:avLst>
              </a:prstGeom>
              <a:gradFill flip="none" rotWithShape="1">
                <a:gsLst>
                  <a:gs pos="7000">
                    <a:srgbClr val="D1CCC9"/>
                  </a:gs>
                  <a:gs pos="95000">
                    <a:srgbClr val="EEEACA"/>
                  </a:gs>
                </a:gsLst>
                <a:lin ang="16200000" scaled="1"/>
                <a:tileRect/>
              </a:gradFill>
              <a:ln w="19050" algn="ctr">
                <a:solidFill>
                  <a:srgbClr val="D1CCC9"/>
                </a:solidFill>
                <a:miter lim="800000"/>
                <a:headEnd/>
                <a:tailEnd/>
              </a:ln>
              <a:effectLst>
                <a:innerShdw dist="165100" dir="16200000">
                  <a:schemeClr val="bg1">
                    <a:alpha val="30000"/>
                  </a:schemeClr>
                </a:innerShdw>
              </a:effectLst>
            </p:spPr>
            <p:txBody>
              <a:bodyPr lIns="9144" tIns="9144" rIns="9144" bIns="9144" anchor="ctr"/>
              <a:lstStyle/>
              <a:p>
                <a:pPr marL="60325" indent="-60325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b="1" dirty="0">
                    <a:latin typeface="Arial" pitchFamily="34" charset="0"/>
                    <a:cs typeface="Arial" pitchFamily="34" charset="0"/>
                  </a:rPr>
                  <a:t>Supervisory Logic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Model-Based Design</a:t>
            </a: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1911988" y="2572758"/>
            <a:ext cx="1545336" cy="2062421"/>
            <a:chOff x="387988" y="1381101"/>
            <a:chExt cx="1545336" cy="2062421"/>
          </a:xfrm>
        </p:grpSpPr>
        <p:sp>
          <p:nvSpPr>
            <p:cNvPr id="4" name="AutoShape 19"/>
            <p:cNvSpPr>
              <a:spLocks noChangeArrowheads="1"/>
            </p:cNvSpPr>
            <p:nvPr/>
          </p:nvSpPr>
          <p:spPr bwMode="auto">
            <a:xfrm>
              <a:off x="387988" y="1381101"/>
              <a:ext cx="1545336" cy="828699"/>
            </a:xfrm>
            <a:prstGeom prst="roundRect">
              <a:avLst>
                <a:gd name="adj" fmla="val 13489"/>
              </a:avLst>
            </a:prstGeom>
            <a:solidFill>
              <a:srgbClr val="E0DCDA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342900">
                <a:schemeClr val="tx1">
                  <a:alpha val="37000"/>
                </a:schemeClr>
              </a:inn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RESEARCH</a:t>
              </a:r>
            </a:p>
          </p:txBody>
        </p:sp>
        <p:sp>
          <p:nvSpPr>
            <p:cNvPr id="5" name="AutoShape 19"/>
            <p:cNvSpPr>
              <a:spLocks noChangeArrowheads="1"/>
            </p:cNvSpPr>
            <p:nvPr/>
          </p:nvSpPr>
          <p:spPr bwMode="auto">
            <a:xfrm>
              <a:off x="388320" y="2434995"/>
              <a:ext cx="1544671" cy="1008527"/>
            </a:xfrm>
            <a:prstGeom prst="roundRect">
              <a:avLst>
                <a:gd name="adj" fmla="val 13489"/>
              </a:avLst>
            </a:prstGeom>
            <a:solidFill>
              <a:srgbClr val="E0DCDA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342900">
                <a:schemeClr val="tx1">
                  <a:alpha val="37000"/>
                </a:schemeClr>
              </a:inn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REQUIREMENTS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11987" y="5299630"/>
            <a:ext cx="8451214" cy="720171"/>
            <a:chOff x="387987" y="5299629"/>
            <a:chExt cx="8451214" cy="720171"/>
          </a:xfrm>
        </p:grpSpPr>
        <p:sp>
          <p:nvSpPr>
            <p:cNvPr id="34" name="Rounded Rectangle 33"/>
            <p:cNvSpPr/>
            <p:nvPr/>
          </p:nvSpPr>
          <p:spPr bwMode="auto">
            <a:xfrm rot="5400000">
              <a:off x="4269015" y="1418601"/>
              <a:ext cx="689158" cy="8451214"/>
            </a:xfrm>
            <a:prstGeom prst="roundRect">
              <a:avLst>
                <a:gd name="adj" fmla="val 12421"/>
              </a:avLst>
            </a:prstGeom>
            <a:solidFill>
              <a:srgbClr val="E0DCDA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342900">
                <a:schemeClr val="tx1">
                  <a:alpha val="37000"/>
                </a:schemeClr>
              </a:inn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33855" y="5619690"/>
              <a:ext cx="48707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itchFamily="34" charset="0"/>
                  <a:cs typeface="Arial" pitchFamily="34" charset="0"/>
                </a:rPr>
                <a:t>Continuous Verification and Validation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50043" y="4550831"/>
            <a:ext cx="2402957" cy="1099871"/>
            <a:chOff x="1026042" y="4550830"/>
            <a:chExt cx="2402957" cy="1099871"/>
          </a:xfrm>
        </p:grpSpPr>
        <p:sp>
          <p:nvSpPr>
            <p:cNvPr id="43" name="Bent Arrow 42"/>
            <p:cNvSpPr/>
            <p:nvPr/>
          </p:nvSpPr>
          <p:spPr bwMode="auto">
            <a:xfrm rot="5400000" flipH="1">
              <a:off x="1853163" y="4074866"/>
              <a:ext cx="1099871" cy="2051800"/>
            </a:xfrm>
            <a:prstGeom prst="bentArrow">
              <a:avLst>
                <a:gd name="adj1" fmla="val 18754"/>
                <a:gd name="adj2" fmla="val 14763"/>
                <a:gd name="adj3" fmla="val 21051"/>
                <a:gd name="adj4" fmla="val 28064"/>
              </a:avLst>
            </a:prstGeom>
            <a:gradFill flip="none" rotWithShape="1">
              <a:gsLst>
                <a:gs pos="0">
                  <a:srgbClr val="4E93C2"/>
                </a:gs>
                <a:gs pos="100000">
                  <a:srgbClr val="84B3CA"/>
                </a:gs>
              </a:gsLst>
              <a:lin ang="10800000" scaled="1"/>
              <a:tileRect/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 rot="5400000" flipH="1" flipV="1">
              <a:off x="662603" y="4914269"/>
              <a:ext cx="1099871" cy="372994"/>
            </a:xfrm>
            <a:custGeom>
              <a:avLst/>
              <a:gdLst>
                <a:gd name="connsiteX0" fmla="*/ 0 w 1099870"/>
                <a:gd name="connsiteY0" fmla="*/ 1246512 h 1246512"/>
                <a:gd name="connsiteX1" fmla="*/ 0 w 1099870"/>
                <a:gd name="connsiteY1" fmla="*/ 372993 h 1246512"/>
                <a:gd name="connsiteX2" fmla="*/ 90407 w 1099870"/>
                <a:gd name="connsiteY2" fmla="*/ 154732 h 1246512"/>
                <a:gd name="connsiteX3" fmla="*/ 308668 w 1099870"/>
                <a:gd name="connsiteY3" fmla="*/ 64326 h 1246512"/>
                <a:gd name="connsiteX4" fmla="*/ 868336 w 1099870"/>
                <a:gd name="connsiteY4" fmla="*/ 64326 h 1246512"/>
                <a:gd name="connsiteX5" fmla="*/ 868336 w 1099870"/>
                <a:gd name="connsiteY5" fmla="*/ 0 h 1246512"/>
                <a:gd name="connsiteX6" fmla="*/ 1099870 w 1099870"/>
                <a:gd name="connsiteY6" fmla="*/ 167136 h 1246512"/>
                <a:gd name="connsiteX7" fmla="*/ 868336 w 1099870"/>
                <a:gd name="connsiteY7" fmla="*/ 334272 h 1246512"/>
                <a:gd name="connsiteX8" fmla="*/ 868336 w 1099870"/>
                <a:gd name="connsiteY8" fmla="*/ 269947 h 1246512"/>
                <a:gd name="connsiteX9" fmla="*/ 308668 w 1099870"/>
                <a:gd name="connsiteY9" fmla="*/ 269947 h 1246512"/>
                <a:gd name="connsiteX10" fmla="*/ 205621 w 1099870"/>
                <a:gd name="connsiteY10" fmla="*/ 372994 h 1246512"/>
                <a:gd name="connsiteX11" fmla="*/ 205621 w 1099870"/>
                <a:gd name="connsiteY11" fmla="*/ 1246512 h 1246512"/>
                <a:gd name="connsiteX12" fmla="*/ 0 w 1099870"/>
                <a:gd name="connsiteY12" fmla="*/ 1246512 h 1246512"/>
                <a:gd name="connsiteX0" fmla="*/ 0 w 1099870"/>
                <a:gd name="connsiteY0" fmla="*/ 1246512 h 1337952"/>
                <a:gd name="connsiteX1" fmla="*/ 0 w 1099870"/>
                <a:gd name="connsiteY1" fmla="*/ 372993 h 1337952"/>
                <a:gd name="connsiteX2" fmla="*/ 90407 w 1099870"/>
                <a:gd name="connsiteY2" fmla="*/ 154732 h 1337952"/>
                <a:gd name="connsiteX3" fmla="*/ 308668 w 1099870"/>
                <a:gd name="connsiteY3" fmla="*/ 64326 h 1337952"/>
                <a:gd name="connsiteX4" fmla="*/ 868336 w 1099870"/>
                <a:gd name="connsiteY4" fmla="*/ 64326 h 1337952"/>
                <a:gd name="connsiteX5" fmla="*/ 868336 w 1099870"/>
                <a:gd name="connsiteY5" fmla="*/ 0 h 1337952"/>
                <a:gd name="connsiteX6" fmla="*/ 1099870 w 1099870"/>
                <a:gd name="connsiteY6" fmla="*/ 167136 h 1337952"/>
                <a:gd name="connsiteX7" fmla="*/ 868336 w 1099870"/>
                <a:gd name="connsiteY7" fmla="*/ 334272 h 1337952"/>
                <a:gd name="connsiteX8" fmla="*/ 868336 w 1099870"/>
                <a:gd name="connsiteY8" fmla="*/ 269947 h 1337952"/>
                <a:gd name="connsiteX9" fmla="*/ 308668 w 1099870"/>
                <a:gd name="connsiteY9" fmla="*/ 269947 h 1337952"/>
                <a:gd name="connsiteX10" fmla="*/ 205621 w 1099870"/>
                <a:gd name="connsiteY10" fmla="*/ 372994 h 1337952"/>
                <a:gd name="connsiteX11" fmla="*/ 205621 w 1099870"/>
                <a:gd name="connsiteY11" fmla="*/ 1246512 h 1337952"/>
                <a:gd name="connsiteX12" fmla="*/ 91440 w 1099870"/>
                <a:gd name="connsiteY12" fmla="*/ 1337952 h 1337952"/>
                <a:gd name="connsiteX0" fmla="*/ 0 w 1099870"/>
                <a:gd name="connsiteY0" fmla="*/ 1246512 h 1246512"/>
                <a:gd name="connsiteX1" fmla="*/ 0 w 1099870"/>
                <a:gd name="connsiteY1" fmla="*/ 372993 h 1246512"/>
                <a:gd name="connsiteX2" fmla="*/ 90407 w 1099870"/>
                <a:gd name="connsiteY2" fmla="*/ 154732 h 1246512"/>
                <a:gd name="connsiteX3" fmla="*/ 308668 w 1099870"/>
                <a:gd name="connsiteY3" fmla="*/ 64326 h 1246512"/>
                <a:gd name="connsiteX4" fmla="*/ 868336 w 1099870"/>
                <a:gd name="connsiteY4" fmla="*/ 64326 h 1246512"/>
                <a:gd name="connsiteX5" fmla="*/ 868336 w 1099870"/>
                <a:gd name="connsiteY5" fmla="*/ 0 h 1246512"/>
                <a:gd name="connsiteX6" fmla="*/ 1099870 w 1099870"/>
                <a:gd name="connsiteY6" fmla="*/ 167136 h 1246512"/>
                <a:gd name="connsiteX7" fmla="*/ 868336 w 1099870"/>
                <a:gd name="connsiteY7" fmla="*/ 334272 h 1246512"/>
                <a:gd name="connsiteX8" fmla="*/ 868336 w 1099870"/>
                <a:gd name="connsiteY8" fmla="*/ 269947 h 1246512"/>
                <a:gd name="connsiteX9" fmla="*/ 308668 w 1099870"/>
                <a:gd name="connsiteY9" fmla="*/ 269947 h 1246512"/>
                <a:gd name="connsiteX10" fmla="*/ 205621 w 1099870"/>
                <a:gd name="connsiteY10" fmla="*/ 372994 h 1246512"/>
                <a:gd name="connsiteX11" fmla="*/ 205621 w 1099870"/>
                <a:gd name="connsiteY11" fmla="*/ 1246512 h 1246512"/>
                <a:gd name="connsiteX0" fmla="*/ 0 w 1099870"/>
                <a:gd name="connsiteY0" fmla="*/ 372993 h 1246512"/>
                <a:gd name="connsiteX1" fmla="*/ 90407 w 1099870"/>
                <a:gd name="connsiteY1" fmla="*/ 154732 h 1246512"/>
                <a:gd name="connsiteX2" fmla="*/ 308668 w 1099870"/>
                <a:gd name="connsiteY2" fmla="*/ 64326 h 1246512"/>
                <a:gd name="connsiteX3" fmla="*/ 868336 w 1099870"/>
                <a:gd name="connsiteY3" fmla="*/ 64326 h 1246512"/>
                <a:gd name="connsiteX4" fmla="*/ 868336 w 1099870"/>
                <a:gd name="connsiteY4" fmla="*/ 0 h 1246512"/>
                <a:gd name="connsiteX5" fmla="*/ 1099870 w 1099870"/>
                <a:gd name="connsiteY5" fmla="*/ 167136 h 1246512"/>
                <a:gd name="connsiteX6" fmla="*/ 868336 w 1099870"/>
                <a:gd name="connsiteY6" fmla="*/ 334272 h 1246512"/>
                <a:gd name="connsiteX7" fmla="*/ 868336 w 1099870"/>
                <a:gd name="connsiteY7" fmla="*/ 269947 h 1246512"/>
                <a:gd name="connsiteX8" fmla="*/ 308668 w 1099870"/>
                <a:gd name="connsiteY8" fmla="*/ 269947 h 1246512"/>
                <a:gd name="connsiteX9" fmla="*/ 205621 w 1099870"/>
                <a:gd name="connsiteY9" fmla="*/ 372994 h 1246512"/>
                <a:gd name="connsiteX10" fmla="*/ 205621 w 1099870"/>
                <a:gd name="connsiteY10" fmla="*/ 1246512 h 1246512"/>
                <a:gd name="connsiteX0" fmla="*/ 0 w 1099870"/>
                <a:gd name="connsiteY0" fmla="*/ 372993 h 372994"/>
                <a:gd name="connsiteX1" fmla="*/ 90407 w 1099870"/>
                <a:gd name="connsiteY1" fmla="*/ 154732 h 372994"/>
                <a:gd name="connsiteX2" fmla="*/ 308668 w 1099870"/>
                <a:gd name="connsiteY2" fmla="*/ 64326 h 372994"/>
                <a:gd name="connsiteX3" fmla="*/ 868336 w 1099870"/>
                <a:gd name="connsiteY3" fmla="*/ 64326 h 372994"/>
                <a:gd name="connsiteX4" fmla="*/ 868336 w 1099870"/>
                <a:gd name="connsiteY4" fmla="*/ 0 h 372994"/>
                <a:gd name="connsiteX5" fmla="*/ 1099870 w 1099870"/>
                <a:gd name="connsiteY5" fmla="*/ 167136 h 372994"/>
                <a:gd name="connsiteX6" fmla="*/ 868336 w 1099870"/>
                <a:gd name="connsiteY6" fmla="*/ 334272 h 372994"/>
                <a:gd name="connsiteX7" fmla="*/ 868336 w 1099870"/>
                <a:gd name="connsiteY7" fmla="*/ 269947 h 372994"/>
                <a:gd name="connsiteX8" fmla="*/ 308668 w 1099870"/>
                <a:gd name="connsiteY8" fmla="*/ 269947 h 372994"/>
                <a:gd name="connsiteX9" fmla="*/ 205621 w 1099870"/>
                <a:gd name="connsiteY9" fmla="*/ 372994 h 37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9870" h="372994">
                  <a:moveTo>
                    <a:pt x="0" y="372993"/>
                  </a:moveTo>
                  <a:cubicBezTo>
                    <a:pt x="0" y="291129"/>
                    <a:pt x="32520" y="212618"/>
                    <a:pt x="90407" y="154732"/>
                  </a:cubicBezTo>
                  <a:cubicBezTo>
                    <a:pt x="148294" y="96846"/>
                    <a:pt x="226805" y="64325"/>
                    <a:pt x="308668" y="64326"/>
                  </a:cubicBezTo>
                  <a:lnTo>
                    <a:pt x="868336" y="64326"/>
                  </a:lnTo>
                  <a:lnTo>
                    <a:pt x="868336" y="0"/>
                  </a:lnTo>
                  <a:lnTo>
                    <a:pt x="1099870" y="167136"/>
                  </a:lnTo>
                  <a:lnTo>
                    <a:pt x="868336" y="334272"/>
                  </a:lnTo>
                  <a:lnTo>
                    <a:pt x="868336" y="269947"/>
                  </a:lnTo>
                  <a:lnTo>
                    <a:pt x="308668" y="269947"/>
                  </a:lnTo>
                  <a:cubicBezTo>
                    <a:pt x="251757" y="269947"/>
                    <a:pt x="205621" y="316083"/>
                    <a:pt x="205621" y="372994"/>
                  </a:cubicBezTo>
                </a:path>
              </a:pathLst>
            </a:custGeom>
            <a:gradFill flip="none" rotWithShape="1">
              <a:gsLst>
                <a:gs pos="0">
                  <a:srgbClr val="4E93C2"/>
                </a:gs>
                <a:gs pos="100000">
                  <a:srgbClr val="84B3CA"/>
                </a:gs>
              </a:gsLst>
              <a:lin ang="10800000" scaled="1"/>
              <a:tileRect/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24674" y="4529877"/>
            <a:ext cx="3071526" cy="1101325"/>
            <a:chOff x="3100674" y="4529876"/>
            <a:chExt cx="3071526" cy="1101325"/>
          </a:xfrm>
        </p:grpSpPr>
        <p:sp>
          <p:nvSpPr>
            <p:cNvPr id="48" name="Bent Arrow 47"/>
            <p:cNvSpPr/>
            <p:nvPr/>
          </p:nvSpPr>
          <p:spPr bwMode="auto">
            <a:xfrm rot="5400000" flipH="1">
              <a:off x="4248405" y="3705952"/>
              <a:ext cx="1099871" cy="2747719"/>
            </a:xfrm>
            <a:prstGeom prst="bentArrow">
              <a:avLst>
                <a:gd name="adj1" fmla="val 18754"/>
                <a:gd name="adj2" fmla="val 14763"/>
                <a:gd name="adj3" fmla="val 21051"/>
                <a:gd name="adj4" fmla="val 28064"/>
              </a:avLst>
            </a:prstGeom>
            <a:gradFill flip="none" rotWithShape="1">
              <a:gsLst>
                <a:gs pos="0">
                  <a:srgbClr val="4E93C2"/>
                </a:gs>
                <a:gs pos="100000">
                  <a:srgbClr val="84B3CA"/>
                </a:gs>
              </a:gsLst>
              <a:lin ang="10800000" scaled="1"/>
              <a:tileRect/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 rot="5400000" flipH="1" flipV="1">
              <a:off x="2737235" y="4894769"/>
              <a:ext cx="1099871" cy="372994"/>
            </a:xfrm>
            <a:custGeom>
              <a:avLst/>
              <a:gdLst>
                <a:gd name="connsiteX0" fmla="*/ 0 w 1099870"/>
                <a:gd name="connsiteY0" fmla="*/ 1246512 h 1246512"/>
                <a:gd name="connsiteX1" fmla="*/ 0 w 1099870"/>
                <a:gd name="connsiteY1" fmla="*/ 372993 h 1246512"/>
                <a:gd name="connsiteX2" fmla="*/ 90407 w 1099870"/>
                <a:gd name="connsiteY2" fmla="*/ 154732 h 1246512"/>
                <a:gd name="connsiteX3" fmla="*/ 308668 w 1099870"/>
                <a:gd name="connsiteY3" fmla="*/ 64326 h 1246512"/>
                <a:gd name="connsiteX4" fmla="*/ 868336 w 1099870"/>
                <a:gd name="connsiteY4" fmla="*/ 64326 h 1246512"/>
                <a:gd name="connsiteX5" fmla="*/ 868336 w 1099870"/>
                <a:gd name="connsiteY5" fmla="*/ 0 h 1246512"/>
                <a:gd name="connsiteX6" fmla="*/ 1099870 w 1099870"/>
                <a:gd name="connsiteY6" fmla="*/ 167136 h 1246512"/>
                <a:gd name="connsiteX7" fmla="*/ 868336 w 1099870"/>
                <a:gd name="connsiteY7" fmla="*/ 334272 h 1246512"/>
                <a:gd name="connsiteX8" fmla="*/ 868336 w 1099870"/>
                <a:gd name="connsiteY8" fmla="*/ 269947 h 1246512"/>
                <a:gd name="connsiteX9" fmla="*/ 308668 w 1099870"/>
                <a:gd name="connsiteY9" fmla="*/ 269947 h 1246512"/>
                <a:gd name="connsiteX10" fmla="*/ 205621 w 1099870"/>
                <a:gd name="connsiteY10" fmla="*/ 372994 h 1246512"/>
                <a:gd name="connsiteX11" fmla="*/ 205621 w 1099870"/>
                <a:gd name="connsiteY11" fmla="*/ 1246512 h 1246512"/>
                <a:gd name="connsiteX12" fmla="*/ 0 w 1099870"/>
                <a:gd name="connsiteY12" fmla="*/ 1246512 h 1246512"/>
                <a:gd name="connsiteX0" fmla="*/ 0 w 1099870"/>
                <a:gd name="connsiteY0" fmla="*/ 1246512 h 1337952"/>
                <a:gd name="connsiteX1" fmla="*/ 0 w 1099870"/>
                <a:gd name="connsiteY1" fmla="*/ 372993 h 1337952"/>
                <a:gd name="connsiteX2" fmla="*/ 90407 w 1099870"/>
                <a:gd name="connsiteY2" fmla="*/ 154732 h 1337952"/>
                <a:gd name="connsiteX3" fmla="*/ 308668 w 1099870"/>
                <a:gd name="connsiteY3" fmla="*/ 64326 h 1337952"/>
                <a:gd name="connsiteX4" fmla="*/ 868336 w 1099870"/>
                <a:gd name="connsiteY4" fmla="*/ 64326 h 1337952"/>
                <a:gd name="connsiteX5" fmla="*/ 868336 w 1099870"/>
                <a:gd name="connsiteY5" fmla="*/ 0 h 1337952"/>
                <a:gd name="connsiteX6" fmla="*/ 1099870 w 1099870"/>
                <a:gd name="connsiteY6" fmla="*/ 167136 h 1337952"/>
                <a:gd name="connsiteX7" fmla="*/ 868336 w 1099870"/>
                <a:gd name="connsiteY7" fmla="*/ 334272 h 1337952"/>
                <a:gd name="connsiteX8" fmla="*/ 868336 w 1099870"/>
                <a:gd name="connsiteY8" fmla="*/ 269947 h 1337952"/>
                <a:gd name="connsiteX9" fmla="*/ 308668 w 1099870"/>
                <a:gd name="connsiteY9" fmla="*/ 269947 h 1337952"/>
                <a:gd name="connsiteX10" fmla="*/ 205621 w 1099870"/>
                <a:gd name="connsiteY10" fmla="*/ 372994 h 1337952"/>
                <a:gd name="connsiteX11" fmla="*/ 205621 w 1099870"/>
                <a:gd name="connsiteY11" fmla="*/ 1246512 h 1337952"/>
                <a:gd name="connsiteX12" fmla="*/ 91440 w 1099870"/>
                <a:gd name="connsiteY12" fmla="*/ 1337952 h 1337952"/>
                <a:gd name="connsiteX0" fmla="*/ 0 w 1099870"/>
                <a:gd name="connsiteY0" fmla="*/ 1246512 h 1246512"/>
                <a:gd name="connsiteX1" fmla="*/ 0 w 1099870"/>
                <a:gd name="connsiteY1" fmla="*/ 372993 h 1246512"/>
                <a:gd name="connsiteX2" fmla="*/ 90407 w 1099870"/>
                <a:gd name="connsiteY2" fmla="*/ 154732 h 1246512"/>
                <a:gd name="connsiteX3" fmla="*/ 308668 w 1099870"/>
                <a:gd name="connsiteY3" fmla="*/ 64326 h 1246512"/>
                <a:gd name="connsiteX4" fmla="*/ 868336 w 1099870"/>
                <a:gd name="connsiteY4" fmla="*/ 64326 h 1246512"/>
                <a:gd name="connsiteX5" fmla="*/ 868336 w 1099870"/>
                <a:gd name="connsiteY5" fmla="*/ 0 h 1246512"/>
                <a:gd name="connsiteX6" fmla="*/ 1099870 w 1099870"/>
                <a:gd name="connsiteY6" fmla="*/ 167136 h 1246512"/>
                <a:gd name="connsiteX7" fmla="*/ 868336 w 1099870"/>
                <a:gd name="connsiteY7" fmla="*/ 334272 h 1246512"/>
                <a:gd name="connsiteX8" fmla="*/ 868336 w 1099870"/>
                <a:gd name="connsiteY8" fmla="*/ 269947 h 1246512"/>
                <a:gd name="connsiteX9" fmla="*/ 308668 w 1099870"/>
                <a:gd name="connsiteY9" fmla="*/ 269947 h 1246512"/>
                <a:gd name="connsiteX10" fmla="*/ 205621 w 1099870"/>
                <a:gd name="connsiteY10" fmla="*/ 372994 h 1246512"/>
                <a:gd name="connsiteX11" fmla="*/ 205621 w 1099870"/>
                <a:gd name="connsiteY11" fmla="*/ 1246512 h 1246512"/>
                <a:gd name="connsiteX0" fmla="*/ 0 w 1099870"/>
                <a:gd name="connsiteY0" fmla="*/ 372993 h 1246512"/>
                <a:gd name="connsiteX1" fmla="*/ 90407 w 1099870"/>
                <a:gd name="connsiteY1" fmla="*/ 154732 h 1246512"/>
                <a:gd name="connsiteX2" fmla="*/ 308668 w 1099870"/>
                <a:gd name="connsiteY2" fmla="*/ 64326 h 1246512"/>
                <a:gd name="connsiteX3" fmla="*/ 868336 w 1099870"/>
                <a:gd name="connsiteY3" fmla="*/ 64326 h 1246512"/>
                <a:gd name="connsiteX4" fmla="*/ 868336 w 1099870"/>
                <a:gd name="connsiteY4" fmla="*/ 0 h 1246512"/>
                <a:gd name="connsiteX5" fmla="*/ 1099870 w 1099870"/>
                <a:gd name="connsiteY5" fmla="*/ 167136 h 1246512"/>
                <a:gd name="connsiteX6" fmla="*/ 868336 w 1099870"/>
                <a:gd name="connsiteY6" fmla="*/ 334272 h 1246512"/>
                <a:gd name="connsiteX7" fmla="*/ 868336 w 1099870"/>
                <a:gd name="connsiteY7" fmla="*/ 269947 h 1246512"/>
                <a:gd name="connsiteX8" fmla="*/ 308668 w 1099870"/>
                <a:gd name="connsiteY8" fmla="*/ 269947 h 1246512"/>
                <a:gd name="connsiteX9" fmla="*/ 205621 w 1099870"/>
                <a:gd name="connsiteY9" fmla="*/ 372994 h 1246512"/>
                <a:gd name="connsiteX10" fmla="*/ 205621 w 1099870"/>
                <a:gd name="connsiteY10" fmla="*/ 1246512 h 1246512"/>
                <a:gd name="connsiteX0" fmla="*/ 0 w 1099870"/>
                <a:gd name="connsiteY0" fmla="*/ 372993 h 372994"/>
                <a:gd name="connsiteX1" fmla="*/ 90407 w 1099870"/>
                <a:gd name="connsiteY1" fmla="*/ 154732 h 372994"/>
                <a:gd name="connsiteX2" fmla="*/ 308668 w 1099870"/>
                <a:gd name="connsiteY2" fmla="*/ 64326 h 372994"/>
                <a:gd name="connsiteX3" fmla="*/ 868336 w 1099870"/>
                <a:gd name="connsiteY3" fmla="*/ 64326 h 372994"/>
                <a:gd name="connsiteX4" fmla="*/ 868336 w 1099870"/>
                <a:gd name="connsiteY4" fmla="*/ 0 h 372994"/>
                <a:gd name="connsiteX5" fmla="*/ 1099870 w 1099870"/>
                <a:gd name="connsiteY5" fmla="*/ 167136 h 372994"/>
                <a:gd name="connsiteX6" fmla="*/ 868336 w 1099870"/>
                <a:gd name="connsiteY6" fmla="*/ 334272 h 372994"/>
                <a:gd name="connsiteX7" fmla="*/ 868336 w 1099870"/>
                <a:gd name="connsiteY7" fmla="*/ 269947 h 372994"/>
                <a:gd name="connsiteX8" fmla="*/ 308668 w 1099870"/>
                <a:gd name="connsiteY8" fmla="*/ 269947 h 372994"/>
                <a:gd name="connsiteX9" fmla="*/ 205621 w 1099870"/>
                <a:gd name="connsiteY9" fmla="*/ 372994 h 37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9870" h="372994">
                  <a:moveTo>
                    <a:pt x="0" y="372993"/>
                  </a:moveTo>
                  <a:cubicBezTo>
                    <a:pt x="0" y="291129"/>
                    <a:pt x="32520" y="212618"/>
                    <a:pt x="90407" y="154732"/>
                  </a:cubicBezTo>
                  <a:cubicBezTo>
                    <a:pt x="148294" y="96846"/>
                    <a:pt x="226805" y="64325"/>
                    <a:pt x="308668" y="64326"/>
                  </a:cubicBezTo>
                  <a:lnTo>
                    <a:pt x="868336" y="64326"/>
                  </a:lnTo>
                  <a:lnTo>
                    <a:pt x="868336" y="0"/>
                  </a:lnTo>
                  <a:lnTo>
                    <a:pt x="1099870" y="167136"/>
                  </a:lnTo>
                  <a:lnTo>
                    <a:pt x="868336" y="334272"/>
                  </a:lnTo>
                  <a:lnTo>
                    <a:pt x="868336" y="269947"/>
                  </a:lnTo>
                  <a:lnTo>
                    <a:pt x="308668" y="269947"/>
                  </a:lnTo>
                  <a:cubicBezTo>
                    <a:pt x="251757" y="269947"/>
                    <a:pt x="205621" y="316083"/>
                    <a:pt x="205621" y="372994"/>
                  </a:cubicBezTo>
                </a:path>
              </a:pathLst>
            </a:custGeom>
            <a:gradFill flip="none" rotWithShape="1">
              <a:gsLst>
                <a:gs pos="0">
                  <a:srgbClr val="4E93C2"/>
                </a:gs>
                <a:gs pos="100000">
                  <a:srgbClr val="84B3CA"/>
                </a:gs>
              </a:gsLst>
              <a:lin ang="10800000" scaled="1"/>
              <a:tileRect/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371480" y="4528420"/>
            <a:ext cx="2520473" cy="1099872"/>
            <a:chOff x="5847479" y="4528420"/>
            <a:chExt cx="2520473" cy="1099872"/>
          </a:xfrm>
        </p:grpSpPr>
        <p:sp>
          <p:nvSpPr>
            <p:cNvPr id="50" name="Bent Arrow 49"/>
            <p:cNvSpPr/>
            <p:nvPr/>
          </p:nvSpPr>
          <p:spPr bwMode="auto">
            <a:xfrm rot="5400000" flipH="1">
              <a:off x="6722454" y="3982794"/>
              <a:ext cx="1099871" cy="2191125"/>
            </a:xfrm>
            <a:prstGeom prst="bentArrow">
              <a:avLst>
                <a:gd name="adj1" fmla="val 18754"/>
                <a:gd name="adj2" fmla="val 14763"/>
                <a:gd name="adj3" fmla="val 21051"/>
                <a:gd name="adj4" fmla="val 28064"/>
              </a:avLst>
            </a:prstGeom>
            <a:gradFill flip="none" rotWithShape="1">
              <a:gsLst>
                <a:gs pos="0">
                  <a:srgbClr val="4E93C2"/>
                </a:gs>
                <a:gs pos="100000">
                  <a:srgbClr val="84B3CA"/>
                </a:gs>
              </a:gsLst>
              <a:lin ang="10800000" scaled="1"/>
              <a:tileRect/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 rot="5400000" flipH="1" flipV="1">
              <a:off x="5484040" y="4891859"/>
              <a:ext cx="1099871" cy="372994"/>
            </a:xfrm>
            <a:custGeom>
              <a:avLst/>
              <a:gdLst>
                <a:gd name="connsiteX0" fmla="*/ 0 w 1099870"/>
                <a:gd name="connsiteY0" fmla="*/ 1246512 h 1246512"/>
                <a:gd name="connsiteX1" fmla="*/ 0 w 1099870"/>
                <a:gd name="connsiteY1" fmla="*/ 372993 h 1246512"/>
                <a:gd name="connsiteX2" fmla="*/ 90407 w 1099870"/>
                <a:gd name="connsiteY2" fmla="*/ 154732 h 1246512"/>
                <a:gd name="connsiteX3" fmla="*/ 308668 w 1099870"/>
                <a:gd name="connsiteY3" fmla="*/ 64326 h 1246512"/>
                <a:gd name="connsiteX4" fmla="*/ 868336 w 1099870"/>
                <a:gd name="connsiteY4" fmla="*/ 64326 h 1246512"/>
                <a:gd name="connsiteX5" fmla="*/ 868336 w 1099870"/>
                <a:gd name="connsiteY5" fmla="*/ 0 h 1246512"/>
                <a:gd name="connsiteX6" fmla="*/ 1099870 w 1099870"/>
                <a:gd name="connsiteY6" fmla="*/ 167136 h 1246512"/>
                <a:gd name="connsiteX7" fmla="*/ 868336 w 1099870"/>
                <a:gd name="connsiteY7" fmla="*/ 334272 h 1246512"/>
                <a:gd name="connsiteX8" fmla="*/ 868336 w 1099870"/>
                <a:gd name="connsiteY8" fmla="*/ 269947 h 1246512"/>
                <a:gd name="connsiteX9" fmla="*/ 308668 w 1099870"/>
                <a:gd name="connsiteY9" fmla="*/ 269947 h 1246512"/>
                <a:gd name="connsiteX10" fmla="*/ 205621 w 1099870"/>
                <a:gd name="connsiteY10" fmla="*/ 372994 h 1246512"/>
                <a:gd name="connsiteX11" fmla="*/ 205621 w 1099870"/>
                <a:gd name="connsiteY11" fmla="*/ 1246512 h 1246512"/>
                <a:gd name="connsiteX12" fmla="*/ 0 w 1099870"/>
                <a:gd name="connsiteY12" fmla="*/ 1246512 h 1246512"/>
                <a:gd name="connsiteX0" fmla="*/ 0 w 1099870"/>
                <a:gd name="connsiteY0" fmla="*/ 1246512 h 1337952"/>
                <a:gd name="connsiteX1" fmla="*/ 0 w 1099870"/>
                <a:gd name="connsiteY1" fmla="*/ 372993 h 1337952"/>
                <a:gd name="connsiteX2" fmla="*/ 90407 w 1099870"/>
                <a:gd name="connsiteY2" fmla="*/ 154732 h 1337952"/>
                <a:gd name="connsiteX3" fmla="*/ 308668 w 1099870"/>
                <a:gd name="connsiteY3" fmla="*/ 64326 h 1337952"/>
                <a:gd name="connsiteX4" fmla="*/ 868336 w 1099870"/>
                <a:gd name="connsiteY4" fmla="*/ 64326 h 1337952"/>
                <a:gd name="connsiteX5" fmla="*/ 868336 w 1099870"/>
                <a:gd name="connsiteY5" fmla="*/ 0 h 1337952"/>
                <a:gd name="connsiteX6" fmla="*/ 1099870 w 1099870"/>
                <a:gd name="connsiteY6" fmla="*/ 167136 h 1337952"/>
                <a:gd name="connsiteX7" fmla="*/ 868336 w 1099870"/>
                <a:gd name="connsiteY7" fmla="*/ 334272 h 1337952"/>
                <a:gd name="connsiteX8" fmla="*/ 868336 w 1099870"/>
                <a:gd name="connsiteY8" fmla="*/ 269947 h 1337952"/>
                <a:gd name="connsiteX9" fmla="*/ 308668 w 1099870"/>
                <a:gd name="connsiteY9" fmla="*/ 269947 h 1337952"/>
                <a:gd name="connsiteX10" fmla="*/ 205621 w 1099870"/>
                <a:gd name="connsiteY10" fmla="*/ 372994 h 1337952"/>
                <a:gd name="connsiteX11" fmla="*/ 205621 w 1099870"/>
                <a:gd name="connsiteY11" fmla="*/ 1246512 h 1337952"/>
                <a:gd name="connsiteX12" fmla="*/ 91440 w 1099870"/>
                <a:gd name="connsiteY12" fmla="*/ 1337952 h 1337952"/>
                <a:gd name="connsiteX0" fmla="*/ 0 w 1099870"/>
                <a:gd name="connsiteY0" fmla="*/ 1246512 h 1246512"/>
                <a:gd name="connsiteX1" fmla="*/ 0 w 1099870"/>
                <a:gd name="connsiteY1" fmla="*/ 372993 h 1246512"/>
                <a:gd name="connsiteX2" fmla="*/ 90407 w 1099870"/>
                <a:gd name="connsiteY2" fmla="*/ 154732 h 1246512"/>
                <a:gd name="connsiteX3" fmla="*/ 308668 w 1099870"/>
                <a:gd name="connsiteY3" fmla="*/ 64326 h 1246512"/>
                <a:gd name="connsiteX4" fmla="*/ 868336 w 1099870"/>
                <a:gd name="connsiteY4" fmla="*/ 64326 h 1246512"/>
                <a:gd name="connsiteX5" fmla="*/ 868336 w 1099870"/>
                <a:gd name="connsiteY5" fmla="*/ 0 h 1246512"/>
                <a:gd name="connsiteX6" fmla="*/ 1099870 w 1099870"/>
                <a:gd name="connsiteY6" fmla="*/ 167136 h 1246512"/>
                <a:gd name="connsiteX7" fmla="*/ 868336 w 1099870"/>
                <a:gd name="connsiteY7" fmla="*/ 334272 h 1246512"/>
                <a:gd name="connsiteX8" fmla="*/ 868336 w 1099870"/>
                <a:gd name="connsiteY8" fmla="*/ 269947 h 1246512"/>
                <a:gd name="connsiteX9" fmla="*/ 308668 w 1099870"/>
                <a:gd name="connsiteY9" fmla="*/ 269947 h 1246512"/>
                <a:gd name="connsiteX10" fmla="*/ 205621 w 1099870"/>
                <a:gd name="connsiteY10" fmla="*/ 372994 h 1246512"/>
                <a:gd name="connsiteX11" fmla="*/ 205621 w 1099870"/>
                <a:gd name="connsiteY11" fmla="*/ 1246512 h 1246512"/>
                <a:gd name="connsiteX0" fmla="*/ 0 w 1099870"/>
                <a:gd name="connsiteY0" fmla="*/ 372993 h 1246512"/>
                <a:gd name="connsiteX1" fmla="*/ 90407 w 1099870"/>
                <a:gd name="connsiteY1" fmla="*/ 154732 h 1246512"/>
                <a:gd name="connsiteX2" fmla="*/ 308668 w 1099870"/>
                <a:gd name="connsiteY2" fmla="*/ 64326 h 1246512"/>
                <a:gd name="connsiteX3" fmla="*/ 868336 w 1099870"/>
                <a:gd name="connsiteY3" fmla="*/ 64326 h 1246512"/>
                <a:gd name="connsiteX4" fmla="*/ 868336 w 1099870"/>
                <a:gd name="connsiteY4" fmla="*/ 0 h 1246512"/>
                <a:gd name="connsiteX5" fmla="*/ 1099870 w 1099870"/>
                <a:gd name="connsiteY5" fmla="*/ 167136 h 1246512"/>
                <a:gd name="connsiteX6" fmla="*/ 868336 w 1099870"/>
                <a:gd name="connsiteY6" fmla="*/ 334272 h 1246512"/>
                <a:gd name="connsiteX7" fmla="*/ 868336 w 1099870"/>
                <a:gd name="connsiteY7" fmla="*/ 269947 h 1246512"/>
                <a:gd name="connsiteX8" fmla="*/ 308668 w 1099870"/>
                <a:gd name="connsiteY8" fmla="*/ 269947 h 1246512"/>
                <a:gd name="connsiteX9" fmla="*/ 205621 w 1099870"/>
                <a:gd name="connsiteY9" fmla="*/ 372994 h 1246512"/>
                <a:gd name="connsiteX10" fmla="*/ 205621 w 1099870"/>
                <a:gd name="connsiteY10" fmla="*/ 1246512 h 1246512"/>
                <a:gd name="connsiteX0" fmla="*/ 0 w 1099870"/>
                <a:gd name="connsiteY0" fmla="*/ 372993 h 372994"/>
                <a:gd name="connsiteX1" fmla="*/ 90407 w 1099870"/>
                <a:gd name="connsiteY1" fmla="*/ 154732 h 372994"/>
                <a:gd name="connsiteX2" fmla="*/ 308668 w 1099870"/>
                <a:gd name="connsiteY2" fmla="*/ 64326 h 372994"/>
                <a:gd name="connsiteX3" fmla="*/ 868336 w 1099870"/>
                <a:gd name="connsiteY3" fmla="*/ 64326 h 372994"/>
                <a:gd name="connsiteX4" fmla="*/ 868336 w 1099870"/>
                <a:gd name="connsiteY4" fmla="*/ 0 h 372994"/>
                <a:gd name="connsiteX5" fmla="*/ 1099870 w 1099870"/>
                <a:gd name="connsiteY5" fmla="*/ 167136 h 372994"/>
                <a:gd name="connsiteX6" fmla="*/ 868336 w 1099870"/>
                <a:gd name="connsiteY6" fmla="*/ 334272 h 372994"/>
                <a:gd name="connsiteX7" fmla="*/ 868336 w 1099870"/>
                <a:gd name="connsiteY7" fmla="*/ 269947 h 372994"/>
                <a:gd name="connsiteX8" fmla="*/ 308668 w 1099870"/>
                <a:gd name="connsiteY8" fmla="*/ 269947 h 372994"/>
                <a:gd name="connsiteX9" fmla="*/ 205621 w 1099870"/>
                <a:gd name="connsiteY9" fmla="*/ 372994 h 37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9870" h="372994">
                  <a:moveTo>
                    <a:pt x="0" y="372993"/>
                  </a:moveTo>
                  <a:cubicBezTo>
                    <a:pt x="0" y="291129"/>
                    <a:pt x="32520" y="212618"/>
                    <a:pt x="90407" y="154732"/>
                  </a:cubicBezTo>
                  <a:cubicBezTo>
                    <a:pt x="148294" y="96846"/>
                    <a:pt x="226805" y="64325"/>
                    <a:pt x="308668" y="64326"/>
                  </a:cubicBezTo>
                  <a:lnTo>
                    <a:pt x="868336" y="64326"/>
                  </a:lnTo>
                  <a:lnTo>
                    <a:pt x="868336" y="0"/>
                  </a:lnTo>
                  <a:lnTo>
                    <a:pt x="1099870" y="167136"/>
                  </a:lnTo>
                  <a:lnTo>
                    <a:pt x="868336" y="334272"/>
                  </a:lnTo>
                  <a:lnTo>
                    <a:pt x="868336" y="269947"/>
                  </a:lnTo>
                  <a:lnTo>
                    <a:pt x="308668" y="269947"/>
                  </a:lnTo>
                  <a:cubicBezTo>
                    <a:pt x="251757" y="269947"/>
                    <a:pt x="205621" y="316083"/>
                    <a:pt x="205621" y="372994"/>
                  </a:cubicBezTo>
                </a:path>
              </a:pathLst>
            </a:custGeom>
            <a:gradFill flip="none" rotWithShape="1">
              <a:gsLst>
                <a:gs pos="0">
                  <a:srgbClr val="4E93C2"/>
                </a:gs>
                <a:gs pos="100000">
                  <a:srgbClr val="84B3CA"/>
                </a:gs>
              </a:gsLst>
              <a:lin ang="10800000" scaled="1"/>
              <a:tileRect/>
            </a:gra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8" name="Freeform 57"/>
          <p:cNvSpPr/>
          <p:nvPr/>
        </p:nvSpPr>
        <p:spPr>
          <a:xfrm>
            <a:off x="3806775" y="1185640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  <p:sp>
        <p:nvSpPr>
          <p:cNvPr id="59" name="Freeform 58"/>
          <p:cNvSpPr/>
          <p:nvPr/>
        </p:nvSpPr>
        <p:spPr>
          <a:xfrm>
            <a:off x="6067522" y="1185640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  <p:sp>
        <p:nvSpPr>
          <p:cNvPr id="60" name="Freeform 59"/>
          <p:cNvSpPr/>
          <p:nvPr/>
        </p:nvSpPr>
        <p:spPr>
          <a:xfrm>
            <a:off x="8382001" y="1185640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62" name="Freeform 61"/>
          <p:cNvSpPr/>
          <p:nvPr/>
        </p:nvSpPr>
        <p:spPr>
          <a:xfrm>
            <a:off x="1769802" y="1185640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63" name="Content Placeholder 3"/>
          <p:cNvSpPr txBox="1">
            <a:spLocks/>
          </p:cNvSpPr>
          <p:nvPr/>
        </p:nvSpPr>
        <p:spPr>
          <a:xfrm>
            <a:off x="5828327" y="2634542"/>
            <a:ext cx="4843134" cy="21841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Models that describe your design</a:t>
            </a:r>
          </a:p>
          <a:p>
            <a:pPr lvl="1"/>
            <a:r>
              <a:rPr lang="en-US" dirty="0"/>
              <a:t>Executable specification</a:t>
            </a:r>
          </a:p>
          <a:p>
            <a:pPr lvl="1"/>
            <a:r>
              <a:rPr lang="en-US" dirty="0"/>
              <a:t>Evaluate and test in simulation</a:t>
            </a:r>
          </a:p>
          <a:p>
            <a:r>
              <a:rPr lang="en-US" dirty="0"/>
              <a:t>Start finding problems early</a:t>
            </a:r>
          </a:p>
          <a:p>
            <a:pPr lvl="1"/>
            <a:r>
              <a:rPr lang="en-US" dirty="0"/>
              <a:t>Before getting to code</a:t>
            </a:r>
          </a:p>
          <a:p>
            <a:pPr lvl="1"/>
            <a:r>
              <a:rPr lang="en-US" dirty="0"/>
              <a:t>Before hardware is ready</a:t>
            </a:r>
          </a:p>
        </p:txBody>
      </p:sp>
    </p:spTree>
    <p:extLst>
      <p:ext uri="{BB962C8B-B14F-4D97-AF65-F5344CB8AC3E}">
        <p14:creationId xmlns:p14="http://schemas.microsoft.com/office/powerpoint/2010/main" val="59507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7" grpId="0" animBg="1"/>
      <p:bldP spid="63" grpId="0"/>
      <p:bldP spid="6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and simulation with Model-Based Design</a:t>
            </a:r>
            <a:endParaRPr lang="en-US" dirty="0"/>
          </a:p>
        </p:txBody>
      </p:sp>
      <p:pic>
        <p:nvPicPr>
          <p:cNvPr id="1026" name="Picture 2" descr="C:\Users\jabraham\AppData\Local\Temp\SNAGHTML786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12" y="1828800"/>
            <a:ext cx="5635625" cy="43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abraham\AppData\Local\Temp\SNAGHTML7c6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7465"/>
            <a:ext cx="5562600" cy="43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07239" y="6172200"/>
            <a:ext cx="390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Reference: http://www.flightgear.org/</a:t>
            </a:r>
          </a:p>
        </p:txBody>
      </p:sp>
    </p:spTree>
    <p:extLst>
      <p:ext uri="{BB962C8B-B14F-4D97-AF65-F5344CB8AC3E}">
        <p14:creationId xmlns:p14="http://schemas.microsoft.com/office/powerpoint/2010/main" val="96755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and simulation with Model-Based Design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07239" y="6172200"/>
            <a:ext cx="390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Reference: http://www.flightgear.org/</a:t>
            </a:r>
          </a:p>
        </p:txBody>
      </p:sp>
      <p:pic>
        <p:nvPicPr>
          <p:cNvPr id="1030" name="Picture 6" descr="C:\Users\jabraham\AppData\Local\Temp\SNAGHTMLcad8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55" y="1832947"/>
            <a:ext cx="5630182" cy="433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l20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1250" y="1827464"/>
            <a:ext cx="5557264" cy="43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7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and modeling with Model-Based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that you are done simulating, are you done?</a:t>
            </a:r>
          </a:p>
          <a:p>
            <a:endParaRPr lang="en-US" dirty="0"/>
          </a:p>
          <a:p>
            <a:r>
              <a:rPr lang="en-US" dirty="0" smtClean="0"/>
              <a:t>Can you generate code for your controller and go directly to hardware?</a:t>
            </a:r>
          </a:p>
          <a:p>
            <a:endParaRPr lang="en-US" dirty="0"/>
          </a:p>
          <a:p>
            <a:r>
              <a:rPr lang="en-US" dirty="0" smtClean="0"/>
              <a:t>Could there be other bugs in your design that could be detected earlier?</a:t>
            </a:r>
          </a:p>
          <a:p>
            <a:endParaRPr lang="en-US" dirty="0"/>
          </a:p>
          <a:p>
            <a:r>
              <a:rPr lang="en-US" dirty="0" smtClean="0"/>
              <a:t>Could there be hidden bugs lurking in your design?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2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errors and their consequences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2904680"/>
            <a:ext cx="8077200" cy="33437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Missing or incomplete requirements</a:t>
            </a:r>
          </a:p>
          <a:p>
            <a:pPr lvl="1"/>
            <a:r>
              <a:rPr lang="en-US" dirty="0" smtClean="0"/>
              <a:t>Design may not meet customer needs</a:t>
            </a:r>
          </a:p>
          <a:p>
            <a:endParaRPr lang="en-US" dirty="0"/>
          </a:p>
          <a:p>
            <a:r>
              <a:rPr lang="en-US" dirty="0" smtClean="0"/>
              <a:t>Design lacks sufficient requirements</a:t>
            </a:r>
          </a:p>
          <a:p>
            <a:pPr lvl="1"/>
            <a:r>
              <a:rPr lang="en-US" dirty="0" smtClean="0"/>
              <a:t>Design may not work as expected</a:t>
            </a:r>
          </a:p>
          <a:p>
            <a:endParaRPr lang="en-US" dirty="0" smtClean="0"/>
          </a:p>
          <a:p>
            <a:r>
              <a:rPr lang="en-US" dirty="0" smtClean="0"/>
              <a:t>Inconsistent requirements</a:t>
            </a:r>
          </a:p>
          <a:p>
            <a:pPr lvl="1"/>
            <a:r>
              <a:rPr lang="en-US" dirty="0" smtClean="0"/>
              <a:t>Design may </a:t>
            </a:r>
            <a:r>
              <a:rPr lang="en-US" dirty="0"/>
              <a:t>exhibit unintended </a:t>
            </a:r>
            <a:r>
              <a:rPr lang="en-US" dirty="0" smtClean="0"/>
              <a:t>behavior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6126521" y="1456881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  <p:sp>
        <p:nvSpPr>
          <p:cNvPr id="7" name="Freeform 6"/>
          <p:cNvSpPr/>
          <p:nvPr/>
        </p:nvSpPr>
        <p:spPr>
          <a:xfrm>
            <a:off x="8441000" y="1456881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8" name="Freeform 7"/>
          <p:cNvSpPr/>
          <p:nvPr/>
        </p:nvSpPr>
        <p:spPr>
          <a:xfrm>
            <a:off x="1828801" y="1456881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3206582" y="990601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rved Down Arrow 9"/>
          <p:cNvSpPr/>
          <p:nvPr/>
        </p:nvSpPr>
        <p:spPr>
          <a:xfrm flipH="1" flipV="1">
            <a:off x="3103773" y="2438402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7400" y="1219201"/>
            <a:ext cx="455479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65774" y="1456881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190295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and fixing </a:t>
            </a:r>
            <a:r>
              <a:rPr lang="en-US" i="1" u="sng" dirty="0" smtClean="0"/>
              <a:t>requirement errors </a:t>
            </a:r>
            <a:r>
              <a:rPr lang="en-US" dirty="0" smtClean="0"/>
              <a:t>early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904680"/>
            <a:ext cx="8077200" cy="37247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Bi-directionally trace requirements</a:t>
            </a:r>
          </a:p>
          <a:p>
            <a:pPr lvl="1"/>
            <a:r>
              <a:rPr lang="en-US" dirty="0" smtClean="0"/>
              <a:t>From requirements to design and visa-versa</a:t>
            </a:r>
          </a:p>
          <a:p>
            <a:pPr lvl="1"/>
            <a:r>
              <a:rPr lang="en-US" dirty="0" smtClean="0"/>
              <a:t>Check that all requirements map to design components</a:t>
            </a:r>
          </a:p>
          <a:p>
            <a:pPr lvl="1"/>
            <a:endParaRPr lang="en-US" dirty="0"/>
          </a:p>
          <a:p>
            <a:r>
              <a:rPr lang="en-US" dirty="0" smtClean="0"/>
              <a:t>Confirm expected behavior with simulation-based tests</a:t>
            </a:r>
          </a:p>
          <a:p>
            <a:pPr lvl="1"/>
            <a:r>
              <a:rPr lang="en-US" dirty="0" smtClean="0"/>
              <a:t>Execute simulation-based tests that map to requirements </a:t>
            </a:r>
          </a:p>
          <a:p>
            <a:pPr lvl="1"/>
            <a:r>
              <a:rPr lang="en-US" dirty="0" smtClean="0"/>
              <a:t>Identify unintended behavior or deviations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Complement testing with formal methods</a:t>
            </a:r>
          </a:p>
          <a:p>
            <a:pPr lvl="1"/>
            <a:r>
              <a:rPr lang="en-US" dirty="0" smtClean="0"/>
              <a:t>Prove that design meets safety requirements</a:t>
            </a:r>
          </a:p>
          <a:p>
            <a:pPr lvl="1"/>
            <a:r>
              <a:rPr lang="en-US" dirty="0" smtClean="0"/>
              <a:t>Use counter examples to debug design</a:t>
            </a:r>
          </a:p>
        </p:txBody>
      </p:sp>
      <p:sp>
        <p:nvSpPr>
          <p:cNvPr id="5" name="Freeform 4"/>
          <p:cNvSpPr/>
          <p:nvPr/>
        </p:nvSpPr>
        <p:spPr>
          <a:xfrm>
            <a:off x="6126521" y="1456881"/>
            <a:ext cx="2515176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Coding</a:t>
            </a:r>
          </a:p>
        </p:txBody>
      </p:sp>
      <p:sp>
        <p:nvSpPr>
          <p:cNvPr id="6" name="Freeform 5"/>
          <p:cNvSpPr/>
          <p:nvPr/>
        </p:nvSpPr>
        <p:spPr>
          <a:xfrm>
            <a:off x="8441000" y="1456881"/>
            <a:ext cx="198119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Integration </a:t>
            </a:r>
          </a:p>
        </p:txBody>
      </p:sp>
      <p:sp>
        <p:nvSpPr>
          <p:cNvPr id="7" name="Freeform 6"/>
          <p:cNvSpPr/>
          <p:nvPr/>
        </p:nvSpPr>
        <p:spPr>
          <a:xfrm>
            <a:off x="1828801" y="1456881"/>
            <a:ext cx="2263303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Requirements</a:t>
            </a:r>
          </a:p>
        </p:txBody>
      </p:sp>
      <p:sp>
        <p:nvSpPr>
          <p:cNvPr id="8" name="Curved Down Arrow 7"/>
          <p:cNvSpPr/>
          <p:nvPr/>
        </p:nvSpPr>
        <p:spPr>
          <a:xfrm>
            <a:off x="3206582" y="990601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urved Down Arrow 8"/>
          <p:cNvSpPr/>
          <p:nvPr/>
        </p:nvSpPr>
        <p:spPr>
          <a:xfrm flipH="1" flipV="1">
            <a:off x="3103773" y="2438402"/>
            <a:ext cx="1318382" cy="390079"/>
          </a:xfrm>
          <a:prstGeom prst="curvedDownArrow">
            <a:avLst>
              <a:gd name="adj1" fmla="val 31948"/>
              <a:gd name="adj2" fmla="val 108135"/>
              <a:gd name="adj3" fmla="val 497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7400" y="1219201"/>
            <a:ext cx="4554798" cy="1219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865774" y="1456881"/>
            <a:ext cx="2540809" cy="905321"/>
          </a:xfrm>
          <a:custGeom>
            <a:avLst/>
            <a:gdLst>
              <a:gd name="connsiteX0" fmla="*/ 0 w 2263303"/>
              <a:gd name="connsiteY0" fmla="*/ 0 h 905321"/>
              <a:gd name="connsiteX1" fmla="*/ 1810643 w 2263303"/>
              <a:gd name="connsiteY1" fmla="*/ 0 h 905321"/>
              <a:gd name="connsiteX2" fmla="*/ 2263303 w 2263303"/>
              <a:gd name="connsiteY2" fmla="*/ 452661 h 905321"/>
              <a:gd name="connsiteX3" fmla="*/ 1810643 w 2263303"/>
              <a:gd name="connsiteY3" fmla="*/ 905321 h 905321"/>
              <a:gd name="connsiteX4" fmla="*/ 0 w 2263303"/>
              <a:gd name="connsiteY4" fmla="*/ 905321 h 905321"/>
              <a:gd name="connsiteX5" fmla="*/ 452661 w 2263303"/>
              <a:gd name="connsiteY5" fmla="*/ 452661 h 905321"/>
              <a:gd name="connsiteX6" fmla="*/ 0 w 2263303"/>
              <a:gd name="connsiteY6" fmla="*/ 0 h 90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3303" h="905321">
                <a:moveTo>
                  <a:pt x="0" y="0"/>
                </a:moveTo>
                <a:lnTo>
                  <a:pt x="1810643" y="0"/>
                </a:lnTo>
                <a:lnTo>
                  <a:pt x="2263303" y="452661"/>
                </a:lnTo>
                <a:lnTo>
                  <a:pt x="1810643" y="905321"/>
                </a:lnTo>
                <a:lnTo>
                  <a:pt x="0" y="905321"/>
                </a:lnTo>
                <a:lnTo>
                  <a:pt x="452661" y="452661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6669" tIns="21336" rIns="473996" bIns="2133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Design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4038600"/>
            <a:ext cx="8305800" cy="25908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7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MW_Public_widescreen">
  <a:themeElements>
    <a:clrScheme name="TMW_PPT">
      <a:dk1>
        <a:sysClr val="windowText" lastClr="000000"/>
      </a:dk1>
      <a:lt1>
        <a:sysClr val="window" lastClr="FFFFFF"/>
      </a:lt1>
      <a:dk2>
        <a:srgbClr val="125687"/>
      </a:dk2>
      <a:lt2>
        <a:srgbClr val="EEECE1"/>
      </a:lt2>
      <a:accent1>
        <a:srgbClr val="95B3D7"/>
      </a:accent1>
      <a:accent2>
        <a:srgbClr val="781414"/>
      </a:accent2>
      <a:accent3>
        <a:srgbClr val="697819"/>
      </a:accent3>
      <a:accent4>
        <a:srgbClr val="D27809"/>
      </a:accent4>
      <a:accent5>
        <a:srgbClr val="BFBFBF"/>
      </a:accent5>
      <a:accent6>
        <a:srgbClr val="E5DD9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1" dirty="0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5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0FD4FE16-3090-44A2-8363-C1FD2CAAFA18}" vid="{13A68687-34C5-49C2-9A09-1ADAC70C67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121</TotalTime>
  <Words>1410</Words>
  <Application>Microsoft Office PowerPoint</Application>
  <PresentationFormat>Widescreen</PresentationFormat>
  <Paragraphs>344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Courier New</vt:lpstr>
      <vt:lpstr>Wingdings</vt:lpstr>
      <vt:lpstr>MW_Public_widescreen</vt:lpstr>
      <vt:lpstr>Verification and Test with Model-Based Design</vt:lpstr>
      <vt:lpstr>The software development process</vt:lpstr>
      <vt:lpstr>Phase where errors are found</vt:lpstr>
      <vt:lpstr>Model-Based Design</vt:lpstr>
      <vt:lpstr>Modeling and simulation with Model-Based Design</vt:lpstr>
      <vt:lpstr>Modeling and simulation with Model-Based Design</vt:lpstr>
      <vt:lpstr>Simulation and modeling with Model-Based Design</vt:lpstr>
      <vt:lpstr>Requirement errors and their consequences</vt:lpstr>
      <vt:lpstr>Finding and fixing requirement errors early</vt:lpstr>
      <vt:lpstr>Confirm requirements map to design</vt:lpstr>
      <vt:lpstr>Finding and fixing requirement errors early</vt:lpstr>
      <vt:lpstr>Execute functional tests in simulation</vt:lpstr>
      <vt:lpstr>Execute functional tests in simulation</vt:lpstr>
      <vt:lpstr>Finding and fixing requirement errors early</vt:lpstr>
      <vt:lpstr>Complement testing with formal methods</vt:lpstr>
      <vt:lpstr>Counter example test generation</vt:lpstr>
      <vt:lpstr>Implementation errors and their consequences</vt:lpstr>
      <vt:lpstr>Finding and fixing implementation errors early</vt:lpstr>
      <vt:lpstr>Confirm design is free of implementation errors</vt:lpstr>
      <vt:lpstr>Confirm design is free of implementation errors</vt:lpstr>
      <vt:lpstr>Finding and fixing implementation errors early</vt:lpstr>
      <vt:lpstr>Confirm design is fully tested</vt:lpstr>
      <vt:lpstr>Generate additional tests with formal methods</vt:lpstr>
      <vt:lpstr>Consistency issues and their consequences</vt:lpstr>
      <vt:lpstr>Addressing consistency issues</vt:lpstr>
      <vt:lpstr>Check model complies with standards</vt:lpstr>
      <vt:lpstr>Confirm design and code consistency</vt:lpstr>
      <vt:lpstr>Integrated code concerns</vt:lpstr>
      <vt:lpstr>Finding runtime errors before production</vt:lpstr>
      <vt:lpstr>Verify robustness of integrated code</vt:lpstr>
      <vt:lpstr>Verify robustness of integrated code</vt:lpstr>
      <vt:lpstr>Summary of V&amp;V with Model-Based Design</vt:lpstr>
    </vt:vector>
  </TitlesOfParts>
  <Company>MathWorks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Verification and Test with Model-Based Design</dc:title>
  <dc:creator>Jay Abraham</dc:creator>
  <cp:keywords>Version 15.2</cp:keywords>
  <cp:lastModifiedBy>Jay Abraham</cp:lastModifiedBy>
  <cp:revision>26</cp:revision>
  <dcterms:created xsi:type="dcterms:W3CDTF">2015-10-27T19:25:55Z</dcterms:created>
  <dcterms:modified xsi:type="dcterms:W3CDTF">2015-10-27T22:19:43Z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441712758</vt:i4>
  </property>
  <property fmtid="{D5CDD505-2E9C-101B-9397-08002B2CF9AE}" pid="3" name="_NewReviewCycle">
    <vt:lpwstr/>
  </property>
  <property fmtid="{D5CDD505-2E9C-101B-9397-08002B2CF9AE}" pid="4" name="_EmailSubject">
    <vt:lpwstr>Quick PPT question</vt:lpwstr>
  </property>
  <property fmtid="{D5CDD505-2E9C-101B-9397-08002B2CF9AE}" pid="5" name="_AuthorEmail">
    <vt:lpwstr>Julie.Cornell@mathworks.com</vt:lpwstr>
  </property>
  <property fmtid="{D5CDD505-2E9C-101B-9397-08002B2CF9AE}" pid="6" name="_AuthorEmailDisplayName">
    <vt:lpwstr>Julie Cornell</vt:lpwstr>
  </property>
</Properties>
</file>