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45" r:id="rId2"/>
    <p:sldId id="362" r:id="rId3"/>
    <p:sldId id="360" r:id="rId4"/>
    <p:sldId id="361" r:id="rId5"/>
    <p:sldId id="363" r:id="rId6"/>
    <p:sldId id="374" r:id="rId7"/>
    <p:sldId id="371" r:id="rId8"/>
    <p:sldId id="364" r:id="rId9"/>
    <p:sldId id="365" r:id="rId10"/>
    <p:sldId id="372" r:id="rId11"/>
    <p:sldId id="368" r:id="rId12"/>
    <p:sldId id="373" r:id="rId13"/>
    <p:sldId id="375" r:id="rId14"/>
    <p:sldId id="366" r:id="rId15"/>
    <p:sldId id="367" r:id="rId16"/>
    <p:sldId id="344"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 xmlns:p15="http://schemas.microsoft.com/office/powerpoint/2012/main">
        <p15:guide id="1" orient="horz" pos="216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003E6A"/>
    <a:srgbClr val="575F6D"/>
    <a:srgbClr val="FF9933"/>
    <a:srgbClr val="5DAA00"/>
    <a:srgbClr val="4FAFFF"/>
    <a:srgbClr val="0099FF"/>
    <a:srgbClr val="CCECFF"/>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0" autoAdjust="0"/>
    <p:restoredTop sz="98601" autoAdjust="0"/>
  </p:normalViewPr>
  <p:slideViewPr>
    <p:cSldViewPr snapToGrid="0">
      <p:cViewPr>
        <p:scale>
          <a:sx n="110" d="100"/>
          <a:sy n="110" d="100"/>
        </p:scale>
        <p:origin x="-840" y="-84"/>
      </p:cViewPr>
      <p:guideLst>
        <p:guide orient="horz" pos="2161"/>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1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a:p>
        </p:txBody>
      </p:sp>
    </p:spTree>
    <p:extLst>
      <p:ext uri="{BB962C8B-B14F-4D97-AF65-F5344CB8AC3E}">
        <p14:creationId xmlns:p14="http://schemas.microsoft.com/office/powerpoint/2010/main" val="3920162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descr="Horizontal_Slant_for_Cover_Page.png"/>
          <p:cNvPicPr>
            <a:picLocks noChangeAspect="1"/>
          </p:cNvPicPr>
          <p:nvPr userDrawn="1"/>
        </p:nvPicPr>
        <p:blipFill>
          <a:blip r:embed="rId2" cstate="print"/>
          <a:stretch>
            <a:fillRect/>
          </a:stretch>
        </p:blipFill>
        <p:spPr>
          <a:xfrm>
            <a:off x="0" y="0"/>
            <a:ext cx="9144000" cy="6858000"/>
          </a:xfrm>
          <a:prstGeom prst="rect">
            <a:avLst/>
          </a:prstGeom>
        </p:spPr>
      </p:pic>
      <p:sp>
        <p:nvSpPr>
          <p:cNvPr id="26" name="Title 4"/>
          <p:cNvSpPr>
            <a:spLocks noGrp="1"/>
          </p:cNvSpPr>
          <p:nvPr>
            <p:ph type="ctrTitle" hasCustomPrompt="1"/>
          </p:nvPr>
        </p:nvSpPr>
        <p:spPr>
          <a:xfrm>
            <a:off x="3992881" y="1231163"/>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smtClean="0"/>
              <a:t>Main Title, Font: </a:t>
            </a:r>
            <a:br>
              <a:rPr lang="en-US" dirty="0" smtClean="0"/>
            </a:br>
            <a:r>
              <a:rPr lang="en-US" dirty="0" smtClean="0"/>
              <a:t>Arial Bold 32pt.</a:t>
            </a:r>
            <a:endParaRPr lang="en-US" dirty="0"/>
          </a:p>
        </p:txBody>
      </p:sp>
      <p:sp>
        <p:nvSpPr>
          <p:cNvPr id="27"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smtClean="0"/>
              <a:t>Meeting date(s), Arial 20pt.</a:t>
            </a:r>
            <a:endParaRPr lang="en-US" dirty="0"/>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Speaker’s name, Arial 20pt.</a:t>
            </a:r>
            <a:endParaRPr lang="en-US" dirty="0"/>
          </a:p>
        </p:txBody>
      </p:sp>
      <p:sp>
        <p:nvSpPr>
          <p:cNvPr id="29" name="Text Placeholder 40"/>
          <p:cNvSpPr>
            <a:spLocks noGrp="1"/>
          </p:cNvSpPr>
          <p:nvPr>
            <p:ph type="body" sz="quarter" idx="16" hasCustomPrompt="1"/>
          </p:nvPr>
        </p:nvSpPr>
        <p:spPr>
          <a:xfrm>
            <a:off x="3886164" y="5222875"/>
            <a:ext cx="4972726" cy="381000"/>
          </a:xfrm>
        </p:spPr>
        <p:txBody>
          <a:bodyPr wrap="squar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smtClean="0"/>
              <a:t>Speaker’s title, Arial 16pt.</a:t>
            </a:r>
            <a:endParaRPr lang="en-US" dirty="0"/>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Sub-title, Arial Bold 24pt.</a:t>
            </a:r>
            <a:endParaRPr lang="en-US" dirty="0"/>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spcBef>
                <a:spcPts val="2400"/>
              </a:spcBef>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baseline="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15" name="Text Placeholder 14"/>
          <p:cNvSpPr>
            <a:spLocks noGrp="1"/>
          </p:cNvSpPr>
          <p:nvPr>
            <p:ph type="body" sz="quarter" idx="22" hasCustomPrompt="1"/>
          </p:nvPr>
        </p:nvSpPr>
        <p:spPr>
          <a:xfrm>
            <a:off x="0" y="4972050"/>
            <a:ext cx="3282950" cy="512763"/>
          </a:xfrm>
          <a:solidFill>
            <a:schemeClr val="bg1">
              <a:alpha val="50000"/>
            </a:schemeClr>
          </a:solidFill>
          <a:ln w="12700">
            <a:solidFill>
              <a:schemeClr val="bg1">
                <a:lumMod val="85000"/>
              </a:schemeClr>
            </a:solidFill>
          </a:ln>
        </p:spPr>
        <p:txBody>
          <a:bodyPr>
            <a:noAutofit/>
          </a:bodyPr>
          <a:lstStyle>
            <a:lvl1pPr marL="0" indent="0" algn="just">
              <a:buNone/>
              <a:defRPr sz="900" baseline="0">
                <a:latin typeface="Arial Narrow" pitchFamily="34" charset="0"/>
              </a:defRPr>
            </a:lvl1pPr>
            <a:lvl2pPr algn="just">
              <a:buNone/>
              <a:defRPr sz="900">
                <a:latin typeface="Arial Narrow" pitchFamily="34" charset="0"/>
              </a:defRPr>
            </a:lvl2pPr>
            <a:lvl3pPr algn="just">
              <a:buNone/>
              <a:defRPr sz="900">
                <a:latin typeface="Arial Narrow" pitchFamily="34" charset="0"/>
              </a:defRPr>
            </a:lvl3pPr>
            <a:lvl4pPr algn="just">
              <a:buNone/>
              <a:defRPr sz="900">
                <a:latin typeface="Arial Narrow" pitchFamily="34" charset="0"/>
              </a:defRPr>
            </a:lvl4pPr>
            <a:lvl5pPr algn="just">
              <a:buNone/>
              <a:defRPr sz="900">
                <a:latin typeface="Arial Narrow" pitchFamily="34" charset="0"/>
              </a:defRPr>
            </a:lvl5pPr>
          </a:lstStyle>
          <a:p>
            <a:pPr lvl="0"/>
            <a:r>
              <a:rPr lang="en-US" dirty="0" smtClean="0"/>
              <a:t>Insert Government required information here or delete this text box. Insert Government required information here or delete this text box. Insert Government required information here or delete this text box.</a:t>
            </a:r>
            <a:endParaRPr lang="en-US" dirty="0"/>
          </a:p>
        </p:txBody>
      </p:sp>
      <p:sp>
        <p:nvSpPr>
          <p:cNvPr id="17" name="Text Placeholder 16"/>
          <p:cNvSpPr>
            <a:spLocks noGrp="1"/>
          </p:cNvSpPr>
          <p:nvPr>
            <p:ph type="body" sz="quarter" idx="23" hasCustomPrompt="1"/>
          </p:nvPr>
        </p:nvSpPr>
        <p:spPr>
          <a:xfrm>
            <a:off x="0" y="5603875"/>
            <a:ext cx="6416675" cy="514350"/>
          </a:xfrm>
          <a:solidFill>
            <a:schemeClr val="bg1">
              <a:alpha val="50000"/>
            </a:schemeClr>
          </a:solidFill>
        </p:spPr>
        <p:txBody>
          <a:bodyPr>
            <a:normAutofit/>
          </a:bodyPr>
          <a:lstStyle>
            <a:lvl1pPr marL="0" indent="0" algn="just">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
        <p:nvSpPr>
          <p:cNvPr id="19" name="Text Placeholder 18"/>
          <p:cNvSpPr>
            <a:spLocks noGrp="1"/>
          </p:cNvSpPr>
          <p:nvPr>
            <p:ph type="body" sz="quarter" idx="24" hasCustomPrompt="1"/>
          </p:nvPr>
        </p:nvSpPr>
        <p:spPr>
          <a:xfrm>
            <a:off x="0" y="6224588"/>
            <a:ext cx="6416675" cy="512762"/>
          </a:xfrm>
          <a:solidFill>
            <a:schemeClr val="bg1">
              <a:alpha val="50000"/>
            </a:schemeClr>
          </a:solidFill>
        </p:spPr>
        <p:txBody>
          <a:bodyPr>
            <a:normAutofit/>
          </a:bodyPr>
          <a:lstStyle>
            <a:lvl1pPr marL="0" indent="0">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Break Slide">
    <p:spTree>
      <p:nvGrpSpPr>
        <p:cNvPr id="1" name=""/>
        <p:cNvGrpSpPr/>
        <p:nvPr/>
      </p:nvGrpSpPr>
      <p:grpSpPr>
        <a:xfrm>
          <a:off x="0" y="0"/>
          <a:ext cx="0" cy="0"/>
          <a:chOff x="0" y="0"/>
          <a:chExt cx="0" cy="0"/>
        </a:xfrm>
      </p:grpSpPr>
      <p:pic>
        <p:nvPicPr>
          <p:cNvPr id="11" name="Picture 10" descr="Slant_and_logo_for_Horizontal.png"/>
          <p:cNvPicPr>
            <a:picLocks noChangeAspect="1"/>
          </p:cNvPicPr>
          <p:nvPr userDrawn="1"/>
        </p:nvPicPr>
        <p:blipFill>
          <a:blip r:embed="rId2" cstate="print"/>
          <a:stretch>
            <a:fillRect/>
          </a:stretch>
        </p:blipFill>
        <p:spPr>
          <a:xfrm>
            <a:off x="0" y="0"/>
            <a:ext cx="9144000" cy="6858000"/>
          </a:xfrm>
          <a:prstGeom prst="rect">
            <a:avLst/>
          </a:prstGeom>
        </p:spPr>
      </p:pic>
      <p:sp>
        <p:nvSpPr>
          <p:cNvPr id="30" name="Text Placeholder 43"/>
          <p:cNvSpPr>
            <a:spLocks noGrp="1"/>
          </p:cNvSpPr>
          <p:nvPr>
            <p:ph type="body" sz="quarter" idx="17" hasCustomPrompt="1"/>
          </p:nvPr>
        </p:nvSpPr>
        <p:spPr>
          <a:xfrm>
            <a:off x="3444240" y="3200400"/>
            <a:ext cx="5410297"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Section Break (Click to Add Title)</a:t>
            </a:r>
            <a:endParaRPr lang="en-US" dirty="0"/>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(or remove)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402080"/>
            <a:ext cx="8382000" cy="4524333"/>
          </a:xfrm>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a:lvl1pPr>
          </a:lstStyle>
          <a:p>
            <a:fld id="{F6EFC63E-F8D9-44BB-A462-AC735E845F95}" type="slidenum">
              <a:rPr lang="en-US"/>
              <a:pPr/>
              <a:t>‹#›</a:t>
            </a:fld>
            <a:endParaRPr lang="en-US"/>
          </a:p>
        </p:txBody>
      </p:sp>
      <p:sp>
        <p:nvSpPr>
          <p:cNvPr id="6"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0545"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89"/>
          <p:cNvSpPr>
            <a:spLocks noGrp="1" noChangeArrowheads="1"/>
          </p:cNvSpPr>
          <p:nvPr>
            <p:ph type="sldNum" sz="quarter" idx="11"/>
          </p:nvPr>
        </p:nvSpPr>
        <p:spPr>
          <a:ln/>
        </p:spPr>
        <p:txBody>
          <a:bodyPr/>
          <a:lstStyle>
            <a:lvl1pPr>
              <a:defRPr/>
            </a:lvl1pPr>
          </a:lstStyle>
          <a:p>
            <a:fld id="{BE6D4B03-E339-4C9D-AC39-0BD7C921B5B0}" type="slidenum">
              <a:rPr lang="en-US"/>
              <a:pPr/>
              <a:t>‹#›</a:t>
            </a:fld>
            <a:endParaRPr lang="en-US"/>
          </a:p>
        </p:txBody>
      </p:sp>
      <p:sp>
        <p:nvSpPr>
          <p:cNvPr id="7"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pic>
        <p:nvPicPr>
          <p:cNvPr id="6" name="Picture 5" descr="Logo Slide.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764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04800" y="1402080"/>
            <a:ext cx="8389034" cy="45243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Narrow" pitchFamily="34" charset="0"/>
              </a:defRPr>
            </a:lvl1pPr>
          </a:lstStyle>
          <a:p>
            <a:pPr>
              <a:defRPr/>
            </a:pPr>
            <a:endParaRPr lang="en-US" dirty="0"/>
          </a:p>
        </p:txBody>
      </p:sp>
      <p:sp>
        <p:nvSpPr>
          <p:cNvPr id="1113" name="Rectangle 89"/>
          <p:cNvSpPr>
            <a:spLocks noGrp="1" noChangeArrowheads="1"/>
          </p:cNvSpPr>
          <p:nvPr>
            <p:ph type="sldNum" sz="quarter" idx="4"/>
          </p:nvPr>
        </p:nvSpPr>
        <p:spPr bwMode="auto">
          <a:xfrm>
            <a:off x="28411" y="6477000"/>
            <a:ext cx="400378" cy="297651"/>
          </a:xfrm>
          <a:prstGeom prst="rect">
            <a:avLst/>
          </a:prstGeom>
          <a:noFill/>
          <a:ln w="9525">
            <a:noFill/>
            <a:miter lim="800000"/>
            <a:headEnd/>
            <a:tailEnd/>
          </a:ln>
          <a:effectLst/>
        </p:spPr>
        <p:txBody>
          <a:bodyPr vert="horz" wrap="none" lIns="96653" tIns="48326" rIns="96653" bIns="48326" numCol="1" anchor="t" anchorCtr="0" compatLnSpc="1">
            <a:prstTxWarp prst="textNoShape">
              <a:avLst/>
            </a:prstTxWarp>
            <a:spAutoFit/>
          </a:bodyPr>
          <a:lstStyle>
            <a:lvl1pPr algn="ctr">
              <a:defRPr sz="1300">
                <a:solidFill>
                  <a:srgbClr val="000000"/>
                </a:solidFill>
                <a:latin typeface="Arial" charset="0"/>
              </a:defRPr>
            </a:lvl1pPr>
          </a:lstStyle>
          <a:p>
            <a:fld id="{8E41F33A-8A61-4937-A58C-46521EFFC1C2}" type="slidenum">
              <a:rPr lang="en-US"/>
              <a:pPr/>
              <a:t>‹#›</a:t>
            </a:fld>
            <a:endParaRPr lang="en-US" dirty="0"/>
          </a:p>
        </p:txBody>
      </p:sp>
      <p:cxnSp>
        <p:nvCxnSpPr>
          <p:cNvPr id="12" name="Straight Connector 11"/>
          <p:cNvCxnSpPr/>
          <p:nvPr/>
        </p:nvCxnSpPr>
        <p:spPr>
          <a:xfrm>
            <a:off x="0" y="1026938"/>
            <a:ext cx="9144000" cy="0"/>
          </a:xfrm>
          <a:prstGeom prst="line">
            <a:avLst/>
          </a:prstGeom>
          <a:ln w="47625">
            <a:solidFill>
              <a:srgbClr val="005DAA"/>
            </a:solidFill>
          </a:ln>
        </p:spPr>
        <p:style>
          <a:lnRef idx="1">
            <a:schemeClr val="accent1"/>
          </a:lnRef>
          <a:fillRef idx="0">
            <a:schemeClr val="accent1"/>
          </a:fillRef>
          <a:effectRef idx="0">
            <a:schemeClr val="accent1"/>
          </a:effectRef>
          <a:fontRef idx="minor">
            <a:schemeClr val="tx1"/>
          </a:fontRef>
        </p:style>
      </p:cxnSp>
      <p:pic>
        <p:nvPicPr>
          <p:cNvPr id="11" name="Picture 10" descr="noc_logo blue_PNG.png"/>
          <p:cNvPicPr>
            <a:picLocks noChangeAspect="1"/>
          </p:cNvPicPr>
          <p:nvPr/>
        </p:nvPicPr>
        <p:blipFill>
          <a:blip r:embed="rId8" cstate="print"/>
          <a:stretch>
            <a:fillRect/>
          </a:stretch>
        </p:blipFill>
        <p:spPr>
          <a:xfrm>
            <a:off x="7148539" y="383381"/>
            <a:ext cx="1760445" cy="306744"/>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4" r:id="rId2"/>
    <p:sldLayoutId id="2147483661" r:id="rId3"/>
    <p:sldLayoutId id="2147483663" r:id="rId4"/>
    <p:sldLayoutId id="2147483672" r:id="rId5"/>
    <p:sldLayoutId id="2147483666" r:id="rId6"/>
  </p:sldLayoutIdLst>
  <p:hf hdr="0" ftr="0" dt="0"/>
  <p:txStyles>
    <p:titleStyle>
      <a:lvl1pPr algn="l" rtl="0" eaLnBrk="1" fontAlgn="base" hangingPunct="1">
        <a:spcBef>
          <a:spcPct val="0"/>
        </a:spcBef>
        <a:spcAft>
          <a:spcPct val="0"/>
        </a:spcAft>
        <a:defRPr sz="24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a:solidFill>
            <a:schemeClr val="tx1"/>
          </a:solidFill>
          <a:latin typeface="Tahoma" charset="0"/>
          <a:cs typeface="Arial" charset="0"/>
        </a:defRPr>
      </a:lvl2pPr>
      <a:lvl3pPr algn="l" rtl="0" eaLnBrk="1" fontAlgn="base" hangingPunct="1">
        <a:spcBef>
          <a:spcPct val="0"/>
        </a:spcBef>
        <a:spcAft>
          <a:spcPct val="0"/>
        </a:spcAft>
        <a:defRPr sz="2600">
          <a:solidFill>
            <a:schemeClr val="tx1"/>
          </a:solidFill>
          <a:latin typeface="Tahoma" charset="0"/>
          <a:cs typeface="Arial" charset="0"/>
        </a:defRPr>
      </a:lvl3pPr>
      <a:lvl4pPr algn="l" rtl="0" eaLnBrk="1" fontAlgn="base" hangingPunct="1">
        <a:spcBef>
          <a:spcPct val="0"/>
        </a:spcBef>
        <a:spcAft>
          <a:spcPct val="0"/>
        </a:spcAft>
        <a:defRPr sz="2600">
          <a:solidFill>
            <a:schemeClr val="tx1"/>
          </a:solidFill>
          <a:latin typeface="Tahoma" charset="0"/>
          <a:cs typeface="Arial" charset="0"/>
        </a:defRPr>
      </a:lvl4pPr>
      <a:lvl5pPr algn="l" rtl="0" eaLnBrk="1" fontAlgn="base" hangingPunct="1">
        <a:spcBef>
          <a:spcPct val="0"/>
        </a:spcBef>
        <a:spcAft>
          <a:spcPct val="0"/>
        </a:spcAft>
        <a:defRPr sz="2600">
          <a:solidFill>
            <a:schemeClr val="tx1"/>
          </a:solidFill>
          <a:latin typeface="Tahoma" charset="0"/>
          <a:cs typeface="Arial" charset="0"/>
        </a:defRPr>
      </a:lvl5pPr>
      <a:lvl6pPr marL="457200" algn="l" rtl="0" eaLnBrk="1" fontAlgn="base" hangingPunct="1">
        <a:spcBef>
          <a:spcPct val="0"/>
        </a:spcBef>
        <a:spcAft>
          <a:spcPct val="0"/>
        </a:spcAft>
        <a:defRPr sz="2600">
          <a:solidFill>
            <a:schemeClr val="tx1"/>
          </a:solidFill>
          <a:latin typeface="Tahoma" charset="0"/>
          <a:cs typeface="Arial" charset="0"/>
        </a:defRPr>
      </a:lvl6pPr>
      <a:lvl7pPr marL="914400" algn="l" rtl="0" eaLnBrk="1" fontAlgn="base" hangingPunct="1">
        <a:spcBef>
          <a:spcPct val="0"/>
        </a:spcBef>
        <a:spcAft>
          <a:spcPct val="0"/>
        </a:spcAft>
        <a:defRPr sz="2600">
          <a:solidFill>
            <a:schemeClr val="tx1"/>
          </a:solidFill>
          <a:latin typeface="Tahoma" charset="0"/>
          <a:cs typeface="Arial" charset="0"/>
        </a:defRPr>
      </a:lvl7pPr>
      <a:lvl8pPr marL="1371600" algn="l" rtl="0" eaLnBrk="1" fontAlgn="base" hangingPunct="1">
        <a:spcBef>
          <a:spcPct val="0"/>
        </a:spcBef>
        <a:spcAft>
          <a:spcPct val="0"/>
        </a:spcAft>
        <a:defRPr sz="2600">
          <a:solidFill>
            <a:schemeClr val="tx1"/>
          </a:solidFill>
          <a:latin typeface="Tahoma" charset="0"/>
          <a:cs typeface="Arial" charset="0"/>
        </a:defRPr>
      </a:lvl8pPr>
      <a:lvl9pPr marL="1828800" algn="l" rtl="0" eaLnBrk="1" fontAlgn="base" hangingPunct="1">
        <a:spcBef>
          <a:spcPct val="0"/>
        </a:spcBef>
        <a:spcAft>
          <a:spcPct val="0"/>
        </a:spcAft>
        <a:defRPr sz="2600">
          <a:solidFill>
            <a:schemeClr val="tx1"/>
          </a:solidFill>
          <a:latin typeface="Tahoma" charset="0"/>
          <a:cs typeface="Arial" charset="0"/>
        </a:defRPr>
      </a:lvl9pPr>
    </p:titleStyle>
    <p:body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311611" y="1037968"/>
            <a:ext cx="5620000" cy="2879792"/>
          </a:xfrm>
        </p:spPr>
        <p:txBody>
          <a:bodyPr/>
          <a:lstStyle/>
          <a:p>
            <a:r>
              <a:rPr lang="en-US" dirty="0" smtClean="0"/>
              <a:t>Reduce </a:t>
            </a:r>
            <a:r>
              <a:rPr lang="en-US" dirty="0"/>
              <a:t>Development </a:t>
            </a:r>
            <a:r>
              <a:rPr lang="en-US" dirty="0" smtClean="0"/>
              <a:t/>
            </a:r>
            <a:br>
              <a:rPr lang="en-US" dirty="0" smtClean="0"/>
            </a:br>
            <a:r>
              <a:rPr lang="en-US" dirty="0" smtClean="0"/>
              <a:t>and </a:t>
            </a:r>
            <a:r>
              <a:rPr lang="en-US" dirty="0"/>
              <a:t>Testing Time on Embedded Space </a:t>
            </a:r>
            <a:r>
              <a:rPr lang="en-US" dirty="0" smtClean="0"/>
              <a:t>Programs With Auto- Generated Code</a:t>
            </a:r>
            <a:endParaRPr lang="en-US" dirty="0"/>
          </a:p>
        </p:txBody>
      </p:sp>
      <p:sp>
        <p:nvSpPr>
          <p:cNvPr id="23" name="Text Placeholder 22"/>
          <p:cNvSpPr>
            <a:spLocks noGrp="1"/>
          </p:cNvSpPr>
          <p:nvPr>
            <p:ph type="body" sz="quarter" idx="14"/>
          </p:nvPr>
        </p:nvSpPr>
        <p:spPr>
          <a:xfrm>
            <a:off x="3888566" y="5227123"/>
            <a:ext cx="4968114" cy="1536142"/>
          </a:xfrm>
        </p:spPr>
        <p:txBody>
          <a:bodyPr>
            <a:normAutofit/>
          </a:bodyPr>
          <a:lstStyle/>
          <a:p>
            <a:pPr>
              <a:lnSpc>
                <a:spcPct val="110000"/>
              </a:lnSpc>
              <a:spcBef>
                <a:spcPts val="600"/>
              </a:spcBef>
            </a:pPr>
            <a:endParaRPr lang="en-US" dirty="0" smtClean="0"/>
          </a:p>
          <a:p>
            <a:pPr>
              <a:lnSpc>
                <a:spcPct val="110000"/>
              </a:lnSpc>
              <a:spcBef>
                <a:spcPts val="600"/>
              </a:spcBef>
            </a:pPr>
            <a:r>
              <a:rPr lang="en-US" dirty="0" smtClean="0"/>
              <a:t>Software Engineer</a:t>
            </a:r>
          </a:p>
          <a:p>
            <a:pPr>
              <a:lnSpc>
                <a:spcPct val="110000"/>
              </a:lnSpc>
              <a:spcBef>
                <a:spcPts val="600"/>
              </a:spcBef>
            </a:pPr>
            <a:r>
              <a:rPr lang="en-US" dirty="0" smtClean="0"/>
              <a:t>Northrop Grumman Electronic Systems</a:t>
            </a:r>
            <a:endParaRPr lang="en-US" dirty="0"/>
          </a:p>
        </p:txBody>
      </p:sp>
      <p:sp>
        <p:nvSpPr>
          <p:cNvPr id="26" name="Text Placeholder 25"/>
          <p:cNvSpPr>
            <a:spLocks noGrp="1"/>
          </p:cNvSpPr>
          <p:nvPr>
            <p:ph type="body" sz="quarter" idx="17"/>
          </p:nvPr>
        </p:nvSpPr>
        <p:spPr>
          <a:xfrm>
            <a:off x="3888566" y="4922323"/>
            <a:ext cx="4959912" cy="457200"/>
          </a:xfrm>
        </p:spPr>
        <p:txBody>
          <a:bodyPr/>
          <a:lstStyle/>
          <a:p>
            <a:r>
              <a:rPr lang="en-US" dirty="0" smtClean="0"/>
              <a:t>Matthew Conte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Parser</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Role of the software engineering team is minimized in the process of updating configuration files for testing</a:t>
            </a:r>
          </a:p>
          <a:p>
            <a:pPr marL="742950" lvl="1" indent="-285750">
              <a:buFont typeface="Arial" panose="020B0604020202020204" pitchFamily="34" charset="0"/>
              <a:buChar char="•"/>
            </a:pPr>
            <a:r>
              <a:rPr lang="en-US" dirty="0"/>
              <a:t>New classes are automatically generated by the tool</a:t>
            </a:r>
          </a:p>
          <a:p>
            <a:pPr marL="742950" lvl="1" indent="-285750">
              <a:buFont typeface="Arial" panose="020B0604020202020204" pitchFamily="34" charset="0"/>
              <a:buChar char="•"/>
            </a:pPr>
            <a:r>
              <a:rPr lang="en-US" dirty="0"/>
              <a:t>Tool is trusted so testing not required on updated classes</a:t>
            </a:r>
          </a:p>
          <a:p>
            <a:pPr marL="288925" indent="-285750">
              <a:buFont typeface="Arial" panose="020B0604020202020204" pitchFamily="34" charset="0"/>
              <a:buChar char="•"/>
            </a:pPr>
            <a:r>
              <a:rPr lang="en-US" dirty="0"/>
              <a:t>Quick turnaround compared to manually modifying and testing C++ code</a:t>
            </a:r>
          </a:p>
          <a:p>
            <a:pPr marL="742950" lvl="1" indent="-285750">
              <a:buFont typeface="Arial" panose="020B0604020202020204" pitchFamily="34" charset="0"/>
              <a:buChar char="•"/>
            </a:pPr>
            <a:r>
              <a:rPr lang="en-US" dirty="0"/>
              <a:t>Turn out build in minutes</a:t>
            </a:r>
          </a:p>
          <a:p>
            <a:pPr marL="742950" lvl="1" indent="-285750">
              <a:buFont typeface="Arial" panose="020B0604020202020204" pitchFamily="34" charset="0"/>
              <a:buChar char="•"/>
            </a:pPr>
            <a:r>
              <a:rPr lang="en-US" dirty="0"/>
              <a:t>Speed essential because of tight I&amp;T schedule</a:t>
            </a:r>
          </a:p>
          <a:p>
            <a:pPr marL="288925" indent="-285750">
              <a:buFont typeface="Arial" panose="020B0604020202020204" pitchFamily="34" charset="0"/>
              <a:buChar char="•"/>
            </a:pPr>
            <a:r>
              <a:rPr lang="en-US" dirty="0"/>
              <a:t>Less burden placed on software group to support testing</a:t>
            </a:r>
          </a:p>
          <a:p>
            <a:pPr marL="742950" lvl="1" indent="-285750">
              <a:buFont typeface="Arial" panose="020B0604020202020204" pitchFamily="34" charset="0"/>
              <a:buChar char="•"/>
            </a:pPr>
            <a:r>
              <a:rPr lang="en-US" dirty="0"/>
              <a:t>More time to develop actual flight </a:t>
            </a:r>
            <a:r>
              <a:rPr lang="en-US" dirty="0" smtClean="0"/>
              <a:t>code</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10</a:t>
            </a:fld>
            <a:endParaRPr lang="en-US"/>
          </a:p>
        </p:txBody>
      </p:sp>
    </p:spTree>
    <p:extLst>
      <p:ext uri="{BB962C8B-B14F-4D97-AF65-F5344CB8AC3E}">
        <p14:creationId xmlns:p14="http://schemas.microsoft.com/office/powerpoint/2010/main" val="3760364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and Telemetry Parser</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11</a:t>
            </a:fld>
            <a:endParaRPr lang="en-US"/>
          </a:p>
        </p:txBody>
      </p:sp>
      <p:sp>
        <p:nvSpPr>
          <p:cNvPr id="8" name="TextBox 7"/>
          <p:cNvSpPr txBox="1"/>
          <p:nvPr/>
        </p:nvSpPr>
        <p:spPr>
          <a:xfrm>
            <a:off x="155766" y="3035259"/>
            <a:ext cx="2669320" cy="584775"/>
          </a:xfrm>
          <a:prstGeom prst="rect">
            <a:avLst/>
          </a:prstGeom>
          <a:noFill/>
        </p:spPr>
        <p:txBody>
          <a:bodyPr wrap="none" rtlCol="0">
            <a:spAutoFit/>
          </a:bodyPr>
          <a:lstStyle/>
          <a:p>
            <a:r>
              <a:rPr lang="en-US" sz="1600" dirty="0" smtClean="0">
                <a:latin typeface="Arial" pitchFamily="34" charset="0"/>
                <a:cs typeface="Arial" pitchFamily="34" charset="0"/>
              </a:rPr>
              <a:t>Telemetry ICD created in </a:t>
            </a:r>
            <a:br>
              <a:rPr lang="en-US" sz="1600" dirty="0" smtClean="0">
                <a:latin typeface="Arial" pitchFamily="34" charset="0"/>
                <a:cs typeface="Arial" pitchFamily="34" charset="0"/>
              </a:rPr>
            </a:br>
            <a:r>
              <a:rPr lang="en-US" sz="1600" dirty="0" smtClean="0">
                <a:latin typeface="Arial" pitchFamily="34" charset="0"/>
                <a:cs typeface="Arial" pitchFamily="34" charset="0"/>
              </a:rPr>
              <a:t>collaboration with customer</a:t>
            </a:r>
            <a:endParaRPr lang="en-US" sz="1600" dirty="0">
              <a:latin typeface="Arial" pitchFamily="34" charset="0"/>
              <a:cs typeface="Arial" pitchFamily="34" charset="0"/>
            </a:endParaRPr>
          </a:p>
        </p:txBody>
      </p:sp>
      <p:sp>
        <p:nvSpPr>
          <p:cNvPr id="9" name="Rectangle 8"/>
          <p:cNvSpPr/>
          <p:nvPr/>
        </p:nvSpPr>
        <p:spPr>
          <a:xfrm>
            <a:off x="6507893" y="1614615"/>
            <a:ext cx="2386015" cy="163933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EventAndTelemParser</a:t>
            </a:r>
            <a:endParaRPr lang="en-US" dirty="0" smtClean="0"/>
          </a:p>
          <a:p>
            <a:pPr algn="ctr"/>
            <a:r>
              <a:rPr lang="en-US" dirty="0" smtClean="0"/>
              <a:t>Tool</a:t>
            </a:r>
            <a:endParaRPr lang="en-US" dirty="0"/>
          </a:p>
        </p:txBody>
      </p:sp>
      <p:sp>
        <p:nvSpPr>
          <p:cNvPr id="10" name="Right Arrow 9"/>
          <p:cNvSpPr/>
          <p:nvPr/>
        </p:nvSpPr>
        <p:spPr>
          <a:xfrm>
            <a:off x="3501082" y="2092411"/>
            <a:ext cx="2866768" cy="617838"/>
          </a:xfrm>
          <a:prstGeom prst="righ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TextBox 10"/>
          <p:cNvSpPr txBox="1"/>
          <p:nvPr/>
        </p:nvSpPr>
        <p:spPr>
          <a:xfrm>
            <a:off x="3632887" y="1673873"/>
            <a:ext cx="2225289" cy="584775"/>
          </a:xfrm>
          <a:prstGeom prst="rect">
            <a:avLst/>
          </a:prstGeom>
          <a:noFill/>
        </p:spPr>
        <p:txBody>
          <a:bodyPr wrap="none" rtlCol="0">
            <a:spAutoFit/>
          </a:bodyPr>
          <a:lstStyle/>
          <a:p>
            <a:r>
              <a:rPr lang="en-US" sz="1600" dirty="0" smtClean="0">
                <a:latin typeface="Arial" pitchFamily="34" charset="0"/>
                <a:cs typeface="Arial" pitchFamily="34" charset="0"/>
              </a:rPr>
              <a:t>Feed spreadsheet into</a:t>
            </a:r>
            <a:br>
              <a:rPr lang="en-US" sz="1600" dirty="0" smtClean="0">
                <a:latin typeface="Arial" pitchFamily="34" charset="0"/>
                <a:cs typeface="Arial" pitchFamily="34" charset="0"/>
              </a:rPr>
            </a:br>
            <a:r>
              <a:rPr lang="en-US" sz="1600" dirty="0" err="1" smtClean="0">
                <a:latin typeface="Arial" pitchFamily="34" charset="0"/>
                <a:cs typeface="Arial" pitchFamily="34" charset="0"/>
              </a:rPr>
              <a:t>EventAndTelemParser</a:t>
            </a:r>
            <a:endParaRPr lang="en-US" sz="1600" dirty="0">
              <a:latin typeface="Arial" pitchFamily="34" charset="0"/>
              <a:cs typeface="Arial" pitchFamily="34" charset="0"/>
            </a:endParaRPr>
          </a:p>
        </p:txBody>
      </p:sp>
      <p:sp>
        <p:nvSpPr>
          <p:cNvPr id="12" name="Right Arrow 11"/>
          <p:cNvSpPr/>
          <p:nvPr/>
        </p:nvSpPr>
        <p:spPr>
          <a:xfrm rot="5400000">
            <a:off x="7204483" y="3488599"/>
            <a:ext cx="814558" cy="617838"/>
          </a:xfrm>
          <a:prstGeom prst="righ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TextBox 19"/>
          <p:cNvSpPr txBox="1"/>
          <p:nvPr/>
        </p:nvSpPr>
        <p:spPr>
          <a:xfrm>
            <a:off x="4745531" y="3413311"/>
            <a:ext cx="2489784" cy="830997"/>
          </a:xfrm>
          <a:prstGeom prst="rect">
            <a:avLst/>
          </a:prstGeom>
          <a:noFill/>
        </p:spPr>
        <p:txBody>
          <a:bodyPr wrap="none" rtlCol="0">
            <a:spAutoFit/>
          </a:bodyPr>
          <a:lstStyle/>
          <a:p>
            <a:r>
              <a:rPr lang="en-US" sz="1600" dirty="0" smtClean="0">
                <a:latin typeface="Arial" pitchFamily="34" charset="0"/>
                <a:cs typeface="Arial" pitchFamily="34" charset="0"/>
              </a:rPr>
              <a:t>Outputs C++ classes and</a:t>
            </a:r>
            <a:br>
              <a:rPr lang="en-US" sz="1600" dirty="0" smtClean="0">
                <a:latin typeface="Arial" pitchFamily="34" charset="0"/>
                <a:cs typeface="Arial" pitchFamily="34" charset="0"/>
              </a:rPr>
            </a:br>
            <a:r>
              <a:rPr lang="en-US" sz="1600" dirty="0" smtClean="0">
                <a:latin typeface="Arial" pitchFamily="34" charset="0"/>
                <a:cs typeface="Arial" pitchFamily="34" charset="0"/>
              </a:rPr>
              <a:t>definition files for TSW</a:t>
            </a:r>
            <a:br>
              <a:rPr lang="en-US" sz="1600" dirty="0" smtClean="0">
                <a:latin typeface="Arial" pitchFamily="34" charset="0"/>
                <a:cs typeface="Arial" pitchFamily="34" charset="0"/>
              </a:rPr>
            </a:br>
            <a:r>
              <a:rPr lang="en-US" sz="1600" dirty="0" smtClean="0">
                <a:latin typeface="Arial" pitchFamily="34" charset="0"/>
                <a:cs typeface="Arial" pitchFamily="34" charset="0"/>
              </a:rPr>
              <a:t>suite</a:t>
            </a:r>
            <a:endParaRPr lang="en-US" sz="1600" dirty="0">
              <a:latin typeface="Arial" pitchFamily="34" charset="0"/>
              <a:cs typeface="Arial" pitchFamily="34" charset="0"/>
            </a:endParaRPr>
          </a:p>
        </p:txBody>
      </p:sp>
      <p:pic>
        <p:nvPicPr>
          <p:cNvPr id="3" name="Picture 2"/>
          <p:cNvPicPr>
            <a:picLocks noChangeAspect="1"/>
          </p:cNvPicPr>
          <p:nvPr/>
        </p:nvPicPr>
        <p:blipFill>
          <a:blip r:embed="rId2"/>
          <a:stretch>
            <a:fillRect/>
          </a:stretch>
        </p:blipFill>
        <p:spPr>
          <a:xfrm>
            <a:off x="124615" y="1173041"/>
            <a:ext cx="3236424" cy="1537208"/>
          </a:xfrm>
          <a:prstGeom prst="rect">
            <a:avLst/>
          </a:prstGeom>
        </p:spPr>
      </p:pic>
      <p:pic>
        <p:nvPicPr>
          <p:cNvPr id="21" name="Picture 20"/>
          <p:cNvPicPr>
            <a:picLocks noChangeAspect="1"/>
          </p:cNvPicPr>
          <p:nvPr/>
        </p:nvPicPr>
        <p:blipFill>
          <a:blip r:embed="rId3"/>
          <a:stretch>
            <a:fillRect/>
          </a:stretch>
        </p:blipFill>
        <p:spPr>
          <a:xfrm>
            <a:off x="5718350" y="4279985"/>
            <a:ext cx="3033930" cy="2216088"/>
          </a:xfrm>
          <a:prstGeom prst="rect">
            <a:avLst/>
          </a:prstGeom>
          <a:ln w="22225">
            <a:solidFill>
              <a:schemeClr val="accent1"/>
            </a:solidFill>
          </a:ln>
        </p:spPr>
      </p:pic>
    </p:spTree>
    <p:extLst>
      <p:ext uri="{BB962C8B-B14F-4D97-AF65-F5344CB8AC3E}">
        <p14:creationId xmlns:p14="http://schemas.microsoft.com/office/powerpoint/2010/main" val="143069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P spid="12"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and Telemetry Parser</a:t>
            </a:r>
          </a:p>
        </p:txBody>
      </p:sp>
      <p:sp>
        <p:nvSpPr>
          <p:cNvPr id="3" name="Content Placeholder 2"/>
          <p:cNvSpPr>
            <a:spLocks noGrp="1"/>
          </p:cNvSpPr>
          <p:nvPr>
            <p:ph idx="1"/>
          </p:nvPr>
        </p:nvSpPr>
        <p:spPr>
          <a:xfrm>
            <a:off x="302847" y="1167618"/>
            <a:ext cx="8382000" cy="4524333"/>
          </a:xfrm>
        </p:spPr>
        <p:txBody>
          <a:bodyPr/>
          <a:lstStyle/>
          <a:p>
            <a:pPr marL="285750" indent="-285750">
              <a:buFont typeface="Arial" panose="020B0604020202020204" pitchFamily="34" charset="0"/>
              <a:buChar char="•"/>
            </a:pPr>
            <a:r>
              <a:rPr lang="en-US" dirty="0"/>
              <a:t>System events and telemetry points are more complex than </a:t>
            </a:r>
            <a:r>
              <a:rPr lang="en-US" dirty="0" err="1"/>
              <a:t>config</a:t>
            </a:r>
            <a:r>
              <a:rPr lang="en-US" dirty="0"/>
              <a:t> files</a:t>
            </a:r>
          </a:p>
          <a:p>
            <a:pPr marL="285750" indent="-285750">
              <a:buFont typeface="Arial" panose="020B0604020202020204" pitchFamily="34" charset="0"/>
              <a:buChar char="•"/>
            </a:pPr>
            <a:r>
              <a:rPr lang="en-US" dirty="0"/>
              <a:t>Definitions must be coordinated between FSW and TSW </a:t>
            </a:r>
          </a:p>
          <a:p>
            <a:pPr marL="739775" lvl="1" indent="-285750">
              <a:buFont typeface="Arial" panose="020B0604020202020204" pitchFamily="34" charset="0"/>
              <a:buChar char="•"/>
            </a:pPr>
            <a:r>
              <a:rPr lang="en-US" dirty="0"/>
              <a:t>TSW simulates sending/receiving telemetry from FSW</a:t>
            </a:r>
          </a:p>
          <a:p>
            <a:pPr marL="739775" lvl="1" indent="-285750">
              <a:buFont typeface="Arial" panose="020B0604020202020204" pitchFamily="34" charset="0"/>
              <a:buChar char="•"/>
            </a:pPr>
            <a:r>
              <a:rPr lang="en-US" dirty="0"/>
              <a:t>Cannot test unless both are in-sync</a:t>
            </a:r>
          </a:p>
          <a:p>
            <a:pPr marL="0" indent="0">
              <a:buNone/>
            </a:pP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12</a:t>
            </a:fld>
            <a:endParaRPr lang="en-US"/>
          </a:p>
        </p:txBody>
      </p:sp>
      <p:grpSp>
        <p:nvGrpSpPr>
          <p:cNvPr id="11" name="Group 10"/>
          <p:cNvGrpSpPr/>
          <p:nvPr/>
        </p:nvGrpSpPr>
        <p:grpSpPr>
          <a:xfrm>
            <a:off x="453292" y="4429368"/>
            <a:ext cx="8143632" cy="1774094"/>
            <a:chOff x="343876" y="3907692"/>
            <a:chExt cx="8143632" cy="1774094"/>
          </a:xfrm>
        </p:grpSpPr>
        <p:sp>
          <p:nvSpPr>
            <p:cNvPr id="5" name="Rectangle 4"/>
            <p:cNvSpPr/>
            <p:nvPr/>
          </p:nvSpPr>
          <p:spPr>
            <a:xfrm>
              <a:off x="343876" y="3907692"/>
              <a:ext cx="2680677" cy="177409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bg1"/>
                  </a:solidFill>
                </a:rPr>
                <a:t>TSW</a:t>
              </a:r>
              <a:endParaRPr lang="en-US" b="1" dirty="0">
                <a:solidFill>
                  <a:schemeClr val="bg1"/>
                </a:solidFill>
              </a:endParaRPr>
            </a:p>
          </p:txBody>
        </p:sp>
        <p:sp>
          <p:nvSpPr>
            <p:cNvPr id="7" name="Rectangle 6"/>
            <p:cNvSpPr/>
            <p:nvPr/>
          </p:nvSpPr>
          <p:spPr>
            <a:xfrm>
              <a:off x="5697416" y="3907692"/>
              <a:ext cx="2790092" cy="1774094"/>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bg1"/>
                  </a:solidFill>
                </a:rPr>
                <a:t>UUT</a:t>
              </a:r>
              <a:endParaRPr lang="en-US" b="1" dirty="0">
                <a:solidFill>
                  <a:schemeClr val="bg1"/>
                </a:solidFill>
              </a:endParaRPr>
            </a:p>
          </p:txBody>
        </p:sp>
        <p:sp>
          <p:nvSpPr>
            <p:cNvPr id="8" name="Rectangle 7"/>
            <p:cNvSpPr/>
            <p:nvPr/>
          </p:nvSpPr>
          <p:spPr>
            <a:xfrm>
              <a:off x="7280030" y="4951046"/>
              <a:ext cx="1207477" cy="730739"/>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bg1"/>
                  </a:solidFill>
                </a:rPr>
                <a:t>FSW</a:t>
              </a:r>
              <a:endParaRPr lang="en-US" b="1" dirty="0">
                <a:solidFill>
                  <a:schemeClr val="bg1"/>
                </a:solidFill>
              </a:endParaRPr>
            </a:p>
          </p:txBody>
        </p:sp>
        <p:sp>
          <p:nvSpPr>
            <p:cNvPr id="9" name="Left-Right Arrow 8"/>
            <p:cNvSpPr/>
            <p:nvPr/>
          </p:nvSpPr>
          <p:spPr>
            <a:xfrm>
              <a:off x="3149600" y="4577861"/>
              <a:ext cx="2469662" cy="433754"/>
            </a:xfrm>
            <a:prstGeom prst="lef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p:cNvSpPr txBox="1"/>
            <p:nvPr/>
          </p:nvSpPr>
          <p:spPr>
            <a:xfrm>
              <a:off x="3780995" y="4228123"/>
              <a:ext cx="1074012" cy="338554"/>
            </a:xfrm>
            <a:prstGeom prst="rect">
              <a:avLst/>
            </a:prstGeom>
            <a:noFill/>
          </p:spPr>
          <p:txBody>
            <a:bodyPr wrap="none" rtlCol="0">
              <a:spAutoFit/>
            </a:bodyPr>
            <a:lstStyle/>
            <a:p>
              <a:r>
                <a:rPr lang="en-US" sz="1600" dirty="0" smtClean="0">
                  <a:latin typeface="Arial" pitchFamily="34" charset="0"/>
                  <a:cs typeface="Arial" pitchFamily="34" charset="0"/>
                </a:rPr>
                <a:t>Telemetry</a:t>
              </a:r>
              <a:endParaRPr lang="en-US" sz="1600" dirty="0">
                <a:latin typeface="Arial" pitchFamily="34" charset="0"/>
                <a:cs typeface="Arial" pitchFamily="34" charset="0"/>
              </a:endParaRPr>
            </a:p>
          </p:txBody>
        </p:sp>
      </p:grpSp>
      <p:sp>
        <p:nvSpPr>
          <p:cNvPr id="12" name="Rounded Rectangular Callout 11"/>
          <p:cNvSpPr/>
          <p:nvPr/>
        </p:nvSpPr>
        <p:spPr>
          <a:xfrm>
            <a:off x="3303653" y="3149600"/>
            <a:ext cx="2247527" cy="867508"/>
          </a:xfrm>
          <a:prstGeom prst="wedgeRoundRectCallout">
            <a:avLst>
              <a:gd name="adj1" fmla="val -19124"/>
              <a:gd name="adj2" fmla="val 47192"/>
              <a:gd name="adj3" fmla="val 16667"/>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Tool generates the interface as well as the message-building classes for both TSW and FSW</a:t>
            </a:r>
            <a:endParaRPr lang="en-US" sz="1200" dirty="0"/>
          </a:p>
        </p:txBody>
      </p:sp>
      <p:cxnSp>
        <p:nvCxnSpPr>
          <p:cNvPr id="14" name="Straight Arrow Connector 13"/>
          <p:cNvCxnSpPr>
            <a:stCxn id="12" idx="1"/>
            <a:endCxn id="5" idx="0"/>
          </p:cNvCxnSpPr>
          <p:nvPr/>
        </p:nvCxnSpPr>
        <p:spPr>
          <a:xfrm flipH="1">
            <a:off x="1793631" y="3583354"/>
            <a:ext cx="1510022" cy="84601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2"/>
            <a:endCxn id="10" idx="0"/>
          </p:cNvCxnSpPr>
          <p:nvPr/>
        </p:nvCxnSpPr>
        <p:spPr>
          <a:xfrm>
            <a:off x="4427417" y="4017108"/>
            <a:ext cx="0" cy="73269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3"/>
            <a:endCxn id="7" idx="0"/>
          </p:cNvCxnSpPr>
          <p:nvPr/>
        </p:nvCxnSpPr>
        <p:spPr>
          <a:xfrm>
            <a:off x="5551180" y="3583354"/>
            <a:ext cx="1650698" cy="846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42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FSW Development Cycle (with tool suite)</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13</a:t>
            </a:fld>
            <a:endParaRPr lang="en-US"/>
          </a:p>
        </p:txBody>
      </p:sp>
      <p:grpSp>
        <p:nvGrpSpPr>
          <p:cNvPr id="7" name="Group 6"/>
          <p:cNvGrpSpPr/>
          <p:nvPr/>
        </p:nvGrpSpPr>
        <p:grpSpPr>
          <a:xfrm>
            <a:off x="3280863" y="1219503"/>
            <a:ext cx="1784760" cy="1252689"/>
            <a:chOff x="3506255" y="1593302"/>
            <a:chExt cx="1784760" cy="1252689"/>
          </a:xfrm>
        </p:grpSpPr>
        <p:pic>
          <p:nvPicPr>
            <p:cNvPr id="5" name="Picture 4"/>
            <p:cNvPicPr>
              <a:picLocks noChangeAspect="1"/>
            </p:cNvPicPr>
            <p:nvPr/>
          </p:nvPicPr>
          <p:blipFill>
            <a:blip r:embed="rId2"/>
            <a:stretch>
              <a:fillRect/>
            </a:stretch>
          </p:blipFill>
          <p:spPr>
            <a:xfrm>
              <a:off x="3506255" y="1593302"/>
              <a:ext cx="1784760" cy="1001517"/>
            </a:xfrm>
            <a:prstGeom prst="rect">
              <a:avLst/>
            </a:prstGeom>
          </p:spPr>
        </p:pic>
        <p:sp>
          <p:nvSpPr>
            <p:cNvPr id="3" name="TextBox 2"/>
            <p:cNvSpPr txBox="1"/>
            <p:nvPr/>
          </p:nvSpPr>
          <p:spPr>
            <a:xfrm>
              <a:off x="3639071" y="2568992"/>
              <a:ext cx="1412566" cy="276999"/>
            </a:xfrm>
            <a:prstGeom prst="rect">
              <a:avLst/>
            </a:prstGeom>
            <a:noFill/>
          </p:spPr>
          <p:txBody>
            <a:bodyPr wrap="none" rtlCol="0">
              <a:spAutoFit/>
            </a:bodyPr>
            <a:lstStyle/>
            <a:p>
              <a:r>
                <a:rPr lang="en-US" sz="1200" dirty="0" smtClean="0">
                  <a:latin typeface="Arial" pitchFamily="34" charset="0"/>
                  <a:cs typeface="Arial" pitchFamily="34" charset="0"/>
                </a:rPr>
                <a:t>Modify </a:t>
              </a:r>
              <a:r>
                <a:rPr lang="en-US" sz="1200" dirty="0" err="1" smtClean="0">
                  <a:latin typeface="Arial" pitchFamily="34" charset="0"/>
                  <a:cs typeface="Arial" pitchFamily="34" charset="0"/>
                </a:rPr>
                <a:t>Config</a:t>
              </a:r>
              <a:r>
                <a:rPr lang="en-US" sz="1200" dirty="0" smtClean="0">
                  <a:latin typeface="Arial" pitchFamily="34" charset="0"/>
                  <a:cs typeface="Arial" pitchFamily="34" charset="0"/>
                </a:rPr>
                <a:t> File</a:t>
              </a:r>
              <a:endParaRPr lang="en-US" sz="1200" dirty="0">
                <a:latin typeface="Arial" pitchFamily="34" charset="0"/>
                <a:cs typeface="Arial" pitchFamily="34" charset="0"/>
              </a:endParaRPr>
            </a:p>
          </p:txBody>
        </p:sp>
      </p:grpSp>
      <p:grpSp>
        <p:nvGrpSpPr>
          <p:cNvPr id="9" name="Group 8"/>
          <p:cNvGrpSpPr/>
          <p:nvPr/>
        </p:nvGrpSpPr>
        <p:grpSpPr>
          <a:xfrm>
            <a:off x="6204591" y="3076066"/>
            <a:ext cx="1915909" cy="1605002"/>
            <a:chOff x="6205416" y="3291805"/>
            <a:chExt cx="2381243" cy="2203056"/>
          </a:xfrm>
        </p:grpSpPr>
        <p:pic>
          <p:nvPicPr>
            <p:cNvPr id="6" name="Picture 5"/>
            <p:cNvPicPr>
              <a:picLocks noChangeAspect="1"/>
            </p:cNvPicPr>
            <p:nvPr/>
          </p:nvPicPr>
          <p:blipFill>
            <a:blip r:embed="rId3"/>
            <a:stretch>
              <a:fillRect/>
            </a:stretch>
          </p:blipFill>
          <p:spPr>
            <a:xfrm>
              <a:off x="6205416" y="3291805"/>
              <a:ext cx="2148536" cy="1569365"/>
            </a:xfrm>
            <a:prstGeom prst="rect">
              <a:avLst/>
            </a:prstGeom>
          </p:spPr>
        </p:pic>
        <p:sp>
          <p:nvSpPr>
            <p:cNvPr id="8" name="TextBox 7"/>
            <p:cNvSpPr txBox="1"/>
            <p:nvPr/>
          </p:nvSpPr>
          <p:spPr>
            <a:xfrm>
              <a:off x="6205416" y="4861171"/>
              <a:ext cx="2381243" cy="633690"/>
            </a:xfrm>
            <a:prstGeom prst="rect">
              <a:avLst/>
            </a:prstGeom>
            <a:noFill/>
          </p:spPr>
          <p:txBody>
            <a:bodyPr wrap="none" rtlCol="0">
              <a:spAutoFit/>
            </a:bodyPr>
            <a:lstStyle/>
            <a:p>
              <a:r>
                <a:rPr lang="en-US" sz="1200" dirty="0" smtClean="0">
                  <a:latin typeface="Arial" pitchFamily="34" charset="0"/>
                  <a:cs typeface="Arial" pitchFamily="34" charset="0"/>
                </a:rPr>
                <a:t>Update </a:t>
              </a:r>
              <a:r>
                <a:rPr lang="en-US" sz="1200" dirty="0">
                  <a:latin typeface="Arial" pitchFamily="34" charset="0"/>
                  <a:cs typeface="Arial" pitchFamily="34" charset="0"/>
                </a:rPr>
                <a:t>C</a:t>
              </a:r>
              <a:r>
                <a:rPr lang="en-US" sz="1200" dirty="0" smtClean="0">
                  <a:latin typeface="Arial" pitchFamily="34" charset="0"/>
                  <a:cs typeface="Arial" pitchFamily="34" charset="0"/>
                </a:rPr>
                <a:t>++ classes to </a:t>
              </a:r>
              <a:br>
                <a:rPr lang="en-US" sz="1200" dirty="0" smtClean="0">
                  <a:latin typeface="Arial" pitchFamily="34" charset="0"/>
                  <a:cs typeface="Arial" pitchFamily="34" charset="0"/>
                </a:rPr>
              </a:br>
              <a:r>
                <a:rPr lang="en-US" sz="1200" dirty="0" smtClean="0">
                  <a:latin typeface="Arial" pitchFamily="34" charset="0"/>
                  <a:cs typeface="Arial" pitchFamily="34" charset="0"/>
                </a:rPr>
                <a:t>reflect </a:t>
              </a:r>
              <a:r>
                <a:rPr lang="en-US" sz="1200" dirty="0" err="1" smtClean="0">
                  <a:latin typeface="Arial" pitchFamily="34" charset="0"/>
                  <a:cs typeface="Arial" pitchFamily="34" charset="0"/>
                </a:rPr>
                <a:t>config</a:t>
              </a:r>
              <a:r>
                <a:rPr lang="en-US" sz="1200" dirty="0" smtClean="0">
                  <a:latin typeface="Arial" pitchFamily="34" charset="0"/>
                  <a:cs typeface="Arial" pitchFamily="34" charset="0"/>
                </a:rPr>
                <a:t> file changes</a:t>
              </a:r>
              <a:endParaRPr lang="en-US" sz="1200" dirty="0">
                <a:latin typeface="Arial" pitchFamily="34" charset="0"/>
                <a:cs typeface="Arial" pitchFamily="34" charset="0"/>
              </a:endParaRPr>
            </a:p>
          </p:txBody>
        </p:sp>
      </p:grpSp>
      <p:sp>
        <p:nvSpPr>
          <p:cNvPr id="10" name="Flowchart: Card 9"/>
          <p:cNvSpPr/>
          <p:nvPr/>
        </p:nvSpPr>
        <p:spPr>
          <a:xfrm>
            <a:off x="3669323" y="5091034"/>
            <a:ext cx="914400" cy="804672"/>
          </a:xfrm>
          <a:prstGeom prst="flowChartPunchedCard">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FSW</a:t>
            </a:r>
            <a:endParaRPr lang="en-US" dirty="0"/>
          </a:p>
        </p:txBody>
      </p:sp>
      <p:sp>
        <p:nvSpPr>
          <p:cNvPr id="11" name="TextBox 10"/>
          <p:cNvSpPr txBox="1"/>
          <p:nvPr/>
        </p:nvSpPr>
        <p:spPr>
          <a:xfrm>
            <a:off x="3287424" y="5978681"/>
            <a:ext cx="1771639" cy="461665"/>
          </a:xfrm>
          <a:prstGeom prst="rect">
            <a:avLst/>
          </a:prstGeom>
          <a:noFill/>
        </p:spPr>
        <p:txBody>
          <a:bodyPr wrap="none" rtlCol="0">
            <a:spAutoFit/>
          </a:bodyPr>
          <a:lstStyle/>
          <a:p>
            <a:r>
              <a:rPr lang="en-US" sz="1200" dirty="0" smtClean="0">
                <a:latin typeface="Arial" pitchFamily="34" charset="0"/>
                <a:cs typeface="Arial" pitchFamily="34" charset="0"/>
              </a:rPr>
              <a:t>Make code changes to </a:t>
            </a:r>
            <a:br>
              <a:rPr lang="en-US" sz="1200" dirty="0" smtClean="0">
                <a:latin typeface="Arial" pitchFamily="34" charset="0"/>
                <a:cs typeface="Arial" pitchFamily="34" charset="0"/>
              </a:rPr>
            </a:br>
            <a:r>
              <a:rPr lang="en-US" sz="1200" dirty="0" smtClean="0">
                <a:latin typeface="Arial" pitchFamily="34" charset="0"/>
                <a:cs typeface="Arial" pitchFamily="34" charset="0"/>
              </a:rPr>
              <a:t>use new values/fields</a:t>
            </a:r>
            <a:endParaRPr lang="en-US" sz="1200" dirty="0">
              <a:latin typeface="Arial" pitchFamily="34" charset="0"/>
              <a:cs typeface="Arial"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935" y="3291805"/>
            <a:ext cx="886558" cy="898485"/>
          </a:xfrm>
          <a:prstGeom prst="rect">
            <a:avLst/>
          </a:prstGeom>
        </p:spPr>
      </p:pic>
      <p:sp>
        <p:nvSpPr>
          <p:cNvPr id="13" name="TextBox 12"/>
          <p:cNvSpPr txBox="1"/>
          <p:nvPr/>
        </p:nvSpPr>
        <p:spPr>
          <a:xfrm>
            <a:off x="522931" y="4296641"/>
            <a:ext cx="1608133" cy="461665"/>
          </a:xfrm>
          <a:prstGeom prst="rect">
            <a:avLst/>
          </a:prstGeom>
          <a:noFill/>
        </p:spPr>
        <p:txBody>
          <a:bodyPr wrap="none" rtlCol="0">
            <a:spAutoFit/>
          </a:bodyPr>
          <a:lstStyle/>
          <a:p>
            <a:r>
              <a:rPr lang="en-US" sz="1200" dirty="0" smtClean="0">
                <a:latin typeface="Arial" pitchFamily="34" charset="0"/>
                <a:cs typeface="Arial" pitchFamily="34" charset="0"/>
              </a:rPr>
              <a:t>Provide new build to </a:t>
            </a:r>
            <a:br>
              <a:rPr lang="en-US" sz="1200" dirty="0" smtClean="0">
                <a:latin typeface="Arial" pitchFamily="34" charset="0"/>
                <a:cs typeface="Arial" pitchFamily="34" charset="0"/>
              </a:rPr>
            </a:br>
            <a:r>
              <a:rPr lang="en-US" sz="1200" dirty="0" smtClean="0">
                <a:latin typeface="Arial" pitchFamily="34" charset="0"/>
                <a:cs typeface="Arial" pitchFamily="34" charset="0"/>
              </a:rPr>
              <a:t>tester</a:t>
            </a:r>
            <a:endParaRPr lang="en-US" sz="1200" dirty="0">
              <a:latin typeface="Arial" pitchFamily="34" charset="0"/>
              <a:cs typeface="Arial" pitchFamily="34" charset="0"/>
            </a:endParaRPr>
          </a:p>
        </p:txBody>
      </p:sp>
      <p:sp>
        <p:nvSpPr>
          <p:cNvPr id="16" name="Arc 15"/>
          <p:cNvSpPr/>
          <p:nvPr/>
        </p:nvSpPr>
        <p:spPr>
          <a:xfrm>
            <a:off x="4070846" y="1261414"/>
            <a:ext cx="3150569" cy="3380924"/>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5400000">
            <a:off x="4597837" y="3644807"/>
            <a:ext cx="2468465" cy="2660949"/>
          </a:xfrm>
          <a:prstGeom prst="arc">
            <a:avLst>
              <a:gd name="adj1" fmla="val 16200000"/>
              <a:gd name="adj2" fmla="val 21482371"/>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0800000">
            <a:off x="994755" y="3568599"/>
            <a:ext cx="3076091" cy="2511771"/>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16200000">
            <a:off x="712594" y="1733542"/>
            <a:ext cx="3076091" cy="2511771"/>
          </a:xfrm>
          <a:prstGeom prst="arc">
            <a:avLst>
              <a:gd name="adj1" fmla="val 16200000"/>
              <a:gd name="adj2" fmla="val 31282"/>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3082901" y="5003837"/>
            <a:ext cx="2180684" cy="149159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ectangle 22"/>
          <p:cNvSpPr/>
          <p:nvPr/>
        </p:nvSpPr>
        <p:spPr>
          <a:xfrm>
            <a:off x="344837" y="3208788"/>
            <a:ext cx="1818450" cy="1549518"/>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TextBox 23"/>
          <p:cNvSpPr txBox="1"/>
          <p:nvPr/>
        </p:nvSpPr>
        <p:spPr>
          <a:xfrm>
            <a:off x="2377902" y="2822396"/>
            <a:ext cx="3826689" cy="1077218"/>
          </a:xfrm>
          <a:prstGeom prst="rect">
            <a:avLst/>
          </a:prstGeom>
          <a:noFill/>
        </p:spPr>
        <p:txBody>
          <a:bodyPr wrap="none" rtlCol="0">
            <a:spAutoFit/>
          </a:bodyPr>
          <a:lstStyle/>
          <a:p>
            <a:pPr marL="285750" indent="-285750">
              <a:buFont typeface="Arial" panose="020B0604020202020204" pitchFamily="34" charset="0"/>
              <a:buChar char="•"/>
            </a:pPr>
            <a:r>
              <a:rPr lang="en-US" sz="1600" dirty="0" smtClean="0">
                <a:latin typeface="Arial" pitchFamily="34" charset="0"/>
                <a:cs typeface="Arial" pitchFamily="34" charset="0"/>
              </a:rPr>
              <a:t>Removes FSW engineers from steps</a:t>
            </a:r>
            <a:br>
              <a:rPr lang="en-US" sz="1600" dirty="0" smtClean="0">
                <a:latin typeface="Arial" pitchFamily="34" charset="0"/>
                <a:cs typeface="Arial" pitchFamily="34" charset="0"/>
              </a:rPr>
            </a:br>
            <a:r>
              <a:rPr lang="en-US" sz="1600" dirty="0" smtClean="0">
                <a:latin typeface="Arial" pitchFamily="34" charset="0"/>
                <a:cs typeface="Arial" pitchFamily="34" charset="0"/>
              </a:rPr>
              <a:t>1. and 2.</a:t>
            </a:r>
          </a:p>
          <a:p>
            <a:pPr marL="285750" indent="-285750">
              <a:buFont typeface="Arial" panose="020B0604020202020204" pitchFamily="34" charset="0"/>
              <a:buChar char="•"/>
            </a:pPr>
            <a:r>
              <a:rPr lang="en-US" sz="1600" dirty="0" smtClean="0">
                <a:latin typeface="Arial" pitchFamily="34" charset="0"/>
                <a:cs typeface="Arial" pitchFamily="34" charset="0"/>
              </a:rPr>
              <a:t>Now only required for code changes</a:t>
            </a:r>
            <a:br>
              <a:rPr lang="en-US" sz="1600" dirty="0" smtClean="0">
                <a:latin typeface="Arial" pitchFamily="34" charset="0"/>
                <a:cs typeface="Arial" pitchFamily="34" charset="0"/>
              </a:rPr>
            </a:br>
            <a:r>
              <a:rPr lang="en-US" sz="1600" dirty="0" smtClean="0">
                <a:latin typeface="Arial" pitchFamily="34" charset="0"/>
                <a:cs typeface="Arial" pitchFamily="34" charset="0"/>
              </a:rPr>
              <a:t>in step 3.</a:t>
            </a:r>
          </a:p>
        </p:txBody>
      </p:sp>
      <p:sp>
        <p:nvSpPr>
          <p:cNvPr id="25" name="TextBox 24"/>
          <p:cNvSpPr txBox="1"/>
          <p:nvPr/>
        </p:nvSpPr>
        <p:spPr>
          <a:xfrm>
            <a:off x="2532800" y="1219503"/>
            <a:ext cx="356188" cy="338554"/>
          </a:xfrm>
          <a:prstGeom prst="rect">
            <a:avLst/>
          </a:prstGeom>
          <a:noFill/>
        </p:spPr>
        <p:txBody>
          <a:bodyPr wrap="none" rtlCol="0">
            <a:spAutoFit/>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p:txBody>
      </p:sp>
      <p:sp>
        <p:nvSpPr>
          <p:cNvPr id="26" name="TextBox 25"/>
          <p:cNvSpPr txBox="1"/>
          <p:nvPr/>
        </p:nvSpPr>
        <p:spPr>
          <a:xfrm>
            <a:off x="8120500" y="2822396"/>
            <a:ext cx="356188" cy="338554"/>
          </a:xfrm>
          <a:prstGeom prst="rect">
            <a:avLst/>
          </a:prstGeom>
          <a:noFill/>
        </p:spPr>
        <p:txBody>
          <a:bodyPr wrap="none" rtlCol="0">
            <a:spAutoFit/>
          </a:bodyPr>
          <a:lstStyle/>
          <a:p>
            <a:r>
              <a:rPr lang="en-US" sz="1600" dirty="0">
                <a:latin typeface="Arial" pitchFamily="34" charset="0"/>
                <a:cs typeface="Arial" pitchFamily="34" charset="0"/>
              </a:rPr>
              <a:t>2</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27" name="TextBox 26"/>
          <p:cNvSpPr txBox="1"/>
          <p:nvPr/>
        </p:nvSpPr>
        <p:spPr>
          <a:xfrm>
            <a:off x="2652049" y="4921757"/>
            <a:ext cx="356188" cy="338554"/>
          </a:xfrm>
          <a:prstGeom prst="rect">
            <a:avLst/>
          </a:prstGeom>
          <a:noFill/>
        </p:spPr>
        <p:txBody>
          <a:bodyPr wrap="none" rtlCol="0">
            <a:spAutoFit/>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p:txBody>
      </p:sp>
      <p:sp>
        <p:nvSpPr>
          <p:cNvPr id="28" name="TextBox 27"/>
          <p:cNvSpPr txBox="1"/>
          <p:nvPr/>
        </p:nvSpPr>
        <p:spPr>
          <a:xfrm>
            <a:off x="166743" y="2698698"/>
            <a:ext cx="356188" cy="338554"/>
          </a:xfrm>
          <a:prstGeom prst="rect">
            <a:avLst/>
          </a:prstGeom>
          <a:noFill/>
        </p:spPr>
        <p:txBody>
          <a:bodyPr wrap="none" rtlCol="0">
            <a:spAutoFit/>
          </a:bodyPr>
          <a:lstStyle/>
          <a:p>
            <a:r>
              <a:rPr lang="en-US" sz="1600" dirty="0" smtClean="0">
                <a:latin typeface="Arial" pitchFamily="34" charset="0"/>
                <a:cs typeface="Arial" pitchFamily="34" charset="0"/>
              </a:rPr>
              <a:t>4.</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69796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Has Auto-Generation Worked for Us?</a:t>
            </a:r>
            <a:endParaRPr lang="en-US" dirty="0"/>
          </a:p>
        </p:txBody>
      </p:sp>
      <p:sp>
        <p:nvSpPr>
          <p:cNvPr id="3" name="Content Placeholder 2"/>
          <p:cNvSpPr>
            <a:spLocks noGrp="1"/>
          </p:cNvSpPr>
          <p:nvPr>
            <p:ph idx="1"/>
          </p:nvPr>
        </p:nvSpPr>
        <p:spPr/>
        <p:txBody>
          <a:bodyPr/>
          <a:lstStyle/>
          <a:p>
            <a:r>
              <a:rPr lang="en-US" dirty="0" smtClean="0"/>
              <a:t>Software engineers enjoy the auto-generation approach</a:t>
            </a:r>
          </a:p>
          <a:p>
            <a:pPr lvl="1"/>
            <a:r>
              <a:rPr lang="en-US" dirty="0" smtClean="0"/>
              <a:t>Less tedious work</a:t>
            </a:r>
          </a:p>
          <a:p>
            <a:pPr lvl="1"/>
            <a:r>
              <a:rPr lang="en-US" dirty="0" smtClean="0"/>
              <a:t>Reduced testing time for code changes</a:t>
            </a:r>
          </a:p>
          <a:p>
            <a:pPr lvl="1"/>
            <a:r>
              <a:rPr lang="en-US" dirty="0" smtClean="0"/>
              <a:t>More time to work on the true engineering challenges</a:t>
            </a:r>
          </a:p>
          <a:p>
            <a:r>
              <a:rPr lang="en-US" dirty="0" smtClean="0"/>
              <a:t>Still figuring out the development life-cycle for the tools</a:t>
            </a:r>
          </a:p>
          <a:p>
            <a:pPr lvl="1"/>
            <a:r>
              <a:rPr lang="en-US" dirty="0" smtClean="0"/>
              <a:t>See Lessons Learned</a:t>
            </a:r>
          </a:p>
          <a:p>
            <a:r>
              <a:rPr lang="en-US" dirty="0" smtClean="0"/>
              <a:t>Has been a tougher sell to management</a:t>
            </a:r>
          </a:p>
          <a:p>
            <a:pPr lvl="1"/>
            <a:r>
              <a:rPr lang="en-US" dirty="0" smtClean="0"/>
              <a:t>Need to </a:t>
            </a:r>
            <a:r>
              <a:rPr lang="en-US" smtClean="0"/>
              <a:t>be convinced </a:t>
            </a:r>
            <a:r>
              <a:rPr lang="en-US" dirty="0" smtClean="0"/>
              <a:t>to spend money on non-delivered code</a:t>
            </a:r>
          </a:p>
          <a:p>
            <a:pPr lvl="1"/>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14</a:t>
            </a:fld>
            <a:endParaRPr lang="en-US"/>
          </a:p>
        </p:txBody>
      </p:sp>
    </p:spTree>
    <p:extLst>
      <p:ext uri="{BB962C8B-B14F-4D97-AF65-F5344CB8AC3E}">
        <p14:creationId xmlns:p14="http://schemas.microsoft.com/office/powerpoint/2010/main" val="2207292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304800" y="1402080"/>
            <a:ext cx="8382000" cy="4957156"/>
          </a:xfrm>
        </p:spPr>
        <p:txBody>
          <a:bodyPr>
            <a:normAutofit fontScale="92500" lnSpcReduction="20000"/>
          </a:bodyPr>
          <a:lstStyle/>
          <a:p>
            <a:r>
              <a:rPr lang="en-US" dirty="0" smtClean="0"/>
              <a:t>Rigorous testing of the tools should be performed well before I&amp;T phase of the program</a:t>
            </a:r>
          </a:p>
          <a:p>
            <a:pPr lvl="1"/>
            <a:r>
              <a:rPr lang="en-US" dirty="0" smtClean="0"/>
              <a:t>Time fixing bugs in tool is time that could be spent fixing integration issues</a:t>
            </a:r>
          </a:p>
          <a:p>
            <a:pPr lvl="1"/>
            <a:r>
              <a:rPr lang="en-US" dirty="0" smtClean="0"/>
              <a:t>Sinking too much maintenance time into the tool defeats its purpose</a:t>
            </a:r>
          </a:p>
          <a:p>
            <a:r>
              <a:rPr lang="en-US" dirty="0" smtClean="0"/>
              <a:t>Develop early and reuse</a:t>
            </a:r>
          </a:p>
          <a:p>
            <a:pPr lvl="1"/>
            <a:r>
              <a:rPr lang="en-US" dirty="0" smtClean="0"/>
              <a:t>This was the SSSW group’s first foray into auto-generating </a:t>
            </a:r>
            <a:r>
              <a:rPr lang="en-US" dirty="0" err="1" smtClean="0"/>
              <a:t>config</a:t>
            </a:r>
            <a:r>
              <a:rPr lang="en-US" dirty="0" smtClean="0"/>
              <a:t> code</a:t>
            </a:r>
          </a:p>
          <a:p>
            <a:pPr lvl="1"/>
            <a:r>
              <a:rPr lang="en-US" dirty="0" smtClean="0"/>
              <a:t>Developed tools from scratch side-by-side with FSW</a:t>
            </a:r>
          </a:p>
          <a:p>
            <a:r>
              <a:rPr lang="en-US" dirty="0" smtClean="0"/>
              <a:t>Keep tools up-to-date</a:t>
            </a:r>
          </a:p>
          <a:p>
            <a:pPr lvl="1"/>
            <a:r>
              <a:rPr lang="en-US" dirty="0" smtClean="0"/>
              <a:t>Make change to tool as soon as new formats released</a:t>
            </a:r>
          </a:p>
          <a:p>
            <a:pPr lvl="1"/>
            <a:r>
              <a:rPr lang="en-US" dirty="0" smtClean="0"/>
              <a:t>Don’t let auto-gen files get “stale”; regenerate with new builds</a:t>
            </a:r>
          </a:p>
          <a:p>
            <a:r>
              <a:rPr lang="en-US" dirty="0" smtClean="0"/>
              <a:t>Maximize use of code templates </a:t>
            </a:r>
          </a:p>
          <a:p>
            <a:pPr lvl="1"/>
            <a:r>
              <a:rPr lang="en-US" dirty="0" smtClean="0"/>
              <a:t>Easier to swap out than if the text of the CPP file is hard-coded in the tool</a:t>
            </a:r>
          </a:p>
          <a:p>
            <a:r>
              <a:rPr lang="en-US" dirty="0" smtClean="0"/>
              <a:t>Convince management of the value of investing time in auto-gen tools up-front</a:t>
            </a:r>
          </a:p>
          <a:p>
            <a:pPr lvl="1"/>
            <a:endParaRPr lang="en-US" dirty="0" smtClean="0"/>
          </a:p>
          <a:p>
            <a:endParaRPr lang="en-US" dirty="0" smtClean="0"/>
          </a:p>
          <a:p>
            <a:pPr lvl="1"/>
            <a:endParaRPr lang="en-US" dirty="0"/>
          </a:p>
          <a:p>
            <a:pPr lvl="1"/>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15</a:t>
            </a:fld>
            <a:endParaRPr lang="en-US"/>
          </a:p>
        </p:txBody>
      </p:sp>
    </p:spTree>
    <p:extLst>
      <p:ext uri="{BB962C8B-B14F-4D97-AF65-F5344CB8AC3E}">
        <p14:creationId xmlns:p14="http://schemas.microsoft.com/office/powerpoint/2010/main" val="299752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Embedded software for space systems is one of the most expensive types of software to produce, mainly because of the rigorous testing involved. However, developers on the Northrop Grumman Space Systems Software team have observed that infrastructure code such as class definitions for interface messages, configuration files, and telemetry points is often repetitive, with each class differing only in parameters and implementation of common functions. It became clear that rewriting this repetitive code for each program and, sometimes, within a single program was taking developers’ focus away from the true engineering problems. </a:t>
            </a:r>
          </a:p>
          <a:p>
            <a:pPr marL="0" indent="0">
              <a:buNone/>
            </a:pPr>
            <a:r>
              <a:rPr lang="en-US" dirty="0"/>
              <a:t>To reduce time spent writing repetitive code, we have built up a suite of tools to parse human-readable documents such as Interface Control Documents (ICDs), configuration files, and telemetry definition spreadsheets and automatically generate C++ classes from these files. The use of these tools has improved code reuse and reduced the number of SLOCs that must be tested, resulting in cost and schedule benefits for our programs and freeing up developers’ time to concentrate on the unique technical challenges of each program. This presentation will explain how we designed our code generation tools and discuss the many benefits of these tools to our products.</a:t>
            </a:r>
          </a:p>
          <a:p>
            <a:pPr marL="0" indent="0">
              <a:buNone/>
            </a:pP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2</a:t>
            </a:fld>
            <a:endParaRPr lang="en-US"/>
          </a:p>
        </p:txBody>
      </p:sp>
    </p:spTree>
    <p:extLst>
      <p:ext uri="{BB962C8B-B14F-4D97-AF65-F5344CB8AC3E}">
        <p14:creationId xmlns:p14="http://schemas.microsoft.com/office/powerpoint/2010/main" val="3306281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Who We Are</a:t>
            </a:r>
          </a:p>
          <a:p>
            <a:r>
              <a:rPr lang="en-US" dirty="0" smtClean="0"/>
              <a:t>Why Auto-Generate Code?</a:t>
            </a:r>
          </a:p>
          <a:p>
            <a:r>
              <a:rPr lang="en-US" dirty="0" smtClean="0"/>
              <a:t>Auto-Generation Tool Suite</a:t>
            </a:r>
          </a:p>
          <a:p>
            <a:r>
              <a:rPr lang="en-US" dirty="0" smtClean="0"/>
              <a:t>Evaluation of Our Auto-Gen Efforts</a:t>
            </a:r>
          </a:p>
          <a:p>
            <a:r>
              <a:rPr lang="en-US" dirty="0" smtClean="0"/>
              <a:t>Lessons Learned</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p:txBody>
          <a:bodyPr/>
          <a:lstStyle/>
          <a:p>
            <a:r>
              <a:rPr lang="en-US" dirty="0" smtClean="0"/>
              <a:t>Northrop Grumman Space Systems Software (SSSW) group</a:t>
            </a:r>
          </a:p>
          <a:p>
            <a:r>
              <a:rPr lang="en-US" dirty="0" smtClean="0"/>
              <a:t>Develop embedded FSW for space systems</a:t>
            </a:r>
          </a:p>
          <a:p>
            <a:r>
              <a:rPr lang="en-US" dirty="0" smtClean="0"/>
              <a:t>Maintain a test software (TSW) suite to </a:t>
            </a:r>
            <a:br>
              <a:rPr lang="en-US" dirty="0" smtClean="0"/>
            </a:br>
            <a:r>
              <a:rPr lang="en-US" dirty="0" smtClean="0"/>
              <a:t>control our integration lab equipment and </a:t>
            </a:r>
            <a:br>
              <a:rPr lang="en-US" dirty="0" smtClean="0"/>
            </a:br>
            <a:r>
              <a:rPr lang="en-US" dirty="0" smtClean="0"/>
              <a:t>exercise functions of the system</a:t>
            </a:r>
          </a:p>
          <a:p>
            <a:r>
              <a:rPr lang="en-US" dirty="0" smtClean="0"/>
              <a:t>Work with a variety of languages and tools</a:t>
            </a:r>
          </a:p>
          <a:p>
            <a:pPr lvl="1"/>
            <a:r>
              <a:rPr lang="en-US" dirty="0" smtClean="0"/>
              <a:t>C++, Java, </a:t>
            </a:r>
            <a:r>
              <a:rPr lang="en-US" dirty="0" err="1" smtClean="0"/>
              <a:t>Tcl</a:t>
            </a:r>
            <a:r>
              <a:rPr lang="en-US" dirty="0" smtClean="0"/>
              <a:t>, Python</a:t>
            </a:r>
          </a:p>
          <a:p>
            <a:pPr lvl="1"/>
            <a:r>
              <a:rPr lang="en-US" dirty="0" smtClean="0"/>
              <a:t>VxWorks Workbench</a:t>
            </a:r>
          </a:p>
          <a:p>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4</a:t>
            </a:fld>
            <a:endParaRPr lang="en-US" dirty="0"/>
          </a:p>
        </p:txBody>
      </p:sp>
      <p:pic>
        <p:nvPicPr>
          <p:cNvPr id="1026" name="Picture 2" descr="https://gigaom.com/wp-content/uploads/sites/1/2010/11/satellite_c.jpg?quality=80&amp;strip=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399" y="2570037"/>
            <a:ext cx="3290073" cy="2599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324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Background</a:t>
            </a:r>
            <a:endParaRPr lang="en-US" dirty="0"/>
          </a:p>
        </p:txBody>
      </p:sp>
      <p:sp>
        <p:nvSpPr>
          <p:cNvPr id="3" name="Content Placeholder 2"/>
          <p:cNvSpPr>
            <a:spLocks noGrp="1"/>
          </p:cNvSpPr>
          <p:nvPr>
            <p:ph idx="1"/>
          </p:nvPr>
        </p:nvSpPr>
        <p:spPr/>
        <p:txBody>
          <a:bodyPr>
            <a:normAutofit/>
          </a:bodyPr>
          <a:lstStyle/>
          <a:p>
            <a:r>
              <a:rPr lang="en-US" dirty="0" smtClean="0"/>
              <a:t>Our system is highly configurable </a:t>
            </a:r>
          </a:p>
          <a:p>
            <a:pPr lvl="1"/>
            <a:r>
              <a:rPr lang="en-US" dirty="0" smtClean="0"/>
              <a:t>Configuration </a:t>
            </a:r>
            <a:r>
              <a:rPr lang="en-US" dirty="0" smtClean="0"/>
              <a:t>files </a:t>
            </a:r>
          </a:p>
          <a:p>
            <a:pPr lvl="1"/>
            <a:r>
              <a:rPr lang="en-US" dirty="0" smtClean="0"/>
              <a:t>Telemetry definition files</a:t>
            </a:r>
          </a:p>
          <a:p>
            <a:pPr lvl="1"/>
            <a:r>
              <a:rPr lang="en-US" dirty="0"/>
              <a:t>Calibration </a:t>
            </a:r>
            <a:r>
              <a:rPr lang="en-US" dirty="0" smtClean="0"/>
              <a:t>files</a:t>
            </a:r>
          </a:p>
          <a:p>
            <a:r>
              <a:rPr lang="en-US" dirty="0" smtClean="0"/>
              <a:t>Need C++ code to read in these files at startup and provide the data to the relevant software components</a:t>
            </a:r>
          </a:p>
          <a:p>
            <a:r>
              <a:rPr lang="en-US" dirty="0" smtClean="0"/>
              <a:t>Dozens of each type of file</a:t>
            </a:r>
          </a:p>
          <a:p>
            <a:pPr lvl="1"/>
            <a:r>
              <a:rPr lang="en-US" dirty="0" smtClean="0"/>
              <a:t>Writing and maintaining C++ classes for each individual file would be a large effort </a:t>
            </a:r>
          </a:p>
          <a:p>
            <a:r>
              <a:rPr lang="en-US" dirty="0" smtClean="0"/>
              <a:t>Settings change constantly during the testing phase of the program</a:t>
            </a:r>
          </a:p>
          <a:p>
            <a:pPr lvl="1"/>
            <a:r>
              <a:rPr lang="en-US" dirty="0" smtClean="0"/>
              <a:t>If FSW group is bogged down in supporting test engineers, no time to continue development</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5</a:t>
            </a:fld>
            <a:endParaRPr lang="en-US"/>
          </a:p>
        </p:txBody>
      </p:sp>
    </p:spTree>
    <p:extLst>
      <p:ext uri="{BB962C8B-B14F-4D97-AF65-F5344CB8AC3E}">
        <p14:creationId xmlns:p14="http://schemas.microsoft.com/office/powerpoint/2010/main" val="3719247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FSW Development Cycle</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6</a:t>
            </a:fld>
            <a:endParaRPr lang="en-US"/>
          </a:p>
        </p:txBody>
      </p:sp>
      <p:grpSp>
        <p:nvGrpSpPr>
          <p:cNvPr id="7" name="Group 6"/>
          <p:cNvGrpSpPr/>
          <p:nvPr/>
        </p:nvGrpSpPr>
        <p:grpSpPr>
          <a:xfrm>
            <a:off x="3280863" y="1219503"/>
            <a:ext cx="1784760" cy="1252689"/>
            <a:chOff x="3506255" y="1593302"/>
            <a:chExt cx="1784760" cy="1252689"/>
          </a:xfrm>
        </p:grpSpPr>
        <p:pic>
          <p:nvPicPr>
            <p:cNvPr id="5" name="Picture 4"/>
            <p:cNvPicPr>
              <a:picLocks noChangeAspect="1"/>
            </p:cNvPicPr>
            <p:nvPr/>
          </p:nvPicPr>
          <p:blipFill>
            <a:blip r:embed="rId2"/>
            <a:stretch>
              <a:fillRect/>
            </a:stretch>
          </p:blipFill>
          <p:spPr>
            <a:xfrm>
              <a:off x="3506255" y="1593302"/>
              <a:ext cx="1784760" cy="1001517"/>
            </a:xfrm>
            <a:prstGeom prst="rect">
              <a:avLst/>
            </a:prstGeom>
          </p:spPr>
        </p:pic>
        <p:sp>
          <p:nvSpPr>
            <p:cNvPr id="3" name="TextBox 2"/>
            <p:cNvSpPr txBox="1"/>
            <p:nvPr/>
          </p:nvSpPr>
          <p:spPr>
            <a:xfrm>
              <a:off x="3639071" y="2568992"/>
              <a:ext cx="1412566" cy="276999"/>
            </a:xfrm>
            <a:prstGeom prst="rect">
              <a:avLst/>
            </a:prstGeom>
            <a:noFill/>
          </p:spPr>
          <p:txBody>
            <a:bodyPr wrap="none" rtlCol="0">
              <a:spAutoFit/>
            </a:bodyPr>
            <a:lstStyle/>
            <a:p>
              <a:r>
                <a:rPr lang="en-US" sz="1200" dirty="0" smtClean="0">
                  <a:latin typeface="Arial" pitchFamily="34" charset="0"/>
                  <a:cs typeface="Arial" pitchFamily="34" charset="0"/>
                </a:rPr>
                <a:t>Modify </a:t>
              </a:r>
              <a:r>
                <a:rPr lang="en-US" sz="1200" dirty="0" err="1" smtClean="0">
                  <a:latin typeface="Arial" pitchFamily="34" charset="0"/>
                  <a:cs typeface="Arial" pitchFamily="34" charset="0"/>
                </a:rPr>
                <a:t>Config</a:t>
              </a:r>
              <a:r>
                <a:rPr lang="en-US" sz="1200" dirty="0" smtClean="0">
                  <a:latin typeface="Arial" pitchFamily="34" charset="0"/>
                  <a:cs typeface="Arial" pitchFamily="34" charset="0"/>
                </a:rPr>
                <a:t> File</a:t>
              </a:r>
              <a:endParaRPr lang="en-US" sz="1200" dirty="0">
                <a:latin typeface="Arial" pitchFamily="34" charset="0"/>
                <a:cs typeface="Arial" pitchFamily="34" charset="0"/>
              </a:endParaRPr>
            </a:p>
          </p:txBody>
        </p:sp>
      </p:grpSp>
      <p:grpSp>
        <p:nvGrpSpPr>
          <p:cNvPr id="9" name="Group 8"/>
          <p:cNvGrpSpPr/>
          <p:nvPr/>
        </p:nvGrpSpPr>
        <p:grpSpPr>
          <a:xfrm>
            <a:off x="6111797" y="2698698"/>
            <a:ext cx="1915909" cy="1605002"/>
            <a:chOff x="6205416" y="3291805"/>
            <a:chExt cx="2381243" cy="2203056"/>
          </a:xfrm>
        </p:grpSpPr>
        <p:pic>
          <p:nvPicPr>
            <p:cNvPr id="6" name="Picture 5"/>
            <p:cNvPicPr>
              <a:picLocks noChangeAspect="1"/>
            </p:cNvPicPr>
            <p:nvPr/>
          </p:nvPicPr>
          <p:blipFill>
            <a:blip r:embed="rId3"/>
            <a:stretch>
              <a:fillRect/>
            </a:stretch>
          </p:blipFill>
          <p:spPr>
            <a:xfrm>
              <a:off x="6205416" y="3291805"/>
              <a:ext cx="2148536" cy="1569365"/>
            </a:xfrm>
            <a:prstGeom prst="rect">
              <a:avLst/>
            </a:prstGeom>
          </p:spPr>
        </p:pic>
        <p:sp>
          <p:nvSpPr>
            <p:cNvPr id="8" name="TextBox 7"/>
            <p:cNvSpPr txBox="1"/>
            <p:nvPr/>
          </p:nvSpPr>
          <p:spPr>
            <a:xfrm>
              <a:off x="6205416" y="4861171"/>
              <a:ext cx="2381243" cy="633690"/>
            </a:xfrm>
            <a:prstGeom prst="rect">
              <a:avLst/>
            </a:prstGeom>
            <a:noFill/>
          </p:spPr>
          <p:txBody>
            <a:bodyPr wrap="none" rtlCol="0">
              <a:spAutoFit/>
            </a:bodyPr>
            <a:lstStyle/>
            <a:p>
              <a:r>
                <a:rPr lang="en-US" sz="1200" dirty="0" smtClean="0">
                  <a:latin typeface="Arial" pitchFamily="34" charset="0"/>
                  <a:cs typeface="Arial" pitchFamily="34" charset="0"/>
                </a:rPr>
                <a:t>Update </a:t>
              </a:r>
              <a:r>
                <a:rPr lang="en-US" sz="1200" dirty="0">
                  <a:latin typeface="Arial" pitchFamily="34" charset="0"/>
                  <a:cs typeface="Arial" pitchFamily="34" charset="0"/>
                </a:rPr>
                <a:t>C</a:t>
              </a:r>
              <a:r>
                <a:rPr lang="en-US" sz="1200" dirty="0" smtClean="0">
                  <a:latin typeface="Arial" pitchFamily="34" charset="0"/>
                  <a:cs typeface="Arial" pitchFamily="34" charset="0"/>
                </a:rPr>
                <a:t>++ classes to </a:t>
              </a:r>
              <a:br>
                <a:rPr lang="en-US" sz="1200" dirty="0" smtClean="0">
                  <a:latin typeface="Arial" pitchFamily="34" charset="0"/>
                  <a:cs typeface="Arial" pitchFamily="34" charset="0"/>
                </a:rPr>
              </a:br>
              <a:r>
                <a:rPr lang="en-US" sz="1200" dirty="0" smtClean="0">
                  <a:latin typeface="Arial" pitchFamily="34" charset="0"/>
                  <a:cs typeface="Arial" pitchFamily="34" charset="0"/>
                </a:rPr>
                <a:t>reflect </a:t>
              </a:r>
              <a:r>
                <a:rPr lang="en-US" sz="1200" dirty="0" err="1" smtClean="0">
                  <a:latin typeface="Arial" pitchFamily="34" charset="0"/>
                  <a:cs typeface="Arial" pitchFamily="34" charset="0"/>
                </a:rPr>
                <a:t>config</a:t>
              </a:r>
              <a:r>
                <a:rPr lang="en-US" sz="1200" dirty="0" smtClean="0">
                  <a:latin typeface="Arial" pitchFamily="34" charset="0"/>
                  <a:cs typeface="Arial" pitchFamily="34" charset="0"/>
                </a:rPr>
                <a:t> file changes</a:t>
              </a:r>
              <a:endParaRPr lang="en-US" sz="1200" dirty="0">
                <a:latin typeface="Arial" pitchFamily="34" charset="0"/>
                <a:cs typeface="Arial" pitchFamily="34" charset="0"/>
              </a:endParaRPr>
            </a:p>
          </p:txBody>
        </p:sp>
      </p:grpSp>
      <p:sp>
        <p:nvSpPr>
          <p:cNvPr id="10" name="Flowchart: Card 9"/>
          <p:cNvSpPr/>
          <p:nvPr/>
        </p:nvSpPr>
        <p:spPr>
          <a:xfrm>
            <a:off x="3669323" y="5091034"/>
            <a:ext cx="914400" cy="804672"/>
          </a:xfrm>
          <a:prstGeom prst="flowChartPunchedCard">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FSW</a:t>
            </a:r>
            <a:endParaRPr lang="en-US" dirty="0"/>
          </a:p>
        </p:txBody>
      </p:sp>
      <p:sp>
        <p:nvSpPr>
          <p:cNvPr id="11" name="TextBox 10"/>
          <p:cNvSpPr txBox="1"/>
          <p:nvPr/>
        </p:nvSpPr>
        <p:spPr>
          <a:xfrm>
            <a:off x="3287424" y="5978681"/>
            <a:ext cx="1771639" cy="461665"/>
          </a:xfrm>
          <a:prstGeom prst="rect">
            <a:avLst/>
          </a:prstGeom>
          <a:noFill/>
        </p:spPr>
        <p:txBody>
          <a:bodyPr wrap="none" rtlCol="0">
            <a:spAutoFit/>
          </a:bodyPr>
          <a:lstStyle/>
          <a:p>
            <a:r>
              <a:rPr lang="en-US" sz="1200" dirty="0" smtClean="0">
                <a:latin typeface="Arial" pitchFamily="34" charset="0"/>
                <a:cs typeface="Arial" pitchFamily="34" charset="0"/>
              </a:rPr>
              <a:t>Make code changes to </a:t>
            </a:r>
            <a:br>
              <a:rPr lang="en-US" sz="1200" dirty="0" smtClean="0">
                <a:latin typeface="Arial" pitchFamily="34" charset="0"/>
                <a:cs typeface="Arial" pitchFamily="34" charset="0"/>
              </a:rPr>
            </a:br>
            <a:r>
              <a:rPr lang="en-US" sz="1200" dirty="0" smtClean="0">
                <a:latin typeface="Arial" pitchFamily="34" charset="0"/>
                <a:cs typeface="Arial" pitchFamily="34" charset="0"/>
              </a:rPr>
              <a:t>use new values/fields</a:t>
            </a:r>
            <a:endParaRPr lang="en-US" sz="1200" dirty="0">
              <a:latin typeface="Arial" pitchFamily="34" charset="0"/>
              <a:cs typeface="Arial" pitchFamily="34" charset="0"/>
            </a:endParaRPr>
          </a:p>
        </p:txBody>
      </p:sp>
      <p:sp>
        <p:nvSpPr>
          <p:cNvPr id="16" name="Arc 15"/>
          <p:cNvSpPr/>
          <p:nvPr/>
        </p:nvSpPr>
        <p:spPr>
          <a:xfrm>
            <a:off x="4070846" y="1261414"/>
            <a:ext cx="3076091" cy="2580620"/>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5400000">
            <a:off x="4301563" y="3230379"/>
            <a:ext cx="3076091" cy="2511771"/>
          </a:xfrm>
          <a:prstGeom prst="arc">
            <a:avLst>
              <a:gd name="adj1" fmla="val 16200000"/>
              <a:gd name="adj2" fmla="val 21559981"/>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0800000">
            <a:off x="994755" y="3568599"/>
            <a:ext cx="3076091" cy="2511771"/>
          </a:xfrm>
          <a:prstGeom prst="arc">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16200000">
            <a:off x="606759" y="1612089"/>
            <a:ext cx="3076091" cy="2511771"/>
          </a:xfrm>
          <a:prstGeom prst="arc">
            <a:avLst>
              <a:gd name="adj1" fmla="val 16200000"/>
              <a:gd name="adj2" fmla="val 31282"/>
            </a:avLst>
          </a:pr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ectangle 19"/>
          <p:cNvSpPr/>
          <p:nvPr/>
        </p:nvSpPr>
        <p:spPr>
          <a:xfrm>
            <a:off x="3089462" y="1100052"/>
            <a:ext cx="2180684" cy="149159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ectangle 20"/>
          <p:cNvSpPr/>
          <p:nvPr/>
        </p:nvSpPr>
        <p:spPr>
          <a:xfrm>
            <a:off x="6005152" y="2653814"/>
            <a:ext cx="2180684" cy="1704997"/>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ectangle 21"/>
          <p:cNvSpPr/>
          <p:nvPr/>
        </p:nvSpPr>
        <p:spPr>
          <a:xfrm>
            <a:off x="3082901" y="5003837"/>
            <a:ext cx="2180684" cy="149159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14" name="Group 13"/>
          <p:cNvGrpSpPr/>
          <p:nvPr/>
        </p:nvGrpSpPr>
        <p:grpSpPr>
          <a:xfrm>
            <a:off x="243604" y="2966288"/>
            <a:ext cx="1818450" cy="1549518"/>
            <a:chOff x="312615" y="3208788"/>
            <a:chExt cx="1818450" cy="1549518"/>
          </a:xfrm>
        </p:grpSpPr>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935" y="3291805"/>
              <a:ext cx="886558" cy="898485"/>
            </a:xfrm>
            <a:prstGeom prst="rect">
              <a:avLst/>
            </a:prstGeom>
          </p:spPr>
        </p:pic>
        <p:sp>
          <p:nvSpPr>
            <p:cNvPr id="13" name="TextBox 12"/>
            <p:cNvSpPr txBox="1"/>
            <p:nvPr/>
          </p:nvSpPr>
          <p:spPr>
            <a:xfrm>
              <a:off x="522931" y="4296641"/>
              <a:ext cx="1608133" cy="461665"/>
            </a:xfrm>
            <a:prstGeom prst="rect">
              <a:avLst/>
            </a:prstGeom>
            <a:noFill/>
          </p:spPr>
          <p:txBody>
            <a:bodyPr wrap="none" rtlCol="0">
              <a:spAutoFit/>
            </a:bodyPr>
            <a:lstStyle/>
            <a:p>
              <a:r>
                <a:rPr lang="en-US" sz="1200" dirty="0" smtClean="0">
                  <a:latin typeface="Arial" pitchFamily="34" charset="0"/>
                  <a:cs typeface="Arial" pitchFamily="34" charset="0"/>
                </a:rPr>
                <a:t>Provide new build to </a:t>
              </a:r>
              <a:br>
                <a:rPr lang="en-US" sz="1200" dirty="0" smtClean="0">
                  <a:latin typeface="Arial" pitchFamily="34" charset="0"/>
                  <a:cs typeface="Arial" pitchFamily="34" charset="0"/>
                </a:rPr>
              </a:br>
              <a:r>
                <a:rPr lang="en-US" sz="1200" dirty="0" smtClean="0">
                  <a:latin typeface="Arial" pitchFamily="34" charset="0"/>
                  <a:cs typeface="Arial" pitchFamily="34" charset="0"/>
                </a:rPr>
                <a:t>tester</a:t>
              </a:r>
              <a:endParaRPr lang="en-US" sz="1200" dirty="0">
                <a:latin typeface="Arial" pitchFamily="34" charset="0"/>
                <a:cs typeface="Arial" pitchFamily="34" charset="0"/>
              </a:endParaRPr>
            </a:p>
          </p:txBody>
        </p:sp>
        <p:sp>
          <p:nvSpPr>
            <p:cNvPr id="23" name="Rectangle 22"/>
            <p:cNvSpPr/>
            <p:nvPr/>
          </p:nvSpPr>
          <p:spPr>
            <a:xfrm>
              <a:off x="312615" y="3208788"/>
              <a:ext cx="1818450" cy="1549518"/>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24" name="TextBox 23"/>
          <p:cNvSpPr txBox="1"/>
          <p:nvPr/>
        </p:nvSpPr>
        <p:spPr>
          <a:xfrm>
            <a:off x="2502948" y="2931812"/>
            <a:ext cx="3493264" cy="1323439"/>
          </a:xfrm>
          <a:prstGeom prst="rect">
            <a:avLst/>
          </a:prstGeom>
          <a:noFill/>
        </p:spPr>
        <p:txBody>
          <a:bodyPr wrap="none" rtlCol="0">
            <a:spAutoFit/>
          </a:bodyPr>
          <a:lstStyle/>
          <a:p>
            <a:pPr marL="285750" indent="-285750">
              <a:buFont typeface="Arial" panose="020B0604020202020204" pitchFamily="34" charset="0"/>
              <a:buChar char="•"/>
            </a:pPr>
            <a:r>
              <a:rPr lang="en-US" sz="1600" b="1" dirty="0" smtClean="0">
                <a:solidFill>
                  <a:srgbClr val="FF0000"/>
                </a:solidFill>
                <a:latin typeface="Arial" pitchFamily="34" charset="0"/>
                <a:cs typeface="Arial" pitchFamily="34" charset="0"/>
              </a:rPr>
              <a:t>Red boxes</a:t>
            </a:r>
            <a:r>
              <a:rPr lang="en-US" sz="1600" dirty="0" smtClean="0">
                <a:latin typeface="Arial" pitchFamily="34" charset="0"/>
                <a:cs typeface="Arial" pitchFamily="34" charset="0"/>
              </a:rPr>
              <a:t> indicate </a:t>
            </a:r>
            <a:r>
              <a:rPr lang="en-US" sz="1600" dirty="0" smtClean="0">
                <a:latin typeface="Arial" pitchFamily="34" charset="0"/>
                <a:cs typeface="Arial" pitchFamily="34" charset="0"/>
              </a:rPr>
              <a:t>steps in </a:t>
            </a:r>
            <a:r>
              <a:rPr lang="en-US" sz="1600" dirty="0" smtClean="0">
                <a:latin typeface="Arial" pitchFamily="34" charset="0"/>
                <a:cs typeface="Arial" pitchFamily="34" charset="0"/>
              </a:rPr>
              <a:t>the</a:t>
            </a:r>
            <a:br>
              <a:rPr lang="en-US" sz="1600" dirty="0" smtClean="0">
                <a:latin typeface="Arial" pitchFamily="34" charset="0"/>
                <a:cs typeface="Arial" pitchFamily="34" charset="0"/>
              </a:rPr>
            </a:br>
            <a:r>
              <a:rPr lang="en-US" sz="1600" dirty="0" smtClean="0">
                <a:latin typeface="Arial" pitchFamily="34" charset="0"/>
                <a:cs typeface="Arial" pitchFamily="34" charset="0"/>
              </a:rPr>
              <a:t>cycle where FSW is directly </a:t>
            </a:r>
            <a:br>
              <a:rPr lang="en-US" sz="1600" dirty="0" smtClean="0">
                <a:latin typeface="Arial" pitchFamily="34" charset="0"/>
                <a:cs typeface="Arial" pitchFamily="34" charset="0"/>
              </a:rPr>
            </a:br>
            <a:r>
              <a:rPr lang="en-US" sz="1600" dirty="0" smtClean="0">
                <a:latin typeface="Arial" pitchFamily="34" charset="0"/>
                <a:cs typeface="Arial" pitchFamily="34" charset="0"/>
              </a:rPr>
              <a:t>involved</a:t>
            </a:r>
          </a:p>
          <a:p>
            <a:pPr marL="285750" indent="-285750">
              <a:buFont typeface="Arial" panose="020B0604020202020204" pitchFamily="34" charset="0"/>
              <a:buChar char="•"/>
            </a:pPr>
            <a:r>
              <a:rPr lang="en-US" sz="1600" dirty="0" smtClean="0">
                <a:latin typeface="Arial" pitchFamily="34" charset="0"/>
                <a:cs typeface="Arial" pitchFamily="34" charset="0"/>
              </a:rPr>
              <a:t>FSW engineer required at </a:t>
            </a: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every step</a:t>
            </a:r>
          </a:p>
        </p:txBody>
      </p:sp>
      <p:sp>
        <p:nvSpPr>
          <p:cNvPr id="25" name="TextBox 24"/>
          <p:cNvSpPr txBox="1"/>
          <p:nvPr/>
        </p:nvSpPr>
        <p:spPr>
          <a:xfrm>
            <a:off x="2532800" y="1219503"/>
            <a:ext cx="356188" cy="338554"/>
          </a:xfrm>
          <a:prstGeom prst="rect">
            <a:avLst/>
          </a:prstGeom>
          <a:noFill/>
        </p:spPr>
        <p:txBody>
          <a:bodyPr wrap="none" rtlCol="0">
            <a:spAutoFit/>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p:txBody>
      </p:sp>
      <p:sp>
        <p:nvSpPr>
          <p:cNvPr id="26" name="TextBox 25"/>
          <p:cNvSpPr txBox="1"/>
          <p:nvPr/>
        </p:nvSpPr>
        <p:spPr>
          <a:xfrm>
            <a:off x="8318808" y="2382447"/>
            <a:ext cx="356188" cy="338554"/>
          </a:xfrm>
          <a:prstGeom prst="rect">
            <a:avLst/>
          </a:prstGeom>
          <a:noFill/>
        </p:spPr>
        <p:txBody>
          <a:bodyPr wrap="none" rtlCol="0">
            <a:spAutoFit/>
          </a:bodyPr>
          <a:lstStyle/>
          <a:p>
            <a:r>
              <a:rPr lang="en-US" sz="1600" dirty="0">
                <a:latin typeface="Arial" pitchFamily="34" charset="0"/>
                <a:cs typeface="Arial" pitchFamily="34" charset="0"/>
              </a:rPr>
              <a:t>2</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27" name="TextBox 26"/>
          <p:cNvSpPr txBox="1"/>
          <p:nvPr/>
        </p:nvSpPr>
        <p:spPr>
          <a:xfrm>
            <a:off x="2652049" y="4921757"/>
            <a:ext cx="356188" cy="338554"/>
          </a:xfrm>
          <a:prstGeom prst="rect">
            <a:avLst/>
          </a:prstGeom>
          <a:noFill/>
        </p:spPr>
        <p:txBody>
          <a:bodyPr wrap="none" rtlCol="0">
            <a:spAutoFit/>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p:txBody>
      </p:sp>
      <p:sp>
        <p:nvSpPr>
          <p:cNvPr id="28" name="TextBox 27"/>
          <p:cNvSpPr txBox="1"/>
          <p:nvPr/>
        </p:nvSpPr>
        <p:spPr>
          <a:xfrm>
            <a:off x="166743" y="2627734"/>
            <a:ext cx="356188" cy="338554"/>
          </a:xfrm>
          <a:prstGeom prst="rect">
            <a:avLst/>
          </a:prstGeom>
          <a:noFill/>
        </p:spPr>
        <p:txBody>
          <a:bodyPr wrap="none" rtlCol="0">
            <a:spAutoFit/>
          </a:bodyPr>
          <a:lstStyle/>
          <a:p>
            <a:r>
              <a:rPr lang="en-US" sz="1600" dirty="0" smtClean="0">
                <a:latin typeface="Arial" pitchFamily="34" charset="0"/>
                <a:cs typeface="Arial" pitchFamily="34" charset="0"/>
              </a:rPr>
              <a:t>4.</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92199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Auto-Generate Code?</a:t>
            </a:r>
            <a:endParaRPr lang="en-US" dirty="0"/>
          </a:p>
        </p:txBody>
      </p:sp>
      <p:sp>
        <p:nvSpPr>
          <p:cNvPr id="3" name="Content Placeholder 2"/>
          <p:cNvSpPr>
            <a:spLocks noGrp="1"/>
          </p:cNvSpPr>
          <p:nvPr>
            <p:ph idx="1"/>
          </p:nvPr>
        </p:nvSpPr>
        <p:spPr/>
        <p:txBody>
          <a:bodyPr/>
          <a:lstStyle/>
          <a:p>
            <a:r>
              <a:rPr lang="en-US" dirty="0" smtClean="0"/>
              <a:t>Engineers don’t want to do tedious work of maintaining dozens of configuration files</a:t>
            </a:r>
          </a:p>
          <a:p>
            <a:pPr lvl="1"/>
            <a:r>
              <a:rPr lang="en-US" dirty="0" smtClean="0"/>
              <a:t>Especially not during Integration and Test (I&amp;T) phase</a:t>
            </a:r>
          </a:p>
          <a:p>
            <a:pPr lvl="1"/>
            <a:r>
              <a:rPr lang="en-US" dirty="0" smtClean="0"/>
              <a:t>Systems and test engineers update </a:t>
            </a:r>
            <a:r>
              <a:rPr lang="en-US" dirty="0" err="1" smtClean="0"/>
              <a:t>config</a:t>
            </a:r>
            <a:r>
              <a:rPr lang="en-US" dirty="0" smtClean="0"/>
              <a:t> files multiple times per day</a:t>
            </a:r>
          </a:p>
          <a:p>
            <a:pPr lvl="1"/>
            <a:r>
              <a:rPr lang="en-US" dirty="0" smtClean="0"/>
              <a:t>Being bogged down with small updates distracts from critical development work</a:t>
            </a:r>
          </a:p>
          <a:p>
            <a:r>
              <a:rPr lang="en-US" dirty="0" smtClean="0"/>
              <a:t>Program management wants a shorter schedule and lower cost</a:t>
            </a:r>
          </a:p>
          <a:p>
            <a:pPr lvl="1"/>
            <a:r>
              <a:rPr lang="en-US" dirty="0" smtClean="0"/>
              <a:t>Test the auto-gen tool once instead of manually-edited code every time it changes</a:t>
            </a:r>
          </a:p>
          <a:p>
            <a:pPr lvl="1"/>
            <a:r>
              <a:rPr lang="en-US" dirty="0" smtClean="0"/>
              <a:t>Time spent writing tool up-front saves developers’ time later</a:t>
            </a:r>
          </a:p>
          <a:p>
            <a:pPr lvl="1"/>
            <a:r>
              <a:rPr lang="en-US" dirty="0" smtClean="0"/>
              <a:t>Tools can be repurposed for later programs, promoting reuse</a:t>
            </a:r>
          </a:p>
          <a:p>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7</a:t>
            </a:fld>
            <a:endParaRPr lang="en-US"/>
          </a:p>
        </p:txBody>
      </p:sp>
    </p:spTree>
    <p:extLst>
      <p:ext uri="{BB962C8B-B14F-4D97-AF65-F5344CB8AC3E}">
        <p14:creationId xmlns:p14="http://schemas.microsoft.com/office/powerpoint/2010/main" val="236340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Auto-Generation Tool Suite</a:t>
            </a:r>
            <a:endParaRPr lang="en-US" dirty="0"/>
          </a:p>
        </p:txBody>
      </p:sp>
      <p:sp>
        <p:nvSpPr>
          <p:cNvPr id="3" name="Content Placeholder 2"/>
          <p:cNvSpPr>
            <a:spLocks noGrp="1"/>
          </p:cNvSpPr>
          <p:nvPr>
            <p:ph idx="1"/>
          </p:nvPr>
        </p:nvSpPr>
        <p:spPr>
          <a:xfrm>
            <a:off x="304800" y="1402080"/>
            <a:ext cx="8382000" cy="5074920"/>
          </a:xfrm>
        </p:spPr>
        <p:txBody>
          <a:bodyPr>
            <a:normAutofit lnSpcReduction="10000"/>
          </a:bodyPr>
          <a:lstStyle/>
          <a:p>
            <a:r>
              <a:rPr lang="en-US" dirty="0" smtClean="0"/>
              <a:t>Developed a suite of Java tools to generate code for several types of configuration files</a:t>
            </a:r>
          </a:p>
          <a:p>
            <a:endParaRPr lang="en-US" dirty="0" smtClean="0"/>
          </a:p>
          <a:p>
            <a:endParaRPr lang="en-US" dirty="0"/>
          </a:p>
          <a:p>
            <a:endParaRPr lang="en-US" dirty="0" smtClean="0"/>
          </a:p>
          <a:p>
            <a:r>
              <a:rPr lang="en-US" dirty="0" smtClean="0"/>
              <a:t>Inputs:</a:t>
            </a:r>
          </a:p>
          <a:p>
            <a:pPr lvl="1"/>
            <a:r>
              <a:rPr lang="en-US" dirty="0" smtClean="0"/>
              <a:t>Spreadsheets and text files created by Systems and Test Engineers</a:t>
            </a:r>
          </a:p>
          <a:p>
            <a:pPr lvl="1"/>
            <a:r>
              <a:rPr lang="en-US" dirty="0" smtClean="0"/>
              <a:t>C++ class templates</a:t>
            </a:r>
          </a:p>
          <a:p>
            <a:r>
              <a:rPr lang="en-US" dirty="0" smtClean="0"/>
              <a:t>Outputs:</a:t>
            </a:r>
          </a:p>
          <a:p>
            <a:pPr lvl="1"/>
            <a:r>
              <a:rPr lang="en-US" dirty="0" smtClean="0"/>
              <a:t>C++ classes which are built into our flight code</a:t>
            </a:r>
          </a:p>
          <a:p>
            <a:pPr lvl="2"/>
            <a:r>
              <a:rPr lang="en-US" dirty="0"/>
              <a:t>H</a:t>
            </a:r>
            <a:r>
              <a:rPr lang="en-US" dirty="0" smtClean="0"/>
              <a:t>old the data from the input files</a:t>
            </a:r>
          </a:p>
          <a:p>
            <a:pPr lvl="2"/>
            <a:r>
              <a:rPr lang="en-US" dirty="0" smtClean="0"/>
              <a:t>Provide an interface for the rest of the system to access the data</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8</a:t>
            </a:fld>
            <a:endParaRPr lang="en-US"/>
          </a:p>
        </p:txBody>
      </p:sp>
      <p:grpSp>
        <p:nvGrpSpPr>
          <p:cNvPr id="16" name="Group 15"/>
          <p:cNvGrpSpPr/>
          <p:nvPr/>
        </p:nvGrpSpPr>
        <p:grpSpPr>
          <a:xfrm>
            <a:off x="1285102" y="2045141"/>
            <a:ext cx="7092780" cy="1756959"/>
            <a:chOff x="1754659" y="4903671"/>
            <a:chExt cx="7092780" cy="1756959"/>
          </a:xfrm>
        </p:grpSpPr>
        <p:sp>
          <p:nvSpPr>
            <p:cNvPr id="5" name="Rectangle 4"/>
            <p:cNvSpPr/>
            <p:nvPr/>
          </p:nvSpPr>
          <p:spPr>
            <a:xfrm>
              <a:off x="3884140" y="4965020"/>
              <a:ext cx="1326292" cy="64255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Java Tools Core Library</a:t>
              </a:r>
              <a:endParaRPr lang="en-US" sz="1400" dirty="0"/>
            </a:p>
          </p:txBody>
        </p:sp>
        <p:sp>
          <p:nvSpPr>
            <p:cNvPr id="6" name="Rectangle 5"/>
            <p:cNvSpPr/>
            <p:nvPr/>
          </p:nvSpPr>
          <p:spPr>
            <a:xfrm>
              <a:off x="1754659" y="6018078"/>
              <a:ext cx="1326292" cy="64255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err="1" smtClean="0"/>
                <a:t>ConfigParser</a:t>
              </a:r>
              <a:endParaRPr lang="en-US" sz="1400" dirty="0"/>
            </a:p>
          </p:txBody>
        </p:sp>
        <p:sp>
          <p:nvSpPr>
            <p:cNvPr id="7" name="Rectangle 6"/>
            <p:cNvSpPr/>
            <p:nvPr/>
          </p:nvSpPr>
          <p:spPr>
            <a:xfrm>
              <a:off x="3884140" y="6018078"/>
              <a:ext cx="1326292" cy="64255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Calibration</a:t>
              </a:r>
            </a:p>
            <a:p>
              <a:pPr algn="ctr"/>
              <a:r>
                <a:rPr lang="en-US" sz="1400" dirty="0" smtClean="0"/>
                <a:t>Parser</a:t>
              </a:r>
              <a:endParaRPr lang="en-US" sz="1400" dirty="0"/>
            </a:p>
          </p:txBody>
        </p:sp>
        <p:sp>
          <p:nvSpPr>
            <p:cNvPr id="8" name="Rectangle 7"/>
            <p:cNvSpPr/>
            <p:nvPr/>
          </p:nvSpPr>
          <p:spPr>
            <a:xfrm>
              <a:off x="6013620" y="6018078"/>
              <a:ext cx="1421027" cy="64255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err="1" smtClean="0"/>
                <a:t>EventAndTelemParser</a:t>
              </a:r>
              <a:endParaRPr lang="en-US" sz="1400" dirty="0"/>
            </a:p>
          </p:txBody>
        </p:sp>
        <p:cxnSp>
          <p:nvCxnSpPr>
            <p:cNvPr id="10" name="Straight Arrow Connector 9"/>
            <p:cNvCxnSpPr>
              <a:stCxn id="6" idx="0"/>
              <a:endCxn id="5" idx="2"/>
            </p:cNvCxnSpPr>
            <p:nvPr/>
          </p:nvCxnSpPr>
          <p:spPr>
            <a:xfrm flipV="1">
              <a:off x="2417805" y="5607572"/>
              <a:ext cx="2129481" cy="410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0"/>
              <a:endCxn id="5" idx="2"/>
            </p:cNvCxnSpPr>
            <p:nvPr/>
          </p:nvCxnSpPr>
          <p:spPr>
            <a:xfrm flipV="1">
              <a:off x="4547286" y="5607572"/>
              <a:ext cx="0" cy="410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a:endCxn id="5" idx="2"/>
            </p:cNvCxnSpPr>
            <p:nvPr/>
          </p:nvCxnSpPr>
          <p:spPr>
            <a:xfrm flipH="1" flipV="1">
              <a:off x="4547286" y="5607572"/>
              <a:ext cx="2176848" cy="410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Callout 14"/>
            <p:cNvSpPr/>
            <p:nvPr/>
          </p:nvSpPr>
          <p:spPr>
            <a:xfrm>
              <a:off x="6934200" y="4903671"/>
              <a:ext cx="1913239" cy="1022742"/>
            </a:xfrm>
            <a:prstGeom prst="wedgeEllipseCallout">
              <a:avLst>
                <a:gd name="adj1" fmla="val -138451"/>
                <a:gd name="adj2" fmla="val -4625"/>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solidFill>
                    <a:schemeClr val="bg1"/>
                  </a:solidFill>
                </a:rPr>
                <a:t>Common features such as parsing text files and populating  code templates</a:t>
              </a:r>
              <a:endParaRPr lang="en-US" sz="1050" b="1" dirty="0">
                <a:solidFill>
                  <a:schemeClr val="bg1"/>
                </a:solidFill>
              </a:endParaRPr>
            </a:p>
          </p:txBody>
        </p:sp>
      </p:grpSp>
    </p:spTree>
    <p:extLst>
      <p:ext uri="{BB962C8B-B14F-4D97-AF65-F5344CB8AC3E}">
        <p14:creationId xmlns:p14="http://schemas.microsoft.com/office/powerpoint/2010/main" val="3835171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Parser</a:t>
            </a:r>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9</a:t>
            </a:fld>
            <a:endParaRPr lang="en-US"/>
          </a:p>
        </p:txBody>
      </p:sp>
      <p:sp>
        <p:nvSpPr>
          <p:cNvPr id="7" name="Rectangle 6"/>
          <p:cNvSpPr/>
          <p:nvPr/>
        </p:nvSpPr>
        <p:spPr>
          <a:xfrm>
            <a:off x="5807676" y="1458097"/>
            <a:ext cx="2611394" cy="1762898"/>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ConfigParser</a:t>
            </a:r>
            <a:endParaRPr lang="en-US" dirty="0" smtClean="0"/>
          </a:p>
          <a:p>
            <a:pPr algn="ctr"/>
            <a:r>
              <a:rPr lang="en-US" dirty="0" smtClean="0"/>
              <a:t>Tool</a:t>
            </a:r>
            <a:endParaRPr lang="en-US" dirty="0"/>
          </a:p>
        </p:txBody>
      </p:sp>
      <p:sp>
        <p:nvSpPr>
          <p:cNvPr id="10" name="TextBox 9"/>
          <p:cNvSpPr txBox="1"/>
          <p:nvPr/>
        </p:nvSpPr>
        <p:spPr>
          <a:xfrm>
            <a:off x="261047" y="3434301"/>
            <a:ext cx="2168863" cy="584775"/>
          </a:xfrm>
          <a:prstGeom prst="rect">
            <a:avLst/>
          </a:prstGeom>
          <a:noFill/>
        </p:spPr>
        <p:txBody>
          <a:bodyPr wrap="none" rtlCol="0">
            <a:spAutoFit/>
          </a:bodyPr>
          <a:lstStyle/>
          <a:p>
            <a:r>
              <a:rPr lang="en-US" sz="1600" dirty="0" smtClean="0">
                <a:latin typeface="Arial" pitchFamily="34" charset="0"/>
                <a:cs typeface="Arial" pitchFamily="34" charset="0"/>
              </a:rPr>
              <a:t>Test Engineer creates</a:t>
            </a:r>
          </a:p>
          <a:p>
            <a:r>
              <a:rPr lang="en-US" sz="1600" dirty="0">
                <a:latin typeface="Arial" pitchFamily="34" charset="0"/>
                <a:cs typeface="Arial" pitchFamily="34" charset="0"/>
              </a:rPr>
              <a:t>c</a:t>
            </a:r>
            <a:r>
              <a:rPr lang="en-US" sz="1600" dirty="0" smtClean="0">
                <a:latin typeface="Arial" pitchFamily="34" charset="0"/>
                <a:cs typeface="Arial" pitchFamily="34" charset="0"/>
              </a:rPr>
              <a:t>onfig.txt</a:t>
            </a:r>
            <a:endParaRPr lang="en-US" sz="1600" dirty="0">
              <a:latin typeface="Arial" pitchFamily="34" charset="0"/>
              <a:cs typeface="Arial" pitchFamily="34" charset="0"/>
            </a:endParaRPr>
          </a:p>
        </p:txBody>
      </p:sp>
      <p:sp>
        <p:nvSpPr>
          <p:cNvPr id="12" name="Right Arrow 11"/>
          <p:cNvSpPr/>
          <p:nvPr/>
        </p:nvSpPr>
        <p:spPr>
          <a:xfrm rot="5400000">
            <a:off x="6706094" y="3417769"/>
            <a:ext cx="814558" cy="617838"/>
          </a:xfrm>
          <a:prstGeom prst="righ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TextBox 12"/>
          <p:cNvSpPr txBox="1"/>
          <p:nvPr/>
        </p:nvSpPr>
        <p:spPr>
          <a:xfrm>
            <a:off x="7422292" y="3347940"/>
            <a:ext cx="1647567" cy="584775"/>
          </a:xfrm>
          <a:prstGeom prst="rect">
            <a:avLst/>
          </a:prstGeom>
          <a:noFill/>
        </p:spPr>
        <p:txBody>
          <a:bodyPr wrap="square" rtlCol="0">
            <a:spAutoFit/>
          </a:bodyPr>
          <a:lstStyle/>
          <a:p>
            <a:r>
              <a:rPr lang="en-US" sz="1600" dirty="0" smtClean="0">
                <a:latin typeface="Arial" pitchFamily="34" charset="0"/>
                <a:cs typeface="Arial" pitchFamily="34" charset="0"/>
              </a:rPr>
              <a:t>Tool outputs C++ classes</a:t>
            </a:r>
            <a:endParaRPr lang="en-US" sz="1600" dirty="0">
              <a:latin typeface="Arial" pitchFamily="34" charset="0"/>
              <a:cs typeface="Arial" pitchFamily="34" charset="0"/>
            </a:endParaRPr>
          </a:p>
        </p:txBody>
      </p:sp>
      <p:sp>
        <p:nvSpPr>
          <p:cNvPr id="14" name="Right Arrow 13"/>
          <p:cNvSpPr/>
          <p:nvPr/>
        </p:nvSpPr>
        <p:spPr>
          <a:xfrm rot="10800000">
            <a:off x="2745268" y="5194728"/>
            <a:ext cx="2553730" cy="617838"/>
          </a:xfrm>
          <a:prstGeom prst="righ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57" y="4345300"/>
            <a:ext cx="1267281" cy="1284330"/>
          </a:xfrm>
          <a:prstGeom prst="rect">
            <a:avLst/>
          </a:prstGeom>
        </p:spPr>
      </p:pic>
      <p:sp>
        <p:nvSpPr>
          <p:cNvPr id="16" name="TextBox 15"/>
          <p:cNvSpPr txBox="1"/>
          <p:nvPr/>
        </p:nvSpPr>
        <p:spPr>
          <a:xfrm>
            <a:off x="2697892" y="4365300"/>
            <a:ext cx="2648482" cy="1077218"/>
          </a:xfrm>
          <a:prstGeom prst="rect">
            <a:avLst/>
          </a:prstGeom>
          <a:noFill/>
        </p:spPr>
        <p:txBody>
          <a:bodyPr wrap="none" rtlCol="0">
            <a:spAutoFit/>
          </a:bodyPr>
          <a:lstStyle/>
          <a:p>
            <a:r>
              <a:rPr lang="en-US" sz="1600" dirty="0" smtClean="0">
                <a:latin typeface="Arial" pitchFamily="34" charset="0"/>
                <a:cs typeface="Arial" pitchFamily="34" charset="0"/>
              </a:rPr>
              <a:t>Software engineer </a:t>
            </a:r>
            <a:r>
              <a:rPr lang="en-US" sz="1600" dirty="0" smtClean="0">
                <a:latin typeface="Arial" pitchFamily="34" charset="0"/>
                <a:cs typeface="Arial" pitchFamily="34" charset="0"/>
              </a:rPr>
              <a:t>makes </a:t>
            </a:r>
            <a:br>
              <a:rPr lang="en-US" sz="1600" dirty="0" smtClean="0">
                <a:latin typeface="Arial" pitchFamily="34" charset="0"/>
                <a:cs typeface="Arial" pitchFamily="34" charset="0"/>
              </a:rPr>
            </a:br>
            <a:r>
              <a:rPr lang="en-US" sz="1600" dirty="0" smtClean="0">
                <a:latin typeface="Arial" pitchFamily="34" charset="0"/>
                <a:cs typeface="Arial" pitchFamily="34" charset="0"/>
              </a:rPr>
              <a:t>required software changes</a:t>
            </a:r>
            <a:br>
              <a:rPr lang="en-US" sz="1600" dirty="0" smtClean="0">
                <a:latin typeface="Arial" pitchFamily="34" charset="0"/>
                <a:cs typeface="Arial" pitchFamily="34" charset="0"/>
              </a:rPr>
            </a:br>
            <a:r>
              <a:rPr lang="en-US" sz="1600" dirty="0" smtClean="0">
                <a:latin typeface="Arial" pitchFamily="34" charset="0"/>
                <a:cs typeface="Arial" pitchFamily="34" charset="0"/>
              </a:rPr>
              <a:t>and provides build to tester</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a:latin typeface="Arial" pitchFamily="34" charset="0"/>
              <a:cs typeface="Arial" pitchFamily="34" charset="0"/>
            </a:endParaRPr>
          </a:p>
        </p:txBody>
      </p:sp>
      <p:pic>
        <p:nvPicPr>
          <p:cNvPr id="3" name="Picture 2"/>
          <p:cNvPicPr>
            <a:picLocks noChangeAspect="1"/>
          </p:cNvPicPr>
          <p:nvPr/>
        </p:nvPicPr>
        <p:blipFill>
          <a:blip r:embed="rId3"/>
          <a:stretch>
            <a:fillRect/>
          </a:stretch>
        </p:blipFill>
        <p:spPr>
          <a:xfrm>
            <a:off x="28410" y="1386425"/>
            <a:ext cx="3068081" cy="1721651"/>
          </a:xfrm>
          <a:prstGeom prst="rect">
            <a:avLst/>
          </a:prstGeom>
        </p:spPr>
      </p:pic>
      <p:sp>
        <p:nvSpPr>
          <p:cNvPr id="9" name="TextBox 8"/>
          <p:cNvSpPr txBox="1"/>
          <p:nvPr/>
        </p:nvSpPr>
        <p:spPr>
          <a:xfrm>
            <a:off x="2932670" y="1673873"/>
            <a:ext cx="2888932" cy="584775"/>
          </a:xfrm>
          <a:prstGeom prst="rect">
            <a:avLst/>
          </a:prstGeom>
          <a:noFill/>
        </p:spPr>
        <p:txBody>
          <a:bodyPr wrap="none" rtlCol="0">
            <a:spAutoFit/>
          </a:bodyPr>
          <a:lstStyle/>
          <a:p>
            <a:r>
              <a:rPr lang="en-US" sz="1600" dirty="0" smtClean="0">
                <a:latin typeface="Arial" pitchFamily="34" charset="0"/>
                <a:cs typeface="Arial" pitchFamily="34" charset="0"/>
              </a:rPr>
              <a:t>Engineer feeds config.txt into </a:t>
            </a:r>
            <a:br>
              <a:rPr lang="en-US" sz="1600" dirty="0" smtClean="0">
                <a:latin typeface="Arial" pitchFamily="34" charset="0"/>
                <a:cs typeface="Arial" pitchFamily="34" charset="0"/>
              </a:rPr>
            </a:br>
            <a:r>
              <a:rPr lang="en-US" sz="1600" dirty="0" smtClean="0">
                <a:latin typeface="Arial" pitchFamily="34" charset="0"/>
                <a:cs typeface="Arial" pitchFamily="34" charset="0"/>
              </a:rPr>
              <a:t>the Java tool</a:t>
            </a:r>
            <a:endParaRPr lang="en-US" sz="1600" dirty="0">
              <a:latin typeface="Arial" pitchFamily="34" charset="0"/>
              <a:cs typeface="Arial" pitchFamily="34" charset="0"/>
            </a:endParaRPr>
          </a:p>
        </p:txBody>
      </p:sp>
      <p:sp>
        <p:nvSpPr>
          <p:cNvPr id="8" name="Right Arrow 7"/>
          <p:cNvSpPr/>
          <p:nvPr/>
        </p:nvSpPr>
        <p:spPr>
          <a:xfrm>
            <a:off x="2800865" y="2059459"/>
            <a:ext cx="2866768" cy="617838"/>
          </a:xfrm>
          <a:prstGeom prst="righ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5439936" y="4260912"/>
            <a:ext cx="3402727" cy="2485470"/>
          </a:xfrm>
          <a:prstGeom prst="rect">
            <a:avLst/>
          </a:prstGeom>
        </p:spPr>
      </p:pic>
      <p:sp>
        <p:nvSpPr>
          <p:cNvPr id="17" name="Oval Callout 16"/>
          <p:cNvSpPr/>
          <p:nvPr/>
        </p:nvSpPr>
        <p:spPr>
          <a:xfrm>
            <a:off x="1863306" y="2368378"/>
            <a:ext cx="2648309" cy="1650698"/>
          </a:xfrm>
          <a:prstGeom prst="wedgeEllipseCallout">
            <a:avLst>
              <a:gd name="adj1" fmla="val 30782"/>
              <a:gd name="adj2" fmla="val 68384"/>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solidFill>
                  <a:schemeClr val="bg1"/>
                </a:solidFill>
              </a:rPr>
              <a:t>Manually coding changes to program logic is unavoidable. </a:t>
            </a:r>
            <a:r>
              <a:rPr lang="en-US" sz="1200" b="1" dirty="0" smtClean="0">
                <a:solidFill>
                  <a:schemeClr val="bg1"/>
                </a:solidFill>
              </a:rPr>
              <a:t>But these are now the only changes which involve FSW engineer.</a:t>
            </a:r>
            <a:endParaRPr lang="en-US" sz="1200" b="1" dirty="0">
              <a:solidFill>
                <a:schemeClr val="bg1"/>
              </a:solidFill>
            </a:endParaRPr>
          </a:p>
        </p:txBody>
      </p:sp>
    </p:spTree>
    <p:extLst>
      <p:ext uri="{BB962C8B-B14F-4D97-AF65-F5344CB8AC3E}">
        <p14:creationId xmlns:p14="http://schemas.microsoft.com/office/powerpoint/2010/main" val="160529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2" grpId="0" animBg="1"/>
      <p:bldP spid="13" grpId="0"/>
      <p:bldP spid="14" grpId="0" animBg="1"/>
      <p:bldP spid="16" grpId="0"/>
      <p:bldP spid="9" grpId="0"/>
      <p:bldP spid="8" grpId="0" animBg="1"/>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PowerPoint_template(073113)">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a:defRPr sz="1600" dirty="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PowerPoint_template(073113)</Template>
  <TotalTime>4893</TotalTime>
  <Words>988</Words>
  <Application>Microsoft Office PowerPoint</Application>
  <PresentationFormat>On-screen Show (4:3)</PresentationFormat>
  <Paragraphs>154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PowerPoint_template(073113)</vt:lpstr>
      <vt:lpstr>Reduce Development  and Testing Time on Embedded Space Programs With Auto- Generated Code</vt:lpstr>
      <vt:lpstr>Abstract</vt:lpstr>
      <vt:lpstr>Agenda</vt:lpstr>
      <vt:lpstr>Who We Are</vt:lpstr>
      <vt:lpstr>Program Background</vt:lpstr>
      <vt:lpstr>FSW Development Cycle</vt:lpstr>
      <vt:lpstr>Why Auto-Generate Code?</vt:lpstr>
      <vt:lpstr>Auto-Generation Tool Suite</vt:lpstr>
      <vt:lpstr>Configuration Parser</vt:lpstr>
      <vt:lpstr>Configuration Parser</vt:lpstr>
      <vt:lpstr>Event and Telemetry Parser</vt:lpstr>
      <vt:lpstr>Event and Telemetry Parser</vt:lpstr>
      <vt:lpstr>FSW Development Cycle (with tool suite)</vt:lpstr>
      <vt:lpstr>How Has Auto-Generation Worked for Us?</vt:lpstr>
      <vt:lpstr>Lessons Learned</vt:lpstr>
      <vt:lpstr>PowerPoint Presentation</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E Gorman</dc:creator>
  <cp:lastModifiedBy>Conte, Matthew T (ES)</cp:lastModifiedBy>
  <cp:revision>442</cp:revision>
  <dcterms:created xsi:type="dcterms:W3CDTF">2014-05-01T19:03:24Z</dcterms:created>
  <dcterms:modified xsi:type="dcterms:W3CDTF">2015-10-21T17:48:36Z</dcterms:modified>
</cp:coreProperties>
</file>