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4" r:id="rId11"/>
    <p:sldId id="333" r:id="rId12"/>
  </p:sldIdLst>
  <p:sldSz cx="13004800" cy="9753600"/>
  <p:notesSz cx="6858000" cy="9144000"/>
  <p:defaultTextStyle>
    <a:lvl1pPr algn="ctr">
      <a:defRPr sz="4200">
        <a:uFill>
          <a:solidFill/>
        </a:uFill>
        <a:latin typeface="+mn-lt"/>
        <a:ea typeface="+mn-ea"/>
        <a:cs typeface="+mn-cs"/>
        <a:sym typeface="Helvetica"/>
      </a:defRPr>
    </a:lvl1pPr>
    <a:lvl2pPr algn="ctr">
      <a:defRPr sz="4200">
        <a:uFill>
          <a:solidFill/>
        </a:uFill>
        <a:latin typeface="+mn-lt"/>
        <a:ea typeface="+mn-ea"/>
        <a:cs typeface="+mn-cs"/>
        <a:sym typeface="Helvetica"/>
      </a:defRPr>
    </a:lvl2pPr>
    <a:lvl3pPr algn="ctr">
      <a:defRPr sz="4200">
        <a:uFill>
          <a:solidFill/>
        </a:uFill>
        <a:latin typeface="+mn-lt"/>
        <a:ea typeface="+mn-ea"/>
        <a:cs typeface="+mn-cs"/>
        <a:sym typeface="Helvetica"/>
      </a:defRPr>
    </a:lvl3pPr>
    <a:lvl4pPr algn="ctr">
      <a:defRPr sz="4200">
        <a:uFill>
          <a:solidFill/>
        </a:uFill>
        <a:latin typeface="+mn-lt"/>
        <a:ea typeface="+mn-ea"/>
        <a:cs typeface="+mn-cs"/>
        <a:sym typeface="Helvetica"/>
      </a:defRPr>
    </a:lvl4pPr>
    <a:lvl5pPr algn="ctr">
      <a:defRPr sz="4200">
        <a:uFill>
          <a:solidFill/>
        </a:uFill>
        <a:latin typeface="+mn-lt"/>
        <a:ea typeface="+mn-ea"/>
        <a:cs typeface="+mn-cs"/>
        <a:sym typeface="Helvetica"/>
      </a:defRPr>
    </a:lvl5pPr>
    <a:lvl6pPr algn="ctr">
      <a:defRPr sz="4200">
        <a:uFill>
          <a:solidFill/>
        </a:uFill>
        <a:latin typeface="+mn-lt"/>
        <a:ea typeface="+mn-ea"/>
        <a:cs typeface="+mn-cs"/>
        <a:sym typeface="Helvetica"/>
      </a:defRPr>
    </a:lvl6pPr>
    <a:lvl7pPr algn="ctr">
      <a:defRPr sz="4200">
        <a:uFill>
          <a:solidFill/>
        </a:uFill>
        <a:latin typeface="+mn-lt"/>
        <a:ea typeface="+mn-ea"/>
        <a:cs typeface="+mn-cs"/>
        <a:sym typeface="Helvetica"/>
      </a:defRPr>
    </a:lvl7pPr>
    <a:lvl8pPr algn="ctr">
      <a:defRPr sz="4200">
        <a:uFill>
          <a:solidFill/>
        </a:uFill>
        <a:latin typeface="+mn-lt"/>
        <a:ea typeface="+mn-ea"/>
        <a:cs typeface="+mn-cs"/>
        <a:sym typeface="Helvetica"/>
      </a:defRPr>
    </a:lvl8pPr>
    <a:lvl9pPr algn="ctr">
      <a:defRPr sz="4200">
        <a:uFill>
          <a:solidFill/>
        </a:uFill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19FFC9"/>
    <a:srgbClr val="E9FF98"/>
    <a:srgbClr val="FFAADC"/>
    <a:srgbClr val="FFCC66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40" autoAdjust="0"/>
    <p:restoredTop sz="99512" autoAdjust="0"/>
  </p:normalViewPr>
  <p:slideViewPr>
    <p:cSldViewPr snapToGrid="0" snapToObjects="1">
      <p:cViewPr varScale="1">
        <p:scale>
          <a:sx n="64" d="100"/>
          <a:sy n="64" d="100"/>
        </p:scale>
        <p:origin x="-1920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5971396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9067800"/>
            <a:ext cx="13004800" cy="72386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1790699" y="444500"/>
            <a:ext cx="10819901" cy="609600"/>
          </a:xfrm>
          <a:prstGeom prst="rect">
            <a:avLst/>
          </a:prstGeom>
          <a:gradFill>
            <a:gsLst>
              <a:gs pos="0">
                <a:srgbClr val="FFFFFF"/>
              </a:gs>
              <a:gs pos="26423">
                <a:srgbClr val="97B2D1"/>
              </a:gs>
              <a:gs pos="79789">
                <a:srgbClr val="3065A4"/>
              </a:gs>
              <a:gs pos="100000">
                <a:srgbClr val="3065A4"/>
              </a:gs>
            </a:gsLst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34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700" y="292100"/>
            <a:ext cx="1320800" cy="90170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11417300" y="9285338"/>
            <a:ext cx="1127125" cy="28882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6" name="Shape 36"/>
          <p:cNvSpPr/>
          <p:nvPr/>
        </p:nvSpPr>
        <p:spPr>
          <a:xfrm>
            <a:off x="9840911" y="609600"/>
            <a:ext cx="2408239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687" algn="l">
              <a:defRPr sz="12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12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Critical Systems Testing Experts</a:t>
            </a:r>
          </a:p>
        </p:txBody>
      </p:sp>
      <p:sp>
        <p:nvSpPr>
          <p:cNvPr id="37" name="Shape 37"/>
          <p:cNvSpPr/>
          <p:nvPr/>
        </p:nvSpPr>
        <p:spPr>
          <a:xfrm>
            <a:off x="3814762" y="9296400"/>
            <a:ext cx="5075238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EXB Solutions - Contact us at www.exbsolutions.com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96768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Shape 7"/>
          <p:cNvSpPr>
            <a:spLocks noGrp="1"/>
          </p:cNvSpPr>
          <p:nvPr>
            <p:ph idx="1"/>
          </p:nvPr>
        </p:nvSpPr>
        <p:spPr>
          <a:xfrm>
            <a:off x="650875" y="2276476"/>
            <a:ext cx="11703050" cy="6538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 lvl="0">
              <a:defRPr sz="1800">
                <a:uFillTx/>
              </a:defRPr>
            </a:pPr>
            <a:r>
              <a:rPr sz="1200" dirty="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200" dirty="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200" dirty="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200" dirty="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200" dirty="0">
                <a:uFill>
                  <a:solidFill/>
                </a:u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585185379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50875" y="2179639"/>
            <a:ext cx="11703050" cy="5858314"/>
          </a:xfrm>
        </p:spPr>
        <p:txBody>
          <a:bodyPr vert="horz"/>
          <a:lstStyle>
            <a:lvl1pPr marL="342900" indent="-342900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4213" indent="-342900" defTabSz="511175"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-"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025525" indent="-342900" defTabSz="511175">
              <a:buFont typeface="Wingdings" charset="2"/>
              <a:buChar char="§"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66838" indent="-342900" defTabSz="511175">
              <a:buFont typeface="Courier New"/>
              <a:buChar char="o"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708150" indent="-342900" defTabSz="511175">
              <a:buFont typeface="Wingdings" charset="2"/>
              <a:buChar char="Ø"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50875" y="8112834"/>
            <a:ext cx="11893550" cy="530044"/>
          </a:xfrm>
        </p:spPr>
        <p:txBody>
          <a:bodyPr vert="horz"/>
          <a:lstStyle>
            <a:lvl1pPr marL="0" indent="0" algn="ctr">
              <a:buNone/>
              <a:defRPr sz="2400" b="1" i="1">
                <a:solidFill>
                  <a:srgbClr val="00408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775733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50875" y="8262254"/>
            <a:ext cx="11893550" cy="530044"/>
          </a:xfrm>
        </p:spPr>
        <p:txBody>
          <a:bodyPr vert="horz"/>
          <a:lstStyle>
            <a:lvl1pPr marL="0" indent="0" algn="ctr">
              <a:buNone/>
              <a:defRPr sz="2400" b="1" i="1">
                <a:solidFill>
                  <a:srgbClr val="00408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601347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9067800"/>
            <a:ext cx="13004800" cy="72386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1790699" y="444500"/>
            <a:ext cx="10819901" cy="609600"/>
          </a:xfrm>
          <a:prstGeom prst="rect">
            <a:avLst/>
          </a:prstGeom>
          <a:gradFill>
            <a:gsLst>
              <a:gs pos="0">
                <a:srgbClr val="FFFFFF"/>
              </a:gs>
              <a:gs pos="26423">
                <a:srgbClr val="97B2D1"/>
              </a:gs>
              <a:gs pos="79789">
                <a:srgbClr val="3065A4"/>
              </a:gs>
              <a:gs pos="100000">
                <a:srgbClr val="3065A4"/>
              </a:gs>
            </a:gsLst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12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700" y="292100"/>
            <a:ext cx="1320800" cy="9017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/>
        </p:nvSpPr>
        <p:spPr>
          <a:xfrm>
            <a:off x="9840911" y="609600"/>
            <a:ext cx="2408239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687" algn="l">
              <a:defRPr sz="12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12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Critical Systems Testing Experts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11328400" y="9296451"/>
            <a:ext cx="1127125" cy="28882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974725" y="3030536"/>
            <a:ext cx="11055350" cy="2497139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951036" y="5527675"/>
            <a:ext cx="9102727" cy="42259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  <a:lvl2pPr>
              <a:defRPr>
                <a:latin typeface="+mn-lt"/>
                <a:ea typeface="+mn-ea"/>
                <a:cs typeface="+mn-cs"/>
                <a:sym typeface="Helvetica"/>
              </a:defRPr>
            </a:lvl2pPr>
            <a:lvl3pPr>
              <a:defRPr>
                <a:latin typeface="+mn-lt"/>
                <a:ea typeface="+mn-ea"/>
                <a:cs typeface="+mn-cs"/>
                <a:sym typeface="Helvetica"/>
              </a:defRPr>
            </a:lvl3pPr>
            <a:lvl4pPr>
              <a:defRPr>
                <a:latin typeface="+mn-lt"/>
                <a:ea typeface="+mn-ea"/>
                <a:cs typeface="+mn-cs"/>
                <a:sym typeface="Helvetica"/>
              </a:defRPr>
            </a:lvl4pPr>
            <a:lvl5pPr>
              <a:defRPr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7" name="Shape 17"/>
          <p:cNvSpPr/>
          <p:nvPr/>
        </p:nvSpPr>
        <p:spPr>
          <a:xfrm>
            <a:off x="3814762" y="9296400"/>
            <a:ext cx="5075238" cy="294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EXB Solutions - Contact us at http://www.exbsolutions.com</a:t>
            </a:r>
          </a:p>
        </p:txBody>
      </p:sp>
    </p:spTree>
    <p:extLst>
      <p:ext uri="{BB962C8B-B14F-4D97-AF65-F5344CB8AC3E}">
        <p14:creationId xmlns:p14="http://schemas.microsoft.com/office/powerpoint/2010/main" val="1213310412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17300" y="9288562"/>
            <a:ext cx="1127125" cy="30777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9FEF5-2C3F-40C6-8175-BB083DF03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112" y="298026"/>
            <a:ext cx="11033759" cy="68184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9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790699" y="444500"/>
            <a:ext cx="10819901" cy="609600"/>
          </a:xfrm>
          <a:prstGeom prst="rect">
            <a:avLst/>
          </a:prstGeom>
          <a:gradFill>
            <a:gsLst>
              <a:gs pos="0">
                <a:srgbClr val="FFFFFF"/>
              </a:gs>
              <a:gs pos="26423">
                <a:srgbClr val="97B2D1"/>
              </a:gs>
              <a:gs pos="79789">
                <a:srgbClr val="3065A4"/>
              </a:gs>
              <a:gs pos="100000">
                <a:srgbClr val="3065A4"/>
              </a:gs>
            </a:gsLst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0" y="9067800"/>
            <a:ext cx="13004800" cy="723868"/>
          </a:xfrm>
          <a:prstGeom prst="rect">
            <a:avLst/>
          </a:prstGeom>
          <a:blipFill>
            <a:blip r:embed="rId9"/>
          </a:blip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4" name="image1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93700" y="292100"/>
            <a:ext cx="1320800" cy="9017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/>
          <p:nvPr/>
        </p:nvSpPr>
        <p:spPr>
          <a:xfrm>
            <a:off x="3814762" y="9296400"/>
            <a:ext cx="5075238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EXB Solutions - Contact us at www.exbsolutions.com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417300" y="9298038"/>
            <a:ext cx="1127125" cy="28882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50875" y="2276476"/>
            <a:ext cx="11703050" cy="6538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 lvl="0">
              <a:defRPr sz="1800">
                <a:uFillTx/>
              </a:defRPr>
            </a:pPr>
            <a:r>
              <a:rPr sz="1200" dirty="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200" dirty="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200" dirty="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200" dirty="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200" dirty="0">
                <a:uFill>
                  <a:solidFill/>
                </a:u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50875" y="1146579"/>
            <a:ext cx="11703050" cy="749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200" b="1">
                <a:solidFill>
                  <a:srgbClr val="FFFFFF"/>
                </a:solidFill>
                <a:uFill>
                  <a:solidFill/>
                </a:uFill>
              </a:rPr>
              <a:t>Title Text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728663" y="424799"/>
            <a:ext cx="5720033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0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  <a:sym typeface="Helvetica"/>
              </a:rPr>
              <a:t>Critical Testing Experts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+mn-ea"/>
              <a:cs typeface="Arial"/>
              <a:sym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8" r:id="rId5"/>
    <p:sldLayoutId id="2147483657" r:id="rId6"/>
    <p:sldLayoutId id="2147483659" r:id="rId7"/>
  </p:sldLayoutIdLst>
  <p:transition xmlns:p14="http://schemas.microsoft.com/office/powerpoint/2010/main" spd="med"/>
  <p:txStyles>
    <p:titleStyle>
      <a:lvl1pPr algn="ctr" defTabSz="457200">
        <a:defRPr sz="800" b="0" i="1" u="none">
          <a:solidFill>
            <a:schemeClr val="tx1">
              <a:lumMod val="65000"/>
              <a:lumOff val="35000"/>
            </a:schemeClr>
          </a:solidFill>
          <a:uFill>
            <a:solidFill/>
          </a:uFill>
          <a:latin typeface="Arial"/>
          <a:ea typeface="Arial"/>
          <a:cs typeface="Arial"/>
          <a:sym typeface="Arial"/>
        </a:defRPr>
      </a:lvl1pPr>
      <a:lvl2pPr algn="r" defTabSz="457200">
        <a:defRPr sz="3200" b="1">
          <a:solidFill>
            <a:srgbClr val="FFFFFF"/>
          </a:solidFill>
          <a:uFill>
            <a:solidFill/>
          </a:uFill>
          <a:latin typeface="Arial"/>
          <a:ea typeface="Arial"/>
          <a:cs typeface="Arial"/>
          <a:sym typeface="Arial"/>
        </a:defRPr>
      </a:lvl2pPr>
      <a:lvl3pPr algn="r" defTabSz="457200">
        <a:defRPr sz="3200" b="1">
          <a:solidFill>
            <a:srgbClr val="FFFFFF"/>
          </a:solidFill>
          <a:uFill>
            <a:solidFill/>
          </a:uFill>
          <a:latin typeface="Arial"/>
          <a:ea typeface="Arial"/>
          <a:cs typeface="Arial"/>
          <a:sym typeface="Arial"/>
        </a:defRPr>
      </a:lvl3pPr>
      <a:lvl4pPr algn="r" defTabSz="457200">
        <a:defRPr sz="3200" b="1">
          <a:solidFill>
            <a:srgbClr val="FFFFFF"/>
          </a:solidFill>
          <a:uFill>
            <a:solidFill/>
          </a:uFill>
          <a:latin typeface="Arial"/>
          <a:ea typeface="Arial"/>
          <a:cs typeface="Arial"/>
          <a:sym typeface="Arial"/>
        </a:defRPr>
      </a:lvl4pPr>
      <a:lvl5pPr algn="r" defTabSz="457200">
        <a:defRPr sz="3200" b="1">
          <a:solidFill>
            <a:srgbClr val="FFFFFF"/>
          </a:solidFill>
          <a:uFill>
            <a:solidFill/>
          </a:uFill>
          <a:latin typeface="Arial"/>
          <a:ea typeface="Arial"/>
          <a:cs typeface="Arial"/>
          <a:sym typeface="Arial"/>
        </a:defRPr>
      </a:lvl5pPr>
      <a:lvl6pPr algn="r" defTabSz="457200">
        <a:defRPr sz="3200" b="1">
          <a:solidFill>
            <a:srgbClr val="FFFFFF"/>
          </a:solidFill>
          <a:uFill>
            <a:solidFill/>
          </a:uFill>
          <a:latin typeface="Arial"/>
          <a:ea typeface="Arial"/>
          <a:cs typeface="Arial"/>
          <a:sym typeface="Arial"/>
        </a:defRPr>
      </a:lvl6pPr>
      <a:lvl7pPr algn="r" defTabSz="457200">
        <a:defRPr sz="3200" b="1">
          <a:solidFill>
            <a:srgbClr val="FFFFFF"/>
          </a:solidFill>
          <a:uFill>
            <a:solidFill/>
          </a:uFill>
          <a:latin typeface="Arial"/>
          <a:ea typeface="Arial"/>
          <a:cs typeface="Arial"/>
          <a:sym typeface="Arial"/>
        </a:defRPr>
      </a:lvl7pPr>
      <a:lvl8pPr algn="r" defTabSz="457200">
        <a:defRPr sz="3200" b="1">
          <a:solidFill>
            <a:srgbClr val="FFFFFF"/>
          </a:solidFill>
          <a:uFill>
            <a:solidFill/>
          </a:uFill>
          <a:latin typeface="Arial"/>
          <a:ea typeface="Arial"/>
          <a:cs typeface="Arial"/>
          <a:sym typeface="Arial"/>
        </a:defRPr>
      </a:lvl8pPr>
      <a:lvl9pPr algn="r" defTabSz="457200">
        <a:defRPr sz="3200" b="1">
          <a:solidFill>
            <a:srgbClr val="FFFFFF"/>
          </a:solidFill>
          <a:uFill>
            <a:solidFill/>
          </a:uFill>
          <a:latin typeface="Arial"/>
          <a:ea typeface="Arial"/>
          <a:cs typeface="Arial"/>
          <a:sym typeface="Arial"/>
        </a:defRPr>
      </a:lvl9pPr>
    </p:titleStyle>
    <p:bodyStyle>
      <a:lvl1pPr marL="171450" indent="-171450" defTabSz="457200">
        <a:buFont typeface="Arial"/>
        <a:buChar char="•"/>
        <a:defRPr sz="1800">
          <a:uFill>
            <a:solidFill/>
          </a:uFill>
          <a:latin typeface="Arial"/>
          <a:ea typeface="Arial"/>
          <a:cs typeface="Arial"/>
          <a:sym typeface="Arial"/>
        </a:defRPr>
      </a:lvl1pPr>
      <a:lvl2pPr marL="171450" indent="-171450" defTabSz="457200">
        <a:buFont typeface="Arial"/>
        <a:buChar char="•"/>
        <a:defRPr sz="1800">
          <a:uFill>
            <a:solidFill/>
          </a:uFill>
          <a:latin typeface="Arial"/>
          <a:ea typeface="Arial"/>
          <a:cs typeface="Arial"/>
          <a:sym typeface="Arial"/>
        </a:defRPr>
      </a:lvl2pPr>
      <a:lvl3pPr marL="171450" indent="-171450" defTabSz="457200">
        <a:buFont typeface="Arial"/>
        <a:buChar char="•"/>
        <a:defRPr sz="1800">
          <a:uFill>
            <a:solidFill/>
          </a:uFill>
          <a:latin typeface="Arial"/>
          <a:ea typeface="Arial"/>
          <a:cs typeface="Arial"/>
          <a:sym typeface="Arial"/>
        </a:defRPr>
      </a:lvl3pPr>
      <a:lvl4pPr marL="171450" indent="-171450" defTabSz="457200">
        <a:buFont typeface="Arial"/>
        <a:buChar char="•"/>
        <a:defRPr sz="1800">
          <a:uFill>
            <a:solidFill/>
          </a:uFill>
          <a:latin typeface="Arial"/>
          <a:ea typeface="Arial"/>
          <a:cs typeface="Arial"/>
          <a:sym typeface="Arial"/>
        </a:defRPr>
      </a:lvl4pPr>
      <a:lvl5pPr marL="171450" indent="-171450" defTabSz="457200">
        <a:buFont typeface="Arial"/>
        <a:buChar char="•"/>
        <a:defRPr sz="1800">
          <a:uFill>
            <a:solidFill/>
          </a:uFill>
          <a:latin typeface="Arial"/>
          <a:ea typeface="Arial"/>
          <a:cs typeface="Arial"/>
          <a:sym typeface="Arial"/>
        </a:defRPr>
      </a:lvl5pPr>
      <a:lvl6pPr defTabSz="457200">
        <a:defRPr sz="1200">
          <a:uFill>
            <a:solidFill/>
          </a:uFill>
          <a:latin typeface="Arial"/>
          <a:ea typeface="Arial"/>
          <a:cs typeface="Arial"/>
          <a:sym typeface="Arial"/>
        </a:defRPr>
      </a:lvl6pPr>
      <a:lvl7pPr defTabSz="457200">
        <a:defRPr sz="1200">
          <a:uFill>
            <a:solidFill/>
          </a:uFill>
          <a:latin typeface="Arial"/>
          <a:ea typeface="Arial"/>
          <a:cs typeface="Arial"/>
          <a:sym typeface="Arial"/>
        </a:defRPr>
      </a:lvl7pPr>
      <a:lvl8pPr defTabSz="457200">
        <a:defRPr sz="1200">
          <a:uFill>
            <a:solidFill/>
          </a:uFill>
          <a:latin typeface="Arial"/>
          <a:ea typeface="Arial"/>
          <a:cs typeface="Arial"/>
          <a:sym typeface="Arial"/>
        </a:defRPr>
      </a:lvl8pPr>
      <a:lvl9pPr defTabSz="457200">
        <a:defRPr sz="1200">
          <a:uFill>
            <a:solidFill/>
          </a:uFill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1814511" y="444500"/>
            <a:ext cx="10821490" cy="609600"/>
          </a:xfrm>
          <a:prstGeom prst="rect">
            <a:avLst/>
          </a:prstGeom>
          <a:gradFill>
            <a:gsLst>
              <a:gs pos="0">
                <a:srgbClr val="FFFFFF"/>
              </a:gs>
              <a:gs pos="26423">
                <a:srgbClr val="97B2D1"/>
              </a:gs>
              <a:gs pos="79789">
                <a:srgbClr val="3065A4"/>
              </a:gs>
              <a:gs pos="100000">
                <a:srgbClr val="3065A4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l" defTabSz="649287">
              <a:tabLst>
                <a:tab pos="9083675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6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11" y="290511"/>
            <a:ext cx="1320802" cy="903289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393700" y="1846261"/>
            <a:ext cx="12242301" cy="196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26987" algn="l" defTabSz="457200">
              <a:defRPr sz="4800" b="1">
                <a:solidFill>
                  <a:srgbClr val="1A387F"/>
                </a:solidFill>
                <a:uFill>
                  <a:solidFill>
                    <a:srgbClr val="1A387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2800" b="1" dirty="0" err="1" smtClean="0">
                <a:solidFill>
                  <a:srgbClr val="1A387F"/>
                </a:solidFill>
                <a:uFill>
                  <a:solidFill>
                    <a:srgbClr val="1A387F"/>
                  </a:solidFill>
                </a:uFill>
              </a:rPr>
              <a:t>cFS</a:t>
            </a:r>
            <a:r>
              <a:rPr lang="en-US" sz="2800" b="1" dirty="0" smtClean="0">
                <a:solidFill>
                  <a:srgbClr val="1A387F"/>
                </a:solidFill>
                <a:uFill>
                  <a:solidFill>
                    <a:srgbClr val="1A387F"/>
                  </a:solidFill>
                </a:uFill>
              </a:rPr>
              <a:t> Workshop – Automated Test for NASA </a:t>
            </a:r>
            <a:r>
              <a:rPr lang="en-US" sz="2800" b="1" dirty="0" err="1" smtClean="0">
                <a:solidFill>
                  <a:srgbClr val="1A387F"/>
                </a:solidFill>
                <a:uFill>
                  <a:solidFill>
                    <a:srgbClr val="1A387F"/>
                  </a:solidFill>
                </a:uFill>
              </a:rPr>
              <a:t>cFS</a:t>
            </a:r>
            <a:endParaRPr lang="en-US" sz="28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David C. McComas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, Susanne L. Strege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, </a:t>
            </a:r>
          </a:p>
          <a:p>
            <a:pPr>
              <a:buNone/>
            </a:pPr>
            <a:r>
              <a:rPr lang="en-US" sz="1600" dirty="0" smtClean="0"/>
              <a:t>Paul </a:t>
            </a:r>
            <a:r>
              <a:rPr lang="en-US" sz="1600" dirty="0"/>
              <a:t>B. Carpenter</a:t>
            </a:r>
            <a:r>
              <a:rPr lang="en-US" sz="1600" baseline="30000" dirty="0"/>
              <a:t>2</a:t>
            </a:r>
            <a:r>
              <a:rPr lang="en-US" sz="1600" dirty="0"/>
              <a:t>, Randy </a:t>
            </a:r>
            <a:r>
              <a:rPr lang="en-US" sz="1600" dirty="0" smtClean="0"/>
              <a:t>Hartman</a:t>
            </a:r>
            <a:r>
              <a:rPr lang="en-US" sz="1600" baseline="30000" dirty="0" smtClean="0"/>
              <a:t>2</a:t>
            </a:r>
            <a:endParaRPr lang="en-US" sz="1600" dirty="0" smtClean="0"/>
          </a:p>
          <a:p>
            <a:pPr>
              <a:buNone/>
            </a:pPr>
            <a:r>
              <a:rPr lang="en-US" sz="500" dirty="0"/>
              <a:t> </a:t>
            </a:r>
          </a:p>
          <a:p>
            <a:pPr>
              <a:buNone/>
            </a:pPr>
            <a:r>
              <a:rPr lang="en-US" sz="1400" baseline="30000" dirty="0"/>
              <a:t>1</a:t>
            </a:r>
            <a:r>
              <a:rPr lang="en-US" sz="1400" dirty="0"/>
              <a:t> NASA Goddard Space Flight Center </a:t>
            </a:r>
          </a:p>
          <a:p>
            <a:pPr>
              <a:buNone/>
            </a:pPr>
            <a:r>
              <a:rPr lang="en-US" sz="1400" baseline="30000" dirty="0"/>
              <a:t>2</a:t>
            </a:r>
            <a:r>
              <a:rPr lang="en-US" sz="1400" dirty="0"/>
              <a:t> EXB Solutions, Inc. (EXB)</a:t>
            </a:r>
          </a:p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endParaRPr lang="en-US" sz="1600" dirty="0"/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650875" y="7828936"/>
            <a:ext cx="11893550" cy="530044"/>
          </a:xfrm>
          <a:prstGeom prst="rect">
            <a:avLst/>
          </a:prstGeom>
        </p:spPr>
        <p:txBody>
          <a:bodyPr/>
          <a:lstStyle>
            <a:lvl1pPr marL="171450" indent="-171450" defTabSz="457200">
              <a:buFont typeface="Arial"/>
              <a:buChar char="•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  <a:lvl2pPr marL="171450" indent="-171450" defTabSz="457200">
              <a:buFont typeface="Arial"/>
              <a:buChar char="•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2pPr>
            <a:lvl3pPr marL="171450" indent="-171450" defTabSz="457200">
              <a:buFont typeface="Arial"/>
              <a:buChar char="•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3pPr>
            <a:lvl4pPr marL="171450" indent="-171450" defTabSz="457200">
              <a:buFont typeface="Arial"/>
              <a:buChar char="•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4pPr>
            <a:lvl5pPr marL="171450" indent="-171450" defTabSz="457200">
              <a:buFont typeface="Arial"/>
              <a:buChar char="•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5pPr>
            <a:lvl6pPr defTabSz="457200">
              <a:def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6pPr>
            <a:lvl7pPr defTabSz="457200">
              <a:def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7pPr>
            <a:lvl8pPr defTabSz="457200">
              <a:def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8pPr>
            <a:lvl9pPr defTabSz="457200">
              <a:def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1" indent="0">
              <a:buNone/>
            </a:pPr>
            <a:r>
              <a:rPr lang="en-US" sz="2400" b="1" i="1" dirty="0">
                <a:solidFill>
                  <a:srgbClr val="004080"/>
                </a:solidFill>
              </a:rPr>
              <a:t>Certified ISO </a:t>
            </a:r>
            <a:r>
              <a:rPr lang="en-US" sz="2400" b="1" i="1" dirty="0" smtClean="0">
                <a:solidFill>
                  <a:srgbClr val="004080"/>
                </a:solidFill>
              </a:rPr>
              <a:t>9001</a:t>
            </a:r>
            <a:endParaRPr lang="en-US" sz="2400" b="1" i="1" dirty="0">
              <a:solidFill>
                <a:srgbClr val="004080"/>
              </a:solidFill>
            </a:endParaRPr>
          </a:p>
          <a:p>
            <a:pPr marL="0" lvl="1" indent="0">
              <a:buNone/>
            </a:pPr>
            <a:r>
              <a:rPr lang="en-US" sz="2400" b="1" i="1" dirty="0" smtClean="0">
                <a:solidFill>
                  <a:srgbClr val="004080"/>
                </a:solidFill>
              </a:rPr>
              <a:t>Service</a:t>
            </a:r>
            <a:r>
              <a:rPr lang="en-US" sz="2400" b="1" i="1" dirty="0">
                <a:solidFill>
                  <a:srgbClr val="004080"/>
                </a:solidFill>
              </a:rPr>
              <a:t>-Disabled Veteran-Owned Small Business (SDVOSB)</a:t>
            </a:r>
          </a:p>
        </p:txBody>
      </p:sp>
      <p:pic>
        <p:nvPicPr>
          <p:cNvPr id="21" name="image3.jpeg" descr="6309121102_91612bae93_b.jpg"/>
          <p:cNvPicPr/>
          <p:nvPr/>
        </p:nvPicPr>
        <p:blipFill>
          <a:blip r:embed="rId3">
            <a:extLst/>
          </a:blip>
          <a:srcRect l="6263"/>
          <a:stretch>
            <a:fillRect/>
          </a:stretch>
        </p:blipFill>
        <p:spPr>
          <a:xfrm>
            <a:off x="4500607" y="3694133"/>
            <a:ext cx="4062414" cy="288925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62"/>
          <p:cNvSpPr/>
          <p:nvPr/>
        </p:nvSpPr>
        <p:spPr>
          <a:xfrm>
            <a:off x="4495570" y="6565625"/>
            <a:ext cx="4064003" cy="452440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4" name="Shape 63"/>
          <p:cNvSpPr/>
          <p:nvPr/>
        </p:nvSpPr>
        <p:spPr>
          <a:xfrm>
            <a:off x="4486045" y="6546575"/>
            <a:ext cx="4064003" cy="437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4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Aerospace</a:t>
            </a:r>
          </a:p>
        </p:txBody>
      </p:sp>
      <p:sp>
        <p:nvSpPr>
          <p:cNvPr id="27" name="Shape 66"/>
          <p:cNvSpPr/>
          <p:nvPr/>
        </p:nvSpPr>
        <p:spPr>
          <a:xfrm>
            <a:off x="4526756" y="3715463"/>
            <a:ext cx="4093426" cy="3384961"/>
          </a:xfrm>
          <a:prstGeom prst="rect">
            <a:avLst/>
          </a:prstGeom>
          <a:ln w="1397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298825" y="3694133"/>
            <a:ext cx="4133102" cy="3417404"/>
            <a:chOff x="8633012" y="3683020"/>
            <a:chExt cx="4133102" cy="3417404"/>
          </a:xfrm>
        </p:grpSpPr>
        <p:pic>
          <p:nvPicPr>
            <p:cNvPr id="20" name="image2.jpeg" descr="iStock_000013844199Small.jpg"/>
            <p:cNvPicPr/>
            <p:nvPr/>
          </p:nvPicPr>
          <p:blipFill>
            <a:blip r:embed="rId5">
              <a:extLst/>
            </a:blip>
            <a:srcRect l="9835" t="3228"/>
            <a:stretch>
              <a:fillRect/>
            </a:stretch>
          </p:blipFill>
          <p:spPr>
            <a:xfrm>
              <a:off x="8670364" y="3694132"/>
              <a:ext cx="4043363" cy="288766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2" name="image4.jpeg"/>
            <p:cNvPicPr/>
            <p:nvPr/>
          </p:nvPicPr>
          <p:blipFill>
            <a:blip r:embed="rId6">
              <a:extLst/>
            </a:blip>
            <a:srcRect r="66915"/>
            <a:stretch>
              <a:fillRect/>
            </a:stretch>
          </p:blipFill>
          <p:spPr>
            <a:xfrm>
              <a:off x="8660839" y="3683020"/>
              <a:ext cx="4105275" cy="294754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5" name="Shape 64"/>
            <p:cNvSpPr/>
            <p:nvPr/>
          </p:nvSpPr>
          <p:spPr>
            <a:xfrm>
              <a:off x="8678027" y="6565625"/>
              <a:ext cx="4051302" cy="452440"/>
            </a:xfrm>
            <a:prstGeom prst="rect">
              <a:avLst/>
            </a:prstGeom>
            <a:blipFill>
              <a:blip r:embed="rId4"/>
            </a:blipFill>
            <a:ln w="12700">
              <a:miter lim="400000"/>
            </a:ln>
          </p:spPr>
          <p:txBody>
            <a:bodyPr lIns="0" tIns="0" rIns="0" bIns="0"/>
            <a:lstStyle/>
            <a:p>
              <a:pPr lvl="0"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6" name="Shape 65"/>
            <p:cNvSpPr/>
            <p:nvPr/>
          </p:nvSpPr>
          <p:spPr>
            <a:xfrm>
              <a:off x="8719302" y="6546575"/>
              <a:ext cx="4038602" cy="4370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2400" b="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Government</a:t>
              </a:r>
            </a:p>
          </p:txBody>
        </p:sp>
        <p:sp>
          <p:nvSpPr>
            <p:cNvPr id="28" name="Shape 67"/>
            <p:cNvSpPr/>
            <p:nvPr/>
          </p:nvSpPr>
          <p:spPr>
            <a:xfrm>
              <a:off x="8633012" y="3715463"/>
              <a:ext cx="4093425" cy="3384961"/>
            </a:xfrm>
            <a:prstGeom prst="rect">
              <a:avLst/>
            </a:prstGeom>
            <a:ln w="139700">
              <a:solidFill>
                <a:srgbClr val="FFFFFF"/>
              </a:solidFill>
              <a:round/>
            </a:ln>
          </p:spPr>
          <p:txBody>
            <a:bodyPr lIns="0" tIns="0" rIns="0" bIns="0"/>
            <a:lstStyle/>
            <a:p>
              <a:pPr lvl="0"/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724482" y="3760877"/>
            <a:ext cx="4081888" cy="3231590"/>
            <a:chOff x="344187" y="3781977"/>
            <a:chExt cx="4081888" cy="323159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4187" y="3781977"/>
              <a:ext cx="4063987" cy="2882895"/>
            </a:xfrm>
            <a:prstGeom prst="rect">
              <a:avLst/>
            </a:prstGeom>
          </p:spPr>
        </p:pic>
        <p:sp>
          <p:nvSpPr>
            <p:cNvPr id="30" name="Shape 62"/>
            <p:cNvSpPr/>
            <p:nvPr/>
          </p:nvSpPr>
          <p:spPr>
            <a:xfrm>
              <a:off x="362072" y="6561127"/>
              <a:ext cx="4064003" cy="452440"/>
            </a:xfrm>
            <a:prstGeom prst="rect">
              <a:avLst/>
            </a:prstGeom>
            <a:blipFill>
              <a:blip r:embed="rId4"/>
            </a:blipFill>
            <a:ln w="12700">
              <a:miter lim="400000"/>
            </a:ln>
          </p:spPr>
          <p:txBody>
            <a:bodyPr lIns="0" tIns="0" rIns="0" bIns="0"/>
            <a:lstStyle/>
            <a:p>
              <a:pPr lvl="0"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1" name="Shape 63"/>
            <p:cNvSpPr/>
            <p:nvPr/>
          </p:nvSpPr>
          <p:spPr>
            <a:xfrm>
              <a:off x="362072" y="6549978"/>
              <a:ext cx="4064003" cy="46166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en-US" sz="2400" b="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Medical</a:t>
              </a:r>
              <a:endParaRPr sz="24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728663" y="424799"/>
            <a:ext cx="5720033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0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  <a:sym typeface="Helvetica"/>
              </a:rPr>
              <a:t>Critical Testing Experts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+mn-ea"/>
              <a:cs typeface="Arial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Testing Methodology and Automation Benefits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EXB’s </a:t>
            </a:r>
            <a:r>
              <a:rPr lang="en-US" dirty="0" smtClean="0"/>
              <a:t>verification methodology </a:t>
            </a:r>
            <a:r>
              <a:rPr lang="en-US" dirty="0"/>
              <a:t>and toolset </a:t>
            </a:r>
            <a:r>
              <a:rPr lang="en-US" dirty="0" smtClean="0"/>
              <a:t>provide an automated and structured verification </a:t>
            </a:r>
            <a:r>
              <a:rPr lang="en-US" dirty="0"/>
              <a:t>method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Rapidly developed 157 </a:t>
            </a:r>
            <a:r>
              <a:rPr lang="en-US" dirty="0" err="1" smtClean="0"/>
              <a:t>cFS</a:t>
            </a:r>
            <a:r>
              <a:rPr lang="en-US" dirty="0" smtClean="0"/>
              <a:t> tests in 10 applications</a:t>
            </a:r>
          </a:p>
          <a:p>
            <a:pPr lvl="1"/>
            <a:r>
              <a:rPr lang="en-US" dirty="0" smtClean="0"/>
              <a:t>Identified </a:t>
            </a:r>
            <a:r>
              <a:rPr lang="en-US" dirty="0"/>
              <a:t>minor errors in the parameter definition that had previously been untested</a:t>
            </a:r>
          </a:p>
          <a:p>
            <a:pPr lvl="1"/>
            <a:r>
              <a:rPr lang="en-US" dirty="0" smtClean="0"/>
              <a:t>On other programs EXB has developed thousands of tests that are easily modifies and rerun at minimal cost</a:t>
            </a:r>
          </a:p>
          <a:p>
            <a:r>
              <a:rPr lang="en-US" dirty="0"/>
              <a:t>Provides a visual test case design artifact that clarifies the understanding of the requirements</a:t>
            </a:r>
          </a:p>
          <a:p>
            <a:r>
              <a:rPr lang="en-US" dirty="0" smtClean="0"/>
              <a:t>Adaptable to automate requirements based system level testing on virtual systems</a:t>
            </a:r>
          </a:p>
          <a:p>
            <a:r>
              <a:rPr lang="en-US" dirty="0" smtClean="0"/>
              <a:t>Provides structural coverage for critical developments</a:t>
            </a:r>
          </a:p>
          <a:p>
            <a:r>
              <a:rPr lang="en-US" dirty="0" smtClean="0"/>
              <a:t>Minimizes the cost and schedule of requirement and application updates</a:t>
            </a:r>
          </a:p>
          <a:p>
            <a:r>
              <a:rPr lang="en-US" dirty="0" smtClean="0"/>
              <a:t>Documents the test development plan</a:t>
            </a:r>
          </a:p>
          <a:p>
            <a:r>
              <a:rPr lang="en-US" dirty="0" smtClean="0"/>
              <a:t>Provide standardizes status and test artifacts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Enabling The Cost Benefit of Software Reuse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753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E9FEF5-2C3F-40C6-8175-BB083DF0336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EXB’s methodology and toolset </a:t>
            </a:r>
            <a:r>
              <a:rPr lang="en-US" dirty="0" smtClean="0"/>
              <a:t>demonstrated </a:t>
            </a:r>
            <a:r>
              <a:rPr lang="en-US" dirty="0" smtClean="0"/>
              <a:t>a </a:t>
            </a:r>
            <a:r>
              <a:rPr lang="en-US" dirty="0"/>
              <a:t>well-defined repeatable process with artifacts suitable for long term maintenance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Future applications of </a:t>
            </a:r>
            <a:r>
              <a:rPr lang="en-US" dirty="0" err="1" smtClean="0"/>
              <a:t>cFS</a:t>
            </a:r>
            <a:r>
              <a:rPr lang="en-US" dirty="0" smtClean="0"/>
              <a:t> could easily reuse the automated testing of the verified applications </a:t>
            </a:r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approach </a:t>
            </a:r>
            <a:r>
              <a:rPr lang="en-US" dirty="0" smtClean="0"/>
              <a:t>could</a:t>
            </a:r>
            <a:r>
              <a:rPr lang="en-US" dirty="0" smtClean="0"/>
              <a:t> </a:t>
            </a:r>
            <a:r>
              <a:rPr lang="en-US" dirty="0"/>
              <a:t>serve as a common </a:t>
            </a:r>
            <a:r>
              <a:rPr lang="en-US" dirty="0" err="1"/>
              <a:t>cFS</a:t>
            </a:r>
            <a:r>
              <a:rPr lang="en-US" dirty="0"/>
              <a:t> application verification method.</a:t>
            </a:r>
          </a:p>
          <a:p>
            <a:endParaRPr lang="en-US" dirty="0"/>
          </a:p>
          <a:p>
            <a:r>
              <a:rPr lang="en-US" dirty="0"/>
              <a:t>The next step is to apply EXB’s methodology and toolset to system level testing using the </a:t>
            </a:r>
            <a:r>
              <a:rPr lang="en-US" dirty="0" err="1"/>
              <a:t>cFS</a:t>
            </a:r>
            <a:r>
              <a:rPr lang="en-US" dirty="0"/>
              <a:t> virtual system and </a:t>
            </a:r>
            <a:r>
              <a:rPr lang="en-US" dirty="0" smtClean="0"/>
              <a:t>evolving </a:t>
            </a:r>
            <a:r>
              <a:rPr lang="en-US" dirty="0" err="1"/>
              <a:t>cFS</a:t>
            </a:r>
            <a:r>
              <a:rPr lang="en-US" dirty="0"/>
              <a:t> </a:t>
            </a: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Thanks for your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302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of EXB Pilot Project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E9FEF5-2C3F-40C6-8175-BB083DF033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objective of the pilot project is to apply EXB’s Requirements-Based Testing Methodology and associated </a:t>
            </a:r>
            <a:r>
              <a:rPr lang="en-US" dirty="0" err="1"/>
              <a:t>TestCompass</a:t>
            </a:r>
            <a:r>
              <a:rPr lang="en-US" dirty="0"/>
              <a:t>® toolset on a set of </a:t>
            </a:r>
            <a:r>
              <a:rPr lang="en-US" dirty="0" err="1"/>
              <a:t>cFS</a:t>
            </a:r>
            <a:r>
              <a:rPr lang="en-US" dirty="0"/>
              <a:t> </a:t>
            </a:r>
            <a:r>
              <a:rPr lang="en-US" dirty="0" smtClean="0"/>
              <a:t>applications designed for reuse </a:t>
            </a:r>
            <a:r>
              <a:rPr lang="en-US" dirty="0"/>
              <a:t>with the following goals in mind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Demonstrate EXB’s methodology and toolset to the </a:t>
            </a:r>
            <a:r>
              <a:rPr lang="en-US" dirty="0" err="1"/>
              <a:t>cFS</a:t>
            </a:r>
            <a:r>
              <a:rPr lang="en-US" dirty="0"/>
              <a:t> community while providing additional validation to the </a:t>
            </a:r>
            <a:r>
              <a:rPr lang="en-US" dirty="0" err="1"/>
              <a:t>cFS</a:t>
            </a:r>
            <a:r>
              <a:rPr lang="en-US" dirty="0"/>
              <a:t> applications themselves</a:t>
            </a:r>
            <a:r>
              <a:rPr lang="en-US" dirty="0" smtClean="0"/>
              <a:t>.</a:t>
            </a:r>
          </a:p>
          <a:p>
            <a:pPr marL="1139825" lvl="2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Evaluate EXB’s methodology and toolset with respect to the </a:t>
            </a:r>
            <a:r>
              <a:rPr lang="en-US" dirty="0" err="1"/>
              <a:t>cFS</a:t>
            </a:r>
            <a:r>
              <a:rPr lang="en-US" dirty="0"/>
              <a:t> configuration space verification challenge and to the </a:t>
            </a:r>
            <a:r>
              <a:rPr lang="en-US" dirty="0" err="1"/>
              <a:t>cFS</a:t>
            </a:r>
            <a:r>
              <a:rPr lang="en-US" dirty="0"/>
              <a:t> test maintainability challenge</a:t>
            </a:r>
            <a:r>
              <a:rPr lang="en-US" dirty="0" smtClean="0"/>
              <a:t>.</a:t>
            </a:r>
          </a:p>
          <a:p>
            <a:pPr marL="1139825" lvl="2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Evaluate EXB’s methodology and toolset as it is used on an application that is being matured for inclusion into the </a:t>
            </a:r>
            <a:r>
              <a:rPr lang="en-US" dirty="0" err="1"/>
              <a:t>cFS</a:t>
            </a:r>
            <a:r>
              <a:rPr lang="en-US" dirty="0"/>
              <a:t> app library.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Note: Apps that are originally designed for a single mission or under a technology effort need to undergo a maturation process before they are suitable for Class B missions and compliant with the </a:t>
            </a:r>
            <a:r>
              <a:rPr lang="en-US" dirty="0" err="1"/>
              <a:t>cFS</a:t>
            </a:r>
            <a:r>
              <a:rPr lang="en-US" dirty="0"/>
              <a:t> product line standards.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664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EXB Requirement-Based Testing Methodology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E9FEF5-2C3F-40C6-8175-BB083DF033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65088" indent="-4763"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EXB’s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methodology and </a:t>
            </a:r>
            <a:r>
              <a:rPr lang="en-US" dirty="0" err="1" smtClean="0"/>
              <a:t>TestCompass</a:t>
            </a:r>
            <a:r>
              <a:rPr lang="en-US" dirty="0" smtClean="0"/>
              <a:t> toolset automates </a:t>
            </a:r>
            <a:r>
              <a:rPr lang="en-US" dirty="0"/>
              <a:t>five areas of requirements-based testing</a:t>
            </a:r>
            <a:r>
              <a:rPr lang="en-US" dirty="0" smtClean="0"/>
              <a:t>:</a:t>
            </a:r>
            <a:endParaRPr lang="en-US" dirty="0"/>
          </a:p>
          <a:p>
            <a:pPr marL="796589" indent="-487672">
              <a:buFont typeface="+mj-lt"/>
              <a:buAutoNum type="arabicPeriod"/>
            </a:pPr>
            <a:endParaRPr lang="en-US" sz="400" dirty="0" smtClean="0"/>
          </a:p>
          <a:p>
            <a:pPr marL="796589" indent="-487672">
              <a:buFont typeface="+mj-lt"/>
              <a:buAutoNum type="arabicPeriod"/>
            </a:pPr>
            <a:r>
              <a:rPr lang="en-US" dirty="0" smtClean="0"/>
              <a:t>Requirements </a:t>
            </a:r>
            <a:r>
              <a:rPr lang="en-US" dirty="0"/>
              <a:t>Analysis</a:t>
            </a:r>
          </a:p>
          <a:p>
            <a:pPr marL="796589" indent="-487672">
              <a:buFont typeface="+mj-lt"/>
              <a:buAutoNum type="arabicPeriod"/>
            </a:pPr>
            <a:r>
              <a:rPr lang="en-US" dirty="0"/>
              <a:t>Test Design</a:t>
            </a:r>
          </a:p>
          <a:p>
            <a:pPr marL="796589" indent="-487672">
              <a:buFont typeface="+mj-lt"/>
              <a:buAutoNum type="arabicPeriod"/>
            </a:pPr>
            <a:r>
              <a:rPr lang="en-US" dirty="0"/>
              <a:t>Test Case Development</a:t>
            </a:r>
          </a:p>
          <a:p>
            <a:pPr marL="796589" indent="-487672">
              <a:buFont typeface="+mj-lt"/>
              <a:buAutoNum type="arabicPeriod"/>
            </a:pPr>
            <a:r>
              <a:rPr lang="en-US" dirty="0"/>
              <a:t>Test Procedure Development</a:t>
            </a:r>
          </a:p>
          <a:p>
            <a:pPr marL="796589" indent="-487672">
              <a:buFont typeface="+mj-lt"/>
              <a:buAutoNum type="arabicPeriod"/>
            </a:pPr>
            <a:r>
              <a:rPr lang="en-US" dirty="0"/>
              <a:t>Test </a:t>
            </a:r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50875" y="8311284"/>
            <a:ext cx="11893550" cy="530044"/>
          </a:xfrm>
        </p:spPr>
        <p:txBody>
          <a:bodyPr/>
          <a:lstStyle/>
          <a:p>
            <a:r>
              <a:rPr lang="en-US" dirty="0"/>
              <a:t>Reports: Plan, Status, Cost &amp; Schedule, Traceability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328434" y="5030646"/>
            <a:ext cx="2241974" cy="205327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ctr" anchorCtr="0" compatLnSpc="1">
            <a:prstTxWarp prst="textNoShape">
              <a:avLst/>
            </a:prstTxWarp>
          </a:bodyPr>
          <a:lstStyle/>
          <a:p>
            <a:pPr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Rqts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 Analysis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957545" y="5030648"/>
            <a:ext cx="2210843" cy="205327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ctr" anchorCtr="0" compatLnSpc="1">
            <a:prstTxWarp prst="textNoShape">
              <a:avLst/>
            </a:prstTxWarp>
          </a:bodyPr>
          <a:lstStyle/>
          <a:p>
            <a:pPr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Test Design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419605" y="5030648"/>
            <a:ext cx="2210840" cy="205327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ctr" anchorCtr="0" compatLnSpc="1">
            <a:prstTxWarp prst="textNoShape">
              <a:avLst/>
            </a:prstTxWarp>
          </a:bodyPr>
          <a:lstStyle/>
          <a:p>
            <a:pPr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</a:rPr>
              <a:t>Test Case</a:t>
            </a:r>
          </a:p>
          <a:p>
            <a:pPr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Dev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845834" y="5030648"/>
            <a:ext cx="2125161" cy="205327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ctr" anchorCtr="0" compatLnSpc="1">
            <a:prstTxWarp prst="textNoShape">
              <a:avLst/>
            </a:prstTxWarp>
          </a:bodyPr>
          <a:lstStyle/>
          <a:p>
            <a:pPr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Test Procedure Dev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4267" y="7217698"/>
            <a:ext cx="1550738" cy="744135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>
              <a:buNone/>
            </a:pPr>
            <a:r>
              <a:rPr lang="en-US" sz="2000" dirty="0"/>
              <a:t>Planning</a:t>
            </a:r>
          </a:p>
          <a:p>
            <a:pPr algn="ctr">
              <a:buNone/>
            </a:pPr>
            <a:r>
              <a:rPr lang="en-US" sz="2000" dirty="0"/>
              <a:t>Documents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2024" y="7246400"/>
            <a:ext cx="2115603" cy="1054646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>
              <a:buNone/>
            </a:pPr>
            <a:r>
              <a:rPr lang="en-US" sz="2000" dirty="0"/>
              <a:t>Test Database,</a:t>
            </a:r>
          </a:p>
          <a:p>
            <a:pPr algn="ctr">
              <a:buNone/>
            </a:pPr>
            <a:r>
              <a:rPr lang="en-US" sz="2000" dirty="0"/>
              <a:t>Test Description</a:t>
            </a:r>
          </a:p>
          <a:p>
            <a:pPr algn="ctr">
              <a:buNone/>
            </a:pPr>
            <a:r>
              <a:rPr lang="en-US" sz="2000" dirty="0"/>
              <a:t>Documents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53479" y="7217699"/>
            <a:ext cx="1687927" cy="439093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>
              <a:buNone/>
            </a:pPr>
            <a:r>
              <a:rPr lang="en-US" sz="2000" dirty="0"/>
              <a:t>Test Results</a:t>
            </a:r>
          </a:p>
        </p:txBody>
      </p: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 bwMode="auto">
          <a:xfrm>
            <a:off x="5168388" y="6057286"/>
            <a:ext cx="251217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 bwMode="auto">
          <a:xfrm>
            <a:off x="7630444" y="6057286"/>
            <a:ext cx="21539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10191418" y="5030646"/>
            <a:ext cx="2125161" cy="205327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ctr" anchorCtr="0" compatLnSpc="1">
            <a:prstTxWarp prst="textNoShape">
              <a:avLst/>
            </a:prstTxWarp>
          </a:bodyPr>
          <a:lstStyle/>
          <a:p>
            <a:pPr defTabSz="130046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Test Execution</a:t>
            </a:r>
          </a:p>
        </p:txBody>
      </p:sp>
      <p:cxnSp>
        <p:nvCxnSpPr>
          <p:cNvPr id="32" name="Straight Arrow Connector 31"/>
          <p:cNvCxnSpPr>
            <a:stCxn id="8" idx="6"/>
            <a:endCxn id="31" idx="2"/>
          </p:cNvCxnSpPr>
          <p:nvPr/>
        </p:nvCxnSpPr>
        <p:spPr bwMode="auto">
          <a:xfrm flipV="1">
            <a:off x="9970996" y="6057285"/>
            <a:ext cx="22042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7974297" y="7246400"/>
            <a:ext cx="2019523" cy="74686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>
              <a:buNone/>
            </a:pPr>
            <a:r>
              <a:rPr lang="en-US" sz="2000" dirty="0"/>
              <a:t>Test Procedure</a:t>
            </a:r>
          </a:p>
          <a:p>
            <a:pPr algn="ctr">
              <a:buNone/>
            </a:pPr>
            <a:r>
              <a:rPr lang="en-US" sz="2000" dirty="0"/>
              <a:t>Files</a:t>
            </a:r>
          </a:p>
        </p:txBody>
      </p:sp>
    </p:spTree>
    <p:extLst>
      <p:ext uri="{BB962C8B-B14F-4D97-AF65-F5344CB8AC3E}">
        <p14:creationId xmlns:p14="http://schemas.microsoft.com/office/powerpoint/2010/main" val="13727302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Analysis and Test Design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E9FEF5-2C3F-40C6-8175-BB083DF033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Requirements analysis provides:</a:t>
            </a:r>
          </a:p>
          <a:p>
            <a:pPr marL="1056623" lvl="1" indent="-406394"/>
            <a:r>
              <a:rPr lang="en-US" dirty="0"/>
              <a:t>Testable requirements </a:t>
            </a:r>
          </a:p>
          <a:p>
            <a:pPr marL="1056623" lvl="1" indent="-406394"/>
            <a:r>
              <a:rPr lang="en-US" dirty="0"/>
              <a:t>Initial project schedule and scope</a:t>
            </a:r>
          </a:p>
          <a:p>
            <a:pPr marL="1056623" lvl="1" indent="-406394"/>
            <a:r>
              <a:rPr lang="en-US" dirty="0"/>
              <a:t>Initial coverage analysis</a:t>
            </a:r>
          </a:p>
          <a:p>
            <a:pPr marL="1056623" lvl="1" indent="-406394"/>
            <a:r>
              <a:rPr lang="en-US" dirty="0"/>
              <a:t>Rapid impact of requirement changes</a:t>
            </a:r>
          </a:p>
          <a:p>
            <a:pPr marL="1056623" lvl="1" indent="-406394"/>
            <a:endParaRPr lang="en-US" dirty="0"/>
          </a:p>
          <a:p>
            <a:r>
              <a:rPr lang="en-US" dirty="0"/>
              <a:t>UML Use Cases capture:</a:t>
            </a:r>
          </a:p>
          <a:p>
            <a:pPr marL="1056623" lvl="1" indent="-406394"/>
            <a:r>
              <a:rPr lang="en-US" dirty="0"/>
              <a:t>Test name and Id</a:t>
            </a:r>
          </a:p>
          <a:p>
            <a:pPr marL="1056623" lvl="1" indent="-406394"/>
            <a:r>
              <a:rPr lang="en-US" dirty="0"/>
              <a:t>Requirements Trace</a:t>
            </a:r>
          </a:p>
          <a:p>
            <a:pPr marL="1056623" lvl="1" indent="-406394"/>
            <a:r>
              <a:rPr lang="en-US" dirty="0"/>
              <a:t>Status</a:t>
            </a:r>
          </a:p>
          <a:p>
            <a:pPr marL="1056623" lvl="1" indent="-406394"/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192" y="4299067"/>
            <a:ext cx="7179733" cy="319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463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E9FEF5-2C3F-40C6-8175-BB083DF033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6054" y="1360997"/>
            <a:ext cx="11999501" cy="2408863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>
              <a:buNone/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Tests </a:t>
            </a: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Case Development - UML 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Activity Diagrams. </a:t>
            </a:r>
            <a:endParaRPr lang="en-US" sz="28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buNone/>
            </a:pPr>
            <a:endParaRPr lang="en-US" sz="24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056623" indent="-406394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Test scenarios</a:t>
            </a:r>
          </a:p>
          <a:p>
            <a:pPr marL="1056623" indent="-406394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Test behavior</a:t>
            </a:r>
          </a:p>
          <a:p>
            <a:pPr marL="1056623" indent="-406394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Requirements traceability</a:t>
            </a:r>
          </a:p>
          <a:p>
            <a:pPr marL="1056623" indent="-406394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Expected outputs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28" y="3704294"/>
            <a:ext cx="12086527" cy="50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6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dirty="0"/>
              <a:t>Case Development - </a:t>
            </a:r>
            <a:r>
              <a:rPr lang="en-US" dirty="0" smtClean="0"/>
              <a:t>Test Data Samples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E9FEF5-2C3F-40C6-8175-BB083DF033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50875" y="2179639"/>
            <a:ext cx="11703050" cy="949509"/>
          </a:xfrm>
        </p:spPr>
        <p:txBody>
          <a:bodyPr/>
          <a:lstStyle/>
          <a:p>
            <a:r>
              <a:rPr lang="en-US" dirty="0"/>
              <a:t>Based on the criteria specified in the Test Database, TestCompass automatically generates Test Data Samples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TestCompass combines the samples into Test Cases as shown on Slide </a:t>
            </a:r>
            <a:r>
              <a:rPr lang="en-US" dirty="0" smtClean="0"/>
              <a:t>7.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54" y="3205381"/>
            <a:ext cx="11145425" cy="457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160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E9FEF5-2C3F-40C6-8175-BB083DF033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712" y="1197751"/>
            <a:ext cx="11033759" cy="681849"/>
          </a:xfrm>
        </p:spPr>
        <p:txBody>
          <a:bodyPr/>
          <a:lstStyle/>
          <a:p>
            <a:r>
              <a:rPr lang="en-US" sz="2800" b="1" dirty="0"/>
              <a:t>Test Case Development - Test Cases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14" y="2169719"/>
            <a:ext cx="12056533" cy="640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4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Procedure Development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E9FEF5-2C3F-40C6-8175-BB083DF033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This is an automated process using </a:t>
            </a:r>
            <a:r>
              <a:rPr lang="en-US" dirty="0" err="1"/>
              <a:t>TestCompass</a:t>
            </a:r>
            <a:r>
              <a:rPr lang="en-US" dirty="0"/>
              <a:t> and project-specific software.</a:t>
            </a:r>
          </a:p>
          <a:p>
            <a:r>
              <a:rPr lang="en-US" dirty="0"/>
              <a:t>The project-specific software generates test procedures in client-specific software testing languages.</a:t>
            </a:r>
          </a:p>
          <a:p>
            <a:r>
              <a:rPr lang="en-US" dirty="0"/>
              <a:t>EXB develops the test procedure generator with guidance from the client.</a:t>
            </a:r>
          </a:p>
          <a:p>
            <a:r>
              <a:rPr lang="en-US" dirty="0"/>
              <a:t>When testing high-level software requirements, the test procedure generator creates test drivers, and library functions that are completed by the test engineers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When testing software design requirements using a language such as C, the majority of the test procedures can be fully generated by the test procedure generator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For the </a:t>
            </a:r>
            <a:r>
              <a:rPr lang="en-US" dirty="0" err="1"/>
              <a:t>cFS</a:t>
            </a:r>
            <a:r>
              <a:rPr lang="en-US" dirty="0"/>
              <a:t> project, EXB generated header files to replace the default configuration parameter files. In this project, the compile step is automated as part of the Test Procedure Development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9 </a:t>
            </a:r>
            <a:r>
              <a:rPr lang="en-US" dirty="0"/>
              <a:t>shows the result of executing Test Case HS-028_1_0001 from Slide </a:t>
            </a:r>
            <a:r>
              <a:rPr lang="en-US" dirty="0" smtClean="0"/>
              <a:t>7.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186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E9FEF5-2C3F-40C6-8175-BB083DF0336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112" y="1131146"/>
            <a:ext cx="11033759" cy="681849"/>
          </a:xfrm>
        </p:spPr>
        <p:txBody>
          <a:bodyPr/>
          <a:lstStyle/>
          <a:p>
            <a:r>
              <a:rPr lang="en-US" sz="2800" b="1" dirty="0"/>
              <a:t>Test Execution - Test 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42" y="1899544"/>
            <a:ext cx="11745539" cy="66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4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19140</TotalTime>
  <Words>706</Words>
  <Application>Microsoft Macintosh PowerPoint</Application>
  <PresentationFormat>Custom</PresentationFormat>
  <Paragraphs>107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</vt:lpstr>
      <vt:lpstr>PowerPoint Presentation</vt:lpstr>
      <vt:lpstr>Objective of EXB Pilot Project</vt:lpstr>
      <vt:lpstr>EXB Requirement-Based Testing Methodology</vt:lpstr>
      <vt:lpstr>Requirements Analysis and Test Design</vt:lpstr>
      <vt:lpstr>PowerPoint Presentation</vt:lpstr>
      <vt:lpstr>Test Case Development - Test Data Samples</vt:lpstr>
      <vt:lpstr>Test Case Development - Test Cases</vt:lpstr>
      <vt:lpstr>Test Procedure Development</vt:lpstr>
      <vt:lpstr>Test Execution - Test Results</vt:lpstr>
      <vt:lpstr>Critical Testing Methodology and Automation Benefits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kkensok</dc:creator>
  <cp:lastModifiedBy>Randy Hartman</cp:lastModifiedBy>
  <cp:revision>232</cp:revision>
  <dcterms:modified xsi:type="dcterms:W3CDTF">2015-10-26T12:25:48Z</dcterms:modified>
</cp:coreProperties>
</file>