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</p:sldMasterIdLst>
  <p:notesMasterIdLst>
    <p:notesMasterId r:id="rId14"/>
  </p:notesMasterIdLst>
  <p:sldIdLst>
    <p:sldId id="256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CFS\deliverables\SurveyResults\SurveySummary_0924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CFS\deliverables\SurveyResults\SurveySummary_0924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CFS\deliverables\SurveyResults\SurveySummary_0924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CFS\deliverables\SurveyResults\SurveySummary_0924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400" dirty="0" smtClean="0"/>
              <a:t>Role in development </a:t>
            </a:r>
            <a:r>
              <a:rPr lang="en-US" sz="1400" dirty="0"/>
              <a:t>(check all that apply)</a:t>
            </a:r>
          </a:p>
        </c:rich>
      </c:tx>
      <c:layout>
        <c:manualLayout>
          <c:xMode val="edge"/>
          <c:yMode val="edge"/>
          <c:x val="0.11631964165520843"/>
          <c:y val="3.5294168333766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452941826950004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'Question 3'!$A$4:$A$9</c:f>
              <c:strCache>
                <c:ptCount val="6"/>
                <c:pt idx="0">
                  <c:v>Flight software developer</c:v>
                </c:pt>
                <c:pt idx="1">
                  <c:v>Ground software developer</c:v>
                </c:pt>
                <c:pt idx="2">
                  <c:v>Configuration management</c:v>
                </c:pt>
                <c:pt idx="3">
                  <c:v>Verification and testing</c:v>
                </c:pt>
                <c:pt idx="4">
                  <c:v>Project management</c:v>
                </c:pt>
                <c:pt idx="5">
                  <c:v>Other (please specify)</c:v>
                </c:pt>
              </c:strCache>
            </c:strRef>
          </c:cat>
          <c:val>
            <c:numRef>
              <c:f>'Question 3'!$C$4:$C$9</c:f>
              <c:numCache>
                <c:formatCode>0.0%</c:formatCode>
                <c:ptCount val="6"/>
                <c:pt idx="0">
                  <c:v>0.64300000000000002</c:v>
                </c:pt>
                <c:pt idx="1">
                  <c:v>0.214</c:v>
                </c:pt>
                <c:pt idx="2">
                  <c:v>0.35700000000000004</c:v>
                </c:pt>
                <c:pt idx="3">
                  <c:v>0.39299999999999996</c:v>
                </c:pt>
                <c:pt idx="4">
                  <c:v>0.32100000000000001</c:v>
                </c:pt>
                <c:pt idx="5">
                  <c:v>7.0999999999999994E-2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750016"/>
        <c:axId val="81817600"/>
      </c:barChart>
      <c:catAx>
        <c:axId val="757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181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8176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75750016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400" dirty="0" smtClean="0"/>
              <a:t>Experience with </a:t>
            </a:r>
            <a:r>
              <a:rPr lang="en-US" sz="1400" dirty="0" err="1" smtClean="0"/>
              <a:t>cFE</a:t>
            </a:r>
            <a:r>
              <a:rPr lang="en-US" sz="1400" dirty="0" smtClean="0"/>
              <a:t>/</a:t>
            </a:r>
            <a:r>
              <a:rPr lang="en-US" sz="1400" dirty="0" err="1" smtClean="0"/>
              <a:t>cFS</a:t>
            </a:r>
            <a:r>
              <a:rPr lang="en-US" sz="1400" baseline="0" dirty="0"/>
              <a:t> </a:t>
            </a:r>
            <a:r>
              <a:rPr lang="en-US" sz="1400" baseline="0" dirty="0" smtClean="0"/>
              <a:t>(years)</a:t>
            </a:r>
            <a:endParaRPr lang="en-US" sz="1400" dirty="0"/>
          </a:p>
        </c:rich>
      </c:tx>
      <c:layout>
        <c:manualLayout>
          <c:xMode val="edge"/>
          <c:yMode val="edge"/>
          <c:x val="0.23263928331041686"/>
          <c:y val="3.5294168333766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312534438297591"/>
          <c:y val="0.20000028722467719"/>
          <c:w val="0.41840348714783926"/>
          <c:h val="0.708824547369811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'Question 1'!$A$4:$A$8</c:f>
              <c:strCache>
                <c:ptCount val="5"/>
                <c:pt idx="0">
                  <c:v>0-.5</c:v>
                </c:pt>
                <c:pt idx="1">
                  <c:v>.5-1</c:v>
                </c:pt>
                <c:pt idx="2">
                  <c:v>1-2</c:v>
                </c:pt>
                <c:pt idx="3">
                  <c:v>2-5</c:v>
                </c:pt>
                <c:pt idx="4">
                  <c:v>over 5</c:v>
                </c:pt>
              </c:strCache>
            </c:strRef>
          </c:cat>
          <c:val>
            <c:numRef>
              <c:f>'Question 1'!$C$4:$C$8</c:f>
              <c:numCache>
                <c:formatCode>0.0%</c:formatCode>
                <c:ptCount val="5"/>
                <c:pt idx="0">
                  <c:v>0.14300000000000002</c:v>
                </c:pt>
                <c:pt idx="1">
                  <c:v>3.6000000000000004E-2</c:v>
                </c:pt>
                <c:pt idx="2">
                  <c:v>0.17899999999999999</c:v>
                </c:pt>
                <c:pt idx="3">
                  <c:v>0.39299999999999996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8857216"/>
        <c:axId val="102564608"/>
      </c:barChart>
      <c:catAx>
        <c:axId val="888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564608"/>
        <c:crosses val="autoZero"/>
        <c:auto val="1"/>
        <c:lblAlgn val="ctr"/>
        <c:lblOffset val="100"/>
        <c:noMultiLvlLbl val="0"/>
      </c:catAx>
      <c:valAx>
        <c:axId val="1025646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8857216"/>
        <c:crosses val="autoZero"/>
        <c:crossBetween val="between"/>
      </c:valAx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0732450489143406"/>
          <c:y val="0.32837508947745175"/>
          <c:w val="0.20779074206633263"/>
          <c:h val="0.562146157350165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400" dirty="0" smtClean="0"/>
              <a:t>Types of Projects (check </a:t>
            </a:r>
            <a:r>
              <a:rPr lang="en-US" sz="1400" dirty="0"/>
              <a:t>all that apply)</a:t>
            </a:r>
          </a:p>
        </c:rich>
      </c:tx>
      <c:layout>
        <c:manualLayout>
          <c:xMode val="edge"/>
          <c:yMode val="edge"/>
          <c:x val="0.10763907138243167"/>
          <c:y val="3.5294168333766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429412381394159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'C:\Data\CFS\deliverables\SurveyResults\[SurveySummary_09242015_ct.xls]Question 2'!$A$4:$A$9</c:f>
              <c:strCache>
                <c:ptCount val="6"/>
                <c:pt idx="0">
                  <c:v>Unmanned spacecraft</c:v>
                </c:pt>
                <c:pt idx="1">
                  <c:v>Manned spacecraft</c:v>
                </c:pt>
                <c:pt idx="2">
                  <c:v>Spacecraft subsystem</c:v>
                </c:pt>
                <c:pt idx="3">
                  <c:v>Instrument only</c:v>
                </c:pt>
                <c:pt idx="4">
                  <c:v>Other embedded systems</c:v>
                </c:pt>
                <c:pt idx="5">
                  <c:v>Other</c:v>
                </c:pt>
              </c:strCache>
            </c:strRef>
          </c:cat>
          <c:val>
            <c:numRef>
              <c:f>'C:\Data\CFS\deliverables\SurveyResults\[SurveySummary_09242015_ct.xls]Question 2'!$C$4:$C$9</c:f>
              <c:numCache>
                <c:formatCode>General</c:formatCode>
                <c:ptCount val="6"/>
                <c:pt idx="0">
                  <c:v>0.66700000000000004</c:v>
                </c:pt>
                <c:pt idx="1">
                  <c:v>7.400000000000001E-2</c:v>
                </c:pt>
                <c:pt idx="2">
                  <c:v>0.185</c:v>
                </c:pt>
                <c:pt idx="3">
                  <c:v>3.7000000000000005E-2</c:v>
                </c:pt>
                <c:pt idx="4">
                  <c:v>0.25900000000000001</c:v>
                </c:pt>
                <c:pt idx="5">
                  <c:v>0.222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335616"/>
        <c:axId val="35001088"/>
      </c:barChart>
      <c:catAx>
        <c:axId val="12633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500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010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126335616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400" dirty="0" smtClean="0"/>
              <a:t>Facility </a:t>
            </a:r>
            <a:endParaRPr lang="en-US" sz="1400" dirty="0"/>
          </a:p>
        </c:rich>
      </c:tx>
      <c:layout>
        <c:manualLayout>
          <c:xMode val="edge"/>
          <c:yMode val="edge"/>
          <c:x val="0.1996531162738652"/>
          <c:y val="3.5294168333766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03"/>
          <c:y val="0.1823532030577939"/>
          <c:w val="0.86632091322311944"/>
          <c:h val="0.58529495820162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'C:\Data\CFS\deliverables\SurveyResults\[SurveySummary_09242015_ct.xls]Question 4'!$A$4:$A$10</c:f>
              <c:strCache>
                <c:ptCount val="7"/>
                <c:pt idx="0">
                  <c:v>GSFC</c:v>
                </c:pt>
                <c:pt idx="1">
                  <c:v>JHU-APL</c:v>
                </c:pt>
                <c:pt idx="2">
                  <c:v>GRC</c:v>
                </c:pt>
                <c:pt idx="3">
                  <c:v>JSC</c:v>
                </c:pt>
                <c:pt idx="4">
                  <c:v>ARC</c:v>
                </c:pt>
                <c:pt idx="5">
                  <c:v>MSFC</c:v>
                </c:pt>
                <c:pt idx="6">
                  <c:v>Other</c:v>
                </c:pt>
              </c:strCache>
            </c:strRef>
          </c:cat>
          <c:val>
            <c:numRef>
              <c:f>'C:\Data\CFS\deliverables\SurveyResults\[SurveySummary_09242015_ct.xls]Question 4'!$C$4:$C$10</c:f>
              <c:numCache>
                <c:formatCode>General</c:formatCode>
                <c:ptCount val="7"/>
                <c:pt idx="0">
                  <c:v>0.25</c:v>
                </c:pt>
                <c:pt idx="1">
                  <c:v>0.25</c:v>
                </c:pt>
                <c:pt idx="2">
                  <c:v>7.0999999999999994E-2</c:v>
                </c:pt>
                <c:pt idx="3">
                  <c:v>0.25</c:v>
                </c:pt>
                <c:pt idx="4">
                  <c:v>0.17899999999999999</c:v>
                </c:pt>
                <c:pt idx="5">
                  <c:v>0</c:v>
                </c:pt>
                <c:pt idx="6">
                  <c:v>3.6000000000000004E-2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12992"/>
        <c:axId val="35014528"/>
      </c:barChart>
      <c:catAx>
        <c:axId val="350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501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145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35012992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D5B17-CA98-4830-98E0-60ECC09D526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0239C-8FC6-497E-8C22-D1D77D092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35D2-E4E5-4E6D-A407-AC2440F7A3FB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B640-C1F6-4ADE-AEE2-151B77CA3F94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430B-CABD-4DD0-ABF7-D9F1C823DAAE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8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4EDC-0FCD-47A3-82A6-A9BB2B03462C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12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E9C4-5F12-4C3C-9F85-3EAA7E0EBABE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8F12BC9D-DE9F-44FD-9ADA-1310EE0338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16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5A39-28D9-43D3-AD0C-AEC1D9FC8C1A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67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74D3-4E20-422E-9BEE-BA6379C097CB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1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C5FA-0838-4536-9C61-D6D9C5B45CF7}" type="datetime1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51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D03E-2C5A-42A2-99D1-95C08BF4ACC3}" type="datetime1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90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845D-7474-4258-8B5A-37BEA9C03E44}" type="datetime1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3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4E04-4837-4C55-8B38-AE569E7603C9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6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EA22-A414-42D3-B1E4-7249EA00DF6A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1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620C-774D-4111-B268-325E7991F0D5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4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B7E7-FD3C-4760-B326-0DE59DCE831E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15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685E-0951-415C-8C34-E7F738285247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BC9D-DE9F-44FD-9ADA-1310EE03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18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C3D-E3D1-4ED7-9DE3-1E2247B13F63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5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8F1A-79B6-469C-BE63-1095277B0ED3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0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6748-BED1-4063-A16A-BCF08AE2A5E7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40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C331-656E-4EDD-AC0E-C37306E77DCC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179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A1C-8156-472E-B4DA-C555E4B4191C}" type="datetime1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3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AD7B-F11B-4126-8C65-53500DE1675F}" type="datetime1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02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C88D-D448-4356-A731-D895E4872F32}" type="datetime1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1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1C67-0222-402A-A0D6-E33510115299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34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C52A-0737-42BD-8F78-ADBE993BAC0D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4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70D7-4BB7-4991-9D1A-631CB4A63DE2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97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10BA-21CB-42AB-9282-3F052D79386D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5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7DAC-E91F-4915-A49E-F5B68DC3630B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35340-CD5B-4BAC-90C4-EF838B513489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3715-88E3-48FB-BDBA-E75B2DD44159}" type="datetime1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531C-791E-4C1D-9838-20A732ED1D1A}" type="datetime1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2AAC-2344-4381-B7C1-461856383A7F}" type="datetime1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6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730F-90B7-4B0D-9385-131DD7C097A0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1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D978-3E50-43DA-8299-D7CDAEF775AE}" type="datetime1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5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5AD0-9F81-4A8D-8169-0CC9DC74DD60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3A1E-4A8A-4435-AE5B-A857C0D17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1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" y="4779818"/>
            <a:ext cx="9144000" cy="207818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11900"/>
            <a:ext cx="874835" cy="215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69D1CE-BB2B-4688-B3B9-5089D48B57DF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5850" y="6311900"/>
            <a:ext cx="43609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40982"/>
            <a:ext cx="874835" cy="22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8F12BC9D-DE9F-44FD-9ADA-1310EE0338E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18" y="6315074"/>
            <a:ext cx="9525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23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0A5B-41AA-42C2-8D52-900360D67932}" type="datetime1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732E-3402-4B26-A923-CD4F244E5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monahan@skgs-llc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858" y="1638568"/>
            <a:ext cx="7772400" cy="1500410"/>
          </a:xfrm>
        </p:spPr>
        <p:txBody>
          <a:bodyPr anchor="ctr">
            <a:normAutofit/>
          </a:bodyPr>
          <a:lstStyle/>
          <a:p>
            <a:r>
              <a:rPr lang="en-US" sz="4400" b="1" u="sng" dirty="0" err="1" smtClean="0"/>
              <a:t>cFS</a:t>
            </a:r>
            <a:r>
              <a:rPr lang="en-US" sz="4400" b="1" u="sng" dirty="0" smtClean="0"/>
              <a:t> User Community: Analysis and Recommendations</a:t>
            </a:r>
            <a:endParaRPr lang="en-US" sz="4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902" y="261674"/>
            <a:ext cx="6194009" cy="86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6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92" y="236337"/>
            <a:ext cx="7886700" cy="806852"/>
          </a:xfrm>
        </p:spPr>
        <p:txBody>
          <a:bodyPr/>
          <a:lstStyle/>
          <a:p>
            <a:r>
              <a:rPr lang="en-US" u="sng" dirty="0" smtClean="0"/>
              <a:t>Recommendations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34" y="1159100"/>
            <a:ext cx="7886700" cy="446896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Embrace idea of Multiple </a:t>
            </a:r>
            <a:r>
              <a:rPr lang="en-US" sz="2000" dirty="0" err="1"/>
              <a:t>cFS</a:t>
            </a:r>
            <a:r>
              <a:rPr lang="en-US" sz="2000" dirty="0"/>
              <a:t> “Types” </a:t>
            </a:r>
            <a:r>
              <a:rPr lang="en-US" sz="2000" dirty="0" smtClean="0"/>
              <a:t>(e.g. - Human </a:t>
            </a:r>
            <a:r>
              <a:rPr lang="en-US" sz="2000" dirty="0"/>
              <a:t>Rated / Non-Human Space Flight Rated / Hobbyist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Preponderance of NASA use-cases are for non-human spaceflight, but the preponderance of funding is for development activity in support of Orion</a:t>
            </a:r>
          </a:p>
          <a:p>
            <a:pPr lvl="2"/>
            <a:r>
              <a:rPr lang="en-US" sz="1200" dirty="0" smtClean="0"/>
              <a:t>Lander program at MSFC as an example</a:t>
            </a:r>
          </a:p>
          <a:p>
            <a:pPr lvl="1"/>
            <a:r>
              <a:rPr lang="en-US" sz="1600" dirty="0" smtClean="0"/>
              <a:t>Multiple </a:t>
            </a:r>
            <a:r>
              <a:rPr lang="en-US" sz="1600" dirty="0" err="1" smtClean="0"/>
              <a:t>cFS</a:t>
            </a:r>
            <a:r>
              <a:rPr lang="en-US" sz="1600" dirty="0" smtClean="0"/>
              <a:t> types might allow for clean governance and help clarify center to center Area of Responsibility </a:t>
            </a:r>
          </a:p>
          <a:p>
            <a:pPr lvl="1"/>
            <a:r>
              <a:rPr lang="en-US" sz="1600" dirty="0" smtClean="0"/>
              <a:t>Follow the Red Hat – Fedora model (stable core version for class A; optional “developmental” version for lower risk projects)</a:t>
            </a:r>
            <a:endParaRPr lang="en-US" sz="1600" dirty="0"/>
          </a:p>
          <a:p>
            <a:r>
              <a:rPr lang="en-US" sz="2000" dirty="0"/>
              <a:t>Focus </a:t>
            </a:r>
            <a:r>
              <a:rPr lang="en-US" sz="2000" dirty="0" smtClean="0"/>
              <a:t>some dedicated NASA </a:t>
            </a:r>
            <a:r>
              <a:rPr lang="en-US" sz="2000" dirty="0"/>
              <a:t>resources on “core product line” maintenance and certification activity </a:t>
            </a:r>
          </a:p>
          <a:p>
            <a:pPr lvl="1"/>
            <a:r>
              <a:rPr lang="en-US" sz="1600" dirty="0" smtClean="0"/>
              <a:t>Team would provide leadership for </a:t>
            </a:r>
            <a:r>
              <a:rPr lang="en-US" sz="1600" dirty="0" err="1" smtClean="0"/>
              <a:t>cFS</a:t>
            </a:r>
            <a:r>
              <a:rPr lang="en-US" sz="1600" dirty="0" smtClean="0"/>
              <a:t> tools / infrastructure (app library management)</a:t>
            </a:r>
          </a:p>
          <a:p>
            <a:pPr lvl="1"/>
            <a:r>
              <a:rPr lang="en-US" sz="1600" dirty="0" smtClean="0"/>
              <a:t>Work toward establishment of </a:t>
            </a:r>
            <a:r>
              <a:rPr lang="en-US" sz="1600" dirty="0"/>
              <a:t>a NASA </a:t>
            </a:r>
            <a:r>
              <a:rPr lang="en-US" sz="1600" dirty="0" smtClean="0"/>
              <a:t>standard/certification </a:t>
            </a:r>
            <a:r>
              <a:rPr lang="en-US" sz="1600" dirty="0"/>
              <a:t>for space flight </a:t>
            </a:r>
            <a:r>
              <a:rPr lang="en-US" sz="1600" dirty="0" smtClean="0"/>
              <a:t>software developed in </a:t>
            </a:r>
            <a:r>
              <a:rPr lang="en-US" sz="1600" dirty="0" err="1" smtClean="0"/>
              <a:t>cFS</a:t>
            </a:r>
            <a:endParaRPr lang="en-US" sz="1600" dirty="0"/>
          </a:p>
          <a:p>
            <a:pPr lvl="1"/>
            <a:r>
              <a:rPr lang="en-US" sz="1600" dirty="0" smtClean="0"/>
              <a:t>Create a </a:t>
            </a:r>
            <a:r>
              <a:rPr lang="en-US" sz="1600" dirty="0" err="1" smtClean="0"/>
              <a:t>cFS</a:t>
            </a:r>
            <a:r>
              <a:rPr lang="en-US" sz="1600" dirty="0" smtClean="0"/>
              <a:t> product line management funding stream that is separate from program-level funding</a:t>
            </a:r>
          </a:p>
          <a:p>
            <a:pPr lvl="1"/>
            <a:r>
              <a:rPr lang="en-US" sz="1600" dirty="0" smtClean="0"/>
              <a:t>Embrace S&amp;T activity that can support product line development (SBIR/STTR topics)</a:t>
            </a:r>
            <a:endParaRPr lang="en-US" sz="1600" dirty="0"/>
          </a:p>
          <a:p>
            <a:r>
              <a:rPr lang="en-US" sz="2000" dirty="0" smtClean="0"/>
              <a:t>Near term – </a:t>
            </a:r>
            <a:r>
              <a:rPr lang="en-US" sz="2000" dirty="0" err="1" smtClean="0"/>
              <a:t>cFS</a:t>
            </a:r>
            <a:r>
              <a:rPr lang="en-US" sz="2000" dirty="0" smtClean="0"/>
              <a:t> community </a:t>
            </a:r>
            <a:r>
              <a:rPr lang="en-US" sz="2000" dirty="0"/>
              <a:t>will benefit most drastically from improved testing capability</a:t>
            </a:r>
          </a:p>
          <a:p>
            <a:r>
              <a:rPr lang="en-US" sz="2000" dirty="0"/>
              <a:t>Data standardization is key to improved productivity / reusability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72012" y="6311900"/>
            <a:ext cx="1060774" cy="282083"/>
          </a:xfrm>
        </p:spPr>
        <p:txBody>
          <a:bodyPr/>
          <a:lstStyle/>
          <a:p>
            <a:fld id="{FA1FE9C4-5F12-4C3C-9F85-3EAA7E0EBABE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F12BC9D-DE9F-44FD-9ADA-1310EE0338E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5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14" y="313609"/>
            <a:ext cx="7886700" cy="755337"/>
          </a:xfrm>
        </p:spPr>
        <p:txBody>
          <a:bodyPr/>
          <a:lstStyle/>
          <a:p>
            <a:r>
              <a:rPr lang="en-US" u="sng" dirty="0" smtClean="0"/>
              <a:t>Contents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79" y="1110803"/>
            <a:ext cx="8305800" cy="47244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About SKGS – why are we interested in </a:t>
            </a:r>
            <a:r>
              <a:rPr lang="en-US" sz="3200" dirty="0" err="1" smtClean="0"/>
              <a:t>cFS</a:t>
            </a:r>
            <a:r>
              <a:rPr lang="en-US" sz="3200" dirty="0" smtClean="0"/>
              <a:t>?</a:t>
            </a:r>
          </a:p>
          <a:p>
            <a:pPr lvl="0"/>
            <a:r>
              <a:rPr lang="en-US" sz="3200" dirty="0" smtClean="0"/>
              <a:t>Our experience thus far</a:t>
            </a:r>
          </a:p>
          <a:p>
            <a:pPr lvl="0"/>
            <a:r>
              <a:rPr lang="en-US" sz="3200" dirty="0" smtClean="0"/>
              <a:t>Description </a:t>
            </a:r>
            <a:r>
              <a:rPr lang="en-US" sz="3200" dirty="0"/>
              <a:t>of </a:t>
            </a:r>
            <a:r>
              <a:rPr lang="en-US" sz="3200" dirty="0" smtClean="0"/>
              <a:t>survey </a:t>
            </a:r>
            <a:r>
              <a:rPr lang="en-US" sz="3200" dirty="0"/>
              <a:t>results </a:t>
            </a:r>
          </a:p>
          <a:p>
            <a:pPr lvl="0"/>
            <a:r>
              <a:rPr lang="en-US" sz="3200" dirty="0" smtClean="0"/>
              <a:t>Observations / Analysis of survey </a:t>
            </a:r>
          </a:p>
          <a:p>
            <a:r>
              <a:rPr lang="en-US" sz="3200" dirty="0" smtClean="0"/>
              <a:t>Recommendations for the </a:t>
            </a:r>
            <a:r>
              <a:rPr lang="en-US" sz="3200" dirty="0" err="1" smtClean="0"/>
              <a:t>cFS</a:t>
            </a:r>
            <a:r>
              <a:rPr lang="en-US" sz="3200" dirty="0" smtClean="0"/>
              <a:t> community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4890" y="6207617"/>
            <a:ext cx="1047895" cy="217207"/>
          </a:xfrm>
        </p:spPr>
        <p:txBody>
          <a:bodyPr/>
          <a:lstStyle/>
          <a:p>
            <a:pPr>
              <a:defRPr/>
            </a:pPr>
            <a:fld id="{F29FA02A-AC2D-4644-BB1C-C7A465B0AD21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03830" y="6389844"/>
            <a:ext cx="90907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675DC98F-39C1-44FE-B9CB-3B00310ABDD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44690" y="223457"/>
            <a:ext cx="7886700" cy="961399"/>
          </a:xfrm>
        </p:spPr>
        <p:txBody>
          <a:bodyPr/>
          <a:lstStyle/>
          <a:p>
            <a:r>
              <a:rPr lang="en-US" altLang="en-US" sz="3200" u="sng" dirty="0" smtClean="0"/>
              <a:t>S&amp;K Global Solutions (SKGS) &amp; Why </a:t>
            </a:r>
            <a:r>
              <a:rPr lang="en-US" altLang="en-US" sz="3200" u="sng" dirty="0" err="1" smtClean="0"/>
              <a:t>cFS</a:t>
            </a:r>
            <a:r>
              <a:rPr lang="en-US" altLang="en-US" sz="3200" u="sng" dirty="0" smtClean="0"/>
              <a:t>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94707" y="1073158"/>
            <a:ext cx="5629138" cy="467048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kumimoji="1" lang="en-US" altLang="en-US" sz="2000" dirty="0" smtClean="0"/>
              <a:t>SBA Certified Tribally-owned 8(a) Firm – Long relationship with NASA (support to JSC since 1997)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kumimoji="1" lang="en-US" altLang="en-US" sz="1600" dirty="0" smtClean="0"/>
              <a:t>Incentivized to develop new businesses as a result of our Tribal ownership structure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kumimoji="1" lang="en-US" altLang="en-US" sz="1600" dirty="0"/>
              <a:t>L</a:t>
            </a:r>
            <a:r>
              <a:rPr kumimoji="1" lang="en-US" altLang="en-US" sz="1600" dirty="0" smtClean="0"/>
              <a:t>ots of exposure to </a:t>
            </a:r>
            <a:r>
              <a:rPr kumimoji="1" lang="en-US" altLang="en-US" sz="1600" dirty="0" err="1" smtClean="0"/>
              <a:t>cFS</a:t>
            </a:r>
            <a:r>
              <a:rPr kumimoji="1" lang="en-US" altLang="en-US" sz="1600" dirty="0" smtClean="0"/>
              <a:t> “from the outside” through our work at JSC (HDU; Morpheus; Lots of “buzz” within ER)</a:t>
            </a:r>
          </a:p>
          <a:p>
            <a:pPr lvl="2"/>
            <a:r>
              <a:rPr kumimoji="1" lang="en-US" altLang="en-US" sz="1200" dirty="0" smtClean="0"/>
              <a:t>Clearly growing in popularity / usage; broad applicability</a:t>
            </a:r>
          </a:p>
          <a:p>
            <a:pPr lvl="2"/>
            <a:r>
              <a:rPr kumimoji="1" lang="en-US" altLang="en-US" sz="1200" dirty="0" smtClean="0"/>
              <a:t>Brings  a product line concept to embedded SW (true reuse)</a:t>
            </a:r>
          </a:p>
          <a:p>
            <a:pPr lvl="2"/>
            <a:r>
              <a:rPr kumimoji="1" lang="en-US" altLang="en-US" sz="1200" dirty="0" smtClean="0"/>
              <a:t>Lots of potential as a commercial service line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kumimoji="1" lang="en-US" altLang="en-US" sz="1600" dirty="0" smtClean="0"/>
              <a:t>Affiliation with S&amp;K College (SKC) </a:t>
            </a:r>
          </a:p>
          <a:p>
            <a:pPr lvl="2"/>
            <a:r>
              <a:rPr kumimoji="1" lang="en-US" altLang="en-US" sz="1200" dirty="0" smtClean="0"/>
              <a:t>Incentivized to partner with SKC and help develop new capabilities / highly relevant curriculum</a:t>
            </a:r>
          </a:p>
          <a:p>
            <a:pPr lvl="2"/>
            <a:r>
              <a:rPr kumimoji="1" lang="en-US" altLang="en-US" sz="1200" dirty="0" smtClean="0"/>
              <a:t>Existing NASA relationships  with visiting lecturers</a:t>
            </a:r>
          </a:p>
          <a:p>
            <a:pPr lvl="2"/>
            <a:r>
              <a:rPr kumimoji="1" lang="en-US" altLang="en-US" sz="1200" dirty="0" smtClean="0"/>
              <a:t>Highly successful  applied space flight program (</a:t>
            </a:r>
            <a:r>
              <a:rPr kumimoji="1" lang="en-US" altLang="en-US" sz="1200" dirty="0" err="1" smtClean="0"/>
              <a:t>BisonSat</a:t>
            </a:r>
            <a:r>
              <a:rPr kumimoji="1" lang="en-US" altLang="en-US" sz="1200" dirty="0" smtClean="0"/>
              <a:t>)</a:t>
            </a:r>
          </a:p>
          <a:p>
            <a:pPr lvl="2"/>
            <a:endParaRPr kumimoji="1" lang="en-US" altLang="en-US" sz="1200" dirty="0"/>
          </a:p>
          <a:p>
            <a:pPr marL="0" indent="0">
              <a:buNone/>
            </a:pPr>
            <a:r>
              <a:rPr kumimoji="1" lang="en-US" altLang="en-US" sz="2000" dirty="0" smtClean="0"/>
              <a:t>Tribal leadership made a strategic decision to develop technical competency and establish sponsored program specifically focused on </a:t>
            </a:r>
            <a:r>
              <a:rPr kumimoji="1" lang="en-US" altLang="en-US" sz="2000" dirty="0" err="1" smtClean="0"/>
              <a:t>cFS</a:t>
            </a:r>
            <a:r>
              <a:rPr kumimoji="1" lang="en-US" altLang="en-US" sz="2000" dirty="0" smtClean="0"/>
              <a:t>…..which brings us to this event!!</a:t>
            </a:r>
          </a:p>
          <a:p>
            <a:pPr lvl="2"/>
            <a:endParaRPr kumimoji="1" lang="en-US" altLang="en-US" sz="1200" dirty="0" smtClean="0"/>
          </a:p>
          <a:p>
            <a:pPr lvl="2"/>
            <a:endParaRPr kumimoji="1" lang="en-US" altLang="en-US" sz="1200" dirty="0" smtClean="0"/>
          </a:p>
          <a:p>
            <a:pPr lvl="1" eaLnBrk="1" hangingPunct="1"/>
            <a:endParaRPr kumimoji="1" lang="en-US" altLang="en-US" sz="16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en-US" sz="1600" dirty="0" smtClean="0"/>
          </a:p>
          <a:p>
            <a:endParaRPr lang="en-US" altLang="en-US" dirty="0" smtClean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531895" y="6183111"/>
            <a:ext cx="874835" cy="2159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F7E43F-202C-4222-815B-A15079296217}" type="datetime1">
              <a:rPr lang="en-US" altLang="en-US" sz="1000" smtClean="0">
                <a:latin typeface="Tahoma" pitchFamily="34" charset="0"/>
              </a:rPr>
              <a:t>10/26/2015</a:t>
            </a:fld>
            <a:endParaRPr lang="en-US" altLang="en-US" sz="1000" dirty="0" smtClean="0">
              <a:latin typeface="Tahoma" pitchFamily="34" charset="0"/>
            </a:endParaRP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133491" y="6266914"/>
            <a:ext cx="12954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dirty="0" smtClean="0">
                <a:latin typeface="Tahoma" pitchFamily="34" charset="0"/>
              </a:rPr>
              <a:t>Page: </a:t>
            </a:r>
            <a:fld id="{D5672EE2-6509-4894-BA20-A7B13DD53794}" type="slidenum">
              <a:rPr lang="en-US" altLang="en-US" sz="1000" smtClean="0">
                <a:latin typeface="Tahoma" pitchFamily="34" charset="0"/>
              </a:rPr>
              <a:pPr/>
              <a:t>3</a:t>
            </a:fld>
            <a:endParaRPr lang="en-US" altLang="en-US" sz="1000" dirty="0" smtClean="0"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23845" y="1033530"/>
            <a:ext cx="2609850" cy="4710113"/>
            <a:chOff x="5804907" y="1600200"/>
            <a:chExt cx="2609850" cy="4710113"/>
          </a:xfrm>
        </p:grpSpPr>
        <p:pic>
          <p:nvPicPr>
            <p:cNvPr id="4096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4907" y="1600200"/>
              <a:ext cx="2609850" cy="4710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967" name="Text Box 2"/>
            <p:cNvSpPr txBox="1">
              <a:spLocks noChangeArrowheads="1"/>
            </p:cNvSpPr>
            <p:nvPr/>
          </p:nvSpPr>
          <p:spPr bwMode="auto">
            <a:xfrm>
              <a:off x="5931090" y="1752600"/>
              <a:ext cx="2400300" cy="350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200" dirty="0">
                  <a:latin typeface="Calibri" pitchFamily="34" charset="0"/>
                  <a:cs typeface="Times New Roman" pitchFamily="18" charset="0"/>
                </a:rPr>
                <a:t>S&amp;K Global Solutions, LLC</a:t>
              </a:r>
              <a:endParaRPr lang="en-US" alt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145 South Lake Crest, Suite 2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Polson, MT 59860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Phone: 406-745-7500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FAX: 406-883-0815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altLang="en-US" sz="1200" dirty="0">
                <a:latin typeface="Calibri" pitchFamily="34" charset="0"/>
                <a:cs typeface="Times New Roman" pitchFamily="18" charset="0"/>
              </a:endParaRPr>
            </a:p>
            <a:p>
              <a:r>
                <a:rPr lang="en-US" altLang="en-US" sz="1200" dirty="0">
                  <a:latin typeface="Calibri" pitchFamily="34" charset="0"/>
                  <a:cs typeface="Times New Roman" pitchFamily="18" charset="0"/>
                </a:rPr>
                <a:t>Point of Contact:</a:t>
              </a:r>
              <a:endParaRPr lang="en-US" alt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Mike Monahan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VP Business Development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Office: 406-745-5725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Cell: 406-546-1520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FAX: 406-883-0815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b="0" u="sng" dirty="0">
                  <a:solidFill>
                    <a:srgbClr val="0000FF"/>
                  </a:solidFill>
                  <a:latin typeface="Calibri" pitchFamily="34" charset="0"/>
                  <a:cs typeface="Times New Roman" pitchFamily="18" charset="0"/>
                  <a:hlinkClick r:id="rId3"/>
                </a:rPr>
                <a:t>mmonahan@skgs-llc.com</a:t>
              </a:r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 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dirty="0">
                  <a:latin typeface="Calibri" pitchFamily="34" charset="0"/>
                  <a:cs typeface="Times New Roman" pitchFamily="18" charset="0"/>
                </a:rPr>
                <a:t>CAGE Code: </a:t>
              </a:r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43CU2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dirty="0">
                  <a:latin typeface="Calibri" pitchFamily="34" charset="0"/>
                  <a:cs typeface="Times New Roman" pitchFamily="18" charset="0"/>
                </a:rPr>
                <a:t>DUNS: </a:t>
              </a:r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603003646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dirty="0">
                  <a:latin typeface="Calibri" pitchFamily="34" charset="0"/>
                  <a:cs typeface="Times New Roman" pitchFamily="18" charset="0"/>
                </a:rPr>
                <a:t>Business Size: </a:t>
              </a:r>
              <a:r>
                <a:rPr lang="en-US" altLang="en-US" sz="1200" b="0" dirty="0">
                  <a:latin typeface="Calibri" pitchFamily="34" charset="0"/>
                  <a:cs typeface="Times New Roman" pitchFamily="18" charset="0"/>
                </a:rPr>
                <a:t>8(a) - SDB</a:t>
              </a:r>
              <a:endParaRPr lang="en-US" altLang="en-US" sz="1200" b="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900" dirty="0">
                  <a:latin typeface="Calibri" pitchFamily="34" charset="0"/>
                  <a:cs typeface="Times New Roman" pitchFamily="18" charset="0"/>
                </a:rPr>
                <a:t> </a:t>
              </a:r>
              <a:endParaRPr lang="en-US" alt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altLang="en-US" sz="900" dirty="0">
                  <a:latin typeface="Calibri" pitchFamily="34" charset="0"/>
                  <a:cs typeface="Times New Roman" pitchFamily="18" charset="0"/>
                </a:rPr>
                <a:t> </a:t>
              </a:r>
              <a:endParaRPr lang="en-US" altLang="en-US" sz="12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1200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</p:txBody>
        </p:sp>
        <p:pic>
          <p:nvPicPr>
            <p:cNvPr id="40968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2599" y="4742597"/>
              <a:ext cx="1414463" cy="1414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1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4125"/>
          </a:xfrm>
        </p:spPr>
        <p:txBody>
          <a:bodyPr/>
          <a:lstStyle/>
          <a:p>
            <a:r>
              <a:rPr lang="en-US" u="sng" dirty="0" smtClean="0"/>
              <a:t>Our experience as a “new user”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5313"/>
            <a:ext cx="7886700" cy="441745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Constructing a Parts </a:t>
            </a:r>
            <a:r>
              <a:rPr lang="en-US" sz="2600" dirty="0" smtClean="0">
                <a:solidFill>
                  <a:prstClr val="black"/>
                </a:solidFill>
              </a:rPr>
              <a:t>List: blind </a:t>
            </a:r>
            <a:r>
              <a:rPr lang="en-US" sz="2600" dirty="0">
                <a:solidFill>
                  <a:prstClr val="black"/>
                </a:solidFill>
              </a:rPr>
              <a:t>philosophers and the </a:t>
            </a:r>
            <a:r>
              <a:rPr lang="en-US" sz="2600" dirty="0" smtClean="0">
                <a:solidFill>
                  <a:prstClr val="black"/>
                </a:solidFill>
              </a:rPr>
              <a:t>elephant</a:t>
            </a:r>
            <a:endParaRPr lang="en-US" sz="2600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Partial app library / EDS / SIL / Hello World</a:t>
            </a:r>
            <a:r>
              <a:rPr lang="en-US" sz="2000" dirty="0" smtClean="0">
                <a:solidFill>
                  <a:prstClr val="black"/>
                </a:solidFill>
              </a:rPr>
              <a:t>…….etc.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900" dirty="0" smtClean="0"/>
              <a:t>Governance  challenges – re: OS Community</a:t>
            </a:r>
          </a:p>
          <a:p>
            <a:pPr lvl="1"/>
            <a:r>
              <a:rPr lang="en-US" sz="2300" dirty="0" smtClean="0"/>
              <a:t>As an OS product – expectation user community will grow in size and diversity</a:t>
            </a:r>
          </a:p>
          <a:p>
            <a:pPr lvl="1"/>
            <a:r>
              <a:rPr lang="en-US" sz="2300" dirty="0" smtClean="0"/>
              <a:t>Managing the core product line will become more critical</a:t>
            </a:r>
            <a:endParaRPr lang="en-US" sz="2300" dirty="0"/>
          </a:p>
          <a:p>
            <a:r>
              <a:rPr lang="en-US" sz="2900" dirty="0" smtClean="0"/>
              <a:t>Funding </a:t>
            </a:r>
            <a:r>
              <a:rPr lang="en-US" sz="2900" dirty="0"/>
              <a:t>constraints drive development priorities </a:t>
            </a:r>
          </a:p>
          <a:p>
            <a:pPr lvl="1"/>
            <a:r>
              <a:rPr lang="en-US" sz="2300" dirty="0"/>
              <a:t>Contrary to effective product line management</a:t>
            </a:r>
          </a:p>
          <a:p>
            <a:pPr lvl="1"/>
            <a:r>
              <a:rPr lang="en-US" sz="2300" dirty="0"/>
              <a:t>Not obvious that “program-centric” development produces the best SW</a:t>
            </a:r>
          </a:p>
          <a:p>
            <a:pPr lvl="1"/>
            <a:r>
              <a:rPr lang="en-US" sz="2300" dirty="0"/>
              <a:t>No clear “traditional” S&amp;T funding streams….(SBIR/STTR or NSPIRES) </a:t>
            </a:r>
          </a:p>
          <a:p>
            <a:r>
              <a:rPr lang="en-US" sz="2900" dirty="0" smtClean="0"/>
              <a:t>10 </a:t>
            </a:r>
            <a:r>
              <a:rPr lang="en-US" sz="2900" dirty="0"/>
              <a:t>centers / 10 </a:t>
            </a:r>
            <a:r>
              <a:rPr lang="en-US" sz="2900" dirty="0" err="1"/>
              <a:t>cFS’s</a:t>
            </a:r>
            <a:endParaRPr lang="en-US" sz="2900" dirty="0"/>
          </a:p>
          <a:p>
            <a:r>
              <a:rPr lang="en-US" sz="2900" dirty="0"/>
              <a:t>Created </a:t>
            </a:r>
            <a:r>
              <a:rPr lang="en-US" sz="2900" dirty="0" smtClean="0"/>
              <a:t>survey as a “first-step” to make sense of the data we were getting from discussions and research</a:t>
            </a:r>
          </a:p>
          <a:p>
            <a:pPr lvl="1"/>
            <a:r>
              <a:rPr lang="en-US" sz="2300" dirty="0" smtClean="0"/>
              <a:t>Original intent was to develop an IDE….discovered it was a duplicative effort during this process</a:t>
            </a:r>
            <a:endParaRPr lang="en-US" sz="23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u="sng" dirty="0" smtClean="0"/>
              <a:t>Bottom Line – hard to find a way to become a contributor to the </a:t>
            </a:r>
            <a:r>
              <a:rPr lang="en-US" i="1" u="sng" dirty="0" err="1" smtClean="0"/>
              <a:t>cFS</a:t>
            </a:r>
            <a:r>
              <a:rPr lang="en-US" i="1" u="sng" dirty="0" smtClean="0"/>
              <a:t> community due to disparate activity and thus hard to “develop” </a:t>
            </a:r>
            <a:r>
              <a:rPr lang="en-US" i="1" u="sng" dirty="0" err="1" smtClean="0"/>
              <a:t>cFS</a:t>
            </a:r>
            <a:r>
              <a:rPr lang="en-US" i="1" u="sng" dirty="0" smtClean="0"/>
              <a:t> as a technical competency…..</a:t>
            </a:r>
            <a:endParaRPr lang="en-US" i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68980" y="6311901"/>
            <a:ext cx="1163805" cy="179052"/>
          </a:xfrm>
        </p:spPr>
        <p:txBody>
          <a:bodyPr/>
          <a:lstStyle/>
          <a:p>
            <a:fld id="{FA1FE9C4-5F12-4C3C-9F85-3EAA7E0EBABE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F12BC9D-DE9F-44FD-9ADA-1310EE0338E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9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28" y="262095"/>
            <a:ext cx="7886700" cy="819730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Survey Description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58" y="1229932"/>
            <a:ext cx="8534400" cy="4343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Done with Survey Monkey</a:t>
            </a:r>
          </a:p>
          <a:p>
            <a:pPr lvl="1"/>
            <a:r>
              <a:rPr lang="en-US" sz="2000" dirty="0" smtClean="0"/>
              <a:t>Requested responses – </a:t>
            </a:r>
            <a:r>
              <a:rPr lang="en-US" sz="2000" dirty="0" err="1" smtClean="0"/>
              <a:t>cFS</a:t>
            </a:r>
            <a:r>
              <a:rPr lang="en-US" sz="2000" dirty="0"/>
              <a:t> </a:t>
            </a:r>
            <a:r>
              <a:rPr lang="en-US" sz="2000" dirty="0" smtClean="0"/>
              <a:t>community, Johns Hopkins U/APL</a:t>
            </a:r>
          </a:p>
          <a:p>
            <a:r>
              <a:rPr lang="en-US" sz="2400" dirty="0" smtClean="0"/>
              <a:t>41 development activities on survey</a:t>
            </a:r>
          </a:p>
          <a:p>
            <a:r>
              <a:rPr lang="en-US" sz="2400" dirty="0" smtClean="0"/>
              <a:t>Respondents marked 1-5</a:t>
            </a:r>
          </a:p>
          <a:p>
            <a:pPr lvl="1"/>
            <a:r>
              <a:rPr lang="en-US" sz="2000" dirty="0" smtClean="0"/>
              <a:t>1 – not helpful to support</a:t>
            </a:r>
          </a:p>
          <a:p>
            <a:pPr lvl="1"/>
            <a:r>
              <a:rPr lang="en-US" sz="2000" dirty="0" smtClean="0"/>
              <a:t>5 – very helpful to support</a:t>
            </a:r>
          </a:p>
          <a:p>
            <a:r>
              <a:rPr lang="en-US" sz="2400" dirty="0" smtClean="0"/>
              <a:t>28 respondents</a:t>
            </a:r>
          </a:p>
          <a:p>
            <a:r>
              <a:rPr lang="en-US" sz="2400" dirty="0" smtClean="0"/>
              <a:t>Multiple analysis options tended to agree with one another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Look at central tendency for each question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Look at those with more “very helpful to support”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Look at those with “not helpful”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Compare weighted averages (we used this one)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81860" y="6311900"/>
            <a:ext cx="1150926" cy="243446"/>
          </a:xfrm>
        </p:spPr>
        <p:txBody>
          <a:bodyPr/>
          <a:lstStyle/>
          <a:p>
            <a:pPr>
              <a:defRPr/>
            </a:pPr>
            <a:fld id="{32EF7FC8-1668-4053-953A-1C30B2CF8F3B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C81A7C6D-01DC-487A-8132-58F0F516F4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1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079" y="0"/>
            <a:ext cx="8229600" cy="848932"/>
          </a:xfrm>
        </p:spPr>
        <p:txBody>
          <a:bodyPr/>
          <a:lstStyle/>
          <a:p>
            <a:r>
              <a:rPr lang="en-US" sz="3200" u="sng" dirty="0" smtClean="0"/>
              <a:t>Survey – 28 Respondents</a:t>
            </a:r>
            <a:endParaRPr lang="en-US" sz="3200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102" y="6311900"/>
            <a:ext cx="1176684" cy="320720"/>
          </a:xfrm>
        </p:spPr>
        <p:txBody>
          <a:bodyPr/>
          <a:lstStyle/>
          <a:p>
            <a:pPr>
              <a:defRPr/>
            </a:pPr>
            <a:fld id="{32EF7FC8-1668-4053-953A-1C30B2CF8F3B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Page: </a:t>
            </a:r>
            <a:fld id="{C81A7C6D-01DC-487A-8132-58F0F516F4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402202"/>
              </p:ext>
            </p:extLst>
          </p:nvPr>
        </p:nvGraphicFramePr>
        <p:xfrm>
          <a:off x="304800" y="3276600"/>
          <a:ext cx="4191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509183"/>
              </p:ext>
            </p:extLst>
          </p:nvPr>
        </p:nvGraphicFramePr>
        <p:xfrm>
          <a:off x="304800" y="838200"/>
          <a:ext cx="419100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65689"/>
              </p:ext>
            </p:extLst>
          </p:nvPr>
        </p:nvGraphicFramePr>
        <p:xfrm>
          <a:off x="4648200" y="838200"/>
          <a:ext cx="4267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481093"/>
              </p:ext>
            </p:extLst>
          </p:nvPr>
        </p:nvGraphicFramePr>
        <p:xfrm>
          <a:off x="4648200" y="3429000"/>
          <a:ext cx="4267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747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200" u="sng" dirty="0" smtClean="0"/>
              <a:t>Items with Weighted Av. Score Over 3.5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(3 is mid-point: “Helpful to Support”)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21" y="1204175"/>
            <a:ext cx="8229600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dirty="0" smtClean="0"/>
              <a:t>Set </a:t>
            </a:r>
            <a:r>
              <a:rPr lang="en-US" sz="2000" dirty="0"/>
              <a:t>up a standard </a:t>
            </a:r>
            <a:r>
              <a:rPr lang="en-US" sz="2000" dirty="0" err="1" smtClean="0"/>
              <a:t>cFS</a:t>
            </a:r>
            <a:r>
              <a:rPr lang="en-US" sz="2000" dirty="0" smtClean="0"/>
              <a:t> </a:t>
            </a:r>
            <a:r>
              <a:rPr lang="en-US" sz="2000" dirty="0"/>
              <a:t>application development </a:t>
            </a:r>
            <a:r>
              <a:rPr lang="en-US" sz="2000" dirty="0" smtClean="0"/>
              <a:t>environment</a:t>
            </a:r>
          </a:p>
          <a:p>
            <a:pPr lvl="1"/>
            <a:r>
              <a:rPr lang="en-US" sz="1200" dirty="0" smtClean="0"/>
              <a:t>Ensure </a:t>
            </a:r>
            <a:r>
              <a:rPr lang="en-US" sz="1200" dirty="0"/>
              <a:t>that </a:t>
            </a:r>
            <a:r>
              <a:rPr lang="en-US" sz="1200" dirty="0" err="1" smtClean="0"/>
              <a:t>cFS</a:t>
            </a:r>
            <a:r>
              <a:rPr lang="en-US" sz="1200" dirty="0" smtClean="0"/>
              <a:t> development </a:t>
            </a:r>
            <a:r>
              <a:rPr lang="en-US" sz="1200" dirty="0"/>
              <a:t>environment matches the actual </a:t>
            </a:r>
            <a:r>
              <a:rPr lang="en-US" sz="1200" dirty="0" smtClean="0"/>
              <a:t>deployment environment</a:t>
            </a:r>
          </a:p>
          <a:p>
            <a:pPr lvl="1"/>
            <a:r>
              <a:rPr lang="en-US" sz="1200" dirty="0"/>
              <a:t>Select </a:t>
            </a:r>
            <a:r>
              <a:rPr lang="en-US" sz="1200" dirty="0" smtClean="0"/>
              <a:t>parts of </a:t>
            </a:r>
            <a:r>
              <a:rPr lang="en-US" sz="1200" dirty="0" err="1" smtClean="0"/>
              <a:t>cFS</a:t>
            </a:r>
            <a:r>
              <a:rPr lang="en-US" sz="1200" dirty="0" smtClean="0"/>
              <a:t> for your project, finding the right files to download</a:t>
            </a:r>
          </a:p>
          <a:p>
            <a:pPr lvl="1"/>
            <a:r>
              <a:rPr lang="en-US" sz="1200" dirty="0"/>
              <a:t>Find relevant apps, PSP and OSAL libraries - e.g., apps store - </a:t>
            </a:r>
            <a:r>
              <a:rPr lang="en-US" sz="1200" dirty="0" smtClean="0"/>
              <a:t>one-stop shop </a:t>
            </a:r>
            <a:r>
              <a:rPr lang="en-US" sz="1200" dirty="0"/>
              <a:t>for </a:t>
            </a:r>
            <a:r>
              <a:rPr lang="en-US" sz="1200" dirty="0" err="1"/>
              <a:t>cFS</a:t>
            </a:r>
            <a:r>
              <a:rPr lang="en-US" sz="1200" dirty="0"/>
              <a:t> core modules and flight-, </a:t>
            </a:r>
            <a:r>
              <a:rPr lang="en-US" sz="1200" dirty="0" err="1"/>
              <a:t>hw</a:t>
            </a:r>
            <a:r>
              <a:rPr lang="en-US" sz="1200" dirty="0"/>
              <a:t>- and OS-specific </a:t>
            </a:r>
            <a:r>
              <a:rPr lang="en-US" sz="1200" dirty="0" smtClean="0"/>
              <a:t>options</a:t>
            </a:r>
          </a:p>
          <a:p>
            <a:pPr lvl="1"/>
            <a:r>
              <a:rPr lang="en-US" sz="1200" dirty="0"/>
              <a:t>Configure an IDE (like Eclipse) with appropriate </a:t>
            </a:r>
            <a:r>
              <a:rPr lang="en-US" sz="1200" dirty="0" err="1"/>
              <a:t>cFS</a:t>
            </a:r>
            <a:r>
              <a:rPr lang="en-US" sz="1200" dirty="0"/>
              <a:t> modules, </a:t>
            </a:r>
            <a:r>
              <a:rPr lang="en-US" sz="1200" dirty="0" smtClean="0"/>
              <a:t>identifying changes </a:t>
            </a:r>
            <a:r>
              <a:rPr lang="en-US" sz="1200" dirty="0"/>
              <a:t>for current </a:t>
            </a:r>
            <a:r>
              <a:rPr lang="en-US" sz="1200" dirty="0" smtClean="0"/>
              <a:t>application</a:t>
            </a:r>
          </a:p>
          <a:p>
            <a:pPr lvl="1"/>
            <a:r>
              <a:rPr lang="en-US" sz="1200" dirty="0" err="1"/>
              <a:t>cFS</a:t>
            </a:r>
            <a:r>
              <a:rPr lang="en-US" sz="1200" dirty="0"/>
              <a:t> component </a:t>
            </a:r>
            <a:r>
              <a:rPr lang="en-US" sz="1200" dirty="0" smtClean="0"/>
              <a:t>configuration</a:t>
            </a:r>
          </a:p>
          <a:p>
            <a:pPr lvl="0"/>
            <a:r>
              <a:rPr lang="en-US" sz="2000" dirty="0"/>
              <a:t>Follow </a:t>
            </a:r>
            <a:r>
              <a:rPr lang="en-US" sz="2000" dirty="0" err="1" smtClean="0"/>
              <a:t>cFS</a:t>
            </a:r>
            <a:r>
              <a:rPr lang="en-US" sz="2000" dirty="0" smtClean="0"/>
              <a:t> </a:t>
            </a:r>
            <a:r>
              <a:rPr lang="en-US" sz="2000" dirty="0"/>
              <a:t>application development standards</a:t>
            </a:r>
          </a:p>
          <a:p>
            <a:r>
              <a:rPr lang="en-US" sz="2000" dirty="0"/>
              <a:t>Conform to standards when identifying new commands and telemetry</a:t>
            </a:r>
          </a:p>
          <a:p>
            <a:r>
              <a:rPr lang="en-US" sz="2000" dirty="0" smtClean="0"/>
              <a:t>Test</a:t>
            </a:r>
          </a:p>
          <a:p>
            <a:pPr lvl="1"/>
            <a:r>
              <a:rPr lang="en-US" sz="1200" dirty="0"/>
              <a:t>Unit </a:t>
            </a:r>
            <a:r>
              <a:rPr lang="en-US" sz="1200" dirty="0" smtClean="0"/>
              <a:t>Test</a:t>
            </a:r>
          </a:p>
          <a:p>
            <a:pPr lvl="1"/>
            <a:r>
              <a:rPr lang="en-US" sz="1200" dirty="0"/>
              <a:t>Integration </a:t>
            </a:r>
            <a:r>
              <a:rPr lang="en-US" sz="1200" dirty="0" smtClean="0"/>
              <a:t>Test</a:t>
            </a:r>
          </a:p>
          <a:p>
            <a:pPr lvl="1"/>
            <a:r>
              <a:rPr lang="en-US" sz="1200" dirty="0"/>
              <a:t>Test flight software </a:t>
            </a:r>
            <a:r>
              <a:rPr lang="en-US" sz="1200" dirty="0" smtClean="0"/>
              <a:t>integration</a:t>
            </a:r>
          </a:p>
          <a:p>
            <a:pPr lvl="1"/>
            <a:r>
              <a:rPr lang="en-US" sz="1200" dirty="0"/>
              <a:t>Simulate ground station controls and displays (commands </a:t>
            </a:r>
            <a:r>
              <a:rPr lang="en-US" sz="1200" dirty="0" smtClean="0"/>
              <a:t>and telemetry</a:t>
            </a:r>
            <a:r>
              <a:rPr lang="en-US" sz="1200" dirty="0"/>
              <a:t>) for intermediate integration testing and </a:t>
            </a:r>
            <a:r>
              <a:rPr lang="en-US" sz="1200" dirty="0" smtClean="0"/>
              <a:t>debugging</a:t>
            </a:r>
          </a:p>
          <a:p>
            <a:pPr lvl="1"/>
            <a:r>
              <a:rPr lang="en-US" sz="1200" dirty="0"/>
              <a:t>Simulate H/W interactions for pre-H/W Integration </a:t>
            </a:r>
            <a:r>
              <a:rPr lang="en-US" sz="1200" dirty="0" smtClean="0"/>
              <a:t>testing</a:t>
            </a:r>
          </a:p>
          <a:p>
            <a:r>
              <a:rPr lang="en-US" sz="2000" dirty="0"/>
              <a:t>Document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0496" y="6311900"/>
            <a:ext cx="1112289" cy="294962"/>
          </a:xfrm>
        </p:spPr>
        <p:txBody>
          <a:bodyPr/>
          <a:lstStyle/>
          <a:p>
            <a:pPr>
              <a:defRPr/>
            </a:pPr>
            <a:fld id="{32EF7FC8-1668-4053-953A-1C30B2CF8F3B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C81A7C6D-01DC-487A-8132-58F0F516F4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6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821"/>
            <a:ext cx="7886700" cy="1325563"/>
          </a:xfrm>
        </p:spPr>
        <p:txBody>
          <a:bodyPr/>
          <a:lstStyle/>
          <a:p>
            <a:r>
              <a:rPr lang="en-US" sz="3600" u="sng" dirty="0" smtClean="0"/>
              <a:t>Survey Summary: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Major </a:t>
            </a:r>
            <a:r>
              <a:rPr lang="en-US" sz="3600" dirty="0" err="1" smtClean="0"/>
              <a:t>cFS</a:t>
            </a:r>
            <a:r>
              <a:rPr lang="en-US" sz="3600" dirty="0" smtClean="0"/>
              <a:t> Development Pain Points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7423"/>
            <a:ext cx="8229600" cy="4343400"/>
          </a:xfrm>
        </p:spPr>
        <p:txBody>
          <a:bodyPr/>
          <a:lstStyle/>
          <a:p>
            <a:r>
              <a:rPr lang="en-US" dirty="0" smtClean="0"/>
              <a:t>Setting up </a:t>
            </a:r>
            <a:r>
              <a:rPr lang="en-US" dirty="0" err="1" smtClean="0"/>
              <a:t>cFS</a:t>
            </a:r>
            <a:r>
              <a:rPr lang="en-US" dirty="0" smtClean="0"/>
              <a:t> development environment*</a:t>
            </a:r>
          </a:p>
          <a:p>
            <a:r>
              <a:rPr lang="en-US" dirty="0" smtClean="0"/>
              <a:t>Commands and telemetry – conforming to standards</a:t>
            </a:r>
          </a:p>
          <a:p>
            <a:r>
              <a:rPr lang="en-US" dirty="0" smtClean="0"/>
              <a:t>Testing – all levels*</a:t>
            </a:r>
          </a:p>
          <a:p>
            <a:r>
              <a:rPr lang="en-US" dirty="0" smtClean="0"/>
              <a:t>Documenting</a:t>
            </a:r>
          </a:p>
          <a:p>
            <a:endParaRPr lang="en-US" dirty="0"/>
          </a:p>
          <a:p>
            <a:r>
              <a:rPr lang="en-US" dirty="0" smtClean="0"/>
              <a:t>* received scores over 4.0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0648" y="6311900"/>
            <a:ext cx="1022137" cy="307841"/>
          </a:xfrm>
        </p:spPr>
        <p:txBody>
          <a:bodyPr/>
          <a:lstStyle/>
          <a:p>
            <a:pPr>
              <a:defRPr/>
            </a:pPr>
            <a:fld id="{32EF7FC8-1668-4053-953A-1C30B2CF8F3B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C81A7C6D-01DC-487A-8132-58F0F516F4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7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Observations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Each center of activity handles challenges on their own</a:t>
            </a:r>
          </a:p>
          <a:p>
            <a:pPr lvl="1"/>
            <a:r>
              <a:rPr lang="en-US" sz="2000" dirty="0"/>
              <a:t>Good: tailored to the needs of that organization</a:t>
            </a:r>
          </a:p>
          <a:p>
            <a:pPr lvl="1"/>
            <a:r>
              <a:rPr lang="en-US" sz="2000" dirty="0"/>
              <a:t>Bad: no one has much time to build </a:t>
            </a:r>
            <a:r>
              <a:rPr lang="en-US" sz="2000" dirty="0" smtClean="0"/>
              <a:t>tools</a:t>
            </a:r>
          </a:p>
          <a:p>
            <a:pPr lvl="1"/>
            <a:r>
              <a:rPr lang="en-US" sz="2000" dirty="0" smtClean="0"/>
              <a:t>Bad: duplication of efforts</a:t>
            </a:r>
          </a:p>
          <a:p>
            <a:pPr lvl="1"/>
            <a:r>
              <a:rPr lang="en-US" sz="2000" dirty="0" smtClean="0"/>
              <a:t>Bad: no coordination</a:t>
            </a:r>
            <a:endParaRPr lang="en-US" sz="2000" dirty="0"/>
          </a:p>
          <a:p>
            <a:pPr lvl="1"/>
            <a:r>
              <a:rPr lang="en-US" sz="2000" dirty="0"/>
              <a:t>Bad: a tool for one center will not fit </a:t>
            </a:r>
            <a:r>
              <a:rPr lang="en-US" sz="2000" dirty="0" smtClean="0"/>
              <a:t>other center practices</a:t>
            </a:r>
          </a:p>
          <a:p>
            <a:pPr lvl="1"/>
            <a:r>
              <a:rPr lang="en-US" sz="2000" dirty="0" smtClean="0"/>
              <a:t>Bad: very little awareness of efforts at other centers</a:t>
            </a:r>
            <a:endParaRPr lang="en-US" sz="2000" dirty="0"/>
          </a:p>
          <a:p>
            <a:pPr lvl="1"/>
            <a:r>
              <a:rPr lang="en-US" sz="2000" dirty="0" smtClean="0"/>
              <a:t>Observed with</a:t>
            </a:r>
          </a:p>
          <a:p>
            <a:pPr lvl="2"/>
            <a:r>
              <a:rPr lang="en-US" sz="1600" dirty="0" smtClean="0"/>
              <a:t>Coordination of data and message definitions throughout development</a:t>
            </a:r>
          </a:p>
          <a:p>
            <a:pPr lvl="2"/>
            <a:r>
              <a:rPr lang="en-US" sz="1600" dirty="0" smtClean="0"/>
              <a:t>Development of testing (unit, integration, simulation)</a:t>
            </a:r>
          </a:p>
          <a:p>
            <a:pPr lvl="2"/>
            <a:r>
              <a:rPr lang="en-US" sz="1600" dirty="0" smtClean="0"/>
              <a:t>Getting started with </a:t>
            </a:r>
            <a:r>
              <a:rPr lang="en-US" sz="1600" dirty="0" err="1" smtClean="0"/>
              <a:t>cFE</a:t>
            </a:r>
            <a:r>
              <a:rPr lang="en-US" sz="1600" dirty="0" smtClean="0"/>
              <a:t> development</a:t>
            </a:r>
          </a:p>
          <a:p>
            <a:r>
              <a:rPr lang="en-US" sz="2400" dirty="0" smtClean="0"/>
              <a:t>Testing is a major resource drain</a:t>
            </a:r>
          </a:p>
          <a:p>
            <a:pPr lvl="1"/>
            <a:r>
              <a:rPr lang="en-US" sz="2000" dirty="0" smtClean="0"/>
              <a:t>Integration testing appears to have lots of potential for re-use</a:t>
            </a:r>
          </a:p>
          <a:p>
            <a:pPr lvl="1"/>
            <a:r>
              <a:rPr lang="en-US" sz="2000" dirty="0" smtClean="0"/>
              <a:t>Re-use like </a:t>
            </a:r>
            <a:r>
              <a:rPr lang="en-US" sz="2000" dirty="0" err="1" smtClean="0"/>
              <a:t>cFE</a:t>
            </a:r>
            <a:r>
              <a:rPr lang="en-US" sz="2000" dirty="0" smtClean="0"/>
              <a:t>/</a:t>
            </a:r>
            <a:r>
              <a:rPr lang="en-US" sz="2000" dirty="0" err="1" smtClean="0"/>
              <a:t>cFS</a:t>
            </a:r>
            <a:r>
              <a:rPr lang="en-US" sz="2000" dirty="0" smtClean="0"/>
              <a:t>, for much the same reason - messages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59132" y="6311900"/>
            <a:ext cx="1073653" cy="269204"/>
          </a:xfrm>
        </p:spPr>
        <p:txBody>
          <a:bodyPr/>
          <a:lstStyle/>
          <a:p>
            <a:pPr>
              <a:defRPr/>
            </a:pPr>
            <a:fld id="{32EF7FC8-1668-4053-953A-1C30B2CF8F3B}" type="datetime1">
              <a:rPr lang="en-US" smtClean="0"/>
              <a:t>10/26/2015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Page: </a:t>
            </a:r>
            <a:fld id="{C81A7C6D-01DC-487A-8132-58F0F516F49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125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4927</TotalTime>
  <Words>1027</Words>
  <Application>Microsoft Office PowerPoint</Application>
  <PresentationFormat>On-screen Show (4:3)</PresentationFormat>
  <Paragraphs>144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Custom Design</vt:lpstr>
      <vt:lpstr>1_Custom Design</vt:lpstr>
      <vt:lpstr>2_Custom Design</vt:lpstr>
      <vt:lpstr>cFS User Community: Analysis and Recommendations</vt:lpstr>
      <vt:lpstr>Contents</vt:lpstr>
      <vt:lpstr>S&amp;K Global Solutions (SKGS) &amp; Why cFS?</vt:lpstr>
      <vt:lpstr>Our experience as a “new user”</vt:lpstr>
      <vt:lpstr>Survey Description</vt:lpstr>
      <vt:lpstr>Survey – 28 Respondents</vt:lpstr>
      <vt:lpstr>Items with Weighted Av. Score Over 3.5  (3 is mid-point: “Helpful to Support”)</vt:lpstr>
      <vt:lpstr>Survey Summary:  Major cFS Development Pain Points</vt:lpstr>
      <vt:lpstr>Observations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Yalon</dc:creator>
  <cp:lastModifiedBy>Mike Monahan</cp:lastModifiedBy>
  <cp:revision>19</cp:revision>
  <dcterms:created xsi:type="dcterms:W3CDTF">2015-10-06T20:30:22Z</dcterms:created>
  <dcterms:modified xsi:type="dcterms:W3CDTF">2015-10-26T12:28:14Z</dcterms:modified>
</cp:coreProperties>
</file>