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4"/>
  </p:notesMasterIdLst>
  <p:sldIdLst>
    <p:sldId id="356" r:id="rId3"/>
    <p:sldId id="357" r:id="rId4"/>
    <p:sldId id="358" r:id="rId5"/>
    <p:sldId id="359" r:id="rId6"/>
    <p:sldId id="360" r:id="rId7"/>
    <p:sldId id="361" r:id="rId8"/>
    <p:sldId id="333" r:id="rId9"/>
    <p:sldId id="335" r:id="rId10"/>
    <p:sldId id="336" r:id="rId11"/>
    <p:sldId id="337" r:id="rId12"/>
    <p:sldId id="338" r:id="rId13"/>
    <p:sldId id="352" r:id="rId14"/>
    <p:sldId id="351" r:id="rId15"/>
    <p:sldId id="339" r:id="rId16"/>
    <p:sldId id="355" r:id="rId17"/>
    <p:sldId id="343" r:id="rId18"/>
    <p:sldId id="344" r:id="rId19"/>
    <p:sldId id="353" r:id="rId20"/>
    <p:sldId id="354" r:id="rId21"/>
    <p:sldId id="348" r:id="rId22"/>
    <p:sldId id="346" r:id="rId23"/>
  </p:sldIdLst>
  <p:sldSz cx="9144000" cy="6858000" type="screen4x3"/>
  <p:notesSz cx="7772400" cy="10058400"/>
  <p:defaultTextStyle>
    <a:defPPr>
      <a:defRPr lang="en-GB"/>
    </a:defPPr>
    <a:lvl1pPr algn="l" defTabSz="457200" rtl="0" fontAlgn="base" hangingPunct="0">
      <a:lnSpc>
        <a:spcPct val="94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S PGothic" pitchFamily="34" charset="-128"/>
        <a:cs typeface="+mn-cs"/>
      </a:defRPr>
    </a:lvl1pPr>
    <a:lvl2pPr marL="742950" indent="-285750" algn="l" defTabSz="457200" rtl="0" fontAlgn="base" hangingPunct="0">
      <a:lnSpc>
        <a:spcPct val="94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S PGothic" pitchFamily="34" charset="-128"/>
        <a:cs typeface="+mn-cs"/>
      </a:defRPr>
    </a:lvl2pPr>
    <a:lvl3pPr marL="1143000" indent="-228600" algn="l" defTabSz="457200" rtl="0" fontAlgn="base" hangingPunct="0">
      <a:lnSpc>
        <a:spcPct val="94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S PGothic" pitchFamily="34" charset="-128"/>
        <a:cs typeface="+mn-cs"/>
      </a:defRPr>
    </a:lvl3pPr>
    <a:lvl4pPr marL="1600200" indent="-228600" algn="l" defTabSz="457200" rtl="0" fontAlgn="base" hangingPunct="0">
      <a:lnSpc>
        <a:spcPct val="94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S PGothic" pitchFamily="34" charset="-128"/>
        <a:cs typeface="+mn-cs"/>
      </a:defRPr>
    </a:lvl4pPr>
    <a:lvl5pPr marL="2057400" indent="-228600" algn="l" defTabSz="457200" rtl="0" fontAlgn="base" hangingPunct="0">
      <a:lnSpc>
        <a:spcPct val="94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C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9" autoAdjust="0"/>
    <p:restoredTop sz="96000" autoAdjust="0"/>
  </p:normalViewPr>
  <p:slideViewPr>
    <p:cSldViewPr>
      <p:cViewPr varScale="1">
        <p:scale>
          <a:sx n="77" d="100"/>
          <a:sy n="77" d="100"/>
        </p:scale>
        <p:origin x="-552" y="-86"/>
      </p:cViewPr>
      <p:guideLst>
        <p:guide orient="horz" pos="2160"/>
        <p:guide pos="2880"/>
      </p:guideLst>
    </p:cSldViewPr>
  </p:slideViewPr>
  <p:outlineViewPr>
    <p:cViewPr varScale="1">
      <p:scale>
        <a:sx n="170" d="200"/>
        <a:sy n="170" d="200"/>
      </p:scale>
      <p:origin x="130" y="187"/>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
          <p:cNvSpPr>
            <a:spLocks noGrp="1" noRot="1" noChangeAspect="1" noChangeArrowheads="1"/>
          </p:cNvSpPr>
          <p:nvPr>
            <p:ph type="sldImg"/>
          </p:nvPr>
        </p:nvSpPr>
        <p:spPr bwMode="auto">
          <a:xfrm>
            <a:off x="1371600" y="763588"/>
            <a:ext cx="5027613"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098"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smtClean="0"/>
          </a:p>
        </p:txBody>
      </p:sp>
      <p:sp>
        <p:nvSpPr>
          <p:cNvPr id="4099"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3000"/>
              </a:lnSpc>
              <a:tabLst>
                <a:tab pos="457200" algn="l"/>
                <a:tab pos="914400" algn="l"/>
                <a:tab pos="1371600" algn="l"/>
                <a:tab pos="1828800" algn="l"/>
                <a:tab pos="2286000" algn="l"/>
                <a:tab pos="2743200" algn="l"/>
                <a:tab pos="3200400" algn="l"/>
              </a:tabLst>
              <a:defRPr sz="1400">
                <a:solidFill>
                  <a:srgbClr val="000000"/>
                </a:solidFill>
                <a:latin typeface="Times New Roman" pitchFamily="18" charset="0"/>
                <a:ea typeface="DejaVu Sans" charset="0"/>
                <a:cs typeface="DejaVu Sans" charset="0"/>
              </a:defRPr>
            </a:lvl1pPr>
          </a:lstStyle>
          <a:p>
            <a:pPr>
              <a:defRPr/>
            </a:pPr>
            <a:endParaRPr lang="en-US" altLang="en-US"/>
          </a:p>
        </p:txBody>
      </p:sp>
      <p:sp>
        <p:nvSpPr>
          <p:cNvPr id="4100"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3000"/>
              </a:lnSpc>
              <a:tabLst>
                <a:tab pos="457200" algn="l"/>
                <a:tab pos="914400" algn="l"/>
                <a:tab pos="1371600" algn="l"/>
                <a:tab pos="1828800" algn="l"/>
                <a:tab pos="2286000" algn="l"/>
                <a:tab pos="2743200" algn="l"/>
                <a:tab pos="3200400" algn="l"/>
              </a:tabLst>
              <a:defRPr sz="1400">
                <a:solidFill>
                  <a:srgbClr val="000000"/>
                </a:solidFill>
                <a:latin typeface="Times New Roman" pitchFamily="18" charset="0"/>
                <a:ea typeface="DejaVu Sans" charset="0"/>
                <a:cs typeface="DejaVu Sans" charset="0"/>
              </a:defRPr>
            </a:lvl1pPr>
          </a:lstStyle>
          <a:p>
            <a:pPr>
              <a:defRPr/>
            </a:pPr>
            <a:endParaRPr lang="en-US" altLang="en-US"/>
          </a:p>
        </p:txBody>
      </p:sp>
      <p:sp>
        <p:nvSpPr>
          <p:cNvPr id="4101"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3000"/>
              </a:lnSpc>
              <a:tabLst>
                <a:tab pos="457200" algn="l"/>
                <a:tab pos="914400" algn="l"/>
                <a:tab pos="1371600" algn="l"/>
                <a:tab pos="1828800" algn="l"/>
                <a:tab pos="2286000" algn="l"/>
                <a:tab pos="2743200" algn="l"/>
                <a:tab pos="3200400" algn="l"/>
              </a:tabLst>
              <a:defRPr sz="1400">
                <a:solidFill>
                  <a:srgbClr val="000000"/>
                </a:solidFill>
                <a:latin typeface="Times New Roman" pitchFamily="18" charset="0"/>
                <a:ea typeface="DejaVu Sans" charset="0"/>
                <a:cs typeface="DejaVu Sans" charset="0"/>
              </a:defRPr>
            </a:lvl1pPr>
          </a:lstStyle>
          <a:p>
            <a:pPr>
              <a:defRPr/>
            </a:pPr>
            <a:endParaRPr lang="en-US" altLang="en-US"/>
          </a:p>
        </p:txBody>
      </p:sp>
      <p:sp>
        <p:nvSpPr>
          <p:cNvPr id="4102"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3000"/>
              </a:lnSpc>
              <a:tabLst>
                <a:tab pos="457200" algn="l"/>
                <a:tab pos="914400" algn="l"/>
                <a:tab pos="1371600" algn="l"/>
                <a:tab pos="1828800" algn="l"/>
                <a:tab pos="2286000" algn="l"/>
                <a:tab pos="2743200" algn="l"/>
                <a:tab pos="3200400" algn="l"/>
              </a:tabLst>
              <a:defRPr sz="1400">
                <a:solidFill>
                  <a:srgbClr val="000000"/>
                </a:solidFill>
                <a:latin typeface="Times New Roman" pitchFamily="18" charset="0"/>
                <a:ea typeface="DejaVu Sans" charset="0"/>
                <a:cs typeface="DejaVu Sans" charset="0"/>
              </a:defRPr>
            </a:lvl1pPr>
          </a:lstStyle>
          <a:p>
            <a:pPr>
              <a:defRPr/>
            </a:pPr>
            <a:fld id="{0EFEC5C9-E948-4550-9030-B90CFC44AFCB}" type="slidenum">
              <a:rPr lang="en-US" altLang="en-US"/>
              <a:pPr>
                <a:defRPr/>
              </a:pPr>
              <a:t>‹#›</a:t>
            </a:fld>
            <a:endParaRPr lang="en-US" altLang="en-US"/>
          </a:p>
        </p:txBody>
      </p:sp>
    </p:spTree>
    <p:extLst>
      <p:ext uri="{BB962C8B-B14F-4D97-AF65-F5344CB8AC3E}">
        <p14:creationId xmlns:p14="http://schemas.microsoft.com/office/powerpoint/2010/main" val="117288441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230DA5F-1913-9446-82C7-73054FF9C998}"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411768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a:xfrm>
            <a:off x="-896938" y="442913"/>
            <a:ext cx="8686801" cy="6515100"/>
          </a:xfrm>
          <a:ln/>
        </p:spPr>
      </p:sp>
      <p:sp>
        <p:nvSpPr>
          <p:cNvPr id="57346" name="Notes Placeholder 2"/>
          <p:cNvSpPr>
            <a:spLocks noGrp="1"/>
          </p:cNvSpPr>
          <p:nvPr>
            <p:ph type="body" idx="1"/>
          </p:nvPr>
        </p:nvSpPr>
        <p:spPr>
          <a:noFill/>
          <a:ln/>
        </p:spPr>
        <p:txBody>
          <a:bodyPr/>
          <a:lstStyle/>
          <a:p>
            <a:pPr marL="168224" indent="-168224">
              <a:buFontTx/>
              <a:buChar char="•"/>
            </a:pPr>
            <a:r>
              <a:rPr lang="en-US" dirty="0" smtClean="0"/>
              <a:t>HW Platforms – </a:t>
            </a:r>
            <a:r>
              <a:rPr lang="en-US" dirty="0" err="1" smtClean="0"/>
              <a:t>SpaceCube</a:t>
            </a:r>
            <a:r>
              <a:rPr lang="en-US" dirty="0" smtClean="0"/>
              <a:t>, PowerPC,</a:t>
            </a:r>
            <a:r>
              <a:rPr lang="en-US" baseline="0" dirty="0" smtClean="0"/>
              <a:t> </a:t>
            </a:r>
            <a:r>
              <a:rPr lang="en-US" baseline="0" dirty="0" err="1" smtClean="0"/>
              <a:t>Coldfire</a:t>
            </a:r>
            <a:r>
              <a:rPr lang="en-US" baseline="0" dirty="0" smtClean="0"/>
              <a:t>, </a:t>
            </a:r>
            <a:r>
              <a:rPr lang="en-US" baseline="0" dirty="0" err="1" smtClean="0"/>
              <a:t>Talarian</a:t>
            </a:r>
            <a:endParaRPr lang="en-US" dirty="0" smtClean="0"/>
          </a:p>
          <a:p>
            <a:pPr marL="168224" indent="-168224">
              <a:buFontTx/>
              <a:buChar char="•"/>
            </a:pPr>
            <a:endParaRPr lang="en-US" dirty="0" smtClean="0"/>
          </a:p>
          <a:p>
            <a:pPr marL="168224" indent="-168224">
              <a:buFontTx/>
              <a:buChar char="•"/>
            </a:pPr>
            <a:r>
              <a:rPr lang="en-US" dirty="0" smtClean="0"/>
              <a:t>Take Away:  CFS consists of many layers and components which can be interchanged based on mission needs. GSFC and NASA benefit through commonality, sharing and collaboration on these layers and components.</a:t>
            </a:r>
          </a:p>
          <a:p>
            <a:pPr marL="616822" lvl="1" indent="-168224">
              <a:buFontTx/>
              <a:buChar char="•"/>
            </a:pPr>
            <a:r>
              <a:rPr lang="en-US" dirty="0" smtClean="0"/>
              <a:t>Without management and standardization of selected parts the full benefits will be lost and a great opportunity missed. </a:t>
            </a:r>
          </a:p>
          <a:p>
            <a:pPr marL="616822" lvl="1" indent="-168224">
              <a:buFontTx/>
              <a:buChar char="•"/>
            </a:pPr>
            <a:r>
              <a:rPr lang="en-US" dirty="0" smtClean="0"/>
              <a:t>Many layers allow for flexibility for many types of missions.</a:t>
            </a:r>
          </a:p>
          <a:p>
            <a:pPr marL="168224" indent="-168224">
              <a:buFontTx/>
              <a:buChar char="•"/>
            </a:pPr>
            <a:r>
              <a:rPr lang="en-US" dirty="0" smtClean="0"/>
              <a:t>AES is spending 8 FTE and $1.5 million to move CFS to toward Class A this year. If good progress is made an additional 2 years will be added.</a:t>
            </a:r>
          </a:p>
          <a:p>
            <a:pPr marL="168224" indent="-168224">
              <a:buFontTx/>
              <a:buChar char="•"/>
            </a:pPr>
            <a:r>
              <a:rPr lang="en-US" dirty="0" smtClean="0"/>
              <a:t>If we can make the API layers standard, we can then take advantage of the Class A software for AR&amp;D and robotic servicing (RESTOR)</a:t>
            </a:r>
          </a:p>
        </p:txBody>
      </p:sp>
      <p:sp>
        <p:nvSpPr>
          <p:cNvPr id="57347" name="Slide Number Placeholder 3"/>
          <p:cNvSpPr>
            <a:spLocks noGrp="1"/>
          </p:cNvSpPr>
          <p:nvPr>
            <p:ph type="sldNum" sz="quarter" idx="4294967295"/>
          </p:nvPr>
        </p:nvSpPr>
        <p:spPr bwMode="auto">
          <a:xfrm>
            <a:off x="3884027" y="8686489"/>
            <a:ext cx="2972421" cy="455951"/>
          </a:xfrm>
          <a:prstGeom prst="rect">
            <a:avLst/>
          </a:prstGeom>
          <a:noFill/>
          <a:ln>
            <a:miter lim="800000"/>
            <a:headEnd/>
            <a:tailEnd/>
          </a:ln>
        </p:spPr>
        <p:txBody>
          <a:bodyPr lIns="89719" tIns="44860" rIns="89719" bIns="44860"/>
          <a:lstStyle/>
          <a:p>
            <a:pPr algn="ctr" eaLnBrk="0" hangingPunct="0"/>
            <a:fld id="{11A9871A-8006-4B31-9315-9D5AFF6CAE1D}" type="slidenum">
              <a:rPr lang="en-US"/>
              <a:pPr algn="ctr" eaLnBrk="0" hangingPunct="0"/>
              <a:t>14</a:t>
            </a:fld>
            <a:endParaRPr lang="en-US"/>
          </a:p>
        </p:txBody>
      </p:sp>
    </p:spTree>
    <p:extLst>
      <p:ext uri="{BB962C8B-B14F-4D97-AF65-F5344CB8AC3E}">
        <p14:creationId xmlns:p14="http://schemas.microsoft.com/office/powerpoint/2010/main" val="4022338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3600" b="1">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1800" b="1">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endParaRPr lang="en-US" dirty="0"/>
          </a:p>
        </p:txBody>
      </p:sp>
    </p:spTree>
    <p:extLst>
      <p:ext uri="{BB962C8B-B14F-4D97-AF65-F5344CB8AC3E}">
        <p14:creationId xmlns:p14="http://schemas.microsoft.com/office/powerpoint/2010/main" val="1848177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9937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4963"/>
            <a:ext cx="2055813" cy="3976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4963"/>
            <a:ext cx="6019800" cy="3976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8648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8788" y="1728788"/>
            <a:ext cx="8196262" cy="1089025"/>
          </a:xfrm>
        </p:spPr>
        <p:txBody>
          <a:bodyPr/>
          <a:lstStyle/>
          <a:p>
            <a:r>
              <a:rPr lang="en-US" smtClean="0"/>
              <a:t>Click to edit Master title style</a:t>
            </a:r>
            <a:endParaRPr lang="en-US"/>
          </a:p>
        </p:txBody>
      </p:sp>
    </p:spTree>
    <p:extLst>
      <p:ext uri="{BB962C8B-B14F-4D97-AF65-F5344CB8AC3E}">
        <p14:creationId xmlns:p14="http://schemas.microsoft.com/office/powerpoint/2010/main" val="3133919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04679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916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97320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7013" cy="3976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4963"/>
            <a:ext cx="4038600" cy="3976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5447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0732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241209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885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46159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495311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17862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63293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050"/>
            <a:ext cx="2055813" cy="5308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050"/>
            <a:ext cx="6019800" cy="5308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4545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22272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7013" cy="3976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4963"/>
            <a:ext cx="4038600" cy="3976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3083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758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18936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3428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40517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09546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113" y="-23813"/>
            <a:ext cx="9155113" cy="785813"/>
          </a:xfrm>
          <a:prstGeom prst="rect">
            <a:avLst/>
          </a:prstGeom>
          <a:noFill/>
          <a:ln w="9525">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AutoShape 2"/>
          <p:cNvSpPr>
            <a:spLocks noChangeArrowheads="1"/>
          </p:cNvSpPr>
          <p:nvPr/>
        </p:nvSpPr>
        <p:spPr bwMode="auto">
          <a:xfrm>
            <a:off x="-11113" y="6484938"/>
            <a:ext cx="9155113" cy="304800"/>
          </a:xfrm>
          <a:custGeom>
            <a:avLst/>
            <a:gdLst>
              <a:gd name="G0" fmla="*/ 25431 1 2"/>
              <a:gd name="G1" fmla="*/ 847 1 2"/>
              <a:gd name="G2" fmla="+- 847 0 0"/>
              <a:gd name="G3" fmla="+- 25431 0 0"/>
            </a:gdLst>
            <a:ahLst/>
            <a:cxnLst>
              <a:cxn ang="0">
                <a:pos x="r" y="vc"/>
              </a:cxn>
              <a:cxn ang="5400000">
                <a:pos x="hc" y="b"/>
              </a:cxn>
              <a:cxn ang="10800000">
                <a:pos x="l" y="vc"/>
              </a:cxn>
              <a:cxn ang="16200000">
                <a:pos x="hc" y="t"/>
              </a:cxn>
            </a:cxnLst>
            <a:rect l="0" t="0" r="0" b="0"/>
            <a:pathLst>
              <a:path>
                <a:moveTo>
                  <a:pt x="0" y="0"/>
                </a:moveTo>
                <a:lnTo>
                  <a:pt x="25431" y="0"/>
                </a:lnTo>
                <a:lnTo>
                  <a:pt x="25431" y="847"/>
                </a:lnTo>
                <a:lnTo>
                  <a:pt x="0" y="847"/>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cap="flat">
                <a:solidFill>
                  <a:srgbClr val="3465A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5pPr>
            <a:lvl6pPr marL="25146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6pPr>
            <a:lvl7pPr marL="29718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7pPr>
            <a:lvl8pPr marL="34290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8pPr>
            <a:lvl9pPr marL="38862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9pPr>
          </a:lstStyle>
          <a:p>
            <a:pPr algn="r">
              <a:lnSpc>
                <a:spcPct val="100000"/>
              </a:lnSpc>
              <a:defRPr/>
            </a:pPr>
            <a:fld id="{00A7DD5A-4C91-4CB8-84C7-D2586033CE3C}" type="slidenum">
              <a:rPr lang="en-US" altLang="en-US" sz="1000" b="1" smtClean="0">
                <a:solidFill>
                  <a:srgbClr val="FFFFFF"/>
                </a:solidFill>
                <a:ea typeface="MS PGothic" pitchFamily="34" charset="-128"/>
              </a:rPr>
              <a:pPr algn="r">
                <a:lnSpc>
                  <a:spcPct val="100000"/>
                </a:lnSpc>
                <a:defRPr/>
              </a:pPr>
              <a:t>‹#›</a:t>
            </a:fld>
            <a:endParaRPr lang="en-US" altLang="en-US" sz="1000" b="1" smtClean="0">
              <a:solidFill>
                <a:srgbClr val="FFFFFF"/>
              </a:solidFill>
              <a:ea typeface="MS PGothic" pitchFamily="34" charset="-128"/>
            </a:endParaRPr>
          </a:p>
        </p:txBody>
      </p:sp>
      <p:pic>
        <p:nvPicPr>
          <p:cNvPr id="1028" name="Picture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313738" y="73025"/>
            <a:ext cx="717550" cy="593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a:solidFill>
                  <a:srgbClr val="3465A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9" name="Line 4"/>
          <p:cNvSpPr>
            <a:spLocks noChangeShapeType="1"/>
          </p:cNvSpPr>
          <p:nvPr/>
        </p:nvSpPr>
        <p:spPr bwMode="auto">
          <a:xfrm>
            <a:off x="-11113" y="6637338"/>
            <a:ext cx="9155113" cy="1587"/>
          </a:xfrm>
          <a:prstGeom prst="line">
            <a:avLst/>
          </a:prstGeom>
          <a:noFill/>
          <a:ln w="9360">
            <a:solidFill>
              <a:srgbClr val="000000"/>
            </a:solidFill>
            <a:round/>
            <a:headEnd/>
            <a:tailEnd/>
          </a:ln>
          <a:effectLst>
            <a:outerShdw dist="17819" dir="2700000" algn="ctr" rotWithShape="0">
              <a:srgbClr val="000000">
                <a:alpha val="75014"/>
              </a:srgbClr>
            </a:outerShdw>
          </a:effectLst>
          <a:extLst>
            <a:ext uri="{909E8E84-426E-40DD-AFC4-6F175D3DCCD1}">
              <a14:hiddenFill xmlns:a14="http://schemas.microsoft.com/office/drawing/2010/main">
                <a:noFill/>
              </a14:hiddenFill>
            </a:ext>
          </a:extLst>
        </p:spPr>
        <p:txBody>
          <a:bodyPr/>
          <a:lstStyle/>
          <a:p>
            <a:endParaRPr lang="en-US"/>
          </a:p>
        </p:txBody>
      </p:sp>
      <p:sp>
        <p:nvSpPr>
          <p:cNvPr id="3" name="AutoShape 5"/>
          <p:cNvSpPr>
            <a:spLocks noChangeArrowheads="1"/>
          </p:cNvSpPr>
          <p:nvPr/>
        </p:nvSpPr>
        <p:spPr bwMode="auto">
          <a:xfrm>
            <a:off x="8520113" y="6623050"/>
            <a:ext cx="874712" cy="273050"/>
          </a:xfrm>
          <a:custGeom>
            <a:avLst/>
            <a:gdLst>
              <a:gd name="G0" fmla="*/ 2430 1 2"/>
              <a:gd name="G1" fmla="*/ 759 1 2"/>
              <a:gd name="G2" fmla="+- 759 0 0"/>
              <a:gd name="G3" fmla="+- 2430 0 0"/>
            </a:gdLst>
            <a:ahLst/>
            <a:cxnLst>
              <a:cxn ang="0">
                <a:pos x="r" y="vc"/>
              </a:cxn>
              <a:cxn ang="5400000">
                <a:pos x="hc" y="b"/>
              </a:cxn>
              <a:cxn ang="10800000">
                <a:pos x="l" y="vc"/>
              </a:cxn>
              <a:cxn ang="16200000">
                <a:pos x="hc" y="t"/>
              </a:cxn>
            </a:cxnLst>
            <a:rect l="0" t="0" r="0" b="0"/>
            <a:pathLst>
              <a:path>
                <a:moveTo>
                  <a:pt x="0" y="0"/>
                </a:moveTo>
                <a:lnTo>
                  <a:pt x="2430" y="0"/>
                </a:lnTo>
                <a:lnTo>
                  <a:pt x="2430" y="759"/>
                </a:lnTo>
                <a:lnTo>
                  <a:pt x="0" y="75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457200" algn="l"/>
              </a:tabLst>
              <a:defRPr>
                <a:solidFill>
                  <a:srgbClr val="000000"/>
                </a:solidFill>
                <a:latin typeface="Arial" pitchFamily="34" charset="0"/>
                <a:ea typeface="DejaVu Sans" charset="0"/>
                <a:cs typeface="DejaVu Sans" charset="0"/>
              </a:defRPr>
            </a:lvl1pPr>
            <a:lvl2pPr>
              <a:tabLst>
                <a:tab pos="457200" algn="l"/>
              </a:tabLst>
              <a:defRPr>
                <a:solidFill>
                  <a:srgbClr val="000000"/>
                </a:solidFill>
                <a:latin typeface="Arial" pitchFamily="34" charset="0"/>
                <a:ea typeface="DejaVu Sans" charset="0"/>
                <a:cs typeface="DejaVu Sans" charset="0"/>
              </a:defRPr>
            </a:lvl2pPr>
            <a:lvl3pPr>
              <a:tabLst>
                <a:tab pos="457200" algn="l"/>
              </a:tabLst>
              <a:defRPr>
                <a:solidFill>
                  <a:srgbClr val="000000"/>
                </a:solidFill>
                <a:latin typeface="Arial" pitchFamily="34" charset="0"/>
                <a:ea typeface="DejaVu Sans" charset="0"/>
                <a:cs typeface="DejaVu Sans" charset="0"/>
              </a:defRPr>
            </a:lvl3pPr>
            <a:lvl4pPr>
              <a:tabLst>
                <a:tab pos="457200" algn="l"/>
              </a:tabLst>
              <a:defRPr>
                <a:solidFill>
                  <a:srgbClr val="000000"/>
                </a:solidFill>
                <a:latin typeface="Arial" pitchFamily="34" charset="0"/>
                <a:ea typeface="DejaVu Sans" charset="0"/>
                <a:cs typeface="DejaVu Sans" charset="0"/>
              </a:defRPr>
            </a:lvl4pPr>
            <a:lvl5pPr>
              <a:tabLst>
                <a:tab pos="457200" algn="l"/>
              </a:tabLst>
              <a:defRPr>
                <a:solidFill>
                  <a:srgbClr val="000000"/>
                </a:solidFill>
                <a:latin typeface="Arial" pitchFamily="34" charset="0"/>
                <a:ea typeface="DejaVu Sans" charset="0"/>
                <a:cs typeface="DejaVu Sans" charset="0"/>
              </a:defRPr>
            </a:lvl5pPr>
            <a:lvl6pPr marL="25146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Lst>
              <a:defRPr>
                <a:solidFill>
                  <a:srgbClr val="000000"/>
                </a:solidFill>
                <a:latin typeface="Arial" pitchFamily="34" charset="0"/>
                <a:ea typeface="DejaVu Sans" charset="0"/>
                <a:cs typeface="DejaVu Sans" charset="0"/>
              </a:defRPr>
            </a:lvl6pPr>
            <a:lvl7pPr marL="29718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Lst>
              <a:defRPr>
                <a:solidFill>
                  <a:srgbClr val="000000"/>
                </a:solidFill>
                <a:latin typeface="Arial" pitchFamily="34" charset="0"/>
                <a:ea typeface="DejaVu Sans" charset="0"/>
                <a:cs typeface="DejaVu Sans" charset="0"/>
              </a:defRPr>
            </a:lvl7pPr>
            <a:lvl8pPr marL="34290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Lst>
              <a:defRPr>
                <a:solidFill>
                  <a:srgbClr val="000000"/>
                </a:solidFill>
                <a:latin typeface="Arial" pitchFamily="34" charset="0"/>
                <a:ea typeface="DejaVu Sans" charset="0"/>
                <a:cs typeface="DejaVu Sans" charset="0"/>
              </a:defRPr>
            </a:lvl8pPr>
            <a:lvl9pPr marL="38862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Lst>
              <a:defRPr>
                <a:solidFill>
                  <a:srgbClr val="000000"/>
                </a:solidFill>
                <a:latin typeface="Arial" pitchFamily="34" charset="0"/>
                <a:ea typeface="DejaVu Sans" charset="0"/>
                <a:cs typeface="DejaVu Sans" charset="0"/>
              </a:defRPr>
            </a:lvl9pPr>
          </a:lstStyle>
          <a:p>
            <a:pPr>
              <a:lnSpc>
                <a:spcPct val="100000"/>
              </a:lnSpc>
              <a:defRPr/>
            </a:pPr>
            <a:fld id="{7DD15553-8755-44EC-ACF7-3C36FA2B0C13}" type="slidenum">
              <a:rPr lang="en-US" altLang="en-US" sz="1200" smtClean="0">
                <a:ea typeface="ヒラギノ角ゴ Pro W3"/>
                <a:cs typeface="ヒラギノ角ゴ Pro W3"/>
              </a:rPr>
              <a:pPr>
                <a:lnSpc>
                  <a:spcPct val="100000"/>
                </a:lnSpc>
                <a:defRPr/>
              </a:pPr>
              <a:t>‹#›</a:t>
            </a:fld>
            <a:endParaRPr lang="en-US" altLang="en-US" sz="1200" smtClean="0">
              <a:ea typeface="ヒラギノ角ゴ Pro W3"/>
              <a:cs typeface="ヒラギノ角ゴ Pro W3"/>
            </a:endParaRPr>
          </a:p>
        </p:txBody>
      </p:sp>
      <p:pic>
        <p:nvPicPr>
          <p:cNvPr id="1031" name="Picture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450" y="-14288"/>
            <a:ext cx="9191625" cy="6872288"/>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32" name="Line 7"/>
          <p:cNvSpPr>
            <a:spLocks noChangeShapeType="1"/>
          </p:cNvSpPr>
          <p:nvPr/>
        </p:nvSpPr>
        <p:spPr bwMode="auto">
          <a:xfrm>
            <a:off x="0" y="1603375"/>
            <a:ext cx="57912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3" name="Line 8"/>
          <p:cNvSpPr>
            <a:spLocks noChangeShapeType="1"/>
          </p:cNvSpPr>
          <p:nvPr/>
        </p:nvSpPr>
        <p:spPr bwMode="auto">
          <a:xfrm>
            <a:off x="0" y="1835150"/>
            <a:ext cx="55626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4" name="Line 9"/>
          <p:cNvSpPr>
            <a:spLocks noChangeShapeType="1"/>
          </p:cNvSpPr>
          <p:nvPr/>
        </p:nvSpPr>
        <p:spPr bwMode="auto">
          <a:xfrm>
            <a:off x="0" y="2062163"/>
            <a:ext cx="54102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5" name="Line 10"/>
          <p:cNvSpPr>
            <a:spLocks noChangeShapeType="1"/>
          </p:cNvSpPr>
          <p:nvPr/>
        </p:nvSpPr>
        <p:spPr bwMode="auto">
          <a:xfrm>
            <a:off x="0" y="1371600"/>
            <a:ext cx="60198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6" name="Line 11"/>
          <p:cNvSpPr>
            <a:spLocks noChangeShapeType="1"/>
          </p:cNvSpPr>
          <p:nvPr/>
        </p:nvSpPr>
        <p:spPr bwMode="auto">
          <a:xfrm flipV="1">
            <a:off x="4119563" y="6170613"/>
            <a:ext cx="1587" cy="688975"/>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7" name="Line 12"/>
          <p:cNvSpPr>
            <a:spLocks noChangeShapeType="1"/>
          </p:cNvSpPr>
          <p:nvPr/>
        </p:nvSpPr>
        <p:spPr bwMode="auto">
          <a:xfrm flipV="1">
            <a:off x="3894138" y="6018213"/>
            <a:ext cx="1587" cy="841375"/>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8" name="Line 13"/>
          <p:cNvSpPr>
            <a:spLocks noChangeShapeType="1"/>
          </p:cNvSpPr>
          <p:nvPr/>
        </p:nvSpPr>
        <p:spPr bwMode="auto">
          <a:xfrm flipV="1">
            <a:off x="3208338" y="5256213"/>
            <a:ext cx="1587" cy="1603375"/>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9" name="Line 14"/>
          <p:cNvSpPr>
            <a:spLocks noChangeShapeType="1"/>
          </p:cNvSpPr>
          <p:nvPr/>
        </p:nvSpPr>
        <p:spPr bwMode="auto">
          <a:xfrm flipV="1">
            <a:off x="3440113" y="5637213"/>
            <a:ext cx="1587" cy="1222375"/>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0" name="Line 15"/>
          <p:cNvSpPr>
            <a:spLocks noChangeShapeType="1"/>
          </p:cNvSpPr>
          <p:nvPr/>
        </p:nvSpPr>
        <p:spPr bwMode="auto">
          <a:xfrm flipV="1">
            <a:off x="3668713" y="5865813"/>
            <a:ext cx="1587" cy="993775"/>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1" name="Line 16"/>
          <p:cNvSpPr>
            <a:spLocks noChangeShapeType="1"/>
          </p:cNvSpPr>
          <p:nvPr/>
        </p:nvSpPr>
        <p:spPr bwMode="auto">
          <a:xfrm flipV="1">
            <a:off x="2976563" y="4875213"/>
            <a:ext cx="1587" cy="1984375"/>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 name="AutoShape 17"/>
          <p:cNvSpPr>
            <a:spLocks noChangeArrowheads="1"/>
          </p:cNvSpPr>
          <p:nvPr/>
        </p:nvSpPr>
        <p:spPr bwMode="auto">
          <a:xfrm>
            <a:off x="468313" y="423863"/>
            <a:ext cx="6618287" cy="242887"/>
          </a:xfrm>
          <a:custGeom>
            <a:avLst/>
            <a:gdLst>
              <a:gd name="G0" fmla="*/ 18384 1 2"/>
              <a:gd name="G1" fmla="*/ 675 1 2"/>
              <a:gd name="G2" fmla="+- 675 0 0"/>
              <a:gd name="G3" fmla="+- 18384 0 0"/>
            </a:gdLst>
            <a:ahLst/>
            <a:cxnLst>
              <a:cxn ang="0">
                <a:pos x="r" y="vc"/>
              </a:cxn>
              <a:cxn ang="5400000">
                <a:pos x="hc" y="b"/>
              </a:cxn>
              <a:cxn ang="10800000">
                <a:pos x="l" y="vc"/>
              </a:cxn>
              <a:cxn ang="16200000">
                <a:pos x="hc" y="t"/>
              </a:cxn>
            </a:cxnLst>
            <a:rect l="0" t="0" r="0" b="0"/>
            <a:pathLst>
              <a:path>
                <a:moveTo>
                  <a:pt x="0" y="0"/>
                </a:moveTo>
                <a:lnTo>
                  <a:pt x="18384" y="0"/>
                </a:lnTo>
                <a:lnTo>
                  <a:pt x="18384" y="675"/>
                </a:lnTo>
                <a:lnTo>
                  <a:pt x="0" y="675"/>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cap="flat">
                <a:solidFill>
                  <a:srgbClr val="3465A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5pPr>
            <a:lvl6pPr marL="25146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6pPr>
            <a:lvl7pPr marL="29718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7pPr>
            <a:lvl8pPr marL="34290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8pPr>
            <a:lvl9pPr marL="38862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9pPr>
          </a:lstStyle>
          <a:p>
            <a:pPr>
              <a:lnSpc>
                <a:spcPct val="100000"/>
              </a:lnSpc>
              <a:spcBef>
                <a:spcPts val="500"/>
              </a:spcBef>
              <a:defRPr/>
            </a:pPr>
            <a:r>
              <a:rPr lang="en-US" altLang="en-US" sz="1000" smtClean="0">
                <a:ea typeface="MS PGothic" pitchFamily="34" charset="-128"/>
              </a:rPr>
              <a:t>National Aeronautics and Space Administration</a:t>
            </a:r>
          </a:p>
        </p:txBody>
      </p:sp>
      <p:sp>
        <p:nvSpPr>
          <p:cNvPr id="1043" name="Line 18"/>
          <p:cNvSpPr>
            <a:spLocks noChangeShapeType="1"/>
          </p:cNvSpPr>
          <p:nvPr/>
        </p:nvSpPr>
        <p:spPr bwMode="auto">
          <a:xfrm flipV="1">
            <a:off x="4343400" y="6323013"/>
            <a:ext cx="1588" cy="536575"/>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4" name="Line 19"/>
          <p:cNvSpPr>
            <a:spLocks noChangeShapeType="1"/>
          </p:cNvSpPr>
          <p:nvPr/>
        </p:nvSpPr>
        <p:spPr bwMode="auto">
          <a:xfrm>
            <a:off x="0" y="2284413"/>
            <a:ext cx="50292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5" name="Line 20"/>
          <p:cNvSpPr>
            <a:spLocks noChangeShapeType="1"/>
          </p:cNvSpPr>
          <p:nvPr/>
        </p:nvSpPr>
        <p:spPr bwMode="auto">
          <a:xfrm>
            <a:off x="0" y="2516188"/>
            <a:ext cx="41910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6" name="Line 21"/>
          <p:cNvSpPr>
            <a:spLocks noChangeShapeType="1"/>
          </p:cNvSpPr>
          <p:nvPr/>
        </p:nvSpPr>
        <p:spPr bwMode="auto">
          <a:xfrm>
            <a:off x="0" y="2743200"/>
            <a:ext cx="39624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7" name="Line 22"/>
          <p:cNvSpPr>
            <a:spLocks noChangeShapeType="1"/>
          </p:cNvSpPr>
          <p:nvPr/>
        </p:nvSpPr>
        <p:spPr bwMode="auto">
          <a:xfrm>
            <a:off x="0" y="2974975"/>
            <a:ext cx="37338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8" name="Line 23"/>
          <p:cNvSpPr>
            <a:spLocks noChangeShapeType="1"/>
          </p:cNvSpPr>
          <p:nvPr/>
        </p:nvSpPr>
        <p:spPr bwMode="auto">
          <a:xfrm>
            <a:off x="0" y="3206750"/>
            <a:ext cx="35052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9" name="Line 24"/>
          <p:cNvSpPr>
            <a:spLocks noChangeShapeType="1"/>
          </p:cNvSpPr>
          <p:nvPr/>
        </p:nvSpPr>
        <p:spPr bwMode="auto">
          <a:xfrm>
            <a:off x="0" y="3433763"/>
            <a:ext cx="32766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0" name="Line 25"/>
          <p:cNvSpPr>
            <a:spLocks noChangeShapeType="1"/>
          </p:cNvSpPr>
          <p:nvPr/>
        </p:nvSpPr>
        <p:spPr bwMode="auto">
          <a:xfrm>
            <a:off x="0" y="3656013"/>
            <a:ext cx="30480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1" name="Line 26"/>
          <p:cNvSpPr>
            <a:spLocks noChangeShapeType="1"/>
          </p:cNvSpPr>
          <p:nvPr/>
        </p:nvSpPr>
        <p:spPr bwMode="auto">
          <a:xfrm>
            <a:off x="0" y="3887788"/>
            <a:ext cx="28956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2" name="Line 27"/>
          <p:cNvSpPr>
            <a:spLocks noChangeShapeType="1"/>
          </p:cNvSpPr>
          <p:nvPr/>
        </p:nvSpPr>
        <p:spPr bwMode="auto">
          <a:xfrm>
            <a:off x="0" y="4114800"/>
            <a:ext cx="27432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3" name="Line 28"/>
          <p:cNvSpPr>
            <a:spLocks noChangeShapeType="1"/>
          </p:cNvSpPr>
          <p:nvPr/>
        </p:nvSpPr>
        <p:spPr bwMode="auto">
          <a:xfrm>
            <a:off x="0" y="4344988"/>
            <a:ext cx="27432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4" name="Line 29"/>
          <p:cNvSpPr>
            <a:spLocks noChangeShapeType="1"/>
          </p:cNvSpPr>
          <p:nvPr/>
        </p:nvSpPr>
        <p:spPr bwMode="auto">
          <a:xfrm>
            <a:off x="0" y="4576763"/>
            <a:ext cx="28956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5" name="Line 30"/>
          <p:cNvSpPr>
            <a:spLocks noChangeShapeType="1"/>
          </p:cNvSpPr>
          <p:nvPr/>
        </p:nvSpPr>
        <p:spPr bwMode="auto">
          <a:xfrm>
            <a:off x="0" y="4803775"/>
            <a:ext cx="30480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6" name="Line 31"/>
          <p:cNvSpPr>
            <a:spLocks noChangeShapeType="1"/>
          </p:cNvSpPr>
          <p:nvPr/>
        </p:nvSpPr>
        <p:spPr bwMode="auto">
          <a:xfrm>
            <a:off x="0" y="5026025"/>
            <a:ext cx="30480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7" name="Line 32"/>
          <p:cNvSpPr>
            <a:spLocks noChangeShapeType="1"/>
          </p:cNvSpPr>
          <p:nvPr/>
        </p:nvSpPr>
        <p:spPr bwMode="auto">
          <a:xfrm>
            <a:off x="0" y="5257800"/>
            <a:ext cx="33528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8" name="Line 33"/>
          <p:cNvSpPr>
            <a:spLocks noChangeShapeType="1"/>
          </p:cNvSpPr>
          <p:nvPr/>
        </p:nvSpPr>
        <p:spPr bwMode="auto">
          <a:xfrm>
            <a:off x="0" y="5484813"/>
            <a:ext cx="33528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9" name="Line 34"/>
          <p:cNvSpPr>
            <a:spLocks noChangeShapeType="1"/>
          </p:cNvSpPr>
          <p:nvPr/>
        </p:nvSpPr>
        <p:spPr bwMode="auto">
          <a:xfrm>
            <a:off x="0" y="5716588"/>
            <a:ext cx="35814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60" name="Line 35"/>
          <p:cNvSpPr>
            <a:spLocks noChangeShapeType="1"/>
          </p:cNvSpPr>
          <p:nvPr/>
        </p:nvSpPr>
        <p:spPr bwMode="auto">
          <a:xfrm>
            <a:off x="0" y="5948363"/>
            <a:ext cx="38100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61" name="Line 36"/>
          <p:cNvSpPr>
            <a:spLocks noChangeShapeType="1"/>
          </p:cNvSpPr>
          <p:nvPr/>
        </p:nvSpPr>
        <p:spPr bwMode="auto">
          <a:xfrm>
            <a:off x="0" y="6175375"/>
            <a:ext cx="41910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62" name="Line 37"/>
          <p:cNvSpPr>
            <a:spLocks noChangeShapeType="1"/>
          </p:cNvSpPr>
          <p:nvPr/>
        </p:nvSpPr>
        <p:spPr bwMode="auto">
          <a:xfrm>
            <a:off x="0" y="6397625"/>
            <a:ext cx="44196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63" name="Line 38"/>
          <p:cNvSpPr>
            <a:spLocks noChangeShapeType="1"/>
          </p:cNvSpPr>
          <p:nvPr/>
        </p:nvSpPr>
        <p:spPr bwMode="auto">
          <a:xfrm>
            <a:off x="0" y="6629400"/>
            <a:ext cx="46482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064" name="Group 39"/>
          <p:cNvGrpSpPr>
            <a:grpSpLocks/>
          </p:cNvGrpSpPr>
          <p:nvPr/>
        </p:nvGrpSpPr>
        <p:grpSpPr bwMode="auto">
          <a:xfrm>
            <a:off x="236538" y="1065213"/>
            <a:ext cx="5703887" cy="5794375"/>
            <a:chOff x="149" y="671"/>
            <a:chExt cx="3593" cy="3650"/>
          </a:xfrm>
        </p:grpSpPr>
        <p:sp>
          <p:nvSpPr>
            <p:cNvPr id="1070" name="Line 40"/>
            <p:cNvSpPr>
              <a:spLocks noChangeShapeType="1"/>
            </p:cNvSpPr>
            <p:nvPr/>
          </p:nvSpPr>
          <p:spPr bwMode="auto">
            <a:xfrm flipV="1">
              <a:off x="149" y="670"/>
              <a:ext cx="0" cy="3649"/>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071" name="Group 41"/>
            <p:cNvGrpSpPr>
              <a:grpSpLocks/>
            </p:cNvGrpSpPr>
            <p:nvPr/>
          </p:nvGrpSpPr>
          <p:grpSpPr bwMode="auto">
            <a:xfrm>
              <a:off x="270" y="671"/>
              <a:ext cx="3472" cy="3650"/>
              <a:chOff x="270" y="671"/>
              <a:chExt cx="3472" cy="3650"/>
            </a:xfrm>
          </p:grpSpPr>
          <p:sp>
            <p:nvSpPr>
              <p:cNvPr id="1072" name="Line 42"/>
              <p:cNvSpPr>
                <a:spLocks noChangeShapeType="1"/>
              </p:cNvSpPr>
              <p:nvPr/>
            </p:nvSpPr>
            <p:spPr bwMode="auto">
              <a:xfrm flipV="1">
                <a:off x="3173" y="672"/>
                <a:ext cx="0" cy="731"/>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73" name="Line 43"/>
              <p:cNvSpPr>
                <a:spLocks noChangeShapeType="1"/>
              </p:cNvSpPr>
              <p:nvPr/>
            </p:nvSpPr>
            <p:spPr bwMode="auto">
              <a:xfrm flipV="1">
                <a:off x="2890" y="670"/>
                <a:ext cx="0" cy="779"/>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74" name="Line 44"/>
              <p:cNvSpPr>
                <a:spLocks noChangeShapeType="1"/>
              </p:cNvSpPr>
              <p:nvPr/>
            </p:nvSpPr>
            <p:spPr bwMode="auto">
              <a:xfrm flipV="1">
                <a:off x="3030" y="671"/>
                <a:ext cx="0" cy="780"/>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75" name="Line 45"/>
              <p:cNvSpPr>
                <a:spLocks noChangeShapeType="1"/>
              </p:cNvSpPr>
              <p:nvPr/>
            </p:nvSpPr>
            <p:spPr bwMode="auto">
              <a:xfrm flipV="1">
                <a:off x="1420"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76" name="Line 46"/>
              <p:cNvSpPr>
                <a:spLocks noChangeShapeType="1"/>
              </p:cNvSpPr>
              <p:nvPr/>
            </p:nvSpPr>
            <p:spPr bwMode="auto">
              <a:xfrm flipV="1">
                <a:off x="1562"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77" name="Line 47"/>
              <p:cNvSpPr>
                <a:spLocks noChangeShapeType="1"/>
              </p:cNvSpPr>
              <p:nvPr/>
            </p:nvSpPr>
            <p:spPr bwMode="auto">
              <a:xfrm flipV="1">
                <a:off x="1704"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78" name="Line 48"/>
              <p:cNvSpPr>
                <a:spLocks noChangeShapeType="1"/>
              </p:cNvSpPr>
              <p:nvPr/>
            </p:nvSpPr>
            <p:spPr bwMode="auto">
              <a:xfrm flipV="1">
                <a:off x="1276"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79" name="Line 49"/>
              <p:cNvSpPr>
                <a:spLocks noChangeShapeType="1"/>
              </p:cNvSpPr>
              <p:nvPr/>
            </p:nvSpPr>
            <p:spPr bwMode="auto">
              <a:xfrm flipV="1">
                <a:off x="844"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0" name="Line 50"/>
              <p:cNvSpPr>
                <a:spLocks noChangeShapeType="1"/>
              </p:cNvSpPr>
              <p:nvPr/>
            </p:nvSpPr>
            <p:spPr bwMode="auto">
              <a:xfrm flipV="1">
                <a:off x="990"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1" name="Line 51"/>
              <p:cNvSpPr>
                <a:spLocks noChangeShapeType="1"/>
              </p:cNvSpPr>
              <p:nvPr/>
            </p:nvSpPr>
            <p:spPr bwMode="auto">
              <a:xfrm flipV="1">
                <a:off x="1132"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2" name="Line 52"/>
              <p:cNvSpPr>
                <a:spLocks noChangeShapeType="1"/>
              </p:cNvSpPr>
              <p:nvPr/>
            </p:nvSpPr>
            <p:spPr bwMode="auto">
              <a:xfrm flipV="1">
                <a:off x="698"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3" name="Line 53"/>
              <p:cNvSpPr>
                <a:spLocks noChangeShapeType="1"/>
              </p:cNvSpPr>
              <p:nvPr/>
            </p:nvSpPr>
            <p:spPr bwMode="auto">
              <a:xfrm flipV="1">
                <a:off x="270"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4" name="Line 54"/>
              <p:cNvSpPr>
                <a:spLocks noChangeShapeType="1"/>
              </p:cNvSpPr>
              <p:nvPr/>
            </p:nvSpPr>
            <p:spPr bwMode="auto">
              <a:xfrm flipV="1">
                <a:off x="412"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5" name="Line 55"/>
              <p:cNvSpPr>
                <a:spLocks noChangeShapeType="1"/>
              </p:cNvSpPr>
              <p:nvPr/>
            </p:nvSpPr>
            <p:spPr bwMode="auto">
              <a:xfrm flipV="1">
                <a:off x="554"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6" name="Line 56"/>
              <p:cNvSpPr>
                <a:spLocks noChangeShapeType="1"/>
              </p:cNvSpPr>
              <p:nvPr/>
            </p:nvSpPr>
            <p:spPr bwMode="auto">
              <a:xfrm flipV="1">
                <a:off x="2741" y="672"/>
                <a:ext cx="0" cy="82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7" name="Line 57"/>
              <p:cNvSpPr>
                <a:spLocks noChangeShapeType="1"/>
              </p:cNvSpPr>
              <p:nvPr/>
            </p:nvSpPr>
            <p:spPr bwMode="auto">
              <a:xfrm flipV="1">
                <a:off x="2592" y="671"/>
                <a:ext cx="0" cy="926"/>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8" name="Line 58"/>
              <p:cNvSpPr>
                <a:spLocks noChangeShapeType="1"/>
              </p:cNvSpPr>
              <p:nvPr/>
            </p:nvSpPr>
            <p:spPr bwMode="auto">
              <a:xfrm flipV="1">
                <a:off x="2448" y="671"/>
                <a:ext cx="0" cy="107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9" name="Line 59"/>
              <p:cNvSpPr>
                <a:spLocks noChangeShapeType="1"/>
              </p:cNvSpPr>
              <p:nvPr/>
            </p:nvSpPr>
            <p:spPr bwMode="auto">
              <a:xfrm flipV="1">
                <a:off x="2304" y="672"/>
                <a:ext cx="0" cy="1169"/>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90" name="Line 60"/>
              <p:cNvSpPr>
                <a:spLocks noChangeShapeType="1"/>
              </p:cNvSpPr>
              <p:nvPr/>
            </p:nvSpPr>
            <p:spPr bwMode="auto">
              <a:xfrm flipV="1">
                <a:off x="2160" y="672"/>
                <a:ext cx="0" cy="1364"/>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91" name="Line 61"/>
              <p:cNvSpPr>
                <a:spLocks noChangeShapeType="1"/>
              </p:cNvSpPr>
              <p:nvPr/>
            </p:nvSpPr>
            <p:spPr bwMode="auto">
              <a:xfrm flipV="1">
                <a:off x="2016" y="672"/>
                <a:ext cx="0" cy="1461"/>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 name="Line 62"/>
              <p:cNvSpPr>
                <a:spLocks noChangeShapeType="1"/>
              </p:cNvSpPr>
              <p:nvPr/>
            </p:nvSpPr>
            <p:spPr bwMode="auto">
              <a:xfrm flipV="1">
                <a:off x="1872" y="672"/>
                <a:ext cx="0" cy="160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93" name="Line 63"/>
              <p:cNvSpPr>
                <a:spLocks noChangeShapeType="1"/>
              </p:cNvSpPr>
              <p:nvPr/>
            </p:nvSpPr>
            <p:spPr bwMode="auto">
              <a:xfrm flipV="1">
                <a:off x="3456" y="671"/>
                <a:ext cx="0" cy="53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94" name="Line 64"/>
              <p:cNvSpPr>
                <a:spLocks noChangeShapeType="1"/>
              </p:cNvSpPr>
              <p:nvPr/>
            </p:nvSpPr>
            <p:spPr bwMode="auto">
              <a:xfrm flipV="1">
                <a:off x="3312" y="672"/>
                <a:ext cx="0" cy="68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95" name="Line 65"/>
              <p:cNvSpPr>
                <a:spLocks noChangeShapeType="1"/>
              </p:cNvSpPr>
              <p:nvPr/>
            </p:nvSpPr>
            <p:spPr bwMode="auto">
              <a:xfrm flipV="1">
                <a:off x="3599" y="671"/>
                <a:ext cx="0" cy="391"/>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96" name="Line 66"/>
              <p:cNvSpPr>
                <a:spLocks noChangeShapeType="1"/>
              </p:cNvSpPr>
              <p:nvPr/>
            </p:nvSpPr>
            <p:spPr bwMode="auto">
              <a:xfrm flipV="1">
                <a:off x="3743" y="671"/>
                <a:ext cx="0" cy="245"/>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sp>
        <p:nvSpPr>
          <p:cNvPr id="1065" name="Line 67"/>
          <p:cNvSpPr>
            <a:spLocks noChangeShapeType="1"/>
          </p:cNvSpPr>
          <p:nvPr/>
        </p:nvSpPr>
        <p:spPr bwMode="auto">
          <a:xfrm>
            <a:off x="0" y="1139825"/>
            <a:ext cx="61722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92" name="AutoShape 68"/>
          <p:cNvSpPr>
            <a:spLocks noChangeArrowheads="1"/>
          </p:cNvSpPr>
          <p:nvPr/>
        </p:nvSpPr>
        <p:spPr bwMode="auto">
          <a:xfrm>
            <a:off x="762000" y="381000"/>
            <a:ext cx="5029200" cy="212725"/>
          </a:xfrm>
          <a:custGeom>
            <a:avLst/>
            <a:gdLst>
              <a:gd name="G0" fmla="*/ 13970 1 2"/>
              <a:gd name="G1" fmla="*/ 590 1 2"/>
              <a:gd name="G2" fmla="+- 590 0 0"/>
              <a:gd name="G3" fmla="+- 13970 0 0"/>
            </a:gdLst>
            <a:ahLst/>
            <a:cxnLst>
              <a:cxn ang="0">
                <a:pos x="r" y="vc"/>
              </a:cxn>
              <a:cxn ang="5400000">
                <a:pos x="hc" y="b"/>
              </a:cxn>
              <a:cxn ang="10800000">
                <a:pos x="l" y="vc"/>
              </a:cxn>
              <a:cxn ang="16200000">
                <a:pos x="hc" y="t"/>
              </a:cxn>
            </a:cxnLst>
            <a:rect l="0" t="0" r="0" b="0"/>
            <a:pathLst>
              <a:path>
                <a:moveTo>
                  <a:pt x="0" y="0"/>
                </a:moveTo>
                <a:lnTo>
                  <a:pt x="13970" y="0"/>
                </a:lnTo>
                <a:lnTo>
                  <a:pt x="13970" y="590"/>
                </a:lnTo>
                <a:lnTo>
                  <a:pt x="0" y="59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5pPr>
            <a:lvl6pPr marL="25146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6pPr>
            <a:lvl7pPr marL="29718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7pPr>
            <a:lvl8pPr marL="34290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8pPr>
            <a:lvl9pPr marL="38862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9pPr>
          </a:lstStyle>
          <a:p>
            <a:pPr>
              <a:lnSpc>
                <a:spcPct val="100000"/>
              </a:lnSpc>
              <a:spcBef>
                <a:spcPts val="400"/>
              </a:spcBef>
              <a:defRPr/>
            </a:pPr>
            <a:r>
              <a:rPr lang="en-US" altLang="en-US" sz="800" dirty="0" smtClean="0">
                <a:solidFill>
                  <a:srgbClr val="FFFFFF"/>
                </a:solidFill>
                <a:ea typeface="ヒラギノ角ゴ Pro W3"/>
                <a:cs typeface="ヒラギノ角ゴ Pro W3"/>
              </a:rPr>
              <a:t>National Aeronautics and Space Administration</a:t>
            </a:r>
          </a:p>
        </p:txBody>
      </p:sp>
      <p:pic>
        <p:nvPicPr>
          <p:cNvPr id="1067" name="Picture 6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4450" y="152400"/>
            <a:ext cx="717550" cy="593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a:solidFill>
                  <a:srgbClr val="3465A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68" name="Rectangle 70"/>
          <p:cNvSpPr>
            <a:spLocks noGrp="1" noChangeArrowheads="1"/>
          </p:cNvSpPr>
          <p:nvPr>
            <p:ph type="title"/>
          </p:nvPr>
        </p:nvSpPr>
        <p:spPr bwMode="auto">
          <a:xfrm>
            <a:off x="458788" y="1728788"/>
            <a:ext cx="8196262" cy="1089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the title text formatClick to edit Master title style</a:t>
            </a:r>
          </a:p>
        </p:txBody>
      </p:sp>
      <p:sp>
        <p:nvSpPr>
          <p:cNvPr id="1069" name="Rectangle 71"/>
          <p:cNvSpPr>
            <a:spLocks noGrp="1" noChangeArrowheads="1"/>
          </p:cNvSpPr>
          <p:nvPr>
            <p:ph type="body" idx="1"/>
          </p:nvPr>
        </p:nvSpPr>
        <p:spPr bwMode="auto">
          <a:xfrm>
            <a:off x="457200" y="1604963"/>
            <a:ext cx="8228013" cy="3976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607"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p:txBody>
      </p:sp>
      <p:pic>
        <p:nvPicPr>
          <p:cNvPr id="7" name="Picture 6"/>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201026" y="152400"/>
            <a:ext cx="790574" cy="580686"/>
          </a:xfrm>
          <a:prstGeom prst="rect">
            <a:avLst/>
          </a:prstGeom>
        </p:spPr>
      </p:pic>
    </p:spTree>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Lst>
  <p:txStyles>
    <p:titleStyle>
      <a:lvl1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mj-lt"/>
          <a:ea typeface="+mj-ea"/>
          <a:cs typeface="+mj-cs"/>
        </a:defRPr>
      </a:lvl1pPr>
      <a:lvl2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2pPr>
      <a:lvl3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3pPr>
      <a:lvl4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4pPr>
      <a:lvl5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5pPr>
      <a:lvl6pPr marL="2514600" indent="-228600" algn="l" defTabSz="457200" rtl="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6pPr>
      <a:lvl7pPr marL="2971800" indent="-228600" algn="l" defTabSz="457200" rtl="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7pPr>
      <a:lvl8pPr marL="3429000" indent="-228600" algn="l" defTabSz="457200" rtl="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8pPr>
      <a:lvl9pPr marL="3886200" indent="-228600" algn="l" defTabSz="457200" rtl="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9pPr>
    </p:titleStyle>
    <p:bodyStyle>
      <a:lvl1pPr marL="342900" indent="-342900" algn="l" defTabSz="457200" rtl="0" eaLnBrk="0" fontAlgn="base" hangingPunct="0">
        <a:lnSpc>
          <a:spcPct val="94000"/>
        </a:lnSpc>
        <a:spcBef>
          <a:spcPct val="0"/>
        </a:spcBef>
        <a:spcAft>
          <a:spcPts val="1425"/>
        </a:spcAft>
        <a:buClr>
          <a:srgbClr val="000000"/>
        </a:buClr>
        <a:buSzPct val="100000"/>
        <a:buFont typeface="Times New Roman" pitchFamily="18" charset="0"/>
        <a:defRPr>
          <a:solidFill>
            <a:srgbClr val="000000"/>
          </a:solidFill>
          <a:latin typeface="+mn-lt"/>
          <a:ea typeface="+mn-ea"/>
          <a:cs typeface="+mn-cs"/>
        </a:defRPr>
      </a:lvl1pPr>
      <a:lvl2pPr marL="742950" indent="-285750" algn="l" defTabSz="457200" rtl="0" eaLnBrk="0" fontAlgn="base" hangingPunct="0">
        <a:lnSpc>
          <a:spcPct val="94000"/>
        </a:lnSpc>
        <a:spcBef>
          <a:spcPct val="0"/>
        </a:spcBef>
        <a:spcAft>
          <a:spcPts val="1138"/>
        </a:spcAft>
        <a:buClr>
          <a:srgbClr val="000000"/>
        </a:buClr>
        <a:buSzPct val="100000"/>
        <a:buFont typeface="Times New Roman" pitchFamily="18" charset="0"/>
        <a:defRPr>
          <a:solidFill>
            <a:srgbClr val="000000"/>
          </a:solidFill>
          <a:latin typeface="+mn-lt"/>
          <a:ea typeface="+mj-ea"/>
          <a:cs typeface="+mj-cs"/>
        </a:defRPr>
      </a:lvl2pPr>
      <a:lvl3pPr marL="1143000" indent="-228600" algn="l" defTabSz="457200" rtl="0" eaLnBrk="0" fontAlgn="base" hangingPunct="0">
        <a:lnSpc>
          <a:spcPct val="94000"/>
        </a:lnSpc>
        <a:spcBef>
          <a:spcPct val="0"/>
        </a:spcBef>
        <a:spcAft>
          <a:spcPts val="850"/>
        </a:spcAft>
        <a:buClr>
          <a:srgbClr val="000000"/>
        </a:buClr>
        <a:buSzPct val="100000"/>
        <a:buFont typeface="Times New Roman" pitchFamily="18" charset="0"/>
        <a:defRPr>
          <a:solidFill>
            <a:srgbClr val="000000"/>
          </a:solidFill>
          <a:latin typeface="+mn-lt"/>
          <a:ea typeface="+mj-ea"/>
          <a:cs typeface="+mj-cs"/>
        </a:defRPr>
      </a:lvl3pPr>
      <a:lvl4pPr marL="1600200" indent="-228600" algn="l" defTabSz="457200" rtl="0" eaLnBrk="0" fontAlgn="base" hangingPunct="0">
        <a:lnSpc>
          <a:spcPct val="94000"/>
        </a:lnSpc>
        <a:spcBef>
          <a:spcPct val="0"/>
        </a:spcBef>
        <a:spcAft>
          <a:spcPts val="575"/>
        </a:spcAft>
        <a:buClr>
          <a:srgbClr val="000000"/>
        </a:buClr>
        <a:buSzPct val="100000"/>
        <a:buFont typeface="Times New Roman" pitchFamily="18" charset="0"/>
        <a:defRPr>
          <a:solidFill>
            <a:srgbClr val="000000"/>
          </a:solidFill>
          <a:latin typeface="+mn-lt"/>
          <a:ea typeface="+mj-ea"/>
          <a:cs typeface="+mj-cs"/>
        </a:defRPr>
      </a:lvl4pPr>
      <a:lvl5pPr marL="2057400" indent="-228600" algn="l" defTabSz="457200" rtl="0" eaLnBrk="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5pPr>
      <a:lvl6pPr marL="25146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6pPr>
      <a:lvl7pPr marL="29718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7pPr>
      <a:lvl8pPr marL="34290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8pPr>
      <a:lvl9pPr marL="38862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113" y="-23813"/>
            <a:ext cx="9155113" cy="785813"/>
          </a:xfrm>
          <a:prstGeom prst="rect">
            <a:avLst/>
          </a:prstGeom>
          <a:noFill/>
          <a:ln w="9525">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1"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200" y="73025"/>
            <a:ext cx="717550" cy="593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a:solidFill>
                  <a:srgbClr val="3465A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2" name="Line 4"/>
          <p:cNvSpPr>
            <a:spLocks noChangeShapeType="1"/>
          </p:cNvSpPr>
          <p:nvPr/>
        </p:nvSpPr>
        <p:spPr bwMode="auto">
          <a:xfrm>
            <a:off x="-11113" y="6637338"/>
            <a:ext cx="9155113" cy="1587"/>
          </a:xfrm>
          <a:prstGeom prst="line">
            <a:avLst/>
          </a:prstGeom>
          <a:noFill/>
          <a:ln w="9360">
            <a:solidFill>
              <a:srgbClr val="000000"/>
            </a:solidFill>
            <a:round/>
            <a:headEnd/>
            <a:tailEnd/>
          </a:ln>
          <a:effectLst>
            <a:outerShdw dist="17819" dir="2700000" algn="ctr" rotWithShape="0">
              <a:srgbClr val="000000">
                <a:alpha val="75014"/>
              </a:srgbClr>
            </a:outerShdw>
          </a:effectLst>
          <a:extLst>
            <a:ext uri="{909E8E84-426E-40DD-AFC4-6F175D3DCCD1}">
              <a14:hiddenFill xmlns:a14="http://schemas.microsoft.com/office/drawing/2010/main">
                <a:noFill/>
              </a14:hiddenFill>
            </a:ext>
          </a:extLst>
        </p:spPr>
        <p:txBody>
          <a:bodyPr/>
          <a:lstStyle/>
          <a:p>
            <a:endParaRPr lang="en-US"/>
          </a:p>
        </p:txBody>
      </p:sp>
      <p:sp>
        <p:nvSpPr>
          <p:cNvPr id="2053" name="AutoShape 5"/>
          <p:cNvSpPr>
            <a:spLocks noChangeArrowheads="1"/>
          </p:cNvSpPr>
          <p:nvPr/>
        </p:nvSpPr>
        <p:spPr bwMode="auto">
          <a:xfrm>
            <a:off x="8534400" y="6667500"/>
            <a:ext cx="304800" cy="266700"/>
          </a:xfrm>
          <a:custGeom>
            <a:avLst/>
            <a:gdLst>
              <a:gd name="G0" fmla="*/ 2430 1 2"/>
              <a:gd name="G1" fmla="*/ 759 1 2"/>
              <a:gd name="G2" fmla="+- 759 0 0"/>
              <a:gd name="G3" fmla="+- 2430 0 0"/>
            </a:gdLst>
            <a:ahLst/>
            <a:cxnLst>
              <a:cxn ang="0">
                <a:pos x="r" y="vc"/>
              </a:cxn>
              <a:cxn ang="5400000">
                <a:pos x="hc" y="b"/>
              </a:cxn>
              <a:cxn ang="10800000">
                <a:pos x="l" y="vc"/>
              </a:cxn>
              <a:cxn ang="16200000">
                <a:pos x="hc" y="t"/>
              </a:cxn>
            </a:cxnLst>
            <a:rect l="0" t="0" r="0" b="0"/>
            <a:pathLst>
              <a:path>
                <a:moveTo>
                  <a:pt x="0" y="0"/>
                </a:moveTo>
                <a:lnTo>
                  <a:pt x="2430" y="0"/>
                </a:lnTo>
                <a:lnTo>
                  <a:pt x="2430" y="759"/>
                </a:lnTo>
                <a:lnTo>
                  <a:pt x="0" y="75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4" tIns="9144" rIns="9144" bIns="9144">
            <a:spAutoFit/>
          </a:bodyPr>
          <a:lstStyle>
            <a:lvl1pPr>
              <a:tabLst>
                <a:tab pos="457200" algn="l"/>
              </a:tabLst>
              <a:defRPr>
                <a:solidFill>
                  <a:srgbClr val="000000"/>
                </a:solidFill>
                <a:latin typeface="Arial" pitchFamily="34" charset="0"/>
                <a:ea typeface="DejaVu Sans" charset="0"/>
                <a:cs typeface="DejaVu Sans" charset="0"/>
              </a:defRPr>
            </a:lvl1pPr>
            <a:lvl2pPr>
              <a:tabLst>
                <a:tab pos="457200" algn="l"/>
              </a:tabLst>
              <a:defRPr>
                <a:solidFill>
                  <a:srgbClr val="000000"/>
                </a:solidFill>
                <a:latin typeface="Arial" pitchFamily="34" charset="0"/>
                <a:ea typeface="DejaVu Sans" charset="0"/>
                <a:cs typeface="DejaVu Sans" charset="0"/>
              </a:defRPr>
            </a:lvl2pPr>
            <a:lvl3pPr>
              <a:tabLst>
                <a:tab pos="457200" algn="l"/>
              </a:tabLst>
              <a:defRPr>
                <a:solidFill>
                  <a:srgbClr val="000000"/>
                </a:solidFill>
                <a:latin typeface="Arial" pitchFamily="34" charset="0"/>
                <a:ea typeface="DejaVu Sans" charset="0"/>
                <a:cs typeface="DejaVu Sans" charset="0"/>
              </a:defRPr>
            </a:lvl3pPr>
            <a:lvl4pPr>
              <a:tabLst>
                <a:tab pos="457200" algn="l"/>
              </a:tabLst>
              <a:defRPr>
                <a:solidFill>
                  <a:srgbClr val="000000"/>
                </a:solidFill>
                <a:latin typeface="Arial" pitchFamily="34" charset="0"/>
                <a:ea typeface="DejaVu Sans" charset="0"/>
                <a:cs typeface="DejaVu Sans" charset="0"/>
              </a:defRPr>
            </a:lvl4pPr>
            <a:lvl5pPr>
              <a:tabLst>
                <a:tab pos="457200" algn="l"/>
              </a:tabLst>
              <a:defRPr>
                <a:solidFill>
                  <a:srgbClr val="000000"/>
                </a:solidFill>
                <a:latin typeface="Arial" pitchFamily="34" charset="0"/>
                <a:ea typeface="DejaVu Sans" charset="0"/>
                <a:cs typeface="DejaVu Sans" charset="0"/>
              </a:defRPr>
            </a:lvl5pPr>
            <a:lvl6pPr marL="25146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Lst>
              <a:defRPr>
                <a:solidFill>
                  <a:srgbClr val="000000"/>
                </a:solidFill>
                <a:latin typeface="Arial" pitchFamily="34" charset="0"/>
                <a:ea typeface="DejaVu Sans" charset="0"/>
                <a:cs typeface="DejaVu Sans" charset="0"/>
              </a:defRPr>
            </a:lvl6pPr>
            <a:lvl7pPr marL="29718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Lst>
              <a:defRPr>
                <a:solidFill>
                  <a:srgbClr val="000000"/>
                </a:solidFill>
                <a:latin typeface="Arial" pitchFamily="34" charset="0"/>
                <a:ea typeface="DejaVu Sans" charset="0"/>
                <a:cs typeface="DejaVu Sans" charset="0"/>
              </a:defRPr>
            </a:lvl7pPr>
            <a:lvl8pPr marL="34290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Lst>
              <a:defRPr>
                <a:solidFill>
                  <a:srgbClr val="000000"/>
                </a:solidFill>
                <a:latin typeface="Arial" pitchFamily="34" charset="0"/>
                <a:ea typeface="DejaVu Sans" charset="0"/>
                <a:cs typeface="DejaVu Sans" charset="0"/>
              </a:defRPr>
            </a:lvl8pPr>
            <a:lvl9pPr marL="38862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Lst>
              <a:defRPr>
                <a:solidFill>
                  <a:srgbClr val="000000"/>
                </a:solidFill>
                <a:latin typeface="Arial" pitchFamily="34" charset="0"/>
                <a:ea typeface="DejaVu Sans" charset="0"/>
                <a:cs typeface="DejaVu Sans" charset="0"/>
              </a:defRPr>
            </a:lvl9pPr>
          </a:lstStyle>
          <a:p>
            <a:pPr>
              <a:lnSpc>
                <a:spcPct val="100000"/>
              </a:lnSpc>
              <a:defRPr/>
            </a:pPr>
            <a:fld id="{CD2E07DB-A7F8-4578-80AC-230FD5D2EA1D}" type="slidenum">
              <a:rPr lang="en-US" altLang="en-US" sz="1200" smtClean="0">
                <a:ea typeface="ヒラギノ角ゴ Pro W3"/>
                <a:cs typeface="ヒラギノ角ゴ Pro W3"/>
              </a:rPr>
              <a:pPr>
                <a:lnSpc>
                  <a:spcPct val="100000"/>
                </a:lnSpc>
                <a:defRPr/>
              </a:pPr>
              <a:t>‹#›</a:t>
            </a:fld>
            <a:endParaRPr lang="en-US" altLang="en-US" sz="1200" dirty="0" smtClean="0">
              <a:ea typeface="ヒラギノ角ゴ Pro W3"/>
              <a:cs typeface="ヒラギノ角ゴ Pro W3"/>
            </a:endParaRPr>
          </a:p>
        </p:txBody>
      </p:sp>
      <p:sp>
        <p:nvSpPr>
          <p:cNvPr id="2054" name="Rectangle 6"/>
          <p:cNvSpPr>
            <a:spLocks noGrp="1" noChangeArrowheads="1"/>
          </p:cNvSpPr>
          <p:nvPr>
            <p:ph type="title"/>
          </p:nvPr>
        </p:nvSpPr>
        <p:spPr bwMode="auto">
          <a:xfrm>
            <a:off x="457200" y="-152400"/>
            <a:ext cx="8228013"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dirty="0" smtClean="0"/>
              <a:t>Click to edit the title text format</a:t>
            </a:r>
          </a:p>
        </p:txBody>
      </p:sp>
      <p:sp>
        <p:nvSpPr>
          <p:cNvPr id="2055" name="Rectangle 7"/>
          <p:cNvSpPr>
            <a:spLocks noGrp="1" noChangeArrowheads="1"/>
          </p:cNvSpPr>
          <p:nvPr>
            <p:ph type="body" idx="1"/>
          </p:nvPr>
        </p:nvSpPr>
        <p:spPr bwMode="auto">
          <a:xfrm>
            <a:off x="457200" y="1604963"/>
            <a:ext cx="8228013" cy="3976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607" rIns="0" bIns="0" numCol="1" anchor="t" anchorCtr="0" compatLnSpc="1">
            <a:prstTxWarp prst="textNoShape">
              <a:avLst/>
            </a:prstTxWarp>
          </a:bodyPr>
          <a:lstStyle/>
          <a:p>
            <a:pPr lvl="0"/>
            <a:r>
              <a:rPr lang="en-GB" altLang="en-US" dirty="0" smtClean="0"/>
              <a:t>Click to edit the outline text format</a:t>
            </a:r>
          </a:p>
          <a:p>
            <a:pPr lvl="1"/>
            <a:r>
              <a:rPr lang="en-GB" altLang="en-US" dirty="0" smtClean="0"/>
              <a:t>Second Outline Level</a:t>
            </a:r>
          </a:p>
          <a:p>
            <a:pPr lvl="2"/>
            <a:r>
              <a:rPr lang="en-GB" altLang="en-US" dirty="0" smtClean="0"/>
              <a:t>Third Outline Level</a:t>
            </a:r>
          </a:p>
          <a:p>
            <a:pPr lvl="3"/>
            <a:r>
              <a:rPr lang="en-GB" altLang="en-US" dirty="0" smtClean="0"/>
              <a:t>Fourth Outline Level</a:t>
            </a:r>
          </a:p>
          <a:p>
            <a:pPr lvl="4"/>
            <a:r>
              <a:rPr lang="en-GB" altLang="en-US" dirty="0" smtClean="0"/>
              <a:t>Fifth Outline Level</a:t>
            </a:r>
          </a:p>
          <a:p>
            <a:pPr lvl="4"/>
            <a:r>
              <a:rPr lang="en-GB" altLang="en-US" dirty="0" smtClean="0"/>
              <a:t>Sixth Outline Level</a:t>
            </a:r>
          </a:p>
          <a:p>
            <a:pPr lvl="4"/>
            <a:r>
              <a:rPr lang="en-GB" altLang="en-US" dirty="0" smtClean="0"/>
              <a:t>Seventh Outline Level</a:t>
            </a:r>
          </a:p>
        </p:txBody>
      </p:sp>
      <p:pic>
        <p:nvPicPr>
          <p:cNvPr id="2" name="Picture 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153400" y="67784"/>
            <a:ext cx="841396" cy="618016"/>
          </a:xfrm>
          <a:prstGeom prst="rect">
            <a:avLst/>
          </a:prstGeom>
        </p:spPr>
      </p:pic>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txStyles>
    <p:titleStyle>
      <a:lvl1pPr algn="ctr" defTabSz="457200" rtl="0" eaLnBrk="0" fontAlgn="base" hangingPunct="0">
        <a:lnSpc>
          <a:spcPct val="94000"/>
        </a:lnSpc>
        <a:spcBef>
          <a:spcPct val="0"/>
        </a:spcBef>
        <a:spcAft>
          <a:spcPct val="0"/>
        </a:spcAft>
        <a:buClr>
          <a:srgbClr val="000000"/>
        </a:buClr>
        <a:buSzPct val="100000"/>
        <a:buFont typeface="Times New Roman" pitchFamily="18" charset="0"/>
        <a:defRPr sz="2800" b="1">
          <a:solidFill>
            <a:schemeClr val="bg1"/>
          </a:solidFill>
          <a:latin typeface="+mj-lt"/>
          <a:ea typeface="+mj-ea"/>
          <a:cs typeface="+mj-cs"/>
        </a:defRPr>
      </a:lvl1pPr>
      <a:lvl2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2pPr>
      <a:lvl3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3pPr>
      <a:lvl4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4pPr>
      <a:lvl5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5pPr>
      <a:lvl6pPr marL="2514600" indent="-228600" algn="l" defTabSz="457200" rtl="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6pPr>
      <a:lvl7pPr marL="2971800" indent="-228600" algn="l" defTabSz="457200" rtl="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7pPr>
      <a:lvl8pPr marL="3429000" indent="-228600" algn="l" defTabSz="457200" rtl="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8pPr>
      <a:lvl9pPr marL="3886200" indent="-228600" algn="l" defTabSz="457200" rtl="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9pPr>
    </p:titleStyle>
    <p:bodyStyle>
      <a:lvl1pPr marL="342900" indent="-342900" algn="l" defTabSz="457200" rtl="0" eaLnBrk="0" fontAlgn="base" hangingPunct="0">
        <a:lnSpc>
          <a:spcPct val="94000"/>
        </a:lnSpc>
        <a:spcBef>
          <a:spcPct val="0"/>
        </a:spcBef>
        <a:spcAft>
          <a:spcPts val="1425"/>
        </a:spcAft>
        <a:buClr>
          <a:srgbClr val="000000"/>
        </a:buClr>
        <a:buSzPct val="100000"/>
        <a:buFont typeface="Arial" panose="020B0604020202020204" pitchFamily="34" charset="0"/>
        <a:buChar char="•"/>
        <a:defRPr sz="2000">
          <a:solidFill>
            <a:srgbClr val="000000"/>
          </a:solidFill>
          <a:latin typeface="+mn-lt"/>
          <a:ea typeface="+mn-ea"/>
          <a:cs typeface="+mn-cs"/>
        </a:defRPr>
      </a:lvl1pPr>
      <a:lvl2pPr marL="742950" indent="-285750" algn="l" defTabSz="457200" rtl="0" eaLnBrk="0" fontAlgn="base" hangingPunct="0">
        <a:lnSpc>
          <a:spcPct val="94000"/>
        </a:lnSpc>
        <a:spcBef>
          <a:spcPct val="0"/>
        </a:spcBef>
        <a:spcAft>
          <a:spcPts val="1138"/>
        </a:spcAft>
        <a:buClr>
          <a:srgbClr val="000000"/>
        </a:buClr>
        <a:buSzPct val="100000"/>
        <a:buFont typeface="Arial" panose="020B0604020202020204" pitchFamily="34" charset="0"/>
        <a:buChar char="-"/>
        <a:defRPr>
          <a:solidFill>
            <a:srgbClr val="000000"/>
          </a:solidFill>
          <a:latin typeface="+mn-lt"/>
          <a:ea typeface="+mj-ea"/>
          <a:cs typeface="+mj-cs"/>
        </a:defRPr>
      </a:lvl2pPr>
      <a:lvl3pPr marL="1200150" indent="-285750" algn="l" defTabSz="457200" rtl="0" eaLnBrk="0" fontAlgn="base" hangingPunct="0">
        <a:lnSpc>
          <a:spcPct val="94000"/>
        </a:lnSpc>
        <a:spcBef>
          <a:spcPct val="0"/>
        </a:spcBef>
        <a:spcAft>
          <a:spcPts val="850"/>
        </a:spcAft>
        <a:buClr>
          <a:srgbClr val="000000"/>
        </a:buClr>
        <a:buSzPct val="100000"/>
        <a:buFont typeface="Arial" panose="020B0604020202020204" pitchFamily="34" charset="0"/>
        <a:buChar char="•"/>
        <a:defRPr sz="1600">
          <a:solidFill>
            <a:srgbClr val="000000"/>
          </a:solidFill>
          <a:latin typeface="+mn-lt"/>
          <a:ea typeface="+mj-ea"/>
          <a:cs typeface="+mj-cs"/>
        </a:defRPr>
      </a:lvl3pPr>
      <a:lvl4pPr marL="1657350" indent="-285750" algn="l" defTabSz="457200" rtl="0" eaLnBrk="0" fontAlgn="base" hangingPunct="0">
        <a:lnSpc>
          <a:spcPct val="94000"/>
        </a:lnSpc>
        <a:spcBef>
          <a:spcPct val="0"/>
        </a:spcBef>
        <a:spcAft>
          <a:spcPts val="575"/>
        </a:spcAft>
        <a:buClr>
          <a:srgbClr val="000000"/>
        </a:buClr>
        <a:buSzPct val="100000"/>
        <a:buFont typeface="Courier New" panose="02070309020205020404" pitchFamily="49" charset="0"/>
        <a:buChar char="o"/>
        <a:defRPr sz="1400">
          <a:solidFill>
            <a:srgbClr val="000000"/>
          </a:solidFill>
          <a:latin typeface="+mn-lt"/>
          <a:ea typeface="+mj-ea"/>
          <a:cs typeface="+mj-cs"/>
        </a:defRPr>
      </a:lvl4pPr>
      <a:lvl5pPr marL="2114550" indent="-285750" algn="l" defTabSz="457200" rtl="0" eaLnBrk="0" fontAlgn="base" hangingPunct="0">
        <a:lnSpc>
          <a:spcPct val="94000"/>
        </a:lnSpc>
        <a:spcBef>
          <a:spcPct val="0"/>
        </a:spcBef>
        <a:spcAft>
          <a:spcPts val="288"/>
        </a:spcAft>
        <a:buClr>
          <a:srgbClr val="000000"/>
        </a:buClr>
        <a:buSzPct val="100000"/>
        <a:buFont typeface="Arial" panose="020B0604020202020204" pitchFamily="34" charset="0"/>
        <a:buChar char="•"/>
        <a:defRPr sz="1400">
          <a:solidFill>
            <a:srgbClr val="000000"/>
          </a:solidFill>
          <a:latin typeface="+mn-lt"/>
          <a:ea typeface="+mj-ea"/>
          <a:cs typeface="+mj-cs"/>
        </a:defRPr>
      </a:lvl5pPr>
      <a:lvl6pPr marL="25146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6pPr>
      <a:lvl7pPr marL="29718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7pPr>
      <a:lvl8pPr marL="34290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8pPr>
      <a:lvl9pPr marL="38862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hyperlink" Target="http://www.hcs.ufl.edu/~george/" TargetMode="Externa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dirty="0" err="1" smtClean="0"/>
              <a:t>cFS</a:t>
            </a:r>
            <a:r>
              <a:rPr lang="en-US" dirty="0" smtClean="0"/>
              <a:t> Workshop</a:t>
            </a:r>
            <a:br>
              <a:rPr lang="en-US" dirty="0" smtClean="0"/>
            </a:br>
            <a:r>
              <a:rPr lang="en-US" dirty="0" smtClean="0"/>
              <a:t>Introduction</a:t>
            </a:r>
            <a:endParaRPr lang="en-US" dirty="0"/>
          </a:p>
        </p:txBody>
      </p:sp>
      <p:sp>
        <p:nvSpPr>
          <p:cNvPr id="3" name="Subtitle 2"/>
          <p:cNvSpPr>
            <a:spLocks noGrp="1"/>
          </p:cNvSpPr>
          <p:nvPr>
            <p:ph type="subTitle" idx="1"/>
          </p:nvPr>
        </p:nvSpPr>
        <p:spPr>
          <a:xfrm>
            <a:off x="1371600" y="3733800"/>
            <a:ext cx="6400800" cy="1752600"/>
          </a:xfrm>
        </p:spPr>
        <p:txBody>
          <a:bodyPr/>
          <a:lstStyle/>
          <a:p>
            <a:r>
              <a:rPr lang="en-US" sz="1800" dirty="0"/>
              <a:t>The Johns Hopkins University Applied </a:t>
            </a:r>
            <a:r>
              <a:rPr lang="en-US" sz="1800" dirty="0" smtClean="0"/>
              <a:t>Physics Laboratory</a:t>
            </a:r>
          </a:p>
          <a:p>
            <a:r>
              <a:rPr lang="en-US" dirty="0"/>
              <a:t>c</a:t>
            </a:r>
            <a:r>
              <a:rPr lang="en-US" sz="1800" dirty="0" smtClean="0"/>
              <a:t>ore Flight Software System Workshop</a:t>
            </a:r>
          </a:p>
          <a:p>
            <a:r>
              <a:rPr lang="en-US" sz="1800" b="0" dirty="0" smtClean="0"/>
              <a:t>October 26, 2015</a:t>
            </a:r>
            <a:endParaRPr lang="en-US" sz="1800" b="0" dirty="0"/>
          </a:p>
        </p:txBody>
      </p:sp>
      <p:sp>
        <p:nvSpPr>
          <p:cNvPr id="4" name="Subtitle 2"/>
          <p:cNvSpPr txBox="1">
            <a:spLocks/>
          </p:cNvSpPr>
          <p:nvPr/>
        </p:nvSpPr>
        <p:spPr bwMode="auto">
          <a:xfrm>
            <a:off x="1447800" y="5486400"/>
            <a:ext cx="6400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607" rIns="0" bIns="0" numCol="1" anchor="t" anchorCtr="0" compatLnSpc="1">
            <a:prstTxWarp prst="textNoShape">
              <a:avLst/>
            </a:prstTxWarp>
          </a:bodyPr>
          <a:lstStyle>
            <a:lvl1pPr marL="0" indent="0" algn="ctr" defTabSz="457200" rtl="0" eaLnBrk="0" fontAlgn="base" hangingPunct="0">
              <a:lnSpc>
                <a:spcPct val="94000"/>
              </a:lnSpc>
              <a:spcBef>
                <a:spcPct val="0"/>
              </a:spcBef>
              <a:spcAft>
                <a:spcPts val="1425"/>
              </a:spcAft>
              <a:buClr>
                <a:srgbClr val="000000"/>
              </a:buClr>
              <a:buSzPct val="100000"/>
              <a:buFont typeface="Times New Roman" pitchFamily="18" charset="0"/>
              <a:buNone/>
              <a:defRPr sz="1800" b="1">
                <a:solidFill>
                  <a:schemeClr val="bg1"/>
                </a:solidFill>
                <a:latin typeface="+mn-lt"/>
                <a:ea typeface="+mn-ea"/>
                <a:cs typeface="+mn-cs"/>
              </a:defRPr>
            </a:lvl1pPr>
            <a:lvl2pPr marL="457200" indent="0" algn="ctr" defTabSz="457200" rtl="0" eaLnBrk="0" fontAlgn="base" hangingPunct="0">
              <a:lnSpc>
                <a:spcPct val="94000"/>
              </a:lnSpc>
              <a:spcBef>
                <a:spcPct val="0"/>
              </a:spcBef>
              <a:spcAft>
                <a:spcPts val="1138"/>
              </a:spcAft>
              <a:buClr>
                <a:srgbClr val="000000"/>
              </a:buClr>
              <a:buSzPct val="100000"/>
              <a:buFont typeface="Times New Roman" pitchFamily="18" charset="0"/>
              <a:buNone/>
              <a:defRPr>
                <a:solidFill>
                  <a:srgbClr val="000000"/>
                </a:solidFill>
                <a:latin typeface="+mn-lt"/>
                <a:ea typeface="+mj-ea"/>
                <a:cs typeface="+mj-cs"/>
              </a:defRPr>
            </a:lvl2pPr>
            <a:lvl3pPr marL="914400" indent="0" algn="ctr" defTabSz="457200" rtl="0" eaLnBrk="0" fontAlgn="base" hangingPunct="0">
              <a:lnSpc>
                <a:spcPct val="94000"/>
              </a:lnSpc>
              <a:spcBef>
                <a:spcPct val="0"/>
              </a:spcBef>
              <a:spcAft>
                <a:spcPts val="850"/>
              </a:spcAft>
              <a:buClr>
                <a:srgbClr val="000000"/>
              </a:buClr>
              <a:buSzPct val="100000"/>
              <a:buFont typeface="Times New Roman" pitchFamily="18" charset="0"/>
              <a:buNone/>
              <a:defRPr>
                <a:solidFill>
                  <a:srgbClr val="000000"/>
                </a:solidFill>
                <a:latin typeface="+mn-lt"/>
                <a:ea typeface="+mj-ea"/>
                <a:cs typeface="+mj-cs"/>
              </a:defRPr>
            </a:lvl3pPr>
            <a:lvl4pPr marL="1371600" indent="0" algn="ctr" defTabSz="457200" rtl="0" eaLnBrk="0" fontAlgn="base" hangingPunct="0">
              <a:lnSpc>
                <a:spcPct val="94000"/>
              </a:lnSpc>
              <a:spcBef>
                <a:spcPct val="0"/>
              </a:spcBef>
              <a:spcAft>
                <a:spcPts val="575"/>
              </a:spcAft>
              <a:buClr>
                <a:srgbClr val="000000"/>
              </a:buClr>
              <a:buSzPct val="100000"/>
              <a:buFont typeface="Times New Roman" pitchFamily="18" charset="0"/>
              <a:buNone/>
              <a:defRPr>
                <a:solidFill>
                  <a:srgbClr val="000000"/>
                </a:solidFill>
                <a:latin typeface="+mn-lt"/>
                <a:ea typeface="+mj-ea"/>
                <a:cs typeface="+mj-cs"/>
              </a:defRPr>
            </a:lvl4pPr>
            <a:lvl5pPr marL="1828800" indent="0" algn="ctr" defTabSz="457200" rtl="0" eaLnBrk="0" fontAlgn="base" hangingPunct="0">
              <a:lnSpc>
                <a:spcPct val="94000"/>
              </a:lnSpc>
              <a:spcBef>
                <a:spcPct val="0"/>
              </a:spcBef>
              <a:spcAft>
                <a:spcPts val="288"/>
              </a:spcAft>
              <a:buClr>
                <a:srgbClr val="000000"/>
              </a:buClr>
              <a:buSzPct val="100000"/>
              <a:buFont typeface="Times New Roman" pitchFamily="18" charset="0"/>
              <a:buNone/>
              <a:defRPr sz="2000">
                <a:solidFill>
                  <a:srgbClr val="000000"/>
                </a:solidFill>
                <a:latin typeface="+mn-lt"/>
                <a:ea typeface="+mj-ea"/>
                <a:cs typeface="+mj-cs"/>
              </a:defRPr>
            </a:lvl5pPr>
            <a:lvl6pPr marL="2286000" indent="0" algn="ctr" defTabSz="457200" rtl="0" fontAlgn="base" hangingPunct="0">
              <a:lnSpc>
                <a:spcPct val="94000"/>
              </a:lnSpc>
              <a:spcBef>
                <a:spcPct val="0"/>
              </a:spcBef>
              <a:spcAft>
                <a:spcPts val="288"/>
              </a:spcAft>
              <a:buClr>
                <a:srgbClr val="000000"/>
              </a:buClr>
              <a:buSzPct val="100000"/>
              <a:buFont typeface="Times New Roman" pitchFamily="18" charset="0"/>
              <a:buNone/>
              <a:defRPr sz="2000">
                <a:solidFill>
                  <a:srgbClr val="000000"/>
                </a:solidFill>
                <a:latin typeface="+mn-lt"/>
                <a:ea typeface="+mj-ea"/>
                <a:cs typeface="+mj-cs"/>
              </a:defRPr>
            </a:lvl6pPr>
            <a:lvl7pPr marL="2743200" indent="0" algn="ctr" defTabSz="457200" rtl="0" fontAlgn="base" hangingPunct="0">
              <a:lnSpc>
                <a:spcPct val="94000"/>
              </a:lnSpc>
              <a:spcBef>
                <a:spcPct val="0"/>
              </a:spcBef>
              <a:spcAft>
                <a:spcPts val="288"/>
              </a:spcAft>
              <a:buClr>
                <a:srgbClr val="000000"/>
              </a:buClr>
              <a:buSzPct val="100000"/>
              <a:buFont typeface="Times New Roman" pitchFamily="18" charset="0"/>
              <a:buNone/>
              <a:defRPr sz="2000">
                <a:solidFill>
                  <a:srgbClr val="000000"/>
                </a:solidFill>
                <a:latin typeface="+mn-lt"/>
                <a:ea typeface="+mj-ea"/>
                <a:cs typeface="+mj-cs"/>
              </a:defRPr>
            </a:lvl7pPr>
            <a:lvl8pPr marL="3200400" indent="0" algn="ctr" defTabSz="457200" rtl="0" fontAlgn="base" hangingPunct="0">
              <a:lnSpc>
                <a:spcPct val="94000"/>
              </a:lnSpc>
              <a:spcBef>
                <a:spcPct val="0"/>
              </a:spcBef>
              <a:spcAft>
                <a:spcPts val="288"/>
              </a:spcAft>
              <a:buClr>
                <a:srgbClr val="000000"/>
              </a:buClr>
              <a:buSzPct val="100000"/>
              <a:buFont typeface="Times New Roman" pitchFamily="18" charset="0"/>
              <a:buNone/>
              <a:defRPr sz="2000">
                <a:solidFill>
                  <a:srgbClr val="000000"/>
                </a:solidFill>
                <a:latin typeface="+mn-lt"/>
                <a:ea typeface="+mj-ea"/>
                <a:cs typeface="+mj-cs"/>
              </a:defRPr>
            </a:lvl8pPr>
            <a:lvl9pPr marL="3657600" indent="0" algn="ctr" defTabSz="457200" rtl="0" fontAlgn="base" hangingPunct="0">
              <a:lnSpc>
                <a:spcPct val="94000"/>
              </a:lnSpc>
              <a:spcBef>
                <a:spcPct val="0"/>
              </a:spcBef>
              <a:spcAft>
                <a:spcPts val="288"/>
              </a:spcAft>
              <a:buClr>
                <a:srgbClr val="000000"/>
              </a:buClr>
              <a:buSzPct val="100000"/>
              <a:buFont typeface="Times New Roman" pitchFamily="18" charset="0"/>
              <a:buNone/>
              <a:defRPr sz="2000">
                <a:solidFill>
                  <a:srgbClr val="000000"/>
                </a:solidFill>
                <a:latin typeface="+mn-lt"/>
                <a:ea typeface="+mj-ea"/>
                <a:cs typeface="+mj-cs"/>
              </a:defRPr>
            </a:lvl9pPr>
          </a:lstStyle>
          <a:p>
            <a:r>
              <a:rPr lang="en-US" kern="0" dirty="0" smtClean="0">
                <a:solidFill>
                  <a:srgbClr val="FFFFFF"/>
                </a:solidFill>
              </a:rPr>
              <a:t>David McComas – NASA Goddard Space Flight Center</a:t>
            </a:r>
            <a:endParaRPr lang="en-US" b="0" kern="0" dirty="0">
              <a:solidFill>
                <a:srgbClr val="FFFFFF"/>
              </a:solidFill>
            </a:endParaRPr>
          </a:p>
        </p:txBody>
      </p:sp>
    </p:spTree>
    <p:extLst>
      <p:ext uri="{BB962C8B-B14F-4D97-AF65-F5344CB8AC3E}">
        <p14:creationId xmlns:p14="http://schemas.microsoft.com/office/powerpoint/2010/main" val="2952283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cFS</a:t>
            </a:r>
            <a:r>
              <a:rPr lang="en-US" dirty="0" smtClean="0"/>
              <a:t> Community Purpose</a:t>
            </a:r>
            <a:endParaRPr lang="en-US" dirty="0"/>
          </a:p>
        </p:txBody>
      </p:sp>
      <p:sp>
        <p:nvSpPr>
          <p:cNvPr id="3" name="Content Placeholder 2"/>
          <p:cNvSpPr>
            <a:spLocks noGrp="1"/>
          </p:cNvSpPr>
          <p:nvPr>
            <p:ph idx="1"/>
          </p:nvPr>
        </p:nvSpPr>
        <p:spPr>
          <a:xfrm>
            <a:off x="685800" y="1219200"/>
            <a:ext cx="8042276" cy="5181600"/>
          </a:xfrm>
        </p:spPr>
        <p:txBody>
          <a:bodyPr>
            <a:normAutofit/>
          </a:bodyPr>
          <a:lstStyle/>
          <a:p>
            <a:r>
              <a:rPr lang="en-US" sz="2400" dirty="0" smtClean="0"/>
              <a:t>Advance </a:t>
            </a:r>
            <a:r>
              <a:rPr lang="en-US" sz="2400" dirty="0"/>
              <a:t>the creation, evolution, promotion, and support of </a:t>
            </a:r>
            <a:r>
              <a:rPr lang="en-US" sz="2400" dirty="0" smtClean="0"/>
              <a:t>a NASA Class B flight software system</a:t>
            </a:r>
          </a:p>
          <a:p>
            <a:pPr lvl="1"/>
            <a:r>
              <a:rPr lang="en-US" sz="2000" dirty="0" smtClean="0"/>
              <a:t>Important we stay focused on our domain</a:t>
            </a:r>
            <a:endParaRPr lang="en-US" sz="2000" dirty="0"/>
          </a:p>
          <a:p>
            <a:endParaRPr lang="en-US" sz="2400" dirty="0" smtClean="0"/>
          </a:p>
          <a:p>
            <a:r>
              <a:rPr lang="en-US" sz="2400" dirty="0" smtClean="0"/>
              <a:t>Cultivate </a:t>
            </a:r>
            <a:r>
              <a:rPr lang="en-US" sz="2400" dirty="0"/>
              <a:t>both an open source community and an ecosystem of complementary products, capabilities, and services. </a:t>
            </a:r>
            <a:endParaRPr lang="en-US" sz="2400" dirty="0" smtClean="0"/>
          </a:p>
          <a:p>
            <a:pPr lvl="1"/>
            <a:r>
              <a:rPr lang="en-US" sz="2000" dirty="0" smtClean="0"/>
              <a:t>All inclusive in terms of organizations</a:t>
            </a:r>
          </a:p>
          <a:p>
            <a:pPr lvl="1"/>
            <a:r>
              <a:rPr lang="en-US" sz="2000" dirty="0" smtClean="0"/>
              <a:t>No constraints on complementary products</a:t>
            </a:r>
          </a:p>
          <a:p>
            <a:pPr lvl="1"/>
            <a:endParaRPr lang="en-US" sz="2000" dirty="0"/>
          </a:p>
          <a:p>
            <a:pPr marL="0" indent="0">
              <a:buNone/>
            </a:pPr>
            <a:endParaRPr lang="en-US" sz="2400" dirty="0" smtClean="0"/>
          </a:p>
          <a:p>
            <a:endParaRPr lang="en-US" sz="2800" dirty="0" smtClean="0"/>
          </a:p>
        </p:txBody>
      </p:sp>
    </p:spTree>
    <p:extLst>
      <p:ext uri="{BB962C8B-B14F-4D97-AF65-F5344CB8AC3E}">
        <p14:creationId xmlns:p14="http://schemas.microsoft.com/office/powerpoint/2010/main" val="685235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the Community</a:t>
            </a:r>
            <a:br>
              <a:rPr lang="en-US" dirty="0" smtClean="0"/>
            </a:br>
            <a:r>
              <a:rPr lang="en-US" dirty="0" smtClean="0"/>
              <a:t>Business Model</a:t>
            </a:r>
            <a:endParaRPr lang="en-US" dirty="0"/>
          </a:p>
        </p:txBody>
      </p:sp>
      <p:sp>
        <p:nvSpPr>
          <p:cNvPr id="3" name="Content Placeholder 2"/>
          <p:cNvSpPr>
            <a:spLocks noGrp="1"/>
          </p:cNvSpPr>
          <p:nvPr>
            <p:ph idx="1"/>
          </p:nvPr>
        </p:nvSpPr>
        <p:spPr>
          <a:xfrm>
            <a:off x="550068" y="990600"/>
            <a:ext cx="8042276" cy="5486400"/>
          </a:xfrm>
        </p:spPr>
        <p:txBody>
          <a:bodyPr>
            <a:normAutofit/>
          </a:bodyPr>
          <a:lstStyle/>
          <a:p>
            <a:r>
              <a:rPr lang="en-US" sz="1800" dirty="0" smtClean="0"/>
              <a:t>Funding Model</a:t>
            </a:r>
          </a:p>
          <a:p>
            <a:pPr lvl="1"/>
            <a:r>
              <a:rPr lang="en-US" sz="1600" dirty="0" smtClean="0"/>
              <a:t>No institutional funding, Advanced Exploration Systems (JSC) provides a lifeline  </a:t>
            </a:r>
          </a:p>
          <a:p>
            <a:pPr lvl="1"/>
            <a:r>
              <a:rPr lang="en-US" sz="1600" dirty="0" smtClean="0"/>
              <a:t>Members use ‘local’ funding to support community activities</a:t>
            </a:r>
          </a:p>
          <a:p>
            <a:pPr lvl="1"/>
            <a:r>
              <a:rPr lang="en-US" sz="1600" dirty="0" smtClean="0"/>
              <a:t>New release content driven by upcoming member mission needs</a:t>
            </a:r>
          </a:p>
          <a:p>
            <a:endParaRPr lang="en-US" sz="1800" dirty="0" smtClean="0"/>
          </a:p>
          <a:p>
            <a:r>
              <a:rPr lang="en-US" sz="1800" dirty="0" smtClean="0"/>
              <a:t>No formal community charter, by-laws, or operating procedures in place</a:t>
            </a:r>
          </a:p>
          <a:p>
            <a:pPr lvl="1"/>
            <a:r>
              <a:rPr lang="en-US" sz="1600" dirty="0" smtClean="0"/>
              <a:t>Original 2012 draft charter never signed </a:t>
            </a:r>
          </a:p>
          <a:p>
            <a:pPr lvl="1"/>
            <a:r>
              <a:rPr lang="en-US" sz="1600" dirty="0" smtClean="0"/>
              <a:t>Some original concepts still valid, but top-down funding approach needs rework</a:t>
            </a:r>
          </a:p>
          <a:p>
            <a:endParaRPr lang="en-US" sz="1800" dirty="0" smtClean="0"/>
          </a:p>
          <a:p>
            <a:r>
              <a:rPr lang="en-US" sz="1800" dirty="0" smtClean="0"/>
              <a:t>Product Management is evolving and a management plan needs to be defined to cover</a:t>
            </a:r>
          </a:p>
          <a:p>
            <a:pPr lvl="1"/>
            <a:r>
              <a:rPr lang="en-US" sz="1600" dirty="0" smtClean="0"/>
              <a:t>Scope of products controlled by the CCB</a:t>
            </a:r>
          </a:p>
          <a:p>
            <a:pPr lvl="1"/>
            <a:r>
              <a:rPr lang="en-US" sz="1600" dirty="0" smtClean="0"/>
              <a:t>Product </a:t>
            </a:r>
            <a:r>
              <a:rPr lang="en-US" sz="1600" dirty="0"/>
              <a:t>r</a:t>
            </a:r>
            <a:r>
              <a:rPr lang="en-US" sz="1600" dirty="0" smtClean="0"/>
              <a:t>elease strategies and versioning</a:t>
            </a:r>
          </a:p>
          <a:p>
            <a:pPr lvl="1"/>
            <a:r>
              <a:rPr lang="en-US" sz="1600" dirty="0" smtClean="0"/>
              <a:t>Product delivery and community feedback </a:t>
            </a:r>
            <a:endParaRPr lang="en-US" sz="1600" dirty="0"/>
          </a:p>
          <a:p>
            <a:pPr marL="0" indent="0">
              <a:buNone/>
            </a:pPr>
            <a:endParaRPr lang="en-US" sz="1800" dirty="0" smtClean="0"/>
          </a:p>
        </p:txBody>
      </p:sp>
    </p:spTree>
    <p:extLst>
      <p:ext uri="{BB962C8B-B14F-4D97-AF65-F5344CB8AC3E}">
        <p14:creationId xmlns:p14="http://schemas.microsoft.com/office/powerpoint/2010/main" val="4210119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the Community</a:t>
            </a:r>
            <a:br>
              <a:rPr lang="en-US" dirty="0" smtClean="0"/>
            </a:br>
            <a:r>
              <a:rPr lang="en-US" dirty="0" smtClean="0"/>
              <a:t>Communication</a:t>
            </a:r>
            <a:endParaRPr lang="en-US" dirty="0"/>
          </a:p>
        </p:txBody>
      </p:sp>
      <p:sp>
        <p:nvSpPr>
          <p:cNvPr id="3" name="Content Placeholder 2"/>
          <p:cNvSpPr>
            <a:spLocks noGrp="1"/>
          </p:cNvSpPr>
          <p:nvPr>
            <p:ph idx="1"/>
          </p:nvPr>
        </p:nvSpPr>
        <p:spPr>
          <a:xfrm>
            <a:off x="550068" y="990600"/>
            <a:ext cx="8042276" cy="5715000"/>
          </a:xfrm>
        </p:spPr>
        <p:txBody>
          <a:bodyPr>
            <a:normAutofit fontScale="70000" lnSpcReduction="20000"/>
          </a:bodyPr>
          <a:lstStyle/>
          <a:p>
            <a:r>
              <a:rPr lang="en-US" dirty="0" smtClean="0"/>
              <a:t>Mailing Lists</a:t>
            </a:r>
          </a:p>
          <a:p>
            <a:pPr lvl="1"/>
            <a:r>
              <a:rPr lang="en-US" b="1" dirty="0" smtClean="0">
                <a:solidFill>
                  <a:schemeClr val="accent2"/>
                </a:solidFill>
              </a:rPr>
              <a:t>cfs-community@lists.nasa.gov</a:t>
            </a:r>
            <a:endParaRPr lang="en-US" b="1" dirty="0">
              <a:solidFill>
                <a:schemeClr val="accent2"/>
              </a:solidFill>
            </a:endParaRPr>
          </a:p>
          <a:p>
            <a:pPr lvl="2"/>
            <a:r>
              <a:rPr lang="en-US" dirty="0" smtClean="0">
                <a:solidFill>
                  <a:schemeClr val="tx1"/>
                </a:solidFill>
              </a:rPr>
              <a:t>Contains all members</a:t>
            </a:r>
            <a:endParaRPr lang="en-US" dirty="0">
              <a:solidFill>
                <a:schemeClr val="tx1"/>
              </a:solidFill>
            </a:endParaRPr>
          </a:p>
          <a:p>
            <a:pPr lvl="1"/>
            <a:r>
              <a:rPr lang="en-US" b="1" dirty="0" smtClean="0">
                <a:solidFill>
                  <a:schemeClr val="accent2"/>
                </a:solidFill>
              </a:rPr>
              <a:t>cfs-community-ccb@lists.nasa.gov</a:t>
            </a:r>
            <a:endParaRPr lang="en-US" dirty="0">
              <a:solidFill>
                <a:schemeClr val="tx1"/>
              </a:solidFill>
            </a:endParaRPr>
          </a:p>
          <a:p>
            <a:pPr lvl="2"/>
            <a:r>
              <a:rPr lang="en-US" dirty="0" smtClean="0">
                <a:solidFill>
                  <a:schemeClr val="tx1"/>
                </a:solidFill>
              </a:rPr>
              <a:t>CCB members</a:t>
            </a:r>
          </a:p>
          <a:p>
            <a:endParaRPr lang="en-US" dirty="0" smtClean="0"/>
          </a:p>
          <a:p>
            <a:r>
              <a:rPr lang="en-US" dirty="0" smtClean="0"/>
              <a:t>Public Websites</a:t>
            </a:r>
          </a:p>
          <a:p>
            <a:pPr lvl="1"/>
            <a:r>
              <a:rPr lang="en-US" b="1" dirty="0" smtClean="0">
                <a:solidFill>
                  <a:schemeClr val="accent2"/>
                </a:solidFill>
              </a:rPr>
              <a:t>https://cfs.gsfc.nasa.gov/</a:t>
            </a:r>
            <a:endParaRPr lang="en-US" dirty="0" smtClean="0"/>
          </a:p>
          <a:p>
            <a:pPr lvl="2"/>
            <a:r>
              <a:rPr lang="en-US" dirty="0" smtClean="0"/>
              <a:t>General information and links to all open source code and documents on </a:t>
            </a:r>
            <a:r>
              <a:rPr lang="en-US" dirty="0" err="1"/>
              <a:t>S</a:t>
            </a:r>
            <a:r>
              <a:rPr lang="en-US" dirty="0" err="1" smtClean="0"/>
              <a:t>ourceforge</a:t>
            </a:r>
            <a:endParaRPr lang="en-US" dirty="0" smtClean="0"/>
          </a:p>
          <a:p>
            <a:pPr lvl="1"/>
            <a:r>
              <a:rPr lang="en-US" b="1" dirty="0" smtClean="0">
                <a:solidFill>
                  <a:schemeClr val="accent2"/>
                </a:solidFill>
              </a:rPr>
              <a:t>https://sourceforge.net/projects/xxx</a:t>
            </a:r>
            <a:endParaRPr lang="en-US" dirty="0" smtClean="0"/>
          </a:p>
          <a:p>
            <a:pPr lvl="2"/>
            <a:r>
              <a:rPr lang="en-US" dirty="0" smtClean="0"/>
              <a:t>Multiple projects for different </a:t>
            </a:r>
            <a:r>
              <a:rPr lang="en-US" dirty="0" err="1" smtClean="0"/>
              <a:t>cFS</a:t>
            </a:r>
            <a:r>
              <a:rPr lang="en-US" dirty="0" smtClean="0"/>
              <a:t> components</a:t>
            </a:r>
            <a:endParaRPr lang="en-US" dirty="0"/>
          </a:p>
          <a:p>
            <a:endParaRPr lang="en-US" dirty="0" smtClean="0"/>
          </a:p>
          <a:p>
            <a:r>
              <a:rPr lang="en-US" dirty="0" smtClean="0"/>
              <a:t>Restricted access (requires NDC account)</a:t>
            </a:r>
          </a:p>
          <a:p>
            <a:pPr lvl="1"/>
            <a:r>
              <a:rPr lang="en-US" b="1" dirty="0" smtClean="0">
                <a:solidFill>
                  <a:schemeClr val="accent2"/>
                </a:solidFill>
              </a:rPr>
              <a:t>https://nsckn.nasa.gov/Community</a:t>
            </a:r>
            <a:endParaRPr lang="en-US" dirty="0" smtClean="0"/>
          </a:p>
          <a:p>
            <a:pPr lvl="2" eaLnBrk="1">
              <a:lnSpc>
                <a:spcPct val="100000"/>
              </a:lnSpc>
              <a:spcBef>
                <a:spcPts val="0"/>
              </a:spcBef>
              <a:defRPr/>
            </a:pPr>
            <a:r>
              <a:rPr lang="en-US" dirty="0" smtClean="0"/>
              <a:t>NESC hosted server containing discussion </a:t>
            </a:r>
            <a:r>
              <a:rPr lang="en-US" dirty="0"/>
              <a:t>forums, </a:t>
            </a:r>
            <a:r>
              <a:rPr lang="en-US" dirty="0" smtClean="0"/>
              <a:t>documents, </a:t>
            </a:r>
            <a:r>
              <a:rPr lang="en-US" dirty="0"/>
              <a:t>meeting notes…</a:t>
            </a:r>
          </a:p>
          <a:p>
            <a:pPr lvl="2">
              <a:spcBef>
                <a:spcPts val="0"/>
              </a:spcBef>
              <a:defRPr/>
            </a:pPr>
            <a:r>
              <a:rPr lang="en-US" dirty="0" smtClean="0"/>
              <a:t>Approved </a:t>
            </a:r>
            <a:r>
              <a:rPr lang="en-US" dirty="0"/>
              <a:t>for ITAR and </a:t>
            </a:r>
            <a:r>
              <a:rPr lang="en-US" dirty="0" smtClean="0"/>
              <a:t>Sensitive But Unclassified (SBU) </a:t>
            </a:r>
            <a:r>
              <a:rPr lang="en-US" dirty="0"/>
              <a:t>material</a:t>
            </a:r>
          </a:p>
          <a:p>
            <a:pPr lvl="1"/>
            <a:r>
              <a:rPr lang="en-US" b="1" dirty="0" smtClean="0">
                <a:solidFill>
                  <a:schemeClr val="accent2"/>
                </a:solidFill>
              </a:rPr>
              <a:t>https://babelfish.arc.nasa.gov/</a:t>
            </a:r>
            <a:endParaRPr lang="en-US" dirty="0" smtClean="0"/>
          </a:p>
          <a:p>
            <a:pPr lvl="2"/>
            <a:r>
              <a:rPr lang="en-US" dirty="0" smtClean="0"/>
              <a:t>ARC hosted server used for inter-center collaboration</a:t>
            </a:r>
          </a:p>
          <a:p>
            <a:pPr lvl="2"/>
            <a:r>
              <a:rPr lang="en-US" dirty="0" smtClean="0"/>
              <a:t> </a:t>
            </a:r>
            <a:r>
              <a:rPr lang="en-US" dirty="0" err="1" smtClean="0"/>
              <a:t>Git</a:t>
            </a:r>
            <a:r>
              <a:rPr lang="en-US" dirty="0" smtClean="0"/>
              <a:t> </a:t>
            </a:r>
            <a:r>
              <a:rPr lang="en-US" dirty="0" err="1" smtClean="0"/>
              <a:t>andTrac</a:t>
            </a:r>
            <a:r>
              <a:rPr lang="en-US" dirty="0" smtClean="0"/>
              <a:t> used for source code configuration management and change requests</a:t>
            </a:r>
          </a:p>
          <a:p>
            <a:pPr lvl="2"/>
            <a:r>
              <a:rPr lang="en-US" dirty="0" smtClean="0"/>
              <a:t>Not approved for ITAR material</a:t>
            </a:r>
          </a:p>
          <a:p>
            <a:pPr lvl="1"/>
            <a:endParaRPr lang="en-US" dirty="0" smtClean="0"/>
          </a:p>
          <a:p>
            <a:endParaRPr lang="en-US" dirty="0"/>
          </a:p>
        </p:txBody>
      </p:sp>
    </p:spTree>
    <p:extLst>
      <p:ext uri="{BB962C8B-B14F-4D97-AF65-F5344CB8AC3E}">
        <p14:creationId xmlns:p14="http://schemas.microsoft.com/office/powerpoint/2010/main" val="2404423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Realities…</a:t>
            </a:r>
            <a:endParaRPr lang="en-US" dirty="0"/>
          </a:p>
        </p:txBody>
      </p:sp>
      <p:sp>
        <p:nvSpPr>
          <p:cNvPr id="3" name="Content Placeholder 2"/>
          <p:cNvSpPr>
            <a:spLocks noGrp="1"/>
          </p:cNvSpPr>
          <p:nvPr>
            <p:ph idx="1"/>
          </p:nvPr>
        </p:nvSpPr>
        <p:spPr>
          <a:xfrm>
            <a:off x="466499" y="1110344"/>
            <a:ext cx="8228013" cy="5714999"/>
          </a:xfrm>
        </p:spPr>
        <p:txBody>
          <a:bodyPr>
            <a:normAutofit fontScale="92500" lnSpcReduction="20000"/>
          </a:bodyPr>
          <a:lstStyle/>
          <a:p>
            <a:r>
              <a:rPr lang="en-US" sz="1800" dirty="0"/>
              <a:t>ITAR (International Traffic in Arms Regulations) and the EAR (Export Administration Regulations) </a:t>
            </a:r>
          </a:p>
          <a:p>
            <a:pPr lvl="1"/>
            <a:r>
              <a:rPr lang="en-US" sz="1600" dirty="0" smtClean="0"/>
              <a:t>Export </a:t>
            </a:r>
            <a:r>
              <a:rPr lang="en-US" sz="1600" dirty="0"/>
              <a:t>control </a:t>
            </a:r>
            <a:r>
              <a:rPr lang="en-US" sz="1600" dirty="0" smtClean="0"/>
              <a:t>regulations</a:t>
            </a:r>
          </a:p>
          <a:p>
            <a:pPr lvl="1"/>
            <a:r>
              <a:rPr lang="en-US" sz="1600" dirty="0" smtClean="0"/>
              <a:t>Recent ITAR changes have moved some space related items from the U.S. Munitions List (USMAL) to the Commerce Control List (CCL)</a:t>
            </a:r>
          </a:p>
          <a:p>
            <a:endParaRPr lang="en-US" dirty="0" smtClean="0"/>
          </a:p>
          <a:p>
            <a:r>
              <a:rPr lang="en-US" dirty="0" smtClean="0"/>
              <a:t>NASA </a:t>
            </a:r>
            <a:r>
              <a:rPr lang="en-US" dirty="0"/>
              <a:t>Software Engineering Requirements, NPR-7150.2B </a:t>
            </a:r>
            <a:r>
              <a:rPr lang="en-US" sz="1600" dirty="0"/>
              <a:t>(11/19/14 – 11/19/19)</a:t>
            </a:r>
          </a:p>
          <a:p>
            <a:pPr lvl="1"/>
            <a:r>
              <a:rPr lang="en-US" sz="1600" dirty="0"/>
              <a:t>Establishes the engineering requirements for software acquisition, development, maintenance, retirement, operations, and management consistent with the governance model contained in NASA Policy Directive (NPD) 1000.0, NASA Governance and Strategic Management Handbook. This NASA Procedural Requirements (NPR) supports the implementation of the NASA Policy Directive (NPD) 7120.4.</a:t>
            </a:r>
          </a:p>
          <a:p>
            <a:r>
              <a:rPr lang="en-US" dirty="0"/>
              <a:t>Release of NASA Software, NPR-2210.1C (expired 8/11/15)</a:t>
            </a:r>
          </a:p>
          <a:p>
            <a:pPr lvl="1"/>
            <a:r>
              <a:rPr lang="en-US" sz="1600" dirty="0"/>
              <a:t>Establishes procedures and responsibilities for the reporting, review, assessment, and release of software created by or for NASA</a:t>
            </a:r>
          </a:p>
          <a:p>
            <a:r>
              <a:rPr lang="en-US" dirty="0"/>
              <a:t>Inventions Made By Government Employees, NPD 2091.1B (4/21/08 – 4/21/18)</a:t>
            </a:r>
          </a:p>
          <a:p>
            <a:pPr lvl="1"/>
            <a:r>
              <a:rPr lang="en-US" sz="1600" dirty="0"/>
              <a:t>Civil servant or contractors receiving research and development funding are required to report their findings to the Technology Transfer Office</a:t>
            </a:r>
            <a:endParaRPr lang="en-US" sz="1600" dirty="0" smtClean="0"/>
          </a:p>
          <a:p>
            <a:pPr marL="0" indent="0">
              <a:buNone/>
            </a:pPr>
            <a:endParaRPr lang="en-US" sz="1800" dirty="0" smtClean="0"/>
          </a:p>
        </p:txBody>
      </p:sp>
    </p:spTree>
    <p:extLst>
      <p:ext uri="{BB962C8B-B14F-4D97-AF65-F5344CB8AC3E}">
        <p14:creationId xmlns:p14="http://schemas.microsoft.com/office/powerpoint/2010/main" val="4191058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lowchart: Magnetic Disk 35"/>
          <p:cNvSpPr/>
          <p:nvPr/>
        </p:nvSpPr>
        <p:spPr bwMode="auto">
          <a:xfrm>
            <a:off x="4358354" y="2923700"/>
            <a:ext cx="966920" cy="279021"/>
          </a:xfrm>
          <a:prstGeom prst="flowChartMagneticDisk">
            <a:avLst/>
          </a:prstGeom>
          <a:solidFill>
            <a:srgbClr val="CCCCFF"/>
          </a:solidFill>
          <a:ln w="9525">
            <a:solidFill>
              <a:schemeClr val="tx1"/>
            </a:solidFill>
            <a:miter lim="800000"/>
            <a:headEnd/>
            <a:tailEnd/>
          </a:ln>
          <a:effectLst/>
        </p:spPr>
        <p:txBody>
          <a:bodyPr wrap="none" rtlCol="0" anchor="ctr"/>
          <a:lstStyle/>
          <a:p>
            <a:pPr algn="ctr"/>
            <a:r>
              <a:rPr lang="en-US" sz="900" b="1" dirty="0" smtClean="0"/>
              <a:t>Apps</a:t>
            </a:r>
          </a:p>
        </p:txBody>
      </p:sp>
      <p:sp>
        <p:nvSpPr>
          <p:cNvPr id="56" name="Cube 55"/>
          <p:cNvSpPr/>
          <p:nvPr/>
        </p:nvSpPr>
        <p:spPr bwMode="auto">
          <a:xfrm>
            <a:off x="4358354" y="3221388"/>
            <a:ext cx="966792" cy="187493"/>
          </a:xfrm>
          <a:prstGeom prst="cube">
            <a:avLst/>
          </a:prstGeom>
          <a:solidFill>
            <a:srgbClr val="CCCCFF"/>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App Libraries</a:t>
            </a:r>
          </a:p>
        </p:txBody>
      </p:sp>
      <p:sp>
        <p:nvSpPr>
          <p:cNvPr id="66" name="Cube 65"/>
          <p:cNvSpPr/>
          <p:nvPr/>
        </p:nvSpPr>
        <p:spPr bwMode="auto">
          <a:xfrm>
            <a:off x="3203545" y="4495597"/>
            <a:ext cx="610986" cy="418013"/>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OS</a:t>
            </a:r>
          </a:p>
          <a:p>
            <a:pPr algn="ctr"/>
            <a:r>
              <a:rPr lang="en-US" sz="900" b="1" dirty="0" smtClean="0"/>
              <a:t>Abstract</a:t>
            </a:r>
          </a:p>
        </p:txBody>
      </p:sp>
      <p:sp>
        <p:nvSpPr>
          <p:cNvPr id="71" name="Cube 70"/>
          <p:cNvSpPr/>
          <p:nvPr/>
        </p:nvSpPr>
        <p:spPr bwMode="auto">
          <a:xfrm>
            <a:off x="4371874" y="4421583"/>
            <a:ext cx="565105" cy="453584"/>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PSPs</a:t>
            </a:r>
          </a:p>
        </p:txBody>
      </p:sp>
      <p:sp>
        <p:nvSpPr>
          <p:cNvPr id="56341" name="TextBox 50"/>
          <p:cNvSpPr txBox="1">
            <a:spLocks noChangeArrowheads="1"/>
          </p:cNvSpPr>
          <p:nvPr/>
        </p:nvSpPr>
        <p:spPr bwMode="auto">
          <a:xfrm>
            <a:off x="2069483" y="2819645"/>
            <a:ext cx="1317768" cy="367195"/>
          </a:xfrm>
          <a:prstGeom prst="rect">
            <a:avLst/>
          </a:prstGeom>
          <a:solidFill>
            <a:schemeClr val="bg1"/>
          </a:solidFill>
          <a:ln w="9525">
            <a:noFill/>
            <a:miter lim="800000"/>
            <a:headEnd/>
            <a:tailEnd/>
          </a:ln>
        </p:spPr>
        <p:txBody>
          <a:bodyPr wrap="square">
            <a:noAutofit/>
          </a:bodyPr>
          <a:lstStyle/>
          <a:p>
            <a:pPr algn="ctr" eaLnBrk="0" hangingPunct="0"/>
            <a:r>
              <a:rPr lang="en-US" sz="1050" b="1" dirty="0" smtClean="0"/>
              <a:t>Applications</a:t>
            </a:r>
            <a:endParaRPr lang="en-US" sz="1050" b="1" dirty="0"/>
          </a:p>
        </p:txBody>
      </p:sp>
      <p:sp>
        <p:nvSpPr>
          <p:cNvPr id="2" name="Flowchart: Magnetic Disk 1"/>
          <p:cNvSpPr/>
          <p:nvPr/>
        </p:nvSpPr>
        <p:spPr bwMode="auto">
          <a:xfrm>
            <a:off x="3444986" y="2650034"/>
            <a:ext cx="828041" cy="244906"/>
          </a:xfrm>
          <a:prstGeom prst="flowChartMagneticDisk">
            <a:avLst/>
          </a:prstGeom>
          <a:solidFill>
            <a:srgbClr val="99FF99"/>
          </a:solidFill>
          <a:ln w="9525">
            <a:solidFill>
              <a:schemeClr val="tx1"/>
            </a:solidFill>
            <a:miter lim="800000"/>
            <a:headEnd/>
            <a:tailEnd/>
          </a:ln>
          <a:effectLst/>
        </p:spPr>
        <p:txBody>
          <a:bodyPr wrap="none" rtlCol="0" anchor="ctr"/>
          <a:lstStyle/>
          <a:p>
            <a:pPr algn="ctr"/>
            <a:r>
              <a:rPr lang="en-US" sz="900" b="1" dirty="0" err="1" smtClean="0"/>
              <a:t>cFE</a:t>
            </a:r>
            <a:r>
              <a:rPr lang="en-US" sz="900" b="1" dirty="0" smtClean="0"/>
              <a:t> Apps</a:t>
            </a:r>
          </a:p>
        </p:txBody>
      </p:sp>
      <p:sp>
        <p:nvSpPr>
          <p:cNvPr id="35" name="Flowchart: Magnetic Disk 34"/>
          <p:cNvSpPr/>
          <p:nvPr/>
        </p:nvSpPr>
        <p:spPr bwMode="auto">
          <a:xfrm>
            <a:off x="4382573" y="2650033"/>
            <a:ext cx="966921" cy="265506"/>
          </a:xfrm>
          <a:prstGeom prst="flowChartMagneticDisk">
            <a:avLst/>
          </a:prstGeom>
          <a:solidFill>
            <a:srgbClr val="99FF99"/>
          </a:solidFill>
          <a:ln w="9525">
            <a:solidFill>
              <a:schemeClr val="tx1"/>
            </a:solidFill>
            <a:miter lim="800000"/>
            <a:headEnd/>
            <a:tailEnd/>
          </a:ln>
          <a:effectLst/>
        </p:spPr>
        <p:txBody>
          <a:bodyPr wrap="none" rtlCol="0" anchor="ctr"/>
          <a:lstStyle/>
          <a:p>
            <a:pPr algn="ctr"/>
            <a:r>
              <a:rPr lang="en-US" sz="900" b="1" dirty="0" smtClean="0"/>
              <a:t>Core Lab Apps</a:t>
            </a:r>
          </a:p>
        </p:txBody>
      </p:sp>
      <p:sp>
        <p:nvSpPr>
          <p:cNvPr id="37" name="TextBox 50"/>
          <p:cNvSpPr txBox="1">
            <a:spLocks noChangeArrowheads="1"/>
          </p:cNvSpPr>
          <p:nvPr/>
        </p:nvSpPr>
        <p:spPr bwMode="auto">
          <a:xfrm>
            <a:off x="1967263" y="1659246"/>
            <a:ext cx="1317768" cy="273160"/>
          </a:xfrm>
          <a:prstGeom prst="rect">
            <a:avLst/>
          </a:prstGeom>
          <a:solidFill>
            <a:schemeClr val="bg1"/>
          </a:solidFill>
          <a:ln w="9525">
            <a:noFill/>
            <a:miter lim="800000"/>
            <a:headEnd/>
            <a:tailEnd/>
          </a:ln>
        </p:spPr>
        <p:txBody>
          <a:bodyPr wrap="square">
            <a:noAutofit/>
          </a:bodyPr>
          <a:lstStyle/>
          <a:p>
            <a:pPr algn="ctr" eaLnBrk="0" hangingPunct="0"/>
            <a:r>
              <a:rPr lang="en-US" sz="1050" b="1" dirty="0" smtClean="0"/>
              <a:t>Ground Systems</a:t>
            </a:r>
            <a:endParaRPr lang="en-US" sz="1050" b="1" dirty="0"/>
          </a:p>
        </p:txBody>
      </p:sp>
      <p:sp>
        <p:nvSpPr>
          <p:cNvPr id="38" name="TextBox 50"/>
          <p:cNvSpPr txBox="1">
            <a:spLocks noChangeArrowheads="1"/>
          </p:cNvSpPr>
          <p:nvPr/>
        </p:nvSpPr>
        <p:spPr bwMode="auto">
          <a:xfrm>
            <a:off x="2069483" y="2069616"/>
            <a:ext cx="1317768" cy="385742"/>
          </a:xfrm>
          <a:prstGeom prst="rect">
            <a:avLst/>
          </a:prstGeom>
          <a:solidFill>
            <a:schemeClr val="bg1"/>
          </a:solidFill>
          <a:ln w="9525">
            <a:noFill/>
            <a:miter lim="800000"/>
            <a:headEnd/>
            <a:tailEnd/>
          </a:ln>
        </p:spPr>
        <p:txBody>
          <a:bodyPr wrap="square">
            <a:noAutofit/>
          </a:bodyPr>
          <a:lstStyle/>
          <a:p>
            <a:pPr algn="ctr" eaLnBrk="0" hangingPunct="0"/>
            <a:r>
              <a:rPr lang="en-US" sz="1050" b="1" dirty="0" smtClean="0"/>
              <a:t>Development Tools &amp; APIs</a:t>
            </a:r>
            <a:endParaRPr lang="en-US" sz="1050" b="1" dirty="0"/>
          </a:p>
        </p:txBody>
      </p:sp>
      <p:sp>
        <p:nvSpPr>
          <p:cNvPr id="3" name="Cube 2"/>
          <p:cNvSpPr/>
          <p:nvPr/>
        </p:nvSpPr>
        <p:spPr bwMode="auto">
          <a:xfrm>
            <a:off x="3446762" y="2071168"/>
            <a:ext cx="828041" cy="184663"/>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Unit Test</a:t>
            </a:r>
          </a:p>
        </p:txBody>
      </p:sp>
      <p:sp>
        <p:nvSpPr>
          <p:cNvPr id="41" name="Cube 40"/>
          <p:cNvSpPr/>
          <p:nvPr/>
        </p:nvSpPr>
        <p:spPr bwMode="auto">
          <a:xfrm>
            <a:off x="4427794" y="2079916"/>
            <a:ext cx="828041" cy="184663"/>
          </a:xfrm>
          <a:prstGeom prst="cube">
            <a:avLst/>
          </a:prstGeom>
          <a:solidFill>
            <a:srgbClr val="CCCCFF"/>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Performance</a:t>
            </a:r>
          </a:p>
        </p:txBody>
      </p:sp>
      <p:sp>
        <p:nvSpPr>
          <p:cNvPr id="42" name="Cube 41"/>
          <p:cNvSpPr/>
          <p:nvPr/>
        </p:nvSpPr>
        <p:spPr bwMode="auto">
          <a:xfrm>
            <a:off x="4411343" y="2284978"/>
            <a:ext cx="828041" cy="184663"/>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Table</a:t>
            </a:r>
          </a:p>
        </p:txBody>
      </p:sp>
      <p:sp>
        <p:nvSpPr>
          <p:cNvPr id="45" name="Cube 44"/>
          <p:cNvSpPr/>
          <p:nvPr/>
        </p:nvSpPr>
        <p:spPr bwMode="auto">
          <a:xfrm>
            <a:off x="3444986" y="2284978"/>
            <a:ext cx="828041" cy="184663"/>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EDS</a:t>
            </a:r>
          </a:p>
        </p:txBody>
      </p:sp>
      <p:sp>
        <p:nvSpPr>
          <p:cNvPr id="46" name="Cube 45"/>
          <p:cNvSpPr/>
          <p:nvPr/>
        </p:nvSpPr>
        <p:spPr bwMode="auto">
          <a:xfrm>
            <a:off x="3429000" y="1769503"/>
            <a:ext cx="828041" cy="184663"/>
          </a:xfrm>
          <a:prstGeom prst="cube">
            <a:avLst/>
          </a:prstGeom>
          <a:solidFill>
            <a:schemeClr val="accent3">
              <a:lumMod val="20000"/>
              <a:lumOff val="80000"/>
            </a:schemeClr>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ASIST</a:t>
            </a:r>
          </a:p>
        </p:txBody>
      </p:sp>
      <p:sp>
        <p:nvSpPr>
          <p:cNvPr id="47" name="Cube 46"/>
          <p:cNvSpPr/>
          <p:nvPr/>
        </p:nvSpPr>
        <p:spPr bwMode="auto">
          <a:xfrm>
            <a:off x="3444985" y="1578789"/>
            <a:ext cx="828041" cy="184663"/>
          </a:xfrm>
          <a:prstGeom prst="cube">
            <a:avLst/>
          </a:prstGeom>
          <a:solidFill>
            <a:schemeClr val="accent3">
              <a:lumMod val="20000"/>
              <a:lumOff val="80000"/>
            </a:schemeClr>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ITOS</a:t>
            </a:r>
          </a:p>
        </p:txBody>
      </p:sp>
      <p:sp>
        <p:nvSpPr>
          <p:cNvPr id="49" name="Cube 48"/>
          <p:cNvSpPr/>
          <p:nvPr/>
        </p:nvSpPr>
        <p:spPr bwMode="auto">
          <a:xfrm>
            <a:off x="4400175" y="1577468"/>
            <a:ext cx="828041" cy="184663"/>
          </a:xfrm>
          <a:prstGeom prst="cube">
            <a:avLst/>
          </a:prstGeom>
          <a:solidFill>
            <a:schemeClr val="accent3">
              <a:lumMod val="20000"/>
              <a:lumOff val="80000"/>
            </a:schemeClr>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COSMOS</a:t>
            </a:r>
          </a:p>
        </p:txBody>
      </p:sp>
      <p:sp>
        <p:nvSpPr>
          <p:cNvPr id="50" name="Cube 49"/>
          <p:cNvSpPr/>
          <p:nvPr/>
        </p:nvSpPr>
        <p:spPr bwMode="auto">
          <a:xfrm>
            <a:off x="3429000" y="2960718"/>
            <a:ext cx="828041" cy="184663"/>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App Library</a:t>
            </a:r>
          </a:p>
        </p:txBody>
      </p:sp>
      <p:sp>
        <p:nvSpPr>
          <p:cNvPr id="59" name="TextBox 50"/>
          <p:cNvSpPr txBox="1">
            <a:spLocks noChangeArrowheads="1"/>
          </p:cNvSpPr>
          <p:nvPr/>
        </p:nvSpPr>
        <p:spPr bwMode="auto">
          <a:xfrm>
            <a:off x="2118436" y="3688119"/>
            <a:ext cx="1317768" cy="232784"/>
          </a:xfrm>
          <a:prstGeom prst="rect">
            <a:avLst/>
          </a:prstGeom>
          <a:solidFill>
            <a:schemeClr val="bg1"/>
          </a:solidFill>
          <a:ln w="9525">
            <a:noFill/>
            <a:miter lim="800000"/>
            <a:headEnd/>
            <a:tailEnd/>
          </a:ln>
        </p:spPr>
        <p:txBody>
          <a:bodyPr wrap="square">
            <a:noAutofit/>
          </a:bodyPr>
          <a:lstStyle/>
          <a:p>
            <a:pPr algn="ctr" eaLnBrk="0" hangingPunct="0"/>
            <a:r>
              <a:rPr lang="en-US" sz="1050" b="1" dirty="0" smtClean="0"/>
              <a:t>Executive</a:t>
            </a:r>
            <a:endParaRPr lang="en-US" sz="1050" b="1" dirty="0"/>
          </a:p>
        </p:txBody>
      </p:sp>
      <p:sp>
        <p:nvSpPr>
          <p:cNvPr id="61" name="TextBox 50"/>
          <p:cNvSpPr txBox="1">
            <a:spLocks noChangeArrowheads="1"/>
          </p:cNvSpPr>
          <p:nvPr/>
        </p:nvSpPr>
        <p:spPr bwMode="auto">
          <a:xfrm>
            <a:off x="1897399" y="4302613"/>
            <a:ext cx="1317768" cy="367195"/>
          </a:xfrm>
          <a:prstGeom prst="rect">
            <a:avLst/>
          </a:prstGeom>
          <a:solidFill>
            <a:schemeClr val="bg1"/>
          </a:solidFill>
          <a:ln w="9525">
            <a:noFill/>
            <a:miter lim="800000"/>
            <a:headEnd/>
            <a:tailEnd/>
          </a:ln>
        </p:spPr>
        <p:txBody>
          <a:bodyPr wrap="square">
            <a:noAutofit/>
          </a:bodyPr>
          <a:lstStyle/>
          <a:p>
            <a:pPr algn="r" eaLnBrk="0" hangingPunct="0"/>
            <a:r>
              <a:rPr lang="en-US" sz="1050" b="1" dirty="0" smtClean="0"/>
              <a:t>Platform</a:t>
            </a:r>
          </a:p>
          <a:p>
            <a:pPr algn="r" eaLnBrk="0" hangingPunct="0"/>
            <a:r>
              <a:rPr lang="en-US" sz="1050" b="1" dirty="0" smtClean="0"/>
              <a:t>Abstraction</a:t>
            </a:r>
            <a:endParaRPr lang="en-US" sz="1050" b="1" dirty="0"/>
          </a:p>
        </p:txBody>
      </p:sp>
      <p:sp>
        <p:nvSpPr>
          <p:cNvPr id="62" name="Cube 61"/>
          <p:cNvSpPr/>
          <p:nvPr/>
        </p:nvSpPr>
        <p:spPr bwMode="auto">
          <a:xfrm>
            <a:off x="3581401" y="3796075"/>
            <a:ext cx="783228" cy="219573"/>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err="1" smtClean="0"/>
              <a:t>cFE</a:t>
            </a:r>
            <a:endParaRPr lang="en-US" sz="900" b="1" dirty="0" smtClean="0"/>
          </a:p>
        </p:txBody>
      </p:sp>
      <p:sp>
        <p:nvSpPr>
          <p:cNvPr id="4" name="Cube 3"/>
          <p:cNvSpPr/>
          <p:nvPr/>
        </p:nvSpPr>
        <p:spPr bwMode="auto">
          <a:xfrm>
            <a:off x="264695" y="2115236"/>
            <a:ext cx="1335505" cy="1600224"/>
          </a:xfrm>
          <a:prstGeom prst="cube">
            <a:avLst/>
          </a:prstGeom>
          <a:solidFill>
            <a:srgbClr val="99FF99"/>
          </a:solidFill>
          <a:ln w="9525">
            <a:solidFill>
              <a:schemeClr val="tx1"/>
            </a:solidFill>
            <a:miter lim="800000"/>
            <a:headEnd/>
            <a:tailEnd/>
          </a:ln>
          <a:effectLst/>
        </p:spPr>
        <p:txBody>
          <a:bodyPr wrap="none" rtlCol="0" anchor="ctr"/>
          <a:lstStyle/>
          <a:p>
            <a:pPr algn="ctr"/>
            <a:r>
              <a:rPr lang="en-US" sz="1200" b="1" dirty="0" smtClean="0"/>
              <a:t>NASA</a:t>
            </a:r>
          </a:p>
          <a:p>
            <a:pPr algn="ctr"/>
            <a:r>
              <a:rPr lang="en-US" sz="1200" b="1" dirty="0" smtClean="0"/>
              <a:t>Product</a:t>
            </a:r>
          </a:p>
          <a:p>
            <a:pPr algn="ctr"/>
            <a:r>
              <a:rPr lang="en-US" sz="1200" b="1" dirty="0" smtClean="0"/>
              <a:t>Management</a:t>
            </a:r>
          </a:p>
        </p:txBody>
      </p:sp>
      <p:grpSp>
        <p:nvGrpSpPr>
          <p:cNvPr id="7" name="Group 6"/>
          <p:cNvGrpSpPr/>
          <p:nvPr/>
        </p:nvGrpSpPr>
        <p:grpSpPr>
          <a:xfrm>
            <a:off x="1689565" y="6308532"/>
            <a:ext cx="5250753" cy="365404"/>
            <a:chOff x="1689565" y="6308532"/>
            <a:chExt cx="5250753" cy="365404"/>
          </a:xfrm>
        </p:grpSpPr>
        <p:sp>
          <p:nvSpPr>
            <p:cNvPr id="60" name="Rectangle 59"/>
            <p:cNvSpPr>
              <a:spLocks noChangeArrowheads="1"/>
            </p:cNvSpPr>
            <p:nvPr/>
          </p:nvSpPr>
          <p:spPr bwMode="auto">
            <a:xfrm>
              <a:off x="1689565" y="6308532"/>
              <a:ext cx="5138745" cy="365404"/>
            </a:xfrm>
            <a:prstGeom prst="rect">
              <a:avLst/>
            </a:prstGeom>
            <a:solidFill>
              <a:schemeClr val="bg1"/>
            </a:solidFill>
            <a:ln w="9525">
              <a:solidFill>
                <a:schemeClr val="tx1"/>
              </a:solidFill>
              <a:miter lim="800000"/>
              <a:headEnd/>
              <a:tailEnd/>
            </a:ln>
            <a:effectLst>
              <a:outerShdw dist="23000" dir="5400000" rotWithShape="0">
                <a:srgbClr val="808080">
                  <a:alpha val="34999"/>
                </a:srgbClr>
              </a:outerShdw>
            </a:effectLst>
          </p:spPr>
          <p:txBody>
            <a:bodyPr anchor="ctr"/>
            <a:lstStyle/>
            <a:p>
              <a:pPr algn="ctr" eaLnBrk="0" hangingPunct="0">
                <a:defRPr/>
              </a:pPr>
              <a:endParaRPr lang="en-US" sz="1000" dirty="0">
                <a:latin typeface="+mn-lt"/>
              </a:endParaRPr>
            </a:p>
          </p:txBody>
        </p:sp>
        <p:sp>
          <p:nvSpPr>
            <p:cNvPr id="56352" name="TextBox 63"/>
            <p:cNvSpPr txBox="1">
              <a:spLocks noChangeArrowheads="1"/>
            </p:cNvSpPr>
            <p:nvPr/>
          </p:nvSpPr>
          <p:spPr bwMode="auto">
            <a:xfrm>
              <a:off x="2093528" y="6391632"/>
              <a:ext cx="1346380" cy="215444"/>
            </a:xfrm>
            <a:prstGeom prst="rect">
              <a:avLst/>
            </a:prstGeom>
            <a:noFill/>
            <a:ln w="9525">
              <a:noFill/>
              <a:miter lim="800000"/>
              <a:headEnd/>
              <a:tailEnd/>
            </a:ln>
          </p:spPr>
          <p:txBody>
            <a:bodyPr wrap="square">
              <a:spAutoFit/>
            </a:bodyPr>
            <a:lstStyle/>
            <a:p>
              <a:pPr eaLnBrk="0" hangingPunct="0"/>
              <a:r>
                <a:rPr lang="en-US" sz="800" dirty="0" smtClean="0"/>
                <a:t>NASA Controlled Assets</a:t>
              </a:r>
              <a:endParaRPr lang="en-US" sz="800" dirty="0"/>
            </a:p>
          </p:txBody>
        </p:sp>
        <p:sp>
          <p:nvSpPr>
            <p:cNvPr id="65" name="Rectangle 64"/>
            <p:cNvSpPr>
              <a:spLocks noChangeArrowheads="1"/>
            </p:cNvSpPr>
            <p:nvPr/>
          </p:nvSpPr>
          <p:spPr bwMode="auto">
            <a:xfrm>
              <a:off x="5731659" y="6431962"/>
              <a:ext cx="277609" cy="135936"/>
            </a:xfrm>
            <a:prstGeom prst="rect">
              <a:avLst/>
            </a:prstGeom>
            <a:solidFill>
              <a:schemeClr val="accent3">
                <a:lumMod val="20000"/>
                <a:lumOff val="80000"/>
              </a:schemeClr>
            </a:solidFill>
            <a:ln w="9525">
              <a:solidFill>
                <a:schemeClr val="tx1"/>
              </a:solidFill>
              <a:miter lim="800000"/>
              <a:headEnd/>
              <a:tailEnd/>
            </a:ln>
            <a:effectLst>
              <a:outerShdw dist="23000" dir="5400000" rotWithShape="0">
                <a:srgbClr val="808080">
                  <a:alpha val="34999"/>
                </a:srgbClr>
              </a:outerShdw>
            </a:effectLst>
          </p:spPr>
          <p:txBody>
            <a:bodyPr anchor="ctr"/>
            <a:lstStyle/>
            <a:p>
              <a:pPr algn="ctr" eaLnBrk="0" hangingPunct="0">
                <a:defRPr/>
              </a:pPr>
              <a:endParaRPr lang="en-US" sz="1000" dirty="0">
                <a:solidFill>
                  <a:schemeClr val="bg1">
                    <a:lumMod val="75000"/>
                  </a:schemeClr>
                </a:solidFill>
                <a:latin typeface="+mn-lt"/>
              </a:endParaRPr>
            </a:p>
          </p:txBody>
        </p:sp>
        <p:sp>
          <p:nvSpPr>
            <p:cNvPr id="56354" name="TextBox 65"/>
            <p:cNvSpPr txBox="1">
              <a:spLocks noChangeArrowheads="1"/>
            </p:cNvSpPr>
            <p:nvPr/>
          </p:nvSpPr>
          <p:spPr bwMode="auto">
            <a:xfrm>
              <a:off x="5972376" y="6391632"/>
              <a:ext cx="967942" cy="215444"/>
            </a:xfrm>
            <a:prstGeom prst="rect">
              <a:avLst/>
            </a:prstGeom>
            <a:noFill/>
            <a:ln w="9525">
              <a:noFill/>
              <a:miter lim="800000"/>
              <a:headEnd/>
              <a:tailEnd/>
            </a:ln>
          </p:spPr>
          <p:txBody>
            <a:bodyPr wrap="square">
              <a:spAutoFit/>
            </a:bodyPr>
            <a:lstStyle/>
            <a:p>
              <a:pPr eaLnBrk="0" hangingPunct="0"/>
              <a:r>
                <a:rPr lang="en-US" sz="800" dirty="0" smtClean="0"/>
                <a:t>External to </a:t>
              </a:r>
              <a:r>
                <a:rPr lang="en-US" sz="800" dirty="0" err="1" smtClean="0"/>
                <a:t>cFS</a:t>
              </a:r>
              <a:endParaRPr lang="en-US" sz="800" dirty="0"/>
            </a:p>
          </p:txBody>
        </p:sp>
        <p:sp>
          <p:nvSpPr>
            <p:cNvPr id="48" name="Rectangle 47"/>
            <p:cNvSpPr>
              <a:spLocks noChangeArrowheads="1"/>
            </p:cNvSpPr>
            <p:nvPr/>
          </p:nvSpPr>
          <p:spPr bwMode="auto">
            <a:xfrm>
              <a:off x="3408875" y="6431962"/>
              <a:ext cx="278311" cy="143904"/>
            </a:xfrm>
            <a:prstGeom prst="rect">
              <a:avLst/>
            </a:prstGeom>
            <a:solidFill>
              <a:srgbClr val="CCCCFF"/>
            </a:solidFill>
            <a:ln w="9525">
              <a:solidFill>
                <a:schemeClr val="tx1"/>
              </a:solidFill>
              <a:miter lim="800000"/>
              <a:headEnd/>
              <a:tailEnd/>
            </a:ln>
            <a:effectLst>
              <a:outerShdw dist="23000" dir="5400000" rotWithShape="0">
                <a:srgbClr val="808080">
                  <a:alpha val="34999"/>
                </a:srgbClr>
              </a:outerShdw>
            </a:effectLst>
          </p:spPr>
          <p:txBody>
            <a:bodyPr anchor="ctr"/>
            <a:lstStyle/>
            <a:p>
              <a:pPr algn="ctr" eaLnBrk="0" hangingPunct="0">
                <a:defRPr/>
              </a:pPr>
              <a:endParaRPr lang="en-US" sz="1000" dirty="0">
                <a:latin typeface="+mn-lt"/>
              </a:endParaRPr>
            </a:p>
          </p:txBody>
        </p:sp>
        <p:sp>
          <p:nvSpPr>
            <p:cNvPr id="56364" name="TextBox 63"/>
            <p:cNvSpPr txBox="1">
              <a:spLocks noChangeArrowheads="1"/>
            </p:cNvSpPr>
            <p:nvPr/>
          </p:nvSpPr>
          <p:spPr bwMode="auto">
            <a:xfrm>
              <a:off x="3695823" y="6391632"/>
              <a:ext cx="1821914" cy="208070"/>
            </a:xfrm>
            <a:prstGeom prst="rect">
              <a:avLst/>
            </a:prstGeom>
            <a:noFill/>
            <a:ln w="9525">
              <a:noFill/>
              <a:miter lim="800000"/>
              <a:headEnd/>
              <a:tailEnd/>
            </a:ln>
          </p:spPr>
          <p:txBody>
            <a:bodyPr wrap="square">
              <a:spAutoFit/>
            </a:bodyPr>
            <a:lstStyle/>
            <a:p>
              <a:pPr eaLnBrk="0" hangingPunct="0"/>
              <a:r>
                <a:rPr lang="en-US" sz="800" dirty="0" smtClean="0"/>
                <a:t>Member Sponsored Assets</a:t>
              </a:r>
              <a:endParaRPr lang="en-US" sz="800" dirty="0"/>
            </a:p>
          </p:txBody>
        </p:sp>
        <p:sp>
          <p:nvSpPr>
            <p:cNvPr id="5" name="Rectangle 4"/>
            <p:cNvSpPr/>
            <p:nvPr/>
          </p:nvSpPr>
          <p:spPr bwMode="auto">
            <a:xfrm>
              <a:off x="1817763" y="6434105"/>
              <a:ext cx="285750" cy="165316"/>
            </a:xfrm>
            <a:prstGeom prst="rect">
              <a:avLst/>
            </a:prstGeom>
            <a:solidFill>
              <a:srgbClr val="99FF99"/>
            </a:solidFill>
            <a:ln w="9525">
              <a:solidFill>
                <a:schemeClr val="tx1"/>
              </a:solidFill>
              <a:miter lim="800000"/>
              <a:headEnd/>
              <a:tailEnd/>
            </a:ln>
            <a:effectLst/>
          </p:spPr>
          <p:txBody>
            <a:bodyPr wrap="none" rtlCol="0" anchor="ctr"/>
            <a:lstStyle/>
            <a:p>
              <a:pPr algn="ctr"/>
              <a:endParaRPr lang="en-US" sz="900" b="1" dirty="0" smtClean="0"/>
            </a:p>
          </p:txBody>
        </p:sp>
      </p:grpSp>
      <p:sp>
        <p:nvSpPr>
          <p:cNvPr id="8" name="Title 7"/>
          <p:cNvSpPr>
            <a:spLocks noGrp="1"/>
          </p:cNvSpPr>
          <p:nvPr>
            <p:ph type="title"/>
          </p:nvPr>
        </p:nvSpPr>
        <p:spPr/>
        <p:txBody>
          <a:bodyPr/>
          <a:lstStyle/>
          <a:p>
            <a:r>
              <a:rPr lang="en-US" dirty="0" err="1" smtClean="0"/>
              <a:t>cFS</a:t>
            </a:r>
            <a:r>
              <a:rPr lang="en-US" dirty="0" smtClean="0"/>
              <a:t> Community</a:t>
            </a:r>
            <a:endParaRPr lang="en-US" dirty="0"/>
          </a:p>
        </p:txBody>
      </p:sp>
      <p:sp>
        <p:nvSpPr>
          <p:cNvPr id="74" name="Cloud 73"/>
          <p:cNvSpPr/>
          <p:nvPr/>
        </p:nvSpPr>
        <p:spPr bwMode="auto">
          <a:xfrm>
            <a:off x="6216779" y="1751335"/>
            <a:ext cx="2158810" cy="2039655"/>
          </a:xfrm>
          <a:prstGeom prst="cloud">
            <a:avLst/>
          </a:prstGeom>
          <a:solidFill>
            <a:srgbClr val="CCCCFF"/>
          </a:solidFill>
          <a:ln w="9525">
            <a:solidFill>
              <a:schemeClr val="tx1"/>
            </a:solidFill>
            <a:miter lim="800000"/>
            <a:headEnd/>
            <a:tailEnd/>
          </a:ln>
          <a:effectLst/>
        </p:spPr>
        <p:txBody>
          <a:bodyPr wrap="none" rtlCol="0" anchor="ctr"/>
          <a:lstStyle/>
          <a:p>
            <a:pPr algn="ctr"/>
            <a:endParaRPr lang="en-US" sz="1100" b="1" dirty="0" smtClean="0"/>
          </a:p>
        </p:txBody>
      </p:sp>
      <p:sp>
        <p:nvSpPr>
          <p:cNvPr id="9" name="TextBox 8"/>
          <p:cNvSpPr txBox="1"/>
          <p:nvPr/>
        </p:nvSpPr>
        <p:spPr>
          <a:xfrm>
            <a:off x="7134578" y="1998259"/>
            <a:ext cx="958917" cy="261610"/>
          </a:xfrm>
          <a:prstGeom prst="rect">
            <a:avLst/>
          </a:prstGeom>
          <a:noFill/>
        </p:spPr>
        <p:txBody>
          <a:bodyPr wrap="none" rtlCol="0">
            <a:spAutoFit/>
          </a:bodyPr>
          <a:lstStyle/>
          <a:p>
            <a:r>
              <a:rPr lang="en-US" sz="1100" dirty="0" smtClean="0"/>
              <a:t>Government</a:t>
            </a:r>
            <a:endParaRPr lang="en-US" sz="1100" dirty="0"/>
          </a:p>
        </p:txBody>
      </p:sp>
      <p:sp>
        <p:nvSpPr>
          <p:cNvPr id="76" name="TextBox 75"/>
          <p:cNvSpPr txBox="1"/>
          <p:nvPr/>
        </p:nvSpPr>
        <p:spPr>
          <a:xfrm>
            <a:off x="6477974" y="3157989"/>
            <a:ext cx="684803" cy="261610"/>
          </a:xfrm>
          <a:prstGeom prst="rect">
            <a:avLst/>
          </a:prstGeom>
          <a:noFill/>
        </p:spPr>
        <p:txBody>
          <a:bodyPr wrap="none" rtlCol="0">
            <a:spAutoFit/>
          </a:bodyPr>
          <a:lstStyle/>
          <a:p>
            <a:r>
              <a:rPr lang="en-US" sz="1100" dirty="0" smtClean="0"/>
              <a:t>Industry</a:t>
            </a:r>
            <a:endParaRPr lang="en-US" sz="1100" dirty="0"/>
          </a:p>
        </p:txBody>
      </p:sp>
      <p:sp>
        <p:nvSpPr>
          <p:cNvPr id="77" name="TextBox 76"/>
          <p:cNvSpPr txBox="1"/>
          <p:nvPr/>
        </p:nvSpPr>
        <p:spPr>
          <a:xfrm>
            <a:off x="7134578" y="2792895"/>
            <a:ext cx="813043" cy="261610"/>
          </a:xfrm>
          <a:prstGeom prst="rect">
            <a:avLst/>
          </a:prstGeom>
          <a:noFill/>
        </p:spPr>
        <p:txBody>
          <a:bodyPr wrap="none" rtlCol="0">
            <a:spAutoFit/>
          </a:bodyPr>
          <a:lstStyle/>
          <a:p>
            <a:r>
              <a:rPr lang="en-US" sz="1100" dirty="0" smtClean="0"/>
              <a:t>Academia</a:t>
            </a:r>
            <a:endParaRPr lang="en-US" sz="1100" dirty="0"/>
          </a:p>
        </p:txBody>
      </p:sp>
      <p:sp>
        <p:nvSpPr>
          <p:cNvPr id="78" name="TextBox 77"/>
          <p:cNvSpPr txBox="1"/>
          <p:nvPr/>
        </p:nvSpPr>
        <p:spPr>
          <a:xfrm>
            <a:off x="6477974" y="2363353"/>
            <a:ext cx="960519" cy="261610"/>
          </a:xfrm>
          <a:prstGeom prst="rect">
            <a:avLst/>
          </a:prstGeom>
          <a:noFill/>
        </p:spPr>
        <p:txBody>
          <a:bodyPr wrap="none" rtlCol="0">
            <a:spAutoFit/>
          </a:bodyPr>
          <a:lstStyle/>
          <a:p>
            <a:r>
              <a:rPr lang="en-US" sz="1100" dirty="0" smtClean="0"/>
              <a:t>International</a:t>
            </a:r>
            <a:endParaRPr lang="en-US" sz="1100" dirty="0"/>
          </a:p>
        </p:txBody>
      </p:sp>
      <p:cxnSp>
        <p:nvCxnSpPr>
          <p:cNvPr id="12" name="Straight Connector 11"/>
          <p:cNvCxnSpPr/>
          <p:nvPr/>
        </p:nvCxnSpPr>
        <p:spPr>
          <a:xfrm>
            <a:off x="572879" y="3715460"/>
            <a:ext cx="38407" cy="2303541"/>
          </a:xfrm>
          <a:prstGeom prst="line">
            <a:avLst/>
          </a:prstGeom>
          <a:ln/>
        </p:spPr>
        <p:style>
          <a:lnRef idx="1">
            <a:schemeClr val="dk1"/>
          </a:lnRef>
          <a:fillRef idx="0">
            <a:schemeClr val="dk1"/>
          </a:fillRef>
          <a:effectRef idx="0">
            <a:schemeClr val="dk1"/>
          </a:effectRef>
          <a:fontRef idx="minor">
            <a:schemeClr val="tx1"/>
          </a:fontRef>
        </p:style>
      </p:cxnSp>
      <p:cxnSp>
        <p:nvCxnSpPr>
          <p:cNvPr id="79" name="Straight Connector 78"/>
          <p:cNvCxnSpPr/>
          <p:nvPr/>
        </p:nvCxnSpPr>
        <p:spPr>
          <a:xfrm flipV="1">
            <a:off x="611286" y="6019001"/>
            <a:ext cx="7266300" cy="13962"/>
          </a:xfrm>
          <a:prstGeom prst="line">
            <a:avLst/>
          </a:prstGeom>
          <a:ln/>
        </p:spPr>
        <p:style>
          <a:lnRef idx="1">
            <a:schemeClr val="dk1"/>
          </a:lnRef>
          <a:fillRef idx="0">
            <a:schemeClr val="dk1"/>
          </a:fillRef>
          <a:effectRef idx="0">
            <a:schemeClr val="dk1"/>
          </a:effectRef>
          <a:fontRef idx="minor">
            <a:schemeClr val="tx1"/>
          </a:fontRef>
        </p:style>
      </p:cxnSp>
      <p:cxnSp>
        <p:nvCxnSpPr>
          <p:cNvPr id="80" name="Straight Connector 79"/>
          <p:cNvCxnSpPr/>
          <p:nvPr/>
        </p:nvCxnSpPr>
        <p:spPr>
          <a:xfrm flipV="1">
            <a:off x="7877586" y="3578127"/>
            <a:ext cx="11281" cy="2454836"/>
          </a:xfrm>
          <a:prstGeom prst="line">
            <a:avLst/>
          </a:prstGeom>
          <a:ln>
            <a:tailEnd type="triangle"/>
          </a:ln>
        </p:spPr>
        <p:style>
          <a:lnRef idx="1">
            <a:schemeClr val="dk1"/>
          </a:lnRef>
          <a:fillRef idx="0">
            <a:schemeClr val="dk1"/>
          </a:fillRef>
          <a:effectRef idx="0">
            <a:schemeClr val="dk1"/>
          </a:effectRef>
          <a:fontRef idx="minor">
            <a:schemeClr val="tx1"/>
          </a:fontRef>
        </p:style>
      </p:cxnSp>
      <p:sp>
        <p:nvSpPr>
          <p:cNvPr id="85" name="TextBox 84"/>
          <p:cNvSpPr txBox="1"/>
          <p:nvPr/>
        </p:nvSpPr>
        <p:spPr>
          <a:xfrm>
            <a:off x="3881977" y="5801879"/>
            <a:ext cx="1015021" cy="261610"/>
          </a:xfrm>
          <a:prstGeom prst="rect">
            <a:avLst/>
          </a:prstGeom>
          <a:noFill/>
        </p:spPr>
        <p:txBody>
          <a:bodyPr wrap="none" rtlCol="0">
            <a:spAutoFit/>
          </a:bodyPr>
          <a:lstStyle/>
          <a:p>
            <a:r>
              <a:rPr lang="en-US" sz="1100" dirty="0" smtClean="0"/>
              <a:t>User Support</a:t>
            </a:r>
            <a:endParaRPr lang="en-US" sz="1100" dirty="0"/>
          </a:p>
        </p:txBody>
      </p:sp>
      <p:cxnSp>
        <p:nvCxnSpPr>
          <p:cNvPr id="97" name="Straight Connector 96"/>
          <p:cNvCxnSpPr/>
          <p:nvPr/>
        </p:nvCxnSpPr>
        <p:spPr>
          <a:xfrm>
            <a:off x="786750" y="5710409"/>
            <a:ext cx="6651743" cy="11126"/>
          </a:xfrm>
          <a:prstGeom prst="line">
            <a:avLst/>
          </a:prstGeom>
          <a:ln/>
        </p:spPr>
        <p:style>
          <a:lnRef idx="1">
            <a:schemeClr val="dk1"/>
          </a:lnRef>
          <a:fillRef idx="0">
            <a:schemeClr val="dk1"/>
          </a:fillRef>
          <a:effectRef idx="0">
            <a:schemeClr val="dk1"/>
          </a:effectRef>
          <a:fontRef idx="minor">
            <a:schemeClr val="tx1"/>
          </a:fontRef>
        </p:style>
      </p:cxnSp>
      <p:cxnSp>
        <p:nvCxnSpPr>
          <p:cNvPr id="99" name="Straight Connector 98"/>
          <p:cNvCxnSpPr/>
          <p:nvPr/>
        </p:nvCxnSpPr>
        <p:spPr>
          <a:xfrm>
            <a:off x="7412734" y="3868115"/>
            <a:ext cx="25759" cy="1861356"/>
          </a:xfrm>
          <a:prstGeom prst="line">
            <a:avLst/>
          </a:prstGeom>
          <a:ln/>
        </p:spPr>
        <p:style>
          <a:lnRef idx="1">
            <a:schemeClr val="dk1"/>
          </a:lnRef>
          <a:fillRef idx="0">
            <a:schemeClr val="dk1"/>
          </a:fillRef>
          <a:effectRef idx="0">
            <a:schemeClr val="dk1"/>
          </a:effectRef>
          <a:fontRef idx="minor">
            <a:schemeClr val="tx1"/>
          </a:fontRef>
        </p:style>
      </p:cxnSp>
      <p:cxnSp>
        <p:nvCxnSpPr>
          <p:cNvPr id="102" name="Straight Connector 101"/>
          <p:cNvCxnSpPr/>
          <p:nvPr/>
        </p:nvCxnSpPr>
        <p:spPr>
          <a:xfrm flipH="1" flipV="1">
            <a:off x="750509" y="3706122"/>
            <a:ext cx="36241" cy="2006073"/>
          </a:xfrm>
          <a:prstGeom prst="line">
            <a:avLst/>
          </a:prstGeom>
          <a:ln>
            <a:tailEnd type="triangle"/>
          </a:ln>
        </p:spPr>
        <p:style>
          <a:lnRef idx="1">
            <a:schemeClr val="dk1"/>
          </a:lnRef>
          <a:fillRef idx="0">
            <a:schemeClr val="dk1"/>
          </a:fillRef>
          <a:effectRef idx="0">
            <a:schemeClr val="dk1"/>
          </a:effectRef>
          <a:fontRef idx="minor">
            <a:schemeClr val="tx1"/>
          </a:fontRef>
        </p:style>
      </p:cxnSp>
      <p:sp>
        <p:nvSpPr>
          <p:cNvPr id="104" name="TextBox 103"/>
          <p:cNvSpPr txBox="1"/>
          <p:nvPr/>
        </p:nvSpPr>
        <p:spPr>
          <a:xfrm>
            <a:off x="2876268" y="5485653"/>
            <a:ext cx="3308919" cy="261610"/>
          </a:xfrm>
          <a:prstGeom prst="rect">
            <a:avLst/>
          </a:prstGeom>
          <a:noFill/>
        </p:spPr>
        <p:txBody>
          <a:bodyPr wrap="none" rtlCol="0">
            <a:spAutoFit/>
          </a:bodyPr>
          <a:lstStyle/>
          <a:p>
            <a:r>
              <a:rPr lang="en-US" sz="1100" b="1" dirty="0" smtClean="0"/>
              <a:t>Users:</a:t>
            </a:r>
            <a:r>
              <a:rPr lang="en-US" sz="1100" dirty="0" smtClean="0"/>
              <a:t> Feedback, Feature Requests, Bug Reports</a:t>
            </a:r>
            <a:endParaRPr lang="en-US" sz="1100" dirty="0"/>
          </a:p>
        </p:txBody>
      </p:sp>
      <p:cxnSp>
        <p:nvCxnSpPr>
          <p:cNvPr id="107" name="Straight Connector 106"/>
          <p:cNvCxnSpPr/>
          <p:nvPr/>
        </p:nvCxnSpPr>
        <p:spPr>
          <a:xfrm flipV="1">
            <a:off x="1007990" y="5379363"/>
            <a:ext cx="5820320" cy="22934"/>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08" name="Straight Connector 107"/>
          <p:cNvCxnSpPr/>
          <p:nvPr/>
        </p:nvCxnSpPr>
        <p:spPr>
          <a:xfrm>
            <a:off x="6792842" y="3760214"/>
            <a:ext cx="20528" cy="1630755"/>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09" name="Straight Connector 108"/>
          <p:cNvCxnSpPr/>
          <p:nvPr/>
        </p:nvCxnSpPr>
        <p:spPr>
          <a:xfrm flipH="1" flipV="1">
            <a:off x="980298" y="3704008"/>
            <a:ext cx="27692" cy="1697151"/>
          </a:xfrm>
          <a:prstGeom prst="line">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110" name="TextBox 109"/>
          <p:cNvSpPr txBox="1"/>
          <p:nvPr/>
        </p:nvSpPr>
        <p:spPr>
          <a:xfrm>
            <a:off x="3010118" y="5099825"/>
            <a:ext cx="2528256" cy="261610"/>
          </a:xfrm>
          <a:prstGeom prst="rect">
            <a:avLst/>
          </a:prstGeom>
          <a:noFill/>
        </p:spPr>
        <p:txBody>
          <a:bodyPr wrap="none" rtlCol="0">
            <a:spAutoFit/>
          </a:bodyPr>
          <a:lstStyle/>
          <a:p>
            <a:r>
              <a:rPr lang="en-US" sz="1100" b="1" dirty="0" smtClean="0"/>
              <a:t>Contributors:</a:t>
            </a:r>
            <a:r>
              <a:rPr lang="en-US" sz="1100" dirty="0" smtClean="0"/>
              <a:t> Bug Fixes, Verification</a:t>
            </a:r>
            <a:endParaRPr lang="en-US" sz="1100" dirty="0"/>
          </a:p>
        </p:txBody>
      </p:sp>
      <p:sp>
        <p:nvSpPr>
          <p:cNvPr id="10" name="Left-Right Arrow 9"/>
          <p:cNvSpPr/>
          <p:nvPr/>
        </p:nvSpPr>
        <p:spPr>
          <a:xfrm>
            <a:off x="5408359" y="2771162"/>
            <a:ext cx="699042" cy="325736"/>
          </a:xfrm>
          <a:prstGeom prst="leftRightArrow">
            <a:avLst/>
          </a:prstGeom>
          <a:solidFill>
            <a:schemeClr val="bg1"/>
          </a:solidFill>
          <a:ln w="63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499955" y="2791180"/>
            <a:ext cx="569528" cy="327428"/>
          </a:xfrm>
          <a:prstGeom prst="rightArrow">
            <a:avLst/>
          </a:prstGeom>
          <a:solidFill>
            <a:schemeClr val="bg1"/>
          </a:solidFill>
          <a:ln w="63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0"/>
          <p:cNvSpPr txBox="1">
            <a:spLocks noChangeArrowheads="1"/>
          </p:cNvSpPr>
          <p:nvPr/>
        </p:nvSpPr>
        <p:spPr bwMode="auto">
          <a:xfrm>
            <a:off x="6161491" y="1476476"/>
            <a:ext cx="1317768" cy="273160"/>
          </a:xfrm>
          <a:prstGeom prst="rect">
            <a:avLst/>
          </a:prstGeom>
          <a:solidFill>
            <a:schemeClr val="bg1"/>
          </a:solidFill>
          <a:ln w="9525">
            <a:noFill/>
            <a:miter lim="800000"/>
            <a:headEnd/>
            <a:tailEnd/>
          </a:ln>
        </p:spPr>
        <p:txBody>
          <a:bodyPr wrap="square">
            <a:noAutofit/>
          </a:bodyPr>
          <a:lstStyle/>
          <a:p>
            <a:pPr algn="ctr" eaLnBrk="0" hangingPunct="0"/>
            <a:r>
              <a:rPr lang="en-US" sz="1400" b="1" dirty="0" smtClean="0"/>
              <a:t>Members</a:t>
            </a:r>
            <a:endParaRPr lang="en-US" sz="1400" b="1" dirty="0"/>
          </a:p>
        </p:txBody>
      </p:sp>
      <p:sp>
        <p:nvSpPr>
          <p:cNvPr id="57" name="Cube 56"/>
          <p:cNvSpPr/>
          <p:nvPr/>
        </p:nvSpPr>
        <p:spPr bwMode="auto">
          <a:xfrm>
            <a:off x="4881029" y="4461180"/>
            <a:ext cx="595693" cy="417255"/>
          </a:xfrm>
          <a:prstGeom prst="cube">
            <a:avLst/>
          </a:prstGeom>
          <a:solidFill>
            <a:srgbClr val="CCCCFF"/>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PSPs</a:t>
            </a:r>
          </a:p>
        </p:txBody>
      </p:sp>
      <p:sp>
        <p:nvSpPr>
          <p:cNvPr id="58" name="Cube 57"/>
          <p:cNvSpPr/>
          <p:nvPr/>
        </p:nvSpPr>
        <p:spPr bwMode="auto">
          <a:xfrm>
            <a:off x="3731633" y="4496355"/>
            <a:ext cx="595693" cy="417255"/>
          </a:xfrm>
          <a:prstGeom prst="cube">
            <a:avLst/>
          </a:prstGeom>
          <a:solidFill>
            <a:srgbClr val="CCCCFF"/>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OS</a:t>
            </a:r>
          </a:p>
          <a:p>
            <a:pPr algn="ctr"/>
            <a:r>
              <a:rPr lang="en-US" sz="900" b="1" dirty="0" smtClean="0"/>
              <a:t>Abstract</a:t>
            </a:r>
          </a:p>
        </p:txBody>
      </p:sp>
      <p:sp>
        <p:nvSpPr>
          <p:cNvPr id="70" name="Cube 69"/>
          <p:cNvSpPr/>
          <p:nvPr/>
        </p:nvSpPr>
        <p:spPr bwMode="auto">
          <a:xfrm>
            <a:off x="4352555" y="4165316"/>
            <a:ext cx="1121343" cy="356436"/>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Platform Support </a:t>
            </a:r>
          </a:p>
          <a:p>
            <a:pPr algn="ctr"/>
            <a:r>
              <a:rPr lang="en-US" sz="900" b="1" dirty="0" smtClean="0"/>
              <a:t>Package API</a:t>
            </a:r>
          </a:p>
        </p:txBody>
      </p:sp>
      <p:sp>
        <p:nvSpPr>
          <p:cNvPr id="67" name="Cube 66"/>
          <p:cNvSpPr/>
          <p:nvPr/>
        </p:nvSpPr>
        <p:spPr bwMode="auto">
          <a:xfrm>
            <a:off x="3214317" y="4172700"/>
            <a:ext cx="1123298" cy="383367"/>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OS Abstraction</a:t>
            </a:r>
          </a:p>
          <a:p>
            <a:pPr algn="ctr"/>
            <a:r>
              <a:rPr lang="en-US" sz="900" b="1" dirty="0" smtClean="0"/>
              <a:t>API</a:t>
            </a:r>
          </a:p>
        </p:txBody>
      </p:sp>
      <p:sp>
        <p:nvSpPr>
          <p:cNvPr id="63" name="Cube 62"/>
          <p:cNvSpPr/>
          <p:nvPr/>
        </p:nvSpPr>
        <p:spPr bwMode="auto">
          <a:xfrm>
            <a:off x="4348427" y="3800829"/>
            <a:ext cx="783228" cy="219573"/>
          </a:xfrm>
          <a:prstGeom prst="cube">
            <a:avLst/>
          </a:prstGeom>
          <a:solidFill>
            <a:srgbClr val="CCCCFF"/>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err="1" smtClean="0"/>
              <a:t>cFE</a:t>
            </a:r>
            <a:endParaRPr lang="en-US" sz="900" b="1" dirty="0" smtClean="0"/>
          </a:p>
        </p:txBody>
      </p:sp>
      <p:sp>
        <p:nvSpPr>
          <p:cNvPr id="64" name="Cube 63"/>
          <p:cNvSpPr/>
          <p:nvPr/>
        </p:nvSpPr>
        <p:spPr bwMode="auto">
          <a:xfrm>
            <a:off x="3581400" y="3581400"/>
            <a:ext cx="1571163" cy="201075"/>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err="1" smtClean="0"/>
              <a:t>cFE</a:t>
            </a:r>
            <a:r>
              <a:rPr lang="en-US" sz="900" b="1" dirty="0" smtClean="0"/>
              <a:t> API</a:t>
            </a:r>
          </a:p>
        </p:txBody>
      </p:sp>
    </p:spTree>
    <p:extLst>
      <p:ext uri="{BB962C8B-B14F-4D97-AF65-F5344CB8AC3E}">
        <p14:creationId xmlns:p14="http://schemas.microsoft.com/office/powerpoint/2010/main" val="29263790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cFS</a:t>
            </a:r>
            <a:r>
              <a:rPr lang="en-US" dirty="0"/>
              <a:t> Community</a:t>
            </a:r>
          </a:p>
        </p:txBody>
      </p:sp>
      <p:sp>
        <p:nvSpPr>
          <p:cNvPr id="3" name="Content Placeholder 2"/>
          <p:cNvSpPr>
            <a:spLocks noGrp="1"/>
          </p:cNvSpPr>
          <p:nvPr>
            <p:ph idx="1"/>
          </p:nvPr>
        </p:nvSpPr>
        <p:spPr>
          <a:xfrm>
            <a:off x="609600" y="838200"/>
            <a:ext cx="8228013" cy="5715000"/>
          </a:xfrm>
        </p:spPr>
        <p:txBody>
          <a:bodyPr/>
          <a:lstStyle/>
          <a:p>
            <a:r>
              <a:rPr lang="en-US" dirty="0">
                <a:solidFill>
                  <a:schemeClr val="tx1"/>
                </a:solidFill>
              </a:rPr>
              <a:t>The power of a </a:t>
            </a:r>
            <a:r>
              <a:rPr lang="en-US" dirty="0" smtClean="0">
                <a:solidFill>
                  <a:schemeClr val="tx1"/>
                </a:solidFill>
              </a:rPr>
              <a:t>community</a:t>
            </a:r>
          </a:p>
          <a:p>
            <a:pPr lvl="1"/>
            <a:r>
              <a:rPr lang="en-US" dirty="0">
                <a:solidFill>
                  <a:schemeClr val="tx1"/>
                </a:solidFill>
              </a:rPr>
              <a:t>1993, 2001, </a:t>
            </a:r>
            <a:r>
              <a:rPr lang="en-US" dirty="0" smtClean="0">
                <a:solidFill>
                  <a:schemeClr val="tx1"/>
                </a:solidFill>
              </a:rPr>
              <a:t>2009</a:t>
            </a:r>
          </a:p>
          <a:p>
            <a:r>
              <a:rPr lang="en-US" dirty="0">
                <a:solidFill>
                  <a:schemeClr val="tx1"/>
                </a:solidFill>
              </a:rPr>
              <a:t>NASA Controlled Assets (NCA</a:t>
            </a:r>
            <a:r>
              <a:rPr lang="en-US" dirty="0" smtClean="0">
                <a:solidFill>
                  <a:schemeClr val="tx1"/>
                </a:solidFill>
              </a:rPr>
              <a:t>)</a:t>
            </a:r>
          </a:p>
          <a:p>
            <a:pPr lvl="1" fontAlgn="auto">
              <a:spcAft>
                <a:spcPts val="0"/>
              </a:spcAft>
            </a:pPr>
            <a:r>
              <a:rPr lang="en-US" dirty="0">
                <a:solidFill>
                  <a:schemeClr val="tx1"/>
                </a:solidFill>
              </a:rPr>
              <a:t>Assets managed by the NASA CCB</a:t>
            </a:r>
          </a:p>
          <a:p>
            <a:pPr lvl="1" fontAlgn="auto">
              <a:spcAft>
                <a:spcPts val="0"/>
              </a:spcAft>
            </a:pPr>
            <a:r>
              <a:rPr lang="en-US" dirty="0">
                <a:solidFill>
                  <a:schemeClr val="tx1"/>
                </a:solidFill>
              </a:rPr>
              <a:t>Architectural in nature</a:t>
            </a:r>
          </a:p>
          <a:p>
            <a:pPr lvl="1" fontAlgn="auto">
              <a:spcAft>
                <a:spcPts val="0"/>
              </a:spcAft>
            </a:pPr>
            <a:r>
              <a:rPr lang="en-US" dirty="0">
                <a:solidFill>
                  <a:schemeClr val="tx1"/>
                </a:solidFill>
              </a:rPr>
              <a:t>Maintained in accordance with NPR-7150.2B Class B requirements</a:t>
            </a:r>
            <a:endParaRPr lang="en-US" dirty="0" smtClean="0">
              <a:solidFill>
                <a:schemeClr val="tx1"/>
              </a:solidFill>
            </a:endParaRPr>
          </a:p>
          <a:p>
            <a:endParaRPr lang="en-US" dirty="0" smtClean="0"/>
          </a:p>
          <a:p>
            <a:r>
              <a:rPr lang="en-US" dirty="0">
                <a:solidFill>
                  <a:schemeClr val="tx1"/>
                </a:solidFill>
              </a:rPr>
              <a:t>Member Sponsored Assets (MSA</a:t>
            </a:r>
            <a:r>
              <a:rPr lang="en-US" dirty="0" smtClean="0">
                <a:solidFill>
                  <a:schemeClr val="tx1"/>
                </a:solidFill>
              </a:rPr>
              <a:t>)</a:t>
            </a:r>
          </a:p>
          <a:p>
            <a:pPr lvl="1" fontAlgn="auto">
              <a:spcAft>
                <a:spcPts val="0"/>
              </a:spcAft>
            </a:pPr>
            <a:r>
              <a:rPr lang="en-US" dirty="0">
                <a:solidFill>
                  <a:schemeClr val="tx1"/>
                </a:solidFill>
              </a:rPr>
              <a:t>Developed and released by a community member</a:t>
            </a:r>
          </a:p>
          <a:p>
            <a:pPr lvl="1" fontAlgn="auto">
              <a:spcAft>
                <a:spcPts val="0"/>
              </a:spcAft>
            </a:pPr>
            <a:r>
              <a:rPr lang="en-US" dirty="0">
                <a:solidFill>
                  <a:schemeClr val="tx1"/>
                </a:solidFill>
              </a:rPr>
              <a:t>No NPR-7150.2B requirements</a:t>
            </a:r>
          </a:p>
          <a:p>
            <a:pPr lvl="1" fontAlgn="auto">
              <a:spcAft>
                <a:spcPts val="0"/>
              </a:spcAft>
            </a:pPr>
            <a:r>
              <a:rPr lang="en-US" dirty="0">
                <a:solidFill>
                  <a:schemeClr val="tx1"/>
                </a:solidFill>
              </a:rPr>
              <a:t>NASA projects would need MSA process to migrate assets to be used on a NASA </a:t>
            </a:r>
            <a:r>
              <a:rPr lang="en-US" dirty="0" smtClean="0">
                <a:solidFill>
                  <a:schemeClr val="tx1"/>
                </a:solidFill>
              </a:rPr>
              <a:t>mission</a:t>
            </a:r>
          </a:p>
          <a:p>
            <a:pPr lvl="1" fontAlgn="auto">
              <a:spcAft>
                <a:spcPts val="0"/>
              </a:spcAft>
            </a:pPr>
            <a:endParaRPr lang="en-US" dirty="0" smtClean="0">
              <a:solidFill>
                <a:schemeClr val="tx1"/>
              </a:solidFill>
            </a:endParaRPr>
          </a:p>
          <a:p>
            <a:r>
              <a:rPr lang="en-US" dirty="0">
                <a:solidFill>
                  <a:schemeClr val="tx1"/>
                </a:solidFill>
              </a:rPr>
              <a:t>Formalize charter and operational </a:t>
            </a:r>
            <a:r>
              <a:rPr lang="en-US" dirty="0" smtClean="0">
                <a:solidFill>
                  <a:schemeClr val="tx1"/>
                </a:solidFill>
              </a:rPr>
              <a:t>procedures</a:t>
            </a:r>
          </a:p>
          <a:p>
            <a:pPr lvl="1" fontAlgn="auto">
              <a:spcAft>
                <a:spcPts val="0"/>
              </a:spcAft>
            </a:pPr>
            <a:r>
              <a:rPr lang="en-US" dirty="0">
                <a:solidFill>
                  <a:schemeClr val="tx1"/>
                </a:solidFill>
                <a:latin typeface="Arial" panose="020B0604020202020204" pitchFamily="34" charset="0"/>
                <a:ea typeface="Calibri" panose="020F0502020204030204" pitchFamily="34" charset="0"/>
                <a:cs typeface="Arial" panose="020B0604020202020204" pitchFamily="34" charset="0"/>
              </a:rPr>
              <a:t>Mature draft plan and create a plan to get it signed</a:t>
            </a:r>
          </a:p>
          <a:p>
            <a:pPr lvl="1" fontAlgn="auto">
              <a:spcAft>
                <a:spcPts val="0"/>
              </a:spcAft>
            </a:pPr>
            <a:r>
              <a:rPr lang="en-US" dirty="0">
                <a:solidFill>
                  <a:schemeClr val="tx1"/>
                </a:solidFill>
              </a:rPr>
              <a:t>Steering committee (could be subset of CCB) that meets regularly (quarterly) to mange strategic direction</a:t>
            </a:r>
          </a:p>
          <a:p>
            <a:endParaRPr lang="en-US" dirty="0"/>
          </a:p>
        </p:txBody>
      </p:sp>
    </p:spTree>
    <p:extLst>
      <p:ext uri="{BB962C8B-B14F-4D97-AF65-F5344CB8AC3E}">
        <p14:creationId xmlns:p14="http://schemas.microsoft.com/office/powerpoint/2010/main" val="2324549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Teams</a:t>
            </a:r>
            <a:endParaRPr lang="en-US" dirty="0"/>
          </a:p>
        </p:txBody>
      </p:sp>
      <p:sp>
        <p:nvSpPr>
          <p:cNvPr id="3" name="Content Placeholder 2"/>
          <p:cNvSpPr>
            <a:spLocks noGrp="1"/>
          </p:cNvSpPr>
          <p:nvPr>
            <p:ph idx="1"/>
          </p:nvPr>
        </p:nvSpPr>
        <p:spPr>
          <a:xfrm>
            <a:off x="685800" y="1219200"/>
            <a:ext cx="8042276" cy="5181600"/>
          </a:xfrm>
        </p:spPr>
        <p:txBody>
          <a:bodyPr>
            <a:normAutofit/>
          </a:bodyPr>
          <a:lstStyle/>
          <a:p>
            <a:r>
              <a:rPr lang="en-US" sz="1800" dirty="0" smtClean="0"/>
              <a:t>Groups of people aligned with a common interest</a:t>
            </a:r>
          </a:p>
          <a:p>
            <a:pPr lvl="1"/>
            <a:r>
              <a:rPr lang="en-US" sz="1600" dirty="0" smtClean="0"/>
              <a:t>E.g. </a:t>
            </a:r>
            <a:r>
              <a:rPr lang="en-US" sz="1600" dirty="0"/>
              <a:t>M</a:t>
            </a:r>
            <a:r>
              <a:rPr lang="en-US" sz="1600" dirty="0" smtClean="0"/>
              <a:t>ulticore processors, </a:t>
            </a:r>
            <a:r>
              <a:rPr lang="en-US" sz="1600" dirty="0" err="1" smtClean="0"/>
              <a:t>Xenomai</a:t>
            </a:r>
            <a:r>
              <a:rPr lang="en-US" sz="1600" dirty="0" smtClean="0"/>
              <a:t>, Electronic Data Sheets</a:t>
            </a:r>
          </a:p>
          <a:p>
            <a:endParaRPr lang="en-US" sz="1800" dirty="0" smtClean="0"/>
          </a:p>
          <a:p>
            <a:r>
              <a:rPr lang="en-US" sz="1800" dirty="0" smtClean="0"/>
              <a:t>Two </a:t>
            </a:r>
            <a:r>
              <a:rPr lang="en-US" sz="1800" dirty="0"/>
              <a:t>types</a:t>
            </a:r>
          </a:p>
          <a:p>
            <a:pPr lvl="1"/>
            <a:r>
              <a:rPr lang="en-US" sz="1600" dirty="0"/>
              <a:t>Integrated </a:t>
            </a:r>
            <a:r>
              <a:rPr lang="en-US" sz="1600" dirty="0" smtClean="0"/>
              <a:t>Team: Organized as a project</a:t>
            </a:r>
            <a:endParaRPr lang="en-US" sz="1600" dirty="0"/>
          </a:p>
          <a:p>
            <a:pPr lvl="1"/>
            <a:r>
              <a:rPr lang="en-US" sz="1600" dirty="0" smtClean="0"/>
              <a:t>Cooperative: Parallel </a:t>
            </a:r>
            <a:r>
              <a:rPr lang="en-US" sz="1600" dirty="0"/>
              <a:t>teams that maintain communication</a:t>
            </a:r>
          </a:p>
          <a:p>
            <a:endParaRPr lang="en-US" sz="1800" dirty="0" smtClean="0"/>
          </a:p>
          <a:p>
            <a:r>
              <a:rPr lang="en-US" sz="1800" dirty="0" smtClean="0"/>
              <a:t>Challenges</a:t>
            </a:r>
          </a:p>
          <a:p>
            <a:pPr lvl="1"/>
            <a:r>
              <a:rPr lang="en-US" sz="1600" dirty="0" smtClean="0"/>
              <a:t>Funding source(s) may not agree with producing </a:t>
            </a:r>
            <a:r>
              <a:rPr lang="en-US" sz="1600" dirty="0" err="1" smtClean="0"/>
              <a:t>cFS</a:t>
            </a:r>
            <a:r>
              <a:rPr lang="en-US" sz="1600" dirty="0" smtClean="0"/>
              <a:t> assets in addition to their own goals. “Think global, act local” doesn’t </a:t>
            </a:r>
            <a:r>
              <a:rPr lang="en-US" sz="1600" dirty="0"/>
              <a:t>work in every situation</a:t>
            </a:r>
            <a:r>
              <a:rPr lang="en-US" sz="1600" dirty="0" smtClean="0"/>
              <a:t>.</a:t>
            </a:r>
          </a:p>
          <a:p>
            <a:pPr lvl="1"/>
            <a:r>
              <a:rPr lang="en-US" sz="1600" dirty="0" smtClean="0"/>
              <a:t>Restrictions on sharing information</a:t>
            </a:r>
          </a:p>
          <a:p>
            <a:pPr lvl="1"/>
            <a:r>
              <a:rPr lang="en-US" sz="1600" dirty="0" smtClean="0"/>
              <a:t>Aligning teams with NASA Controlled Asset deliverables</a:t>
            </a:r>
          </a:p>
          <a:p>
            <a:pPr lvl="1"/>
            <a:endParaRPr lang="en-US" sz="1600" dirty="0" smtClean="0"/>
          </a:p>
          <a:p>
            <a:pPr lvl="1"/>
            <a:endParaRPr lang="en-US" sz="1600" dirty="0"/>
          </a:p>
          <a:p>
            <a:endParaRPr lang="en-US" sz="1800" dirty="0" smtClean="0"/>
          </a:p>
          <a:p>
            <a:endParaRPr lang="en-US" sz="1800" dirty="0" smtClean="0"/>
          </a:p>
          <a:p>
            <a:endParaRPr lang="en-US" sz="1800" dirty="0" smtClean="0"/>
          </a:p>
          <a:p>
            <a:endParaRPr lang="en-US" sz="1800" dirty="0" smtClean="0"/>
          </a:p>
          <a:p>
            <a:endParaRPr lang="en-US" sz="1800" dirty="0" smtClean="0"/>
          </a:p>
          <a:p>
            <a:pPr lvl="1"/>
            <a:endParaRPr lang="en-US" sz="1600" dirty="0" smtClean="0"/>
          </a:p>
          <a:p>
            <a:pPr lvl="1"/>
            <a:endParaRPr lang="en-US" sz="1600" dirty="0" smtClean="0"/>
          </a:p>
          <a:p>
            <a:endParaRPr lang="en-US" sz="1800" dirty="0"/>
          </a:p>
        </p:txBody>
      </p:sp>
    </p:spTree>
    <p:extLst>
      <p:ext uri="{BB962C8B-B14F-4D97-AF65-F5344CB8AC3E}">
        <p14:creationId xmlns:p14="http://schemas.microsoft.com/office/powerpoint/2010/main" val="4174010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a:t>
            </a:r>
            <a:r>
              <a:rPr lang="en-US" dirty="0" smtClean="0"/>
              <a:t>Team Topic Area - Architecture</a:t>
            </a:r>
            <a:endParaRPr lang="en-US" dirty="0"/>
          </a:p>
        </p:txBody>
      </p:sp>
      <p:sp>
        <p:nvSpPr>
          <p:cNvPr id="3" name="Content Placeholder 2"/>
          <p:cNvSpPr>
            <a:spLocks noGrp="1"/>
          </p:cNvSpPr>
          <p:nvPr>
            <p:ph idx="1"/>
          </p:nvPr>
        </p:nvSpPr>
        <p:spPr>
          <a:xfrm>
            <a:off x="685800" y="1219200"/>
            <a:ext cx="8042276" cy="5181600"/>
          </a:xfrm>
        </p:spPr>
        <p:txBody>
          <a:bodyPr>
            <a:normAutofit/>
          </a:bodyPr>
          <a:lstStyle/>
          <a:p>
            <a:r>
              <a:rPr lang="en-US" dirty="0" smtClean="0"/>
              <a:t>Multicore, Partitioned Systems, Memory Protection</a:t>
            </a:r>
          </a:p>
          <a:p>
            <a:r>
              <a:rPr lang="en-US" dirty="0" smtClean="0"/>
              <a:t>Software Bus Network</a:t>
            </a:r>
          </a:p>
          <a:p>
            <a:r>
              <a:rPr lang="en-US" dirty="0" smtClean="0"/>
              <a:t>Driver Plugins</a:t>
            </a:r>
          </a:p>
          <a:p>
            <a:r>
              <a:rPr lang="en-US" dirty="0" smtClean="0"/>
              <a:t>Libraries</a:t>
            </a:r>
          </a:p>
          <a:p>
            <a:r>
              <a:rPr lang="en-US" dirty="0" smtClean="0"/>
              <a:t>Non-volatile configurations, EEPROM File System (EEFS)</a:t>
            </a:r>
          </a:p>
          <a:p>
            <a:r>
              <a:rPr lang="en-US" dirty="0" smtClean="0"/>
              <a:t>Security</a:t>
            </a:r>
          </a:p>
          <a:p>
            <a:endParaRPr lang="en-US" sz="1800" dirty="0" smtClean="0"/>
          </a:p>
          <a:p>
            <a:endParaRPr lang="en-US" sz="1800" dirty="0" smtClean="0"/>
          </a:p>
          <a:p>
            <a:pPr lvl="1"/>
            <a:endParaRPr lang="en-US" sz="1600" dirty="0" smtClean="0"/>
          </a:p>
          <a:p>
            <a:pPr lvl="1"/>
            <a:endParaRPr lang="en-US" sz="1600" dirty="0" smtClean="0"/>
          </a:p>
          <a:p>
            <a:endParaRPr lang="en-US" sz="1800" dirty="0"/>
          </a:p>
        </p:txBody>
      </p:sp>
    </p:spTree>
    <p:extLst>
      <p:ext uri="{BB962C8B-B14F-4D97-AF65-F5344CB8AC3E}">
        <p14:creationId xmlns:p14="http://schemas.microsoft.com/office/powerpoint/2010/main" val="1146805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a:t>
            </a:r>
            <a:r>
              <a:rPr lang="en-US" dirty="0" smtClean="0"/>
              <a:t>Teams Topic Area - Tools</a:t>
            </a:r>
            <a:endParaRPr lang="en-US" dirty="0"/>
          </a:p>
        </p:txBody>
      </p:sp>
      <p:sp>
        <p:nvSpPr>
          <p:cNvPr id="3" name="Content Placeholder 2"/>
          <p:cNvSpPr>
            <a:spLocks noGrp="1"/>
          </p:cNvSpPr>
          <p:nvPr>
            <p:ph idx="1"/>
          </p:nvPr>
        </p:nvSpPr>
        <p:spPr>
          <a:xfrm>
            <a:off x="685800" y="1219200"/>
            <a:ext cx="8042276" cy="5181600"/>
          </a:xfrm>
        </p:spPr>
        <p:txBody>
          <a:bodyPr>
            <a:normAutofit/>
          </a:bodyPr>
          <a:lstStyle/>
          <a:p>
            <a:r>
              <a:rPr lang="en-US" dirty="0" smtClean="0"/>
              <a:t>Deployment, Configuration Parameter profiles</a:t>
            </a:r>
          </a:p>
          <a:p>
            <a:r>
              <a:rPr lang="en-US" dirty="0" smtClean="0"/>
              <a:t>Automated unit testing</a:t>
            </a:r>
          </a:p>
          <a:p>
            <a:r>
              <a:rPr lang="en-US" dirty="0" smtClean="0"/>
              <a:t>Platform-independent build testing</a:t>
            </a:r>
          </a:p>
          <a:p>
            <a:r>
              <a:rPr lang="en-US" dirty="0"/>
              <a:t>Application Certification</a:t>
            </a:r>
          </a:p>
          <a:p>
            <a:r>
              <a:rPr lang="en-US" dirty="0" smtClean="0"/>
              <a:t>Electronic Data Sheets</a:t>
            </a:r>
          </a:p>
          <a:p>
            <a:r>
              <a:rPr lang="en-US" dirty="0" smtClean="0"/>
              <a:t>Code Generation: Simulink Interface Layer</a:t>
            </a:r>
          </a:p>
          <a:p>
            <a:r>
              <a:rPr lang="en-US" dirty="0" smtClean="0"/>
              <a:t>Benchmarks</a:t>
            </a:r>
          </a:p>
          <a:p>
            <a:r>
              <a:rPr lang="en-US" dirty="0" smtClean="0"/>
              <a:t>Integrated Development Environment</a:t>
            </a:r>
          </a:p>
          <a:p>
            <a:r>
              <a:rPr lang="en-US" dirty="0" smtClean="0"/>
              <a:t>Ground systems</a:t>
            </a:r>
          </a:p>
          <a:p>
            <a:endParaRPr lang="en-US" sz="1800" dirty="0" smtClean="0"/>
          </a:p>
          <a:p>
            <a:endParaRPr lang="en-US" sz="1800" dirty="0" smtClean="0"/>
          </a:p>
          <a:p>
            <a:endParaRPr lang="en-US" sz="1800" dirty="0" smtClean="0"/>
          </a:p>
          <a:p>
            <a:pPr lvl="1"/>
            <a:endParaRPr lang="en-US" sz="1600" dirty="0" smtClean="0"/>
          </a:p>
          <a:p>
            <a:pPr lvl="1"/>
            <a:endParaRPr lang="en-US" sz="1600" dirty="0" smtClean="0"/>
          </a:p>
          <a:p>
            <a:endParaRPr lang="en-US" sz="1800" dirty="0"/>
          </a:p>
        </p:txBody>
      </p:sp>
    </p:spTree>
    <p:extLst>
      <p:ext uri="{BB962C8B-B14F-4D97-AF65-F5344CB8AC3E}">
        <p14:creationId xmlns:p14="http://schemas.microsoft.com/office/powerpoint/2010/main" val="2805014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a:t>
            </a:r>
            <a:r>
              <a:rPr lang="en-US" dirty="0" smtClean="0"/>
              <a:t>Team Topic Area - Communication</a:t>
            </a:r>
            <a:endParaRPr lang="en-US" dirty="0"/>
          </a:p>
        </p:txBody>
      </p:sp>
      <p:sp>
        <p:nvSpPr>
          <p:cNvPr id="3" name="Content Placeholder 2"/>
          <p:cNvSpPr>
            <a:spLocks noGrp="1"/>
          </p:cNvSpPr>
          <p:nvPr>
            <p:ph idx="1"/>
          </p:nvPr>
        </p:nvSpPr>
        <p:spPr>
          <a:xfrm>
            <a:off x="685800" y="1219200"/>
            <a:ext cx="8042276" cy="5181600"/>
          </a:xfrm>
        </p:spPr>
        <p:txBody>
          <a:bodyPr>
            <a:normAutofit/>
          </a:bodyPr>
          <a:lstStyle/>
          <a:p>
            <a:r>
              <a:rPr lang="en-US" dirty="0" smtClean="0"/>
              <a:t>Website</a:t>
            </a:r>
          </a:p>
          <a:p>
            <a:r>
              <a:rPr lang="en-US" dirty="0" smtClean="0"/>
              <a:t>Training courses</a:t>
            </a:r>
          </a:p>
          <a:p>
            <a:r>
              <a:rPr lang="en-US" dirty="0" smtClean="0"/>
              <a:t>Promotional material</a:t>
            </a:r>
          </a:p>
          <a:p>
            <a:r>
              <a:rPr lang="en-US" dirty="0" smtClean="0"/>
              <a:t>Business case material</a:t>
            </a:r>
          </a:p>
          <a:p>
            <a:r>
              <a:rPr lang="en-US" dirty="0" smtClean="0"/>
              <a:t>Outreach &amp; Education</a:t>
            </a:r>
          </a:p>
          <a:p>
            <a:pPr lvl="1"/>
            <a:r>
              <a:rPr lang="en-US" dirty="0" smtClean="0"/>
              <a:t>Learning platforms: </a:t>
            </a:r>
            <a:r>
              <a:rPr lang="en-US" dirty="0" err="1" smtClean="0"/>
              <a:t>Quadcopter</a:t>
            </a:r>
            <a:r>
              <a:rPr lang="en-US" dirty="0" smtClean="0"/>
              <a:t>, </a:t>
            </a:r>
            <a:r>
              <a:rPr lang="en-US" dirty="0" err="1" smtClean="0"/>
              <a:t>PiSat</a:t>
            </a:r>
            <a:r>
              <a:rPr lang="en-US" dirty="0" smtClean="0"/>
              <a:t>, …</a:t>
            </a:r>
          </a:p>
          <a:p>
            <a:endParaRPr lang="en-US" sz="1800" dirty="0" smtClean="0"/>
          </a:p>
          <a:p>
            <a:endParaRPr lang="en-US" sz="1800" dirty="0" smtClean="0"/>
          </a:p>
          <a:p>
            <a:endParaRPr lang="en-US" sz="1800" dirty="0" smtClean="0"/>
          </a:p>
          <a:p>
            <a:pPr lvl="1"/>
            <a:endParaRPr lang="en-US" sz="1600" dirty="0" smtClean="0"/>
          </a:p>
          <a:p>
            <a:pPr lvl="1"/>
            <a:endParaRPr lang="en-US" sz="1600" dirty="0" smtClean="0"/>
          </a:p>
          <a:p>
            <a:endParaRPr lang="en-US" sz="1800" dirty="0"/>
          </a:p>
        </p:txBody>
      </p:sp>
    </p:spTree>
    <p:extLst>
      <p:ext uri="{BB962C8B-B14F-4D97-AF65-F5344CB8AC3E}">
        <p14:creationId xmlns:p14="http://schemas.microsoft.com/office/powerpoint/2010/main" val="934646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Content Placeholder 2"/>
          <p:cNvSpPr>
            <a:spLocks noGrp="1"/>
          </p:cNvSpPr>
          <p:nvPr>
            <p:ph idx="1"/>
          </p:nvPr>
        </p:nvSpPr>
        <p:spPr/>
        <p:txBody>
          <a:bodyPr/>
          <a:lstStyle/>
          <a:p>
            <a:r>
              <a:rPr lang="en-US" dirty="0"/>
              <a:t>Full </a:t>
            </a:r>
            <a:r>
              <a:rPr lang="en-US" dirty="0" smtClean="0"/>
              <a:t>day so minimal breaks in the agenda</a:t>
            </a:r>
            <a:endParaRPr lang="en-US" dirty="0"/>
          </a:p>
          <a:p>
            <a:endParaRPr lang="en-US" dirty="0" smtClean="0"/>
          </a:p>
          <a:p>
            <a:r>
              <a:rPr lang="en-US" dirty="0" smtClean="0"/>
              <a:t>Break room for side discussions</a:t>
            </a:r>
          </a:p>
          <a:p>
            <a:endParaRPr lang="en-US" dirty="0" smtClean="0"/>
          </a:p>
          <a:p>
            <a:r>
              <a:rPr lang="en-US" dirty="0" smtClean="0"/>
              <a:t>Lunch options</a:t>
            </a:r>
          </a:p>
          <a:p>
            <a:pPr lvl="1"/>
            <a:r>
              <a:rPr lang="en-US" dirty="0" smtClean="0"/>
              <a:t>Pre-order from APL cafeteria</a:t>
            </a:r>
          </a:p>
          <a:p>
            <a:pPr lvl="1"/>
            <a:r>
              <a:rPr lang="en-US" dirty="0" smtClean="0"/>
              <a:t>Lunch trucks</a:t>
            </a:r>
          </a:p>
          <a:p>
            <a:endParaRPr lang="en-US" dirty="0" smtClean="0"/>
          </a:p>
          <a:p>
            <a:endParaRPr lang="en-US" dirty="0" smtClean="0"/>
          </a:p>
        </p:txBody>
      </p:sp>
    </p:spTree>
    <p:extLst>
      <p:ext uri="{BB962C8B-B14F-4D97-AF65-F5344CB8AC3E}">
        <p14:creationId xmlns:p14="http://schemas.microsoft.com/office/powerpoint/2010/main" val="1991910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 Proposal</a:t>
            </a:r>
            <a:endParaRPr lang="en-US" dirty="0"/>
          </a:p>
        </p:txBody>
      </p:sp>
      <p:sp>
        <p:nvSpPr>
          <p:cNvPr id="3" name="Content Placeholder 2"/>
          <p:cNvSpPr>
            <a:spLocks noGrp="1"/>
          </p:cNvSpPr>
          <p:nvPr>
            <p:ph idx="1"/>
          </p:nvPr>
        </p:nvSpPr>
        <p:spPr>
          <a:xfrm>
            <a:off x="457200" y="1143000"/>
            <a:ext cx="8228013" cy="5181599"/>
          </a:xfrm>
        </p:spPr>
        <p:txBody>
          <a:bodyPr/>
          <a:lstStyle/>
          <a:p>
            <a:pPr>
              <a:lnSpc>
                <a:spcPct val="120000"/>
              </a:lnSpc>
              <a:spcBef>
                <a:spcPts val="0"/>
              </a:spcBef>
            </a:pPr>
            <a:r>
              <a:rPr lang="en-US" dirty="0" smtClean="0"/>
              <a:t>The University </a:t>
            </a:r>
            <a:r>
              <a:rPr lang="en-US" dirty="0"/>
              <a:t>of Florida’s Center for High-Performance Reconfigurable Computing (</a:t>
            </a:r>
            <a:r>
              <a:rPr lang="en-US" dirty="0" smtClean="0"/>
              <a:t>CHREC </a:t>
            </a:r>
            <a:r>
              <a:rPr lang="en-US" u="sng" dirty="0" smtClean="0">
                <a:hlinkClick r:id="rId2"/>
              </a:rPr>
              <a:t>http</a:t>
            </a:r>
            <a:r>
              <a:rPr lang="en-US" u="sng" dirty="0">
                <a:hlinkClick r:id="rId2"/>
              </a:rPr>
              <a:t>://www.hcs.ufl.edu/~george</a:t>
            </a:r>
            <a:r>
              <a:rPr lang="en-US" u="sng" dirty="0" smtClean="0">
                <a:hlinkClick r:id="rId2"/>
              </a:rPr>
              <a:t>/</a:t>
            </a:r>
            <a:r>
              <a:rPr lang="en-US" u="sng" dirty="0" smtClean="0"/>
              <a:t>) </a:t>
            </a:r>
            <a:r>
              <a:rPr lang="en-US" dirty="0" smtClean="0"/>
              <a:t>offered to host a </a:t>
            </a:r>
            <a:r>
              <a:rPr lang="en-US" dirty="0" err="1" smtClean="0"/>
              <a:t>cFS</a:t>
            </a:r>
            <a:r>
              <a:rPr lang="en-US" dirty="0" smtClean="0"/>
              <a:t> website</a:t>
            </a:r>
          </a:p>
          <a:p>
            <a:pPr lvl="1">
              <a:lnSpc>
                <a:spcPct val="120000"/>
              </a:lnSpc>
              <a:spcBef>
                <a:spcPts val="0"/>
              </a:spcBef>
            </a:pPr>
            <a:r>
              <a:rPr lang="en-US" dirty="0" smtClean="0"/>
              <a:t>Initial discussions have defined needs and potential solutions</a:t>
            </a:r>
          </a:p>
          <a:p>
            <a:pPr lvl="1">
              <a:lnSpc>
                <a:spcPct val="120000"/>
              </a:lnSpc>
              <a:spcBef>
                <a:spcPts val="0"/>
              </a:spcBef>
            </a:pPr>
            <a:r>
              <a:rPr lang="en-US" dirty="0" smtClean="0"/>
              <a:t>This workshop can be used help refine ideas</a:t>
            </a:r>
          </a:p>
          <a:p>
            <a:pPr lvl="0"/>
            <a:endParaRPr lang="en-US" dirty="0" smtClean="0"/>
          </a:p>
          <a:p>
            <a:pPr lvl="0"/>
            <a:r>
              <a:rPr lang="en-US" dirty="0" smtClean="0"/>
              <a:t>Evolutionary approach</a:t>
            </a:r>
          </a:p>
          <a:p>
            <a:pPr lvl="1"/>
            <a:r>
              <a:rPr lang="en-US" dirty="0" smtClean="0"/>
              <a:t>Create document repository and </a:t>
            </a:r>
            <a:r>
              <a:rPr lang="en-US" dirty="0"/>
              <a:t>discussion </a:t>
            </a:r>
            <a:r>
              <a:rPr lang="en-US" dirty="0" smtClean="0"/>
              <a:t>forum</a:t>
            </a:r>
          </a:p>
          <a:p>
            <a:pPr lvl="1"/>
            <a:r>
              <a:rPr lang="en-US" dirty="0" smtClean="0"/>
              <a:t>Create infrastructure for </a:t>
            </a:r>
            <a:r>
              <a:rPr lang="en-US" dirty="0"/>
              <a:t>member sponsored </a:t>
            </a:r>
            <a:r>
              <a:rPr lang="en-US" dirty="0" smtClean="0"/>
              <a:t>products and collaborative projects</a:t>
            </a:r>
            <a:endParaRPr lang="en-US" dirty="0"/>
          </a:p>
          <a:p>
            <a:pPr lvl="1"/>
            <a:r>
              <a:rPr lang="en-US" dirty="0" smtClean="0"/>
              <a:t>Create infrastructure for NASA </a:t>
            </a:r>
            <a:r>
              <a:rPr lang="en-US" dirty="0"/>
              <a:t>controlled </a:t>
            </a:r>
            <a:r>
              <a:rPr lang="en-US" dirty="0" smtClean="0"/>
              <a:t>products</a:t>
            </a:r>
          </a:p>
          <a:p>
            <a:pPr lvl="2"/>
            <a:r>
              <a:rPr lang="en-US" dirty="0" smtClean="0"/>
              <a:t>Target </a:t>
            </a:r>
            <a:r>
              <a:rPr lang="en-US" dirty="0"/>
              <a:t>a ‘go live’ date after the 12/15 </a:t>
            </a:r>
            <a:r>
              <a:rPr lang="en-US" dirty="0" err="1"/>
              <a:t>cFE</a:t>
            </a:r>
            <a:r>
              <a:rPr lang="en-US" dirty="0"/>
              <a:t> delivery </a:t>
            </a:r>
            <a:r>
              <a:rPr lang="en-US" dirty="0" smtClean="0"/>
              <a:t>(Early 2016)</a:t>
            </a:r>
            <a:endParaRPr lang="en-US" dirty="0"/>
          </a:p>
          <a:p>
            <a:endParaRPr lang="en-US" dirty="0"/>
          </a:p>
        </p:txBody>
      </p:sp>
    </p:spTree>
    <p:extLst>
      <p:ext uri="{BB962C8B-B14F-4D97-AF65-F5344CB8AC3E}">
        <p14:creationId xmlns:p14="http://schemas.microsoft.com/office/powerpoint/2010/main" val="2211402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Scenarios</a:t>
            </a:r>
            <a:endParaRPr lang="en-US" dirty="0"/>
          </a:p>
        </p:txBody>
      </p:sp>
      <p:sp>
        <p:nvSpPr>
          <p:cNvPr id="3" name="Content Placeholder 2"/>
          <p:cNvSpPr>
            <a:spLocks noGrp="1"/>
          </p:cNvSpPr>
          <p:nvPr>
            <p:ph idx="1"/>
          </p:nvPr>
        </p:nvSpPr>
        <p:spPr>
          <a:xfrm>
            <a:off x="685800" y="1219200"/>
            <a:ext cx="8042276" cy="5181600"/>
          </a:xfrm>
        </p:spPr>
        <p:txBody>
          <a:bodyPr>
            <a:normAutofit fontScale="92500" lnSpcReduction="20000"/>
          </a:bodyPr>
          <a:lstStyle/>
          <a:p>
            <a:r>
              <a:rPr lang="en-US" sz="1800" dirty="0" smtClean="0"/>
              <a:t>Identify and prioritize user scenarios that need to be supported by the community</a:t>
            </a:r>
          </a:p>
          <a:p>
            <a:pPr marL="457200" indent="-457200">
              <a:buFont typeface="+mj-lt"/>
              <a:buAutoNum type="arabicPeriod"/>
            </a:pPr>
            <a:r>
              <a:rPr lang="en-US" sz="1800" dirty="0" smtClean="0"/>
              <a:t>Obtain and build the </a:t>
            </a:r>
            <a:r>
              <a:rPr lang="en-US" sz="1800" dirty="0" err="1" smtClean="0"/>
              <a:t>cFS</a:t>
            </a:r>
            <a:r>
              <a:rPr lang="en-US" sz="1800" dirty="0" smtClean="0"/>
              <a:t> </a:t>
            </a:r>
            <a:endParaRPr lang="en-US" sz="1800" dirty="0"/>
          </a:p>
          <a:p>
            <a:pPr lvl="1"/>
            <a:r>
              <a:rPr lang="en-US" sz="1700" dirty="0" smtClean="0"/>
              <a:t>Locate product and follow instructions</a:t>
            </a:r>
          </a:p>
          <a:p>
            <a:pPr lvl="1"/>
            <a:r>
              <a:rPr lang="en-US" sz="1700" dirty="0" smtClean="0"/>
              <a:t>Ask questions</a:t>
            </a:r>
          </a:p>
          <a:p>
            <a:pPr>
              <a:buFont typeface="+mj-lt"/>
              <a:buAutoNum type="arabicPeriod"/>
            </a:pPr>
            <a:r>
              <a:rPr lang="en-US" sz="1800" dirty="0" smtClean="0"/>
              <a:t>Configure and target the </a:t>
            </a:r>
            <a:r>
              <a:rPr lang="en-US" sz="1800" dirty="0" err="1" smtClean="0"/>
              <a:t>cFS</a:t>
            </a:r>
            <a:r>
              <a:rPr lang="en-US" sz="1800" dirty="0" smtClean="0"/>
              <a:t> to a platform</a:t>
            </a:r>
          </a:p>
          <a:p>
            <a:pPr lvl="1"/>
            <a:r>
              <a:rPr lang="en-US" sz="1700" dirty="0" smtClean="0"/>
              <a:t>Learn whether desired target has been done before </a:t>
            </a:r>
          </a:p>
          <a:p>
            <a:pPr lvl="1"/>
            <a:r>
              <a:rPr lang="en-US" sz="1700" dirty="0" smtClean="0"/>
              <a:t>Get </a:t>
            </a:r>
            <a:r>
              <a:rPr lang="en-US" sz="1700" dirty="0"/>
              <a:t>training</a:t>
            </a:r>
          </a:p>
          <a:p>
            <a:pPr marL="457200" indent="-457200">
              <a:buFont typeface="+mj-lt"/>
              <a:buAutoNum type="arabicPeriod"/>
            </a:pPr>
            <a:r>
              <a:rPr lang="en-US" sz="1800" dirty="0" smtClean="0"/>
              <a:t>Submit a trouble ticket</a:t>
            </a:r>
          </a:p>
          <a:p>
            <a:pPr marL="457200" indent="-457200">
              <a:buFont typeface="+mj-lt"/>
              <a:buAutoNum type="arabicPeriod"/>
            </a:pPr>
            <a:r>
              <a:rPr lang="en-US" sz="1800" dirty="0" smtClean="0"/>
              <a:t>Make a contribution back to a product: NASA or user sponsored</a:t>
            </a:r>
          </a:p>
          <a:p>
            <a:pPr marL="457200" indent="-457200">
              <a:buFont typeface="+mj-lt"/>
              <a:buAutoNum type="arabicPeriod"/>
            </a:pPr>
            <a:r>
              <a:rPr lang="en-US" sz="1800" dirty="0" smtClean="0"/>
              <a:t>Obtain a list of outstanding tickets</a:t>
            </a:r>
          </a:p>
          <a:p>
            <a:pPr marL="457200" indent="-457200">
              <a:buFont typeface="+mj-lt"/>
              <a:buAutoNum type="arabicPeriod"/>
            </a:pPr>
            <a:r>
              <a:rPr lang="en-US" sz="1800" dirty="0" smtClean="0"/>
              <a:t>Get information on future release plans</a:t>
            </a:r>
          </a:p>
          <a:p>
            <a:pPr marL="457200" indent="-457200">
              <a:buFont typeface="+mj-lt"/>
              <a:buAutoNum type="arabicPeriod"/>
            </a:pPr>
            <a:r>
              <a:rPr lang="en-US" sz="1800" dirty="0" smtClean="0"/>
              <a:t>Submit a Member Sponsored Artifact</a:t>
            </a:r>
          </a:p>
          <a:p>
            <a:pPr marL="457200" indent="-457200">
              <a:buFont typeface="+mj-lt"/>
              <a:buAutoNum type="arabicPeriod"/>
            </a:pPr>
            <a:r>
              <a:rPr lang="en-US" sz="1800" dirty="0" smtClean="0"/>
              <a:t>Form a virtual team</a:t>
            </a:r>
          </a:p>
          <a:p>
            <a:pPr marL="457200" indent="-457200">
              <a:buFont typeface="+mj-lt"/>
              <a:buAutoNum type="arabicPeriod"/>
            </a:pPr>
            <a:r>
              <a:rPr lang="en-US" sz="1800" dirty="0" smtClean="0"/>
              <a:t>Create a collaboration project</a:t>
            </a:r>
          </a:p>
          <a:p>
            <a:pPr lvl="1"/>
            <a:endParaRPr lang="en-US" sz="1600" dirty="0" smtClean="0"/>
          </a:p>
          <a:p>
            <a:endParaRPr lang="en-US" sz="1800" dirty="0" smtClean="0"/>
          </a:p>
          <a:p>
            <a:endParaRPr lang="en-US" sz="1800" dirty="0" smtClean="0"/>
          </a:p>
          <a:p>
            <a:endParaRPr lang="en-US" sz="1800" dirty="0" smtClean="0"/>
          </a:p>
          <a:p>
            <a:endParaRPr lang="en-US" sz="1800" dirty="0" smtClean="0"/>
          </a:p>
          <a:p>
            <a:pPr lvl="1"/>
            <a:endParaRPr lang="en-US" sz="1600" dirty="0" smtClean="0"/>
          </a:p>
          <a:p>
            <a:pPr lvl="1"/>
            <a:endParaRPr lang="en-US" sz="1600" dirty="0" smtClean="0"/>
          </a:p>
          <a:p>
            <a:endParaRPr lang="en-US" sz="1800" dirty="0"/>
          </a:p>
        </p:txBody>
      </p:sp>
    </p:spTree>
    <p:extLst>
      <p:ext uri="{BB962C8B-B14F-4D97-AF65-F5344CB8AC3E}">
        <p14:creationId xmlns:p14="http://schemas.microsoft.com/office/powerpoint/2010/main" val="2242992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cFS</a:t>
            </a:r>
            <a:r>
              <a:rPr lang="en-US" dirty="0"/>
              <a:t> Workshop Agenda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421284"/>
              </p:ext>
            </p:extLst>
          </p:nvPr>
        </p:nvGraphicFramePr>
        <p:xfrm>
          <a:off x="228600" y="1219201"/>
          <a:ext cx="8686801" cy="5257795"/>
        </p:xfrm>
        <a:graphic>
          <a:graphicData uri="http://schemas.openxmlformats.org/drawingml/2006/table">
            <a:tbl>
              <a:tblPr>
                <a:tableStyleId>{5C22544A-7EE6-4342-B048-85BDC9FD1C3A}</a:tableStyleId>
              </a:tblPr>
              <a:tblGrid>
                <a:gridCol w="536981"/>
                <a:gridCol w="495030"/>
                <a:gridCol w="536981"/>
                <a:gridCol w="1991308"/>
                <a:gridCol w="1099136"/>
                <a:gridCol w="4027365"/>
              </a:tblGrid>
              <a:tr h="395515">
                <a:tc>
                  <a:txBody>
                    <a:bodyPr/>
                    <a:lstStyle/>
                    <a:p>
                      <a:pPr algn="ctr" fontAlgn="ctr"/>
                      <a:r>
                        <a:rPr lang="en-US" sz="900" u="none" strike="noStrike">
                          <a:effectLst/>
                        </a:rPr>
                        <a:t>Start</a:t>
                      </a:r>
                      <a:endParaRPr lang="en-US" sz="900" b="1"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Duration</a:t>
                      </a:r>
                      <a:endParaRPr lang="en-US" sz="900" b="1"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Stop</a:t>
                      </a:r>
                      <a:endParaRPr lang="en-US" sz="900" b="1"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Title</a:t>
                      </a:r>
                      <a:endParaRPr lang="en-US" sz="900" b="1"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Presenter</a:t>
                      </a:r>
                      <a:endParaRPr lang="en-US" sz="900" b="1"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Content</a:t>
                      </a:r>
                      <a:endParaRPr lang="en-US" sz="900" b="1"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r>
                        <a:rPr lang="en-US" sz="900" u="none" strike="noStrike">
                          <a:effectLst/>
                        </a:rPr>
                        <a:t>9:00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0:45</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9:45</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Welcome &amp; Community Overview</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Dave McComas</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Welcome, cFS Community Overview and Plan , Action Summary</a:t>
                      </a:r>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r>
                        <a:rPr lang="en-US" sz="900" u="none" strike="noStrike">
                          <a:effectLst/>
                        </a:rPr>
                        <a:t>9:45</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0:30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10:15</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HQ Happenings</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Mike Aguilar</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Software release status, TCAT Debrief</a:t>
                      </a:r>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r>
                        <a:rPr lang="en-US" sz="900" u="none" strike="noStrike">
                          <a:effectLst/>
                        </a:rPr>
                        <a:t>10:15</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0:45</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11:00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Product Management</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Susie Strege</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Current Configuration Control Board activities and products</a:t>
                      </a:r>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r>
                        <a:rPr lang="en-US" sz="900" u="none" strike="noStrike">
                          <a:effectLst/>
                        </a:rPr>
                        <a:t>11:00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0:30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11:30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Future Products &amp; Technology</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Jonathan Wilmot</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ctr"/>
                      <a:r>
                        <a:rPr lang="en-US" sz="900" u="none" strike="noStrike">
                          <a:effectLst/>
                        </a:rPr>
                        <a:t>Message ID, EDS, etc.</a:t>
                      </a:r>
                      <a:endParaRPr lang="en-US" sz="900" b="0" i="0" u="none" strike="noStrike">
                        <a:solidFill>
                          <a:srgbClr val="000000"/>
                        </a:solidFill>
                        <a:effectLst/>
                        <a:latin typeface="Calibri" panose="020F0502020204030204" pitchFamily="34" charset="0"/>
                      </a:endParaRPr>
                    </a:p>
                  </a:txBody>
                  <a:tcPr marL="7952" marR="7952" marT="7952" marB="0" anchor="ctr"/>
                </a:tc>
              </a:tr>
              <a:tr h="243114">
                <a:tc>
                  <a:txBody>
                    <a:bodyPr/>
                    <a:lstStyle/>
                    <a:p>
                      <a:pPr algn="ctr" fontAlgn="ctr"/>
                      <a:r>
                        <a:rPr lang="en-US" sz="900" u="none" strike="noStrike">
                          <a:effectLst/>
                        </a:rPr>
                        <a:t>11:30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4:45</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4:15</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User presentations</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0:20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User 1: S&amp;K Global Solutions</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Mike Monahan</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Community Needs Survey Results</a:t>
                      </a:r>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0:45</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Lunch</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0:20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User 2: Odyssey Space Research</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Matt Benson</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Integrated Development Environment</a:t>
                      </a:r>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0:20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User 3: Embedded Systems Solution</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Charlie Rogers</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0:20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User 4: EXB Solutions</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Paul Carpenter</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Automated Test for NASA cFS</a:t>
                      </a:r>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0:20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User 5: LMSCO</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Ryan Slabaugh</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Inserting Core Flight System</a:t>
                      </a:r>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0:20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User 6: TTTech</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Christian Fidi</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cFS OS enhancements for network</a:t>
                      </a:r>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0:20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User 7: Johns Hopkins APL</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Chris Monaco</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0:20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User 8: NASA ARC</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Craig Pires</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0:20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User 9: NASA GSFC</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Alan Cudmore</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0:20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User 10: NASA JSC</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Lore Prokop</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AES cFS-based Projects</a:t>
                      </a:r>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0:20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User 11: Emergent</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Brendan O'Connor</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cFS Components for Autonomous Missions, FDIR, and Sensor Interactions</a:t>
                      </a:r>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0:20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User 12: NASA IVV</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Justin Morris</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0:15</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Break</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952" marR="7952" marT="7952" marB="0" anchor="b"/>
                </a:tc>
              </a:tr>
              <a:tr h="243114">
                <a:tc>
                  <a:txBody>
                    <a:bodyPr/>
                    <a:lstStyle/>
                    <a:p>
                      <a:pPr algn="ctr" fontAlgn="ctr"/>
                      <a:r>
                        <a:rPr lang="en-US" sz="900" u="none" strike="noStrike">
                          <a:effectLst/>
                        </a:rPr>
                        <a:t>4:30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1:00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ctr" fontAlgn="ctr"/>
                      <a:r>
                        <a:rPr lang="en-US" sz="900" u="none" strike="noStrike">
                          <a:effectLst/>
                        </a:rPr>
                        <a:t>5:30</a:t>
                      </a:r>
                      <a:endParaRPr lang="en-US" sz="900" b="0" i="0" u="none" strike="noStrike">
                        <a:solidFill>
                          <a:srgbClr val="000000"/>
                        </a:solidFill>
                        <a:effectLst/>
                        <a:latin typeface="Calibri" panose="020F0502020204030204" pitchFamily="34" charset="0"/>
                      </a:endParaRPr>
                    </a:p>
                  </a:txBody>
                  <a:tcPr marL="7952" marR="7952" marT="7952" marB="0" anchor="ctr"/>
                </a:tc>
                <a:tc>
                  <a:txBody>
                    <a:bodyPr/>
                    <a:lstStyle/>
                    <a:p>
                      <a:pPr algn="l" fontAlgn="b"/>
                      <a:r>
                        <a:rPr lang="en-US" sz="900" u="none" strike="noStrike">
                          <a:effectLst/>
                        </a:rPr>
                        <a:t>Wrap up, Future Plans, Actions, etc.</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a:effectLst/>
                        </a:rPr>
                        <a:t>Dave, Gary, Leads</a:t>
                      </a:r>
                      <a:endParaRPr lang="en-US" sz="900" b="0" i="0" u="none" strike="noStrike">
                        <a:solidFill>
                          <a:srgbClr val="000000"/>
                        </a:solidFill>
                        <a:effectLst/>
                        <a:latin typeface="Calibri" panose="020F0502020204030204" pitchFamily="34" charset="0"/>
                      </a:endParaRPr>
                    </a:p>
                  </a:txBody>
                  <a:tcPr marL="7952" marR="7952" marT="7952" marB="0" anchor="b"/>
                </a:tc>
                <a:tc>
                  <a:txBody>
                    <a:bodyPr/>
                    <a:lstStyle/>
                    <a:p>
                      <a:pPr algn="l" fontAlgn="b"/>
                      <a:r>
                        <a:rPr lang="en-US" sz="900" u="none" strike="noStrike" dirty="0">
                          <a:effectLst/>
                        </a:rPr>
                        <a:t>Review feedback and coordinate near-term future plans</a:t>
                      </a:r>
                      <a:endParaRPr lang="en-US" sz="900" b="0" i="0" u="none" strike="noStrike" dirty="0">
                        <a:solidFill>
                          <a:srgbClr val="000000"/>
                        </a:solidFill>
                        <a:effectLst/>
                        <a:latin typeface="Calibri" panose="020F0502020204030204" pitchFamily="34" charset="0"/>
                      </a:endParaRPr>
                    </a:p>
                  </a:txBody>
                  <a:tcPr marL="7952" marR="7952" marT="7952" marB="0" anchor="b"/>
                </a:tc>
              </a:tr>
            </a:tbl>
          </a:graphicData>
        </a:graphic>
      </p:graphicFrame>
    </p:spTree>
    <p:extLst>
      <p:ext uri="{BB962C8B-B14F-4D97-AF65-F5344CB8AC3E}">
        <p14:creationId xmlns:p14="http://schemas.microsoft.com/office/powerpoint/2010/main" val="1801593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cFS</a:t>
            </a:r>
            <a:r>
              <a:rPr lang="en-US" dirty="0" smtClean="0"/>
              <a:t> Workshop Goals</a:t>
            </a:r>
            <a:endParaRPr lang="en-US" dirty="0"/>
          </a:p>
        </p:txBody>
      </p:sp>
      <p:sp>
        <p:nvSpPr>
          <p:cNvPr id="3" name="Content Placeholder 2"/>
          <p:cNvSpPr>
            <a:spLocks noGrp="1"/>
          </p:cNvSpPr>
          <p:nvPr>
            <p:ph idx="1"/>
          </p:nvPr>
        </p:nvSpPr>
        <p:spPr>
          <a:xfrm>
            <a:off x="550068" y="990600"/>
            <a:ext cx="8042276" cy="5562600"/>
          </a:xfrm>
        </p:spPr>
        <p:txBody>
          <a:bodyPr>
            <a:normAutofit/>
          </a:bodyPr>
          <a:lstStyle/>
          <a:p>
            <a:pPr lvl="0"/>
            <a:r>
              <a:rPr lang="en-US" sz="2400" dirty="0"/>
              <a:t>Discuss current informal community charter/organization and create a roadmap for establishing </a:t>
            </a:r>
            <a:r>
              <a:rPr lang="en-US" sz="2400" dirty="0" smtClean="0"/>
              <a:t>a formal </a:t>
            </a:r>
            <a:r>
              <a:rPr lang="en-US" sz="2400" dirty="0"/>
              <a:t>charter</a:t>
            </a:r>
          </a:p>
          <a:p>
            <a:r>
              <a:rPr lang="en-US" sz="2400" dirty="0"/>
              <a:t>Get feedback from user community </a:t>
            </a:r>
            <a:r>
              <a:rPr lang="en-US" sz="2400" dirty="0" smtClean="0"/>
              <a:t>to </a:t>
            </a:r>
            <a:r>
              <a:rPr lang="en-US" sz="2400" dirty="0"/>
              <a:t>understand their </a:t>
            </a:r>
            <a:r>
              <a:rPr lang="en-US" sz="2400" dirty="0" smtClean="0"/>
              <a:t>perspectives, </a:t>
            </a:r>
            <a:r>
              <a:rPr lang="en-US" sz="2400" dirty="0"/>
              <a:t>needs, and goals</a:t>
            </a:r>
          </a:p>
          <a:p>
            <a:r>
              <a:rPr lang="en-US" sz="2400" dirty="0" smtClean="0"/>
              <a:t>Describe current product management, identify needs, and create a plan forward</a:t>
            </a:r>
            <a:endParaRPr lang="en-US" sz="1800" dirty="0" smtClean="0"/>
          </a:p>
          <a:p>
            <a:r>
              <a:rPr lang="en-US" sz="2400" dirty="0" smtClean="0"/>
              <a:t>Describe current communication mechanisms, shortcomings, and create a plan forward</a:t>
            </a:r>
            <a:endParaRPr lang="en-US" sz="2400" dirty="0"/>
          </a:p>
          <a:p>
            <a:r>
              <a:rPr lang="en-US" sz="2400" dirty="0" smtClean="0"/>
              <a:t>Provide path for how to engage and grow the community</a:t>
            </a:r>
          </a:p>
          <a:p>
            <a:pPr lvl="1"/>
            <a:r>
              <a:rPr lang="en-US" sz="2000" dirty="0" smtClean="0"/>
              <a:t>Introduce virtual teams</a:t>
            </a:r>
          </a:p>
          <a:p>
            <a:r>
              <a:rPr lang="en-US" sz="2400" dirty="0" smtClean="0"/>
              <a:t>Reduce risk of fragmentation!!</a:t>
            </a:r>
          </a:p>
          <a:p>
            <a:endParaRPr lang="en-US" sz="2400" dirty="0" smtClean="0"/>
          </a:p>
          <a:p>
            <a:endParaRPr lang="en-US" sz="2400" dirty="0" smtClean="0"/>
          </a:p>
          <a:p>
            <a:endParaRPr lang="en-US" sz="2400" dirty="0" smtClean="0"/>
          </a:p>
          <a:p>
            <a:pPr lvl="1"/>
            <a:endParaRPr lang="en-US" sz="2000" dirty="0" smtClean="0"/>
          </a:p>
          <a:p>
            <a:pPr lvl="1"/>
            <a:endParaRPr lang="en-US" sz="2000" dirty="0" smtClean="0"/>
          </a:p>
          <a:p>
            <a:endParaRPr lang="en-US" sz="2400" dirty="0"/>
          </a:p>
        </p:txBody>
      </p:sp>
    </p:spTree>
    <p:extLst>
      <p:ext uri="{BB962C8B-B14F-4D97-AF65-F5344CB8AC3E}">
        <p14:creationId xmlns:p14="http://schemas.microsoft.com/office/powerpoint/2010/main" val="141111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cFS</a:t>
            </a:r>
            <a:r>
              <a:rPr lang="en-US" dirty="0" smtClean="0"/>
              <a:t> Workshop Strategy</a:t>
            </a:r>
            <a:endParaRPr lang="en-US" dirty="0"/>
          </a:p>
        </p:txBody>
      </p:sp>
      <p:sp>
        <p:nvSpPr>
          <p:cNvPr id="3" name="Content Placeholder 2"/>
          <p:cNvSpPr>
            <a:spLocks noGrp="1"/>
          </p:cNvSpPr>
          <p:nvPr>
            <p:ph idx="1"/>
          </p:nvPr>
        </p:nvSpPr>
        <p:spPr>
          <a:xfrm>
            <a:off x="685800" y="990600"/>
            <a:ext cx="8042276" cy="5638800"/>
          </a:xfrm>
        </p:spPr>
        <p:txBody>
          <a:bodyPr>
            <a:normAutofit/>
          </a:bodyPr>
          <a:lstStyle/>
          <a:p>
            <a:r>
              <a:rPr lang="en-US" sz="1800" dirty="0" smtClean="0"/>
              <a:t>Agenda flow</a:t>
            </a:r>
          </a:p>
          <a:p>
            <a:pPr lvl="1"/>
            <a:r>
              <a:rPr lang="en-US" sz="1600" dirty="0" smtClean="0"/>
              <a:t>Where are we now?</a:t>
            </a:r>
          </a:p>
          <a:p>
            <a:pPr lvl="1"/>
            <a:r>
              <a:rPr lang="en-US" sz="1600" dirty="0" smtClean="0"/>
              <a:t>Where do we want to be? </a:t>
            </a:r>
          </a:p>
          <a:p>
            <a:pPr lvl="1"/>
            <a:r>
              <a:rPr lang="en-US" sz="1600" dirty="0" smtClean="0"/>
              <a:t>How can we get there?</a:t>
            </a:r>
          </a:p>
          <a:p>
            <a:pPr lvl="1"/>
            <a:endParaRPr lang="en-US" sz="1600" dirty="0" smtClean="0"/>
          </a:p>
          <a:p>
            <a:r>
              <a:rPr lang="en-US" sz="1800" dirty="0" smtClean="0"/>
              <a:t>Gary Smith is our workshop administrative officer</a:t>
            </a:r>
          </a:p>
          <a:p>
            <a:pPr lvl="1"/>
            <a:r>
              <a:rPr lang="en-US" sz="1600" dirty="0" smtClean="0"/>
              <a:t>Take notes and log action items</a:t>
            </a:r>
          </a:p>
          <a:p>
            <a:pPr lvl="1"/>
            <a:r>
              <a:rPr lang="en-US" sz="1600" dirty="0" smtClean="0"/>
              <a:t>Inputs </a:t>
            </a:r>
            <a:r>
              <a:rPr lang="en-US" sz="1600" dirty="0"/>
              <a:t>via sign up sheets or email: </a:t>
            </a:r>
            <a:r>
              <a:rPr lang="en-US" sz="1600" b="1" dirty="0">
                <a:solidFill>
                  <a:schemeClr val="accent2"/>
                </a:solidFill>
              </a:rPr>
              <a:t>opensat.cfs@gmail.com</a:t>
            </a:r>
            <a:endParaRPr lang="en-US" sz="1400" dirty="0"/>
          </a:p>
          <a:p>
            <a:pPr lvl="2"/>
            <a:r>
              <a:rPr lang="en-US" sz="1400" dirty="0" smtClean="0"/>
              <a:t>Compile </a:t>
            </a:r>
            <a:r>
              <a:rPr lang="en-US" sz="1400" dirty="0"/>
              <a:t>attendance list: Name, Organization, Location (APL or remote)</a:t>
            </a:r>
          </a:p>
          <a:p>
            <a:pPr lvl="2"/>
            <a:r>
              <a:rPr lang="en-US" sz="1400" dirty="0"/>
              <a:t>Virtual team sign </a:t>
            </a:r>
            <a:r>
              <a:rPr lang="en-US" sz="1400" dirty="0" smtClean="0"/>
              <a:t>up</a:t>
            </a:r>
          </a:p>
          <a:p>
            <a:pPr lvl="2"/>
            <a:r>
              <a:rPr lang="en-US" sz="1400" dirty="0" smtClean="0"/>
              <a:t>Accept general comments</a:t>
            </a:r>
          </a:p>
          <a:p>
            <a:endParaRPr lang="en-US" sz="1800" dirty="0" smtClean="0"/>
          </a:p>
          <a:p>
            <a:r>
              <a:rPr lang="en-US" sz="1800" dirty="0" smtClean="0"/>
              <a:t>Gary and I will organize the programmatic/technical information to help facilitate our final session of the workshop</a:t>
            </a:r>
          </a:p>
        </p:txBody>
      </p:sp>
    </p:spTree>
    <p:extLst>
      <p:ext uri="{BB962C8B-B14F-4D97-AF65-F5344CB8AC3E}">
        <p14:creationId xmlns:p14="http://schemas.microsoft.com/office/powerpoint/2010/main" val="3782423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begin…</a:t>
            </a:r>
            <a:endParaRPr lang="en-US" dirty="0"/>
          </a:p>
        </p:txBody>
      </p:sp>
      <p:sp>
        <p:nvSpPr>
          <p:cNvPr id="3" name="Content Placeholder 2"/>
          <p:cNvSpPr>
            <a:spLocks noGrp="1"/>
          </p:cNvSpPr>
          <p:nvPr>
            <p:ph idx="1"/>
          </p:nvPr>
        </p:nvSpPr>
        <p:spPr>
          <a:xfrm>
            <a:off x="685800" y="1219200"/>
            <a:ext cx="8042276" cy="5181600"/>
          </a:xfrm>
        </p:spPr>
        <p:txBody>
          <a:bodyPr>
            <a:normAutofit/>
          </a:bodyPr>
          <a:lstStyle/>
          <a:p>
            <a:r>
              <a:rPr lang="en-US" sz="1800" dirty="0" smtClean="0"/>
              <a:t>Questions, suggestions, etc. </a:t>
            </a:r>
            <a:endParaRPr lang="en-US" sz="1400" dirty="0"/>
          </a:p>
          <a:p>
            <a:endParaRPr lang="en-US" sz="1800" dirty="0" smtClean="0"/>
          </a:p>
          <a:p>
            <a:endParaRPr lang="en-US" sz="1800" dirty="0" smtClean="0"/>
          </a:p>
          <a:p>
            <a:endParaRPr lang="en-US" sz="1800" dirty="0" smtClean="0"/>
          </a:p>
          <a:p>
            <a:pPr lvl="1"/>
            <a:endParaRPr lang="en-US" sz="1600" dirty="0" smtClean="0"/>
          </a:p>
          <a:p>
            <a:pPr lvl="1"/>
            <a:endParaRPr lang="en-US" sz="1600" dirty="0" smtClean="0"/>
          </a:p>
          <a:p>
            <a:endParaRPr lang="en-US" sz="1800" dirty="0"/>
          </a:p>
        </p:txBody>
      </p:sp>
      <p:sp>
        <p:nvSpPr>
          <p:cNvPr id="4" name="Rectangle 3"/>
          <p:cNvSpPr/>
          <p:nvPr/>
        </p:nvSpPr>
        <p:spPr>
          <a:xfrm>
            <a:off x="1066006" y="3505200"/>
            <a:ext cx="7010400" cy="1133772"/>
          </a:xfrm>
          <a:prstGeom prst="rect">
            <a:avLst/>
          </a:prstGeom>
        </p:spPr>
        <p:txBody>
          <a:bodyPr wrap="square">
            <a:spAutoFit/>
          </a:bodyPr>
          <a:lstStyle/>
          <a:p>
            <a:pPr algn="ctr"/>
            <a:r>
              <a:rPr lang="en-US" sz="2400" i="1" dirty="0" smtClean="0">
                <a:solidFill>
                  <a:srgbClr val="333333"/>
                </a:solidFill>
                <a:ea typeface="Calibri" panose="020F0502020204030204" pitchFamily="34" charset="0"/>
              </a:rPr>
              <a:t>There </a:t>
            </a:r>
            <a:r>
              <a:rPr lang="en-US" sz="2400" i="1" dirty="0">
                <a:solidFill>
                  <a:srgbClr val="333333"/>
                </a:solidFill>
                <a:ea typeface="Calibri" panose="020F0502020204030204" pitchFamily="34" charset="0"/>
              </a:rPr>
              <a:t>are 10 types of people in the </a:t>
            </a:r>
            <a:r>
              <a:rPr lang="en-US" sz="2400" i="1" dirty="0" smtClean="0">
                <a:solidFill>
                  <a:srgbClr val="333333"/>
                </a:solidFill>
                <a:ea typeface="Calibri" panose="020F0502020204030204" pitchFamily="34" charset="0"/>
              </a:rPr>
              <a:t>world:</a:t>
            </a:r>
          </a:p>
          <a:p>
            <a:pPr algn="ctr"/>
            <a:endParaRPr lang="en-US" sz="2400" i="1" dirty="0">
              <a:solidFill>
                <a:srgbClr val="333333"/>
              </a:solidFill>
              <a:ea typeface="Calibri" panose="020F0502020204030204" pitchFamily="34" charset="0"/>
            </a:endParaRPr>
          </a:p>
          <a:p>
            <a:pPr algn="ctr"/>
            <a:r>
              <a:rPr lang="en-US" sz="2400" i="1" dirty="0" smtClean="0">
                <a:solidFill>
                  <a:srgbClr val="333333"/>
                </a:solidFill>
                <a:ea typeface="Calibri" panose="020F0502020204030204" pitchFamily="34" charset="0"/>
              </a:rPr>
              <a:t>those </a:t>
            </a:r>
            <a:r>
              <a:rPr lang="en-US" sz="2400" i="1" dirty="0">
                <a:solidFill>
                  <a:srgbClr val="333333"/>
                </a:solidFill>
                <a:ea typeface="Calibri" panose="020F0502020204030204" pitchFamily="34" charset="0"/>
              </a:rPr>
              <a:t>who understand binary, and those who </a:t>
            </a:r>
            <a:r>
              <a:rPr lang="en-US" sz="2400" i="1" dirty="0" smtClean="0">
                <a:solidFill>
                  <a:srgbClr val="333333"/>
                </a:solidFill>
                <a:ea typeface="Calibri" panose="020F0502020204030204" pitchFamily="34" charset="0"/>
              </a:rPr>
              <a:t>don't</a:t>
            </a:r>
            <a:endParaRPr lang="en-US" sz="2400" i="1" dirty="0">
              <a:solidFill>
                <a:srgbClr val="000000"/>
              </a:solidFill>
            </a:endParaRPr>
          </a:p>
        </p:txBody>
      </p:sp>
    </p:spTree>
    <p:extLst>
      <p:ext uri="{BB962C8B-B14F-4D97-AF65-F5344CB8AC3E}">
        <p14:creationId xmlns:p14="http://schemas.microsoft.com/office/powerpoint/2010/main" val="248697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2775"/>
            <a:ext cx="7772400" cy="1470025"/>
          </a:xfrm>
        </p:spPr>
        <p:txBody>
          <a:bodyPr/>
          <a:lstStyle/>
          <a:p>
            <a:r>
              <a:rPr lang="en-US" dirty="0" smtClean="0"/>
              <a:t>Community Overview</a:t>
            </a:r>
            <a:endParaRPr lang="en-US" dirty="0"/>
          </a:p>
        </p:txBody>
      </p:sp>
      <p:sp>
        <p:nvSpPr>
          <p:cNvPr id="3" name="Subtitle 2"/>
          <p:cNvSpPr>
            <a:spLocks noGrp="1"/>
          </p:cNvSpPr>
          <p:nvPr>
            <p:ph type="subTitle" idx="1"/>
          </p:nvPr>
        </p:nvSpPr>
        <p:spPr>
          <a:xfrm>
            <a:off x="1371600" y="3657600"/>
            <a:ext cx="6400800" cy="1752600"/>
          </a:xfrm>
        </p:spPr>
        <p:txBody>
          <a:bodyPr/>
          <a:lstStyle/>
          <a:p>
            <a:r>
              <a:rPr lang="en-US" sz="1800" dirty="0"/>
              <a:t>The Johns Hopkins University Applied </a:t>
            </a:r>
            <a:r>
              <a:rPr lang="en-US" sz="1800" dirty="0" smtClean="0"/>
              <a:t>Physics Laboratory</a:t>
            </a:r>
          </a:p>
          <a:p>
            <a:r>
              <a:rPr lang="en-US" dirty="0"/>
              <a:t>c</a:t>
            </a:r>
            <a:r>
              <a:rPr lang="en-US" sz="1800" dirty="0" smtClean="0"/>
              <a:t>ore Flight Software System Workshop</a:t>
            </a:r>
          </a:p>
          <a:p>
            <a:r>
              <a:rPr lang="en-US" sz="1800" b="0" dirty="0" smtClean="0"/>
              <a:t>October 26, 2015</a:t>
            </a:r>
            <a:endParaRPr lang="en-US" sz="1800" b="0" dirty="0"/>
          </a:p>
        </p:txBody>
      </p:sp>
      <p:sp>
        <p:nvSpPr>
          <p:cNvPr id="5" name="Subtitle 2"/>
          <p:cNvSpPr txBox="1">
            <a:spLocks/>
          </p:cNvSpPr>
          <p:nvPr/>
        </p:nvSpPr>
        <p:spPr bwMode="auto">
          <a:xfrm>
            <a:off x="1447800" y="5486400"/>
            <a:ext cx="6400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607" rIns="0" bIns="0" numCol="1" anchor="t" anchorCtr="0" compatLnSpc="1">
            <a:prstTxWarp prst="textNoShape">
              <a:avLst/>
            </a:prstTxWarp>
          </a:bodyPr>
          <a:lstStyle>
            <a:lvl1pPr marL="0" indent="0" algn="ctr" defTabSz="457200" rtl="0" eaLnBrk="0" fontAlgn="base" hangingPunct="0">
              <a:lnSpc>
                <a:spcPct val="94000"/>
              </a:lnSpc>
              <a:spcBef>
                <a:spcPct val="0"/>
              </a:spcBef>
              <a:spcAft>
                <a:spcPts val="1425"/>
              </a:spcAft>
              <a:buClr>
                <a:srgbClr val="000000"/>
              </a:buClr>
              <a:buSzPct val="100000"/>
              <a:buFont typeface="Times New Roman" pitchFamily="18" charset="0"/>
              <a:buNone/>
              <a:defRPr sz="1800" b="1">
                <a:solidFill>
                  <a:schemeClr val="bg1"/>
                </a:solidFill>
                <a:latin typeface="+mn-lt"/>
                <a:ea typeface="+mn-ea"/>
                <a:cs typeface="+mn-cs"/>
              </a:defRPr>
            </a:lvl1pPr>
            <a:lvl2pPr marL="457200" indent="0" algn="ctr" defTabSz="457200" rtl="0" eaLnBrk="0" fontAlgn="base" hangingPunct="0">
              <a:lnSpc>
                <a:spcPct val="94000"/>
              </a:lnSpc>
              <a:spcBef>
                <a:spcPct val="0"/>
              </a:spcBef>
              <a:spcAft>
                <a:spcPts val="1138"/>
              </a:spcAft>
              <a:buClr>
                <a:srgbClr val="000000"/>
              </a:buClr>
              <a:buSzPct val="100000"/>
              <a:buFont typeface="Times New Roman" pitchFamily="18" charset="0"/>
              <a:buNone/>
              <a:defRPr>
                <a:solidFill>
                  <a:srgbClr val="000000"/>
                </a:solidFill>
                <a:latin typeface="+mn-lt"/>
                <a:ea typeface="+mj-ea"/>
                <a:cs typeface="+mj-cs"/>
              </a:defRPr>
            </a:lvl2pPr>
            <a:lvl3pPr marL="914400" indent="0" algn="ctr" defTabSz="457200" rtl="0" eaLnBrk="0" fontAlgn="base" hangingPunct="0">
              <a:lnSpc>
                <a:spcPct val="94000"/>
              </a:lnSpc>
              <a:spcBef>
                <a:spcPct val="0"/>
              </a:spcBef>
              <a:spcAft>
                <a:spcPts val="850"/>
              </a:spcAft>
              <a:buClr>
                <a:srgbClr val="000000"/>
              </a:buClr>
              <a:buSzPct val="100000"/>
              <a:buFont typeface="Times New Roman" pitchFamily="18" charset="0"/>
              <a:buNone/>
              <a:defRPr>
                <a:solidFill>
                  <a:srgbClr val="000000"/>
                </a:solidFill>
                <a:latin typeface="+mn-lt"/>
                <a:ea typeface="+mj-ea"/>
                <a:cs typeface="+mj-cs"/>
              </a:defRPr>
            </a:lvl3pPr>
            <a:lvl4pPr marL="1371600" indent="0" algn="ctr" defTabSz="457200" rtl="0" eaLnBrk="0" fontAlgn="base" hangingPunct="0">
              <a:lnSpc>
                <a:spcPct val="94000"/>
              </a:lnSpc>
              <a:spcBef>
                <a:spcPct val="0"/>
              </a:spcBef>
              <a:spcAft>
                <a:spcPts val="575"/>
              </a:spcAft>
              <a:buClr>
                <a:srgbClr val="000000"/>
              </a:buClr>
              <a:buSzPct val="100000"/>
              <a:buFont typeface="Times New Roman" pitchFamily="18" charset="0"/>
              <a:buNone/>
              <a:defRPr>
                <a:solidFill>
                  <a:srgbClr val="000000"/>
                </a:solidFill>
                <a:latin typeface="+mn-lt"/>
                <a:ea typeface="+mj-ea"/>
                <a:cs typeface="+mj-cs"/>
              </a:defRPr>
            </a:lvl4pPr>
            <a:lvl5pPr marL="1828800" indent="0" algn="ctr" defTabSz="457200" rtl="0" eaLnBrk="0" fontAlgn="base" hangingPunct="0">
              <a:lnSpc>
                <a:spcPct val="94000"/>
              </a:lnSpc>
              <a:spcBef>
                <a:spcPct val="0"/>
              </a:spcBef>
              <a:spcAft>
                <a:spcPts val="288"/>
              </a:spcAft>
              <a:buClr>
                <a:srgbClr val="000000"/>
              </a:buClr>
              <a:buSzPct val="100000"/>
              <a:buFont typeface="Times New Roman" pitchFamily="18" charset="0"/>
              <a:buNone/>
              <a:defRPr sz="2000">
                <a:solidFill>
                  <a:srgbClr val="000000"/>
                </a:solidFill>
                <a:latin typeface="+mn-lt"/>
                <a:ea typeface="+mj-ea"/>
                <a:cs typeface="+mj-cs"/>
              </a:defRPr>
            </a:lvl5pPr>
            <a:lvl6pPr marL="2286000" indent="0" algn="ctr" defTabSz="457200" rtl="0" fontAlgn="base" hangingPunct="0">
              <a:lnSpc>
                <a:spcPct val="94000"/>
              </a:lnSpc>
              <a:spcBef>
                <a:spcPct val="0"/>
              </a:spcBef>
              <a:spcAft>
                <a:spcPts val="288"/>
              </a:spcAft>
              <a:buClr>
                <a:srgbClr val="000000"/>
              </a:buClr>
              <a:buSzPct val="100000"/>
              <a:buFont typeface="Times New Roman" pitchFamily="18" charset="0"/>
              <a:buNone/>
              <a:defRPr sz="2000">
                <a:solidFill>
                  <a:srgbClr val="000000"/>
                </a:solidFill>
                <a:latin typeface="+mn-lt"/>
                <a:ea typeface="+mj-ea"/>
                <a:cs typeface="+mj-cs"/>
              </a:defRPr>
            </a:lvl6pPr>
            <a:lvl7pPr marL="2743200" indent="0" algn="ctr" defTabSz="457200" rtl="0" fontAlgn="base" hangingPunct="0">
              <a:lnSpc>
                <a:spcPct val="94000"/>
              </a:lnSpc>
              <a:spcBef>
                <a:spcPct val="0"/>
              </a:spcBef>
              <a:spcAft>
                <a:spcPts val="288"/>
              </a:spcAft>
              <a:buClr>
                <a:srgbClr val="000000"/>
              </a:buClr>
              <a:buSzPct val="100000"/>
              <a:buFont typeface="Times New Roman" pitchFamily="18" charset="0"/>
              <a:buNone/>
              <a:defRPr sz="2000">
                <a:solidFill>
                  <a:srgbClr val="000000"/>
                </a:solidFill>
                <a:latin typeface="+mn-lt"/>
                <a:ea typeface="+mj-ea"/>
                <a:cs typeface="+mj-cs"/>
              </a:defRPr>
            </a:lvl7pPr>
            <a:lvl8pPr marL="3200400" indent="0" algn="ctr" defTabSz="457200" rtl="0" fontAlgn="base" hangingPunct="0">
              <a:lnSpc>
                <a:spcPct val="94000"/>
              </a:lnSpc>
              <a:spcBef>
                <a:spcPct val="0"/>
              </a:spcBef>
              <a:spcAft>
                <a:spcPts val="288"/>
              </a:spcAft>
              <a:buClr>
                <a:srgbClr val="000000"/>
              </a:buClr>
              <a:buSzPct val="100000"/>
              <a:buFont typeface="Times New Roman" pitchFamily="18" charset="0"/>
              <a:buNone/>
              <a:defRPr sz="2000">
                <a:solidFill>
                  <a:srgbClr val="000000"/>
                </a:solidFill>
                <a:latin typeface="+mn-lt"/>
                <a:ea typeface="+mj-ea"/>
                <a:cs typeface="+mj-cs"/>
              </a:defRPr>
            </a:lvl8pPr>
            <a:lvl9pPr marL="3657600" indent="0" algn="ctr" defTabSz="457200" rtl="0" fontAlgn="base" hangingPunct="0">
              <a:lnSpc>
                <a:spcPct val="94000"/>
              </a:lnSpc>
              <a:spcBef>
                <a:spcPct val="0"/>
              </a:spcBef>
              <a:spcAft>
                <a:spcPts val="288"/>
              </a:spcAft>
              <a:buClr>
                <a:srgbClr val="000000"/>
              </a:buClr>
              <a:buSzPct val="100000"/>
              <a:buFont typeface="Times New Roman" pitchFamily="18" charset="0"/>
              <a:buNone/>
              <a:defRPr sz="2000">
                <a:solidFill>
                  <a:srgbClr val="000000"/>
                </a:solidFill>
                <a:latin typeface="+mn-lt"/>
                <a:ea typeface="+mj-ea"/>
                <a:cs typeface="+mj-cs"/>
              </a:defRPr>
            </a:lvl9pPr>
          </a:lstStyle>
          <a:p>
            <a:r>
              <a:rPr lang="en-US" kern="0" dirty="0" smtClean="0"/>
              <a:t>David McComas – NASA Goddard Space Flight Center</a:t>
            </a:r>
            <a:endParaRPr lang="en-US" b="0" kern="0" dirty="0"/>
          </a:p>
        </p:txBody>
      </p:sp>
    </p:spTree>
    <p:extLst>
      <p:ext uri="{BB962C8B-B14F-4D97-AF65-F5344CB8AC3E}">
        <p14:creationId xmlns:p14="http://schemas.microsoft.com/office/powerpoint/2010/main" val="2525194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685800" y="1219200"/>
            <a:ext cx="8042276" cy="5181600"/>
          </a:xfrm>
        </p:spPr>
        <p:txBody>
          <a:bodyPr>
            <a:normAutofit/>
          </a:bodyPr>
          <a:lstStyle/>
          <a:p>
            <a:r>
              <a:rPr lang="en-US" sz="1800" dirty="0" smtClean="0"/>
              <a:t>Community</a:t>
            </a:r>
          </a:p>
          <a:p>
            <a:pPr lvl="1"/>
            <a:r>
              <a:rPr lang="en-US" sz="1600" dirty="0" smtClean="0"/>
              <a:t>Background</a:t>
            </a:r>
          </a:p>
          <a:p>
            <a:pPr lvl="1"/>
            <a:r>
              <a:rPr lang="en-US" sz="1600" dirty="0" smtClean="0"/>
              <a:t>Current state</a:t>
            </a:r>
          </a:p>
          <a:p>
            <a:pPr lvl="1"/>
            <a:r>
              <a:rPr lang="en-US" sz="1600" dirty="0" smtClean="0"/>
              <a:t>Next steps</a:t>
            </a:r>
          </a:p>
          <a:p>
            <a:r>
              <a:rPr lang="en-US" sz="1800" dirty="0" smtClean="0"/>
              <a:t>Virtual Teams</a:t>
            </a:r>
          </a:p>
          <a:p>
            <a:r>
              <a:rPr lang="en-US" sz="1800" dirty="0" smtClean="0"/>
              <a:t>Website Proposal</a:t>
            </a:r>
          </a:p>
          <a:p>
            <a:r>
              <a:rPr lang="en-US" sz="1800" dirty="0" smtClean="0"/>
              <a:t>User Scenarios</a:t>
            </a:r>
          </a:p>
          <a:p>
            <a:endParaRPr lang="en-US" sz="1800" dirty="0" smtClean="0"/>
          </a:p>
          <a:p>
            <a:endParaRPr lang="en-US" sz="1800" dirty="0" smtClean="0"/>
          </a:p>
          <a:p>
            <a:endParaRPr lang="en-US" sz="1800" dirty="0" smtClean="0"/>
          </a:p>
          <a:p>
            <a:endParaRPr lang="en-US" sz="1800" dirty="0" smtClean="0"/>
          </a:p>
          <a:p>
            <a:pPr lvl="1"/>
            <a:endParaRPr lang="en-US" sz="1600" dirty="0" smtClean="0"/>
          </a:p>
          <a:p>
            <a:pPr lvl="1"/>
            <a:endParaRPr lang="en-US" sz="1600" dirty="0" smtClean="0"/>
          </a:p>
          <a:p>
            <a:endParaRPr lang="en-US" sz="1800" dirty="0"/>
          </a:p>
        </p:txBody>
      </p:sp>
    </p:spTree>
    <p:extLst>
      <p:ext uri="{BB962C8B-B14F-4D97-AF65-F5344CB8AC3E}">
        <p14:creationId xmlns:p14="http://schemas.microsoft.com/office/powerpoint/2010/main" val="4254162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685800" y="838200"/>
            <a:ext cx="8042276" cy="5715000"/>
          </a:xfrm>
        </p:spPr>
        <p:txBody>
          <a:bodyPr>
            <a:noAutofit/>
          </a:bodyPr>
          <a:lstStyle/>
          <a:p>
            <a:r>
              <a:rPr lang="en-US" sz="1400" b="1" dirty="0" smtClean="0"/>
              <a:t>&lt; 2007: Birth of core Flight Executive (</a:t>
            </a:r>
            <a:r>
              <a:rPr lang="en-US" sz="1400" b="1" dirty="0" err="1" smtClean="0"/>
              <a:t>cFE</a:t>
            </a:r>
            <a:r>
              <a:rPr lang="en-US" sz="1400" b="1" dirty="0" smtClean="0"/>
              <a:t>)</a:t>
            </a:r>
          </a:p>
          <a:p>
            <a:pPr lvl="1"/>
            <a:r>
              <a:rPr lang="en-US" sz="1200" dirty="0" smtClean="0"/>
              <a:t>GSFC assessment of FSW reuse to date, heritage analysis, architectural trades</a:t>
            </a:r>
          </a:p>
          <a:p>
            <a:pPr lvl="1"/>
            <a:r>
              <a:rPr lang="en-US" sz="1200" dirty="0" smtClean="0"/>
              <a:t>Project independent funding kick started the effort</a:t>
            </a:r>
          </a:p>
          <a:p>
            <a:pPr lvl="1"/>
            <a:r>
              <a:rPr lang="en-US" sz="1200" dirty="0" smtClean="0"/>
              <a:t>Operating System Abstraction Layer (OSAL) released as open source</a:t>
            </a:r>
          </a:p>
          <a:p>
            <a:r>
              <a:rPr lang="en-US" sz="1400" b="1" dirty="0" smtClean="0"/>
              <a:t>2007: </a:t>
            </a:r>
            <a:r>
              <a:rPr lang="en-US" sz="1400" b="1" dirty="0" err="1" smtClean="0"/>
              <a:t>cFE</a:t>
            </a:r>
            <a:r>
              <a:rPr lang="en-US" sz="1400" b="1" dirty="0" smtClean="0"/>
              <a:t> goes to the Moon</a:t>
            </a:r>
          </a:p>
          <a:p>
            <a:pPr lvl="1"/>
            <a:r>
              <a:rPr lang="en-US" sz="1200" dirty="0" smtClean="0"/>
              <a:t>LRO launched using OSAL &amp; </a:t>
            </a:r>
            <a:r>
              <a:rPr lang="en-US" sz="1200" dirty="0" err="1" smtClean="0"/>
              <a:t>cFE</a:t>
            </a:r>
            <a:endParaRPr lang="en-US" sz="1200" dirty="0" smtClean="0"/>
          </a:p>
          <a:p>
            <a:r>
              <a:rPr lang="en-US" sz="1400" b="1" dirty="0" smtClean="0"/>
              <a:t>2008 – 2014: Birth of core Flight System (</a:t>
            </a:r>
            <a:r>
              <a:rPr lang="en-US" sz="1400" b="1" dirty="0" err="1" smtClean="0"/>
              <a:t>cFS</a:t>
            </a:r>
            <a:r>
              <a:rPr lang="en-US" sz="1400" b="1" dirty="0" smtClean="0"/>
              <a:t>)</a:t>
            </a:r>
          </a:p>
          <a:p>
            <a:pPr lvl="1"/>
            <a:r>
              <a:rPr lang="en-US" sz="1200" dirty="0" smtClean="0"/>
              <a:t>Developed 12 </a:t>
            </a:r>
            <a:r>
              <a:rPr lang="en-US" sz="1200" dirty="0" err="1" smtClean="0"/>
              <a:t>cFS</a:t>
            </a:r>
            <a:r>
              <a:rPr lang="en-US" sz="1200" dirty="0" smtClean="0"/>
              <a:t> applications</a:t>
            </a:r>
          </a:p>
          <a:p>
            <a:pPr lvl="1"/>
            <a:r>
              <a:rPr lang="en-US" sz="1200" dirty="0" smtClean="0"/>
              <a:t>Leveraged project funding </a:t>
            </a:r>
          </a:p>
          <a:p>
            <a:pPr lvl="1"/>
            <a:r>
              <a:rPr lang="en-US" sz="1200" dirty="0" smtClean="0"/>
              <a:t>JSC certified Class </a:t>
            </a:r>
            <a:r>
              <a:rPr lang="en-US" sz="1200" dirty="0"/>
              <a:t>A pedigree </a:t>
            </a:r>
            <a:r>
              <a:rPr lang="en-US" sz="1200" dirty="0" smtClean="0"/>
              <a:t>of </a:t>
            </a:r>
            <a:r>
              <a:rPr lang="en-US" sz="1200" dirty="0" err="1" smtClean="0"/>
              <a:t>cFS</a:t>
            </a:r>
            <a:r>
              <a:rPr lang="en-US" sz="1200" dirty="0" smtClean="0"/>
              <a:t> targeted to the </a:t>
            </a:r>
            <a:r>
              <a:rPr lang="en-US" sz="1200" dirty="0"/>
              <a:t>ARINC-653</a:t>
            </a:r>
          </a:p>
          <a:p>
            <a:r>
              <a:rPr lang="en-US" sz="1400" b="1" dirty="0" smtClean="0"/>
              <a:t>2014: Birth of a Community</a:t>
            </a:r>
          </a:p>
          <a:p>
            <a:pPr lvl="1"/>
            <a:r>
              <a:rPr lang="en-US" sz="1200" dirty="0" smtClean="0"/>
              <a:t>12 </a:t>
            </a:r>
            <a:r>
              <a:rPr lang="en-US" sz="1200" dirty="0" err="1" smtClean="0"/>
              <a:t>cFS</a:t>
            </a:r>
            <a:r>
              <a:rPr lang="en-US" sz="1200" dirty="0" smtClean="0"/>
              <a:t> applications released as open source</a:t>
            </a:r>
          </a:p>
          <a:p>
            <a:pPr lvl="1"/>
            <a:r>
              <a:rPr lang="en-US" sz="1200" dirty="0" err="1" smtClean="0"/>
              <a:t>cFS</a:t>
            </a:r>
            <a:r>
              <a:rPr lang="en-US" sz="1200" dirty="0" smtClean="0"/>
              <a:t> Workshop (12/15 at GRC) established a NASA-wide repository managed by an inter-center Configuration Control Board (CCB)</a:t>
            </a:r>
          </a:p>
          <a:p>
            <a:r>
              <a:rPr lang="en-US" sz="1400" b="1" dirty="0" smtClean="0"/>
              <a:t>2015: Community is growing up</a:t>
            </a:r>
          </a:p>
          <a:p>
            <a:pPr lvl="1"/>
            <a:r>
              <a:rPr lang="en-US" sz="1200" dirty="0" smtClean="0"/>
              <a:t>Successful release of </a:t>
            </a:r>
            <a:r>
              <a:rPr lang="en-US" sz="1200" dirty="0" err="1" smtClean="0"/>
              <a:t>cFE</a:t>
            </a:r>
            <a:r>
              <a:rPr lang="en-US" sz="1200" dirty="0" smtClean="0"/>
              <a:t> 6.4.2 </a:t>
            </a:r>
          </a:p>
          <a:p>
            <a:pPr lvl="1"/>
            <a:r>
              <a:rPr lang="en-US" sz="1200" dirty="0" err="1" smtClean="0"/>
              <a:t>cFE</a:t>
            </a:r>
            <a:r>
              <a:rPr lang="en-US" sz="1200" dirty="0" smtClean="0"/>
              <a:t> API is unchanged since LRO </a:t>
            </a:r>
          </a:p>
          <a:p>
            <a:pPr lvl="1"/>
            <a:r>
              <a:rPr lang="en-US" sz="1200" dirty="0" smtClean="0"/>
              <a:t>First </a:t>
            </a:r>
            <a:r>
              <a:rPr lang="en-US" sz="1200" dirty="0" err="1" smtClean="0"/>
              <a:t>cFS</a:t>
            </a:r>
            <a:r>
              <a:rPr lang="en-US" sz="1200" dirty="0" smtClean="0"/>
              <a:t> Workshop</a:t>
            </a:r>
          </a:p>
          <a:p>
            <a:endParaRPr lang="en-US" sz="1400" dirty="0" smtClean="0"/>
          </a:p>
          <a:p>
            <a:endParaRPr lang="en-US" sz="1400" dirty="0" smtClean="0"/>
          </a:p>
          <a:p>
            <a:endParaRPr lang="en-US" sz="1400" dirty="0" smtClean="0"/>
          </a:p>
          <a:p>
            <a:endParaRPr lang="en-US" sz="1400" dirty="0" smtClean="0"/>
          </a:p>
          <a:p>
            <a:endParaRPr lang="en-US" sz="1400" dirty="0" smtClean="0"/>
          </a:p>
          <a:p>
            <a:pPr lvl="1"/>
            <a:endParaRPr lang="en-US" sz="1200" dirty="0" smtClean="0"/>
          </a:p>
          <a:p>
            <a:pPr lvl="1"/>
            <a:endParaRPr lang="en-US" sz="1200" dirty="0" smtClean="0"/>
          </a:p>
          <a:p>
            <a:endParaRPr lang="en-US" sz="1400" dirty="0"/>
          </a:p>
        </p:txBody>
      </p:sp>
    </p:spTree>
    <p:extLst>
      <p:ext uri="{BB962C8B-B14F-4D97-AF65-F5344CB8AC3E}">
        <p14:creationId xmlns:p14="http://schemas.microsoft.com/office/powerpoint/2010/main" val="3137936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ヒラギノ角ゴ Pro W3"/>
        <a:cs typeface="ヒラギノ角ゴ Pro W3"/>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4000"/>
          </a:lnSpc>
          <a:spcBef>
            <a:spcPct val="0"/>
          </a:spcBef>
          <a:spcAft>
            <a:spcPct val="0"/>
          </a:spcAft>
          <a:buClr>
            <a:srgbClr val="000000"/>
          </a:buClr>
          <a:buSzPct val="100000"/>
          <a:buFont typeface="Times New Roman" pitchFamily="18" charset="0"/>
          <a:buNone/>
          <a:tabLst/>
          <a:defRPr kumimoji="0" lang="en-GB" altLang="en-US" sz="1800" b="0" i="0" u="none" strike="noStrike" cap="none" normalizeH="0" baseline="0" smtClean="0">
            <a:ln>
              <a:noFill/>
            </a:ln>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4000"/>
          </a:lnSpc>
          <a:spcBef>
            <a:spcPct val="0"/>
          </a:spcBef>
          <a:spcAft>
            <a:spcPct val="0"/>
          </a:spcAft>
          <a:buClr>
            <a:srgbClr val="000000"/>
          </a:buClr>
          <a:buSzPct val="100000"/>
          <a:buFont typeface="Times New Roman" pitchFamily="18" charset="0"/>
          <a:buNone/>
          <a:tabLst/>
          <a:defRPr kumimoji="0" lang="en-GB" altLang="en-US" sz="1800" b="0" i="0" u="none" strike="noStrike" cap="none" normalizeH="0" baseline="0" smtClean="0">
            <a:ln>
              <a:noFill/>
            </a:ln>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ヒラギノ角ゴ Pro W3"/>
        <a:cs typeface="ヒラギノ角ゴ Pro W3"/>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4000"/>
          </a:lnSpc>
          <a:spcBef>
            <a:spcPct val="0"/>
          </a:spcBef>
          <a:spcAft>
            <a:spcPct val="0"/>
          </a:spcAft>
          <a:buClr>
            <a:srgbClr val="000000"/>
          </a:buClr>
          <a:buSzPct val="100000"/>
          <a:buFont typeface="Times New Roman" pitchFamily="18" charset="0"/>
          <a:buNone/>
          <a:tabLst/>
          <a:defRPr kumimoji="0" lang="en-GB" altLang="en-US" sz="1800" b="0" i="0" u="none" strike="noStrike" cap="none" normalizeH="0" baseline="0" smtClean="0">
            <a:ln>
              <a:noFill/>
            </a:ln>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4000"/>
          </a:lnSpc>
          <a:spcBef>
            <a:spcPct val="0"/>
          </a:spcBef>
          <a:spcAft>
            <a:spcPct val="0"/>
          </a:spcAft>
          <a:buClr>
            <a:srgbClr val="000000"/>
          </a:buClr>
          <a:buSzPct val="100000"/>
          <a:buFont typeface="Times New Roman" pitchFamily="18" charset="0"/>
          <a:buNone/>
          <a:tabLst/>
          <a:defRPr kumimoji="0" lang="en-GB" altLang="en-US" sz="1800" b="0" i="0" u="none" strike="noStrike" cap="none" normalizeH="0" baseline="0" smtClean="0">
            <a:ln>
              <a:noFill/>
            </a:ln>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4522</TotalTime>
  <Words>1743</Words>
  <Application>Microsoft Office PowerPoint</Application>
  <PresentationFormat>On-screen Show (4:3)</PresentationFormat>
  <Paragraphs>389</Paragraphs>
  <Slides>21</Slides>
  <Notes>2</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1_Office Theme</vt:lpstr>
      <vt:lpstr>cFS Workshop Introduction</vt:lpstr>
      <vt:lpstr>Logistics</vt:lpstr>
      <vt:lpstr>cFS Workshop Agenda</vt:lpstr>
      <vt:lpstr>cFS Workshop Goals</vt:lpstr>
      <vt:lpstr>cFS Workshop Strategy</vt:lpstr>
      <vt:lpstr>Before we begin…</vt:lpstr>
      <vt:lpstr>Community Overview</vt:lpstr>
      <vt:lpstr>Agenda</vt:lpstr>
      <vt:lpstr>Background</vt:lpstr>
      <vt:lpstr>cFS Community Purpose</vt:lpstr>
      <vt:lpstr>State of the Community Business Model</vt:lpstr>
      <vt:lpstr>State of the Community Communication</vt:lpstr>
      <vt:lpstr>A Few Realities…</vt:lpstr>
      <vt:lpstr>cFS Community</vt:lpstr>
      <vt:lpstr>cFS Community</vt:lpstr>
      <vt:lpstr>Virtual Teams</vt:lpstr>
      <vt:lpstr>Virtual Team Topic Area - Architecture</vt:lpstr>
      <vt:lpstr>Virtual Teams Topic Area - Tools</vt:lpstr>
      <vt:lpstr>Virtual Team Topic Area - Communication</vt:lpstr>
      <vt:lpstr>Website Proposal</vt:lpstr>
      <vt:lpstr>User Scenarios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CFE/CFS GRC Change Summary</dc:title>
  <dc:creator>Vanderaar, Lisa B. (GRC-LSS0)</dc:creator>
  <cp:lastModifiedBy>Harmalkar, Subodh S.</cp:lastModifiedBy>
  <cp:revision>273</cp:revision>
  <cp:lastPrinted>1601-01-01T00:00:00Z</cp:lastPrinted>
  <dcterms:created xsi:type="dcterms:W3CDTF">1601-01-01T00:00:00Z</dcterms:created>
  <dcterms:modified xsi:type="dcterms:W3CDTF">2016-06-08T18:15:19Z</dcterms:modified>
</cp:coreProperties>
</file>