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333" r:id="rId3"/>
    <p:sldId id="344" r:id="rId4"/>
    <p:sldId id="343" r:id="rId5"/>
    <p:sldId id="339" r:id="rId6"/>
    <p:sldId id="341" r:id="rId7"/>
    <p:sldId id="348" r:id="rId8"/>
    <p:sldId id="337" r:id="rId9"/>
    <p:sldId id="342" r:id="rId10"/>
    <p:sldId id="349" r:id="rId11"/>
    <p:sldId id="336" r:id="rId12"/>
    <p:sldId id="350" r:id="rId13"/>
    <p:sldId id="352" r:id="rId14"/>
    <p:sldId id="338" r:id="rId15"/>
    <p:sldId id="345" r:id="rId16"/>
    <p:sldId id="351" r:id="rId17"/>
    <p:sldId id="335" r:id="rId18"/>
    <p:sldId id="346" r:id="rId19"/>
    <p:sldId id="347" r:id="rId20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96000" autoAdjust="0"/>
  </p:normalViewPr>
  <p:slideViewPr>
    <p:cSldViewPr>
      <p:cViewPr varScale="1">
        <p:scale>
          <a:sx n="62" d="100"/>
          <a:sy n="62" d="100"/>
        </p:scale>
        <p:origin x="931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EFEC5C9-E948-4550-9030-B90CFC44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8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728788"/>
            <a:ext cx="8196262" cy="108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32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8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8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7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5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-11113" y="6484938"/>
            <a:ext cx="9155113" cy="304800"/>
          </a:xfrm>
          <a:custGeom>
            <a:avLst/>
            <a:gdLst>
              <a:gd name="G0" fmla="*/ 25431 1 2"/>
              <a:gd name="G1" fmla="*/ 847 1 2"/>
              <a:gd name="G2" fmla="+- 847 0 0"/>
              <a:gd name="G3" fmla="+- 2543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31" y="0"/>
                </a:lnTo>
                <a:lnTo>
                  <a:pt x="25431" y="847"/>
                </a:lnTo>
                <a:lnTo>
                  <a:pt x="0" y="84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100000"/>
              </a:lnSpc>
              <a:defRPr/>
            </a:pPr>
            <a:fld id="{00A7DD5A-4C91-4CB8-84C7-D2586033CE3C}" type="slidenum">
              <a:rPr lang="en-US" altLang="en-US" sz="1000" b="1" smtClean="0">
                <a:solidFill>
                  <a:srgbClr val="FFFFFF"/>
                </a:solidFill>
                <a:ea typeface="MS PGothic" pitchFamily="34" charset="-128"/>
              </a:rPr>
              <a:pPr algn="r">
                <a:lnSpc>
                  <a:spcPct val="100000"/>
                </a:lnSpc>
                <a:defRPr/>
              </a:pPr>
              <a:t>‹#›</a:t>
            </a:fld>
            <a:endParaRPr lang="en-US" altLang="en-US" sz="1000" b="1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520113" y="6623050"/>
            <a:ext cx="874712" cy="27305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7DD15553-8755-44EC-ACF7-3C36FA2B0C13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smtClean="0">
              <a:ea typeface="ヒラギノ角ゴ Pro W3"/>
              <a:cs typeface="ヒラギノ角ゴ Pro W3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-14288"/>
            <a:ext cx="9191625" cy="6872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603375"/>
            <a:ext cx="5791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1835150"/>
            <a:ext cx="5562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0" y="2062163"/>
            <a:ext cx="5410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0" y="1371600"/>
            <a:ext cx="6019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119563" y="6170613"/>
            <a:ext cx="1587" cy="6889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3894138" y="6018213"/>
            <a:ext cx="1587" cy="841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V="1">
            <a:off x="3208338" y="5256213"/>
            <a:ext cx="1587" cy="1603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V="1">
            <a:off x="3440113" y="5637213"/>
            <a:ext cx="1587" cy="1222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V="1">
            <a:off x="3668713" y="5865813"/>
            <a:ext cx="1587" cy="9937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2976563" y="4875213"/>
            <a:ext cx="1587" cy="1984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68313" y="423863"/>
            <a:ext cx="6618287" cy="242887"/>
          </a:xfrm>
          <a:custGeom>
            <a:avLst/>
            <a:gdLst>
              <a:gd name="G0" fmla="*/ 18384 1 2"/>
              <a:gd name="G1" fmla="*/ 675 1 2"/>
              <a:gd name="G2" fmla="+- 675 0 0"/>
              <a:gd name="G3" fmla="+- 183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384" y="0"/>
                </a:lnTo>
                <a:lnTo>
                  <a:pt x="18384" y="675"/>
                </a:lnTo>
                <a:lnTo>
                  <a:pt x="0" y="67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defRPr/>
            </a:pPr>
            <a:r>
              <a:rPr lang="en-US" altLang="en-US" sz="1000" smtClean="0">
                <a:ea typeface="MS PGothic" pitchFamily="34" charset="-128"/>
              </a:rPr>
              <a:t>National Aeronautics and Space Administration</a:t>
            </a: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V="1">
            <a:off x="4343400" y="6323013"/>
            <a:ext cx="1588" cy="5365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0" y="2284413"/>
            <a:ext cx="5029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>
            <a:off x="0" y="2516188"/>
            <a:ext cx="4191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2743200"/>
            <a:ext cx="39624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0" y="2974975"/>
            <a:ext cx="3733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0" y="3206750"/>
            <a:ext cx="3505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0" y="3433763"/>
            <a:ext cx="3276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0" y="3656013"/>
            <a:ext cx="3048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0" y="3887788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0" y="4114800"/>
            <a:ext cx="2743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0" y="4344988"/>
            <a:ext cx="2743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0" y="4576763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0" y="480377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0" y="502602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0" y="5257800"/>
            <a:ext cx="3352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0" y="5484813"/>
            <a:ext cx="33528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0" y="5716588"/>
            <a:ext cx="35814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0" y="5948363"/>
            <a:ext cx="3810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0" y="6175375"/>
            <a:ext cx="4191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0" y="6397625"/>
            <a:ext cx="4419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0" y="6629400"/>
            <a:ext cx="4648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4" name="Group 39"/>
          <p:cNvGrpSpPr>
            <a:grpSpLocks/>
          </p:cNvGrpSpPr>
          <p:nvPr/>
        </p:nvGrpSpPr>
        <p:grpSpPr bwMode="auto">
          <a:xfrm>
            <a:off x="236538" y="1065213"/>
            <a:ext cx="5703887" cy="5794375"/>
            <a:chOff x="149" y="671"/>
            <a:chExt cx="3593" cy="3650"/>
          </a:xfrm>
        </p:grpSpPr>
        <p:sp>
          <p:nvSpPr>
            <p:cNvPr id="1070" name="Line 40"/>
            <p:cNvSpPr>
              <a:spLocks noChangeShapeType="1"/>
            </p:cNvSpPr>
            <p:nvPr/>
          </p:nvSpPr>
          <p:spPr bwMode="auto">
            <a:xfrm flipV="1">
              <a:off x="149" y="670"/>
              <a:ext cx="0" cy="3649"/>
            </a:xfrm>
            <a:prstGeom prst="line">
              <a:avLst/>
            </a:prstGeom>
            <a:noFill/>
            <a:ln w="3240">
              <a:solidFill>
                <a:srgbClr val="FFFFFF">
                  <a:alpha val="14902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" name="Group 41"/>
            <p:cNvGrpSpPr>
              <a:grpSpLocks/>
            </p:cNvGrpSpPr>
            <p:nvPr/>
          </p:nvGrpSpPr>
          <p:grpSpPr bwMode="auto">
            <a:xfrm>
              <a:off x="270" y="671"/>
              <a:ext cx="3472" cy="3650"/>
              <a:chOff x="270" y="671"/>
              <a:chExt cx="3472" cy="3650"/>
            </a:xfrm>
          </p:grpSpPr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 flipV="1">
                <a:off x="3173" y="672"/>
                <a:ext cx="0" cy="73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 flipV="1">
                <a:off x="2890" y="670"/>
                <a:ext cx="0" cy="77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 flipV="1">
                <a:off x="3030" y="671"/>
                <a:ext cx="0" cy="780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 flipV="1">
                <a:off x="142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 flipV="1">
                <a:off x="156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 flipV="1">
                <a:off x="170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 flipV="1">
                <a:off x="1276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 flipV="1">
                <a:off x="84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 flipV="1">
                <a:off x="99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 flipV="1">
                <a:off x="113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 flipV="1">
                <a:off x="698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 flipV="1">
                <a:off x="27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 flipV="1">
                <a:off x="41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 flipV="1">
                <a:off x="55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6"/>
              <p:cNvSpPr>
                <a:spLocks noChangeShapeType="1"/>
              </p:cNvSpPr>
              <p:nvPr/>
            </p:nvSpPr>
            <p:spPr bwMode="auto">
              <a:xfrm flipV="1">
                <a:off x="2741" y="672"/>
                <a:ext cx="0" cy="82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"/>
              <p:cNvSpPr>
                <a:spLocks noChangeShapeType="1"/>
              </p:cNvSpPr>
              <p:nvPr/>
            </p:nvSpPr>
            <p:spPr bwMode="auto">
              <a:xfrm flipV="1">
                <a:off x="2592" y="671"/>
                <a:ext cx="0" cy="926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8"/>
              <p:cNvSpPr>
                <a:spLocks noChangeShapeType="1"/>
              </p:cNvSpPr>
              <p:nvPr/>
            </p:nvSpPr>
            <p:spPr bwMode="auto">
              <a:xfrm flipV="1">
                <a:off x="2448" y="671"/>
                <a:ext cx="0" cy="107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9"/>
              <p:cNvSpPr>
                <a:spLocks noChangeShapeType="1"/>
              </p:cNvSpPr>
              <p:nvPr/>
            </p:nvSpPr>
            <p:spPr bwMode="auto">
              <a:xfrm flipV="1">
                <a:off x="2304" y="672"/>
                <a:ext cx="0" cy="116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60"/>
              <p:cNvSpPr>
                <a:spLocks noChangeShapeType="1"/>
              </p:cNvSpPr>
              <p:nvPr/>
            </p:nvSpPr>
            <p:spPr bwMode="auto">
              <a:xfrm flipV="1">
                <a:off x="2160" y="672"/>
                <a:ext cx="0" cy="1364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61"/>
              <p:cNvSpPr>
                <a:spLocks noChangeShapeType="1"/>
              </p:cNvSpPr>
              <p:nvPr/>
            </p:nvSpPr>
            <p:spPr bwMode="auto">
              <a:xfrm flipV="1">
                <a:off x="2016" y="672"/>
                <a:ext cx="0" cy="146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 flipV="1">
                <a:off x="1872" y="672"/>
                <a:ext cx="0" cy="1607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63"/>
              <p:cNvSpPr>
                <a:spLocks noChangeShapeType="1"/>
              </p:cNvSpPr>
              <p:nvPr/>
            </p:nvSpPr>
            <p:spPr bwMode="auto">
              <a:xfrm flipV="1">
                <a:off x="3456" y="671"/>
                <a:ext cx="0" cy="53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64"/>
              <p:cNvSpPr>
                <a:spLocks noChangeShapeType="1"/>
              </p:cNvSpPr>
              <p:nvPr/>
            </p:nvSpPr>
            <p:spPr bwMode="auto">
              <a:xfrm flipV="1">
                <a:off x="3312" y="672"/>
                <a:ext cx="0" cy="68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65"/>
              <p:cNvSpPr>
                <a:spLocks noChangeShapeType="1"/>
              </p:cNvSpPr>
              <p:nvPr/>
            </p:nvSpPr>
            <p:spPr bwMode="auto">
              <a:xfrm flipV="1">
                <a:off x="3599" y="671"/>
                <a:ext cx="0" cy="39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6"/>
              <p:cNvSpPr>
                <a:spLocks noChangeShapeType="1"/>
              </p:cNvSpPr>
              <p:nvPr/>
            </p:nvSpPr>
            <p:spPr bwMode="auto">
              <a:xfrm flipV="1">
                <a:off x="3743" y="671"/>
                <a:ext cx="0" cy="245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" name="Line 67"/>
          <p:cNvSpPr>
            <a:spLocks noChangeShapeType="1"/>
          </p:cNvSpPr>
          <p:nvPr/>
        </p:nvSpPr>
        <p:spPr bwMode="auto">
          <a:xfrm>
            <a:off x="0" y="1139825"/>
            <a:ext cx="6172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/>
        </p:nvSpPr>
        <p:spPr bwMode="auto">
          <a:xfrm>
            <a:off x="762000" y="381000"/>
            <a:ext cx="5029200" cy="212725"/>
          </a:xfrm>
          <a:custGeom>
            <a:avLst/>
            <a:gdLst>
              <a:gd name="G0" fmla="*/ 13970 1 2"/>
              <a:gd name="G1" fmla="*/ 590 1 2"/>
              <a:gd name="G2" fmla="+- 590 0 0"/>
              <a:gd name="G3" fmla="+- 139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970" y="0"/>
                </a:lnTo>
                <a:lnTo>
                  <a:pt x="13970" y="590"/>
                </a:lnTo>
                <a:lnTo>
                  <a:pt x="0" y="59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800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National Aeronautics and Space Administration</a:t>
            </a:r>
          </a:p>
        </p:txBody>
      </p:sp>
      <p:pic>
        <p:nvPicPr>
          <p:cNvPr id="1067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52400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8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728788"/>
            <a:ext cx="819626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106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152400"/>
            <a:ext cx="790574" cy="58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534400" y="6667500"/>
            <a:ext cx="304800" cy="26670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CD2E07DB-A7F8-4578-80AC-230FD5D2EA1D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7784"/>
            <a:ext cx="841396" cy="61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-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2001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j-ea"/>
          <a:cs typeface="+mj-cs"/>
        </a:defRPr>
      </a:lvl3pPr>
      <a:lvl4pPr marL="16573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Courier New" panose="02070309020205020404" pitchFamily="49" charset="0"/>
        <a:buChar char="o"/>
        <a:defRPr sz="1400">
          <a:solidFill>
            <a:srgbClr val="000000"/>
          </a:solidFill>
          <a:latin typeface="+mn-lt"/>
          <a:ea typeface="+mj-ea"/>
          <a:cs typeface="+mj-cs"/>
        </a:defRPr>
      </a:lvl4pPr>
      <a:lvl5pPr marL="21145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ccsds.org/sites/cwe/rids/Lists/CCSDS%208760R1/CCSDSAgency.aspx" TargetMode="Externa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Products &amp;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The Johns Hopkins University Applied </a:t>
            </a:r>
            <a:r>
              <a:rPr lang="en-US" sz="1800" dirty="0" smtClean="0"/>
              <a:t>Physics Laboratory</a:t>
            </a:r>
          </a:p>
          <a:p>
            <a:r>
              <a:rPr lang="en-US" sz="1800" dirty="0" smtClean="0"/>
              <a:t>Core Flight Software System Workshop</a:t>
            </a:r>
          </a:p>
          <a:p>
            <a:r>
              <a:rPr lang="en-US" dirty="0" smtClean="0"/>
              <a:t>Jonathan Wilmot NASA/GSFC</a:t>
            </a:r>
            <a:endParaRPr lang="en-US" sz="1800" dirty="0" smtClean="0"/>
          </a:p>
          <a:p>
            <a:r>
              <a:rPr lang="en-US" sz="1800" b="0" dirty="0" smtClean="0"/>
              <a:t>October 26, 2015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52519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8013" cy="4438650"/>
          </a:xfrm>
        </p:spPr>
        <p:txBody>
          <a:bodyPr/>
          <a:lstStyle/>
          <a:p>
            <a:r>
              <a:rPr lang="en-US" dirty="0" err="1" smtClean="0"/>
              <a:t>Xenomai</a:t>
            </a:r>
            <a:endParaRPr lang="en-US" dirty="0" smtClean="0"/>
          </a:p>
          <a:p>
            <a:pPr lvl="1"/>
            <a:r>
              <a:rPr lang="en-US" dirty="0" smtClean="0"/>
              <a:t>Draft OSAL developed by Matt Benson at JSC</a:t>
            </a:r>
          </a:p>
          <a:p>
            <a:r>
              <a:rPr lang="en-US" dirty="0" smtClean="0"/>
              <a:t>Simple two partition approach</a:t>
            </a:r>
          </a:p>
          <a:p>
            <a:pPr lvl="1"/>
            <a:r>
              <a:rPr lang="en-US" dirty="0" smtClean="0"/>
              <a:t>C&amp;DH and control systems</a:t>
            </a:r>
          </a:p>
          <a:p>
            <a:pPr lvl="1"/>
            <a:r>
              <a:rPr lang="en-US" dirty="0" smtClean="0"/>
              <a:t>Science processing</a:t>
            </a:r>
          </a:p>
          <a:p>
            <a:r>
              <a:rPr lang="en-US" dirty="0" smtClean="0"/>
              <a:t> Development timeline</a:t>
            </a:r>
          </a:p>
          <a:p>
            <a:pPr lvl="1"/>
            <a:r>
              <a:rPr lang="en-US" dirty="0" smtClean="0"/>
              <a:t>Next 6 months</a:t>
            </a:r>
          </a:p>
          <a:p>
            <a:r>
              <a:rPr lang="en-US" dirty="0" smtClean="0"/>
              <a:t>Mission adoption</a:t>
            </a:r>
          </a:p>
          <a:p>
            <a:pPr lvl="1"/>
            <a:r>
              <a:rPr lang="en-US" dirty="0" smtClean="0"/>
              <a:t>Mission </a:t>
            </a:r>
            <a:r>
              <a:rPr lang="en-US" dirty="0"/>
              <a:t>Gondola for High Altitude Planetary Science (</a:t>
            </a:r>
            <a:r>
              <a:rPr lang="en-US" dirty="0" smtClean="0"/>
              <a:t>GHAPS) balloon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14400"/>
            <a:ext cx="8228013" cy="5257799"/>
          </a:xfrm>
        </p:spPr>
        <p:txBody>
          <a:bodyPr/>
          <a:lstStyle/>
          <a:p>
            <a:r>
              <a:rPr lang="en-US" dirty="0" smtClean="0"/>
              <a:t>Time and space partitioning between applications (Fault containment)</a:t>
            </a:r>
          </a:p>
          <a:p>
            <a:pPr lvl="1"/>
            <a:r>
              <a:rPr lang="en-US" dirty="0" smtClean="0"/>
              <a:t>Time splice scheduler</a:t>
            </a:r>
          </a:p>
          <a:p>
            <a:pPr lvl="1"/>
            <a:r>
              <a:rPr lang="en-US" dirty="0" smtClean="0"/>
              <a:t>Memory Management Unit (MMU) memory protection</a:t>
            </a:r>
          </a:p>
          <a:p>
            <a:pPr lvl="1"/>
            <a:r>
              <a:rPr lang="en-US" dirty="0" smtClean="0"/>
              <a:t>SBN for inter-partition messaging </a:t>
            </a:r>
          </a:p>
          <a:p>
            <a:r>
              <a:rPr lang="en-US" dirty="0" smtClean="0"/>
              <a:t>Simple two partition approach</a:t>
            </a:r>
          </a:p>
          <a:p>
            <a:pPr lvl="1"/>
            <a:r>
              <a:rPr lang="en-US" dirty="0" smtClean="0"/>
              <a:t>C&amp;DH and control systems</a:t>
            </a:r>
          </a:p>
          <a:p>
            <a:pPr lvl="1"/>
            <a:r>
              <a:rPr lang="en-US" dirty="0" smtClean="0"/>
              <a:t>Science processing</a:t>
            </a:r>
          </a:p>
          <a:p>
            <a:r>
              <a:rPr lang="en-US" dirty="0" smtClean="0"/>
              <a:t>Development timeline</a:t>
            </a:r>
          </a:p>
          <a:p>
            <a:pPr lvl="1"/>
            <a:r>
              <a:rPr lang="en-US" dirty="0" smtClean="0"/>
              <a:t>First target OS -  </a:t>
            </a:r>
            <a:r>
              <a:rPr lang="en-US" dirty="0" err="1" smtClean="0"/>
              <a:t>Xenomai</a:t>
            </a:r>
            <a:r>
              <a:rPr lang="en-US" dirty="0" smtClean="0"/>
              <a:t> Linux</a:t>
            </a:r>
          </a:p>
          <a:p>
            <a:pPr lvl="1"/>
            <a:r>
              <a:rPr lang="en-US" dirty="0" smtClean="0"/>
              <a:t>HPSC </a:t>
            </a:r>
            <a:r>
              <a:rPr lang="en-US" dirty="0" err="1"/>
              <a:t>hypervisior</a:t>
            </a:r>
            <a:endParaRPr lang="en-US" dirty="0"/>
          </a:p>
          <a:p>
            <a:pPr lvl="1"/>
            <a:r>
              <a:rPr lang="en-US" dirty="0" smtClean="0"/>
              <a:t>Next 6 months</a:t>
            </a:r>
          </a:p>
          <a:p>
            <a:r>
              <a:rPr lang="en-US" dirty="0" smtClean="0"/>
              <a:t>Mission adoption</a:t>
            </a:r>
          </a:p>
          <a:p>
            <a:pPr lvl="1"/>
            <a:r>
              <a:rPr lang="en-US" dirty="0" smtClean="0"/>
              <a:t>Mission </a:t>
            </a:r>
            <a:r>
              <a:rPr lang="en-US" dirty="0"/>
              <a:t>Gondola for High Altitude Planetary Science (</a:t>
            </a:r>
            <a:r>
              <a:rPr lang="en-US" dirty="0" smtClean="0"/>
              <a:t>GHAPS) balloon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4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Data Sheets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8013" cy="563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XML definition of hardware and software components/applications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Many </a:t>
            </a:r>
            <a:r>
              <a:rPr lang="en-US" dirty="0" err="1" smtClean="0"/>
              <a:t>cFS</a:t>
            </a:r>
            <a:r>
              <a:rPr lang="en-US" dirty="0" smtClean="0"/>
              <a:t> users have independently developed similar approaches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CCSDS standards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XML Specification for Electronic Data Sheets for Onboard </a:t>
            </a:r>
            <a:r>
              <a:rPr lang="en-US" dirty="0" smtClean="0"/>
              <a:t>Devices 876.0-R-1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public.ccsds.org/sites/cwe/rids/Lists/CCSDS%208760R1/CCSDSAgency.aspx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Development timeline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GRC development of packet header files from EDS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ESA development of tool chain for SAVOIR architecture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JSC working on </a:t>
            </a:r>
            <a:r>
              <a:rPr lang="en-US" dirty="0" err="1" smtClean="0"/>
              <a:t>SysML</a:t>
            </a:r>
            <a:r>
              <a:rPr lang="en-US" dirty="0" smtClean="0"/>
              <a:t> tools to </a:t>
            </a:r>
            <a:r>
              <a:rPr lang="en-US" dirty="0" err="1" smtClean="0"/>
              <a:t>autogenerate</a:t>
            </a:r>
            <a:r>
              <a:rPr lang="en-US" dirty="0" smtClean="0"/>
              <a:t> interfaces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Next 6 months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Mission adoption</a:t>
            </a:r>
          </a:p>
          <a:p>
            <a:pPr lvl="1"/>
            <a:r>
              <a:rPr lang="en-US" dirty="0" smtClean="0"/>
              <a:t>TBD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2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CCSDS Electronic Data Sheets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93" y="762000"/>
            <a:ext cx="7827625" cy="576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1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EDS Use Cases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381000" y="4343400"/>
            <a:ext cx="1447800" cy="68889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Flight SW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2971800"/>
            <a:ext cx="2895600" cy="9906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Designer and/or tools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133600" y="1524000"/>
            <a:ext cx="13716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 EDS</a:t>
            </a:r>
          </a:p>
        </p:txBody>
      </p:sp>
      <p:cxnSp>
        <p:nvCxnSpPr>
          <p:cNvPr id="7" name="Straight Arrow Connector 6"/>
          <p:cNvCxnSpPr>
            <a:stCxn id="17" idx="2"/>
            <a:endCxn id="5" idx="0"/>
          </p:cNvCxnSpPr>
          <p:nvPr/>
        </p:nvCxnSpPr>
        <p:spPr>
          <a:xfrm rot="5400000">
            <a:off x="2971800" y="1295400"/>
            <a:ext cx="609600" cy="2743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2"/>
            <a:endCxn id="5" idx="0"/>
          </p:cNvCxnSpPr>
          <p:nvPr/>
        </p:nvCxnSpPr>
        <p:spPr>
          <a:xfrm rot="5400000">
            <a:off x="1981200" y="22860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2"/>
            <a:endCxn id="11" idx="1"/>
          </p:cNvCxnSpPr>
          <p:nvPr/>
        </p:nvCxnSpPr>
        <p:spPr>
          <a:xfrm rot="10800000" flipH="1">
            <a:off x="457200" y="2019300"/>
            <a:ext cx="1524000" cy="1447800"/>
          </a:xfrm>
          <a:prstGeom prst="bentConnector3">
            <a:avLst>
              <a:gd name="adj1" fmla="val -1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ded Corner 9"/>
          <p:cNvSpPr/>
          <p:nvPr/>
        </p:nvSpPr>
        <p:spPr>
          <a:xfrm>
            <a:off x="2057400" y="1600200"/>
            <a:ext cx="13716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 EDS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981200" y="1676400"/>
            <a:ext cx="13716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(software)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EDS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362200" y="41910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Folded Corner 12"/>
          <p:cNvSpPr/>
          <p:nvPr/>
        </p:nvSpPr>
        <p:spPr>
          <a:xfrm>
            <a:off x="2286000" y="42672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2209800" y="43434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114800" y="1524000"/>
            <a:ext cx="13716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 EDS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4038600" y="1600200"/>
            <a:ext cx="13716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 EDS</a:t>
            </a:r>
          </a:p>
        </p:txBody>
      </p:sp>
      <p:sp>
        <p:nvSpPr>
          <p:cNvPr id="17" name="Folded Corner 16"/>
          <p:cNvSpPr/>
          <p:nvPr/>
        </p:nvSpPr>
        <p:spPr>
          <a:xfrm>
            <a:off x="3962400" y="1676400"/>
            <a:ext cx="13716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Device EDS</a:t>
            </a:r>
          </a:p>
        </p:txBody>
      </p:sp>
      <p:sp>
        <p:nvSpPr>
          <p:cNvPr id="18" name="Folded Corner 17"/>
          <p:cNvSpPr/>
          <p:nvPr/>
        </p:nvSpPr>
        <p:spPr>
          <a:xfrm>
            <a:off x="5105400" y="50292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5029200" y="51054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Folded Corner 19"/>
          <p:cNvSpPr/>
          <p:nvPr/>
        </p:nvSpPr>
        <p:spPr>
          <a:xfrm>
            <a:off x="4800600" y="5181600"/>
            <a:ext cx="12954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Test procedures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429000" y="3048000"/>
            <a:ext cx="2286000" cy="7620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Test/Simulation tool/consoles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91200" y="2971800"/>
            <a:ext cx="2057400" cy="762000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Ground Systems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7" idx="2"/>
            <a:endCxn id="22" idx="0"/>
          </p:cNvCxnSpPr>
          <p:nvPr/>
        </p:nvCxnSpPr>
        <p:spPr>
          <a:xfrm rot="16200000" flipH="1">
            <a:off x="5429250" y="1581150"/>
            <a:ext cx="609600" cy="2171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2"/>
            <a:endCxn id="21" idx="0"/>
          </p:cNvCxnSpPr>
          <p:nvPr/>
        </p:nvCxnSpPr>
        <p:spPr>
          <a:xfrm rot="5400000">
            <a:off x="4267200" y="2667000"/>
            <a:ext cx="6858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21" idx="0"/>
          </p:cNvCxnSpPr>
          <p:nvPr/>
        </p:nvCxnSpPr>
        <p:spPr>
          <a:xfrm rot="16200000" flipH="1">
            <a:off x="3276600" y="1752600"/>
            <a:ext cx="68580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22" idx="0"/>
          </p:cNvCxnSpPr>
          <p:nvPr/>
        </p:nvCxnSpPr>
        <p:spPr>
          <a:xfrm rot="16200000" flipH="1">
            <a:off x="4438650" y="590550"/>
            <a:ext cx="609600" cy="4152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lded Corner 26"/>
          <p:cNvSpPr/>
          <p:nvPr/>
        </p:nvSpPr>
        <p:spPr>
          <a:xfrm>
            <a:off x="7315200" y="50292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Folded Corner 27"/>
          <p:cNvSpPr/>
          <p:nvPr/>
        </p:nvSpPr>
        <p:spPr>
          <a:xfrm>
            <a:off x="7239000" y="51054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7010400" y="5181600"/>
            <a:ext cx="12954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Operations procedures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5715000" y="4191000"/>
            <a:ext cx="16002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Ground System Database(s)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5" idx="4"/>
            <a:endCxn id="14" idx="0"/>
          </p:cNvCxnSpPr>
          <p:nvPr/>
        </p:nvCxnSpPr>
        <p:spPr>
          <a:xfrm rot="16200000" flipH="1">
            <a:off x="2152650" y="3714750"/>
            <a:ext cx="381000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4"/>
            <a:endCxn id="20" idx="0"/>
          </p:cNvCxnSpPr>
          <p:nvPr/>
        </p:nvCxnSpPr>
        <p:spPr>
          <a:xfrm rot="16200000" flipH="1">
            <a:off x="4324350" y="4057650"/>
            <a:ext cx="1371600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4"/>
            <a:endCxn id="30" idx="0"/>
          </p:cNvCxnSpPr>
          <p:nvPr/>
        </p:nvCxnSpPr>
        <p:spPr>
          <a:xfrm rot="5400000">
            <a:off x="6438900" y="38100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1"/>
          </p:cNvCxnSpPr>
          <p:nvPr/>
        </p:nvCxnSpPr>
        <p:spPr>
          <a:xfrm rot="10800000">
            <a:off x="4648200" y="3810000"/>
            <a:ext cx="1066800" cy="723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9" idx="0"/>
          </p:cNvCxnSpPr>
          <p:nvPr/>
        </p:nvCxnSpPr>
        <p:spPr>
          <a:xfrm rot="16200000" flipH="1">
            <a:off x="6686550" y="4210050"/>
            <a:ext cx="15240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olded Corner 35"/>
          <p:cNvSpPr/>
          <p:nvPr/>
        </p:nvSpPr>
        <p:spPr>
          <a:xfrm>
            <a:off x="7620000" y="3886200"/>
            <a:ext cx="12954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Page Displays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>
          <a:xfrm>
            <a:off x="7696200" y="3581400"/>
            <a:ext cx="5715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lded Corner 37"/>
          <p:cNvSpPr/>
          <p:nvPr/>
        </p:nvSpPr>
        <p:spPr>
          <a:xfrm>
            <a:off x="3276600" y="51816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Folded Corner 38"/>
          <p:cNvSpPr/>
          <p:nvPr/>
        </p:nvSpPr>
        <p:spPr>
          <a:xfrm>
            <a:off x="3200400" y="5257800"/>
            <a:ext cx="11430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Folded Corner 39"/>
          <p:cNvSpPr/>
          <p:nvPr/>
        </p:nvSpPr>
        <p:spPr>
          <a:xfrm>
            <a:off x="2971800" y="5334000"/>
            <a:ext cx="1295400" cy="68580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Simulators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>
          <a:xfrm rot="5400000">
            <a:off x="3333750" y="4095750"/>
            <a:ext cx="15240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lded Corner 41"/>
          <p:cNvSpPr/>
          <p:nvPr/>
        </p:nvSpPr>
        <p:spPr>
          <a:xfrm>
            <a:off x="304800" y="4419600"/>
            <a:ext cx="1447800" cy="68889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Flight SW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Folded Corner 42"/>
          <p:cNvSpPr/>
          <p:nvPr/>
        </p:nvSpPr>
        <p:spPr>
          <a:xfrm>
            <a:off x="228600" y="4495800"/>
            <a:ext cx="1447800" cy="68889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Flight SW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components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5" idx="4"/>
            <a:endCxn id="43" idx="0"/>
          </p:cNvCxnSpPr>
          <p:nvPr/>
        </p:nvCxnSpPr>
        <p:spPr>
          <a:xfrm rot="5400000">
            <a:off x="1162050" y="3752850"/>
            <a:ext cx="5334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29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OSAL/PSP </a:t>
            </a:r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8013" cy="5334000"/>
          </a:xfrm>
        </p:spPr>
        <p:txBody>
          <a:bodyPr/>
          <a:lstStyle/>
          <a:p>
            <a:r>
              <a:rPr lang="en-US" dirty="0" smtClean="0"/>
              <a:t>Build system changes to allow separate maintenance and release of OSAL implementations</a:t>
            </a:r>
          </a:p>
          <a:p>
            <a:r>
              <a:rPr lang="en-US" dirty="0" smtClean="0"/>
              <a:t>Allows release of updated </a:t>
            </a:r>
            <a:r>
              <a:rPr lang="en-US" dirty="0" err="1" smtClean="0"/>
              <a:t>cFE</a:t>
            </a:r>
            <a:r>
              <a:rPr lang="en-US" dirty="0" smtClean="0"/>
              <a:t> with one PSP and OSAL</a:t>
            </a:r>
          </a:p>
          <a:p>
            <a:pPr lvl="1"/>
            <a:r>
              <a:rPr lang="en-US" dirty="0" smtClean="0"/>
              <a:t>Others can developed and tested later as needed</a:t>
            </a:r>
          </a:p>
          <a:p>
            <a:r>
              <a:rPr lang="en-US" dirty="0" err="1" smtClean="0"/>
              <a:t>Relayering</a:t>
            </a:r>
            <a:r>
              <a:rPr lang="en-US" dirty="0" smtClean="0"/>
              <a:t> of common OSAL code</a:t>
            </a:r>
          </a:p>
          <a:p>
            <a:pPr lvl="1"/>
            <a:r>
              <a:rPr lang="en-US" dirty="0" smtClean="0"/>
              <a:t>Common parameter checking</a:t>
            </a:r>
          </a:p>
          <a:p>
            <a:pPr lvl="1"/>
            <a:r>
              <a:rPr lang="en-US" dirty="0" smtClean="0"/>
              <a:t>Common API implementation</a:t>
            </a:r>
          </a:p>
          <a:p>
            <a:pPr lvl="1"/>
            <a:r>
              <a:rPr lang="en-US" dirty="0" smtClean="0"/>
              <a:t>OS specific implementation abstracted out</a:t>
            </a:r>
            <a:endParaRPr lang="en-US" dirty="0"/>
          </a:p>
          <a:p>
            <a:r>
              <a:rPr lang="en-US" dirty="0"/>
              <a:t>Development timeline</a:t>
            </a:r>
          </a:p>
          <a:p>
            <a:pPr lvl="1"/>
            <a:r>
              <a:rPr lang="en-US" dirty="0" smtClean="0"/>
              <a:t>Prototype code complete and on </a:t>
            </a:r>
            <a:r>
              <a:rPr lang="en-US" dirty="0" err="1" smtClean="0"/>
              <a:t>Babelfish</a:t>
            </a:r>
            <a:endParaRPr lang="en-US" dirty="0" smtClean="0"/>
          </a:p>
          <a:p>
            <a:r>
              <a:rPr lang="en-US" dirty="0" smtClean="0"/>
              <a:t>Mission </a:t>
            </a:r>
            <a:r>
              <a:rPr lang="en-US" dirty="0"/>
              <a:t>adoption</a:t>
            </a:r>
          </a:p>
          <a:p>
            <a:pPr lvl="1"/>
            <a:r>
              <a:rPr lang="en-US" dirty="0" smtClean="0"/>
              <a:t>GHAPS (TBR)</a:t>
            </a:r>
          </a:p>
          <a:p>
            <a:r>
              <a:rPr lang="en-US" dirty="0" smtClean="0"/>
              <a:t>Similar concept for PSPs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6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78" y="1143000"/>
            <a:ext cx="8228013" cy="4953000"/>
          </a:xfrm>
        </p:spPr>
        <p:txBody>
          <a:bodyPr/>
          <a:lstStyle/>
          <a:p>
            <a:r>
              <a:rPr lang="en-US" dirty="0" smtClean="0"/>
              <a:t>Efficient </a:t>
            </a:r>
            <a:r>
              <a:rPr lang="en-US" dirty="0" err="1" smtClean="0"/>
              <a:t>Checkpointing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DMA copy and memory pointer swap (TBD)</a:t>
            </a:r>
          </a:p>
          <a:p>
            <a:r>
              <a:rPr lang="en-US" dirty="0" smtClean="0"/>
              <a:t>Executive service to </a:t>
            </a:r>
            <a:r>
              <a:rPr lang="en-US" dirty="0" err="1" smtClean="0"/>
              <a:t>shapshot</a:t>
            </a:r>
            <a:r>
              <a:rPr lang="en-US" dirty="0" smtClean="0"/>
              <a:t> key variables</a:t>
            </a:r>
          </a:p>
          <a:p>
            <a:r>
              <a:rPr lang="en-US" dirty="0" smtClean="0"/>
              <a:t>Similar to Critical Data Store service</a:t>
            </a:r>
          </a:p>
          <a:p>
            <a:pPr lvl="1"/>
            <a:r>
              <a:rPr lang="en-US" dirty="0" smtClean="0"/>
              <a:t>May be just extensions to that service</a:t>
            </a:r>
          </a:p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Exchange with redundant systems to rejoin a running system</a:t>
            </a:r>
          </a:p>
          <a:p>
            <a:pPr lvl="1"/>
            <a:r>
              <a:rPr lang="en-US" dirty="0" err="1" smtClean="0"/>
              <a:t>Shapshot</a:t>
            </a:r>
            <a:r>
              <a:rPr lang="en-US" dirty="0" smtClean="0"/>
              <a:t> state information to load </a:t>
            </a:r>
          </a:p>
          <a:p>
            <a:r>
              <a:rPr lang="en-US" dirty="0" smtClean="0"/>
              <a:t>Development </a:t>
            </a:r>
            <a:r>
              <a:rPr lang="en-US" dirty="0"/>
              <a:t>timeline</a:t>
            </a:r>
          </a:p>
          <a:p>
            <a:pPr lvl="1"/>
            <a:r>
              <a:rPr lang="en-US" dirty="0" smtClean="0"/>
              <a:t>TBD</a:t>
            </a:r>
            <a:endParaRPr lang="en-US" dirty="0"/>
          </a:p>
          <a:p>
            <a:r>
              <a:rPr lang="en-US" dirty="0"/>
              <a:t>Mission adoption</a:t>
            </a:r>
          </a:p>
          <a:p>
            <a:pPr lvl="1"/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04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8013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57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extra bits?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990600"/>
            <a:ext cx="8366125" cy="5638800"/>
          </a:xfrm>
        </p:spPr>
        <p:txBody>
          <a:bodyPr>
            <a:noAutofit/>
          </a:bodyPr>
          <a:lstStyle/>
          <a:p>
            <a:r>
              <a:rPr lang="en-US" sz="1600" dirty="0"/>
              <a:t>Use the </a:t>
            </a:r>
            <a:r>
              <a:rPr lang="en-US" sz="1600" dirty="0" smtClean="0"/>
              <a:t>additional bits </a:t>
            </a:r>
            <a:r>
              <a:rPr lang="en-US" sz="1600" dirty="0"/>
              <a:t>for </a:t>
            </a:r>
            <a:r>
              <a:rPr lang="en-US" sz="1600" dirty="0" smtClean="0"/>
              <a:t>EDS, endian, system </a:t>
            </a:r>
            <a:r>
              <a:rPr lang="en-US" sz="1600" dirty="0"/>
              <a:t>and subsystem IDs</a:t>
            </a:r>
          </a:p>
          <a:p>
            <a:pPr lvl="1"/>
            <a:r>
              <a:rPr lang="en-US" sz="1400" dirty="0"/>
              <a:t>Similar to Orion/SLS Data Exchange Message (DEM) </a:t>
            </a:r>
            <a:r>
              <a:rPr lang="en-US" sz="1400" dirty="0" smtClean="0"/>
              <a:t>formats</a:t>
            </a:r>
          </a:p>
          <a:p>
            <a:pPr lvl="1"/>
            <a:r>
              <a:rPr lang="en-US" sz="1400" dirty="0" smtClean="0"/>
              <a:t>Format is still defined by current APID only (2</a:t>
            </a:r>
            <a:r>
              <a:rPr lang="en-US" sz="1400" baseline="30000" dirty="0" smtClean="0"/>
              <a:t>11</a:t>
            </a:r>
            <a:r>
              <a:rPr lang="en-US" sz="1400" dirty="0" smtClean="0"/>
              <a:t>)</a:t>
            </a:r>
            <a:endParaRPr lang="en-US" sz="1600" dirty="0"/>
          </a:p>
          <a:p>
            <a:pPr lvl="1"/>
            <a:r>
              <a:rPr lang="en-US" sz="1400" dirty="0"/>
              <a:t>SB will fill in the System and subsystem IDs</a:t>
            </a:r>
          </a:p>
          <a:p>
            <a:pPr lvl="2"/>
            <a:r>
              <a:rPr lang="en-US" sz="1200" dirty="0" err="1"/>
              <a:t>CFE_SB_InitMsg</a:t>
            </a:r>
            <a:r>
              <a:rPr lang="en-US" sz="1200" dirty="0"/>
              <a:t>(&amp;packet, </a:t>
            </a:r>
            <a:r>
              <a:rPr lang="en-US" sz="1200" dirty="0" err="1"/>
              <a:t>apps_MID</a:t>
            </a:r>
            <a:r>
              <a:rPr lang="en-US" sz="1200" dirty="0"/>
              <a:t>, </a:t>
            </a:r>
            <a:r>
              <a:rPr lang="en-US" sz="1200" dirty="0" err="1"/>
              <a:t>sizeof</a:t>
            </a:r>
            <a:r>
              <a:rPr lang="en-US" sz="1200" dirty="0"/>
              <a:t>(packet), TRUE);</a:t>
            </a:r>
          </a:p>
          <a:p>
            <a:pPr lvl="2"/>
            <a:r>
              <a:rPr lang="en-US" sz="1200" dirty="0" err="1"/>
              <a:t>CFE_SB_SendMsg</a:t>
            </a:r>
            <a:r>
              <a:rPr lang="en-US" sz="1200" dirty="0"/>
              <a:t>((</a:t>
            </a:r>
            <a:r>
              <a:rPr lang="en-US" sz="1200" dirty="0" err="1"/>
              <a:t>CFE_SB_Msg_t</a:t>
            </a:r>
            <a:r>
              <a:rPr lang="en-US" sz="1200" dirty="0"/>
              <a:t> *) &amp;packet</a:t>
            </a:r>
            <a:r>
              <a:rPr lang="en-US" sz="1200" dirty="0" smtClean="0"/>
              <a:t>);</a:t>
            </a:r>
          </a:p>
          <a:p>
            <a:r>
              <a:rPr lang="en-US" sz="1600" dirty="0" smtClean="0"/>
              <a:t>EDS version bits allows for checks that the EDS matches the packet format</a:t>
            </a:r>
          </a:p>
          <a:p>
            <a:r>
              <a:rPr lang="en-US" sz="1600" dirty="0" smtClean="0"/>
              <a:t>System ID </a:t>
            </a:r>
            <a:r>
              <a:rPr lang="en-US" sz="1400" dirty="0"/>
              <a:t>(</a:t>
            </a:r>
            <a:r>
              <a:rPr lang="en-US" sz="1400" dirty="0" smtClean="0"/>
              <a:t>2</a:t>
            </a:r>
            <a:r>
              <a:rPr lang="en-US" sz="1400" baseline="30000" dirty="0" smtClean="0"/>
              <a:t>16</a:t>
            </a:r>
            <a:r>
              <a:rPr lang="en-US" sz="1400" dirty="0" smtClean="0"/>
              <a:t>)</a:t>
            </a:r>
            <a:r>
              <a:rPr lang="en-US" sz="1600" dirty="0" smtClean="0"/>
              <a:t> could be synonymous with the current CCSDS Spacecraft ID</a:t>
            </a:r>
            <a:endParaRPr lang="en-US" sz="1400" dirty="0" smtClean="0"/>
          </a:p>
          <a:p>
            <a:r>
              <a:rPr lang="en-US" sz="1600" dirty="0" smtClean="0"/>
              <a:t>Endian bit is set by sender/publisher, receiver implements any needed conversions</a:t>
            </a:r>
            <a:endParaRPr lang="en-US" sz="1600" dirty="0"/>
          </a:p>
          <a:p>
            <a:r>
              <a:rPr lang="en-US" sz="1600" dirty="0"/>
              <a:t>Subscriptions </a:t>
            </a:r>
            <a:r>
              <a:rPr lang="en-US" sz="1600" dirty="0" smtClean="0"/>
              <a:t>implement a </a:t>
            </a:r>
            <a:r>
              <a:rPr lang="en-US" sz="1600" dirty="0"/>
              <a:t>full </a:t>
            </a:r>
            <a:r>
              <a:rPr lang="en-US" sz="1600" dirty="0" smtClean="0"/>
              <a:t>37bit qualified APID (26new + 11old)</a:t>
            </a:r>
            <a:endParaRPr lang="en-US" sz="1600" dirty="0"/>
          </a:p>
          <a:p>
            <a:pPr lvl="2"/>
            <a:r>
              <a:rPr lang="en-US" sz="1200" dirty="0"/>
              <a:t>0 and all 1s </a:t>
            </a:r>
            <a:r>
              <a:rPr lang="en-US" sz="1200" dirty="0" smtClean="0"/>
              <a:t>in the System </a:t>
            </a:r>
            <a:r>
              <a:rPr lang="en-US" sz="1200" dirty="0"/>
              <a:t>and/or Subsystem IDs can have special </a:t>
            </a:r>
            <a:r>
              <a:rPr lang="en-US" sz="1200" dirty="0" smtClean="0"/>
              <a:t>meanings</a:t>
            </a:r>
          </a:p>
          <a:p>
            <a:pPr lvl="2"/>
            <a:r>
              <a:rPr lang="en-US" sz="1200" dirty="0" smtClean="0"/>
              <a:t>To keep the cFS API unchanged we would need to treat the 64bit topic as a combination of APID, System and Subsystem</a:t>
            </a:r>
          </a:p>
          <a:p>
            <a:r>
              <a:rPr lang="en-US" sz="1600" dirty="0" smtClean="0"/>
              <a:t>Use the full 64bits as the command process or the telemetry topic</a:t>
            </a:r>
          </a:p>
          <a:p>
            <a:pPr lvl="1"/>
            <a:r>
              <a:rPr lang="en-US" sz="1400" dirty="0" smtClean="0"/>
              <a:t>EDS </a:t>
            </a:r>
            <a:r>
              <a:rPr lang="en-US" sz="1400" dirty="0"/>
              <a:t>and endian fields masked out</a:t>
            </a:r>
          </a:p>
          <a:p>
            <a:pPr lvl="1"/>
            <a:r>
              <a:rPr lang="en-US" sz="1400" dirty="0" smtClean="0"/>
              <a:t>This would be globally unique for all potentially interacting systems</a:t>
            </a:r>
          </a:p>
          <a:p>
            <a:pPr marL="349250" lvl="1" indent="0">
              <a:buNone/>
            </a:pPr>
            <a:endParaRPr lang="en-US" sz="1400" dirty="0" smtClean="0"/>
          </a:p>
          <a:p>
            <a:pPr marL="349250" lvl="1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162800" cy="762000"/>
          </a:xfrm>
        </p:spPr>
        <p:txBody>
          <a:bodyPr/>
          <a:lstStyle/>
          <a:p>
            <a:r>
              <a:rPr lang="en-US" dirty="0"/>
              <a:t>Future Products &amp;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8013" cy="5257800"/>
          </a:xfrm>
        </p:spPr>
        <p:txBody>
          <a:bodyPr/>
          <a:lstStyle/>
          <a:p>
            <a:r>
              <a:rPr lang="en-US" dirty="0" smtClean="0"/>
              <a:t>Increasing the message name space (App ID)</a:t>
            </a:r>
          </a:p>
          <a:p>
            <a:r>
              <a:rPr lang="en-US" dirty="0" smtClean="0"/>
              <a:t>Software Bus Network</a:t>
            </a:r>
          </a:p>
          <a:p>
            <a:r>
              <a:rPr lang="en-US" dirty="0" smtClean="0"/>
              <a:t>Multicore</a:t>
            </a:r>
          </a:p>
          <a:p>
            <a:r>
              <a:rPr lang="en-US" dirty="0" smtClean="0"/>
              <a:t>Modeling/</a:t>
            </a:r>
            <a:r>
              <a:rPr lang="en-US" dirty="0" err="1" smtClean="0"/>
              <a:t>autocode</a:t>
            </a:r>
            <a:endParaRPr lang="en-US" dirty="0" smtClean="0"/>
          </a:p>
          <a:p>
            <a:r>
              <a:rPr lang="en-US" dirty="0" smtClean="0"/>
              <a:t>Real-time Linux</a:t>
            </a:r>
          </a:p>
          <a:p>
            <a:r>
              <a:rPr lang="en-US" dirty="0" smtClean="0"/>
              <a:t>Partitioning</a:t>
            </a:r>
          </a:p>
          <a:p>
            <a:r>
              <a:rPr lang="en-US" dirty="0" smtClean="0"/>
              <a:t>Electronic Data Sheets</a:t>
            </a:r>
          </a:p>
          <a:p>
            <a:r>
              <a:rPr lang="en-US" dirty="0" smtClean="0"/>
              <a:t>OSAL/PSP layering</a:t>
            </a:r>
          </a:p>
          <a:p>
            <a:r>
              <a:rPr lang="en-US" dirty="0" smtClean="0"/>
              <a:t>Checkpoint restart </a:t>
            </a:r>
          </a:p>
          <a:p>
            <a:r>
              <a:rPr lang="en-US" dirty="0" err="1" smtClean="0"/>
              <a:t>Cmake</a:t>
            </a:r>
            <a:r>
              <a:rPr lang="en-US" dirty="0" smtClean="0"/>
              <a:t> build </a:t>
            </a:r>
            <a:r>
              <a:rPr lang="en-US" dirty="0" smtClean="0"/>
              <a:t>environment</a:t>
            </a:r>
          </a:p>
          <a:p>
            <a:pPr marL="457200" lvl="1" indent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Looking for early adopters 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2278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228600"/>
            <a:ext cx="8228013" cy="1143000"/>
          </a:xfrm>
        </p:spPr>
        <p:txBody>
          <a:bodyPr/>
          <a:lstStyle/>
          <a:p>
            <a:r>
              <a:rPr lang="en-US" dirty="0"/>
              <a:t>Increasing the </a:t>
            </a:r>
            <a:r>
              <a:rPr lang="en-US" dirty="0" smtClean="0"/>
              <a:t>Message Name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88541"/>
            <a:ext cx="8042276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What’s the Problem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Allocation and management of APIDs during development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Early block assignments to subsystems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Ripple effects of APID changes to code, documentation, tests, ground systems…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Larger systems of systems may run out of APIDs</a:t>
            </a:r>
          </a:p>
          <a:p>
            <a:pPr lvl="2">
              <a:lnSpc>
                <a:spcPct val="100000"/>
              </a:lnSpc>
            </a:pPr>
            <a:r>
              <a:rPr lang="en-US" sz="1400" dirty="0" smtClean="0"/>
              <a:t>Example: Habitat and Orion docked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Formation flying, distributed, cluster satellites, small satellites</a:t>
            </a:r>
          </a:p>
          <a:p>
            <a:pPr lvl="2">
              <a:lnSpc>
                <a:spcPct val="100000"/>
              </a:lnSpc>
            </a:pPr>
            <a:r>
              <a:rPr lang="en-US" sz="1400" dirty="0" smtClean="0"/>
              <a:t>Includes multi-processor, multi-core, and partitioned</a:t>
            </a:r>
            <a:r>
              <a:rPr lang="en-US" sz="1400" dirty="0"/>
              <a:t> </a:t>
            </a:r>
            <a:r>
              <a:rPr lang="en-US" sz="1400" dirty="0" smtClean="0"/>
              <a:t>systems 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In CCSDS, the spacecraft ID is in the WAN frame and is stripped off as the packet goes up the protocol stack</a:t>
            </a:r>
          </a:p>
          <a:p>
            <a:r>
              <a:rPr lang="en-US" dirty="0"/>
              <a:t>Development timeline</a:t>
            </a:r>
          </a:p>
          <a:p>
            <a:pPr lvl="1"/>
            <a:r>
              <a:rPr lang="en-US" dirty="0"/>
              <a:t>Next 6 months</a:t>
            </a:r>
          </a:p>
          <a:p>
            <a:r>
              <a:rPr lang="en-US" dirty="0"/>
              <a:t>Mission adoption</a:t>
            </a:r>
          </a:p>
          <a:p>
            <a:pPr lvl="1"/>
            <a:r>
              <a:rPr lang="en-US" dirty="0"/>
              <a:t>Mission Gondola for High Altitude Planetary Science (GHAPS) balloon program</a:t>
            </a:r>
          </a:p>
          <a:p>
            <a:pPr lvl="1">
              <a:lnSpc>
                <a:spcPct val="100000"/>
              </a:lnSpc>
            </a:pPr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9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the APID </a:t>
            </a:r>
            <a:r>
              <a:rPr lang="en-US" dirty="0"/>
              <a:t>N</a:t>
            </a:r>
            <a:r>
              <a:rPr lang="en-US" dirty="0" smtClean="0"/>
              <a:t>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143000"/>
            <a:ext cx="8343994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Change the </a:t>
            </a:r>
            <a:r>
              <a:rPr lang="en-US" sz="2000" dirty="0" err="1" smtClean="0"/>
              <a:t>cFS</a:t>
            </a:r>
            <a:r>
              <a:rPr lang="en-US" sz="2000" dirty="0" smtClean="0"/>
              <a:t> </a:t>
            </a:r>
            <a:r>
              <a:rPr lang="en-US" sz="2000" dirty="0" err="1" smtClean="0"/>
              <a:t>CFE_SB_MsgId_t</a:t>
            </a:r>
            <a:r>
              <a:rPr lang="en-US" sz="2000" dirty="0" smtClean="0"/>
              <a:t> from a uint16 to a uint64</a:t>
            </a:r>
          </a:p>
          <a:p>
            <a:pPr lvl="1"/>
            <a:r>
              <a:rPr lang="en-US" sz="1800" dirty="0" smtClean="0"/>
              <a:t>Full change requires minor changes in SB implementation but no known API changes </a:t>
            </a:r>
          </a:p>
          <a:p>
            <a:pPr lvl="1"/>
            <a:r>
              <a:rPr lang="en-US" sz="1800" dirty="0" smtClean="0"/>
              <a:t>Probably good for a “long time”</a:t>
            </a:r>
          </a:p>
          <a:p>
            <a:r>
              <a:rPr lang="en-US" sz="2000" dirty="0" smtClean="0"/>
              <a:t>How it’s formatted in the CCSDS headers should not be an issue</a:t>
            </a:r>
          </a:p>
          <a:p>
            <a:pPr lvl="1"/>
            <a:r>
              <a:rPr lang="en-US" sz="1800" dirty="0" smtClean="0"/>
              <a:t>Can be in non contiguous header fields</a:t>
            </a:r>
          </a:p>
          <a:p>
            <a:r>
              <a:rPr lang="en-US" sz="2000" dirty="0" smtClean="0"/>
              <a:t>Change can be made backward compatible using tool chain and compilation options</a:t>
            </a:r>
          </a:p>
          <a:p>
            <a:pPr lvl="1"/>
            <a:r>
              <a:rPr lang="en-US" sz="1800" dirty="0" smtClean="0"/>
              <a:t>Should not require changes to most </a:t>
            </a:r>
            <a:r>
              <a:rPr lang="en-US" sz="1800" dirty="0" err="1" smtClean="0"/>
              <a:t>cFS</a:t>
            </a:r>
            <a:r>
              <a:rPr lang="en-US" sz="1800" dirty="0" smtClean="0"/>
              <a:t> components (bubbles/lollipops)</a:t>
            </a:r>
          </a:p>
          <a:p>
            <a:pPr lvl="1"/>
            <a:r>
              <a:rPr lang="en-US" dirty="0" smtClean="0"/>
              <a:t>Globally aware applications TO, DS, HK, SC and fault management would need changes</a:t>
            </a:r>
            <a:endParaRPr lang="en-US" sz="1800" dirty="0" smtClean="0"/>
          </a:p>
          <a:p>
            <a:r>
              <a:rPr lang="en-US" sz="2000" dirty="0" smtClean="0"/>
              <a:t>To keep SB efficient we will need a fast hash function to look up the linked-list of packet destinations.</a:t>
            </a:r>
          </a:p>
          <a:p>
            <a:pPr lvl="1"/>
            <a:r>
              <a:rPr lang="en-US" sz="1800" dirty="0" smtClean="0"/>
              <a:t>Current SB has a reasonable 8KB table as APIDs are no more that 2</a:t>
            </a:r>
            <a:r>
              <a:rPr lang="en-US" sz="1800" baseline="30000" dirty="0" smtClean="0"/>
              <a:t>12</a:t>
            </a:r>
          </a:p>
          <a:p>
            <a:pPr lvl="1"/>
            <a:r>
              <a:rPr lang="en-US" sz="1800" dirty="0" smtClean="0"/>
              <a:t>2</a:t>
            </a:r>
            <a:r>
              <a:rPr lang="en-US" sz="1800" baseline="30000" dirty="0" smtClean="0"/>
              <a:t>37</a:t>
            </a:r>
            <a:r>
              <a:rPr lang="en-US" sz="1800" dirty="0" smtClean="0"/>
              <a:t> would be a pretty large!</a:t>
            </a:r>
          </a:p>
          <a:p>
            <a:pPr lvl="1"/>
            <a:endParaRPr lang="en-US" sz="1800" dirty="0" smtClean="0"/>
          </a:p>
          <a:p>
            <a:pPr marL="349250" lvl="1" indent="0">
              <a:buNone/>
            </a:pPr>
            <a:endParaRPr lang="en-US" sz="1800" baseline="30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2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Updates to CCSDS SPP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97994"/>
              </p:ext>
            </p:extLst>
          </p:nvPr>
        </p:nvGraphicFramePr>
        <p:xfrm>
          <a:off x="381000" y="984675"/>
          <a:ext cx="8153394" cy="5333988"/>
        </p:xfrm>
        <a:graphic>
          <a:graphicData uri="http://schemas.openxmlformats.org/drawingml/2006/table">
            <a:tbl>
              <a:tblPr/>
              <a:tblGrid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  <a:gridCol w="429126"/>
              </a:tblGrid>
              <a:tr h="205155"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CCSDS Space Packet Protocol 133.0-B.1c2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 Hdr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Id (APID)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Segmentation Flags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 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Seconds MSW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Tlm sec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Seconds LSW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Milliseconds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09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 Hdr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Id (APID)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Segmentation Flags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 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0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res=0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 Code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Cmd sec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155"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updates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maintain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32bit alignment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15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(0x8000)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(0x4000)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(0x2000)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(0x1000)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(0x0800)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(0x0400)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(0x0200)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(0x0100)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(0x0080)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(0x0040)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(0x0020)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(0x0004)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(0x0001)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 Hdr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Id (APID)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Segmentation Flags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 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0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EDS Version (2</a:t>
                      </a:r>
                      <a:r>
                        <a:rPr lang="en-US" sz="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APID Qualifier (Subsystem ID  2</a:t>
                      </a:r>
                      <a:r>
                        <a:rPr lang="en-US" sz="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Tlm sec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APID Qualifier (System ID)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Seconds MSW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Seconds LSW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Milliseconds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 Hdr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Id (APID)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Segmentation Flags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 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03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EDS Version (2</a:t>
                      </a:r>
                      <a:r>
                        <a:rPr lang="en-US" sz="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APID Qualifier (Subsystem ID  2</a:t>
                      </a:r>
                      <a:r>
                        <a:rPr lang="en-US" sz="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Cmd sec hdr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248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APID Qualifier (System ID)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0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 Code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2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Bus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838200"/>
            <a:ext cx="8228013" cy="5638800"/>
          </a:xfrm>
        </p:spPr>
        <p:txBody>
          <a:bodyPr/>
          <a:lstStyle/>
          <a:p>
            <a:r>
              <a:rPr lang="en-US" dirty="0" smtClean="0"/>
              <a:t>Updates to support interface plugins </a:t>
            </a:r>
          </a:p>
          <a:p>
            <a:pPr lvl="1"/>
            <a:r>
              <a:rPr lang="en-US" dirty="0" smtClean="0"/>
              <a:t>Serial (422),  </a:t>
            </a:r>
            <a:r>
              <a:rPr lang="en-US" dirty="0" err="1" smtClean="0"/>
              <a:t>SpaceWire</a:t>
            </a:r>
            <a:r>
              <a:rPr lang="en-US" dirty="0" smtClean="0"/>
              <a:t>, Ethernet, shared memory (</a:t>
            </a:r>
            <a:r>
              <a:rPr lang="en-US" dirty="0" err="1" smtClean="0"/>
              <a:t>dualport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Wireless </a:t>
            </a:r>
          </a:p>
          <a:p>
            <a:pPr lvl="1"/>
            <a:r>
              <a:rPr lang="en-US" dirty="0" smtClean="0"/>
              <a:t>Packet switching between interfaces</a:t>
            </a:r>
          </a:p>
          <a:p>
            <a:pPr lvl="1"/>
            <a:r>
              <a:rPr lang="en-US" dirty="0" smtClean="0"/>
              <a:t>All interfaces treated as part of the same local area network</a:t>
            </a:r>
          </a:p>
          <a:p>
            <a:r>
              <a:rPr lang="en-US" dirty="0" smtClean="0"/>
              <a:t>Update to support 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Reliability/Priority</a:t>
            </a:r>
          </a:p>
          <a:p>
            <a:pPr lvl="1"/>
            <a:r>
              <a:rPr lang="en-US" dirty="0" smtClean="0"/>
              <a:t>Only implemented at serialization interfaces </a:t>
            </a:r>
          </a:p>
          <a:p>
            <a:r>
              <a:rPr lang="en-US" dirty="0"/>
              <a:t>Development timeline</a:t>
            </a:r>
          </a:p>
          <a:p>
            <a:pPr lvl="1"/>
            <a:r>
              <a:rPr lang="en-US" dirty="0" smtClean="0"/>
              <a:t>Prototype complete </a:t>
            </a:r>
          </a:p>
          <a:p>
            <a:pPr lvl="1"/>
            <a:r>
              <a:rPr lang="en-US" dirty="0" smtClean="0"/>
              <a:t>Slave to Time-Triggered networks (</a:t>
            </a:r>
            <a:r>
              <a:rPr lang="en-US" dirty="0" err="1" smtClean="0"/>
              <a:t>TTGbE</a:t>
            </a:r>
            <a:r>
              <a:rPr lang="en-US" dirty="0" smtClean="0"/>
              <a:t>, Deterministic </a:t>
            </a:r>
            <a:r>
              <a:rPr lang="en-US" dirty="0" err="1" smtClean="0"/>
              <a:t>SpaceWire</a:t>
            </a:r>
            <a:r>
              <a:rPr lang="en-US" dirty="0" smtClean="0"/>
              <a:t>,…)</a:t>
            </a:r>
          </a:p>
          <a:p>
            <a:pPr lvl="1"/>
            <a:r>
              <a:rPr lang="en-US" dirty="0"/>
              <a:t>ISS </a:t>
            </a:r>
            <a:r>
              <a:rPr lang="en-US" dirty="0" err="1"/>
              <a:t>SpaceCube</a:t>
            </a:r>
            <a:r>
              <a:rPr lang="en-US" dirty="0"/>
              <a:t> Experiment – Mini</a:t>
            </a:r>
          </a:p>
          <a:p>
            <a:r>
              <a:rPr lang="en-US" dirty="0" smtClean="0"/>
              <a:t>Mission </a:t>
            </a:r>
            <a:r>
              <a:rPr lang="en-US" dirty="0"/>
              <a:t>adoption</a:t>
            </a:r>
          </a:p>
          <a:p>
            <a:pPr lvl="1"/>
            <a:r>
              <a:rPr lang="en-US" dirty="0" smtClean="0"/>
              <a:t>Who’s doing a distributed system?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9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838200"/>
            <a:ext cx="8228013" cy="5715000"/>
          </a:xfrm>
        </p:spPr>
        <p:txBody>
          <a:bodyPr/>
          <a:lstStyle/>
          <a:p>
            <a:r>
              <a:rPr lang="en-US" dirty="0" err="1" smtClean="0"/>
              <a:t>Muticore</a:t>
            </a:r>
            <a:r>
              <a:rPr lang="en-US" dirty="0" smtClean="0"/>
              <a:t> RTOS (</a:t>
            </a:r>
            <a:r>
              <a:rPr lang="en-US" dirty="0" err="1" smtClean="0"/>
              <a:t>VxWorks</a:t>
            </a:r>
            <a:r>
              <a:rPr lang="en-US" dirty="0" smtClean="0"/>
              <a:t>, Linux, RTEMS in work)</a:t>
            </a:r>
          </a:p>
          <a:p>
            <a:pPr lvl="1"/>
            <a:r>
              <a:rPr lang="en-US" dirty="0" smtClean="0"/>
              <a:t>AMP for partitioning and fault containment</a:t>
            </a:r>
          </a:p>
          <a:p>
            <a:pPr lvl="1"/>
            <a:r>
              <a:rPr lang="en-US" dirty="0" smtClean="0"/>
              <a:t>SMP </a:t>
            </a:r>
          </a:p>
          <a:p>
            <a:pPr lvl="1"/>
            <a:r>
              <a:rPr lang="en-US" dirty="0" smtClean="0"/>
              <a:t>AMP/SMP partitioning mix </a:t>
            </a:r>
          </a:p>
          <a:p>
            <a:pPr lvl="2"/>
            <a:r>
              <a:rPr lang="en-US" dirty="0" smtClean="0"/>
              <a:t>Vision processing gets 4 cores and C&amp;DH get 1</a:t>
            </a:r>
          </a:p>
          <a:p>
            <a:r>
              <a:rPr lang="en-US" dirty="0" smtClean="0"/>
              <a:t>OSAL support needed</a:t>
            </a:r>
          </a:p>
          <a:p>
            <a:pPr lvl="1"/>
            <a:r>
              <a:rPr lang="en-US" dirty="0" smtClean="0"/>
              <a:t>Processor affinity support (Task, and interrupt)</a:t>
            </a:r>
          </a:p>
          <a:p>
            <a:pPr lvl="1"/>
            <a:r>
              <a:rPr lang="en-US" dirty="0" smtClean="0"/>
              <a:t>Core dispatch service</a:t>
            </a:r>
          </a:p>
          <a:p>
            <a:pPr lvl="1"/>
            <a:r>
              <a:rPr lang="en-US" dirty="0" smtClean="0"/>
              <a:t>Processing synchronization</a:t>
            </a:r>
          </a:p>
          <a:p>
            <a:pPr lvl="1"/>
            <a:r>
              <a:rPr lang="en-US" dirty="0" smtClean="0"/>
              <a:t>Spinlocks</a:t>
            </a:r>
          </a:p>
          <a:p>
            <a:r>
              <a:rPr lang="en-US" dirty="0" smtClean="0"/>
              <a:t>Near term target: dual core Leon</a:t>
            </a:r>
          </a:p>
          <a:p>
            <a:r>
              <a:rPr lang="en-US" dirty="0" smtClean="0"/>
              <a:t>Development </a:t>
            </a:r>
            <a:r>
              <a:rPr lang="en-US" dirty="0"/>
              <a:t>timeline</a:t>
            </a:r>
          </a:p>
          <a:p>
            <a:pPr lvl="1"/>
            <a:r>
              <a:rPr lang="en-US" dirty="0" smtClean="0"/>
              <a:t>GSFC/APL IRAD completed over two years ago</a:t>
            </a:r>
          </a:p>
          <a:p>
            <a:r>
              <a:rPr lang="en-US" dirty="0" smtClean="0"/>
              <a:t>Mission </a:t>
            </a:r>
            <a:r>
              <a:rPr lang="en-US" dirty="0"/>
              <a:t>adoption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6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High Performance Space Computing (</a:t>
            </a:r>
            <a:r>
              <a:rPr lang="en-US" sz="2400" dirty="0" smtClean="0"/>
              <a:t>HPSC)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0865"/>
            <a:ext cx="8228013" cy="4581735"/>
          </a:xfrm>
        </p:spPr>
        <p:txBody>
          <a:bodyPr/>
          <a:lstStyle/>
          <a:p>
            <a:r>
              <a:rPr lang="en-US" dirty="0"/>
              <a:t>Joint NASA </a:t>
            </a:r>
            <a:r>
              <a:rPr lang="en-US" dirty="0" smtClean="0"/>
              <a:t>USAF effort to create game changing radiation hardened space processor</a:t>
            </a:r>
          </a:p>
          <a:p>
            <a:r>
              <a:rPr lang="en-US" dirty="0"/>
              <a:t>A</a:t>
            </a:r>
            <a:r>
              <a:rPr lang="en-US" dirty="0" smtClean="0"/>
              <a:t>rchitecture study was complete early 2015 </a:t>
            </a:r>
          </a:p>
          <a:p>
            <a:pPr lvl="1"/>
            <a:r>
              <a:rPr lang="en-US" dirty="0" smtClean="0"/>
              <a:t>8 core </a:t>
            </a:r>
            <a:r>
              <a:rPr lang="en-US" dirty="0" err="1" smtClean="0"/>
              <a:t>chiplet</a:t>
            </a:r>
            <a:r>
              <a:rPr lang="en-US" dirty="0" smtClean="0"/>
              <a:t> </a:t>
            </a:r>
            <a:r>
              <a:rPr lang="en-US" dirty="0"/>
              <a:t>approach </a:t>
            </a:r>
            <a:r>
              <a:rPr lang="en-US" dirty="0" smtClean="0"/>
              <a:t>ARM </a:t>
            </a:r>
            <a:r>
              <a:rPr lang="en-US" dirty="0"/>
              <a:t>A53 </a:t>
            </a:r>
            <a:r>
              <a:rPr lang="en-US" dirty="0" smtClean="0"/>
              <a:t>with internal </a:t>
            </a:r>
            <a:r>
              <a:rPr lang="en-US" dirty="0"/>
              <a:t>NEON </a:t>
            </a:r>
            <a:r>
              <a:rPr lang="en-US" dirty="0" smtClean="0"/>
              <a:t>SIMD</a:t>
            </a:r>
          </a:p>
          <a:p>
            <a:pPr lvl="1"/>
            <a:r>
              <a:rPr lang="en-US" dirty="0" smtClean="0"/>
              <a:t>Includes hardware support for partitions with fault containment</a:t>
            </a:r>
            <a:endParaRPr lang="en-US" dirty="0"/>
          </a:p>
          <a:p>
            <a:r>
              <a:rPr lang="en-US" dirty="0" smtClean="0"/>
              <a:t>Updated baseline architecture RFP out early FY2016</a:t>
            </a:r>
          </a:p>
          <a:p>
            <a:r>
              <a:rPr lang="en-US" dirty="0" smtClean="0"/>
              <a:t>FY16/17 funding for software middleware/framework development at NASA centers</a:t>
            </a:r>
          </a:p>
          <a:p>
            <a:r>
              <a:rPr lang="en-US" dirty="0" smtClean="0"/>
              <a:t>Availability ~5 years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810000"/>
            <a:ext cx="4722813" cy="266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2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Modeling/</a:t>
            </a:r>
            <a:r>
              <a:rPr lang="en-US" dirty="0" err="1" smtClean="0"/>
              <a:t>autocode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228013" cy="4719637"/>
          </a:xfrm>
        </p:spPr>
        <p:txBody>
          <a:bodyPr/>
          <a:lstStyle/>
          <a:p>
            <a:r>
              <a:rPr lang="en-US" dirty="0" smtClean="0"/>
              <a:t>ARC developed Simulink Interface Layer (SIL)</a:t>
            </a:r>
          </a:p>
          <a:p>
            <a:r>
              <a:rPr lang="en-US" dirty="0" err="1" smtClean="0"/>
              <a:t>Autocodes</a:t>
            </a:r>
            <a:r>
              <a:rPr lang="en-US" dirty="0" smtClean="0"/>
              <a:t> Simulink models into template </a:t>
            </a:r>
            <a:r>
              <a:rPr lang="en-US" dirty="0" err="1" smtClean="0"/>
              <a:t>cFS</a:t>
            </a:r>
            <a:r>
              <a:rPr lang="en-US" dirty="0" smtClean="0"/>
              <a:t> compliant applications</a:t>
            </a:r>
          </a:p>
          <a:p>
            <a:r>
              <a:rPr lang="en-US" dirty="0" smtClean="0"/>
              <a:t>GSFC integrating tool for NICER instrument application development</a:t>
            </a:r>
          </a:p>
          <a:p>
            <a:r>
              <a:rPr lang="en-US" dirty="0"/>
              <a:t>Development timeline</a:t>
            </a:r>
          </a:p>
          <a:p>
            <a:pPr lvl="1"/>
            <a:r>
              <a:rPr lang="en-US" dirty="0" smtClean="0"/>
              <a:t>Developed for LADEE</a:t>
            </a:r>
          </a:p>
          <a:p>
            <a:pPr lvl="1"/>
            <a:r>
              <a:rPr lang="en-US" dirty="0" smtClean="0"/>
              <a:t>Tools available with SUA</a:t>
            </a:r>
          </a:p>
          <a:p>
            <a:pPr lvl="1"/>
            <a:r>
              <a:rPr lang="en-US" dirty="0" smtClean="0"/>
              <a:t>Open source release in work</a:t>
            </a:r>
            <a:endParaRPr lang="en-US" dirty="0"/>
          </a:p>
          <a:p>
            <a:r>
              <a:rPr lang="en-US" dirty="0"/>
              <a:t>Mission adoption</a:t>
            </a:r>
          </a:p>
          <a:p>
            <a:pPr lvl="1"/>
            <a:r>
              <a:rPr lang="en-US" dirty="0" smtClean="0"/>
              <a:t>LADEE, NICER instrument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0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3799</TotalTime>
  <Words>1382</Words>
  <Application>Microsoft Office PowerPoint</Application>
  <PresentationFormat>On-screen Show (4:3)</PresentationFormat>
  <Paragraphs>360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Calibri</vt:lpstr>
      <vt:lpstr>Courier New</vt:lpstr>
      <vt:lpstr>DejaVu Sans</vt:lpstr>
      <vt:lpstr>Times New Roman</vt:lpstr>
      <vt:lpstr>ヒラギノ角ゴ Pro W3</vt:lpstr>
      <vt:lpstr>Office Theme</vt:lpstr>
      <vt:lpstr>1_Office Theme</vt:lpstr>
      <vt:lpstr>Future Products &amp; Technology</vt:lpstr>
      <vt:lpstr>Future Products &amp; Technology</vt:lpstr>
      <vt:lpstr>Increasing the Message Name Space</vt:lpstr>
      <vt:lpstr>Increasing the APID Namespace</vt:lpstr>
      <vt:lpstr>Proposed Updates to CCSDS SPP</vt:lpstr>
      <vt:lpstr>Software Bus Network</vt:lpstr>
      <vt:lpstr>Multicore Support</vt:lpstr>
      <vt:lpstr>High Performance Space Computing (HPSC)</vt:lpstr>
      <vt:lpstr>Modeling/autocode</vt:lpstr>
      <vt:lpstr>Real Time Linux</vt:lpstr>
      <vt:lpstr>Partitioning</vt:lpstr>
      <vt:lpstr>Electronic Data Sheets </vt:lpstr>
      <vt:lpstr>CCSDS Electronic Data Sheets</vt:lpstr>
      <vt:lpstr>EDS Use Cases</vt:lpstr>
      <vt:lpstr>OSAL/PSP layering</vt:lpstr>
      <vt:lpstr>Checkpoint Restart</vt:lpstr>
      <vt:lpstr>Backup</vt:lpstr>
      <vt:lpstr>How to use the extra bits?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CFE/CFS GRC Change Summary</dc:title>
  <dc:creator>Vanderaar, Lisa B. (GRC-LSS0)</dc:creator>
  <cp:lastModifiedBy>Pid</cp:lastModifiedBy>
  <cp:revision>216</cp:revision>
  <cp:lastPrinted>1601-01-01T00:00:00Z</cp:lastPrinted>
  <dcterms:created xsi:type="dcterms:W3CDTF">1601-01-01T00:00:00Z</dcterms:created>
  <dcterms:modified xsi:type="dcterms:W3CDTF">2015-10-26T14:51:31Z</dcterms:modified>
</cp:coreProperties>
</file>