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2" r:id="rId2"/>
    <p:sldMasterId id="2147483653" r:id="rId3"/>
    <p:sldMasterId id="2147483654" r:id="rId4"/>
  </p:sldMasterIdLst>
  <p:notesMasterIdLst>
    <p:notesMasterId r:id="rId25"/>
  </p:notesMasterIdLst>
  <p:handoutMasterIdLst>
    <p:handoutMasterId r:id="rId26"/>
  </p:handoutMasterIdLst>
  <p:sldIdLst>
    <p:sldId id="486" r:id="rId5"/>
    <p:sldId id="490" r:id="rId6"/>
    <p:sldId id="613" r:id="rId7"/>
    <p:sldId id="615" r:id="rId8"/>
    <p:sldId id="617" r:id="rId9"/>
    <p:sldId id="618" r:id="rId10"/>
    <p:sldId id="619" r:id="rId11"/>
    <p:sldId id="626" r:id="rId12"/>
    <p:sldId id="634" r:id="rId13"/>
    <p:sldId id="624" r:id="rId14"/>
    <p:sldId id="623" r:id="rId15"/>
    <p:sldId id="627" r:id="rId16"/>
    <p:sldId id="636" r:id="rId17"/>
    <p:sldId id="629" r:id="rId18"/>
    <p:sldId id="555" r:id="rId19"/>
    <p:sldId id="539" r:id="rId20"/>
    <p:sldId id="635" r:id="rId21"/>
    <p:sldId id="633" r:id="rId22"/>
    <p:sldId id="625" r:id="rId23"/>
    <p:sldId id="265" r:id="rId24"/>
  </p:sldIdLst>
  <p:sldSz cx="9144000" cy="6858000" type="screen4x3"/>
  <p:notesSz cx="7099300" cy="10234613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4300" kern="1200">
        <a:solidFill>
          <a:srgbClr val="0093D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300" kern="1200">
        <a:solidFill>
          <a:srgbClr val="0093D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300" kern="1200">
        <a:solidFill>
          <a:srgbClr val="0093D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300" kern="1200">
        <a:solidFill>
          <a:srgbClr val="0093D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300" kern="1200">
        <a:solidFill>
          <a:srgbClr val="0093D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300" kern="1200">
        <a:solidFill>
          <a:srgbClr val="0093D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300" kern="1200">
        <a:solidFill>
          <a:srgbClr val="0093D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300" kern="1200">
        <a:solidFill>
          <a:srgbClr val="0093D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300" kern="1200">
        <a:solidFill>
          <a:srgbClr val="0093D0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thias Mäke-Kail" initials="MMA" lastIdx="3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3D0"/>
    <a:srgbClr val="FAA74A"/>
    <a:srgbClr val="000000"/>
    <a:srgbClr val="E0E0E0"/>
    <a:srgbClr val="A3A3A3"/>
    <a:srgbClr val="333333"/>
    <a:srgbClr val="7DDB7F"/>
    <a:srgbClr val="9FD0EB"/>
    <a:srgbClr val="41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01" autoAdjust="0"/>
    <p:restoredTop sz="94043" autoAdjust="0"/>
  </p:normalViewPr>
  <p:slideViewPr>
    <p:cSldViewPr>
      <p:cViewPr>
        <p:scale>
          <a:sx n="80" d="100"/>
          <a:sy n="80" d="100"/>
        </p:scale>
        <p:origin x="-1086" y="270"/>
      </p:cViewPr>
      <p:guideLst>
        <p:guide orient="horz" pos="323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8FC92C6-A757-4BB3-8354-D00FF7CF6BD0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5613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Click to edit Master text styles</a:t>
            </a:r>
          </a:p>
          <a:p>
            <a:pPr lvl="1"/>
            <a:r>
              <a:rPr lang="de-AT" noProof="0" smtClean="0"/>
              <a:t>Second level</a:t>
            </a:r>
          </a:p>
          <a:p>
            <a:pPr lvl="2"/>
            <a:r>
              <a:rPr lang="de-AT" noProof="0" smtClean="0"/>
              <a:t>Third level</a:t>
            </a:r>
          </a:p>
          <a:p>
            <a:pPr lvl="3"/>
            <a:r>
              <a:rPr lang="de-AT" noProof="0" smtClean="0"/>
              <a:t>Fourth level</a:t>
            </a:r>
          </a:p>
          <a:p>
            <a:pPr lvl="4"/>
            <a:r>
              <a:rPr lang="de-AT" noProof="0" smtClean="0"/>
              <a:t>Fifth level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EC2D5BC-665D-4A3D-99F1-D9E89852F803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09659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300">
                <a:solidFill>
                  <a:srgbClr val="0093D0"/>
                </a:solidFill>
                <a:latin typeface="Arial" charset="0"/>
              </a:defRPr>
            </a:lvl1pPr>
            <a:lvl2pPr marL="742937" indent="-285745" eaLnBrk="0" hangingPunct="0">
              <a:defRPr sz="4300">
                <a:solidFill>
                  <a:srgbClr val="0093D0"/>
                </a:solidFill>
                <a:latin typeface="Arial" charset="0"/>
              </a:defRPr>
            </a:lvl2pPr>
            <a:lvl3pPr marL="1142981" indent="-228596" eaLnBrk="0" hangingPunct="0">
              <a:defRPr sz="4300">
                <a:solidFill>
                  <a:srgbClr val="0093D0"/>
                </a:solidFill>
                <a:latin typeface="Arial" charset="0"/>
              </a:defRPr>
            </a:lvl3pPr>
            <a:lvl4pPr marL="1600173" indent="-228596" eaLnBrk="0" hangingPunct="0">
              <a:defRPr sz="4300">
                <a:solidFill>
                  <a:srgbClr val="0093D0"/>
                </a:solidFill>
                <a:latin typeface="Arial" charset="0"/>
              </a:defRPr>
            </a:lvl4pPr>
            <a:lvl5pPr marL="2057366" indent="-228596" eaLnBrk="0" hangingPunct="0">
              <a:defRPr sz="4300">
                <a:solidFill>
                  <a:srgbClr val="0093D0"/>
                </a:solidFill>
                <a:latin typeface="Arial" charset="0"/>
              </a:defRPr>
            </a:lvl5pPr>
            <a:lvl6pPr marL="2514558" indent="-228596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6pPr>
            <a:lvl7pPr marL="2971751" indent="-228596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7pPr>
            <a:lvl8pPr marL="3428943" indent="-228596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8pPr>
            <a:lvl9pPr marL="3886136" indent="-228596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9pPr>
          </a:lstStyle>
          <a:p>
            <a:pPr eaLnBrk="1" hangingPunct="1"/>
            <a:fld id="{C31B3A45-FDC8-4307-A2AB-E3B9EA73C246}" type="slidenum">
              <a:rPr lang="de-AT" sz="1400">
                <a:solidFill>
                  <a:schemeClr val="tx1"/>
                </a:solidFill>
              </a:rPr>
              <a:pPr eaLnBrk="1" hangingPunct="1"/>
              <a:t>2</a:t>
            </a:fld>
            <a:endParaRPr lang="de-AT" sz="1400">
              <a:solidFill>
                <a:schemeClr val="tx1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119BDA-6FB9-4848-9FFE-B6F47C673EBC}" type="slidenum">
              <a:rPr lang="de-AT" altLang="en-US" sz="1300" smtClean="0"/>
              <a:pPr eaLnBrk="1" hangingPunct="1">
                <a:spcBef>
                  <a:spcPct val="0"/>
                </a:spcBef>
              </a:pPr>
              <a:t>13</a:t>
            </a:fld>
            <a:endParaRPr lang="de-AT" altLang="en-US" sz="13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69919" indent="-2961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4491" indent="-2368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8287" indent="-2368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2084" indent="-2368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5880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79676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3473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27269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0CD069-3E4E-42D2-8FEE-CD18C008A3E5}" type="slidenum">
              <a:rPr lang="de-AT" altLang="en-US" sz="1300"/>
              <a:pPr eaLnBrk="1" hangingPunct="1">
                <a:spcBef>
                  <a:spcPct val="0"/>
                </a:spcBef>
              </a:pPr>
              <a:t>14</a:t>
            </a:fld>
            <a:endParaRPr lang="de-AT" altLang="en-US" sz="13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119BDA-6FB9-4848-9FFE-B6F47C673EBC}" type="slidenum">
              <a:rPr lang="de-AT" altLang="en-US" sz="1300" smtClean="0"/>
              <a:pPr eaLnBrk="1" hangingPunct="1">
                <a:spcBef>
                  <a:spcPct val="0"/>
                </a:spcBef>
              </a:pPr>
              <a:t>15</a:t>
            </a:fld>
            <a:endParaRPr lang="de-AT" altLang="en-US" sz="13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200">
                <a:solidFill>
                  <a:srgbClr val="0093D0"/>
                </a:solidFill>
                <a:latin typeface="Arial" charset="0"/>
              </a:defRPr>
            </a:lvl1pPr>
            <a:lvl2pPr marL="742882" indent="-285723" eaLnBrk="0" hangingPunct="0">
              <a:defRPr sz="4200">
                <a:solidFill>
                  <a:srgbClr val="0093D0"/>
                </a:solidFill>
                <a:latin typeface="Arial" charset="0"/>
              </a:defRPr>
            </a:lvl2pPr>
            <a:lvl3pPr marL="1142896" indent="-228579" eaLnBrk="0" hangingPunct="0">
              <a:defRPr sz="4200">
                <a:solidFill>
                  <a:srgbClr val="0093D0"/>
                </a:solidFill>
                <a:latin typeface="Arial" charset="0"/>
              </a:defRPr>
            </a:lvl3pPr>
            <a:lvl4pPr marL="1600054" indent="-228579" eaLnBrk="0" hangingPunct="0">
              <a:defRPr sz="4200">
                <a:solidFill>
                  <a:srgbClr val="0093D0"/>
                </a:solidFill>
                <a:latin typeface="Arial" charset="0"/>
              </a:defRPr>
            </a:lvl4pPr>
            <a:lvl5pPr marL="2057213" indent="-228579" eaLnBrk="0" hangingPunct="0">
              <a:defRPr sz="4200">
                <a:solidFill>
                  <a:srgbClr val="0093D0"/>
                </a:solidFill>
                <a:latin typeface="Arial" charset="0"/>
              </a:defRPr>
            </a:lvl5pPr>
            <a:lvl6pPr marL="2514372" indent="-228579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93D0"/>
                </a:solidFill>
                <a:latin typeface="Arial" charset="0"/>
              </a:defRPr>
            </a:lvl6pPr>
            <a:lvl7pPr marL="2971531" indent="-228579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93D0"/>
                </a:solidFill>
                <a:latin typeface="Arial" charset="0"/>
              </a:defRPr>
            </a:lvl7pPr>
            <a:lvl8pPr marL="3428689" indent="-228579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93D0"/>
                </a:solidFill>
                <a:latin typeface="Arial" charset="0"/>
              </a:defRPr>
            </a:lvl8pPr>
            <a:lvl9pPr marL="3885848" indent="-228579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93D0"/>
                </a:solidFill>
                <a:latin typeface="Arial" charset="0"/>
              </a:defRPr>
            </a:lvl9pPr>
          </a:lstStyle>
          <a:p>
            <a:pPr eaLnBrk="1" hangingPunct="1"/>
            <a:fld id="{C31B3A45-FDC8-4307-A2AB-E3B9EA73C246}" type="slidenum">
              <a:rPr lang="de-AT" sz="1500">
                <a:solidFill>
                  <a:schemeClr val="tx1"/>
                </a:solidFill>
              </a:rPr>
              <a:pPr eaLnBrk="1" hangingPunct="1"/>
              <a:t>16</a:t>
            </a:fld>
            <a:endParaRPr lang="de-AT" sz="1500">
              <a:solidFill>
                <a:schemeClr val="tx1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500">
                <a:solidFill>
                  <a:srgbClr val="0093D0"/>
                </a:solidFill>
                <a:latin typeface="Arial" charset="0"/>
              </a:defRPr>
            </a:lvl1pPr>
            <a:lvl2pPr marL="769906" indent="-296118" eaLnBrk="0" hangingPunct="0">
              <a:defRPr sz="4500">
                <a:solidFill>
                  <a:srgbClr val="0093D0"/>
                </a:solidFill>
                <a:latin typeface="Arial" charset="0"/>
              </a:defRPr>
            </a:lvl2pPr>
            <a:lvl3pPr marL="1184471" indent="-236894" eaLnBrk="0" hangingPunct="0">
              <a:defRPr sz="4500">
                <a:solidFill>
                  <a:srgbClr val="0093D0"/>
                </a:solidFill>
                <a:latin typeface="Arial" charset="0"/>
              </a:defRPr>
            </a:lvl3pPr>
            <a:lvl4pPr marL="1658259" indent="-236894" eaLnBrk="0" hangingPunct="0">
              <a:defRPr sz="4500">
                <a:solidFill>
                  <a:srgbClr val="0093D0"/>
                </a:solidFill>
                <a:latin typeface="Arial" charset="0"/>
              </a:defRPr>
            </a:lvl4pPr>
            <a:lvl5pPr marL="2132048" indent="-236894" eaLnBrk="0" hangingPunct="0">
              <a:defRPr sz="4500">
                <a:solidFill>
                  <a:srgbClr val="0093D0"/>
                </a:solidFill>
                <a:latin typeface="Arial" charset="0"/>
              </a:defRPr>
            </a:lvl5pPr>
            <a:lvl6pPr marL="2605836" indent="-236894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0093D0"/>
                </a:solidFill>
                <a:latin typeface="Arial" charset="0"/>
              </a:defRPr>
            </a:lvl6pPr>
            <a:lvl7pPr marL="3079626" indent="-236894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0093D0"/>
                </a:solidFill>
                <a:latin typeface="Arial" charset="0"/>
              </a:defRPr>
            </a:lvl7pPr>
            <a:lvl8pPr marL="3553414" indent="-236894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0093D0"/>
                </a:solidFill>
                <a:latin typeface="Arial" charset="0"/>
              </a:defRPr>
            </a:lvl8pPr>
            <a:lvl9pPr marL="4027203" indent="-236894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0093D0"/>
                </a:solidFill>
                <a:latin typeface="Arial" charset="0"/>
              </a:defRPr>
            </a:lvl9pPr>
          </a:lstStyle>
          <a:p>
            <a:pPr eaLnBrk="1" hangingPunct="1"/>
            <a:fld id="{C31B3A45-FDC8-4307-A2AB-E3B9EA73C246}" type="slidenum">
              <a:rPr lang="de-AT" sz="1500">
                <a:solidFill>
                  <a:schemeClr val="tx1"/>
                </a:solidFill>
              </a:rPr>
              <a:pPr eaLnBrk="1" hangingPunct="1"/>
              <a:t>18</a:t>
            </a:fld>
            <a:endParaRPr lang="de-AT" sz="1500">
              <a:solidFill>
                <a:schemeClr val="tx1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119BDA-6FB9-4848-9FFE-B6F47C673EBC}" type="slidenum">
              <a:rPr lang="de-AT" altLang="en-US" sz="1300" smtClean="0"/>
              <a:pPr eaLnBrk="1" hangingPunct="1">
                <a:spcBef>
                  <a:spcPct val="0"/>
                </a:spcBef>
              </a:pPr>
              <a:t>19</a:t>
            </a:fld>
            <a:endParaRPr lang="de-AT" altLang="en-US" sz="13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300">
                <a:solidFill>
                  <a:srgbClr val="0093D0"/>
                </a:solidFill>
                <a:latin typeface="Arial" charset="0"/>
              </a:defRPr>
            </a:lvl1pPr>
            <a:lvl2pPr marL="742950" indent="-285750" eaLnBrk="0" hangingPunct="0">
              <a:defRPr sz="4300">
                <a:solidFill>
                  <a:srgbClr val="0093D0"/>
                </a:solidFill>
                <a:latin typeface="Arial" charset="0"/>
              </a:defRPr>
            </a:lvl2pPr>
            <a:lvl3pPr marL="1143000" indent="-228600" eaLnBrk="0" hangingPunct="0">
              <a:defRPr sz="4300">
                <a:solidFill>
                  <a:srgbClr val="0093D0"/>
                </a:solidFill>
                <a:latin typeface="Arial" charset="0"/>
              </a:defRPr>
            </a:lvl3pPr>
            <a:lvl4pPr marL="1600200" indent="-228600" eaLnBrk="0" hangingPunct="0">
              <a:defRPr sz="4300">
                <a:solidFill>
                  <a:srgbClr val="0093D0"/>
                </a:solidFill>
                <a:latin typeface="Arial" charset="0"/>
              </a:defRPr>
            </a:lvl4pPr>
            <a:lvl5pPr marL="2057400" indent="-228600" eaLnBrk="0" hangingPunct="0">
              <a:defRPr sz="4300">
                <a:solidFill>
                  <a:srgbClr val="0093D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9pPr>
          </a:lstStyle>
          <a:p>
            <a:pPr eaLnBrk="1" hangingPunct="1"/>
            <a:fld id="{F781DB97-01C2-4136-994F-71BE7737D663}" type="slidenum">
              <a:rPr lang="de-AT" sz="1300" smtClean="0">
                <a:solidFill>
                  <a:schemeClr val="tx1"/>
                </a:solidFill>
              </a:rPr>
              <a:pPr eaLnBrk="1" hangingPunct="1"/>
              <a:t>20</a:t>
            </a:fld>
            <a:endParaRPr lang="de-AT" sz="1300" smtClean="0">
              <a:solidFill>
                <a:schemeClr val="tx1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119BDA-6FB9-4848-9FFE-B6F47C673EBC}" type="slidenum">
              <a:rPr lang="de-AT" altLang="en-US" sz="1300" smtClean="0"/>
              <a:pPr eaLnBrk="1" hangingPunct="1">
                <a:spcBef>
                  <a:spcPct val="0"/>
                </a:spcBef>
              </a:pPr>
              <a:t>3</a:t>
            </a:fld>
            <a:endParaRPr lang="de-AT" altLang="en-US" sz="13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300">
                <a:solidFill>
                  <a:srgbClr val="0093D0"/>
                </a:solidFill>
                <a:latin typeface="Arial" charset="0"/>
              </a:defRPr>
            </a:lvl1pPr>
            <a:lvl2pPr marL="742937" indent="-285745" eaLnBrk="0" hangingPunct="0">
              <a:defRPr sz="4300">
                <a:solidFill>
                  <a:srgbClr val="0093D0"/>
                </a:solidFill>
                <a:latin typeface="Arial" charset="0"/>
              </a:defRPr>
            </a:lvl2pPr>
            <a:lvl3pPr marL="1142981" indent="-228596" eaLnBrk="0" hangingPunct="0">
              <a:defRPr sz="4300">
                <a:solidFill>
                  <a:srgbClr val="0093D0"/>
                </a:solidFill>
                <a:latin typeface="Arial" charset="0"/>
              </a:defRPr>
            </a:lvl3pPr>
            <a:lvl4pPr marL="1600173" indent="-228596" eaLnBrk="0" hangingPunct="0">
              <a:defRPr sz="4300">
                <a:solidFill>
                  <a:srgbClr val="0093D0"/>
                </a:solidFill>
                <a:latin typeface="Arial" charset="0"/>
              </a:defRPr>
            </a:lvl4pPr>
            <a:lvl5pPr marL="2057366" indent="-228596" eaLnBrk="0" hangingPunct="0">
              <a:defRPr sz="4300">
                <a:solidFill>
                  <a:srgbClr val="0093D0"/>
                </a:solidFill>
                <a:latin typeface="Arial" charset="0"/>
              </a:defRPr>
            </a:lvl5pPr>
            <a:lvl6pPr marL="2514558" indent="-228596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6pPr>
            <a:lvl7pPr marL="2971751" indent="-228596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7pPr>
            <a:lvl8pPr marL="3428943" indent="-228596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8pPr>
            <a:lvl9pPr marL="3886136" indent="-228596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9pPr>
          </a:lstStyle>
          <a:p>
            <a:pPr eaLnBrk="1" hangingPunct="1"/>
            <a:fld id="{C31B3A45-FDC8-4307-A2AB-E3B9EA73C246}" type="slidenum">
              <a:rPr lang="de-AT" sz="1400">
                <a:solidFill>
                  <a:schemeClr val="tx1"/>
                </a:solidFill>
              </a:rPr>
              <a:pPr eaLnBrk="1" hangingPunct="1"/>
              <a:t>4</a:t>
            </a:fld>
            <a:endParaRPr lang="de-AT" sz="1400">
              <a:solidFill>
                <a:schemeClr val="tx1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/>
              <a:t>Page </a:t>
            </a:r>
            <a:fld id="{BF3D35F0-7341-4983-82C5-543142F69D4A}" type="slidenum">
              <a:rPr lang="de-DE"/>
              <a:pPr/>
              <a:t>6</a:t>
            </a:fld>
            <a:endParaRPr lang="de-DE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4300">
                <a:solidFill>
                  <a:srgbClr val="0093D0"/>
                </a:solidFill>
                <a:latin typeface="Arial" charset="0"/>
              </a:defRPr>
            </a:lvl1pPr>
            <a:lvl2pPr marL="742950" indent="-285750" defTabSz="990600" eaLnBrk="0" hangingPunct="0">
              <a:defRPr sz="4300">
                <a:solidFill>
                  <a:srgbClr val="0093D0"/>
                </a:solidFill>
                <a:latin typeface="Arial" charset="0"/>
              </a:defRPr>
            </a:lvl2pPr>
            <a:lvl3pPr marL="1143000" indent="-228600" defTabSz="990600" eaLnBrk="0" hangingPunct="0">
              <a:defRPr sz="4300">
                <a:solidFill>
                  <a:srgbClr val="0093D0"/>
                </a:solidFill>
                <a:latin typeface="Arial" charset="0"/>
              </a:defRPr>
            </a:lvl3pPr>
            <a:lvl4pPr marL="1600200" indent="-228600" defTabSz="990600" eaLnBrk="0" hangingPunct="0">
              <a:defRPr sz="4300">
                <a:solidFill>
                  <a:srgbClr val="0093D0"/>
                </a:solidFill>
                <a:latin typeface="Arial" charset="0"/>
              </a:defRPr>
            </a:lvl4pPr>
            <a:lvl5pPr marL="2057400" indent="-228600" defTabSz="990600" eaLnBrk="0" hangingPunct="0">
              <a:defRPr sz="4300">
                <a:solidFill>
                  <a:srgbClr val="0093D0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9pPr>
          </a:lstStyle>
          <a:p>
            <a:pPr eaLnBrk="1" hangingPunct="1"/>
            <a:fld id="{7A10E336-AB30-4DB4-88B8-32ED6D7BB4F8}" type="slidenum">
              <a:rPr lang="de-AT" sz="1300" smtClean="0">
                <a:solidFill>
                  <a:schemeClr val="tx1"/>
                </a:solidFill>
              </a:rPr>
              <a:pPr eaLnBrk="1" hangingPunct="1"/>
              <a:t>7</a:t>
            </a:fld>
            <a:endParaRPr lang="de-AT" sz="1300" smtClean="0">
              <a:solidFill>
                <a:schemeClr val="tx1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6"/>
            <a:ext cx="5746750" cy="4608514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…but sender and receiver still only do “I’ll transmit M at…” and “I’ll expect M at…” – the added complexity is in the network, not in the nodes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4300">
                <a:solidFill>
                  <a:srgbClr val="0093D0"/>
                </a:solidFill>
                <a:latin typeface="Arial" pitchFamily="34" charset="0"/>
              </a:defRPr>
            </a:lvl1pPr>
            <a:lvl2pPr marL="742950" indent="-285750" defTabSz="990600" eaLnBrk="0" hangingPunct="0">
              <a:defRPr sz="4300">
                <a:solidFill>
                  <a:srgbClr val="0093D0"/>
                </a:solidFill>
                <a:latin typeface="Arial" pitchFamily="34" charset="0"/>
              </a:defRPr>
            </a:lvl2pPr>
            <a:lvl3pPr marL="1143000" indent="-228600" defTabSz="990600" eaLnBrk="0" hangingPunct="0">
              <a:defRPr sz="4300">
                <a:solidFill>
                  <a:srgbClr val="0093D0"/>
                </a:solidFill>
                <a:latin typeface="Arial" pitchFamily="34" charset="0"/>
              </a:defRPr>
            </a:lvl3pPr>
            <a:lvl4pPr marL="1600200" indent="-228600" defTabSz="990600" eaLnBrk="0" hangingPunct="0">
              <a:defRPr sz="4300">
                <a:solidFill>
                  <a:srgbClr val="0093D0"/>
                </a:solidFill>
                <a:latin typeface="Arial" pitchFamily="34" charset="0"/>
              </a:defRPr>
            </a:lvl4pPr>
            <a:lvl5pPr marL="2057400" indent="-228600" defTabSz="990600" eaLnBrk="0" hangingPunct="0">
              <a:defRPr sz="4300">
                <a:solidFill>
                  <a:srgbClr val="0093D0"/>
                </a:solidFill>
                <a:latin typeface="Arial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pitchFamily="34" charset="0"/>
              </a:defRPr>
            </a:lvl9pPr>
          </a:lstStyle>
          <a:p>
            <a:pPr eaLnBrk="1" hangingPunct="1"/>
            <a:fld id="{57ED3942-B1B8-4FD0-9EBC-2905A50B4EC8}" type="slidenum">
              <a:rPr lang="de-AT" altLang="en-US" sz="1300">
                <a:solidFill>
                  <a:schemeClr val="tx1"/>
                </a:solidFill>
              </a:rPr>
              <a:pPr eaLnBrk="1" hangingPunct="1"/>
              <a:t>9</a:t>
            </a:fld>
            <a:endParaRPr lang="de-AT" altLang="en-US" sz="1300">
              <a:solidFill>
                <a:schemeClr val="tx1"/>
              </a:solidFill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119BDA-6FB9-4848-9FFE-B6F47C673EBC}" type="slidenum">
              <a:rPr lang="de-AT" altLang="en-US" sz="1300" smtClean="0"/>
              <a:pPr eaLnBrk="1" hangingPunct="1">
                <a:spcBef>
                  <a:spcPct val="0"/>
                </a:spcBef>
              </a:pPr>
              <a:t>10</a:t>
            </a:fld>
            <a:endParaRPr lang="de-AT" altLang="en-US" sz="13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119BDA-6FB9-4848-9FFE-B6F47C673EBC}" type="slidenum">
              <a:rPr lang="de-AT" altLang="en-US" sz="1300" smtClean="0"/>
              <a:pPr eaLnBrk="1" hangingPunct="1">
                <a:spcBef>
                  <a:spcPct val="0"/>
                </a:spcBef>
              </a:pPr>
              <a:t>11</a:t>
            </a:fld>
            <a:endParaRPr lang="de-AT" altLang="en-US" sz="13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300">
                <a:solidFill>
                  <a:srgbClr val="0093D0"/>
                </a:solidFill>
                <a:latin typeface="Arial" charset="0"/>
              </a:defRPr>
            </a:lvl1pPr>
            <a:lvl2pPr marL="742937" indent="-285745" eaLnBrk="0" hangingPunct="0">
              <a:defRPr sz="4300">
                <a:solidFill>
                  <a:srgbClr val="0093D0"/>
                </a:solidFill>
                <a:latin typeface="Arial" charset="0"/>
              </a:defRPr>
            </a:lvl2pPr>
            <a:lvl3pPr marL="1142981" indent="-228596" eaLnBrk="0" hangingPunct="0">
              <a:defRPr sz="4300">
                <a:solidFill>
                  <a:srgbClr val="0093D0"/>
                </a:solidFill>
                <a:latin typeface="Arial" charset="0"/>
              </a:defRPr>
            </a:lvl3pPr>
            <a:lvl4pPr marL="1600173" indent="-228596" eaLnBrk="0" hangingPunct="0">
              <a:defRPr sz="4300">
                <a:solidFill>
                  <a:srgbClr val="0093D0"/>
                </a:solidFill>
                <a:latin typeface="Arial" charset="0"/>
              </a:defRPr>
            </a:lvl4pPr>
            <a:lvl5pPr marL="2057366" indent="-228596" eaLnBrk="0" hangingPunct="0">
              <a:defRPr sz="4300">
                <a:solidFill>
                  <a:srgbClr val="0093D0"/>
                </a:solidFill>
                <a:latin typeface="Arial" charset="0"/>
              </a:defRPr>
            </a:lvl5pPr>
            <a:lvl6pPr marL="2514558" indent="-228596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6pPr>
            <a:lvl7pPr marL="2971751" indent="-228596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7pPr>
            <a:lvl8pPr marL="3428943" indent="-228596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8pPr>
            <a:lvl9pPr marL="3886136" indent="-228596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9pPr>
          </a:lstStyle>
          <a:p>
            <a:pPr eaLnBrk="1" hangingPunct="1"/>
            <a:fld id="{C31B3A45-FDC8-4307-A2AB-E3B9EA73C246}" type="slidenum">
              <a:rPr lang="de-AT" sz="1400">
                <a:solidFill>
                  <a:schemeClr val="tx1"/>
                </a:solidFill>
              </a:rPr>
              <a:pPr eaLnBrk="1" hangingPunct="1"/>
              <a:t>12</a:t>
            </a:fld>
            <a:endParaRPr lang="de-AT" sz="1400">
              <a:solidFill>
                <a:schemeClr val="tx1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6" descr="Waves_P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1" t="21465" r="41806" b="59686"/>
          <a:stretch>
            <a:fillRect/>
          </a:stretch>
        </p:blipFill>
        <p:spPr bwMode="auto">
          <a:xfrm>
            <a:off x="0" y="4581525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10"/>
          <p:cNvSpPr txBox="1">
            <a:spLocks noChangeArrowheads="1"/>
          </p:cNvSpPr>
          <p:nvPr/>
        </p:nvSpPr>
        <p:spPr bwMode="auto">
          <a:xfrm>
            <a:off x="358775" y="6477000"/>
            <a:ext cx="14398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4300">
                <a:solidFill>
                  <a:srgbClr val="0093D0"/>
                </a:solidFill>
                <a:latin typeface="Arial" charset="0"/>
              </a:defRPr>
            </a:lvl1pPr>
            <a:lvl2pPr marL="742950" indent="-285750" eaLnBrk="0" hangingPunct="0">
              <a:defRPr sz="4300">
                <a:solidFill>
                  <a:srgbClr val="0093D0"/>
                </a:solidFill>
                <a:latin typeface="Arial" charset="0"/>
              </a:defRPr>
            </a:lvl2pPr>
            <a:lvl3pPr marL="1143000" indent="-228600" eaLnBrk="0" hangingPunct="0">
              <a:defRPr sz="4300">
                <a:solidFill>
                  <a:srgbClr val="0093D0"/>
                </a:solidFill>
                <a:latin typeface="Arial" charset="0"/>
              </a:defRPr>
            </a:lvl3pPr>
            <a:lvl4pPr marL="1600200" indent="-228600" eaLnBrk="0" hangingPunct="0">
              <a:defRPr sz="4300">
                <a:solidFill>
                  <a:srgbClr val="0093D0"/>
                </a:solidFill>
                <a:latin typeface="Arial" charset="0"/>
              </a:defRPr>
            </a:lvl4pPr>
            <a:lvl5pPr marL="2057400" indent="-228600" eaLnBrk="0" hangingPunct="0">
              <a:defRPr sz="4300">
                <a:solidFill>
                  <a:srgbClr val="0093D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smtClean="0"/>
              <a:t>www.tttech.com</a:t>
            </a:r>
          </a:p>
        </p:txBody>
      </p:sp>
      <p:grpSp>
        <p:nvGrpSpPr>
          <p:cNvPr id="6" name="Group 474"/>
          <p:cNvGrpSpPr>
            <a:grpSpLocks/>
          </p:cNvGrpSpPr>
          <p:nvPr/>
        </p:nvGrpSpPr>
        <p:grpSpPr bwMode="auto">
          <a:xfrm>
            <a:off x="5883275" y="647700"/>
            <a:ext cx="2970213" cy="400050"/>
            <a:chOff x="3706" y="408"/>
            <a:chExt cx="1871" cy="252"/>
          </a:xfrm>
        </p:grpSpPr>
        <p:sp>
          <p:nvSpPr>
            <p:cNvPr id="7" name="Text Box 464"/>
            <p:cNvSpPr txBox="1">
              <a:spLocks noChangeArrowheads="1"/>
            </p:cNvSpPr>
            <p:nvPr/>
          </p:nvSpPr>
          <p:spPr bwMode="auto">
            <a:xfrm>
              <a:off x="3706" y="525"/>
              <a:ext cx="99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1pPr>
              <a:lvl2pPr marL="742950" indent="-285750"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2pPr>
              <a:lvl3pPr marL="1143000" indent="-228600"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3pPr>
              <a:lvl4pPr marL="1600200" indent="-228600"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4pPr>
              <a:lvl5pPr marL="2057400" indent="-228600"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93D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93D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93D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93D0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defRPr/>
              </a:pPr>
              <a:r>
                <a:rPr lang="en-US" sz="800" smtClean="0"/>
                <a:t>Ensuring Reliable Networks</a:t>
              </a:r>
            </a:p>
          </p:txBody>
        </p:sp>
        <p:grpSp>
          <p:nvGrpSpPr>
            <p:cNvPr id="8" name="Group 467"/>
            <p:cNvGrpSpPr>
              <a:grpSpLocks noChangeAspect="1"/>
            </p:cNvGrpSpPr>
            <p:nvPr userDrawn="1"/>
          </p:nvGrpSpPr>
          <p:grpSpPr bwMode="auto">
            <a:xfrm>
              <a:off x="4670" y="408"/>
              <a:ext cx="907" cy="215"/>
              <a:chOff x="4670" y="408"/>
              <a:chExt cx="907" cy="215"/>
            </a:xfrm>
          </p:grpSpPr>
          <p:sp>
            <p:nvSpPr>
              <p:cNvPr id="9" name="AutoShape 466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4670" y="408"/>
                <a:ext cx="907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468"/>
              <p:cNvSpPr>
                <a:spLocks/>
              </p:cNvSpPr>
              <p:nvPr userDrawn="1"/>
            </p:nvSpPr>
            <p:spPr bwMode="auto">
              <a:xfrm>
                <a:off x="4670" y="410"/>
                <a:ext cx="188" cy="210"/>
              </a:xfrm>
              <a:custGeom>
                <a:avLst/>
                <a:gdLst>
                  <a:gd name="T0" fmla="*/ 178 w 188"/>
                  <a:gd name="T1" fmla="*/ 47 h 210"/>
                  <a:gd name="T2" fmla="*/ 116 w 188"/>
                  <a:gd name="T3" fmla="*/ 47 h 210"/>
                  <a:gd name="T4" fmla="*/ 83 w 188"/>
                  <a:gd name="T5" fmla="*/ 210 h 210"/>
                  <a:gd name="T6" fmla="*/ 27 w 188"/>
                  <a:gd name="T7" fmla="*/ 210 h 210"/>
                  <a:gd name="T8" fmla="*/ 62 w 188"/>
                  <a:gd name="T9" fmla="*/ 47 h 210"/>
                  <a:gd name="T10" fmla="*/ 0 w 188"/>
                  <a:gd name="T11" fmla="*/ 47 h 210"/>
                  <a:gd name="T12" fmla="*/ 10 w 188"/>
                  <a:gd name="T13" fmla="*/ 0 h 210"/>
                  <a:gd name="T14" fmla="*/ 188 w 188"/>
                  <a:gd name="T15" fmla="*/ 0 h 210"/>
                  <a:gd name="T16" fmla="*/ 178 w 188"/>
                  <a:gd name="T17" fmla="*/ 47 h 2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8" h="210">
                    <a:moveTo>
                      <a:pt x="178" y="47"/>
                    </a:moveTo>
                    <a:lnTo>
                      <a:pt x="116" y="47"/>
                    </a:lnTo>
                    <a:lnTo>
                      <a:pt x="83" y="210"/>
                    </a:lnTo>
                    <a:lnTo>
                      <a:pt x="27" y="210"/>
                    </a:lnTo>
                    <a:lnTo>
                      <a:pt x="62" y="47"/>
                    </a:lnTo>
                    <a:lnTo>
                      <a:pt x="0" y="47"/>
                    </a:lnTo>
                    <a:lnTo>
                      <a:pt x="10" y="0"/>
                    </a:lnTo>
                    <a:lnTo>
                      <a:pt x="188" y="0"/>
                    </a:lnTo>
                    <a:lnTo>
                      <a:pt x="178" y="47"/>
                    </a:lnTo>
                    <a:close/>
                  </a:path>
                </a:pathLst>
              </a:custGeom>
              <a:solidFill>
                <a:srgbClr val="0092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469"/>
              <p:cNvSpPr>
                <a:spLocks/>
              </p:cNvSpPr>
              <p:nvPr userDrawn="1"/>
            </p:nvSpPr>
            <p:spPr bwMode="auto">
              <a:xfrm>
                <a:off x="4829" y="410"/>
                <a:ext cx="161" cy="210"/>
              </a:xfrm>
              <a:custGeom>
                <a:avLst/>
                <a:gdLst>
                  <a:gd name="T0" fmla="*/ 0 w 161"/>
                  <a:gd name="T1" fmla="*/ 210 h 210"/>
                  <a:gd name="T2" fmla="*/ 56 w 161"/>
                  <a:gd name="T3" fmla="*/ 210 h 210"/>
                  <a:gd name="T4" fmla="*/ 89 w 161"/>
                  <a:gd name="T5" fmla="*/ 47 h 210"/>
                  <a:gd name="T6" fmla="*/ 151 w 161"/>
                  <a:gd name="T7" fmla="*/ 47 h 210"/>
                  <a:gd name="T8" fmla="*/ 161 w 161"/>
                  <a:gd name="T9" fmla="*/ 0 h 210"/>
                  <a:gd name="T10" fmla="*/ 46 w 161"/>
                  <a:gd name="T11" fmla="*/ 0 h 210"/>
                  <a:gd name="T12" fmla="*/ 0 w 161"/>
                  <a:gd name="T13" fmla="*/ 210 h 2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1" h="210">
                    <a:moveTo>
                      <a:pt x="0" y="210"/>
                    </a:moveTo>
                    <a:lnTo>
                      <a:pt x="56" y="210"/>
                    </a:lnTo>
                    <a:lnTo>
                      <a:pt x="89" y="47"/>
                    </a:lnTo>
                    <a:lnTo>
                      <a:pt x="151" y="47"/>
                    </a:lnTo>
                    <a:lnTo>
                      <a:pt x="161" y="0"/>
                    </a:lnTo>
                    <a:lnTo>
                      <a:pt x="46" y="0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0092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470"/>
              <p:cNvSpPr>
                <a:spLocks/>
              </p:cNvSpPr>
              <p:nvPr userDrawn="1"/>
            </p:nvSpPr>
            <p:spPr bwMode="auto">
              <a:xfrm>
                <a:off x="4963" y="410"/>
                <a:ext cx="161" cy="210"/>
              </a:xfrm>
              <a:custGeom>
                <a:avLst/>
                <a:gdLst>
                  <a:gd name="T0" fmla="*/ 44 w 161"/>
                  <a:gd name="T1" fmla="*/ 0 h 210"/>
                  <a:gd name="T2" fmla="*/ 0 w 161"/>
                  <a:gd name="T3" fmla="*/ 210 h 210"/>
                  <a:gd name="T4" fmla="*/ 54 w 161"/>
                  <a:gd name="T5" fmla="*/ 210 h 210"/>
                  <a:gd name="T6" fmla="*/ 89 w 161"/>
                  <a:gd name="T7" fmla="*/ 47 h 210"/>
                  <a:gd name="T8" fmla="*/ 151 w 161"/>
                  <a:gd name="T9" fmla="*/ 47 h 210"/>
                  <a:gd name="T10" fmla="*/ 161 w 161"/>
                  <a:gd name="T11" fmla="*/ 0 h 210"/>
                  <a:gd name="T12" fmla="*/ 44 w 161"/>
                  <a:gd name="T13" fmla="*/ 0 h 2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1" h="210">
                    <a:moveTo>
                      <a:pt x="44" y="0"/>
                    </a:moveTo>
                    <a:lnTo>
                      <a:pt x="0" y="210"/>
                    </a:lnTo>
                    <a:lnTo>
                      <a:pt x="54" y="210"/>
                    </a:lnTo>
                    <a:lnTo>
                      <a:pt x="89" y="47"/>
                    </a:lnTo>
                    <a:lnTo>
                      <a:pt x="151" y="47"/>
                    </a:lnTo>
                    <a:lnTo>
                      <a:pt x="161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92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471"/>
              <p:cNvSpPr>
                <a:spLocks noEditPoints="1"/>
              </p:cNvSpPr>
              <p:nvPr userDrawn="1"/>
            </p:nvSpPr>
            <p:spPr bwMode="auto">
              <a:xfrm>
                <a:off x="5076" y="462"/>
                <a:ext cx="160" cy="163"/>
              </a:xfrm>
              <a:custGeom>
                <a:avLst/>
                <a:gdLst>
                  <a:gd name="T0" fmla="*/ 3007 w 101"/>
                  <a:gd name="T1" fmla="*/ 6400 h 102"/>
                  <a:gd name="T2" fmla="*/ 3007 w 101"/>
                  <a:gd name="T3" fmla="*/ 7043 h 102"/>
                  <a:gd name="T4" fmla="*/ 4627 w 101"/>
                  <a:gd name="T5" fmla="*/ 8727 h 102"/>
                  <a:gd name="T6" fmla="*/ 6467 w 101"/>
                  <a:gd name="T7" fmla="*/ 7610 h 102"/>
                  <a:gd name="T8" fmla="*/ 9562 w 101"/>
                  <a:gd name="T9" fmla="*/ 7610 h 102"/>
                  <a:gd name="T10" fmla="*/ 4596 w 101"/>
                  <a:gd name="T11" fmla="*/ 11047 h 102"/>
                  <a:gd name="T12" fmla="*/ 0 w 101"/>
                  <a:gd name="T13" fmla="*/ 6522 h 102"/>
                  <a:gd name="T14" fmla="*/ 5684 w 101"/>
                  <a:gd name="T15" fmla="*/ 0 h 102"/>
                  <a:gd name="T16" fmla="*/ 10039 w 101"/>
                  <a:gd name="T17" fmla="*/ 4546 h 102"/>
                  <a:gd name="T18" fmla="*/ 9868 w 101"/>
                  <a:gd name="T19" fmla="*/ 6400 h 102"/>
                  <a:gd name="T20" fmla="*/ 3007 w 101"/>
                  <a:gd name="T21" fmla="*/ 6400 h 102"/>
                  <a:gd name="T22" fmla="*/ 6985 w 101"/>
                  <a:gd name="T23" fmla="*/ 4462 h 102"/>
                  <a:gd name="T24" fmla="*/ 5581 w 101"/>
                  <a:gd name="T25" fmla="*/ 2280 h 102"/>
                  <a:gd name="T26" fmla="*/ 3248 w 101"/>
                  <a:gd name="T27" fmla="*/ 4462 h 102"/>
                  <a:gd name="T28" fmla="*/ 6985 w 101"/>
                  <a:gd name="T29" fmla="*/ 4462 h 1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1" h="102">
                    <a:moveTo>
                      <a:pt x="30" y="59"/>
                    </a:moveTo>
                    <a:cubicBezTo>
                      <a:pt x="30" y="60"/>
                      <a:pt x="30" y="62"/>
                      <a:pt x="30" y="65"/>
                    </a:cubicBezTo>
                    <a:cubicBezTo>
                      <a:pt x="31" y="75"/>
                      <a:pt x="37" y="80"/>
                      <a:pt x="47" y="80"/>
                    </a:cubicBezTo>
                    <a:cubicBezTo>
                      <a:pt x="58" y="80"/>
                      <a:pt x="63" y="76"/>
                      <a:pt x="65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88" y="93"/>
                      <a:pt x="69" y="102"/>
                      <a:pt x="46" y="102"/>
                    </a:cubicBezTo>
                    <a:cubicBezTo>
                      <a:pt x="19" y="102"/>
                      <a:pt x="0" y="88"/>
                      <a:pt x="0" y="60"/>
                    </a:cubicBezTo>
                    <a:cubicBezTo>
                      <a:pt x="0" y="26"/>
                      <a:pt x="22" y="0"/>
                      <a:pt x="57" y="0"/>
                    </a:cubicBezTo>
                    <a:cubicBezTo>
                      <a:pt x="81" y="0"/>
                      <a:pt x="101" y="14"/>
                      <a:pt x="101" y="42"/>
                    </a:cubicBezTo>
                    <a:cubicBezTo>
                      <a:pt x="101" y="48"/>
                      <a:pt x="100" y="53"/>
                      <a:pt x="99" y="59"/>
                    </a:cubicBezTo>
                    <a:lnTo>
                      <a:pt x="30" y="59"/>
                    </a:lnTo>
                    <a:close/>
                    <a:moveTo>
                      <a:pt x="70" y="41"/>
                    </a:moveTo>
                    <a:cubicBezTo>
                      <a:pt x="71" y="30"/>
                      <a:pt x="66" y="21"/>
                      <a:pt x="56" y="21"/>
                    </a:cubicBezTo>
                    <a:cubicBezTo>
                      <a:pt x="43" y="21"/>
                      <a:pt x="36" y="29"/>
                      <a:pt x="33" y="41"/>
                    </a:cubicBezTo>
                    <a:lnTo>
                      <a:pt x="70" y="41"/>
                    </a:lnTo>
                    <a:close/>
                  </a:path>
                </a:pathLst>
              </a:custGeom>
              <a:solidFill>
                <a:srgbClr val="0092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472"/>
              <p:cNvSpPr>
                <a:spLocks/>
              </p:cNvSpPr>
              <p:nvPr userDrawn="1"/>
            </p:nvSpPr>
            <p:spPr bwMode="auto">
              <a:xfrm>
                <a:off x="5246" y="462"/>
                <a:ext cx="159" cy="163"/>
              </a:xfrm>
              <a:custGeom>
                <a:avLst/>
                <a:gdLst>
                  <a:gd name="T0" fmla="*/ 7195 w 100"/>
                  <a:gd name="T1" fmla="*/ 4129 h 102"/>
                  <a:gd name="T2" fmla="*/ 6839 w 100"/>
                  <a:gd name="T3" fmla="*/ 2929 h 102"/>
                  <a:gd name="T4" fmla="*/ 5805 w 100"/>
                  <a:gd name="T5" fmla="*/ 2506 h 102"/>
                  <a:gd name="T6" fmla="*/ 3312 w 100"/>
                  <a:gd name="T7" fmla="*/ 6183 h 102"/>
                  <a:gd name="T8" fmla="*/ 4927 w 100"/>
                  <a:gd name="T9" fmla="*/ 8542 h 102"/>
                  <a:gd name="T10" fmla="*/ 6839 w 100"/>
                  <a:gd name="T11" fmla="*/ 6709 h 102"/>
                  <a:gd name="T12" fmla="*/ 9920 w 100"/>
                  <a:gd name="T13" fmla="*/ 6709 h 102"/>
                  <a:gd name="T14" fmla="*/ 4735 w 100"/>
                  <a:gd name="T15" fmla="*/ 11047 h 102"/>
                  <a:gd name="T16" fmla="*/ 0 w 100"/>
                  <a:gd name="T17" fmla="*/ 6522 h 102"/>
                  <a:gd name="T18" fmla="*/ 5935 w 100"/>
                  <a:gd name="T19" fmla="*/ 0 h 102"/>
                  <a:gd name="T20" fmla="*/ 10322 w 100"/>
                  <a:gd name="T21" fmla="*/ 4129 h 102"/>
                  <a:gd name="T22" fmla="*/ 7195 w 100"/>
                  <a:gd name="T23" fmla="*/ 4129 h 10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0" h="102">
                    <a:moveTo>
                      <a:pt x="70" y="38"/>
                    </a:moveTo>
                    <a:cubicBezTo>
                      <a:pt x="70" y="33"/>
                      <a:pt x="69" y="30"/>
                      <a:pt x="66" y="27"/>
                    </a:cubicBezTo>
                    <a:cubicBezTo>
                      <a:pt x="64" y="25"/>
                      <a:pt x="60" y="24"/>
                      <a:pt x="56" y="23"/>
                    </a:cubicBezTo>
                    <a:cubicBezTo>
                      <a:pt x="38" y="23"/>
                      <a:pt x="32" y="42"/>
                      <a:pt x="32" y="57"/>
                    </a:cubicBezTo>
                    <a:cubicBezTo>
                      <a:pt x="32" y="70"/>
                      <a:pt x="37" y="79"/>
                      <a:pt x="48" y="79"/>
                    </a:cubicBezTo>
                    <a:cubicBezTo>
                      <a:pt x="58" y="79"/>
                      <a:pt x="64" y="72"/>
                      <a:pt x="66" y="62"/>
                    </a:cubicBezTo>
                    <a:cubicBezTo>
                      <a:pt x="96" y="62"/>
                      <a:pt x="96" y="62"/>
                      <a:pt x="96" y="62"/>
                    </a:cubicBezTo>
                    <a:cubicBezTo>
                      <a:pt x="91" y="90"/>
                      <a:pt x="72" y="102"/>
                      <a:pt x="46" y="102"/>
                    </a:cubicBezTo>
                    <a:cubicBezTo>
                      <a:pt x="20" y="102"/>
                      <a:pt x="0" y="88"/>
                      <a:pt x="0" y="60"/>
                    </a:cubicBezTo>
                    <a:cubicBezTo>
                      <a:pt x="0" y="26"/>
                      <a:pt x="23" y="0"/>
                      <a:pt x="57" y="0"/>
                    </a:cubicBezTo>
                    <a:cubicBezTo>
                      <a:pt x="82" y="0"/>
                      <a:pt x="100" y="12"/>
                      <a:pt x="100" y="38"/>
                    </a:cubicBez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0092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473"/>
              <p:cNvSpPr>
                <a:spLocks/>
              </p:cNvSpPr>
              <p:nvPr userDrawn="1"/>
            </p:nvSpPr>
            <p:spPr bwMode="auto">
              <a:xfrm>
                <a:off x="5402" y="410"/>
                <a:ext cx="173" cy="210"/>
              </a:xfrm>
              <a:custGeom>
                <a:avLst/>
                <a:gdLst>
                  <a:gd name="T0" fmla="*/ 2811 w 109"/>
                  <a:gd name="T1" fmla="*/ 0 h 132"/>
                  <a:gd name="T2" fmla="*/ 5990 w 109"/>
                  <a:gd name="T3" fmla="*/ 0 h 132"/>
                  <a:gd name="T4" fmla="*/ 5006 w 109"/>
                  <a:gd name="T5" fmla="*/ 4879 h 132"/>
                  <a:gd name="T6" fmla="*/ 5006 w 109"/>
                  <a:gd name="T7" fmla="*/ 4973 h 132"/>
                  <a:gd name="T8" fmla="*/ 8301 w 109"/>
                  <a:gd name="T9" fmla="*/ 3455 h 132"/>
                  <a:gd name="T10" fmla="*/ 11059 w 109"/>
                  <a:gd name="T11" fmla="*/ 6193 h 132"/>
                  <a:gd name="T12" fmla="*/ 10755 w 109"/>
                  <a:gd name="T13" fmla="*/ 8416 h 132"/>
                  <a:gd name="T14" fmla="*/ 9671 w 109"/>
                  <a:gd name="T15" fmla="*/ 13695 h 132"/>
                  <a:gd name="T16" fmla="*/ 6396 w 109"/>
                  <a:gd name="T17" fmla="*/ 13695 h 132"/>
                  <a:gd name="T18" fmla="*/ 7482 w 109"/>
                  <a:gd name="T19" fmla="*/ 8416 h 132"/>
                  <a:gd name="T20" fmla="*/ 7736 w 109"/>
                  <a:gd name="T21" fmla="*/ 7162 h 132"/>
                  <a:gd name="T22" fmla="*/ 6569 w 109"/>
                  <a:gd name="T23" fmla="*/ 5963 h 132"/>
                  <a:gd name="T24" fmla="*/ 4030 w 109"/>
                  <a:gd name="T25" fmla="*/ 9487 h 132"/>
                  <a:gd name="T26" fmla="*/ 3154 w 109"/>
                  <a:gd name="T27" fmla="*/ 13695 h 132"/>
                  <a:gd name="T28" fmla="*/ 0 w 109"/>
                  <a:gd name="T29" fmla="*/ 13695 h 132"/>
                  <a:gd name="T30" fmla="*/ 2811 w 109"/>
                  <a:gd name="T31" fmla="*/ 0 h 13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9" h="132">
                    <a:moveTo>
                      <a:pt x="28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54" y="41"/>
                      <a:pt x="65" y="33"/>
                      <a:pt x="82" y="33"/>
                    </a:cubicBezTo>
                    <a:cubicBezTo>
                      <a:pt x="99" y="33"/>
                      <a:pt x="109" y="44"/>
                      <a:pt x="109" y="60"/>
                    </a:cubicBezTo>
                    <a:cubicBezTo>
                      <a:pt x="109" y="66"/>
                      <a:pt x="107" y="76"/>
                      <a:pt x="106" y="81"/>
                    </a:cubicBezTo>
                    <a:cubicBezTo>
                      <a:pt x="95" y="132"/>
                      <a:pt x="95" y="132"/>
                      <a:pt x="95" y="132"/>
                    </a:cubicBezTo>
                    <a:cubicBezTo>
                      <a:pt x="63" y="132"/>
                      <a:pt x="63" y="132"/>
                      <a:pt x="63" y="132"/>
                    </a:cubicBezTo>
                    <a:cubicBezTo>
                      <a:pt x="74" y="81"/>
                      <a:pt x="74" y="81"/>
                      <a:pt x="74" y="81"/>
                    </a:cubicBezTo>
                    <a:cubicBezTo>
                      <a:pt x="75" y="77"/>
                      <a:pt x="76" y="73"/>
                      <a:pt x="76" y="69"/>
                    </a:cubicBezTo>
                    <a:cubicBezTo>
                      <a:pt x="76" y="61"/>
                      <a:pt x="71" y="57"/>
                      <a:pt x="65" y="57"/>
                    </a:cubicBezTo>
                    <a:cubicBezTo>
                      <a:pt x="45" y="57"/>
                      <a:pt x="43" y="76"/>
                      <a:pt x="40" y="91"/>
                    </a:cubicBezTo>
                    <a:cubicBezTo>
                      <a:pt x="31" y="132"/>
                      <a:pt x="31" y="132"/>
                      <a:pt x="31" y="132"/>
                    </a:cubicBezTo>
                    <a:cubicBezTo>
                      <a:pt x="0" y="132"/>
                      <a:pt x="0" y="132"/>
                      <a:pt x="0" y="132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92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" name="Text Box 475"/>
          <p:cNvSpPr txBox="1">
            <a:spLocks noChangeArrowheads="1"/>
          </p:cNvSpPr>
          <p:nvPr/>
        </p:nvSpPr>
        <p:spPr bwMode="auto">
          <a:xfrm>
            <a:off x="2230438" y="6477000"/>
            <a:ext cx="467836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4300">
                <a:solidFill>
                  <a:srgbClr val="0093D0"/>
                </a:solidFill>
                <a:latin typeface="Arial" charset="0"/>
              </a:defRPr>
            </a:lvl1pPr>
            <a:lvl2pPr marL="742950" indent="-285750" eaLnBrk="0" hangingPunct="0">
              <a:defRPr sz="4300">
                <a:solidFill>
                  <a:srgbClr val="0093D0"/>
                </a:solidFill>
                <a:latin typeface="Arial" charset="0"/>
              </a:defRPr>
            </a:lvl2pPr>
            <a:lvl3pPr marL="1143000" indent="-228600" eaLnBrk="0" hangingPunct="0">
              <a:defRPr sz="4300">
                <a:solidFill>
                  <a:srgbClr val="0093D0"/>
                </a:solidFill>
                <a:latin typeface="Arial" charset="0"/>
              </a:defRPr>
            </a:lvl3pPr>
            <a:lvl4pPr marL="1600200" indent="-228600" eaLnBrk="0" hangingPunct="0">
              <a:defRPr sz="4300">
                <a:solidFill>
                  <a:srgbClr val="0093D0"/>
                </a:solidFill>
                <a:latin typeface="Arial" charset="0"/>
              </a:defRPr>
            </a:lvl4pPr>
            <a:lvl5pPr marL="2057400" indent="-228600" eaLnBrk="0" hangingPunct="0">
              <a:defRPr sz="4300">
                <a:solidFill>
                  <a:srgbClr val="0093D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200" smtClean="0"/>
              <a:t>Copyright © TTTech Computertechnik AG. All rights reserved.</a:t>
            </a:r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775" y="1258888"/>
            <a:ext cx="5578475" cy="1800225"/>
          </a:xfrm>
        </p:spPr>
        <p:txBody>
          <a:bodyPr/>
          <a:lstStyle>
            <a:lvl1pPr>
              <a:defRPr sz="3900"/>
            </a:lvl1pPr>
          </a:lstStyle>
          <a:p>
            <a:pPr lvl="0"/>
            <a:r>
              <a:rPr lang="en-US" noProof="0" smtClean="0"/>
              <a:t>Place for title</a:t>
            </a:r>
          </a:p>
        </p:txBody>
      </p:sp>
      <p:sp>
        <p:nvSpPr>
          <p:cNvPr id="135205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358775" y="3022600"/>
            <a:ext cx="5578475" cy="1079500"/>
          </a:xfrm>
        </p:spPr>
        <p:txBody>
          <a:bodyPr/>
          <a:lstStyle>
            <a:lvl1pPr marL="0" indent="0">
              <a:defRPr sz="2400"/>
            </a:lvl1pPr>
          </a:lstStyle>
          <a:p>
            <a:pPr lvl="0"/>
            <a:r>
              <a:rPr lang="en-US" noProof="0" smtClean="0"/>
              <a:t>Place for subtitle</a:t>
            </a:r>
            <a:br>
              <a:rPr lang="en-US" noProof="0" smtClean="0"/>
            </a:br>
            <a:r>
              <a:rPr lang="en-US" noProof="0" smtClean="0"/>
              <a:t>Max. 2 lines (Arial, 24pt, 65/65/65)</a:t>
            </a:r>
          </a:p>
        </p:txBody>
      </p:sp>
    </p:spTree>
    <p:extLst>
      <p:ext uri="{BB962C8B-B14F-4D97-AF65-F5344CB8AC3E}">
        <p14:creationId xmlns:p14="http://schemas.microsoft.com/office/powerpoint/2010/main" val="3057161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7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5438" y="85725"/>
            <a:ext cx="2105025" cy="60594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85725"/>
            <a:ext cx="6164263" cy="60594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98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85725"/>
            <a:ext cx="5399088" cy="1008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58775" y="1619250"/>
            <a:ext cx="8421688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259171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Tech Intro [Name, E-Mail, LinkedI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2119" y="3429000"/>
            <a:ext cx="91440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Your name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668660" y="6013002"/>
            <a:ext cx="2303836" cy="184666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288000" indent="-288000" algn="l">
              <a:buSzPct val="200000"/>
              <a:buFontTx/>
              <a:buBlip>
                <a:blip r:embed="rId2"/>
              </a:buBlip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SzPct val="120000"/>
              <a:buFontTx/>
              <a:buBlip>
                <a:blip r:embed="rId2"/>
              </a:buBlip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SzPct val="120000"/>
              <a:buFontTx/>
              <a:buBlip>
                <a:blip r:embed="rId2"/>
              </a:buBlip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SzPct val="120000"/>
              <a:buFontTx/>
              <a:buBlip>
                <a:blip r:embed="rId2"/>
              </a:buBlip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SzPct val="120000"/>
              <a:buFontTx/>
              <a:buBlip>
                <a:blip r:embed="rId2"/>
              </a:buBlip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at.linkedin.com/in/</a:t>
            </a:r>
            <a:r>
              <a:rPr lang="en-US" dirty="0" err="1" smtClean="0"/>
              <a:t>yourprofile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1" y="4005064"/>
            <a:ext cx="9144000" cy="36051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1" y="4293096"/>
            <a:ext cx="9144000" cy="36051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youremail@tttech.com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54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Tech Main [Standar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de-AT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68660" y="1619250"/>
            <a:ext cx="7806680" cy="2025650"/>
          </a:xfrm>
          <a:prstGeom prst="rect">
            <a:avLst/>
          </a:prstGeom>
        </p:spPr>
        <p:txBody>
          <a:bodyPr lIns="0" tIns="0" rIns="0" bIns="0"/>
          <a:lstStyle>
            <a:lvl2pPr marL="357188" indent="-357188">
              <a:buFontTx/>
              <a:buBlip>
                <a:blip r:embed="rId2"/>
              </a:buBlip>
              <a:defRPr/>
            </a:lvl2pPr>
            <a:lvl3pPr marL="709613" indent="-265113">
              <a:buFontTx/>
              <a:buBlip>
                <a:blip r:embed="rId2"/>
              </a:buBlip>
              <a:defRPr/>
            </a:lvl3pPr>
            <a:lvl4pPr marL="1079500" indent="-184150">
              <a:buFontTx/>
              <a:buBlip>
                <a:blip r:embed="rId2"/>
              </a:buBlip>
              <a:defRPr/>
            </a:lvl4pPr>
            <a:lvl5pPr marL="1441450" indent="-182563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AT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8"/>
          <a:stretch/>
        </p:blipFill>
        <p:spPr>
          <a:xfrm>
            <a:off x="6588224" y="692696"/>
            <a:ext cx="1887116" cy="460087"/>
          </a:xfrm>
          <a:prstGeom prst="rect">
            <a:avLst/>
          </a:prstGeom>
        </p:spPr>
      </p:pic>
      <p:sp>
        <p:nvSpPr>
          <p:cNvPr id="5" name="Title Placeholder 13"/>
          <p:cNvSpPr txBox="1">
            <a:spLocks/>
          </p:cNvSpPr>
          <p:nvPr userDrawn="1"/>
        </p:nvSpPr>
        <p:spPr>
          <a:xfrm>
            <a:off x="673325" y="5987826"/>
            <a:ext cx="8475340" cy="2154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ts val="4000"/>
              </a:spcBef>
              <a:spcAft>
                <a:spcPts val="2000"/>
              </a:spcAft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700"/>
              </a:spcAft>
            </a:pPr>
            <a:r>
              <a:rPr lang="en-US" alt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www.tttech.com</a:t>
            </a:r>
            <a:endParaRPr lang="en-US" altLang="de-DE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111136" y="6539802"/>
            <a:ext cx="356188" cy="324498"/>
          </a:xfrm>
          <a:prstGeom prst="rect">
            <a:avLst/>
          </a:prstGeom>
        </p:spPr>
        <p:txBody>
          <a:bodyPr/>
          <a:lstStyle/>
          <a:p>
            <a:fld id="{960969DB-8E82-4D43-9BFE-4A65336917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4238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28588"/>
            <a:ext cx="5399088" cy="10080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8775" y="1619250"/>
            <a:ext cx="41338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19250"/>
            <a:ext cx="413543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0"/>
          </p:nvPr>
        </p:nvSpPr>
        <p:spPr>
          <a:xfrm>
            <a:off x="2230438" y="6477000"/>
            <a:ext cx="4678362" cy="3238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Copyright © TTTech Computertechnik AG. All rights reserved.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dt" sz="half" idx="11"/>
          </p:nvPr>
        </p:nvSpPr>
        <p:spPr>
          <a:xfrm>
            <a:off x="6837363" y="6477000"/>
            <a:ext cx="2159000" cy="3238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1D6A8E66-D672-4978-8D52-FFCFD15084B5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45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58775" y="128588"/>
            <a:ext cx="5399088" cy="10080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8775" y="1619250"/>
            <a:ext cx="413385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5025" y="1619250"/>
            <a:ext cx="4135438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58775" y="3957638"/>
            <a:ext cx="413385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957638"/>
            <a:ext cx="4135438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0"/>
          </p:nvPr>
        </p:nvSpPr>
        <p:spPr>
          <a:xfrm>
            <a:off x="2230438" y="6477000"/>
            <a:ext cx="4678362" cy="323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TTTech Computertechnik AG. All rights reserved.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dt" sz="half" idx="11"/>
          </p:nvPr>
        </p:nvSpPr>
        <p:spPr>
          <a:xfrm>
            <a:off x="6837363" y="6477000"/>
            <a:ext cx="2159000" cy="323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9495EE6D-656C-42EC-8ECA-C1A784921977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16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52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02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5552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00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3022600"/>
            <a:ext cx="2713038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24213" y="3022600"/>
            <a:ext cx="2713037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12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31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11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9940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9551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7642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92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43425" y="1258888"/>
            <a:ext cx="1393825" cy="28432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1258888"/>
            <a:ext cx="4032250" cy="28432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53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896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9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5581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1675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576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926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883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6137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21171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09306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993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3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ves_P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1" t="21465" r="41806" b="59686"/>
          <a:stretch>
            <a:fillRect/>
          </a:stretch>
        </p:blipFill>
        <p:spPr bwMode="auto">
          <a:xfrm>
            <a:off x="0" y="4581525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58775" y="6477000"/>
            <a:ext cx="14398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4300">
                <a:solidFill>
                  <a:srgbClr val="0093D0"/>
                </a:solidFill>
                <a:latin typeface="Arial" charset="0"/>
              </a:defRPr>
            </a:lvl1pPr>
            <a:lvl2pPr marL="742950" indent="-285750" eaLnBrk="0" hangingPunct="0">
              <a:defRPr sz="4300">
                <a:solidFill>
                  <a:srgbClr val="0093D0"/>
                </a:solidFill>
                <a:latin typeface="Arial" charset="0"/>
              </a:defRPr>
            </a:lvl2pPr>
            <a:lvl3pPr marL="1143000" indent="-228600" eaLnBrk="0" hangingPunct="0">
              <a:defRPr sz="4300">
                <a:solidFill>
                  <a:srgbClr val="0093D0"/>
                </a:solidFill>
                <a:latin typeface="Arial" charset="0"/>
              </a:defRPr>
            </a:lvl3pPr>
            <a:lvl4pPr marL="1600200" indent="-228600" eaLnBrk="0" hangingPunct="0">
              <a:defRPr sz="4300">
                <a:solidFill>
                  <a:srgbClr val="0093D0"/>
                </a:solidFill>
                <a:latin typeface="Arial" charset="0"/>
              </a:defRPr>
            </a:lvl4pPr>
            <a:lvl5pPr marL="2057400" indent="-228600" eaLnBrk="0" hangingPunct="0">
              <a:defRPr sz="4300">
                <a:solidFill>
                  <a:srgbClr val="0093D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smtClean="0">
                <a:cs typeface="Arial" charset="0"/>
              </a:rPr>
              <a:t>www.tttech.com</a:t>
            </a: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5883275" y="647700"/>
            <a:ext cx="2970213" cy="400050"/>
            <a:chOff x="3706" y="408"/>
            <a:chExt cx="1871" cy="252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3706" y="525"/>
              <a:ext cx="99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1pPr>
              <a:lvl2pPr marL="742950" indent="-285750"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2pPr>
              <a:lvl3pPr marL="1143000" indent="-228600"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3pPr>
              <a:lvl4pPr marL="1600200" indent="-228600"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4pPr>
              <a:lvl5pPr marL="2057400" indent="-228600"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93D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93D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93D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93D0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defRPr/>
              </a:pPr>
              <a:r>
                <a:rPr lang="en-US" sz="800" smtClean="0">
                  <a:cs typeface="Arial" charset="0"/>
                </a:rPr>
                <a:t>Ensuring Reliable Networks</a:t>
              </a:r>
            </a:p>
          </p:txBody>
        </p:sp>
        <p:grpSp>
          <p:nvGrpSpPr>
            <p:cNvPr id="8" name="Group 9"/>
            <p:cNvGrpSpPr>
              <a:grpSpLocks noChangeAspect="1"/>
            </p:cNvGrpSpPr>
            <p:nvPr userDrawn="1"/>
          </p:nvGrpSpPr>
          <p:grpSpPr bwMode="auto">
            <a:xfrm>
              <a:off x="4670" y="408"/>
              <a:ext cx="907" cy="215"/>
              <a:chOff x="4670" y="408"/>
              <a:chExt cx="907" cy="215"/>
            </a:xfrm>
          </p:grpSpPr>
          <p:sp>
            <p:nvSpPr>
              <p:cNvPr id="9" name="AutoShape 10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4670" y="408"/>
                <a:ext cx="907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11"/>
              <p:cNvSpPr>
                <a:spLocks/>
              </p:cNvSpPr>
              <p:nvPr userDrawn="1"/>
            </p:nvSpPr>
            <p:spPr bwMode="auto">
              <a:xfrm>
                <a:off x="4670" y="410"/>
                <a:ext cx="188" cy="210"/>
              </a:xfrm>
              <a:custGeom>
                <a:avLst/>
                <a:gdLst>
                  <a:gd name="T0" fmla="*/ 178 w 188"/>
                  <a:gd name="T1" fmla="*/ 47 h 210"/>
                  <a:gd name="T2" fmla="*/ 116 w 188"/>
                  <a:gd name="T3" fmla="*/ 47 h 210"/>
                  <a:gd name="T4" fmla="*/ 83 w 188"/>
                  <a:gd name="T5" fmla="*/ 210 h 210"/>
                  <a:gd name="T6" fmla="*/ 27 w 188"/>
                  <a:gd name="T7" fmla="*/ 210 h 210"/>
                  <a:gd name="T8" fmla="*/ 62 w 188"/>
                  <a:gd name="T9" fmla="*/ 47 h 210"/>
                  <a:gd name="T10" fmla="*/ 0 w 188"/>
                  <a:gd name="T11" fmla="*/ 47 h 210"/>
                  <a:gd name="T12" fmla="*/ 10 w 188"/>
                  <a:gd name="T13" fmla="*/ 0 h 210"/>
                  <a:gd name="T14" fmla="*/ 188 w 188"/>
                  <a:gd name="T15" fmla="*/ 0 h 210"/>
                  <a:gd name="T16" fmla="*/ 178 w 188"/>
                  <a:gd name="T17" fmla="*/ 47 h 2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8" h="210">
                    <a:moveTo>
                      <a:pt x="178" y="47"/>
                    </a:moveTo>
                    <a:lnTo>
                      <a:pt x="116" y="47"/>
                    </a:lnTo>
                    <a:lnTo>
                      <a:pt x="83" y="210"/>
                    </a:lnTo>
                    <a:lnTo>
                      <a:pt x="27" y="210"/>
                    </a:lnTo>
                    <a:lnTo>
                      <a:pt x="62" y="47"/>
                    </a:lnTo>
                    <a:lnTo>
                      <a:pt x="0" y="47"/>
                    </a:lnTo>
                    <a:lnTo>
                      <a:pt x="10" y="0"/>
                    </a:lnTo>
                    <a:lnTo>
                      <a:pt x="188" y="0"/>
                    </a:lnTo>
                    <a:lnTo>
                      <a:pt x="178" y="47"/>
                    </a:lnTo>
                    <a:close/>
                  </a:path>
                </a:pathLst>
              </a:custGeom>
              <a:solidFill>
                <a:srgbClr val="0092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2"/>
              <p:cNvSpPr>
                <a:spLocks/>
              </p:cNvSpPr>
              <p:nvPr userDrawn="1"/>
            </p:nvSpPr>
            <p:spPr bwMode="auto">
              <a:xfrm>
                <a:off x="4829" y="410"/>
                <a:ext cx="161" cy="210"/>
              </a:xfrm>
              <a:custGeom>
                <a:avLst/>
                <a:gdLst>
                  <a:gd name="T0" fmla="*/ 0 w 161"/>
                  <a:gd name="T1" fmla="*/ 210 h 210"/>
                  <a:gd name="T2" fmla="*/ 56 w 161"/>
                  <a:gd name="T3" fmla="*/ 210 h 210"/>
                  <a:gd name="T4" fmla="*/ 89 w 161"/>
                  <a:gd name="T5" fmla="*/ 47 h 210"/>
                  <a:gd name="T6" fmla="*/ 151 w 161"/>
                  <a:gd name="T7" fmla="*/ 47 h 210"/>
                  <a:gd name="T8" fmla="*/ 161 w 161"/>
                  <a:gd name="T9" fmla="*/ 0 h 210"/>
                  <a:gd name="T10" fmla="*/ 46 w 161"/>
                  <a:gd name="T11" fmla="*/ 0 h 210"/>
                  <a:gd name="T12" fmla="*/ 0 w 161"/>
                  <a:gd name="T13" fmla="*/ 210 h 2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1" h="210">
                    <a:moveTo>
                      <a:pt x="0" y="210"/>
                    </a:moveTo>
                    <a:lnTo>
                      <a:pt x="56" y="210"/>
                    </a:lnTo>
                    <a:lnTo>
                      <a:pt x="89" y="47"/>
                    </a:lnTo>
                    <a:lnTo>
                      <a:pt x="151" y="47"/>
                    </a:lnTo>
                    <a:lnTo>
                      <a:pt x="161" y="0"/>
                    </a:lnTo>
                    <a:lnTo>
                      <a:pt x="46" y="0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0092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3"/>
              <p:cNvSpPr>
                <a:spLocks/>
              </p:cNvSpPr>
              <p:nvPr userDrawn="1"/>
            </p:nvSpPr>
            <p:spPr bwMode="auto">
              <a:xfrm>
                <a:off x="4963" y="410"/>
                <a:ext cx="161" cy="210"/>
              </a:xfrm>
              <a:custGeom>
                <a:avLst/>
                <a:gdLst>
                  <a:gd name="T0" fmla="*/ 44 w 161"/>
                  <a:gd name="T1" fmla="*/ 0 h 210"/>
                  <a:gd name="T2" fmla="*/ 0 w 161"/>
                  <a:gd name="T3" fmla="*/ 210 h 210"/>
                  <a:gd name="T4" fmla="*/ 54 w 161"/>
                  <a:gd name="T5" fmla="*/ 210 h 210"/>
                  <a:gd name="T6" fmla="*/ 89 w 161"/>
                  <a:gd name="T7" fmla="*/ 47 h 210"/>
                  <a:gd name="T8" fmla="*/ 151 w 161"/>
                  <a:gd name="T9" fmla="*/ 47 h 210"/>
                  <a:gd name="T10" fmla="*/ 161 w 161"/>
                  <a:gd name="T11" fmla="*/ 0 h 210"/>
                  <a:gd name="T12" fmla="*/ 44 w 161"/>
                  <a:gd name="T13" fmla="*/ 0 h 2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1" h="210">
                    <a:moveTo>
                      <a:pt x="44" y="0"/>
                    </a:moveTo>
                    <a:lnTo>
                      <a:pt x="0" y="210"/>
                    </a:lnTo>
                    <a:lnTo>
                      <a:pt x="54" y="210"/>
                    </a:lnTo>
                    <a:lnTo>
                      <a:pt x="89" y="47"/>
                    </a:lnTo>
                    <a:lnTo>
                      <a:pt x="151" y="47"/>
                    </a:lnTo>
                    <a:lnTo>
                      <a:pt x="161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92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4"/>
              <p:cNvSpPr>
                <a:spLocks noEditPoints="1"/>
              </p:cNvSpPr>
              <p:nvPr userDrawn="1"/>
            </p:nvSpPr>
            <p:spPr bwMode="auto">
              <a:xfrm>
                <a:off x="5076" y="462"/>
                <a:ext cx="160" cy="163"/>
              </a:xfrm>
              <a:custGeom>
                <a:avLst/>
                <a:gdLst>
                  <a:gd name="T0" fmla="*/ 3007 w 101"/>
                  <a:gd name="T1" fmla="*/ 6400 h 102"/>
                  <a:gd name="T2" fmla="*/ 3007 w 101"/>
                  <a:gd name="T3" fmla="*/ 7043 h 102"/>
                  <a:gd name="T4" fmla="*/ 4627 w 101"/>
                  <a:gd name="T5" fmla="*/ 8727 h 102"/>
                  <a:gd name="T6" fmla="*/ 6467 w 101"/>
                  <a:gd name="T7" fmla="*/ 7610 h 102"/>
                  <a:gd name="T8" fmla="*/ 9562 w 101"/>
                  <a:gd name="T9" fmla="*/ 7610 h 102"/>
                  <a:gd name="T10" fmla="*/ 4596 w 101"/>
                  <a:gd name="T11" fmla="*/ 11047 h 102"/>
                  <a:gd name="T12" fmla="*/ 0 w 101"/>
                  <a:gd name="T13" fmla="*/ 6522 h 102"/>
                  <a:gd name="T14" fmla="*/ 5684 w 101"/>
                  <a:gd name="T15" fmla="*/ 0 h 102"/>
                  <a:gd name="T16" fmla="*/ 10039 w 101"/>
                  <a:gd name="T17" fmla="*/ 4546 h 102"/>
                  <a:gd name="T18" fmla="*/ 9868 w 101"/>
                  <a:gd name="T19" fmla="*/ 6400 h 102"/>
                  <a:gd name="T20" fmla="*/ 3007 w 101"/>
                  <a:gd name="T21" fmla="*/ 6400 h 102"/>
                  <a:gd name="T22" fmla="*/ 6985 w 101"/>
                  <a:gd name="T23" fmla="*/ 4462 h 102"/>
                  <a:gd name="T24" fmla="*/ 5581 w 101"/>
                  <a:gd name="T25" fmla="*/ 2280 h 102"/>
                  <a:gd name="T26" fmla="*/ 3248 w 101"/>
                  <a:gd name="T27" fmla="*/ 4462 h 102"/>
                  <a:gd name="T28" fmla="*/ 6985 w 101"/>
                  <a:gd name="T29" fmla="*/ 4462 h 1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1" h="102">
                    <a:moveTo>
                      <a:pt x="30" y="59"/>
                    </a:moveTo>
                    <a:cubicBezTo>
                      <a:pt x="30" y="60"/>
                      <a:pt x="30" y="62"/>
                      <a:pt x="30" y="65"/>
                    </a:cubicBezTo>
                    <a:cubicBezTo>
                      <a:pt x="31" y="75"/>
                      <a:pt x="37" y="80"/>
                      <a:pt x="47" y="80"/>
                    </a:cubicBezTo>
                    <a:cubicBezTo>
                      <a:pt x="58" y="80"/>
                      <a:pt x="63" y="76"/>
                      <a:pt x="65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88" y="93"/>
                      <a:pt x="69" y="102"/>
                      <a:pt x="46" y="102"/>
                    </a:cubicBezTo>
                    <a:cubicBezTo>
                      <a:pt x="19" y="102"/>
                      <a:pt x="0" y="88"/>
                      <a:pt x="0" y="60"/>
                    </a:cubicBezTo>
                    <a:cubicBezTo>
                      <a:pt x="0" y="26"/>
                      <a:pt x="22" y="0"/>
                      <a:pt x="57" y="0"/>
                    </a:cubicBezTo>
                    <a:cubicBezTo>
                      <a:pt x="81" y="0"/>
                      <a:pt x="101" y="14"/>
                      <a:pt x="101" y="42"/>
                    </a:cubicBezTo>
                    <a:cubicBezTo>
                      <a:pt x="101" y="48"/>
                      <a:pt x="100" y="53"/>
                      <a:pt x="99" y="59"/>
                    </a:cubicBezTo>
                    <a:lnTo>
                      <a:pt x="30" y="59"/>
                    </a:lnTo>
                    <a:close/>
                    <a:moveTo>
                      <a:pt x="70" y="41"/>
                    </a:moveTo>
                    <a:cubicBezTo>
                      <a:pt x="71" y="30"/>
                      <a:pt x="66" y="21"/>
                      <a:pt x="56" y="21"/>
                    </a:cubicBezTo>
                    <a:cubicBezTo>
                      <a:pt x="43" y="21"/>
                      <a:pt x="36" y="29"/>
                      <a:pt x="33" y="41"/>
                    </a:cubicBezTo>
                    <a:lnTo>
                      <a:pt x="70" y="41"/>
                    </a:lnTo>
                    <a:close/>
                  </a:path>
                </a:pathLst>
              </a:custGeom>
              <a:solidFill>
                <a:srgbClr val="0092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5"/>
              <p:cNvSpPr>
                <a:spLocks/>
              </p:cNvSpPr>
              <p:nvPr userDrawn="1"/>
            </p:nvSpPr>
            <p:spPr bwMode="auto">
              <a:xfrm>
                <a:off x="5246" y="462"/>
                <a:ext cx="159" cy="163"/>
              </a:xfrm>
              <a:custGeom>
                <a:avLst/>
                <a:gdLst>
                  <a:gd name="T0" fmla="*/ 7195 w 100"/>
                  <a:gd name="T1" fmla="*/ 4129 h 102"/>
                  <a:gd name="T2" fmla="*/ 6839 w 100"/>
                  <a:gd name="T3" fmla="*/ 2929 h 102"/>
                  <a:gd name="T4" fmla="*/ 5805 w 100"/>
                  <a:gd name="T5" fmla="*/ 2506 h 102"/>
                  <a:gd name="T6" fmla="*/ 3312 w 100"/>
                  <a:gd name="T7" fmla="*/ 6183 h 102"/>
                  <a:gd name="T8" fmla="*/ 4927 w 100"/>
                  <a:gd name="T9" fmla="*/ 8542 h 102"/>
                  <a:gd name="T10" fmla="*/ 6839 w 100"/>
                  <a:gd name="T11" fmla="*/ 6709 h 102"/>
                  <a:gd name="T12" fmla="*/ 9920 w 100"/>
                  <a:gd name="T13" fmla="*/ 6709 h 102"/>
                  <a:gd name="T14" fmla="*/ 4735 w 100"/>
                  <a:gd name="T15" fmla="*/ 11047 h 102"/>
                  <a:gd name="T16" fmla="*/ 0 w 100"/>
                  <a:gd name="T17" fmla="*/ 6522 h 102"/>
                  <a:gd name="T18" fmla="*/ 5935 w 100"/>
                  <a:gd name="T19" fmla="*/ 0 h 102"/>
                  <a:gd name="T20" fmla="*/ 10322 w 100"/>
                  <a:gd name="T21" fmla="*/ 4129 h 102"/>
                  <a:gd name="T22" fmla="*/ 7195 w 100"/>
                  <a:gd name="T23" fmla="*/ 4129 h 10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0" h="102">
                    <a:moveTo>
                      <a:pt x="70" y="38"/>
                    </a:moveTo>
                    <a:cubicBezTo>
                      <a:pt x="70" y="33"/>
                      <a:pt x="69" y="30"/>
                      <a:pt x="66" y="27"/>
                    </a:cubicBezTo>
                    <a:cubicBezTo>
                      <a:pt x="64" y="25"/>
                      <a:pt x="60" y="24"/>
                      <a:pt x="56" y="23"/>
                    </a:cubicBezTo>
                    <a:cubicBezTo>
                      <a:pt x="38" y="23"/>
                      <a:pt x="32" y="42"/>
                      <a:pt x="32" y="57"/>
                    </a:cubicBezTo>
                    <a:cubicBezTo>
                      <a:pt x="32" y="70"/>
                      <a:pt x="37" y="79"/>
                      <a:pt x="48" y="79"/>
                    </a:cubicBezTo>
                    <a:cubicBezTo>
                      <a:pt x="58" y="79"/>
                      <a:pt x="64" y="72"/>
                      <a:pt x="66" y="62"/>
                    </a:cubicBezTo>
                    <a:cubicBezTo>
                      <a:pt x="96" y="62"/>
                      <a:pt x="96" y="62"/>
                      <a:pt x="96" y="62"/>
                    </a:cubicBezTo>
                    <a:cubicBezTo>
                      <a:pt x="91" y="90"/>
                      <a:pt x="72" y="102"/>
                      <a:pt x="46" y="102"/>
                    </a:cubicBezTo>
                    <a:cubicBezTo>
                      <a:pt x="20" y="102"/>
                      <a:pt x="0" y="88"/>
                      <a:pt x="0" y="60"/>
                    </a:cubicBezTo>
                    <a:cubicBezTo>
                      <a:pt x="0" y="26"/>
                      <a:pt x="23" y="0"/>
                      <a:pt x="57" y="0"/>
                    </a:cubicBezTo>
                    <a:cubicBezTo>
                      <a:pt x="82" y="0"/>
                      <a:pt x="100" y="12"/>
                      <a:pt x="100" y="38"/>
                    </a:cubicBez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0092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6"/>
              <p:cNvSpPr>
                <a:spLocks/>
              </p:cNvSpPr>
              <p:nvPr userDrawn="1"/>
            </p:nvSpPr>
            <p:spPr bwMode="auto">
              <a:xfrm>
                <a:off x="5402" y="410"/>
                <a:ext cx="173" cy="210"/>
              </a:xfrm>
              <a:custGeom>
                <a:avLst/>
                <a:gdLst>
                  <a:gd name="T0" fmla="*/ 2811 w 109"/>
                  <a:gd name="T1" fmla="*/ 0 h 132"/>
                  <a:gd name="T2" fmla="*/ 5990 w 109"/>
                  <a:gd name="T3" fmla="*/ 0 h 132"/>
                  <a:gd name="T4" fmla="*/ 5006 w 109"/>
                  <a:gd name="T5" fmla="*/ 4879 h 132"/>
                  <a:gd name="T6" fmla="*/ 5006 w 109"/>
                  <a:gd name="T7" fmla="*/ 4973 h 132"/>
                  <a:gd name="T8" fmla="*/ 8301 w 109"/>
                  <a:gd name="T9" fmla="*/ 3455 h 132"/>
                  <a:gd name="T10" fmla="*/ 11059 w 109"/>
                  <a:gd name="T11" fmla="*/ 6193 h 132"/>
                  <a:gd name="T12" fmla="*/ 10755 w 109"/>
                  <a:gd name="T13" fmla="*/ 8416 h 132"/>
                  <a:gd name="T14" fmla="*/ 9671 w 109"/>
                  <a:gd name="T15" fmla="*/ 13695 h 132"/>
                  <a:gd name="T16" fmla="*/ 6396 w 109"/>
                  <a:gd name="T17" fmla="*/ 13695 h 132"/>
                  <a:gd name="T18" fmla="*/ 7482 w 109"/>
                  <a:gd name="T19" fmla="*/ 8416 h 132"/>
                  <a:gd name="T20" fmla="*/ 7736 w 109"/>
                  <a:gd name="T21" fmla="*/ 7162 h 132"/>
                  <a:gd name="T22" fmla="*/ 6569 w 109"/>
                  <a:gd name="T23" fmla="*/ 5963 h 132"/>
                  <a:gd name="T24" fmla="*/ 4030 w 109"/>
                  <a:gd name="T25" fmla="*/ 9487 h 132"/>
                  <a:gd name="T26" fmla="*/ 3154 w 109"/>
                  <a:gd name="T27" fmla="*/ 13695 h 132"/>
                  <a:gd name="T28" fmla="*/ 0 w 109"/>
                  <a:gd name="T29" fmla="*/ 13695 h 132"/>
                  <a:gd name="T30" fmla="*/ 2811 w 109"/>
                  <a:gd name="T31" fmla="*/ 0 h 13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9" h="132">
                    <a:moveTo>
                      <a:pt x="28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54" y="41"/>
                      <a:pt x="65" y="33"/>
                      <a:pt x="82" y="33"/>
                    </a:cubicBezTo>
                    <a:cubicBezTo>
                      <a:pt x="99" y="33"/>
                      <a:pt x="109" y="44"/>
                      <a:pt x="109" y="60"/>
                    </a:cubicBezTo>
                    <a:cubicBezTo>
                      <a:pt x="109" y="66"/>
                      <a:pt x="107" y="76"/>
                      <a:pt x="106" y="81"/>
                    </a:cubicBezTo>
                    <a:cubicBezTo>
                      <a:pt x="95" y="132"/>
                      <a:pt x="95" y="132"/>
                      <a:pt x="95" y="132"/>
                    </a:cubicBezTo>
                    <a:cubicBezTo>
                      <a:pt x="63" y="132"/>
                      <a:pt x="63" y="132"/>
                      <a:pt x="63" y="132"/>
                    </a:cubicBezTo>
                    <a:cubicBezTo>
                      <a:pt x="74" y="81"/>
                      <a:pt x="74" y="81"/>
                      <a:pt x="74" y="81"/>
                    </a:cubicBezTo>
                    <a:cubicBezTo>
                      <a:pt x="75" y="77"/>
                      <a:pt x="76" y="73"/>
                      <a:pt x="76" y="69"/>
                    </a:cubicBezTo>
                    <a:cubicBezTo>
                      <a:pt x="76" y="61"/>
                      <a:pt x="71" y="57"/>
                      <a:pt x="65" y="57"/>
                    </a:cubicBezTo>
                    <a:cubicBezTo>
                      <a:pt x="45" y="57"/>
                      <a:pt x="43" y="76"/>
                      <a:pt x="40" y="91"/>
                    </a:cubicBezTo>
                    <a:cubicBezTo>
                      <a:pt x="31" y="132"/>
                      <a:pt x="31" y="132"/>
                      <a:pt x="31" y="132"/>
                    </a:cubicBezTo>
                    <a:cubicBezTo>
                      <a:pt x="0" y="132"/>
                      <a:pt x="0" y="132"/>
                      <a:pt x="0" y="132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92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464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58775" y="1258888"/>
            <a:ext cx="5578475" cy="1800225"/>
          </a:xfrm>
        </p:spPr>
        <p:txBody>
          <a:bodyPr/>
          <a:lstStyle>
            <a:lvl1pPr>
              <a:defRPr sz="3900"/>
            </a:lvl1pPr>
          </a:lstStyle>
          <a:p>
            <a:pPr lvl="0"/>
            <a:r>
              <a:rPr lang="en-US" noProof="0" smtClean="0"/>
              <a:t>Place for title</a:t>
            </a:r>
          </a:p>
        </p:txBody>
      </p:sp>
      <p:sp>
        <p:nvSpPr>
          <p:cNvPr id="4464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58775" y="3022600"/>
            <a:ext cx="5578475" cy="10795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noProof="0" smtClean="0"/>
              <a:t>Place for subtitle</a:t>
            </a:r>
            <a:br>
              <a:rPr lang="en-US" noProof="0" smtClean="0"/>
            </a:br>
            <a:r>
              <a:rPr lang="en-US" noProof="0" smtClean="0"/>
              <a:t>Max. 2 lines (Arial, 24pt, 65/65/65)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TTTech Computertechnik AG. All rights reserved.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4779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619250"/>
            <a:ext cx="41338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19250"/>
            <a:ext cx="41354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996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TTTech Computertechnik AG. All rights reserved.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7F8583AD-3023-462C-9DE3-60FCFF835155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718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TTTech Computertechnik AG. All rights reserved.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C40D5BEC-1B40-48F5-BB05-19E274F5148A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551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619250"/>
            <a:ext cx="41338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19250"/>
            <a:ext cx="41354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TTTech Computertechnik AG.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9ECE09F1-B612-4F00-B41D-9C1B854700AF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990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TTTech Computertechnik AG. All rights reserved.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ACBF7657-EBC9-4E1A-AF48-8245F831C256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14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TTTech Computertechnik AG. All rights reserved.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E4FC8F62-5F4E-426A-9547-6CA43135617F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98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TTTech Computertechnik AG. All rights reserved.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97757C10-09E2-43E4-BBD0-729C222E002F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590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TTTech Computertechnik AG.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8588F0D7-4D53-4173-BCC7-C7506A8BE9E7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13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TTTech Computertechnik AG.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27892B8C-D57E-4053-AEC9-972B88F87BEE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064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TTTech Computertechnik AG. All rights reserved.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015BE754-5C7B-4627-BF31-43ECFFA218C1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430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5438" y="85725"/>
            <a:ext cx="2105025" cy="60594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85725"/>
            <a:ext cx="6164263" cy="60594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TTTech Computertechnik AG. All rights reserved.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F7B7D1D9-56B3-4AD0-94AD-F29B1C9FAD3A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36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25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5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33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2513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051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85725"/>
            <a:ext cx="5399088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619250"/>
            <a:ext cx="842168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 (Arial, 25pt, rgb 65/65/65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Text Box 51"/>
          <p:cNvSpPr txBox="1">
            <a:spLocks noChangeArrowheads="1"/>
          </p:cNvSpPr>
          <p:nvPr/>
        </p:nvSpPr>
        <p:spPr bwMode="auto">
          <a:xfrm>
            <a:off x="358775" y="6477000"/>
            <a:ext cx="14398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4300">
                <a:solidFill>
                  <a:srgbClr val="0093D0"/>
                </a:solidFill>
                <a:latin typeface="Arial" charset="0"/>
              </a:defRPr>
            </a:lvl1pPr>
            <a:lvl2pPr marL="742950" indent="-285750" eaLnBrk="0" hangingPunct="0">
              <a:defRPr sz="4300">
                <a:solidFill>
                  <a:srgbClr val="0093D0"/>
                </a:solidFill>
                <a:latin typeface="Arial" charset="0"/>
              </a:defRPr>
            </a:lvl2pPr>
            <a:lvl3pPr marL="1143000" indent="-228600" eaLnBrk="0" hangingPunct="0">
              <a:defRPr sz="4300">
                <a:solidFill>
                  <a:srgbClr val="0093D0"/>
                </a:solidFill>
                <a:latin typeface="Arial" charset="0"/>
              </a:defRPr>
            </a:lvl3pPr>
            <a:lvl4pPr marL="1600200" indent="-228600" eaLnBrk="0" hangingPunct="0">
              <a:defRPr sz="4300">
                <a:solidFill>
                  <a:srgbClr val="0093D0"/>
                </a:solidFill>
                <a:latin typeface="Arial" charset="0"/>
              </a:defRPr>
            </a:lvl4pPr>
            <a:lvl5pPr marL="2057400" indent="-228600" eaLnBrk="0" hangingPunct="0">
              <a:defRPr sz="4300">
                <a:solidFill>
                  <a:srgbClr val="0093D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smtClean="0"/>
              <a:t>www.tttech.com</a:t>
            </a:r>
          </a:p>
        </p:txBody>
      </p:sp>
      <p:grpSp>
        <p:nvGrpSpPr>
          <p:cNvPr id="1029" name="Group 102"/>
          <p:cNvGrpSpPr>
            <a:grpSpLocks/>
          </p:cNvGrpSpPr>
          <p:nvPr/>
        </p:nvGrpSpPr>
        <p:grpSpPr bwMode="auto">
          <a:xfrm>
            <a:off x="5883275" y="647700"/>
            <a:ext cx="2970213" cy="400050"/>
            <a:chOff x="3706" y="408"/>
            <a:chExt cx="1871" cy="252"/>
          </a:xfrm>
        </p:grpSpPr>
        <p:sp>
          <p:nvSpPr>
            <p:cNvPr id="1032" name="Text Box 103"/>
            <p:cNvSpPr txBox="1">
              <a:spLocks noChangeArrowheads="1"/>
            </p:cNvSpPr>
            <p:nvPr/>
          </p:nvSpPr>
          <p:spPr bwMode="auto">
            <a:xfrm>
              <a:off x="3706" y="525"/>
              <a:ext cx="99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1pPr>
              <a:lvl2pPr marL="742950" indent="-285750"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2pPr>
              <a:lvl3pPr marL="1143000" indent="-228600"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3pPr>
              <a:lvl4pPr marL="1600200" indent="-228600"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4pPr>
              <a:lvl5pPr marL="2057400" indent="-228600"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93D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93D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93D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93D0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defRPr/>
              </a:pPr>
              <a:r>
                <a:rPr lang="en-US" sz="800" smtClean="0"/>
                <a:t>Ensuring Reliable Networks</a:t>
              </a:r>
            </a:p>
          </p:txBody>
        </p:sp>
        <p:grpSp>
          <p:nvGrpSpPr>
            <p:cNvPr id="1033" name="Group 104"/>
            <p:cNvGrpSpPr>
              <a:grpSpLocks noChangeAspect="1"/>
            </p:cNvGrpSpPr>
            <p:nvPr userDrawn="1"/>
          </p:nvGrpSpPr>
          <p:grpSpPr bwMode="auto">
            <a:xfrm>
              <a:off x="4670" y="408"/>
              <a:ext cx="907" cy="215"/>
              <a:chOff x="4670" y="408"/>
              <a:chExt cx="907" cy="215"/>
            </a:xfrm>
          </p:grpSpPr>
          <p:sp>
            <p:nvSpPr>
              <p:cNvPr id="1034" name="AutoShape 105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4670" y="408"/>
                <a:ext cx="907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Freeform 106"/>
              <p:cNvSpPr>
                <a:spLocks/>
              </p:cNvSpPr>
              <p:nvPr userDrawn="1"/>
            </p:nvSpPr>
            <p:spPr bwMode="auto">
              <a:xfrm>
                <a:off x="4670" y="410"/>
                <a:ext cx="188" cy="210"/>
              </a:xfrm>
              <a:custGeom>
                <a:avLst/>
                <a:gdLst>
                  <a:gd name="T0" fmla="*/ 178 w 188"/>
                  <a:gd name="T1" fmla="*/ 47 h 210"/>
                  <a:gd name="T2" fmla="*/ 116 w 188"/>
                  <a:gd name="T3" fmla="*/ 47 h 210"/>
                  <a:gd name="T4" fmla="*/ 83 w 188"/>
                  <a:gd name="T5" fmla="*/ 210 h 210"/>
                  <a:gd name="T6" fmla="*/ 27 w 188"/>
                  <a:gd name="T7" fmla="*/ 210 h 210"/>
                  <a:gd name="T8" fmla="*/ 62 w 188"/>
                  <a:gd name="T9" fmla="*/ 47 h 210"/>
                  <a:gd name="T10" fmla="*/ 0 w 188"/>
                  <a:gd name="T11" fmla="*/ 47 h 210"/>
                  <a:gd name="T12" fmla="*/ 10 w 188"/>
                  <a:gd name="T13" fmla="*/ 0 h 210"/>
                  <a:gd name="T14" fmla="*/ 188 w 188"/>
                  <a:gd name="T15" fmla="*/ 0 h 210"/>
                  <a:gd name="T16" fmla="*/ 178 w 188"/>
                  <a:gd name="T17" fmla="*/ 47 h 2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8" h="210">
                    <a:moveTo>
                      <a:pt x="178" y="47"/>
                    </a:moveTo>
                    <a:lnTo>
                      <a:pt x="116" y="47"/>
                    </a:lnTo>
                    <a:lnTo>
                      <a:pt x="83" y="210"/>
                    </a:lnTo>
                    <a:lnTo>
                      <a:pt x="27" y="210"/>
                    </a:lnTo>
                    <a:lnTo>
                      <a:pt x="62" y="47"/>
                    </a:lnTo>
                    <a:lnTo>
                      <a:pt x="0" y="47"/>
                    </a:lnTo>
                    <a:lnTo>
                      <a:pt x="10" y="0"/>
                    </a:lnTo>
                    <a:lnTo>
                      <a:pt x="188" y="0"/>
                    </a:lnTo>
                    <a:lnTo>
                      <a:pt x="178" y="47"/>
                    </a:lnTo>
                    <a:close/>
                  </a:path>
                </a:pathLst>
              </a:custGeom>
              <a:solidFill>
                <a:srgbClr val="0092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Freeform 107"/>
              <p:cNvSpPr>
                <a:spLocks/>
              </p:cNvSpPr>
              <p:nvPr userDrawn="1"/>
            </p:nvSpPr>
            <p:spPr bwMode="auto">
              <a:xfrm>
                <a:off x="4829" y="410"/>
                <a:ext cx="161" cy="210"/>
              </a:xfrm>
              <a:custGeom>
                <a:avLst/>
                <a:gdLst>
                  <a:gd name="T0" fmla="*/ 0 w 161"/>
                  <a:gd name="T1" fmla="*/ 210 h 210"/>
                  <a:gd name="T2" fmla="*/ 56 w 161"/>
                  <a:gd name="T3" fmla="*/ 210 h 210"/>
                  <a:gd name="T4" fmla="*/ 89 w 161"/>
                  <a:gd name="T5" fmla="*/ 47 h 210"/>
                  <a:gd name="T6" fmla="*/ 151 w 161"/>
                  <a:gd name="T7" fmla="*/ 47 h 210"/>
                  <a:gd name="T8" fmla="*/ 161 w 161"/>
                  <a:gd name="T9" fmla="*/ 0 h 210"/>
                  <a:gd name="T10" fmla="*/ 46 w 161"/>
                  <a:gd name="T11" fmla="*/ 0 h 210"/>
                  <a:gd name="T12" fmla="*/ 0 w 161"/>
                  <a:gd name="T13" fmla="*/ 210 h 2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1" h="210">
                    <a:moveTo>
                      <a:pt x="0" y="210"/>
                    </a:moveTo>
                    <a:lnTo>
                      <a:pt x="56" y="210"/>
                    </a:lnTo>
                    <a:lnTo>
                      <a:pt x="89" y="47"/>
                    </a:lnTo>
                    <a:lnTo>
                      <a:pt x="151" y="47"/>
                    </a:lnTo>
                    <a:lnTo>
                      <a:pt x="161" y="0"/>
                    </a:lnTo>
                    <a:lnTo>
                      <a:pt x="46" y="0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0092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108"/>
              <p:cNvSpPr>
                <a:spLocks/>
              </p:cNvSpPr>
              <p:nvPr userDrawn="1"/>
            </p:nvSpPr>
            <p:spPr bwMode="auto">
              <a:xfrm>
                <a:off x="4963" y="410"/>
                <a:ext cx="161" cy="210"/>
              </a:xfrm>
              <a:custGeom>
                <a:avLst/>
                <a:gdLst>
                  <a:gd name="T0" fmla="*/ 44 w 161"/>
                  <a:gd name="T1" fmla="*/ 0 h 210"/>
                  <a:gd name="T2" fmla="*/ 0 w 161"/>
                  <a:gd name="T3" fmla="*/ 210 h 210"/>
                  <a:gd name="T4" fmla="*/ 54 w 161"/>
                  <a:gd name="T5" fmla="*/ 210 h 210"/>
                  <a:gd name="T6" fmla="*/ 89 w 161"/>
                  <a:gd name="T7" fmla="*/ 47 h 210"/>
                  <a:gd name="T8" fmla="*/ 151 w 161"/>
                  <a:gd name="T9" fmla="*/ 47 h 210"/>
                  <a:gd name="T10" fmla="*/ 161 w 161"/>
                  <a:gd name="T11" fmla="*/ 0 h 210"/>
                  <a:gd name="T12" fmla="*/ 44 w 161"/>
                  <a:gd name="T13" fmla="*/ 0 h 2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1" h="210">
                    <a:moveTo>
                      <a:pt x="44" y="0"/>
                    </a:moveTo>
                    <a:lnTo>
                      <a:pt x="0" y="210"/>
                    </a:lnTo>
                    <a:lnTo>
                      <a:pt x="54" y="210"/>
                    </a:lnTo>
                    <a:lnTo>
                      <a:pt x="89" y="47"/>
                    </a:lnTo>
                    <a:lnTo>
                      <a:pt x="151" y="47"/>
                    </a:lnTo>
                    <a:lnTo>
                      <a:pt x="161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92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109"/>
              <p:cNvSpPr>
                <a:spLocks noEditPoints="1"/>
              </p:cNvSpPr>
              <p:nvPr userDrawn="1"/>
            </p:nvSpPr>
            <p:spPr bwMode="auto">
              <a:xfrm>
                <a:off x="5076" y="462"/>
                <a:ext cx="160" cy="163"/>
              </a:xfrm>
              <a:custGeom>
                <a:avLst/>
                <a:gdLst>
                  <a:gd name="T0" fmla="*/ 3007 w 101"/>
                  <a:gd name="T1" fmla="*/ 6400 h 102"/>
                  <a:gd name="T2" fmla="*/ 3007 w 101"/>
                  <a:gd name="T3" fmla="*/ 7043 h 102"/>
                  <a:gd name="T4" fmla="*/ 4627 w 101"/>
                  <a:gd name="T5" fmla="*/ 8727 h 102"/>
                  <a:gd name="T6" fmla="*/ 6467 w 101"/>
                  <a:gd name="T7" fmla="*/ 7610 h 102"/>
                  <a:gd name="T8" fmla="*/ 9562 w 101"/>
                  <a:gd name="T9" fmla="*/ 7610 h 102"/>
                  <a:gd name="T10" fmla="*/ 4596 w 101"/>
                  <a:gd name="T11" fmla="*/ 11047 h 102"/>
                  <a:gd name="T12" fmla="*/ 0 w 101"/>
                  <a:gd name="T13" fmla="*/ 6522 h 102"/>
                  <a:gd name="T14" fmla="*/ 5684 w 101"/>
                  <a:gd name="T15" fmla="*/ 0 h 102"/>
                  <a:gd name="T16" fmla="*/ 10039 w 101"/>
                  <a:gd name="T17" fmla="*/ 4546 h 102"/>
                  <a:gd name="T18" fmla="*/ 9868 w 101"/>
                  <a:gd name="T19" fmla="*/ 6400 h 102"/>
                  <a:gd name="T20" fmla="*/ 3007 w 101"/>
                  <a:gd name="T21" fmla="*/ 6400 h 102"/>
                  <a:gd name="T22" fmla="*/ 6985 w 101"/>
                  <a:gd name="T23" fmla="*/ 4462 h 102"/>
                  <a:gd name="T24" fmla="*/ 5581 w 101"/>
                  <a:gd name="T25" fmla="*/ 2280 h 102"/>
                  <a:gd name="T26" fmla="*/ 3248 w 101"/>
                  <a:gd name="T27" fmla="*/ 4462 h 102"/>
                  <a:gd name="T28" fmla="*/ 6985 w 101"/>
                  <a:gd name="T29" fmla="*/ 4462 h 1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1" h="102">
                    <a:moveTo>
                      <a:pt x="30" y="59"/>
                    </a:moveTo>
                    <a:cubicBezTo>
                      <a:pt x="30" y="60"/>
                      <a:pt x="30" y="62"/>
                      <a:pt x="30" y="65"/>
                    </a:cubicBezTo>
                    <a:cubicBezTo>
                      <a:pt x="31" y="75"/>
                      <a:pt x="37" y="80"/>
                      <a:pt x="47" y="80"/>
                    </a:cubicBezTo>
                    <a:cubicBezTo>
                      <a:pt x="58" y="80"/>
                      <a:pt x="63" y="76"/>
                      <a:pt x="65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88" y="93"/>
                      <a:pt x="69" y="102"/>
                      <a:pt x="46" y="102"/>
                    </a:cubicBezTo>
                    <a:cubicBezTo>
                      <a:pt x="19" y="102"/>
                      <a:pt x="0" y="88"/>
                      <a:pt x="0" y="60"/>
                    </a:cubicBezTo>
                    <a:cubicBezTo>
                      <a:pt x="0" y="26"/>
                      <a:pt x="22" y="0"/>
                      <a:pt x="57" y="0"/>
                    </a:cubicBezTo>
                    <a:cubicBezTo>
                      <a:pt x="81" y="0"/>
                      <a:pt x="101" y="14"/>
                      <a:pt x="101" y="42"/>
                    </a:cubicBezTo>
                    <a:cubicBezTo>
                      <a:pt x="101" y="48"/>
                      <a:pt x="100" y="53"/>
                      <a:pt x="99" y="59"/>
                    </a:cubicBezTo>
                    <a:lnTo>
                      <a:pt x="30" y="59"/>
                    </a:lnTo>
                    <a:close/>
                    <a:moveTo>
                      <a:pt x="70" y="41"/>
                    </a:moveTo>
                    <a:cubicBezTo>
                      <a:pt x="71" y="30"/>
                      <a:pt x="66" y="21"/>
                      <a:pt x="56" y="21"/>
                    </a:cubicBezTo>
                    <a:cubicBezTo>
                      <a:pt x="43" y="21"/>
                      <a:pt x="36" y="29"/>
                      <a:pt x="33" y="41"/>
                    </a:cubicBezTo>
                    <a:lnTo>
                      <a:pt x="70" y="41"/>
                    </a:lnTo>
                    <a:close/>
                  </a:path>
                </a:pathLst>
              </a:custGeom>
              <a:solidFill>
                <a:srgbClr val="0092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110"/>
              <p:cNvSpPr>
                <a:spLocks/>
              </p:cNvSpPr>
              <p:nvPr userDrawn="1"/>
            </p:nvSpPr>
            <p:spPr bwMode="auto">
              <a:xfrm>
                <a:off x="5246" y="462"/>
                <a:ext cx="159" cy="163"/>
              </a:xfrm>
              <a:custGeom>
                <a:avLst/>
                <a:gdLst>
                  <a:gd name="T0" fmla="*/ 7195 w 100"/>
                  <a:gd name="T1" fmla="*/ 4129 h 102"/>
                  <a:gd name="T2" fmla="*/ 6839 w 100"/>
                  <a:gd name="T3" fmla="*/ 2929 h 102"/>
                  <a:gd name="T4" fmla="*/ 5805 w 100"/>
                  <a:gd name="T5" fmla="*/ 2506 h 102"/>
                  <a:gd name="T6" fmla="*/ 3312 w 100"/>
                  <a:gd name="T7" fmla="*/ 6183 h 102"/>
                  <a:gd name="T8" fmla="*/ 4927 w 100"/>
                  <a:gd name="T9" fmla="*/ 8542 h 102"/>
                  <a:gd name="T10" fmla="*/ 6839 w 100"/>
                  <a:gd name="T11" fmla="*/ 6709 h 102"/>
                  <a:gd name="T12" fmla="*/ 9920 w 100"/>
                  <a:gd name="T13" fmla="*/ 6709 h 102"/>
                  <a:gd name="T14" fmla="*/ 4735 w 100"/>
                  <a:gd name="T15" fmla="*/ 11047 h 102"/>
                  <a:gd name="T16" fmla="*/ 0 w 100"/>
                  <a:gd name="T17" fmla="*/ 6522 h 102"/>
                  <a:gd name="T18" fmla="*/ 5935 w 100"/>
                  <a:gd name="T19" fmla="*/ 0 h 102"/>
                  <a:gd name="T20" fmla="*/ 10322 w 100"/>
                  <a:gd name="T21" fmla="*/ 4129 h 102"/>
                  <a:gd name="T22" fmla="*/ 7195 w 100"/>
                  <a:gd name="T23" fmla="*/ 4129 h 10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0" h="102">
                    <a:moveTo>
                      <a:pt x="70" y="38"/>
                    </a:moveTo>
                    <a:cubicBezTo>
                      <a:pt x="70" y="33"/>
                      <a:pt x="69" y="30"/>
                      <a:pt x="66" y="27"/>
                    </a:cubicBezTo>
                    <a:cubicBezTo>
                      <a:pt x="64" y="25"/>
                      <a:pt x="60" y="24"/>
                      <a:pt x="56" y="23"/>
                    </a:cubicBezTo>
                    <a:cubicBezTo>
                      <a:pt x="38" y="23"/>
                      <a:pt x="32" y="42"/>
                      <a:pt x="32" y="57"/>
                    </a:cubicBezTo>
                    <a:cubicBezTo>
                      <a:pt x="32" y="70"/>
                      <a:pt x="37" y="79"/>
                      <a:pt x="48" y="79"/>
                    </a:cubicBezTo>
                    <a:cubicBezTo>
                      <a:pt x="58" y="79"/>
                      <a:pt x="64" y="72"/>
                      <a:pt x="66" y="62"/>
                    </a:cubicBezTo>
                    <a:cubicBezTo>
                      <a:pt x="96" y="62"/>
                      <a:pt x="96" y="62"/>
                      <a:pt x="96" y="62"/>
                    </a:cubicBezTo>
                    <a:cubicBezTo>
                      <a:pt x="91" y="90"/>
                      <a:pt x="72" y="102"/>
                      <a:pt x="46" y="102"/>
                    </a:cubicBezTo>
                    <a:cubicBezTo>
                      <a:pt x="20" y="102"/>
                      <a:pt x="0" y="88"/>
                      <a:pt x="0" y="60"/>
                    </a:cubicBezTo>
                    <a:cubicBezTo>
                      <a:pt x="0" y="26"/>
                      <a:pt x="23" y="0"/>
                      <a:pt x="57" y="0"/>
                    </a:cubicBezTo>
                    <a:cubicBezTo>
                      <a:pt x="82" y="0"/>
                      <a:pt x="100" y="12"/>
                      <a:pt x="100" y="38"/>
                    </a:cubicBez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0092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111"/>
              <p:cNvSpPr>
                <a:spLocks/>
              </p:cNvSpPr>
              <p:nvPr userDrawn="1"/>
            </p:nvSpPr>
            <p:spPr bwMode="auto">
              <a:xfrm>
                <a:off x="5402" y="410"/>
                <a:ext cx="173" cy="210"/>
              </a:xfrm>
              <a:custGeom>
                <a:avLst/>
                <a:gdLst>
                  <a:gd name="T0" fmla="*/ 2811 w 109"/>
                  <a:gd name="T1" fmla="*/ 0 h 132"/>
                  <a:gd name="T2" fmla="*/ 5990 w 109"/>
                  <a:gd name="T3" fmla="*/ 0 h 132"/>
                  <a:gd name="T4" fmla="*/ 5006 w 109"/>
                  <a:gd name="T5" fmla="*/ 4879 h 132"/>
                  <a:gd name="T6" fmla="*/ 5006 w 109"/>
                  <a:gd name="T7" fmla="*/ 4973 h 132"/>
                  <a:gd name="T8" fmla="*/ 8301 w 109"/>
                  <a:gd name="T9" fmla="*/ 3455 h 132"/>
                  <a:gd name="T10" fmla="*/ 11059 w 109"/>
                  <a:gd name="T11" fmla="*/ 6193 h 132"/>
                  <a:gd name="T12" fmla="*/ 10755 w 109"/>
                  <a:gd name="T13" fmla="*/ 8416 h 132"/>
                  <a:gd name="T14" fmla="*/ 9671 w 109"/>
                  <a:gd name="T15" fmla="*/ 13695 h 132"/>
                  <a:gd name="T16" fmla="*/ 6396 w 109"/>
                  <a:gd name="T17" fmla="*/ 13695 h 132"/>
                  <a:gd name="T18" fmla="*/ 7482 w 109"/>
                  <a:gd name="T19" fmla="*/ 8416 h 132"/>
                  <a:gd name="T20" fmla="*/ 7736 w 109"/>
                  <a:gd name="T21" fmla="*/ 7162 h 132"/>
                  <a:gd name="T22" fmla="*/ 6569 w 109"/>
                  <a:gd name="T23" fmla="*/ 5963 h 132"/>
                  <a:gd name="T24" fmla="*/ 4030 w 109"/>
                  <a:gd name="T25" fmla="*/ 9487 h 132"/>
                  <a:gd name="T26" fmla="*/ 3154 w 109"/>
                  <a:gd name="T27" fmla="*/ 13695 h 132"/>
                  <a:gd name="T28" fmla="*/ 0 w 109"/>
                  <a:gd name="T29" fmla="*/ 13695 h 132"/>
                  <a:gd name="T30" fmla="*/ 2811 w 109"/>
                  <a:gd name="T31" fmla="*/ 0 h 13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9" h="132">
                    <a:moveTo>
                      <a:pt x="28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54" y="41"/>
                      <a:pt x="65" y="33"/>
                      <a:pt x="82" y="33"/>
                    </a:cubicBezTo>
                    <a:cubicBezTo>
                      <a:pt x="99" y="33"/>
                      <a:pt x="109" y="44"/>
                      <a:pt x="109" y="60"/>
                    </a:cubicBezTo>
                    <a:cubicBezTo>
                      <a:pt x="109" y="66"/>
                      <a:pt x="107" y="76"/>
                      <a:pt x="106" y="81"/>
                    </a:cubicBezTo>
                    <a:cubicBezTo>
                      <a:pt x="95" y="132"/>
                      <a:pt x="95" y="132"/>
                      <a:pt x="95" y="132"/>
                    </a:cubicBezTo>
                    <a:cubicBezTo>
                      <a:pt x="63" y="132"/>
                      <a:pt x="63" y="132"/>
                      <a:pt x="63" y="132"/>
                    </a:cubicBezTo>
                    <a:cubicBezTo>
                      <a:pt x="74" y="81"/>
                      <a:pt x="74" y="81"/>
                      <a:pt x="74" y="81"/>
                    </a:cubicBezTo>
                    <a:cubicBezTo>
                      <a:pt x="75" y="77"/>
                      <a:pt x="76" y="73"/>
                      <a:pt x="76" y="69"/>
                    </a:cubicBezTo>
                    <a:cubicBezTo>
                      <a:pt x="76" y="61"/>
                      <a:pt x="71" y="57"/>
                      <a:pt x="65" y="57"/>
                    </a:cubicBezTo>
                    <a:cubicBezTo>
                      <a:pt x="45" y="57"/>
                      <a:pt x="43" y="76"/>
                      <a:pt x="40" y="91"/>
                    </a:cubicBezTo>
                    <a:cubicBezTo>
                      <a:pt x="31" y="132"/>
                      <a:pt x="31" y="132"/>
                      <a:pt x="31" y="132"/>
                    </a:cubicBezTo>
                    <a:cubicBezTo>
                      <a:pt x="0" y="132"/>
                      <a:pt x="0" y="132"/>
                      <a:pt x="0" y="132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92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30" name="Text Box 112"/>
          <p:cNvSpPr txBox="1">
            <a:spLocks noChangeArrowheads="1"/>
          </p:cNvSpPr>
          <p:nvPr/>
        </p:nvSpPr>
        <p:spPr bwMode="auto">
          <a:xfrm>
            <a:off x="2230438" y="6477000"/>
            <a:ext cx="467836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4300">
                <a:solidFill>
                  <a:srgbClr val="0093D0"/>
                </a:solidFill>
                <a:latin typeface="Arial" charset="0"/>
              </a:defRPr>
            </a:lvl1pPr>
            <a:lvl2pPr marL="742950" indent="-285750" eaLnBrk="0" hangingPunct="0">
              <a:defRPr sz="4300">
                <a:solidFill>
                  <a:srgbClr val="0093D0"/>
                </a:solidFill>
                <a:latin typeface="Arial" charset="0"/>
              </a:defRPr>
            </a:lvl2pPr>
            <a:lvl3pPr marL="1143000" indent="-228600" eaLnBrk="0" hangingPunct="0">
              <a:defRPr sz="4300">
                <a:solidFill>
                  <a:srgbClr val="0093D0"/>
                </a:solidFill>
                <a:latin typeface="Arial" charset="0"/>
              </a:defRPr>
            </a:lvl3pPr>
            <a:lvl4pPr marL="1600200" indent="-228600" eaLnBrk="0" hangingPunct="0">
              <a:defRPr sz="4300">
                <a:solidFill>
                  <a:srgbClr val="0093D0"/>
                </a:solidFill>
                <a:latin typeface="Arial" charset="0"/>
              </a:defRPr>
            </a:lvl4pPr>
            <a:lvl5pPr marL="2057400" indent="-228600" eaLnBrk="0" hangingPunct="0">
              <a:defRPr sz="4300">
                <a:solidFill>
                  <a:srgbClr val="0093D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200" smtClean="0"/>
              <a:t>Copyright © TTTech Computertechnik AG. All rights reserved.</a:t>
            </a:r>
          </a:p>
        </p:txBody>
      </p:sp>
      <p:sp>
        <p:nvSpPr>
          <p:cNvPr id="1031" name="Text Box 113"/>
          <p:cNvSpPr txBox="1">
            <a:spLocks noChangeArrowheads="1"/>
          </p:cNvSpPr>
          <p:nvPr/>
        </p:nvSpPr>
        <p:spPr bwMode="auto">
          <a:xfrm>
            <a:off x="6837363" y="6477000"/>
            <a:ext cx="2159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4300">
                <a:solidFill>
                  <a:srgbClr val="0093D0"/>
                </a:solidFill>
                <a:latin typeface="Arial" charset="0"/>
              </a:defRPr>
            </a:lvl1pPr>
            <a:lvl2pPr marL="742950" indent="-285750" eaLnBrk="0" hangingPunct="0">
              <a:defRPr sz="4300">
                <a:solidFill>
                  <a:srgbClr val="0093D0"/>
                </a:solidFill>
                <a:latin typeface="Arial" charset="0"/>
              </a:defRPr>
            </a:lvl2pPr>
            <a:lvl3pPr marL="1143000" indent="-228600" eaLnBrk="0" hangingPunct="0">
              <a:defRPr sz="4300">
                <a:solidFill>
                  <a:srgbClr val="0093D0"/>
                </a:solidFill>
                <a:latin typeface="Arial" charset="0"/>
              </a:defRPr>
            </a:lvl3pPr>
            <a:lvl4pPr marL="1600200" indent="-228600" eaLnBrk="0" hangingPunct="0">
              <a:defRPr sz="4300">
                <a:solidFill>
                  <a:srgbClr val="0093D0"/>
                </a:solidFill>
                <a:latin typeface="Arial" charset="0"/>
              </a:defRPr>
            </a:lvl4pPr>
            <a:lvl5pPr marL="2057400" indent="-228600" eaLnBrk="0" hangingPunct="0">
              <a:defRPr sz="4300">
                <a:solidFill>
                  <a:srgbClr val="0093D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200" smtClean="0"/>
              <a:t>Page </a:t>
            </a:r>
            <a:fld id="{A160AAEB-697A-4952-B778-652D21688EE0}" type="slidenum">
              <a:rPr lang="en-US" sz="1200" smtClean="0"/>
              <a:pPr algn="r" eaLnBrk="1" hangingPunct="1">
                <a:defRPr/>
              </a:pPr>
              <a:t>‹#›</a:t>
            </a:fld>
            <a:endParaRPr lang="en-US" sz="12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  <p:sldLayoutId id="2147484173" r:id="rId12"/>
    <p:sldLayoutId id="2147484213" r:id="rId13"/>
    <p:sldLayoutId id="2147484215" r:id="rId14"/>
    <p:sldLayoutId id="2147484216" r:id="rId15"/>
    <p:sldLayoutId id="2147484217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93D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93D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93D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93D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93D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93D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93D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93D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93D0"/>
          </a:solidFill>
          <a:latin typeface="Arial" charset="0"/>
        </a:defRPr>
      </a:lvl9pPr>
    </p:titleStyle>
    <p:bodyStyle>
      <a:lvl1pPr marL="176213" indent="-1762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500">
          <a:solidFill>
            <a:srgbClr val="414141"/>
          </a:solidFill>
          <a:latin typeface="+mn-lt"/>
          <a:ea typeface="+mn-ea"/>
          <a:cs typeface="+mn-cs"/>
        </a:defRPr>
      </a:lvl1pPr>
      <a:lvl2pPr marL="533400" indent="-1778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300">
          <a:solidFill>
            <a:srgbClr val="414141"/>
          </a:solidFill>
          <a:latin typeface="+mn-lt"/>
        </a:defRPr>
      </a:lvl2pPr>
      <a:lvl3pPr marL="885825" indent="-173038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414141"/>
          </a:solidFill>
          <a:latin typeface="+mn-lt"/>
        </a:defRPr>
      </a:lvl3pPr>
      <a:lvl4pPr marL="1249363" indent="-1841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 sz="1700">
          <a:solidFill>
            <a:srgbClr val="414141"/>
          </a:solidFill>
          <a:latin typeface="+mn-lt"/>
        </a:defRPr>
      </a:lvl4pPr>
      <a:lvl5pPr marL="1611313" indent="-18256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 sz="1500">
          <a:solidFill>
            <a:srgbClr val="414141"/>
          </a:solidFill>
          <a:latin typeface="+mn-lt"/>
        </a:defRPr>
      </a:lvl5pPr>
      <a:lvl6pPr marL="2068513" indent="-182563" algn="l" rtl="0" fontAlgn="base">
        <a:lnSpc>
          <a:spcPct val="110000"/>
        </a:lnSpc>
        <a:spcBef>
          <a:spcPct val="20000"/>
        </a:spcBef>
        <a:spcAft>
          <a:spcPct val="0"/>
        </a:spcAft>
        <a:buChar char="•"/>
        <a:defRPr sz="1500">
          <a:solidFill>
            <a:srgbClr val="414141"/>
          </a:solidFill>
          <a:latin typeface="+mn-lt"/>
        </a:defRPr>
      </a:lvl6pPr>
      <a:lvl7pPr marL="2525713" indent="-182563" algn="l" rtl="0" fontAlgn="base">
        <a:lnSpc>
          <a:spcPct val="110000"/>
        </a:lnSpc>
        <a:spcBef>
          <a:spcPct val="20000"/>
        </a:spcBef>
        <a:spcAft>
          <a:spcPct val="0"/>
        </a:spcAft>
        <a:buChar char="•"/>
        <a:defRPr sz="1500">
          <a:solidFill>
            <a:srgbClr val="414141"/>
          </a:solidFill>
          <a:latin typeface="+mn-lt"/>
        </a:defRPr>
      </a:lvl7pPr>
      <a:lvl8pPr marL="2982913" indent="-182563" algn="l" rtl="0" fontAlgn="base">
        <a:lnSpc>
          <a:spcPct val="110000"/>
        </a:lnSpc>
        <a:spcBef>
          <a:spcPct val="20000"/>
        </a:spcBef>
        <a:spcAft>
          <a:spcPct val="0"/>
        </a:spcAft>
        <a:buChar char="•"/>
        <a:defRPr sz="1500">
          <a:solidFill>
            <a:srgbClr val="414141"/>
          </a:solidFill>
          <a:latin typeface="+mn-lt"/>
        </a:defRPr>
      </a:lvl8pPr>
      <a:lvl9pPr marL="3440113" indent="-182563" algn="l" rtl="0" fontAlgn="base">
        <a:lnSpc>
          <a:spcPct val="110000"/>
        </a:lnSpc>
        <a:spcBef>
          <a:spcPct val="20000"/>
        </a:spcBef>
        <a:spcAft>
          <a:spcPct val="0"/>
        </a:spcAft>
        <a:buChar char="•"/>
        <a:defRPr sz="1500">
          <a:solidFill>
            <a:srgbClr val="41414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4" descr="Waves_PP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1" t="21465" r="41806" b="59686"/>
          <a:stretch>
            <a:fillRect/>
          </a:stretch>
        </p:blipFill>
        <p:spPr bwMode="auto">
          <a:xfrm>
            <a:off x="0" y="4581525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08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1258888"/>
            <a:ext cx="55784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10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3022600"/>
            <a:ext cx="55784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53" name="Text Box 110"/>
          <p:cNvSpPr txBox="1">
            <a:spLocks noChangeArrowheads="1"/>
          </p:cNvSpPr>
          <p:nvPr/>
        </p:nvSpPr>
        <p:spPr bwMode="auto">
          <a:xfrm>
            <a:off x="358775" y="6477000"/>
            <a:ext cx="14398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4300">
                <a:solidFill>
                  <a:srgbClr val="0093D0"/>
                </a:solidFill>
                <a:latin typeface="Arial" charset="0"/>
              </a:defRPr>
            </a:lvl1pPr>
            <a:lvl2pPr marL="742950" indent="-285750" eaLnBrk="0" hangingPunct="0">
              <a:defRPr sz="4300">
                <a:solidFill>
                  <a:srgbClr val="0093D0"/>
                </a:solidFill>
                <a:latin typeface="Arial" charset="0"/>
              </a:defRPr>
            </a:lvl2pPr>
            <a:lvl3pPr marL="1143000" indent="-228600" eaLnBrk="0" hangingPunct="0">
              <a:defRPr sz="4300">
                <a:solidFill>
                  <a:srgbClr val="0093D0"/>
                </a:solidFill>
                <a:latin typeface="Arial" charset="0"/>
              </a:defRPr>
            </a:lvl3pPr>
            <a:lvl4pPr marL="1600200" indent="-228600" eaLnBrk="0" hangingPunct="0">
              <a:defRPr sz="4300">
                <a:solidFill>
                  <a:srgbClr val="0093D0"/>
                </a:solidFill>
                <a:latin typeface="Arial" charset="0"/>
              </a:defRPr>
            </a:lvl4pPr>
            <a:lvl5pPr marL="2057400" indent="-228600" eaLnBrk="0" hangingPunct="0">
              <a:defRPr sz="4300">
                <a:solidFill>
                  <a:srgbClr val="0093D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smtClean="0"/>
              <a:t>www.tttech.com</a:t>
            </a:r>
          </a:p>
        </p:txBody>
      </p:sp>
      <p:grpSp>
        <p:nvGrpSpPr>
          <p:cNvPr id="2054" name="Group 163"/>
          <p:cNvGrpSpPr>
            <a:grpSpLocks/>
          </p:cNvGrpSpPr>
          <p:nvPr/>
        </p:nvGrpSpPr>
        <p:grpSpPr bwMode="auto">
          <a:xfrm>
            <a:off x="5883275" y="647700"/>
            <a:ext cx="2970213" cy="400050"/>
            <a:chOff x="3706" y="408"/>
            <a:chExt cx="1871" cy="252"/>
          </a:xfrm>
        </p:grpSpPr>
        <p:sp>
          <p:nvSpPr>
            <p:cNvPr id="2056" name="Text Box 164"/>
            <p:cNvSpPr txBox="1">
              <a:spLocks noChangeArrowheads="1"/>
            </p:cNvSpPr>
            <p:nvPr/>
          </p:nvSpPr>
          <p:spPr bwMode="auto">
            <a:xfrm>
              <a:off x="3706" y="525"/>
              <a:ext cx="99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1pPr>
              <a:lvl2pPr marL="742950" indent="-285750"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2pPr>
              <a:lvl3pPr marL="1143000" indent="-228600"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3pPr>
              <a:lvl4pPr marL="1600200" indent="-228600"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4pPr>
              <a:lvl5pPr marL="2057400" indent="-228600"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93D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93D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93D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93D0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defRPr/>
              </a:pPr>
              <a:r>
                <a:rPr lang="en-US" sz="800" smtClean="0"/>
                <a:t>Ensuring Reliable Networks</a:t>
              </a:r>
            </a:p>
          </p:txBody>
        </p:sp>
        <p:grpSp>
          <p:nvGrpSpPr>
            <p:cNvPr id="2057" name="Group 165"/>
            <p:cNvGrpSpPr>
              <a:grpSpLocks noChangeAspect="1"/>
            </p:cNvGrpSpPr>
            <p:nvPr userDrawn="1"/>
          </p:nvGrpSpPr>
          <p:grpSpPr bwMode="auto">
            <a:xfrm>
              <a:off x="4670" y="408"/>
              <a:ext cx="907" cy="215"/>
              <a:chOff x="4670" y="408"/>
              <a:chExt cx="907" cy="215"/>
            </a:xfrm>
          </p:grpSpPr>
          <p:sp>
            <p:nvSpPr>
              <p:cNvPr id="2058" name="AutoShape 166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4670" y="408"/>
                <a:ext cx="907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" name="Freeform 167"/>
              <p:cNvSpPr>
                <a:spLocks/>
              </p:cNvSpPr>
              <p:nvPr userDrawn="1"/>
            </p:nvSpPr>
            <p:spPr bwMode="auto">
              <a:xfrm>
                <a:off x="4670" y="410"/>
                <a:ext cx="188" cy="210"/>
              </a:xfrm>
              <a:custGeom>
                <a:avLst/>
                <a:gdLst>
                  <a:gd name="T0" fmla="*/ 178 w 188"/>
                  <a:gd name="T1" fmla="*/ 47 h 210"/>
                  <a:gd name="T2" fmla="*/ 116 w 188"/>
                  <a:gd name="T3" fmla="*/ 47 h 210"/>
                  <a:gd name="T4" fmla="*/ 83 w 188"/>
                  <a:gd name="T5" fmla="*/ 210 h 210"/>
                  <a:gd name="T6" fmla="*/ 27 w 188"/>
                  <a:gd name="T7" fmla="*/ 210 h 210"/>
                  <a:gd name="T8" fmla="*/ 62 w 188"/>
                  <a:gd name="T9" fmla="*/ 47 h 210"/>
                  <a:gd name="T10" fmla="*/ 0 w 188"/>
                  <a:gd name="T11" fmla="*/ 47 h 210"/>
                  <a:gd name="T12" fmla="*/ 10 w 188"/>
                  <a:gd name="T13" fmla="*/ 0 h 210"/>
                  <a:gd name="T14" fmla="*/ 188 w 188"/>
                  <a:gd name="T15" fmla="*/ 0 h 210"/>
                  <a:gd name="T16" fmla="*/ 178 w 188"/>
                  <a:gd name="T17" fmla="*/ 47 h 2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8" h="210">
                    <a:moveTo>
                      <a:pt x="178" y="47"/>
                    </a:moveTo>
                    <a:lnTo>
                      <a:pt x="116" y="47"/>
                    </a:lnTo>
                    <a:lnTo>
                      <a:pt x="83" y="210"/>
                    </a:lnTo>
                    <a:lnTo>
                      <a:pt x="27" y="210"/>
                    </a:lnTo>
                    <a:lnTo>
                      <a:pt x="62" y="47"/>
                    </a:lnTo>
                    <a:lnTo>
                      <a:pt x="0" y="47"/>
                    </a:lnTo>
                    <a:lnTo>
                      <a:pt x="10" y="0"/>
                    </a:lnTo>
                    <a:lnTo>
                      <a:pt x="188" y="0"/>
                    </a:lnTo>
                    <a:lnTo>
                      <a:pt x="178" y="47"/>
                    </a:lnTo>
                    <a:close/>
                  </a:path>
                </a:pathLst>
              </a:custGeom>
              <a:solidFill>
                <a:srgbClr val="0092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" name="Freeform 168"/>
              <p:cNvSpPr>
                <a:spLocks/>
              </p:cNvSpPr>
              <p:nvPr userDrawn="1"/>
            </p:nvSpPr>
            <p:spPr bwMode="auto">
              <a:xfrm>
                <a:off x="4829" y="410"/>
                <a:ext cx="161" cy="210"/>
              </a:xfrm>
              <a:custGeom>
                <a:avLst/>
                <a:gdLst>
                  <a:gd name="T0" fmla="*/ 0 w 161"/>
                  <a:gd name="T1" fmla="*/ 210 h 210"/>
                  <a:gd name="T2" fmla="*/ 56 w 161"/>
                  <a:gd name="T3" fmla="*/ 210 h 210"/>
                  <a:gd name="T4" fmla="*/ 89 w 161"/>
                  <a:gd name="T5" fmla="*/ 47 h 210"/>
                  <a:gd name="T6" fmla="*/ 151 w 161"/>
                  <a:gd name="T7" fmla="*/ 47 h 210"/>
                  <a:gd name="T8" fmla="*/ 161 w 161"/>
                  <a:gd name="T9" fmla="*/ 0 h 210"/>
                  <a:gd name="T10" fmla="*/ 46 w 161"/>
                  <a:gd name="T11" fmla="*/ 0 h 210"/>
                  <a:gd name="T12" fmla="*/ 0 w 161"/>
                  <a:gd name="T13" fmla="*/ 210 h 2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1" h="210">
                    <a:moveTo>
                      <a:pt x="0" y="210"/>
                    </a:moveTo>
                    <a:lnTo>
                      <a:pt x="56" y="210"/>
                    </a:lnTo>
                    <a:lnTo>
                      <a:pt x="89" y="47"/>
                    </a:lnTo>
                    <a:lnTo>
                      <a:pt x="151" y="47"/>
                    </a:lnTo>
                    <a:lnTo>
                      <a:pt x="161" y="0"/>
                    </a:lnTo>
                    <a:lnTo>
                      <a:pt x="46" y="0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0092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" name="Freeform 169"/>
              <p:cNvSpPr>
                <a:spLocks/>
              </p:cNvSpPr>
              <p:nvPr userDrawn="1"/>
            </p:nvSpPr>
            <p:spPr bwMode="auto">
              <a:xfrm>
                <a:off x="4963" y="410"/>
                <a:ext cx="161" cy="210"/>
              </a:xfrm>
              <a:custGeom>
                <a:avLst/>
                <a:gdLst>
                  <a:gd name="T0" fmla="*/ 44 w 161"/>
                  <a:gd name="T1" fmla="*/ 0 h 210"/>
                  <a:gd name="T2" fmla="*/ 0 w 161"/>
                  <a:gd name="T3" fmla="*/ 210 h 210"/>
                  <a:gd name="T4" fmla="*/ 54 w 161"/>
                  <a:gd name="T5" fmla="*/ 210 h 210"/>
                  <a:gd name="T6" fmla="*/ 89 w 161"/>
                  <a:gd name="T7" fmla="*/ 47 h 210"/>
                  <a:gd name="T8" fmla="*/ 151 w 161"/>
                  <a:gd name="T9" fmla="*/ 47 h 210"/>
                  <a:gd name="T10" fmla="*/ 161 w 161"/>
                  <a:gd name="T11" fmla="*/ 0 h 210"/>
                  <a:gd name="T12" fmla="*/ 44 w 161"/>
                  <a:gd name="T13" fmla="*/ 0 h 2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1" h="210">
                    <a:moveTo>
                      <a:pt x="44" y="0"/>
                    </a:moveTo>
                    <a:lnTo>
                      <a:pt x="0" y="210"/>
                    </a:lnTo>
                    <a:lnTo>
                      <a:pt x="54" y="210"/>
                    </a:lnTo>
                    <a:lnTo>
                      <a:pt x="89" y="47"/>
                    </a:lnTo>
                    <a:lnTo>
                      <a:pt x="151" y="47"/>
                    </a:lnTo>
                    <a:lnTo>
                      <a:pt x="161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92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" name="Freeform 170"/>
              <p:cNvSpPr>
                <a:spLocks noEditPoints="1"/>
              </p:cNvSpPr>
              <p:nvPr userDrawn="1"/>
            </p:nvSpPr>
            <p:spPr bwMode="auto">
              <a:xfrm>
                <a:off x="5076" y="462"/>
                <a:ext cx="160" cy="163"/>
              </a:xfrm>
              <a:custGeom>
                <a:avLst/>
                <a:gdLst>
                  <a:gd name="T0" fmla="*/ 3007 w 101"/>
                  <a:gd name="T1" fmla="*/ 6400 h 102"/>
                  <a:gd name="T2" fmla="*/ 3007 w 101"/>
                  <a:gd name="T3" fmla="*/ 7043 h 102"/>
                  <a:gd name="T4" fmla="*/ 4627 w 101"/>
                  <a:gd name="T5" fmla="*/ 8727 h 102"/>
                  <a:gd name="T6" fmla="*/ 6467 w 101"/>
                  <a:gd name="T7" fmla="*/ 7610 h 102"/>
                  <a:gd name="T8" fmla="*/ 9562 w 101"/>
                  <a:gd name="T9" fmla="*/ 7610 h 102"/>
                  <a:gd name="T10" fmla="*/ 4596 w 101"/>
                  <a:gd name="T11" fmla="*/ 11047 h 102"/>
                  <a:gd name="T12" fmla="*/ 0 w 101"/>
                  <a:gd name="T13" fmla="*/ 6522 h 102"/>
                  <a:gd name="T14" fmla="*/ 5684 w 101"/>
                  <a:gd name="T15" fmla="*/ 0 h 102"/>
                  <a:gd name="T16" fmla="*/ 10039 w 101"/>
                  <a:gd name="T17" fmla="*/ 4546 h 102"/>
                  <a:gd name="T18" fmla="*/ 9868 w 101"/>
                  <a:gd name="T19" fmla="*/ 6400 h 102"/>
                  <a:gd name="T20" fmla="*/ 3007 w 101"/>
                  <a:gd name="T21" fmla="*/ 6400 h 102"/>
                  <a:gd name="T22" fmla="*/ 6985 w 101"/>
                  <a:gd name="T23" fmla="*/ 4462 h 102"/>
                  <a:gd name="T24" fmla="*/ 5581 w 101"/>
                  <a:gd name="T25" fmla="*/ 2280 h 102"/>
                  <a:gd name="T26" fmla="*/ 3248 w 101"/>
                  <a:gd name="T27" fmla="*/ 4462 h 102"/>
                  <a:gd name="T28" fmla="*/ 6985 w 101"/>
                  <a:gd name="T29" fmla="*/ 4462 h 1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1" h="102">
                    <a:moveTo>
                      <a:pt x="30" y="59"/>
                    </a:moveTo>
                    <a:cubicBezTo>
                      <a:pt x="30" y="60"/>
                      <a:pt x="30" y="62"/>
                      <a:pt x="30" y="65"/>
                    </a:cubicBezTo>
                    <a:cubicBezTo>
                      <a:pt x="31" y="75"/>
                      <a:pt x="37" y="80"/>
                      <a:pt x="47" y="80"/>
                    </a:cubicBezTo>
                    <a:cubicBezTo>
                      <a:pt x="58" y="80"/>
                      <a:pt x="63" y="76"/>
                      <a:pt x="65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88" y="93"/>
                      <a:pt x="69" y="102"/>
                      <a:pt x="46" y="102"/>
                    </a:cubicBezTo>
                    <a:cubicBezTo>
                      <a:pt x="19" y="102"/>
                      <a:pt x="0" y="88"/>
                      <a:pt x="0" y="60"/>
                    </a:cubicBezTo>
                    <a:cubicBezTo>
                      <a:pt x="0" y="26"/>
                      <a:pt x="22" y="0"/>
                      <a:pt x="57" y="0"/>
                    </a:cubicBezTo>
                    <a:cubicBezTo>
                      <a:pt x="81" y="0"/>
                      <a:pt x="101" y="14"/>
                      <a:pt x="101" y="42"/>
                    </a:cubicBezTo>
                    <a:cubicBezTo>
                      <a:pt x="101" y="48"/>
                      <a:pt x="100" y="53"/>
                      <a:pt x="99" y="59"/>
                    </a:cubicBezTo>
                    <a:lnTo>
                      <a:pt x="30" y="59"/>
                    </a:lnTo>
                    <a:close/>
                    <a:moveTo>
                      <a:pt x="70" y="41"/>
                    </a:moveTo>
                    <a:cubicBezTo>
                      <a:pt x="71" y="30"/>
                      <a:pt x="66" y="21"/>
                      <a:pt x="56" y="21"/>
                    </a:cubicBezTo>
                    <a:cubicBezTo>
                      <a:pt x="43" y="21"/>
                      <a:pt x="36" y="29"/>
                      <a:pt x="33" y="41"/>
                    </a:cubicBezTo>
                    <a:lnTo>
                      <a:pt x="70" y="41"/>
                    </a:lnTo>
                    <a:close/>
                  </a:path>
                </a:pathLst>
              </a:custGeom>
              <a:solidFill>
                <a:srgbClr val="0092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" name="Freeform 171"/>
              <p:cNvSpPr>
                <a:spLocks/>
              </p:cNvSpPr>
              <p:nvPr userDrawn="1"/>
            </p:nvSpPr>
            <p:spPr bwMode="auto">
              <a:xfrm>
                <a:off x="5246" y="462"/>
                <a:ext cx="159" cy="163"/>
              </a:xfrm>
              <a:custGeom>
                <a:avLst/>
                <a:gdLst>
                  <a:gd name="T0" fmla="*/ 7195 w 100"/>
                  <a:gd name="T1" fmla="*/ 4129 h 102"/>
                  <a:gd name="T2" fmla="*/ 6839 w 100"/>
                  <a:gd name="T3" fmla="*/ 2929 h 102"/>
                  <a:gd name="T4" fmla="*/ 5805 w 100"/>
                  <a:gd name="T5" fmla="*/ 2506 h 102"/>
                  <a:gd name="T6" fmla="*/ 3312 w 100"/>
                  <a:gd name="T7" fmla="*/ 6183 h 102"/>
                  <a:gd name="T8" fmla="*/ 4927 w 100"/>
                  <a:gd name="T9" fmla="*/ 8542 h 102"/>
                  <a:gd name="T10" fmla="*/ 6839 w 100"/>
                  <a:gd name="T11" fmla="*/ 6709 h 102"/>
                  <a:gd name="T12" fmla="*/ 9920 w 100"/>
                  <a:gd name="T13" fmla="*/ 6709 h 102"/>
                  <a:gd name="T14" fmla="*/ 4735 w 100"/>
                  <a:gd name="T15" fmla="*/ 11047 h 102"/>
                  <a:gd name="T16" fmla="*/ 0 w 100"/>
                  <a:gd name="T17" fmla="*/ 6522 h 102"/>
                  <a:gd name="T18" fmla="*/ 5935 w 100"/>
                  <a:gd name="T19" fmla="*/ 0 h 102"/>
                  <a:gd name="T20" fmla="*/ 10322 w 100"/>
                  <a:gd name="T21" fmla="*/ 4129 h 102"/>
                  <a:gd name="T22" fmla="*/ 7195 w 100"/>
                  <a:gd name="T23" fmla="*/ 4129 h 10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0" h="102">
                    <a:moveTo>
                      <a:pt x="70" y="38"/>
                    </a:moveTo>
                    <a:cubicBezTo>
                      <a:pt x="70" y="33"/>
                      <a:pt x="69" y="30"/>
                      <a:pt x="66" y="27"/>
                    </a:cubicBezTo>
                    <a:cubicBezTo>
                      <a:pt x="64" y="25"/>
                      <a:pt x="60" y="24"/>
                      <a:pt x="56" y="23"/>
                    </a:cubicBezTo>
                    <a:cubicBezTo>
                      <a:pt x="38" y="23"/>
                      <a:pt x="32" y="42"/>
                      <a:pt x="32" y="57"/>
                    </a:cubicBezTo>
                    <a:cubicBezTo>
                      <a:pt x="32" y="70"/>
                      <a:pt x="37" y="79"/>
                      <a:pt x="48" y="79"/>
                    </a:cubicBezTo>
                    <a:cubicBezTo>
                      <a:pt x="58" y="79"/>
                      <a:pt x="64" y="72"/>
                      <a:pt x="66" y="62"/>
                    </a:cubicBezTo>
                    <a:cubicBezTo>
                      <a:pt x="96" y="62"/>
                      <a:pt x="96" y="62"/>
                      <a:pt x="96" y="62"/>
                    </a:cubicBezTo>
                    <a:cubicBezTo>
                      <a:pt x="91" y="90"/>
                      <a:pt x="72" y="102"/>
                      <a:pt x="46" y="102"/>
                    </a:cubicBezTo>
                    <a:cubicBezTo>
                      <a:pt x="20" y="102"/>
                      <a:pt x="0" y="88"/>
                      <a:pt x="0" y="60"/>
                    </a:cubicBezTo>
                    <a:cubicBezTo>
                      <a:pt x="0" y="26"/>
                      <a:pt x="23" y="0"/>
                      <a:pt x="57" y="0"/>
                    </a:cubicBezTo>
                    <a:cubicBezTo>
                      <a:pt x="82" y="0"/>
                      <a:pt x="100" y="12"/>
                      <a:pt x="100" y="38"/>
                    </a:cubicBez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0092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" name="Freeform 172"/>
              <p:cNvSpPr>
                <a:spLocks/>
              </p:cNvSpPr>
              <p:nvPr userDrawn="1"/>
            </p:nvSpPr>
            <p:spPr bwMode="auto">
              <a:xfrm>
                <a:off x="5402" y="410"/>
                <a:ext cx="173" cy="210"/>
              </a:xfrm>
              <a:custGeom>
                <a:avLst/>
                <a:gdLst>
                  <a:gd name="T0" fmla="*/ 2811 w 109"/>
                  <a:gd name="T1" fmla="*/ 0 h 132"/>
                  <a:gd name="T2" fmla="*/ 5990 w 109"/>
                  <a:gd name="T3" fmla="*/ 0 h 132"/>
                  <a:gd name="T4" fmla="*/ 5006 w 109"/>
                  <a:gd name="T5" fmla="*/ 4879 h 132"/>
                  <a:gd name="T6" fmla="*/ 5006 w 109"/>
                  <a:gd name="T7" fmla="*/ 4973 h 132"/>
                  <a:gd name="T8" fmla="*/ 8301 w 109"/>
                  <a:gd name="T9" fmla="*/ 3455 h 132"/>
                  <a:gd name="T10" fmla="*/ 11059 w 109"/>
                  <a:gd name="T11" fmla="*/ 6193 h 132"/>
                  <a:gd name="T12" fmla="*/ 10755 w 109"/>
                  <a:gd name="T13" fmla="*/ 8416 h 132"/>
                  <a:gd name="T14" fmla="*/ 9671 w 109"/>
                  <a:gd name="T15" fmla="*/ 13695 h 132"/>
                  <a:gd name="T16" fmla="*/ 6396 w 109"/>
                  <a:gd name="T17" fmla="*/ 13695 h 132"/>
                  <a:gd name="T18" fmla="*/ 7482 w 109"/>
                  <a:gd name="T19" fmla="*/ 8416 h 132"/>
                  <a:gd name="T20" fmla="*/ 7736 w 109"/>
                  <a:gd name="T21" fmla="*/ 7162 h 132"/>
                  <a:gd name="T22" fmla="*/ 6569 w 109"/>
                  <a:gd name="T23" fmla="*/ 5963 h 132"/>
                  <a:gd name="T24" fmla="*/ 4030 w 109"/>
                  <a:gd name="T25" fmla="*/ 9487 h 132"/>
                  <a:gd name="T26" fmla="*/ 3154 w 109"/>
                  <a:gd name="T27" fmla="*/ 13695 h 132"/>
                  <a:gd name="T28" fmla="*/ 0 w 109"/>
                  <a:gd name="T29" fmla="*/ 13695 h 132"/>
                  <a:gd name="T30" fmla="*/ 2811 w 109"/>
                  <a:gd name="T31" fmla="*/ 0 h 13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9" h="132">
                    <a:moveTo>
                      <a:pt x="28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54" y="41"/>
                      <a:pt x="65" y="33"/>
                      <a:pt x="82" y="33"/>
                    </a:cubicBezTo>
                    <a:cubicBezTo>
                      <a:pt x="99" y="33"/>
                      <a:pt x="109" y="44"/>
                      <a:pt x="109" y="60"/>
                    </a:cubicBezTo>
                    <a:cubicBezTo>
                      <a:pt x="109" y="66"/>
                      <a:pt x="107" y="76"/>
                      <a:pt x="106" y="81"/>
                    </a:cubicBezTo>
                    <a:cubicBezTo>
                      <a:pt x="95" y="132"/>
                      <a:pt x="95" y="132"/>
                      <a:pt x="95" y="132"/>
                    </a:cubicBezTo>
                    <a:cubicBezTo>
                      <a:pt x="63" y="132"/>
                      <a:pt x="63" y="132"/>
                      <a:pt x="63" y="132"/>
                    </a:cubicBezTo>
                    <a:cubicBezTo>
                      <a:pt x="74" y="81"/>
                      <a:pt x="74" y="81"/>
                      <a:pt x="74" y="81"/>
                    </a:cubicBezTo>
                    <a:cubicBezTo>
                      <a:pt x="75" y="77"/>
                      <a:pt x="76" y="73"/>
                      <a:pt x="76" y="69"/>
                    </a:cubicBezTo>
                    <a:cubicBezTo>
                      <a:pt x="76" y="61"/>
                      <a:pt x="71" y="57"/>
                      <a:pt x="65" y="57"/>
                    </a:cubicBezTo>
                    <a:cubicBezTo>
                      <a:pt x="45" y="57"/>
                      <a:pt x="43" y="76"/>
                      <a:pt x="40" y="91"/>
                    </a:cubicBezTo>
                    <a:cubicBezTo>
                      <a:pt x="31" y="132"/>
                      <a:pt x="31" y="132"/>
                      <a:pt x="31" y="132"/>
                    </a:cubicBezTo>
                    <a:cubicBezTo>
                      <a:pt x="0" y="132"/>
                      <a:pt x="0" y="132"/>
                      <a:pt x="0" y="132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92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55" name="Text Box 173"/>
          <p:cNvSpPr txBox="1">
            <a:spLocks noChangeArrowheads="1"/>
          </p:cNvSpPr>
          <p:nvPr/>
        </p:nvSpPr>
        <p:spPr bwMode="auto">
          <a:xfrm>
            <a:off x="2230438" y="6477000"/>
            <a:ext cx="467836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4300">
                <a:solidFill>
                  <a:srgbClr val="0093D0"/>
                </a:solidFill>
                <a:latin typeface="Arial" charset="0"/>
              </a:defRPr>
            </a:lvl1pPr>
            <a:lvl2pPr marL="742950" indent="-285750" eaLnBrk="0" hangingPunct="0">
              <a:defRPr sz="4300">
                <a:solidFill>
                  <a:srgbClr val="0093D0"/>
                </a:solidFill>
                <a:latin typeface="Arial" charset="0"/>
              </a:defRPr>
            </a:lvl2pPr>
            <a:lvl3pPr marL="1143000" indent="-228600" eaLnBrk="0" hangingPunct="0">
              <a:defRPr sz="4300">
                <a:solidFill>
                  <a:srgbClr val="0093D0"/>
                </a:solidFill>
                <a:latin typeface="Arial" charset="0"/>
              </a:defRPr>
            </a:lvl3pPr>
            <a:lvl4pPr marL="1600200" indent="-228600" eaLnBrk="0" hangingPunct="0">
              <a:defRPr sz="4300">
                <a:solidFill>
                  <a:srgbClr val="0093D0"/>
                </a:solidFill>
                <a:latin typeface="Arial" charset="0"/>
              </a:defRPr>
            </a:lvl4pPr>
            <a:lvl5pPr marL="2057400" indent="-228600" eaLnBrk="0" hangingPunct="0">
              <a:defRPr sz="4300">
                <a:solidFill>
                  <a:srgbClr val="0093D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200" smtClean="0"/>
              <a:t>Copyright © TTTech Computertechnik AG.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93D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93D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93D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93D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93D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0093D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0093D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0093D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0093D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41414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41414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41414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41414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41414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400">
          <a:solidFill>
            <a:srgbClr val="41414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400">
          <a:solidFill>
            <a:srgbClr val="41414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400">
          <a:solidFill>
            <a:srgbClr val="41414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400">
          <a:solidFill>
            <a:srgbClr val="41414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92"/>
          <p:cNvGrpSpPr>
            <a:grpSpLocks noChangeAspect="1"/>
          </p:cNvGrpSpPr>
          <p:nvPr/>
        </p:nvGrpSpPr>
        <p:grpSpPr bwMode="auto">
          <a:xfrm>
            <a:off x="2949575" y="2132013"/>
            <a:ext cx="3238500" cy="1647825"/>
            <a:chOff x="2562" y="2567"/>
            <a:chExt cx="2040" cy="1038"/>
          </a:xfrm>
        </p:grpSpPr>
        <p:sp>
          <p:nvSpPr>
            <p:cNvPr id="3080" name="AutoShape 91"/>
            <p:cNvSpPr>
              <a:spLocks noChangeAspect="1" noChangeArrowheads="1" noTextEdit="1"/>
            </p:cNvSpPr>
            <p:nvPr userDrawn="1"/>
          </p:nvSpPr>
          <p:spPr bwMode="auto">
            <a:xfrm>
              <a:off x="2562" y="2568"/>
              <a:ext cx="2040" cy="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Freeform 93"/>
            <p:cNvSpPr>
              <a:spLocks/>
            </p:cNvSpPr>
            <p:nvPr userDrawn="1"/>
          </p:nvSpPr>
          <p:spPr bwMode="auto">
            <a:xfrm>
              <a:off x="2569" y="2567"/>
              <a:ext cx="419" cy="469"/>
            </a:xfrm>
            <a:custGeom>
              <a:avLst/>
              <a:gdLst>
                <a:gd name="T0" fmla="*/ 399 w 419"/>
                <a:gd name="T1" fmla="*/ 105 h 469"/>
                <a:gd name="T2" fmla="*/ 260 w 419"/>
                <a:gd name="T3" fmla="*/ 105 h 469"/>
                <a:gd name="T4" fmla="*/ 183 w 419"/>
                <a:gd name="T5" fmla="*/ 469 h 469"/>
                <a:gd name="T6" fmla="*/ 61 w 419"/>
                <a:gd name="T7" fmla="*/ 469 h 469"/>
                <a:gd name="T8" fmla="*/ 138 w 419"/>
                <a:gd name="T9" fmla="*/ 105 h 469"/>
                <a:gd name="T10" fmla="*/ 0 w 419"/>
                <a:gd name="T11" fmla="*/ 105 h 469"/>
                <a:gd name="T12" fmla="*/ 22 w 419"/>
                <a:gd name="T13" fmla="*/ 0 h 469"/>
                <a:gd name="T14" fmla="*/ 419 w 419"/>
                <a:gd name="T15" fmla="*/ 0 h 469"/>
                <a:gd name="T16" fmla="*/ 399 w 419"/>
                <a:gd name="T17" fmla="*/ 105 h 4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9" h="469">
                  <a:moveTo>
                    <a:pt x="399" y="105"/>
                  </a:moveTo>
                  <a:lnTo>
                    <a:pt x="260" y="105"/>
                  </a:lnTo>
                  <a:lnTo>
                    <a:pt x="183" y="469"/>
                  </a:lnTo>
                  <a:lnTo>
                    <a:pt x="61" y="469"/>
                  </a:lnTo>
                  <a:lnTo>
                    <a:pt x="138" y="105"/>
                  </a:lnTo>
                  <a:lnTo>
                    <a:pt x="0" y="105"/>
                  </a:lnTo>
                  <a:lnTo>
                    <a:pt x="22" y="0"/>
                  </a:lnTo>
                  <a:lnTo>
                    <a:pt x="419" y="0"/>
                  </a:lnTo>
                  <a:lnTo>
                    <a:pt x="399" y="105"/>
                  </a:lnTo>
                  <a:close/>
                </a:path>
              </a:pathLst>
            </a:custGeom>
            <a:solidFill>
              <a:srgbClr val="009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94"/>
            <p:cNvSpPr>
              <a:spLocks/>
            </p:cNvSpPr>
            <p:nvPr userDrawn="1"/>
          </p:nvSpPr>
          <p:spPr bwMode="auto">
            <a:xfrm>
              <a:off x="2926" y="2567"/>
              <a:ext cx="357" cy="469"/>
            </a:xfrm>
            <a:custGeom>
              <a:avLst/>
              <a:gdLst>
                <a:gd name="T0" fmla="*/ 0 w 357"/>
                <a:gd name="T1" fmla="*/ 469 h 469"/>
                <a:gd name="T2" fmla="*/ 121 w 357"/>
                <a:gd name="T3" fmla="*/ 469 h 469"/>
                <a:gd name="T4" fmla="*/ 198 w 357"/>
                <a:gd name="T5" fmla="*/ 105 h 469"/>
                <a:gd name="T6" fmla="*/ 336 w 357"/>
                <a:gd name="T7" fmla="*/ 105 h 469"/>
                <a:gd name="T8" fmla="*/ 357 w 357"/>
                <a:gd name="T9" fmla="*/ 0 h 469"/>
                <a:gd name="T10" fmla="*/ 101 w 357"/>
                <a:gd name="T11" fmla="*/ 0 h 469"/>
                <a:gd name="T12" fmla="*/ 0 w 357"/>
                <a:gd name="T13" fmla="*/ 469 h 4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7" h="469">
                  <a:moveTo>
                    <a:pt x="0" y="469"/>
                  </a:moveTo>
                  <a:lnTo>
                    <a:pt x="121" y="469"/>
                  </a:lnTo>
                  <a:lnTo>
                    <a:pt x="198" y="105"/>
                  </a:lnTo>
                  <a:lnTo>
                    <a:pt x="336" y="105"/>
                  </a:lnTo>
                  <a:lnTo>
                    <a:pt x="357" y="0"/>
                  </a:lnTo>
                  <a:lnTo>
                    <a:pt x="101" y="0"/>
                  </a:lnTo>
                  <a:lnTo>
                    <a:pt x="0" y="469"/>
                  </a:lnTo>
                  <a:close/>
                </a:path>
              </a:pathLst>
            </a:custGeom>
            <a:solidFill>
              <a:srgbClr val="009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Freeform 95"/>
            <p:cNvSpPr>
              <a:spLocks/>
            </p:cNvSpPr>
            <p:nvPr userDrawn="1"/>
          </p:nvSpPr>
          <p:spPr bwMode="auto">
            <a:xfrm>
              <a:off x="3223" y="2567"/>
              <a:ext cx="358" cy="469"/>
            </a:xfrm>
            <a:custGeom>
              <a:avLst/>
              <a:gdLst>
                <a:gd name="T0" fmla="*/ 99 w 358"/>
                <a:gd name="T1" fmla="*/ 0 h 469"/>
                <a:gd name="T2" fmla="*/ 0 w 358"/>
                <a:gd name="T3" fmla="*/ 469 h 469"/>
                <a:gd name="T4" fmla="*/ 122 w 358"/>
                <a:gd name="T5" fmla="*/ 469 h 469"/>
                <a:gd name="T6" fmla="*/ 199 w 358"/>
                <a:gd name="T7" fmla="*/ 105 h 469"/>
                <a:gd name="T8" fmla="*/ 337 w 358"/>
                <a:gd name="T9" fmla="*/ 105 h 469"/>
                <a:gd name="T10" fmla="*/ 358 w 358"/>
                <a:gd name="T11" fmla="*/ 0 h 469"/>
                <a:gd name="T12" fmla="*/ 99 w 358"/>
                <a:gd name="T13" fmla="*/ 0 h 4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8" h="469">
                  <a:moveTo>
                    <a:pt x="99" y="0"/>
                  </a:moveTo>
                  <a:lnTo>
                    <a:pt x="0" y="469"/>
                  </a:lnTo>
                  <a:lnTo>
                    <a:pt x="122" y="469"/>
                  </a:lnTo>
                  <a:lnTo>
                    <a:pt x="199" y="105"/>
                  </a:lnTo>
                  <a:lnTo>
                    <a:pt x="337" y="105"/>
                  </a:lnTo>
                  <a:lnTo>
                    <a:pt x="358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9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96"/>
            <p:cNvSpPr>
              <a:spLocks noEditPoints="1"/>
            </p:cNvSpPr>
            <p:nvPr userDrawn="1"/>
          </p:nvSpPr>
          <p:spPr bwMode="auto">
            <a:xfrm>
              <a:off x="3474" y="2685"/>
              <a:ext cx="359" cy="361"/>
            </a:xfrm>
            <a:custGeom>
              <a:avLst/>
              <a:gdLst>
                <a:gd name="T0" fmla="*/ 6 w 503"/>
                <a:gd name="T1" fmla="*/ 10 h 506"/>
                <a:gd name="T2" fmla="*/ 5 w 503"/>
                <a:gd name="T3" fmla="*/ 11 h 506"/>
                <a:gd name="T4" fmla="*/ 8 w 503"/>
                <a:gd name="T5" fmla="*/ 14 h 506"/>
                <a:gd name="T6" fmla="*/ 11 w 503"/>
                <a:gd name="T7" fmla="*/ 12 h 506"/>
                <a:gd name="T8" fmla="*/ 17 w 503"/>
                <a:gd name="T9" fmla="*/ 12 h 506"/>
                <a:gd name="T10" fmla="*/ 8 w 503"/>
                <a:gd name="T11" fmla="*/ 17 h 506"/>
                <a:gd name="T12" fmla="*/ 0 w 503"/>
                <a:gd name="T13" fmla="*/ 10 h 506"/>
                <a:gd name="T14" fmla="*/ 10 w 503"/>
                <a:gd name="T15" fmla="*/ 0 h 506"/>
                <a:gd name="T16" fmla="*/ 17 w 503"/>
                <a:gd name="T17" fmla="*/ 7 h 506"/>
                <a:gd name="T18" fmla="*/ 17 w 503"/>
                <a:gd name="T19" fmla="*/ 10 h 506"/>
                <a:gd name="T20" fmla="*/ 6 w 503"/>
                <a:gd name="T21" fmla="*/ 10 h 506"/>
                <a:gd name="T22" fmla="*/ 12 w 503"/>
                <a:gd name="T23" fmla="*/ 7 h 506"/>
                <a:gd name="T24" fmla="*/ 10 w 503"/>
                <a:gd name="T25" fmla="*/ 4 h 506"/>
                <a:gd name="T26" fmla="*/ 6 w 503"/>
                <a:gd name="T27" fmla="*/ 7 h 506"/>
                <a:gd name="T28" fmla="*/ 12 w 503"/>
                <a:gd name="T29" fmla="*/ 7 h 5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03" h="506">
                  <a:moveTo>
                    <a:pt x="153" y="291"/>
                  </a:moveTo>
                  <a:cubicBezTo>
                    <a:pt x="152" y="301"/>
                    <a:pt x="151" y="308"/>
                    <a:pt x="151" y="324"/>
                  </a:cubicBezTo>
                  <a:cubicBezTo>
                    <a:pt x="156" y="373"/>
                    <a:pt x="184" y="400"/>
                    <a:pt x="236" y="400"/>
                  </a:cubicBezTo>
                  <a:cubicBezTo>
                    <a:pt x="289" y="400"/>
                    <a:pt x="315" y="380"/>
                    <a:pt x="327" y="348"/>
                  </a:cubicBezTo>
                  <a:cubicBezTo>
                    <a:pt x="480" y="348"/>
                    <a:pt x="480" y="348"/>
                    <a:pt x="480" y="348"/>
                  </a:cubicBezTo>
                  <a:cubicBezTo>
                    <a:pt x="442" y="462"/>
                    <a:pt x="345" y="506"/>
                    <a:pt x="229" y="506"/>
                  </a:cubicBezTo>
                  <a:cubicBezTo>
                    <a:pt x="97" y="506"/>
                    <a:pt x="0" y="439"/>
                    <a:pt x="0" y="298"/>
                  </a:cubicBezTo>
                  <a:cubicBezTo>
                    <a:pt x="0" y="128"/>
                    <a:pt x="111" y="0"/>
                    <a:pt x="285" y="0"/>
                  </a:cubicBezTo>
                  <a:cubicBezTo>
                    <a:pt x="408" y="0"/>
                    <a:pt x="503" y="71"/>
                    <a:pt x="503" y="209"/>
                  </a:cubicBezTo>
                  <a:cubicBezTo>
                    <a:pt x="503" y="238"/>
                    <a:pt x="501" y="265"/>
                    <a:pt x="497" y="291"/>
                  </a:cubicBezTo>
                  <a:lnTo>
                    <a:pt x="153" y="291"/>
                  </a:lnTo>
                  <a:close/>
                  <a:moveTo>
                    <a:pt x="352" y="204"/>
                  </a:moveTo>
                  <a:cubicBezTo>
                    <a:pt x="356" y="150"/>
                    <a:pt x="332" y="106"/>
                    <a:pt x="279" y="106"/>
                  </a:cubicBezTo>
                  <a:cubicBezTo>
                    <a:pt x="215" y="106"/>
                    <a:pt x="181" y="144"/>
                    <a:pt x="164" y="204"/>
                  </a:cubicBezTo>
                  <a:lnTo>
                    <a:pt x="352" y="204"/>
                  </a:lnTo>
                  <a:close/>
                </a:path>
              </a:pathLst>
            </a:custGeom>
            <a:solidFill>
              <a:srgbClr val="009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97"/>
            <p:cNvSpPr>
              <a:spLocks/>
            </p:cNvSpPr>
            <p:nvPr userDrawn="1"/>
          </p:nvSpPr>
          <p:spPr bwMode="auto">
            <a:xfrm>
              <a:off x="3857" y="2685"/>
              <a:ext cx="356" cy="361"/>
            </a:xfrm>
            <a:custGeom>
              <a:avLst/>
              <a:gdLst>
                <a:gd name="T0" fmla="*/ 12 w 499"/>
                <a:gd name="T1" fmla="*/ 6 h 506"/>
                <a:gd name="T2" fmla="*/ 11 w 499"/>
                <a:gd name="T3" fmla="*/ 4 h 506"/>
                <a:gd name="T4" fmla="*/ 10 w 499"/>
                <a:gd name="T5" fmla="*/ 4 h 506"/>
                <a:gd name="T6" fmla="*/ 6 w 499"/>
                <a:gd name="T7" fmla="*/ 10 h 506"/>
                <a:gd name="T8" fmla="*/ 8 w 499"/>
                <a:gd name="T9" fmla="*/ 14 h 506"/>
                <a:gd name="T10" fmla="*/ 11 w 499"/>
                <a:gd name="T11" fmla="*/ 11 h 506"/>
                <a:gd name="T12" fmla="*/ 16 w 499"/>
                <a:gd name="T13" fmla="*/ 11 h 506"/>
                <a:gd name="T14" fmla="*/ 8 w 499"/>
                <a:gd name="T15" fmla="*/ 17 h 506"/>
                <a:gd name="T16" fmla="*/ 0 w 499"/>
                <a:gd name="T17" fmla="*/ 10 h 506"/>
                <a:gd name="T18" fmla="*/ 10 w 499"/>
                <a:gd name="T19" fmla="*/ 0 h 506"/>
                <a:gd name="T20" fmla="*/ 17 w 499"/>
                <a:gd name="T21" fmla="*/ 6 h 506"/>
                <a:gd name="T22" fmla="*/ 12 w 499"/>
                <a:gd name="T23" fmla="*/ 6 h 5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99" h="506">
                  <a:moveTo>
                    <a:pt x="347" y="188"/>
                  </a:moveTo>
                  <a:cubicBezTo>
                    <a:pt x="348" y="165"/>
                    <a:pt x="341" y="147"/>
                    <a:pt x="328" y="134"/>
                  </a:cubicBezTo>
                  <a:cubicBezTo>
                    <a:pt x="316" y="122"/>
                    <a:pt x="300" y="116"/>
                    <a:pt x="277" y="115"/>
                  </a:cubicBezTo>
                  <a:cubicBezTo>
                    <a:pt x="185" y="112"/>
                    <a:pt x="157" y="208"/>
                    <a:pt x="157" y="281"/>
                  </a:cubicBezTo>
                  <a:cubicBezTo>
                    <a:pt x="157" y="350"/>
                    <a:pt x="183" y="391"/>
                    <a:pt x="236" y="391"/>
                  </a:cubicBezTo>
                  <a:cubicBezTo>
                    <a:pt x="286" y="391"/>
                    <a:pt x="315" y="359"/>
                    <a:pt x="327" y="310"/>
                  </a:cubicBezTo>
                  <a:cubicBezTo>
                    <a:pt x="479" y="310"/>
                    <a:pt x="479" y="310"/>
                    <a:pt x="479" y="310"/>
                  </a:cubicBezTo>
                  <a:cubicBezTo>
                    <a:pt x="451" y="446"/>
                    <a:pt x="356" y="506"/>
                    <a:pt x="229" y="506"/>
                  </a:cubicBezTo>
                  <a:cubicBezTo>
                    <a:pt x="97" y="506"/>
                    <a:pt x="0" y="439"/>
                    <a:pt x="0" y="298"/>
                  </a:cubicBezTo>
                  <a:cubicBezTo>
                    <a:pt x="0" y="128"/>
                    <a:pt x="112" y="0"/>
                    <a:pt x="285" y="0"/>
                  </a:cubicBezTo>
                  <a:cubicBezTo>
                    <a:pt x="405" y="0"/>
                    <a:pt x="498" y="60"/>
                    <a:pt x="499" y="188"/>
                  </a:cubicBezTo>
                  <a:lnTo>
                    <a:pt x="347" y="188"/>
                  </a:lnTo>
                  <a:close/>
                </a:path>
              </a:pathLst>
            </a:custGeom>
            <a:solidFill>
              <a:srgbClr val="009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98"/>
            <p:cNvSpPr>
              <a:spLocks/>
            </p:cNvSpPr>
            <p:nvPr userDrawn="1"/>
          </p:nvSpPr>
          <p:spPr bwMode="auto">
            <a:xfrm>
              <a:off x="4204" y="2567"/>
              <a:ext cx="389" cy="469"/>
            </a:xfrm>
            <a:custGeom>
              <a:avLst/>
              <a:gdLst>
                <a:gd name="T0" fmla="*/ 4 w 547"/>
                <a:gd name="T1" fmla="*/ 0 h 657"/>
                <a:gd name="T2" fmla="*/ 10 w 547"/>
                <a:gd name="T3" fmla="*/ 0 h 657"/>
                <a:gd name="T4" fmla="*/ 8 w 547"/>
                <a:gd name="T5" fmla="*/ 8 h 657"/>
                <a:gd name="T6" fmla="*/ 8 w 547"/>
                <a:gd name="T7" fmla="*/ 8 h 657"/>
                <a:gd name="T8" fmla="*/ 14 w 547"/>
                <a:gd name="T9" fmla="*/ 6 h 657"/>
                <a:gd name="T10" fmla="*/ 18 w 547"/>
                <a:gd name="T11" fmla="*/ 11 h 657"/>
                <a:gd name="T12" fmla="*/ 18 w 547"/>
                <a:gd name="T13" fmla="*/ 14 h 657"/>
                <a:gd name="T14" fmla="*/ 16 w 547"/>
                <a:gd name="T15" fmla="*/ 22 h 657"/>
                <a:gd name="T16" fmla="*/ 11 w 547"/>
                <a:gd name="T17" fmla="*/ 22 h 657"/>
                <a:gd name="T18" fmla="*/ 12 w 547"/>
                <a:gd name="T19" fmla="*/ 14 h 657"/>
                <a:gd name="T20" fmla="*/ 13 w 547"/>
                <a:gd name="T21" fmla="*/ 12 h 657"/>
                <a:gd name="T22" fmla="*/ 11 w 547"/>
                <a:gd name="T23" fmla="*/ 10 h 657"/>
                <a:gd name="T24" fmla="*/ 6 w 547"/>
                <a:gd name="T25" fmla="*/ 16 h 657"/>
                <a:gd name="T26" fmla="*/ 5 w 547"/>
                <a:gd name="T27" fmla="*/ 22 h 657"/>
                <a:gd name="T28" fmla="*/ 0 w 547"/>
                <a:gd name="T29" fmla="*/ 22 h 657"/>
                <a:gd name="T30" fmla="*/ 4 w 547"/>
                <a:gd name="T31" fmla="*/ 0 h 6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47" h="657">
                  <a:moveTo>
                    <a:pt x="139" y="0"/>
                  </a:moveTo>
                  <a:cubicBezTo>
                    <a:pt x="295" y="0"/>
                    <a:pt x="295" y="0"/>
                    <a:pt x="295" y="0"/>
                  </a:cubicBezTo>
                  <a:cubicBezTo>
                    <a:pt x="245" y="235"/>
                    <a:pt x="245" y="235"/>
                    <a:pt x="245" y="235"/>
                  </a:cubicBezTo>
                  <a:cubicBezTo>
                    <a:pt x="247" y="237"/>
                    <a:pt x="247" y="237"/>
                    <a:pt x="247" y="237"/>
                  </a:cubicBezTo>
                  <a:cubicBezTo>
                    <a:pt x="268" y="205"/>
                    <a:pt x="326" y="165"/>
                    <a:pt x="410" y="165"/>
                  </a:cubicBezTo>
                  <a:cubicBezTo>
                    <a:pt x="495" y="165"/>
                    <a:pt x="547" y="218"/>
                    <a:pt x="547" y="300"/>
                  </a:cubicBezTo>
                  <a:cubicBezTo>
                    <a:pt x="547" y="331"/>
                    <a:pt x="536" y="379"/>
                    <a:pt x="530" y="403"/>
                  </a:cubicBezTo>
                  <a:cubicBezTo>
                    <a:pt x="473" y="657"/>
                    <a:pt x="473" y="657"/>
                    <a:pt x="473" y="657"/>
                  </a:cubicBezTo>
                  <a:cubicBezTo>
                    <a:pt x="317" y="657"/>
                    <a:pt x="317" y="657"/>
                    <a:pt x="317" y="657"/>
                  </a:cubicBezTo>
                  <a:cubicBezTo>
                    <a:pt x="371" y="404"/>
                    <a:pt x="371" y="404"/>
                    <a:pt x="371" y="404"/>
                  </a:cubicBezTo>
                  <a:cubicBezTo>
                    <a:pt x="375" y="382"/>
                    <a:pt x="380" y="361"/>
                    <a:pt x="380" y="343"/>
                  </a:cubicBezTo>
                  <a:cubicBezTo>
                    <a:pt x="380" y="305"/>
                    <a:pt x="356" y="285"/>
                    <a:pt x="323" y="285"/>
                  </a:cubicBezTo>
                  <a:cubicBezTo>
                    <a:pt x="226" y="285"/>
                    <a:pt x="215" y="376"/>
                    <a:pt x="199" y="455"/>
                  </a:cubicBezTo>
                  <a:cubicBezTo>
                    <a:pt x="156" y="657"/>
                    <a:pt x="156" y="657"/>
                    <a:pt x="156" y="657"/>
                  </a:cubicBezTo>
                  <a:cubicBezTo>
                    <a:pt x="0" y="657"/>
                    <a:pt x="0" y="657"/>
                    <a:pt x="0" y="657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009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Rectangle 99"/>
            <p:cNvSpPr>
              <a:spLocks noChangeArrowheads="1"/>
            </p:cNvSpPr>
            <p:nvPr userDrawn="1"/>
          </p:nvSpPr>
          <p:spPr bwMode="auto">
            <a:xfrm>
              <a:off x="2562" y="3126"/>
              <a:ext cx="11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/>
                <a:t>E</a:t>
              </a:r>
              <a:endParaRPr lang="en-US"/>
            </a:p>
          </p:txBody>
        </p:sp>
        <p:sp>
          <p:nvSpPr>
            <p:cNvPr id="3088" name="Rectangle 100"/>
            <p:cNvSpPr>
              <a:spLocks noChangeArrowheads="1"/>
            </p:cNvSpPr>
            <p:nvPr userDrawn="1"/>
          </p:nvSpPr>
          <p:spPr bwMode="auto">
            <a:xfrm>
              <a:off x="2672" y="3126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/>
                <a:t>n</a:t>
              </a:r>
              <a:endParaRPr lang="en-US"/>
            </a:p>
          </p:txBody>
        </p:sp>
        <p:sp>
          <p:nvSpPr>
            <p:cNvPr id="3089" name="Rectangle 101"/>
            <p:cNvSpPr>
              <a:spLocks noChangeArrowheads="1"/>
            </p:cNvSpPr>
            <p:nvPr userDrawn="1"/>
          </p:nvSpPr>
          <p:spPr bwMode="auto">
            <a:xfrm>
              <a:off x="2765" y="3126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/>
                <a:t>s</a:t>
              </a:r>
              <a:endParaRPr lang="en-US"/>
            </a:p>
          </p:txBody>
        </p:sp>
        <p:sp>
          <p:nvSpPr>
            <p:cNvPr id="3090" name="Rectangle 102"/>
            <p:cNvSpPr>
              <a:spLocks noChangeArrowheads="1"/>
            </p:cNvSpPr>
            <p:nvPr userDrawn="1"/>
          </p:nvSpPr>
          <p:spPr bwMode="auto">
            <a:xfrm>
              <a:off x="2848" y="3126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/>
                <a:t>u</a:t>
              </a:r>
              <a:endParaRPr lang="en-US"/>
            </a:p>
          </p:txBody>
        </p:sp>
        <p:sp>
          <p:nvSpPr>
            <p:cNvPr id="3091" name="Rectangle 103"/>
            <p:cNvSpPr>
              <a:spLocks noChangeArrowheads="1"/>
            </p:cNvSpPr>
            <p:nvPr userDrawn="1"/>
          </p:nvSpPr>
          <p:spPr bwMode="auto">
            <a:xfrm>
              <a:off x="2940" y="3126"/>
              <a:ext cx="5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/>
                <a:t>r</a:t>
              </a:r>
              <a:endParaRPr lang="en-US"/>
            </a:p>
          </p:txBody>
        </p:sp>
        <p:sp>
          <p:nvSpPr>
            <p:cNvPr id="3092" name="Rectangle 104"/>
            <p:cNvSpPr>
              <a:spLocks noChangeArrowheads="1"/>
            </p:cNvSpPr>
            <p:nvPr userDrawn="1"/>
          </p:nvSpPr>
          <p:spPr bwMode="auto">
            <a:xfrm>
              <a:off x="2995" y="3126"/>
              <a:ext cx="3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/>
                <a:t>i</a:t>
              </a:r>
              <a:endParaRPr lang="en-US"/>
            </a:p>
          </p:txBody>
        </p:sp>
        <p:sp>
          <p:nvSpPr>
            <p:cNvPr id="3093" name="Rectangle 105"/>
            <p:cNvSpPr>
              <a:spLocks noChangeArrowheads="1"/>
            </p:cNvSpPr>
            <p:nvPr userDrawn="1"/>
          </p:nvSpPr>
          <p:spPr bwMode="auto">
            <a:xfrm>
              <a:off x="3032" y="3126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/>
                <a:t>n</a:t>
              </a:r>
              <a:endParaRPr lang="en-US"/>
            </a:p>
          </p:txBody>
        </p:sp>
        <p:sp>
          <p:nvSpPr>
            <p:cNvPr id="3094" name="Rectangle 106"/>
            <p:cNvSpPr>
              <a:spLocks noChangeArrowheads="1"/>
            </p:cNvSpPr>
            <p:nvPr userDrawn="1"/>
          </p:nvSpPr>
          <p:spPr bwMode="auto">
            <a:xfrm>
              <a:off x="3125" y="3126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/>
                <a:t>g</a:t>
              </a:r>
              <a:endParaRPr lang="en-US"/>
            </a:p>
          </p:txBody>
        </p:sp>
        <p:sp>
          <p:nvSpPr>
            <p:cNvPr id="3095" name="Rectangle 107"/>
            <p:cNvSpPr>
              <a:spLocks noChangeArrowheads="1"/>
            </p:cNvSpPr>
            <p:nvPr userDrawn="1"/>
          </p:nvSpPr>
          <p:spPr bwMode="auto">
            <a:xfrm>
              <a:off x="3263" y="3126"/>
              <a:ext cx="12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/>
                <a:t>R</a:t>
              </a:r>
              <a:endParaRPr lang="en-US"/>
            </a:p>
          </p:txBody>
        </p:sp>
        <p:sp>
          <p:nvSpPr>
            <p:cNvPr id="3096" name="Rectangle 108"/>
            <p:cNvSpPr>
              <a:spLocks noChangeArrowheads="1"/>
            </p:cNvSpPr>
            <p:nvPr userDrawn="1"/>
          </p:nvSpPr>
          <p:spPr bwMode="auto">
            <a:xfrm>
              <a:off x="3383" y="3126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/>
                <a:t>e</a:t>
              </a:r>
              <a:endParaRPr lang="en-US"/>
            </a:p>
          </p:txBody>
        </p:sp>
        <p:sp>
          <p:nvSpPr>
            <p:cNvPr id="3097" name="Rectangle 109"/>
            <p:cNvSpPr>
              <a:spLocks noChangeArrowheads="1"/>
            </p:cNvSpPr>
            <p:nvPr userDrawn="1"/>
          </p:nvSpPr>
          <p:spPr bwMode="auto">
            <a:xfrm>
              <a:off x="3475" y="3126"/>
              <a:ext cx="3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/>
                <a:t>l</a:t>
              </a:r>
              <a:endParaRPr lang="en-US"/>
            </a:p>
          </p:txBody>
        </p:sp>
        <p:sp>
          <p:nvSpPr>
            <p:cNvPr id="3098" name="Rectangle 110"/>
            <p:cNvSpPr>
              <a:spLocks noChangeArrowheads="1"/>
            </p:cNvSpPr>
            <p:nvPr userDrawn="1"/>
          </p:nvSpPr>
          <p:spPr bwMode="auto">
            <a:xfrm>
              <a:off x="3512" y="3126"/>
              <a:ext cx="3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/>
                <a:t>i</a:t>
              </a:r>
              <a:endParaRPr lang="en-US"/>
            </a:p>
          </p:txBody>
        </p:sp>
        <p:sp>
          <p:nvSpPr>
            <p:cNvPr id="3099" name="Rectangle 111"/>
            <p:cNvSpPr>
              <a:spLocks noChangeArrowheads="1"/>
            </p:cNvSpPr>
            <p:nvPr userDrawn="1"/>
          </p:nvSpPr>
          <p:spPr bwMode="auto">
            <a:xfrm>
              <a:off x="3549" y="3126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/>
                <a:t>a</a:t>
              </a:r>
              <a:endParaRPr lang="en-US"/>
            </a:p>
          </p:txBody>
        </p:sp>
        <p:sp>
          <p:nvSpPr>
            <p:cNvPr id="3100" name="Rectangle 112"/>
            <p:cNvSpPr>
              <a:spLocks noChangeArrowheads="1"/>
            </p:cNvSpPr>
            <p:nvPr userDrawn="1"/>
          </p:nvSpPr>
          <p:spPr bwMode="auto">
            <a:xfrm>
              <a:off x="3641" y="3126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/>
                <a:t>b</a:t>
              </a:r>
              <a:endParaRPr lang="en-US"/>
            </a:p>
          </p:txBody>
        </p:sp>
        <p:sp>
          <p:nvSpPr>
            <p:cNvPr id="3101" name="Rectangle 113"/>
            <p:cNvSpPr>
              <a:spLocks noChangeArrowheads="1"/>
            </p:cNvSpPr>
            <p:nvPr userDrawn="1"/>
          </p:nvSpPr>
          <p:spPr bwMode="auto">
            <a:xfrm>
              <a:off x="3734" y="3126"/>
              <a:ext cx="3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/>
                <a:t>l</a:t>
              </a:r>
              <a:endParaRPr lang="en-US"/>
            </a:p>
          </p:txBody>
        </p:sp>
        <p:sp>
          <p:nvSpPr>
            <p:cNvPr id="3102" name="Rectangle 114"/>
            <p:cNvSpPr>
              <a:spLocks noChangeArrowheads="1"/>
            </p:cNvSpPr>
            <p:nvPr userDrawn="1"/>
          </p:nvSpPr>
          <p:spPr bwMode="auto">
            <a:xfrm>
              <a:off x="3771" y="3126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/>
                <a:t>e</a:t>
              </a:r>
              <a:endParaRPr lang="en-US"/>
            </a:p>
          </p:txBody>
        </p:sp>
        <p:sp>
          <p:nvSpPr>
            <p:cNvPr id="3103" name="Rectangle 115"/>
            <p:cNvSpPr>
              <a:spLocks noChangeArrowheads="1"/>
            </p:cNvSpPr>
            <p:nvPr userDrawn="1"/>
          </p:nvSpPr>
          <p:spPr bwMode="auto">
            <a:xfrm>
              <a:off x="3909" y="3126"/>
              <a:ext cx="12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/>
                <a:t>N</a:t>
              </a:r>
              <a:endParaRPr lang="en-US"/>
            </a:p>
          </p:txBody>
        </p:sp>
        <p:sp>
          <p:nvSpPr>
            <p:cNvPr id="3104" name="Rectangle 116"/>
            <p:cNvSpPr>
              <a:spLocks noChangeArrowheads="1"/>
            </p:cNvSpPr>
            <p:nvPr userDrawn="1"/>
          </p:nvSpPr>
          <p:spPr bwMode="auto">
            <a:xfrm>
              <a:off x="4029" y="3126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/>
                <a:t>e</a:t>
              </a:r>
              <a:endParaRPr lang="en-US"/>
            </a:p>
          </p:txBody>
        </p:sp>
        <p:sp>
          <p:nvSpPr>
            <p:cNvPr id="3105" name="Rectangle 117"/>
            <p:cNvSpPr>
              <a:spLocks noChangeArrowheads="1"/>
            </p:cNvSpPr>
            <p:nvPr userDrawn="1"/>
          </p:nvSpPr>
          <p:spPr bwMode="auto">
            <a:xfrm>
              <a:off x="4121" y="3126"/>
              <a:ext cx="4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/>
                <a:t>t</a:t>
              </a:r>
              <a:endParaRPr lang="en-US"/>
            </a:p>
          </p:txBody>
        </p:sp>
        <p:sp>
          <p:nvSpPr>
            <p:cNvPr id="3106" name="Rectangle 118"/>
            <p:cNvSpPr>
              <a:spLocks noChangeArrowheads="1"/>
            </p:cNvSpPr>
            <p:nvPr userDrawn="1"/>
          </p:nvSpPr>
          <p:spPr bwMode="auto">
            <a:xfrm>
              <a:off x="4167" y="3126"/>
              <a:ext cx="12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/>
                <a:t>w</a:t>
              </a:r>
              <a:endParaRPr lang="en-US"/>
            </a:p>
          </p:txBody>
        </p:sp>
        <p:sp>
          <p:nvSpPr>
            <p:cNvPr id="3107" name="Rectangle 119"/>
            <p:cNvSpPr>
              <a:spLocks noChangeArrowheads="1"/>
            </p:cNvSpPr>
            <p:nvPr userDrawn="1"/>
          </p:nvSpPr>
          <p:spPr bwMode="auto">
            <a:xfrm>
              <a:off x="4287" y="3126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/>
                <a:t>o</a:t>
              </a:r>
              <a:endParaRPr lang="en-US"/>
            </a:p>
          </p:txBody>
        </p:sp>
        <p:sp>
          <p:nvSpPr>
            <p:cNvPr id="3108" name="Rectangle 120"/>
            <p:cNvSpPr>
              <a:spLocks noChangeArrowheads="1"/>
            </p:cNvSpPr>
            <p:nvPr userDrawn="1"/>
          </p:nvSpPr>
          <p:spPr bwMode="auto">
            <a:xfrm>
              <a:off x="4380" y="3126"/>
              <a:ext cx="5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/>
                <a:t>r</a:t>
              </a:r>
              <a:endParaRPr lang="en-US"/>
            </a:p>
          </p:txBody>
        </p:sp>
        <p:sp>
          <p:nvSpPr>
            <p:cNvPr id="3109" name="Rectangle 121"/>
            <p:cNvSpPr>
              <a:spLocks noChangeArrowheads="1"/>
            </p:cNvSpPr>
            <p:nvPr userDrawn="1"/>
          </p:nvSpPr>
          <p:spPr bwMode="auto">
            <a:xfrm>
              <a:off x="4435" y="3126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/>
                <a:t>k</a:t>
              </a:r>
              <a:endParaRPr lang="en-US"/>
            </a:p>
          </p:txBody>
        </p:sp>
        <p:sp>
          <p:nvSpPr>
            <p:cNvPr id="3110" name="Rectangle 122"/>
            <p:cNvSpPr>
              <a:spLocks noChangeArrowheads="1"/>
            </p:cNvSpPr>
            <p:nvPr userDrawn="1"/>
          </p:nvSpPr>
          <p:spPr bwMode="auto">
            <a:xfrm>
              <a:off x="4518" y="3126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/>
                <a:t>s</a:t>
              </a:r>
              <a:endParaRPr lang="en-US"/>
            </a:p>
          </p:txBody>
        </p:sp>
        <p:sp>
          <p:nvSpPr>
            <p:cNvPr id="3111" name="Rectangle 123"/>
            <p:cNvSpPr>
              <a:spLocks noChangeArrowheads="1"/>
            </p:cNvSpPr>
            <p:nvPr userDrawn="1"/>
          </p:nvSpPr>
          <p:spPr bwMode="auto">
            <a:xfrm>
              <a:off x="3132" y="3450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/>
                <a:t>w</a:t>
              </a:r>
              <a:endParaRPr lang="en-US"/>
            </a:p>
          </p:txBody>
        </p:sp>
        <p:sp>
          <p:nvSpPr>
            <p:cNvPr id="3112" name="Rectangle 124"/>
            <p:cNvSpPr>
              <a:spLocks noChangeArrowheads="1"/>
            </p:cNvSpPr>
            <p:nvPr userDrawn="1"/>
          </p:nvSpPr>
          <p:spPr bwMode="auto">
            <a:xfrm>
              <a:off x="3225" y="3450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/>
                <a:t>w</a:t>
              </a:r>
              <a:endParaRPr lang="en-US"/>
            </a:p>
          </p:txBody>
        </p:sp>
        <p:sp>
          <p:nvSpPr>
            <p:cNvPr id="3113" name="Rectangle 125"/>
            <p:cNvSpPr>
              <a:spLocks noChangeArrowheads="1"/>
            </p:cNvSpPr>
            <p:nvPr userDrawn="1"/>
          </p:nvSpPr>
          <p:spPr bwMode="auto">
            <a:xfrm>
              <a:off x="3317" y="3450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/>
                <a:t>w</a:t>
              </a:r>
              <a:endParaRPr lang="en-US"/>
            </a:p>
          </p:txBody>
        </p:sp>
        <p:sp>
          <p:nvSpPr>
            <p:cNvPr id="3114" name="Rectangle 126"/>
            <p:cNvSpPr>
              <a:spLocks noChangeArrowheads="1"/>
            </p:cNvSpPr>
            <p:nvPr userDrawn="1"/>
          </p:nvSpPr>
          <p:spPr bwMode="auto">
            <a:xfrm>
              <a:off x="3403" y="3450"/>
              <a:ext cx="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/>
                <a:t>.</a:t>
              </a:r>
              <a:endParaRPr lang="en-US"/>
            </a:p>
          </p:txBody>
        </p:sp>
        <p:sp>
          <p:nvSpPr>
            <p:cNvPr id="3115" name="Rectangle 127"/>
            <p:cNvSpPr>
              <a:spLocks noChangeArrowheads="1"/>
            </p:cNvSpPr>
            <p:nvPr userDrawn="1"/>
          </p:nvSpPr>
          <p:spPr bwMode="auto">
            <a:xfrm>
              <a:off x="3439" y="3450"/>
              <a:ext cx="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/>
                <a:t>t</a:t>
              </a:r>
              <a:endParaRPr lang="en-US"/>
            </a:p>
          </p:txBody>
        </p:sp>
        <p:sp>
          <p:nvSpPr>
            <p:cNvPr id="3116" name="Rectangle 128"/>
            <p:cNvSpPr>
              <a:spLocks noChangeArrowheads="1"/>
            </p:cNvSpPr>
            <p:nvPr userDrawn="1"/>
          </p:nvSpPr>
          <p:spPr bwMode="auto">
            <a:xfrm>
              <a:off x="3474" y="3450"/>
              <a:ext cx="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/>
                <a:t>t</a:t>
              </a:r>
              <a:endParaRPr lang="en-US"/>
            </a:p>
          </p:txBody>
        </p:sp>
        <p:sp>
          <p:nvSpPr>
            <p:cNvPr id="3117" name="Rectangle 129"/>
            <p:cNvSpPr>
              <a:spLocks noChangeArrowheads="1"/>
            </p:cNvSpPr>
            <p:nvPr userDrawn="1"/>
          </p:nvSpPr>
          <p:spPr bwMode="auto">
            <a:xfrm>
              <a:off x="3510" y="3450"/>
              <a:ext cx="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/>
                <a:t>t</a:t>
              </a:r>
              <a:endParaRPr lang="en-US"/>
            </a:p>
          </p:txBody>
        </p:sp>
        <p:sp>
          <p:nvSpPr>
            <p:cNvPr id="3118" name="Rectangle 130"/>
            <p:cNvSpPr>
              <a:spLocks noChangeArrowheads="1"/>
            </p:cNvSpPr>
            <p:nvPr userDrawn="1"/>
          </p:nvSpPr>
          <p:spPr bwMode="auto">
            <a:xfrm>
              <a:off x="3546" y="3450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/>
                <a:t>e</a:t>
              </a:r>
              <a:endParaRPr lang="en-US"/>
            </a:p>
          </p:txBody>
        </p:sp>
        <p:sp>
          <p:nvSpPr>
            <p:cNvPr id="3119" name="Rectangle 131"/>
            <p:cNvSpPr>
              <a:spLocks noChangeArrowheads="1"/>
            </p:cNvSpPr>
            <p:nvPr userDrawn="1"/>
          </p:nvSpPr>
          <p:spPr bwMode="auto">
            <a:xfrm>
              <a:off x="3617" y="3450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/>
                <a:t>c</a:t>
              </a:r>
              <a:endParaRPr lang="en-US"/>
            </a:p>
          </p:txBody>
        </p:sp>
        <p:sp>
          <p:nvSpPr>
            <p:cNvPr id="3120" name="Rectangle 132"/>
            <p:cNvSpPr>
              <a:spLocks noChangeArrowheads="1"/>
            </p:cNvSpPr>
            <p:nvPr userDrawn="1"/>
          </p:nvSpPr>
          <p:spPr bwMode="auto">
            <a:xfrm>
              <a:off x="3681" y="3450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/>
                <a:t>h</a:t>
              </a:r>
              <a:endParaRPr lang="en-US"/>
            </a:p>
          </p:txBody>
        </p:sp>
        <p:sp>
          <p:nvSpPr>
            <p:cNvPr id="3121" name="Rectangle 133"/>
            <p:cNvSpPr>
              <a:spLocks noChangeArrowheads="1"/>
            </p:cNvSpPr>
            <p:nvPr userDrawn="1"/>
          </p:nvSpPr>
          <p:spPr bwMode="auto">
            <a:xfrm>
              <a:off x="3753" y="3450"/>
              <a:ext cx="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/>
                <a:t>.</a:t>
              </a:r>
              <a:endParaRPr lang="en-US"/>
            </a:p>
          </p:txBody>
        </p:sp>
        <p:sp>
          <p:nvSpPr>
            <p:cNvPr id="3122" name="Rectangle 134"/>
            <p:cNvSpPr>
              <a:spLocks noChangeArrowheads="1"/>
            </p:cNvSpPr>
            <p:nvPr userDrawn="1"/>
          </p:nvSpPr>
          <p:spPr bwMode="auto">
            <a:xfrm>
              <a:off x="3788" y="3450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/>
                <a:t>c</a:t>
              </a:r>
              <a:endParaRPr lang="en-US"/>
            </a:p>
          </p:txBody>
        </p:sp>
        <p:sp>
          <p:nvSpPr>
            <p:cNvPr id="3123" name="Rectangle 135"/>
            <p:cNvSpPr>
              <a:spLocks noChangeArrowheads="1"/>
            </p:cNvSpPr>
            <p:nvPr userDrawn="1"/>
          </p:nvSpPr>
          <p:spPr bwMode="auto">
            <a:xfrm>
              <a:off x="3852" y="3450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/>
                <a:t>o</a:t>
              </a:r>
              <a:endParaRPr lang="en-US"/>
            </a:p>
          </p:txBody>
        </p:sp>
        <p:sp>
          <p:nvSpPr>
            <p:cNvPr id="3124" name="Rectangle 136"/>
            <p:cNvSpPr>
              <a:spLocks noChangeArrowheads="1"/>
            </p:cNvSpPr>
            <p:nvPr userDrawn="1"/>
          </p:nvSpPr>
          <p:spPr bwMode="auto">
            <a:xfrm>
              <a:off x="3924" y="3450"/>
              <a:ext cx="10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/>
                <a:t>m</a:t>
              </a:r>
              <a:endParaRPr lang="en-US"/>
            </a:p>
          </p:txBody>
        </p:sp>
      </p:grpSp>
      <p:pic>
        <p:nvPicPr>
          <p:cNvPr id="3075" name="Picture 2" descr="Waves_PP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1" t="21465" r="41806" b="59686"/>
          <a:stretch>
            <a:fillRect/>
          </a:stretch>
        </p:blipFill>
        <p:spPr bwMode="auto">
          <a:xfrm>
            <a:off x="0" y="4581525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38"/>
          <p:cNvSpPr txBox="1">
            <a:spLocks noChangeArrowheads="1"/>
          </p:cNvSpPr>
          <p:nvPr/>
        </p:nvSpPr>
        <p:spPr bwMode="auto">
          <a:xfrm>
            <a:off x="358775" y="6477000"/>
            <a:ext cx="14398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4300">
                <a:solidFill>
                  <a:srgbClr val="0093D0"/>
                </a:solidFill>
                <a:latin typeface="Arial" charset="0"/>
              </a:defRPr>
            </a:lvl1pPr>
            <a:lvl2pPr marL="742950" indent="-285750" eaLnBrk="0" hangingPunct="0">
              <a:defRPr sz="4300">
                <a:solidFill>
                  <a:srgbClr val="0093D0"/>
                </a:solidFill>
                <a:latin typeface="Arial" charset="0"/>
              </a:defRPr>
            </a:lvl2pPr>
            <a:lvl3pPr marL="1143000" indent="-228600" eaLnBrk="0" hangingPunct="0">
              <a:defRPr sz="4300">
                <a:solidFill>
                  <a:srgbClr val="0093D0"/>
                </a:solidFill>
                <a:latin typeface="Arial" charset="0"/>
              </a:defRPr>
            </a:lvl3pPr>
            <a:lvl4pPr marL="1600200" indent="-228600" eaLnBrk="0" hangingPunct="0">
              <a:defRPr sz="4300">
                <a:solidFill>
                  <a:srgbClr val="0093D0"/>
                </a:solidFill>
                <a:latin typeface="Arial" charset="0"/>
              </a:defRPr>
            </a:lvl4pPr>
            <a:lvl5pPr marL="2057400" indent="-228600" eaLnBrk="0" hangingPunct="0">
              <a:defRPr sz="4300">
                <a:solidFill>
                  <a:srgbClr val="0093D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smtClean="0"/>
              <a:t>www.tttech.com</a:t>
            </a:r>
          </a:p>
        </p:txBody>
      </p:sp>
      <p:sp>
        <p:nvSpPr>
          <p:cNvPr id="3077" name="Rectangle 8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8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9" name="Text Box 137"/>
          <p:cNvSpPr txBox="1">
            <a:spLocks noChangeArrowheads="1"/>
          </p:cNvSpPr>
          <p:nvPr/>
        </p:nvSpPr>
        <p:spPr bwMode="auto">
          <a:xfrm>
            <a:off x="2230438" y="6477000"/>
            <a:ext cx="467836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4300">
                <a:solidFill>
                  <a:srgbClr val="0093D0"/>
                </a:solidFill>
                <a:latin typeface="Arial" charset="0"/>
              </a:defRPr>
            </a:lvl1pPr>
            <a:lvl2pPr marL="742950" indent="-285750" eaLnBrk="0" hangingPunct="0">
              <a:defRPr sz="4300">
                <a:solidFill>
                  <a:srgbClr val="0093D0"/>
                </a:solidFill>
                <a:latin typeface="Arial" charset="0"/>
              </a:defRPr>
            </a:lvl2pPr>
            <a:lvl3pPr marL="1143000" indent="-228600" eaLnBrk="0" hangingPunct="0">
              <a:defRPr sz="4300">
                <a:solidFill>
                  <a:srgbClr val="0093D0"/>
                </a:solidFill>
                <a:latin typeface="Arial" charset="0"/>
              </a:defRPr>
            </a:lvl3pPr>
            <a:lvl4pPr marL="1600200" indent="-228600" eaLnBrk="0" hangingPunct="0">
              <a:defRPr sz="4300">
                <a:solidFill>
                  <a:srgbClr val="0093D0"/>
                </a:solidFill>
                <a:latin typeface="Arial" charset="0"/>
              </a:defRPr>
            </a:lvl4pPr>
            <a:lvl5pPr marL="2057400" indent="-228600" eaLnBrk="0" hangingPunct="0">
              <a:defRPr sz="4300">
                <a:solidFill>
                  <a:srgbClr val="0093D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200" smtClean="0"/>
              <a:t>Copyright © TTTech Computertechnik AG.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93D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93D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93D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93D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93D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0093D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0093D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0093D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0093D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41414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41414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41414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41414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41414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400">
          <a:solidFill>
            <a:srgbClr val="41414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400">
          <a:solidFill>
            <a:srgbClr val="41414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400">
          <a:solidFill>
            <a:srgbClr val="41414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400">
          <a:solidFill>
            <a:srgbClr val="41414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30438" y="6477000"/>
            <a:ext cx="467836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© TTTech Computertechnik AG. All rights reserved.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85725"/>
            <a:ext cx="5399088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619250"/>
            <a:ext cx="842168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 (Arial, 25pt, rgb 65/65/65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58775" y="6477000"/>
            <a:ext cx="14398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4300">
                <a:solidFill>
                  <a:srgbClr val="0093D0"/>
                </a:solidFill>
                <a:latin typeface="Arial" charset="0"/>
              </a:defRPr>
            </a:lvl1pPr>
            <a:lvl2pPr marL="742950" indent="-285750" eaLnBrk="0" hangingPunct="0">
              <a:defRPr sz="4300">
                <a:solidFill>
                  <a:srgbClr val="0093D0"/>
                </a:solidFill>
                <a:latin typeface="Arial" charset="0"/>
              </a:defRPr>
            </a:lvl2pPr>
            <a:lvl3pPr marL="1143000" indent="-228600" eaLnBrk="0" hangingPunct="0">
              <a:defRPr sz="4300">
                <a:solidFill>
                  <a:srgbClr val="0093D0"/>
                </a:solidFill>
                <a:latin typeface="Arial" charset="0"/>
              </a:defRPr>
            </a:lvl3pPr>
            <a:lvl4pPr marL="1600200" indent="-228600" eaLnBrk="0" hangingPunct="0">
              <a:defRPr sz="4300">
                <a:solidFill>
                  <a:srgbClr val="0093D0"/>
                </a:solidFill>
                <a:latin typeface="Arial" charset="0"/>
              </a:defRPr>
            </a:lvl4pPr>
            <a:lvl5pPr marL="2057400" indent="-228600" eaLnBrk="0" hangingPunct="0">
              <a:defRPr sz="4300">
                <a:solidFill>
                  <a:srgbClr val="0093D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smtClean="0">
                <a:cs typeface="Arial" charset="0"/>
              </a:rPr>
              <a:t>www.tttech.com</a:t>
            </a:r>
          </a:p>
        </p:txBody>
      </p:sp>
      <p:sp>
        <p:nvSpPr>
          <p:cNvPr id="44544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37363" y="6477000"/>
            <a:ext cx="2159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8BBC9807-B028-4E76-A2F8-3CB0F5255646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5883275" y="647700"/>
            <a:ext cx="2970213" cy="400050"/>
            <a:chOff x="3706" y="408"/>
            <a:chExt cx="1871" cy="252"/>
          </a:xfrm>
        </p:grpSpPr>
        <p:sp>
          <p:nvSpPr>
            <p:cNvPr id="4104" name="Text Box 8"/>
            <p:cNvSpPr txBox="1">
              <a:spLocks noChangeArrowheads="1"/>
            </p:cNvSpPr>
            <p:nvPr/>
          </p:nvSpPr>
          <p:spPr bwMode="auto">
            <a:xfrm>
              <a:off x="3706" y="525"/>
              <a:ext cx="99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1pPr>
              <a:lvl2pPr marL="742950" indent="-285750"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2pPr>
              <a:lvl3pPr marL="1143000" indent="-228600"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3pPr>
              <a:lvl4pPr marL="1600200" indent="-228600"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4pPr>
              <a:lvl5pPr marL="2057400" indent="-228600"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93D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93D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93D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93D0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defRPr/>
              </a:pPr>
              <a:r>
                <a:rPr lang="en-US" sz="800" smtClean="0">
                  <a:cs typeface="Arial" charset="0"/>
                </a:rPr>
                <a:t>Ensuring Reliable Networks</a:t>
              </a:r>
            </a:p>
          </p:txBody>
        </p:sp>
        <p:grpSp>
          <p:nvGrpSpPr>
            <p:cNvPr id="4105" name="Group 9"/>
            <p:cNvGrpSpPr>
              <a:grpSpLocks noChangeAspect="1"/>
            </p:cNvGrpSpPr>
            <p:nvPr userDrawn="1"/>
          </p:nvGrpSpPr>
          <p:grpSpPr bwMode="auto">
            <a:xfrm>
              <a:off x="4670" y="408"/>
              <a:ext cx="907" cy="215"/>
              <a:chOff x="4670" y="408"/>
              <a:chExt cx="907" cy="215"/>
            </a:xfrm>
          </p:grpSpPr>
          <p:sp>
            <p:nvSpPr>
              <p:cNvPr id="4106" name="AutoShape 10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4670" y="408"/>
                <a:ext cx="907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auto">
              <a:xfrm>
                <a:off x="4670" y="410"/>
                <a:ext cx="188" cy="210"/>
              </a:xfrm>
              <a:custGeom>
                <a:avLst/>
                <a:gdLst>
                  <a:gd name="T0" fmla="*/ 178 w 188"/>
                  <a:gd name="T1" fmla="*/ 47 h 210"/>
                  <a:gd name="T2" fmla="*/ 116 w 188"/>
                  <a:gd name="T3" fmla="*/ 47 h 210"/>
                  <a:gd name="T4" fmla="*/ 83 w 188"/>
                  <a:gd name="T5" fmla="*/ 210 h 210"/>
                  <a:gd name="T6" fmla="*/ 27 w 188"/>
                  <a:gd name="T7" fmla="*/ 210 h 210"/>
                  <a:gd name="T8" fmla="*/ 62 w 188"/>
                  <a:gd name="T9" fmla="*/ 47 h 210"/>
                  <a:gd name="T10" fmla="*/ 0 w 188"/>
                  <a:gd name="T11" fmla="*/ 47 h 210"/>
                  <a:gd name="T12" fmla="*/ 10 w 188"/>
                  <a:gd name="T13" fmla="*/ 0 h 210"/>
                  <a:gd name="T14" fmla="*/ 188 w 188"/>
                  <a:gd name="T15" fmla="*/ 0 h 210"/>
                  <a:gd name="T16" fmla="*/ 178 w 188"/>
                  <a:gd name="T17" fmla="*/ 47 h 2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8" h="210">
                    <a:moveTo>
                      <a:pt x="178" y="47"/>
                    </a:moveTo>
                    <a:lnTo>
                      <a:pt x="116" y="47"/>
                    </a:lnTo>
                    <a:lnTo>
                      <a:pt x="83" y="210"/>
                    </a:lnTo>
                    <a:lnTo>
                      <a:pt x="27" y="210"/>
                    </a:lnTo>
                    <a:lnTo>
                      <a:pt x="62" y="47"/>
                    </a:lnTo>
                    <a:lnTo>
                      <a:pt x="0" y="47"/>
                    </a:lnTo>
                    <a:lnTo>
                      <a:pt x="10" y="0"/>
                    </a:lnTo>
                    <a:lnTo>
                      <a:pt x="188" y="0"/>
                    </a:lnTo>
                    <a:lnTo>
                      <a:pt x="178" y="47"/>
                    </a:lnTo>
                    <a:close/>
                  </a:path>
                </a:pathLst>
              </a:custGeom>
              <a:solidFill>
                <a:srgbClr val="0092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auto">
              <a:xfrm>
                <a:off x="4829" y="410"/>
                <a:ext cx="161" cy="210"/>
              </a:xfrm>
              <a:custGeom>
                <a:avLst/>
                <a:gdLst>
                  <a:gd name="T0" fmla="*/ 0 w 161"/>
                  <a:gd name="T1" fmla="*/ 210 h 210"/>
                  <a:gd name="T2" fmla="*/ 56 w 161"/>
                  <a:gd name="T3" fmla="*/ 210 h 210"/>
                  <a:gd name="T4" fmla="*/ 89 w 161"/>
                  <a:gd name="T5" fmla="*/ 47 h 210"/>
                  <a:gd name="T6" fmla="*/ 151 w 161"/>
                  <a:gd name="T7" fmla="*/ 47 h 210"/>
                  <a:gd name="T8" fmla="*/ 161 w 161"/>
                  <a:gd name="T9" fmla="*/ 0 h 210"/>
                  <a:gd name="T10" fmla="*/ 46 w 161"/>
                  <a:gd name="T11" fmla="*/ 0 h 210"/>
                  <a:gd name="T12" fmla="*/ 0 w 161"/>
                  <a:gd name="T13" fmla="*/ 210 h 2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1" h="210">
                    <a:moveTo>
                      <a:pt x="0" y="210"/>
                    </a:moveTo>
                    <a:lnTo>
                      <a:pt x="56" y="210"/>
                    </a:lnTo>
                    <a:lnTo>
                      <a:pt x="89" y="47"/>
                    </a:lnTo>
                    <a:lnTo>
                      <a:pt x="151" y="47"/>
                    </a:lnTo>
                    <a:lnTo>
                      <a:pt x="161" y="0"/>
                    </a:lnTo>
                    <a:lnTo>
                      <a:pt x="46" y="0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0092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auto">
              <a:xfrm>
                <a:off x="4963" y="410"/>
                <a:ext cx="161" cy="210"/>
              </a:xfrm>
              <a:custGeom>
                <a:avLst/>
                <a:gdLst>
                  <a:gd name="T0" fmla="*/ 44 w 161"/>
                  <a:gd name="T1" fmla="*/ 0 h 210"/>
                  <a:gd name="T2" fmla="*/ 0 w 161"/>
                  <a:gd name="T3" fmla="*/ 210 h 210"/>
                  <a:gd name="T4" fmla="*/ 54 w 161"/>
                  <a:gd name="T5" fmla="*/ 210 h 210"/>
                  <a:gd name="T6" fmla="*/ 89 w 161"/>
                  <a:gd name="T7" fmla="*/ 47 h 210"/>
                  <a:gd name="T8" fmla="*/ 151 w 161"/>
                  <a:gd name="T9" fmla="*/ 47 h 210"/>
                  <a:gd name="T10" fmla="*/ 161 w 161"/>
                  <a:gd name="T11" fmla="*/ 0 h 210"/>
                  <a:gd name="T12" fmla="*/ 44 w 161"/>
                  <a:gd name="T13" fmla="*/ 0 h 2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1" h="210">
                    <a:moveTo>
                      <a:pt x="44" y="0"/>
                    </a:moveTo>
                    <a:lnTo>
                      <a:pt x="0" y="210"/>
                    </a:lnTo>
                    <a:lnTo>
                      <a:pt x="54" y="210"/>
                    </a:lnTo>
                    <a:lnTo>
                      <a:pt x="89" y="47"/>
                    </a:lnTo>
                    <a:lnTo>
                      <a:pt x="151" y="47"/>
                    </a:lnTo>
                    <a:lnTo>
                      <a:pt x="161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92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0" name="Freeform 14"/>
              <p:cNvSpPr>
                <a:spLocks noEditPoints="1"/>
              </p:cNvSpPr>
              <p:nvPr userDrawn="1"/>
            </p:nvSpPr>
            <p:spPr bwMode="auto">
              <a:xfrm>
                <a:off x="5076" y="462"/>
                <a:ext cx="160" cy="163"/>
              </a:xfrm>
              <a:custGeom>
                <a:avLst/>
                <a:gdLst>
                  <a:gd name="T0" fmla="*/ 3007 w 101"/>
                  <a:gd name="T1" fmla="*/ 6400 h 102"/>
                  <a:gd name="T2" fmla="*/ 3007 w 101"/>
                  <a:gd name="T3" fmla="*/ 7043 h 102"/>
                  <a:gd name="T4" fmla="*/ 4627 w 101"/>
                  <a:gd name="T5" fmla="*/ 8727 h 102"/>
                  <a:gd name="T6" fmla="*/ 6467 w 101"/>
                  <a:gd name="T7" fmla="*/ 7610 h 102"/>
                  <a:gd name="T8" fmla="*/ 9562 w 101"/>
                  <a:gd name="T9" fmla="*/ 7610 h 102"/>
                  <a:gd name="T10" fmla="*/ 4596 w 101"/>
                  <a:gd name="T11" fmla="*/ 11047 h 102"/>
                  <a:gd name="T12" fmla="*/ 0 w 101"/>
                  <a:gd name="T13" fmla="*/ 6522 h 102"/>
                  <a:gd name="T14" fmla="*/ 5684 w 101"/>
                  <a:gd name="T15" fmla="*/ 0 h 102"/>
                  <a:gd name="T16" fmla="*/ 10039 w 101"/>
                  <a:gd name="T17" fmla="*/ 4546 h 102"/>
                  <a:gd name="T18" fmla="*/ 9868 w 101"/>
                  <a:gd name="T19" fmla="*/ 6400 h 102"/>
                  <a:gd name="T20" fmla="*/ 3007 w 101"/>
                  <a:gd name="T21" fmla="*/ 6400 h 102"/>
                  <a:gd name="T22" fmla="*/ 6985 w 101"/>
                  <a:gd name="T23" fmla="*/ 4462 h 102"/>
                  <a:gd name="T24" fmla="*/ 5581 w 101"/>
                  <a:gd name="T25" fmla="*/ 2280 h 102"/>
                  <a:gd name="T26" fmla="*/ 3248 w 101"/>
                  <a:gd name="T27" fmla="*/ 4462 h 102"/>
                  <a:gd name="T28" fmla="*/ 6985 w 101"/>
                  <a:gd name="T29" fmla="*/ 4462 h 1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1" h="102">
                    <a:moveTo>
                      <a:pt x="30" y="59"/>
                    </a:moveTo>
                    <a:cubicBezTo>
                      <a:pt x="30" y="60"/>
                      <a:pt x="30" y="62"/>
                      <a:pt x="30" y="65"/>
                    </a:cubicBezTo>
                    <a:cubicBezTo>
                      <a:pt x="31" y="75"/>
                      <a:pt x="37" y="80"/>
                      <a:pt x="47" y="80"/>
                    </a:cubicBezTo>
                    <a:cubicBezTo>
                      <a:pt x="58" y="80"/>
                      <a:pt x="63" y="76"/>
                      <a:pt x="65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88" y="93"/>
                      <a:pt x="69" y="102"/>
                      <a:pt x="46" y="102"/>
                    </a:cubicBezTo>
                    <a:cubicBezTo>
                      <a:pt x="19" y="102"/>
                      <a:pt x="0" y="88"/>
                      <a:pt x="0" y="60"/>
                    </a:cubicBezTo>
                    <a:cubicBezTo>
                      <a:pt x="0" y="26"/>
                      <a:pt x="22" y="0"/>
                      <a:pt x="57" y="0"/>
                    </a:cubicBezTo>
                    <a:cubicBezTo>
                      <a:pt x="81" y="0"/>
                      <a:pt x="101" y="14"/>
                      <a:pt x="101" y="42"/>
                    </a:cubicBezTo>
                    <a:cubicBezTo>
                      <a:pt x="101" y="48"/>
                      <a:pt x="100" y="53"/>
                      <a:pt x="99" y="59"/>
                    </a:cubicBezTo>
                    <a:lnTo>
                      <a:pt x="30" y="59"/>
                    </a:lnTo>
                    <a:close/>
                    <a:moveTo>
                      <a:pt x="70" y="41"/>
                    </a:moveTo>
                    <a:cubicBezTo>
                      <a:pt x="71" y="30"/>
                      <a:pt x="66" y="21"/>
                      <a:pt x="56" y="21"/>
                    </a:cubicBezTo>
                    <a:cubicBezTo>
                      <a:pt x="43" y="21"/>
                      <a:pt x="36" y="29"/>
                      <a:pt x="33" y="41"/>
                    </a:cubicBezTo>
                    <a:lnTo>
                      <a:pt x="70" y="41"/>
                    </a:lnTo>
                    <a:close/>
                  </a:path>
                </a:pathLst>
              </a:custGeom>
              <a:solidFill>
                <a:srgbClr val="0092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" name="Freeform 15"/>
              <p:cNvSpPr>
                <a:spLocks/>
              </p:cNvSpPr>
              <p:nvPr userDrawn="1"/>
            </p:nvSpPr>
            <p:spPr bwMode="auto">
              <a:xfrm>
                <a:off x="5246" y="462"/>
                <a:ext cx="159" cy="163"/>
              </a:xfrm>
              <a:custGeom>
                <a:avLst/>
                <a:gdLst>
                  <a:gd name="T0" fmla="*/ 7195 w 100"/>
                  <a:gd name="T1" fmla="*/ 4129 h 102"/>
                  <a:gd name="T2" fmla="*/ 6839 w 100"/>
                  <a:gd name="T3" fmla="*/ 2929 h 102"/>
                  <a:gd name="T4" fmla="*/ 5805 w 100"/>
                  <a:gd name="T5" fmla="*/ 2506 h 102"/>
                  <a:gd name="T6" fmla="*/ 3312 w 100"/>
                  <a:gd name="T7" fmla="*/ 6183 h 102"/>
                  <a:gd name="T8" fmla="*/ 4927 w 100"/>
                  <a:gd name="T9" fmla="*/ 8542 h 102"/>
                  <a:gd name="T10" fmla="*/ 6839 w 100"/>
                  <a:gd name="T11" fmla="*/ 6709 h 102"/>
                  <a:gd name="T12" fmla="*/ 9920 w 100"/>
                  <a:gd name="T13" fmla="*/ 6709 h 102"/>
                  <a:gd name="T14" fmla="*/ 4735 w 100"/>
                  <a:gd name="T15" fmla="*/ 11047 h 102"/>
                  <a:gd name="T16" fmla="*/ 0 w 100"/>
                  <a:gd name="T17" fmla="*/ 6522 h 102"/>
                  <a:gd name="T18" fmla="*/ 5935 w 100"/>
                  <a:gd name="T19" fmla="*/ 0 h 102"/>
                  <a:gd name="T20" fmla="*/ 10322 w 100"/>
                  <a:gd name="T21" fmla="*/ 4129 h 102"/>
                  <a:gd name="T22" fmla="*/ 7195 w 100"/>
                  <a:gd name="T23" fmla="*/ 4129 h 10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0" h="102">
                    <a:moveTo>
                      <a:pt x="70" y="38"/>
                    </a:moveTo>
                    <a:cubicBezTo>
                      <a:pt x="70" y="33"/>
                      <a:pt x="69" y="30"/>
                      <a:pt x="66" y="27"/>
                    </a:cubicBezTo>
                    <a:cubicBezTo>
                      <a:pt x="64" y="25"/>
                      <a:pt x="60" y="24"/>
                      <a:pt x="56" y="23"/>
                    </a:cubicBezTo>
                    <a:cubicBezTo>
                      <a:pt x="38" y="23"/>
                      <a:pt x="32" y="42"/>
                      <a:pt x="32" y="57"/>
                    </a:cubicBezTo>
                    <a:cubicBezTo>
                      <a:pt x="32" y="70"/>
                      <a:pt x="37" y="79"/>
                      <a:pt x="48" y="79"/>
                    </a:cubicBezTo>
                    <a:cubicBezTo>
                      <a:pt x="58" y="79"/>
                      <a:pt x="64" y="72"/>
                      <a:pt x="66" y="62"/>
                    </a:cubicBezTo>
                    <a:cubicBezTo>
                      <a:pt x="96" y="62"/>
                      <a:pt x="96" y="62"/>
                      <a:pt x="96" y="62"/>
                    </a:cubicBezTo>
                    <a:cubicBezTo>
                      <a:pt x="91" y="90"/>
                      <a:pt x="72" y="102"/>
                      <a:pt x="46" y="102"/>
                    </a:cubicBezTo>
                    <a:cubicBezTo>
                      <a:pt x="20" y="102"/>
                      <a:pt x="0" y="88"/>
                      <a:pt x="0" y="60"/>
                    </a:cubicBezTo>
                    <a:cubicBezTo>
                      <a:pt x="0" y="26"/>
                      <a:pt x="23" y="0"/>
                      <a:pt x="57" y="0"/>
                    </a:cubicBezTo>
                    <a:cubicBezTo>
                      <a:pt x="82" y="0"/>
                      <a:pt x="100" y="12"/>
                      <a:pt x="100" y="38"/>
                    </a:cubicBez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0092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" name="Freeform 16"/>
              <p:cNvSpPr>
                <a:spLocks/>
              </p:cNvSpPr>
              <p:nvPr userDrawn="1"/>
            </p:nvSpPr>
            <p:spPr bwMode="auto">
              <a:xfrm>
                <a:off x="5402" y="410"/>
                <a:ext cx="173" cy="210"/>
              </a:xfrm>
              <a:custGeom>
                <a:avLst/>
                <a:gdLst>
                  <a:gd name="T0" fmla="*/ 2811 w 109"/>
                  <a:gd name="T1" fmla="*/ 0 h 132"/>
                  <a:gd name="T2" fmla="*/ 5990 w 109"/>
                  <a:gd name="T3" fmla="*/ 0 h 132"/>
                  <a:gd name="T4" fmla="*/ 5006 w 109"/>
                  <a:gd name="T5" fmla="*/ 4879 h 132"/>
                  <a:gd name="T6" fmla="*/ 5006 w 109"/>
                  <a:gd name="T7" fmla="*/ 4973 h 132"/>
                  <a:gd name="T8" fmla="*/ 8301 w 109"/>
                  <a:gd name="T9" fmla="*/ 3455 h 132"/>
                  <a:gd name="T10" fmla="*/ 11059 w 109"/>
                  <a:gd name="T11" fmla="*/ 6193 h 132"/>
                  <a:gd name="T12" fmla="*/ 10755 w 109"/>
                  <a:gd name="T13" fmla="*/ 8416 h 132"/>
                  <a:gd name="T14" fmla="*/ 9671 w 109"/>
                  <a:gd name="T15" fmla="*/ 13695 h 132"/>
                  <a:gd name="T16" fmla="*/ 6396 w 109"/>
                  <a:gd name="T17" fmla="*/ 13695 h 132"/>
                  <a:gd name="T18" fmla="*/ 7482 w 109"/>
                  <a:gd name="T19" fmla="*/ 8416 h 132"/>
                  <a:gd name="T20" fmla="*/ 7736 w 109"/>
                  <a:gd name="T21" fmla="*/ 7162 h 132"/>
                  <a:gd name="T22" fmla="*/ 6569 w 109"/>
                  <a:gd name="T23" fmla="*/ 5963 h 132"/>
                  <a:gd name="T24" fmla="*/ 4030 w 109"/>
                  <a:gd name="T25" fmla="*/ 9487 h 132"/>
                  <a:gd name="T26" fmla="*/ 3154 w 109"/>
                  <a:gd name="T27" fmla="*/ 13695 h 132"/>
                  <a:gd name="T28" fmla="*/ 0 w 109"/>
                  <a:gd name="T29" fmla="*/ 13695 h 132"/>
                  <a:gd name="T30" fmla="*/ 2811 w 109"/>
                  <a:gd name="T31" fmla="*/ 0 h 13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9" h="132">
                    <a:moveTo>
                      <a:pt x="28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54" y="41"/>
                      <a:pt x="65" y="33"/>
                      <a:pt x="82" y="33"/>
                    </a:cubicBezTo>
                    <a:cubicBezTo>
                      <a:pt x="99" y="33"/>
                      <a:pt x="109" y="44"/>
                      <a:pt x="109" y="60"/>
                    </a:cubicBezTo>
                    <a:cubicBezTo>
                      <a:pt x="109" y="66"/>
                      <a:pt x="107" y="76"/>
                      <a:pt x="106" y="81"/>
                    </a:cubicBezTo>
                    <a:cubicBezTo>
                      <a:pt x="95" y="132"/>
                      <a:pt x="95" y="132"/>
                      <a:pt x="95" y="132"/>
                    </a:cubicBezTo>
                    <a:cubicBezTo>
                      <a:pt x="63" y="132"/>
                      <a:pt x="63" y="132"/>
                      <a:pt x="63" y="132"/>
                    </a:cubicBezTo>
                    <a:cubicBezTo>
                      <a:pt x="74" y="81"/>
                      <a:pt x="74" y="81"/>
                      <a:pt x="74" y="81"/>
                    </a:cubicBezTo>
                    <a:cubicBezTo>
                      <a:pt x="75" y="77"/>
                      <a:pt x="76" y="73"/>
                      <a:pt x="76" y="69"/>
                    </a:cubicBezTo>
                    <a:cubicBezTo>
                      <a:pt x="76" y="61"/>
                      <a:pt x="71" y="57"/>
                      <a:pt x="65" y="57"/>
                    </a:cubicBezTo>
                    <a:cubicBezTo>
                      <a:pt x="45" y="57"/>
                      <a:pt x="43" y="76"/>
                      <a:pt x="40" y="91"/>
                    </a:cubicBezTo>
                    <a:cubicBezTo>
                      <a:pt x="31" y="132"/>
                      <a:pt x="31" y="132"/>
                      <a:pt x="31" y="132"/>
                    </a:cubicBezTo>
                    <a:cubicBezTo>
                      <a:pt x="0" y="132"/>
                      <a:pt x="0" y="132"/>
                      <a:pt x="0" y="132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92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93D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93D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93D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93D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93D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93D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93D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93D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93D0"/>
          </a:solidFill>
          <a:latin typeface="Arial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414141"/>
          </a:solidFill>
          <a:latin typeface="+mn-lt"/>
          <a:ea typeface="+mn-ea"/>
          <a:cs typeface="+mn-cs"/>
        </a:defRPr>
      </a:lvl1pPr>
      <a:lvl2pPr marL="533400" indent="-1778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414141"/>
          </a:solidFill>
          <a:latin typeface="+mn-lt"/>
        </a:defRPr>
      </a:lvl2pPr>
      <a:lvl3pPr marL="885825" indent="-1730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14141"/>
          </a:solidFill>
          <a:latin typeface="+mn-lt"/>
        </a:defRPr>
      </a:lvl3pPr>
      <a:lvl4pPr marL="1249363" indent="-184150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rgbClr val="414141"/>
          </a:solidFill>
          <a:latin typeface="+mn-lt"/>
        </a:defRPr>
      </a:lvl4pPr>
      <a:lvl5pPr marL="1611313" indent="-182563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rgbClr val="414141"/>
          </a:solidFill>
          <a:latin typeface="+mn-lt"/>
        </a:defRPr>
      </a:lvl5pPr>
      <a:lvl6pPr marL="2068513" indent="-182563" algn="l" rtl="0" fontAlgn="base">
        <a:spcBef>
          <a:spcPct val="20000"/>
        </a:spcBef>
        <a:spcAft>
          <a:spcPct val="0"/>
        </a:spcAft>
        <a:buChar char="•"/>
        <a:defRPr sz="1500">
          <a:solidFill>
            <a:srgbClr val="414141"/>
          </a:solidFill>
          <a:latin typeface="+mn-lt"/>
        </a:defRPr>
      </a:lvl6pPr>
      <a:lvl7pPr marL="2525713" indent="-182563" algn="l" rtl="0" fontAlgn="base">
        <a:spcBef>
          <a:spcPct val="20000"/>
        </a:spcBef>
        <a:spcAft>
          <a:spcPct val="0"/>
        </a:spcAft>
        <a:buChar char="•"/>
        <a:defRPr sz="1500">
          <a:solidFill>
            <a:srgbClr val="414141"/>
          </a:solidFill>
          <a:latin typeface="+mn-lt"/>
        </a:defRPr>
      </a:lvl7pPr>
      <a:lvl8pPr marL="2982913" indent="-182563" algn="l" rtl="0" fontAlgn="base">
        <a:spcBef>
          <a:spcPct val="20000"/>
        </a:spcBef>
        <a:spcAft>
          <a:spcPct val="0"/>
        </a:spcAft>
        <a:buChar char="•"/>
        <a:defRPr sz="1500">
          <a:solidFill>
            <a:srgbClr val="414141"/>
          </a:solidFill>
          <a:latin typeface="+mn-lt"/>
        </a:defRPr>
      </a:lvl8pPr>
      <a:lvl9pPr marL="3440113" indent="-182563" algn="l" rtl="0" fontAlgn="base">
        <a:spcBef>
          <a:spcPct val="20000"/>
        </a:spcBef>
        <a:spcAft>
          <a:spcPct val="0"/>
        </a:spcAft>
        <a:buChar char="•"/>
        <a:defRPr sz="1500">
          <a:solidFill>
            <a:srgbClr val="41414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3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3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8.bin"/><Relationship Id="rId18" Type="http://schemas.openxmlformats.org/officeDocument/2006/relationships/oleObject" Target="../embeddings/oleObject13.bin"/><Relationship Id="rId26" Type="http://schemas.openxmlformats.org/officeDocument/2006/relationships/oleObject" Target="../embeddings/oleObject21.bin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16.bin"/><Relationship Id="rId7" Type="http://schemas.openxmlformats.org/officeDocument/2006/relationships/image" Target="../media/image8.emf"/><Relationship Id="rId12" Type="http://schemas.openxmlformats.org/officeDocument/2006/relationships/oleObject" Target="../embeddings/oleObject7.bin"/><Relationship Id="rId17" Type="http://schemas.openxmlformats.org/officeDocument/2006/relationships/oleObject" Target="../embeddings/oleObject12.bin"/><Relationship Id="rId25" Type="http://schemas.openxmlformats.org/officeDocument/2006/relationships/oleObject" Target="../embeddings/oleObject20.bin"/><Relationship Id="rId2" Type="http://schemas.openxmlformats.org/officeDocument/2006/relationships/slideLayout" Target="../slideLayouts/slideLayout16.xml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5.bin"/><Relationship Id="rId29" Type="http://schemas.openxmlformats.org/officeDocument/2006/relationships/oleObject" Target="../embeddings/oleObject23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6.bin"/><Relationship Id="rId24" Type="http://schemas.openxmlformats.org/officeDocument/2006/relationships/oleObject" Target="../embeddings/oleObject19.bin"/><Relationship Id="rId5" Type="http://schemas.openxmlformats.org/officeDocument/2006/relationships/image" Target="../media/image7.emf"/><Relationship Id="rId15" Type="http://schemas.openxmlformats.org/officeDocument/2006/relationships/oleObject" Target="../embeddings/oleObject10.bin"/><Relationship Id="rId23" Type="http://schemas.openxmlformats.org/officeDocument/2006/relationships/oleObject" Target="../embeddings/oleObject18.bin"/><Relationship Id="rId28" Type="http://schemas.openxmlformats.org/officeDocument/2006/relationships/image" Target="../media/image10.png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14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emf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7.bin"/><Relationship Id="rId27" Type="http://schemas.openxmlformats.org/officeDocument/2006/relationships/oleObject" Target="../embeddings/oleObject22.bin"/><Relationship Id="rId30" Type="http://schemas.openxmlformats.org/officeDocument/2006/relationships/oleObject" Target="../embeddings/oleObject2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12.png"/><Relationship Id="rId9" Type="http://schemas.openxmlformats.org/officeDocument/2006/relationships/oleObject" Target="../embeddings/oleObject28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119" y="4364633"/>
            <a:ext cx="9144000" cy="53662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Christian Fidi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>
          <a:xfrm>
            <a:off x="1" y="4940697"/>
            <a:ext cx="9144000" cy="360511"/>
          </a:xfrm>
        </p:spPr>
        <p:txBody>
          <a:bodyPr/>
          <a:lstStyle/>
          <a:p>
            <a:r>
              <a:rPr lang="en-US" dirty="0" smtClean="0"/>
              <a:t>Product Manager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Title Placeholder 13"/>
          <p:cNvSpPr txBox="1">
            <a:spLocks/>
          </p:cNvSpPr>
          <p:nvPr/>
        </p:nvSpPr>
        <p:spPr>
          <a:xfrm>
            <a:off x="0" y="2215896"/>
            <a:ext cx="9144000" cy="123110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ts val="4000"/>
              </a:spcBef>
              <a:spcAft>
                <a:spcPts val="2000"/>
              </a:spcAft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700"/>
              </a:spcAft>
            </a:pPr>
            <a:r>
              <a:rPr lang="en-US" altLang="de-DE" sz="4000" dirty="0">
                <a:solidFill>
                  <a:srgbClr val="0093D0"/>
                </a:solidFill>
              </a:rPr>
              <a:t>DETERMINISTIC ETHERNET FOR SCALABLE MODULAR AVIONICS</a:t>
            </a:r>
            <a:endParaRPr lang="en-US" sz="4000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3"/>
          </p:nvPr>
        </p:nvSpPr>
        <p:spPr>
          <a:xfrm>
            <a:off x="0" y="5517232"/>
            <a:ext cx="9180512" cy="443198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13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December, </a:t>
            </a:r>
            <a:r>
              <a:rPr lang="en-US" sz="2400" dirty="0" smtClean="0"/>
              <a:t>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902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9" grpId="1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2800" dirty="0" smtClean="0"/>
              <a:t>Launcher Avionics Architectures based on </a:t>
            </a:r>
            <a:r>
              <a:rPr lang="en-GB" altLang="en-US" sz="2800" dirty="0" err="1" smtClean="0"/>
              <a:t>TTEthernet</a:t>
            </a:r>
            <a:r>
              <a:rPr lang="en-GB" altLang="en-US" sz="2800" dirty="0" smtClean="0"/>
              <a:t> – Sync  </a:t>
            </a:r>
            <a:endParaRPr lang="en-US" altLang="en-US" sz="28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8776" y="1619250"/>
            <a:ext cx="3925192" cy="4525963"/>
          </a:xfrm>
        </p:spPr>
        <p:txBody>
          <a:bodyPr/>
          <a:lstStyle/>
          <a:p>
            <a:pPr marL="271463" indent="-260350" eaLnBrk="1" hangingPunct="1">
              <a:buClr>
                <a:srgbClr val="0093D0"/>
              </a:buClr>
              <a:buFont typeface="Courier New" panose="02070309020205020404" pitchFamily="49" charset="0"/>
              <a:buChar char="o"/>
            </a:pPr>
            <a:r>
              <a:rPr lang="de-AT" altLang="en-US" sz="1800" dirty="0" smtClean="0"/>
              <a:t>The </a:t>
            </a:r>
            <a:r>
              <a:rPr lang="de-AT" altLang="en-US" sz="1800" dirty="0" err="1" smtClean="0"/>
              <a:t>architecture</a:t>
            </a:r>
            <a:r>
              <a:rPr lang="de-AT" altLang="en-US" sz="1800" dirty="0" smtClean="0"/>
              <a:t> </a:t>
            </a:r>
            <a:r>
              <a:rPr lang="de-AT" altLang="en-US" sz="1800" dirty="0" err="1" smtClean="0"/>
              <a:t>uses</a:t>
            </a:r>
            <a:r>
              <a:rPr lang="de-AT" altLang="en-US" sz="1800" dirty="0" smtClean="0"/>
              <a:t> </a:t>
            </a:r>
          </a:p>
          <a:p>
            <a:pPr marL="530225" lvl="2" indent="-260350" eaLnBrk="1" hangingPunct="1">
              <a:buClr>
                <a:srgbClr val="0093D0"/>
              </a:buClr>
              <a:buFont typeface="Courier New" panose="02070309020205020404" pitchFamily="49" charset="0"/>
              <a:buChar char="o"/>
            </a:pPr>
            <a:r>
              <a:rPr lang="de-AT" altLang="en-US" sz="1600" dirty="0" smtClean="0"/>
              <a:t>4 </a:t>
            </a:r>
            <a:r>
              <a:rPr lang="de-AT" altLang="en-US" sz="1600" dirty="0" err="1" smtClean="0"/>
              <a:t>synchronization</a:t>
            </a:r>
            <a:r>
              <a:rPr lang="de-AT" altLang="en-US" sz="1600" dirty="0" smtClean="0"/>
              <a:t> </a:t>
            </a:r>
            <a:r>
              <a:rPr lang="de-AT" altLang="en-US" sz="1600" dirty="0" err="1" smtClean="0"/>
              <a:t>masters</a:t>
            </a:r>
            <a:r>
              <a:rPr lang="de-AT" altLang="en-US" sz="1600" dirty="0" smtClean="0"/>
              <a:t> (SM) </a:t>
            </a:r>
            <a:r>
              <a:rPr lang="de-AT" altLang="en-US" sz="1600" dirty="0" err="1" smtClean="0"/>
              <a:t>and</a:t>
            </a:r>
            <a:r>
              <a:rPr lang="de-AT" altLang="en-US" sz="1600" dirty="0" smtClean="0"/>
              <a:t> </a:t>
            </a:r>
          </a:p>
          <a:p>
            <a:pPr marL="530225" lvl="2" indent="-260350" eaLnBrk="1" hangingPunct="1">
              <a:buClr>
                <a:srgbClr val="0093D0"/>
              </a:buClr>
              <a:buFont typeface="Courier New" panose="02070309020205020404" pitchFamily="49" charset="0"/>
              <a:buChar char="o"/>
            </a:pPr>
            <a:r>
              <a:rPr lang="de-AT" altLang="en-US" sz="1600" dirty="0" smtClean="0"/>
              <a:t>2 </a:t>
            </a:r>
            <a:r>
              <a:rPr lang="de-AT" altLang="en-US" sz="1600" dirty="0" err="1" smtClean="0"/>
              <a:t>compression</a:t>
            </a:r>
            <a:r>
              <a:rPr lang="de-AT" altLang="en-US" sz="1600" dirty="0" smtClean="0"/>
              <a:t> </a:t>
            </a:r>
            <a:r>
              <a:rPr lang="de-AT" altLang="en-US" sz="1600" dirty="0" err="1" smtClean="0"/>
              <a:t>masters</a:t>
            </a:r>
            <a:r>
              <a:rPr lang="de-AT" altLang="en-US" sz="1600" dirty="0" smtClean="0"/>
              <a:t> (CM) </a:t>
            </a:r>
          </a:p>
          <a:p>
            <a:pPr marL="271463" indent="-260350" eaLnBrk="1" hangingPunct="1">
              <a:buClr>
                <a:srgbClr val="0093D0"/>
              </a:buClr>
              <a:buFont typeface="Courier New" panose="02070309020205020404" pitchFamily="49" charset="0"/>
              <a:buChar char="o"/>
            </a:pPr>
            <a:r>
              <a:rPr lang="de-AT" altLang="en-US" sz="1800" dirty="0" smtClean="0"/>
              <a:t>The SMs </a:t>
            </a:r>
            <a:r>
              <a:rPr lang="de-AT" altLang="en-US" sz="1800" dirty="0" err="1" smtClean="0"/>
              <a:t>are</a:t>
            </a:r>
            <a:r>
              <a:rPr lang="de-AT" altLang="en-US" sz="1800" dirty="0" smtClean="0"/>
              <a:t> </a:t>
            </a:r>
            <a:r>
              <a:rPr lang="de-AT" altLang="en-US" sz="1800" dirty="0" err="1" smtClean="0"/>
              <a:t>providing</a:t>
            </a:r>
            <a:r>
              <a:rPr lang="de-AT" altLang="en-US" sz="1800" dirty="0" smtClean="0"/>
              <a:t> </a:t>
            </a:r>
            <a:r>
              <a:rPr lang="de-AT" altLang="en-US" sz="1800" dirty="0" err="1" smtClean="0"/>
              <a:t>their</a:t>
            </a:r>
            <a:r>
              <a:rPr lang="de-AT" altLang="en-US" sz="1800" dirty="0" smtClean="0"/>
              <a:t> time </a:t>
            </a:r>
            <a:r>
              <a:rPr lang="de-AT" altLang="en-US" sz="1800" dirty="0" err="1" smtClean="0"/>
              <a:t>information</a:t>
            </a:r>
            <a:r>
              <a:rPr lang="de-AT" altLang="en-US" sz="1800" dirty="0" smtClean="0"/>
              <a:t> </a:t>
            </a:r>
            <a:r>
              <a:rPr lang="de-AT" altLang="en-US" sz="1800" dirty="0" err="1" smtClean="0"/>
              <a:t>to</a:t>
            </a:r>
            <a:r>
              <a:rPr lang="de-AT" altLang="en-US" sz="1800" dirty="0" smtClean="0"/>
              <a:t> </a:t>
            </a:r>
            <a:r>
              <a:rPr lang="de-AT" altLang="en-US" sz="1800" dirty="0" err="1" smtClean="0"/>
              <a:t>the</a:t>
            </a:r>
            <a:r>
              <a:rPr lang="de-AT" altLang="en-US" sz="1800" dirty="0" smtClean="0"/>
              <a:t> CMs </a:t>
            </a:r>
          </a:p>
          <a:p>
            <a:pPr marL="271463" indent="-260350" eaLnBrk="1" hangingPunct="1">
              <a:buClr>
                <a:srgbClr val="0093D0"/>
              </a:buClr>
              <a:buFont typeface="Courier New" panose="02070309020205020404" pitchFamily="49" charset="0"/>
              <a:buChar char="o"/>
            </a:pPr>
            <a:r>
              <a:rPr lang="de-AT" altLang="en-US" sz="1800" dirty="0" smtClean="0"/>
              <a:t>The CMs </a:t>
            </a:r>
            <a:r>
              <a:rPr lang="de-AT" altLang="en-US" sz="1800" dirty="0" err="1" smtClean="0"/>
              <a:t>are</a:t>
            </a:r>
            <a:r>
              <a:rPr lang="de-AT" altLang="en-US" sz="1800" dirty="0" smtClean="0"/>
              <a:t> </a:t>
            </a:r>
            <a:r>
              <a:rPr lang="de-AT" altLang="en-US" sz="1800" dirty="0" err="1" smtClean="0"/>
              <a:t>performing</a:t>
            </a:r>
            <a:r>
              <a:rPr lang="de-AT" altLang="en-US" sz="1800" dirty="0" smtClean="0"/>
              <a:t> a fault-tolerant </a:t>
            </a:r>
            <a:r>
              <a:rPr lang="de-AT" altLang="en-US" sz="1800" dirty="0" err="1" smtClean="0"/>
              <a:t>average</a:t>
            </a:r>
            <a:r>
              <a:rPr lang="de-AT" altLang="en-US" sz="1800" dirty="0" smtClean="0"/>
              <a:t> (FTA) </a:t>
            </a:r>
          </a:p>
          <a:p>
            <a:pPr marL="271463" indent="-260350" eaLnBrk="1" hangingPunct="1">
              <a:buClr>
                <a:srgbClr val="0093D0"/>
              </a:buClr>
              <a:buFont typeface="Courier New" panose="02070309020205020404" pitchFamily="49" charset="0"/>
              <a:buChar char="o"/>
            </a:pPr>
            <a:r>
              <a:rPr lang="de-AT" altLang="en-US" sz="1800" dirty="0" smtClean="0"/>
              <a:t>A </a:t>
            </a:r>
            <a:r>
              <a:rPr lang="de-AT" altLang="en-US" sz="1800" dirty="0" err="1" smtClean="0"/>
              <a:t>single</a:t>
            </a:r>
            <a:r>
              <a:rPr lang="de-AT" altLang="en-US" sz="1800" dirty="0" smtClean="0"/>
              <a:t> </a:t>
            </a:r>
            <a:r>
              <a:rPr lang="de-AT" altLang="en-US" sz="1800" dirty="0" err="1" smtClean="0"/>
              <a:t>byzantine</a:t>
            </a:r>
            <a:r>
              <a:rPr lang="de-AT" altLang="en-US" sz="1800" dirty="0" smtClean="0"/>
              <a:t> fault </a:t>
            </a:r>
            <a:r>
              <a:rPr lang="de-AT" altLang="en-US" sz="1800" dirty="0" err="1" smtClean="0"/>
              <a:t>can</a:t>
            </a:r>
            <a:r>
              <a:rPr lang="de-AT" altLang="en-US" sz="1800" dirty="0" smtClean="0"/>
              <a:t> </a:t>
            </a:r>
            <a:r>
              <a:rPr lang="de-AT" altLang="en-US" sz="1800" dirty="0" err="1" smtClean="0"/>
              <a:t>be</a:t>
            </a:r>
            <a:r>
              <a:rPr lang="de-AT" altLang="en-US" sz="1800" dirty="0" smtClean="0"/>
              <a:t> </a:t>
            </a:r>
            <a:r>
              <a:rPr lang="de-AT" altLang="en-US" sz="1800" dirty="0" err="1" smtClean="0"/>
              <a:t>tolerated</a:t>
            </a:r>
            <a:endParaRPr lang="de-AT" altLang="en-US" sz="1800" dirty="0" smtClean="0"/>
          </a:p>
          <a:p>
            <a:pPr marL="271463" indent="-260350" eaLnBrk="1" hangingPunct="1">
              <a:buClr>
                <a:srgbClr val="0093D0"/>
              </a:buClr>
              <a:buFont typeface="Courier New" panose="02070309020205020404" pitchFamily="49" charset="0"/>
              <a:buChar char="o"/>
            </a:pPr>
            <a:r>
              <a:rPr lang="de-AT" altLang="en-US" sz="1800" dirty="0" smtClean="0"/>
              <a:t>The time </a:t>
            </a:r>
            <a:r>
              <a:rPr lang="de-AT" altLang="en-US" sz="1800" dirty="0" err="1" smtClean="0"/>
              <a:t>information</a:t>
            </a:r>
            <a:r>
              <a:rPr lang="de-AT" altLang="en-US" sz="1800" dirty="0" smtClean="0"/>
              <a:t> </a:t>
            </a:r>
            <a:r>
              <a:rPr lang="de-AT" altLang="en-US" sz="1800" dirty="0" err="1" smtClean="0"/>
              <a:t>is</a:t>
            </a:r>
            <a:r>
              <a:rPr lang="de-AT" altLang="en-US" sz="1800" dirty="0" smtClean="0"/>
              <a:t> </a:t>
            </a:r>
            <a:r>
              <a:rPr lang="de-AT" altLang="en-US" sz="1800" dirty="0" err="1" smtClean="0"/>
              <a:t>distrbuted</a:t>
            </a:r>
            <a:r>
              <a:rPr lang="de-AT" altLang="en-US" sz="1800" dirty="0" smtClean="0"/>
              <a:t> </a:t>
            </a:r>
            <a:r>
              <a:rPr lang="de-AT" altLang="en-US" sz="1800" dirty="0" err="1" smtClean="0"/>
              <a:t>to</a:t>
            </a:r>
            <a:r>
              <a:rPr lang="de-AT" altLang="en-US" sz="1800" dirty="0" smtClean="0"/>
              <a:t> </a:t>
            </a:r>
            <a:r>
              <a:rPr lang="de-AT" altLang="en-US" sz="1800" dirty="0" err="1" smtClean="0"/>
              <a:t>the</a:t>
            </a:r>
            <a:r>
              <a:rPr lang="de-AT" altLang="en-US" sz="1800" dirty="0" smtClean="0"/>
              <a:t> </a:t>
            </a:r>
            <a:r>
              <a:rPr lang="de-AT" altLang="en-US" sz="1800" dirty="0" err="1" smtClean="0"/>
              <a:t>whole</a:t>
            </a:r>
            <a:r>
              <a:rPr lang="de-AT" altLang="en-US" sz="1800" dirty="0" smtClean="0"/>
              <a:t> </a:t>
            </a:r>
            <a:r>
              <a:rPr lang="de-AT" altLang="en-US" sz="1800" dirty="0" err="1" smtClean="0"/>
              <a:t>network</a:t>
            </a:r>
            <a:r>
              <a:rPr lang="de-AT" altLang="en-US" sz="1800" dirty="0" smtClean="0"/>
              <a:t>  </a:t>
            </a:r>
            <a:r>
              <a:rPr lang="de-AT" altLang="en-US" sz="2000" dirty="0" smtClean="0"/>
              <a:t>  </a:t>
            </a:r>
          </a:p>
          <a:p>
            <a:pPr marL="0" indent="0" eaLnBrk="1" hangingPunct="1"/>
            <a:endParaRPr lang="de-AT" altLang="en-US" sz="1900" dirty="0" smtClean="0"/>
          </a:p>
          <a:p>
            <a:pPr marL="757237" lvl="1" indent="-400050" eaLnBrk="1" hangingPunct="1"/>
            <a:endParaRPr lang="de-AT" altLang="en-US" sz="1900" dirty="0"/>
          </a:p>
          <a:p>
            <a:pPr marL="757237" lvl="1" indent="-400050" eaLnBrk="1" hangingPunct="1"/>
            <a:endParaRPr lang="de-AT" altLang="en-US" sz="1900" dirty="0" smtClean="0"/>
          </a:p>
          <a:p>
            <a:pPr marL="0" indent="0" eaLnBrk="1" hangingPunct="1"/>
            <a:endParaRPr lang="de-AT" altLang="en-US" sz="2100" dirty="0" smtClean="0"/>
          </a:p>
          <a:p>
            <a:pPr marL="400050" indent="-400050" eaLnBrk="1" hangingPunct="1"/>
            <a:endParaRPr lang="de-AT" altLang="en-US" sz="2100" dirty="0" smtClean="0"/>
          </a:p>
          <a:p>
            <a:pPr marL="400050" indent="-400050" eaLnBrk="1" hangingPunct="1"/>
            <a:endParaRPr lang="de-AT" altLang="en-US" sz="2100" dirty="0" smtClean="0"/>
          </a:p>
          <a:p>
            <a:pPr marL="400050" indent="-400050" eaLnBrk="1" hangingPunct="1"/>
            <a:r>
              <a:rPr lang="de-AT" altLang="en-US" sz="2100" dirty="0" smtClean="0"/>
              <a:t>  </a:t>
            </a:r>
          </a:p>
          <a:p>
            <a:pPr marL="400050" indent="-400050" eaLnBrk="1" hangingPunct="1"/>
            <a:endParaRPr lang="de-AT" altLang="en-US" sz="21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831025"/>
              </p:ext>
            </p:extLst>
          </p:nvPr>
        </p:nvGraphicFramePr>
        <p:xfrm>
          <a:off x="4170142" y="1196752"/>
          <a:ext cx="4866354" cy="511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4" name="Visio" r:id="rId4" imgW="7626639" imgH="5974710" progId="Visio.Drawing.11">
                  <p:embed/>
                </p:oleObj>
              </mc:Choice>
              <mc:Fallback>
                <p:oleObj name="Visio" r:id="rId4" imgW="7626639" imgH="597471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0142" y="1196752"/>
                        <a:ext cx="4866354" cy="51125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 bwMode="auto">
          <a:xfrm>
            <a:off x="5292080" y="1556792"/>
            <a:ext cx="360040" cy="360040"/>
          </a:xfrm>
          <a:prstGeom prst="ellipse">
            <a:avLst/>
          </a:prstGeom>
          <a:solidFill>
            <a:srgbClr val="0093D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SM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660232" y="1556792"/>
            <a:ext cx="360040" cy="360040"/>
          </a:xfrm>
          <a:prstGeom prst="ellipse">
            <a:avLst/>
          </a:prstGeom>
          <a:solidFill>
            <a:srgbClr val="0093D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SM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8100392" y="1556792"/>
            <a:ext cx="360040" cy="360040"/>
          </a:xfrm>
          <a:prstGeom prst="ellipse">
            <a:avLst/>
          </a:prstGeom>
          <a:solidFill>
            <a:srgbClr val="0093D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SM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5940152" y="2780928"/>
            <a:ext cx="360040" cy="360040"/>
          </a:xfrm>
          <a:prstGeom prst="ellipse">
            <a:avLst/>
          </a:prstGeom>
          <a:solidFill>
            <a:srgbClr val="0093D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dirty="0">
                <a:solidFill>
                  <a:schemeClr val="bg1"/>
                </a:solidFill>
              </a:rPr>
              <a:t>C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7308304" y="2780928"/>
            <a:ext cx="360040" cy="360040"/>
          </a:xfrm>
          <a:prstGeom prst="ellipse">
            <a:avLst/>
          </a:prstGeom>
          <a:solidFill>
            <a:srgbClr val="0093D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dirty="0">
                <a:solidFill>
                  <a:schemeClr val="bg1"/>
                </a:solidFill>
              </a:rPr>
              <a:t>C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4644008" y="1988840"/>
            <a:ext cx="360040" cy="360040"/>
          </a:xfrm>
          <a:prstGeom prst="ellipse">
            <a:avLst/>
          </a:prstGeom>
          <a:solidFill>
            <a:srgbClr val="0093D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SM</a:t>
            </a:r>
          </a:p>
        </p:txBody>
      </p:sp>
    </p:spTree>
    <p:extLst>
      <p:ext uri="{BB962C8B-B14F-4D97-AF65-F5344CB8AC3E}">
        <p14:creationId xmlns:p14="http://schemas.microsoft.com/office/powerpoint/2010/main" val="11937717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2800" dirty="0" smtClean="0"/>
              <a:t>Launcher Avionics Architectures based on </a:t>
            </a:r>
            <a:r>
              <a:rPr lang="en-GB" altLang="en-US" sz="2800" dirty="0" err="1" smtClean="0"/>
              <a:t>TTEthernet</a:t>
            </a:r>
            <a:r>
              <a:rPr lang="en-GB" altLang="en-US" sz="2800" dirty="0" smtClean="0"/>
              <a:t> – Data  </a:t>
            </a:r>
            <a:endParaRPr lang="en-US" altLang="en-US" sz="28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8776" y="1340768"/>
            <a:ext cx="3997200" cy="4804445"/>
          </a:xfrm>
        </p:spPr>
        <p:txBody>
          <a:bodyPr/>
          <a:lstStyle/>
          <a:p>
            <a:pPr marL="342900" indent="-342900" eaLnBrk="1" hangingPunct="1">
              <a:buClr>
                <a:srgbClr val="0093D0"/>
              </a:buClr>
              <a:buFont typeface="Courier New" panose="02070309020205020404" pitchFamily="49" charset="0"/>
              <a:buChar char="o"/>
            </a:pPr>
            <a:r>
              <a:rPr lang="de-AT" altLang="en-US" sz="1800" dirty="0" smtClean="0"/>
              <a:t>The 3 FCCs </a:t>
            </a:r>
            <a:r>
              <a:rPr lang="de-AT" altLang="en-US" sz="1800" dirty="0" err="1" smtClean="0"/>
              <a:t>are</a:t>
            </a:r>
            <a:r>
              <a:rPr lang="de-AT" altLang="en-US" sz="1800" dirty="0" smtClean="0"/>
              <a:t> </a:t>
            </a:r>
            <a:r>
              <a:rPr lang="de-AT" altLang="en-US" sz="1800" dirty="0" err="1" smtClean="0"/>
              <a:t>connected</a:t>
            </a:r>
            <a:r>
              <a:rPr lang="de-AT" altLang="en-US" sz="1800" dirty="0" smtClean="0"/>
              <a:t> </a:t>
            </a:r>
            <a:r>
              <a:rPr lang="de-AT" altLang="en-US" sz="1800" dirty="0" err="1" smtClean="0"/>
              <a:t>to</a:t>
            </a:r>
            <a:r>
              <a:rPr lang="de-AT" altLang="en-US" sz="1800" dirty="0" smtClean="0"/>
              <a:t> </a:t>
            </a:r>
            <a:r>
              <a:rPr lang="de-AT" altLang="en-US" sz="1800" dirty="0" err="1" smtClean="0"/>
              <a:t>the</a:t>
            </a:r>
            <a:r>
              <a:rPr lang="de-AT" altLang="en-US" sz="1800" dirty="0" smtClean="0"/>
              <a:t> </a:t>
            </a:r>
            <a:r>
              <a:rPr lang="de-AT" altLang="en-US" sz="1800" dirty="0" err="1" smtClean="0"/>
              <a:t>two</a:t>
            </a:r>
            <a:r>
              <a:rPr lang="de-AT" altLang="en-US" sz="1800" dirty="0" smtClean="0"/>
              <a:t> </a:t>
            </a:r>
            <a:r>
              <a:rPr lang="de-AT" altLang="en-US" sz="1800" dirty="0" err="1" smtClean="0"/>
              <a:t>switches</a:t>
            </a:r>
            <a:r>
              <a:rPr lang="de-AT" altLang="en-US" sz="1800" dirty="0" smtClean="0"/>
              <a:t> via </a:t>
            </a:r>
            <a:r>
              <a:rPr lang="de-AT" altLang="en-US" sz="1800" dirty="0" err="1" smtClean="0"/>
              <a:t>two</a:t>
            </a:r>
            <a:r>
              <a:rPr lang="de-AT" altLang="en-US" sz="1800" dirty="0" smtClean="0"/>
              <a:t> </a:t>
            </a:r>
            <a:r>
              <a:rPr lang="de-AT" altLang="en-US" sz="1800" dirty="0" err="1" smtClean="0"/>
              <a:t>channels</a:t>
            </a:r>
            <a:r>
              <a:rPr lang="de-AT" altLang="en-US" sz="1800" dirty="0" smtClean="0"/>
              <a:t> </a:t>
            </a:r>
            <a:r>
              <a:rPr lang="de-AT" altLang="en-US" sz="1800" dirty="0" err="1" smtClean="0"/>
              <a:t>each</a:t>
            </a:r>
            <a:r>
              <a:rPr lang="de-AT" altLang="en-US" sz="1800" dirty="0" smtClean="0"/>
              <a:t> </a:t>
            </a:r>
          </a:p>
          <a:p>
            <a:pPr marL="342900" indent="-342900" eaLnBrk="1" hangingPunct="1">
              <a:buClr>
                <a:srgbClr val="0093D0"/>
              </a:buClr>
              <a:buFont typeface="Courier New" panose="02070309020205020404" pitchFamily="49" charset="0"/>
              <a:buChar char="o"/>
            </a:pPr>
            <a:r>
              <a:rPr lang="de-AT" altLang="en-US" sz="1800" dirty="0" err="1" smtClean="0"/>
              <a:t>synchronized</a:t>
            </a:r>
            <a:r>
              <a:rPr lang="de-AT" altLang="en-US" sz="1800" dirty="0" smtClean="0"/>
              <a:t> via </a:t>
            </a:r>
            <a:r>
              <a:rPr lang="de-AT" altLang="en-US" sz="1800" dirty="0" err="1" smtClean="0"/>
              <a:t>the</a:t>
            </a:r>
            <a:r>
              <a:rPr lang="de-AT" altLang="en-US" sz="1800" dirty="0" smtClean="0"/>
              <a:t> </a:t>
            </a:r>
            <a:r>
              <a:rPr lang="de-AT" altLang="en-US" sz="1800" dirty="0" err="1" smtClean="0"/>
              <a:t>network</a:t>
            </a:r>
            <a:endParaRPr lang="de-AT" altLang="en-US" sz="1800" dirty="0" smtClean="0"/>
          </a:p>
          <a:p>
            <a:pPr marL="342900" indent="-342900" eaLnBrk="1" hangingPunct="1">
              <a:buClr>
                <a:srgbClr val="0093D0"/>
              </a:buClr>
              <a:buFont typeface="Courier New" panose="02070309020205020404" pitchFamily="49" charset="0"/>
              <a:buChar char="o"/>
            </a:pPr>
            <a:r>
              <a:rPr lang="de-AT" altLang="en-US" sz="1800" dirty="0" err="1" smtClean="0"/>
              <a:t>receive</a:t>
            </a:r>
            <a:r>
              <a:rPr lang="de-AT" altLang="en-US" sz="1800" dirty="0" smtClean="0"/>
              <a:t> </a:t>
            </a:r>
            <a:r>
              <a:rPr lang="de-AT" altLang="en-US" sz="1800" dirty="0" err="1" smtClean="0"/>
              <a:t>the</a:t>
            </a:r>
            <a:r>
              <a:rPr lang="de-AT" altLang="en-US" sz="1800" dirty="0" smtClean="0"/>
              <a:t> same </a:t>
            </a:r>
            <a:r>
              <a:rPr lang="de-AT" altLang="en-US" sz="1800" dirty="0" err="1" smtClean="0"/>
              <a:t>data</a:t>
            </a:r>
            <a:r>
              <a:rPr lang="de-AT" altLang="en-US" sz="1800" dirty="0" smtClean="0"/>
              <a:t> via </a:t>
            </a:r>
            <a:r>
              <a:rPr lang="de-AT" altLang="en-US" sz="1800" dirty="0" err="1" smtClean="0"/>
              <a:t>the</a:t>
            </a:r>
            <a:r>
              <a:rPr lang="de-AT" altLang="en-US" sz="1800" dirty="0" smtClean="0"/>
              <a:t> </a:t>
            </a:r>
            <a:r>
              <a:rPr lang="de-AT" altLang="en-US" sz="1800" dirty="0" err="1" smtClean="0"/>
              <a:t>two</a:t>
            </a:r>
            <a:r>
              <a:rPr lang="de-AT" altLang="en-US" sz="1800" dirty="0" smtClean="0"/>
              <a:t> redundant </a:t>
            </a:r>
            <a:r>
              <a:rPr lang="de-AT" altLang="en-US" sz="1800" dirty="0" err="1" smtClean="0"/>
              <a:t>channels</a:t>
            </a:r>
            <a:r>
              <a:rPr lang="de-AT" altLang="en-US" sz="1800" dirty="0" smtClean="0"/>
              <a:t> </a:t>
            </a:r>
          </a:p>
          <a:p>
            <a:pPr marL="342900" indent="-342900" eaLnBrk="1" hangingPunct="1">
              <a:buClr>
                <a:srgbClr val="0093D0"/>
              </a:buClr>
              <a:buFont typeface="Courier New" panose="02070309020205020404" pitchFamily="49" charset="0"/>
              <a:buChar char="o"/>
            </a:pPr>
            <a:r>
              <a:rPr lang="de-AT" altLang="en-US" sz="1800" dirty="0" err="1" smtClean="0"/>
              <a:t>Each</a:t>
            </a:r>
            <a:r>
              <a:rPr lang="de-AT" altLang="en-US" sz="1800" dirty="0" smtClean="0"/>
              <a:t> FCC </a:t>
            </a:r>
            <a:r>
              <a:rPr lang="de-AT" altLang="en-US" sz="1800" dirty="0" err="1" smtClean="0"/>
              <a:t>is</a:t>
            </a:r>
            <a:r>
              <a:rPr lang="de-AT" altLang="en-US" sz="1800" dirty="0" smtClean="0"/>
              <a:t> </a:t>
            </a:r>
            <a:r>
              <a:rPr lang="de-AT" altLang="en-US" sz="1800" dirty="0" err="1" smtClean="0"/>
              <a:t>performing</a:t>
            </a:r>
            <a:r>
              <a:rPr lang="de-AT" altLang="en-US" sz="1800" dirty="0" smtClean="0"/>
              <a:t> </a:t>
            </a:r>
            <a:r>
              <a:rPr lang="de-AT" altLang="en-US" sz="1800" dirty="0" err="1" smtClean="0"/>
              <a:t>the</a:t>
            </a:r>
            <a:r>
              <a:rPr lang="de-AT" altLang="en-US" sz="1800" dirty="0" smtClean="0"/>
              <a:t> same </a:t>
            </a:r>
            <a:r>
              <a:rPr lang="de-AT" altLang="en-US" sz="1800" dirty="0" err="1" smtClean="0"/>
              <a:t>computation</a:t>
            </a:r>
            <a:r>
              <a:rPr lang="de-AT" altLang="en-US" sz="1800" dirty="0" smtClean="0"/>
              <a:t> </a:t>
            </a:r>
            <a:r>
              <a:rPr lang="de-AT" altLang="en-US" sz="1800" dirty="0" err="1" smtClean="0"/>
              <a:t>of</a:t>
            </a:r>
            <a:r>
              <a:rPr lang="de-AT" altLang="en-US" sz="1800" dirty="0" smtClean="0"/>
              <a:t> </a:t>
            </a:r>
            <a:r>
              <a:rPr lang="de-AT" altLang="en-US" sz="1800" dirty="0" err="1" smtClean="0"/>
              <a:t>this</a:t>
            </a:r>
            <a:r>
              <a:rPr lang="de-AT" altLang="en-US" sz="1800" dirty="0" smtClean="0"/>
              <a:t> </a:t>
            </a:r>
            <a:r>
              <a:rPr lang="de-AT" altLang="en-US" sz="1800" dirty="0" err="1" smtClean="0"/>
              <a:t>data</a:t>
            </a:r>
            <a:r>
              <a:rPr lang="de-AT" altLang="en-US" sz="1800" dirty="0" smtClean="0"/>
              <a:t> </a:t>
            </a:r>
          </a:p>
          <a:p>
            <a:pPr marL="342900" indent="-342900" eaLnBrk="1" hangingPunct="1">
              <a:buClr>
                <a:srgbClr val="0093D0"/>
              </a:buClr>
              <a:buFont typeface="Courier New" panose="02070309020205020404" pitchFamily="49" charset="0"/>
              <a:buChar char="o"/>
            </a:pPr>
            <a:r>
              <a:rPr lang="de-AT" altLang="en-US" sz="1800" dirty="0" smtClean="0"/>
              <a:t>The </a:t>
            </a:r>
            <a:r>
              <a:rPr lang="de-AT" altLang="en-US" sz="1800" dirty="0" err="1" smtClean="0"/>
              <a:t>actuators</a:t>
            </a:r>
            <a:r>
              <a:rPr lang="de-AT" altLang="en-US" sz="1800" dirty="0" smtClean="0"/>
              <a:t> </a:t>
            </a:r>
            <a:r>
              <a:rPr lang="de-AT" altLang="en-US" sz="1800" dirty="0" err="1" smtClean="0"/>
              <a:t>receive</a:t>
            </a:r>
            <a:r>
              <a:rPr lang="de-AT" altLang="en-US" sz="1800" dirty="0" smtClean="0"/>
              <a:t> </a:t>
            </a:r>
            <a:r>
              <a:rPr lang="de-AT" altLang="en-US" sz="1800" dirty="0" err="1" smtClean="0"/>
              <a:t>the</a:t>
            </a:r>
            <a:r>
              <a:rPr lang="de-AT" altLang="en-US" sz="1800" dirty="0" smtClean="0"/>
              <a:t> </a:t>
            </a:r>
            <a:r>
              <a:rPr lang="de-AT" altLang="en-US" sz="1800" dirty="0" err="1" smtClean="0"/>
              <a:t>commands</a:t>
            </a:r>
            <a:r>
              <a:rPr lang="de-AT" altLang="en-US" sz="1800" dirty="0" smtClean="0"/>
              <a:t> </a:t>
            </a:r>
            <a:r>
              <a:rPr lang="de-AT" altLang="en-US" sz="1800" dirty="0" err="1" smtClean="0"/>
              <a:t>from</a:t>
            </a:r>
            <a:r>
              <a:rPr lang="de-AT" altLang="en-US" sz="1800" dirty="0" smtClean="0"/>
              <a:t> all </a:t>
            </a:r>
            <a:r>
              <a:rPr lang="de-AT" altLang="en-US" sz="1800" dirty="0" err="1" smtClean="0"/>
              <a:t>three</a:t>
            </a:r>
            <a:r>
              <a:rPr lang="de-AT" altLang="en-US" sz="1800" dirty="0" smtClean="0"/>
              <a:t> FCCs </a:t>
            </a:r>
            <a:r>
              <a:rPr lang="de-AT" altLang="en-US" sz="1800" dirty="0" err="1" smtClean="0"/>
              <a:t>and</a:t>
            </a:r>
            <a:r>
              <a:rPr lang="de-AT" altLang="en-US" sz="1800" dirty="0" smtClean="0"/>
              <a:t> </a:t>
            </a:r>
            <a:r>
              <a:rPr lang="de-AT" altLang="en-US" sz="1800" dirty="0" err="1" smtClean="0"/>
              <a:t>perfore</a:t>
            </a:r>
            <a:r>
              <a:rPr lang="de-AT" altLang="en-US" sz="1800" dirty="0" smtClean="0"/>
              <a:t> a 2 out </a:t>
            </a:r>
            <a:r>
              <a:rPr lang="de-AT" altLang="en-US" sz="1800" dirty="0" err="1" smtClean="0"/>
              <a:t>of</a:t>
            </a:r>
            <a:r>
              <a:rPr lang="de-AT" altLang="en-US" sz="1800" dirty="0" smtClean="0"/>
              <a:t> 3 </a:t>
            </a:r>
            <a:r>
              <a:rPr lang="de-AT" altLang="en-US" sz="1800" dirty="0" err="1" smtClean="0"/>
              <a:t>voting</a:t>
            </a:r>
            <a:r>
              <a:rPr lang="de-AT" altLang="en-US" sz="1800" dirty="0" smtClean="0"/>
              <a:t>  </a:t>
            </a:r>
          </a:p>
          <a:p>
            <a:pPr marL="342900" indent="-342900" eaLnBrk="1" hangingPunct="1">
              <a:buClr>
                <a:srgbClr val="0093D0"/>
              </a:buClr>
              <a:buFont typeface="Courier New" panose="02070309020205020404" pitchFamily="49" charset="0"/>
              <a:buChar char="o"/>
            </a:pPr>
            <a:r>
              <a:rPr lang="de-AT" altLang="en-US" sz="1800" dirty="0" smtClean="0"/>
              <a:t>This </a:t>
            </a:r>
            <a:r>
              <a:rPr lang="de-AT" altLang="en-US" sz="1800" dirty="0" err="1" smtClean="0"/>
              <a:t>architecture</a:t>
            </a:r>
            <a:r>
              <a:rPr lang="de-AT" altLang="en-US" sz="1800" dirty="0" smtClean="0"/>
              <a:t> </a:t>
            </a:r>
            <a:r>
              <a:rPr lang="de-AT" altLang="en-US" sz="1800" dirty="0" err="1" smtClean="0"/>
              <a:t>is</a:t>
            </a:r>
            <a:r>
              <a:rPr lang="de-AT" altLang="en-US" sz="1800" dirty="0" smtClean="0"/>
              <a:t> tolerant </a:t>
            </a:r>
            <a:r>
              <a:rPr lang="de-AT" altLang="en-US" sz="1800" dirty="0" err="1" smtClean="0"/>
              <a:t>against</a:t>
            </a:r>
            <a:r>
              <a:rPr lang="de-AT" altLang="en-US" sz="1800" dirty="0" smtClean="0"/>
              <a:t> </a:t>
            </a:r>
            <a:r>
              <a:rPr lang="de-AT" altLang="en-US" sz="1800" dirty="0" err="1" smtClean="0"/>
              <a:t>any</a:t>
            </a:r>
            <a:r>
              <a:rPr lang="de-AT" altLang="en-US" sz="1800" dirty="0" smtClean="0"/>
              <a:t> </a:t>
            </a:r>
            <a:r>
              <a:rPr lang="de-AT" altLang="en-US" sz="1800" dirty="0" err="1" smtClean="0"/>
              <a:t>single</a:t>
            </a:r>
            <a:r>
              <a:rPr lang="de-AT" altLang="en-US" sz="1800" dirty="0" smtClean="0"/>
              <a:t> </a:t>
            </a:r>
            <a:r>
              <a:rPr lang="de-AT" altLang="en-US" sz="1800" dirty="0" err="1" smtClean="0"/>
              <a:t>asymetric</a:t>
            </a:r>
            <a:r>
              <a:rPr lang="de-AT" altLang="en-US" sz="1800" dirty="0" smtClean="0"/>
              <a:t> fault   </a:t>
            </a:r>
          </a:p>
          <a:p>
            <a:pPr marL="0" indent="0" eaLnBrk="1" hangingPunct="1"/>
            <a:endParaRPr lang="de-AT" altLang="en-US" sz="1900" dirty="0" smtClean="0"/>
          </a:p>
          <a:p>
            <a:pPr marL="757237" lvl="1" indent="-400050" eaLnBrk="1" hangingPunct="1"/>
            <a:endParaRPr lang="de-AT" altLang="en-US" sz="1900" dirty="0"/>
          </a:p>
          <a:p>
            <a:pPr marL="757237" lvl="1" indent="-400050" eaLnBrk="1" hangingPunct="1"/>
            <a:endParaRPr lang="de-AT" altLang="en-US" sz="1900" dirty="0" smtClean="0"/>
          </a:p>
          <a:p>
            <a:pPr marL="0" indent="0" eaLnBrk="1" hangingPunct="1"/>
            <a:endParaRPr lang="de-AT" altLang="en-US" sz="2100" dirty="0" smtClean="0"/>
          </a:p>
          <a:p>
            <a:pPr marL="400050" indent="-400050" eaLnBrk="1" hangingPunct="1"/>
            <a:endParaRPr lang="de-AT" altLang="en-US" sz="2100" dirty="0" smtClean="0"/>
          </a:p>
          <a:p>
            <a:pPr marL="400050" indent="-400050" eaLnBrk="1" hangingPunct="1"/>
            <a:endParaRPr lang="de-AT" altLang="en-US" sz="2100" dirty="0" smtClean="0"/>
          </a:p>
          <a:p>
            <a:pPr marL="400050" indent="-400050" eaLnBrk="1" hangingPunct="1"/>
            <a:r>
              <a:rPr lang="de-AT" altLang="en-US" sz="2100" dirty="0" smtClean="0"/>
              <a:t>  </a:t>
            </a:r>
          </a:p>
          <a:p>
            <a:pPr marL="400050" indent="-400050" eaLnBrk="1" hangingPunct="1"/>
            <a:endParaRPr lang="de-AT" altLang="en-US" sz="21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0562"/>
              </p:ext>
            </p:extLst>
          </p:nvPr>
        </p:nvGraphicFramePr>
        <p:xfrm>
          <a:off x="4170142" y="1196752"/>
          <a:ext cx="4866354" cy="511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8" name="Visio" r:id="rId4" imgW="7626639" imgH="5974710" progId="Visio.Drawing.11">
                  <p:embed/>
                </p:oleObj>
              </mc:Choice>
              <mc:Fallback>
                <p:oleObj name="Visio" r:id="rId4" imgW="7626639" imgH="597471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0142" y="1196752"/>
                        <a:ext cx="4866354" cy="51125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16023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4" y="404664"/>
            <a:ext cx="6157442" cy="689124"/>
          </a:xfrm>
        </p:spPr>
        <p:txBody>
          <a:bodyPr/>
          <a:lstStyle/>
          <a:p>
            <a:pPr eaLnBrk="1" hangingPunct="1"/>
            <a:r>
              <a:rPr lang="en-US" altLang="ja-JP" sz="2800" dirty="0" smtClean="0"/>
              <a:t>Network Building Blocks </a:t>
            </a:r>
            <a:endParaRPr lang="en-US" sz="28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58774" y="1340768"/>
            <a:ext cx="8461698" cy="1728192"/>
          </a:xfrm>
        </p:spPr>
        <p:txBody>
          <a:bodyPr numCol="2"/>
          <a:lstStyle/>
          <a:p>
            <a:pPr marL="358775" indent="-358775">
              <a:lnSpc>
                <a:spcPct val="100000"/>
              </a:lnSpc>
              <a:spcBef>
                <a:spcPts val="900"/>
              </a:spcBef>
              <a:buClr>
                <a:srgbClr val="0093D0"/>
              </a:buClr>
              <a:buSzPct val="100000"/>
              <a:buBlip>
                <a:blip r:embed="rId3"/>
              </a:buBlip>
            </a:pPr>
            <a:r>
              <a:rPr lang="en-US" sz="2400" dirty="0" smtClean="0"/>
              <a:t>Switch and End System</a:t>
            </a:r>
          </a:p>
          <a:p>
            <a:pPr marL="358775" indent="-358775">
              <a:lnSpc>
                <a:spcPct val="100000"/>
              </a:lnSpc>
              <a:spcBef>
                <a:spcPts val="900"/>
              </a:spcBef>
              <a:buClr>
                <a:srgbClr val="0093D0"/>
              </a:buClr>
              <a:buSzPct val="100000"/>
              <a:buBlip>
                <a:blip r:embed="rId3"/>
              </a:buBlip>
            </a:pPr>
            <a:r>
              <a:rPr lang="en-US" sz="2400" dirty="0" smtClean="0"/>
              <a:t>Embedded Software (Drivers, Firmware)</a:t>
            </a:r>
          </a:p>
          <a:p>
            <a:pPr marL="358775" indent="-358775">
              <a:lnSpc>
                <a:spcPct val="100000"/>
              </a:lnSpc>
              <a:spcBef>
                <a:spcPts val="900"/>
              </a:spcBef>
              <a:buClr>
                <a:srgbClr val="0093D0"/>
              </a:buClr>
              <a:buSzPct val="100000"/>
              <a:buBlip>
                <a:blip r:embed="rId3"/>
              </a:buBlip>
            </a:pPr>
            <a:r>
              <a:rPr lang="en-US" sz="2400" dirty="0" smtClean="0"/>
              <a:t>Physical Layer </a:t>
            </a:r>
          </a:p>
          <a:p>
            <a:pPr marL="358775" indent="-358775">
              <a:lnSpc>
                <a:spcPct val="100000"/>
              </a:lnSpc>
              <a:spcBef>
                <a:spcPts val="900"/>
              </a:spcBef>
              <a:buClr>
                <a:srgbClr val="0093D0"/>
              </a:buClr>
              <a:buSzPct val="100000"/>
              <a:buBlip>
                <a:blip r:embed="rId3"/>
              </a:buBlip>
            </a:pPr>
            <a:endParaRPr lang="en-US" sz="2400" dirty="0" smtClean="0"/>
          </a:p>
          <a:p>
            <a:pPr marL="358775" indent="-358775">
              <a:lnSpc>
                <a:spcPct val="100000"/>
              </a:lnSpc>
              <a:spcBef>
                <a:spcPts val="900"/>
              </a:spcBef>
              <a:buClr>
                <a:srgbClr val="0093D0"/>
              </a:buClr>
              <a:buSzPct val="100000"/>
              <a:buBlip>
                <a:blip r:embed="rId3"/>
              </a:buBlip>
            </a:pPr>
            <a:r>
              <a:rPr lang="en-US" sz="2400" dirty="0" smtClean="0"/>
              <a:t>Cable and Connectors </a:t>
            </a:r>
          </a:p>
          <a:p>
            <a:pPr marL="358775" indent="-358775">
              <a:lnSpc>
                <a:spcPct val="100000"/>
              </a:lnSpc>
              <a:spcBef>
                <a:spcPts val="900"/>
              </a:spcBef>
              <a:buClr>
                <a:srgbClr val="0093D0"/>
              </a:buClr>
              <a:buSzPct val="100000"/>
              <a:buBlip>
                <a:blip r:embed="rId3"/>
              </a:buBlip>
            </a:pPr>
            <a:r>
              <a:rPr lang="en-US" sz="2400" dirty="0" smtClean="0"/>
              <a:t>Configuration and Verification Tools </a:t>
            </a:r>
          </a:p>
          <a:p>
            <a:pPr marL="358775" indent="-358775">
              <a:lnSpc>
                <a:spcPct val="100000"/>
              </a:lnSpc>
              <a:spcBef>
                <a:spcPts val="900"/>
              </a:spcBef>
              <a:buClr>
                <a:srgbClr val="0093D0"/>
              </a:buClr>
              <a:buSzPct val="100000"/>
              <a:buBlip>
                <a:blip r:embed="rId3"/>
              </a:buBlip>
            </a:pPr>
            <a:r>
              <a:rPr lang="en-US" sz="2400" dirty="0" smtClean="0"/>
              <a:t>Development, Testing and Monitoring Equipment 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80736"/>
            <a:ext cx="8966462" cy="238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22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2800" dirty="0" smtClean="0"/>
              <a:t>TTE-Controller Space</a:t>
            </a:r>
            <a:endParaRPr lang="en-US" altLang="en-US" sz="28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8775" y="1619250"/>
            <a:ext cx="5509369" cy="4525963"/>
          </a:xfrm>
        </p:spPr>
        <p:txBody>
          <a:bodyPr/>
          <a:lstStyle/>
          <a:p>
            <a:pPr marL="400050" indent="-400050" eaLnBrk="1" hangingPunct="1">
              <a:buFontTx/>
              <a:buChar char="•"/>
            </a:pPr>
            <a:r>
              <a:rPr lang="de-AT" altLang="en-US" sz="2100" dirty="0"/>
              <a:t>TTE-End System </a:t>
            </a:r>
            <a:r>
              <a:rPr lang="de-AT" altLang="en-US" sz="2100" dirty="0" smtClean="0"/>
              <a:t>Controller</a:t>
            </a:r>
            <a:endParaRPr lang="de-AT" altLang="en-US" sz="2100" dirty="0"/>
          </a:p>
          <a:p>
            <a:pPr marL="757237" lvl="1" indent="-400050" eaLnBrk="1" hangingPunct="1"/>
            <a:r>
              <a:rPr lang="de-AT" altLang="en-US" sz="1900" dirty="0" smtClean="0"/>
              <a:t>Space </a:t>
            </a:r>
            <a:r>
              <a:rPr lang="de-AT" altLang="en-US" sz="1900" dirty="0"/>
              <a:t>grade </a:t>
            </a:r>
            <a:r>
              <a:rPr lang="de-AT" altLang="en-US" sz="1900" dirty="0" err="1"/>
              <a:t>ceramic</a:t>
            </a:r>
            <a:r>
              <a:rPr lang="de-AT" altLang="en-US" sz="1900" dirty="0"/>
              <a:t> </a:t>
            </a:r>
            <a:r>
              <a:rPr lang="de-AT" altLang="en-US" sz="1900" dirty="0" err="1" smtClean="0"/>
              <a:t>package</a:t>
            </a:r>
            <a:r>
              <a:rPr lang="de-AT" altLang="en-US" sz="1900" dirty="0" smtClean="0"/>
              <a:t>          (CQFP 256) </a:t>
            </a:r>
          </a:p>
          <a:p>
            <a:pPr marL="757237" lvl="1" indent="-400050" eaLnBrk="1" hangingPunct="1"/>
            <a:r>
              <a:rPr lang="de-AT" altLang="en-US" sz="1900" dirty="0" err="1" smtClean="0"/>
              <a:t>HiRel</a:t>
            </a:r>
            <a:r>
              <a:rPr lang="de-AT" altLang="en-US" sz="1900" dirty="0" smtClean="0"/>
              <a:t> </a:t>
            </a:r>
            <a:r>
              <a:rPr lang="de-AT" altLang="en-US" sz="1900" dirty="0" err="1" smtClean="0"/>
              <a:t>plastic</a:t>
            </a:r>
            <a:r>
              <a:rPr lang="de-AT" altLang="en-US" sz="1900" dirty="0" smtClean="0"/>
              <a:t> </a:t>
            </a:r>
            <a:r>
              <a:rPr lang="de-AT" altLang="en-US" sz="1900" dirty="0" err="1" smtClean="0"/>
              <a:t>package</a:t>
            </a:r>
            <a:r>
              <a:rPr lang="de-AT" altLang="en-US" sz="1900" dirty="0" smtClean="0"/>
              <a:t> (PBGA 400)</a:t>
            </a:r>
            <a:endParaRPr lang="de-AT" altLang="en-US" sz="1900" dirty="0"/>
          </a:p>
          <a:p>
            <a:pPr marL="400050" indent="-400050" eaLnBrk="1" hangingPunct="1">
              <a:buFontTx/>
              <a:buChar char="•"/>
            </a:pPr>
            <a:endParaRPr lang="de-AT" altLang="en-US" sz="2100" dirty="0"/>
          </a:p>
          <a:p>
            <a:pPr marL="400050" indent="-400050" eaLnBrk="1" hangingPunct="1">
              <a:buFontTx/>
              <a:buChar char="•"/>
            </a:pPr>
            <a:r>
              <a:rPr lang="de-AT" altLang="en-US" sz="2100" dirty="0"/>
              <a:t>TTE-Switch </a:t>
            </a:r>
            <a:r>
              <a:rPr lang="de-AT" altLang="en-US" sz="2100" dirty="0" smtClean="0"/>
              <a:t>Controller</a:t>
            </a:r>
            <a:endParaRPr lang="de-AT" altLang="en-US" sz="2100" dirty="0"/>
          </a:p>
          <a:p>
            <a:pPr marL="757237" lvl="1" indent="-400050" eaLnBrk="1" hangingPunct="1"/>
            <a:r>
              <a:rPr lang="de-AT" altLang="en-US" sz="1900" dirty="0" smtClean="0"/>
              <a:t>Space </a:t>
            </a:r>
            <a:r>
              <a:rPr lang="de-AT" altLang="en-US" sz="1900" dirty="0"/>
              <a:t>grade </a:t>
            </a:r>
            <a:r>
              <a:rPr lang="de-AT" altLang="en-US" sz="1900" dirty="0" err="1"/>
              <a:t>ceramic</a:t>
            </a:r>
            <a:r>
              <a:rPr lang="de-AT" altLang="en-US" sz="1900" dirty="0"/>
              <a:t> </a:t>
            </a:r>
            <a:r>
              <a:rPr lang="de-AT" altLang="en-US" sz="1900" dirty="0" err="1"/>
              <a:t>package</a:t>
            </a:r>
            <a:r>
              <a:rPr lang="de-AT" altLang="en-US" sz="1900" dirty="0"/>
              <a:t> </a:t>
            </a:r>
            <a:r>
              <a:rPr lang="de-AT" altLang="en-US" sz="1900" dirty="0" smtClean="0"/>
              <a:t>         (</a:t>
            </a:r>
            <a:r>
              <a:rPr lang="de-AT" altLang="en-US" sz="1900" dirty="0"/>
              <a:t>C</a:t>
            </a:r>
            <a:r>
              <a:rPr lang="de-AT" altLang="en-US" sz="1900" dirty="0" smtClean="0"/>
              <a:t>QFP </a:t>
            </a:r>
            <a:r>
              <a:rPr lang="de-AT" altLang="en-US" sz="1900" dirty="0"/>
              <a:t>256) </a:t>
            </a:r>
            <a:endParaRPr lang="de-AT" altLang="en-US" sz="1900" dirty="0" smtClean="0"/>
          </a:p>
          <a:p>
            <a:pPr marL="757237" lvl="1" indent="-400050" eaLnBrk="1" hangingPunct="1"/>
            <a:r>
              <a:rPr lang="de-AT" altLang="en-US" sz="1900" dirty="0" err="1" smtClean="0"/>
              <a:t>HiRel</a:t>
            </a:r>
            <a:r>
              <a:rPr lang="de-AT" altLang="en-US" sz="1900" dirty="0" smtClean="0"/>
              <a:t> </a:t>
            </a:r>
            <a:r>
              <a:rPr lang="de-AT" altLang="en-US" sz="1900" dirty="0" err="1"/>
              <a:t>plastic</a:t>
            </a:r>
            <a:r>
              <a:rPr lang="de-AT" altLang="en-US" sz="1900" dirty="0"/>
              <a:t> </a:t>
            </a:r>
            <a:r>
              <a:rPr lang="de-AT" altLang="en-US" sz="1900" dirty="0" err="1" smtClean="0"/>
              <a:t>package</a:t>
            </a:r>
            <a:r>
              <a:rPr lang="de-AT" altLang="en-US" sz="1900" smtClean="0"/>
              <a:t> (</a:t>
            </a:r>
            <a:r>
              <a:rPr lang="de-AT" altLang="en-US" sz="1900" dirty="0" smtClean="0"/>
              <a:t>PBGA </a:t>
            </a:r>
            <a:r>
              <a:rPr lang="de-AT" altLang="en-US" sz="1900" dirty="0"/>
              <a:t>4</a:t>
            </a:r>
            <a:r>
              <a:rPr lang="de-AT" altLang="en-US" sz="1900" dirty="0" smtClean="0"/>
              <a:t>00</a:t>
            </a:r>
            <a:r>
              <a:rPr lang="de-AT" altLang="en-US" sz="1900" dirty="0"/>
              <a:t>)</a:t>
            </a:r>
          </a:p>
          <a:p>
            <a:pPr marL="757237" lvl="1" indent="-400050" eaLnBrk="1" hangingPunct="1"/>
            <a:endParaRPr lang="de-AT" altLang="en-US" sz="1900" dirty="0"/>
          </a:p>
          <a:p>
            <a:pPr marL="757237" lvl="1" indent="-400050" eaLnBrk="1" hangingPunct="1"/>
            <a:endParaRPr lang="de-AT" altLang="en-US" sz="1900" dirty="0" smtClean="0"/>
          </a:p>
          <a:p>
            <a:pPr marL="0" indent="0" eaLnBrk="1" hangingPunct="1"/>
            <a:endParaRPr lang="de-AT" altLang="en-US" sz="2100" dirty="0" smtClean="0"/>
          </a:p>
          <a:p>
            <a:pPr marL="400050" indent="-400050" eaLnBrk="1" hangingPunct="1"/>
            <a:endParaRPr lang="de-AT" altLang="en-US" sz="2100" dirty="0" smtClean="0"/>
          </a:p>
          <a:p>
            <a:pPr marL="400050" indent="-400050" eaLnBrk="1" hangingPunct="1"/>
            <a:endParaRPr lang="de-AT" altLang="en-US" sz="2100" dirty="0" smtClean="0"/>
          </a:p>
          <a:p>
            <a:pPr marL="400050" indent="-400050" eaLnBrk="1" hangingPunct="1"/>
            <a:r>
              <a:rPr lang="de-AT" altLang="en-US" sz="2100" dirty="0" smtClean="0"/>
              <a:t>  </a:t>
            </a:r>
          </a:p>
          <a:p>
            <a:pPr marL="400050" indent="-400050" eaLnBrk="1" hangingPunct="1"/>
            <a:endParaRPr lang="de-AT" altLang="en-US" sz="2100" dirty="0" smtClean="0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296" y="1268760"/>
            <a:ext cx="2532112" cy="250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298573" y="4604549"/>
            <a:ext cx="338554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5868144" y="3921149"/>
            <a:ext cx="2376264" cy="237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462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52" name="Picture 2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5"/>
          <a:stretch/>
        </p:blipFill>
        <p:spPr bwMode="auto">
          <a:xfrm>
            <a:off x="2987824" y="1949932"/>
            <a:ext cx="6120680" cy="399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itchFamily="34" charset="0"/>
              </a:rPr>
              <a:t>TTE-Controller</a:t>
            </a:r>
            <a:endParaRPr lang="en-US" altLang="en-US" dirty="0" smtClean="0">
              <a:latin typeface="Calibri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496" y="1619250"/>
            <a:ext cx="3480893" cy="4525963"/>
          </a:xfrm>
          <a:ln>
            <a:solidFill>
              <a:srgbClr val="0093D0"/>
            </a:solidFill>
            <a:miter lim="800000"/>
            <a:headEnd/>
            <a:tailEnd/>
          </a:ln>
        </p:spPr>
        <p:txBody>
          <a:bodyPr/>
          <a:lstStyle/>
          <a:p>
            <a:pPr marL="0" indent="0"/>
            <a:r>
              <a:rPr lang="de-AT" altLang="en-US" sz="2400" dirty="0" smtClean="0">
                <a:solidFill>
                  <a:schemeClr val="tx1"/>
                </a:solidFill>
                <a:sym typeface="Wingdings" pitchFamily="2" charset="2"/>
              </a:rPr>
              <a:t></a:t>
            </a:r>
            <a:r>
              <a:rPr lang="de-AT" altLang="en-US" sz="2400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de-AT" altLang="en-US" sz="2100" dirty="0" smtClean="0"/>
              <a:t>Switch Controller COM</a:t>
            </a:r>
          </a:p>
          <a:p>
            <a:pPr marL="0" indent="0"/>
            <a:r>
              <a:rPr lang="de-AT" altLang="en-US" sz="2400" dirty="0" smtClean="0">
                <a:sym typeface="Wingdings" pitchFamily="2" charset="2"/>
              </a:rPr>
              <a:t> </a:t>
            </a:r>
            <a:r>
              <a:rPr lang="de-AT" altLang="en-US" sz="2100" dirty="0" smtClean="0"/>
              <a:t>Switch Controller MON</a:t>
            </a:r>
          </a:p>
          <a:p>
            <a:pPr marL="0" indent="0"/>
            <a:r>
              <a:rPr lang="de-AT" altLang="en-US" sz="2400" dirty="0" smtClean="0">
                <a:sym typeface="Wingdings" pitchFamily="2" charset="2"/>
              </a:rPr>
              <a:t> </a:t>
            </a:r>
            <a:r>
              <a:rPr lang="de-AT" altLang="en-US" sz="2100" dirty="0" smtClean="0"/>
              <a:t>End System </a:t>
            </a:r>
          </a:p>
          <a:p>
            <a:pPr marL="579438" lvl="1" indent="-400050"/>
            <a:r>
              <a:rPr lang="de-AT" altLang="en-US" sz="1800" dirty="0" err="1" smtClean="0"/>
              <a:t>For</a:t>
            </a:r>
            <a:r>
              <a:rPr lang="de-AT" altLang="en-US" sz="1800" dirty="0" smtClean="0"/>
              <a:t> </a:t>
            </a:r>
            <a:r>
              <a:rPr lang="de-AT" altLang="en-US" sz="1800" dirty="0" err="1" smtClean="0"/>
              <a:t>the</a:t>
            </a:r>
            <a:r>
              <a:rPr lang="de-AT" altLang="en-US" sz="1800" dirty="0" smtClean="0"/>
              <a:t> </a:t>
            </a:r>
            <a:r>
              <a:rPr lang="de-AT" altLang="en-US" sz="1800" dirty="0" err="1" smtClean="0"/>
              <a:t>connection</a:t>
            </a:r>
            <a:r>
              <a:rPr lang="de-AT" altLang="en-US" sz="1800" dirty="0" smtClean="0"/>
              <a:t> </a:t>
            </a:r>
            <a:r>
              <a:rPr lang="de-AT" altLang="en-US" sz="1800" dirty="0" err="1" smtClean="0"/>
              <a:t>of</a:t>
            </a:r>
            <a:r>
              <a:rPr lang="de-AT" altLang="en-US" sz="1800" dirty="0" smtClean="0"/>
              <a:t> </a:t>
            </a:r>
            <a:r>
              <a:rPr lang="de-AT" altLang="en-US" sz="1800" dirty="0" err="1" smtClean="0"/>
              <a:t>the</a:t>
            </a:r>
            <a:r>
              <a:rPr lang="de-AT" altLang="en-US" sz="1800" dirty="0" smtClean="0"/>
              <a:t> CPU </a:t>
            </a:r>
            <a:r>
              <a:rPr lang="de-AT" altLang="en-US" sz="1800" dirty="0" err="1" smtClean="0"/>
              <a:t>to</a:t>
            </a:r>
            <a:r>
              <a:rPr lang="de-AT" altLang="en-US" sz="1800" dirty="0" smtClean="0"/>
              <a:t> </a:t>
            </a:r>
            <a:r>
              <a:rPr lang="de-AT" altLang="en-US" sz="1800" dirty="0" err="1" smtClean="0"/>
              <a:t>the</a:t>
            </a:r>
            <a:r>
              <a:rPr lang="de-AT" altLang="en-US" sz="1800" dirty="0" smtClean="0"/>
              <a:t> </a:t>
            </a:r>
            <a:r>
              <a:rPr lang="de-AT" altLang="en-US" sz="1800" dirty="0" err="1" smtClean="0"/>
              <a:t>switch</a:t>
            </a:r>
            <a:r>
              <a:rPr lang="de-AT" altLang="en-US" sz="1800" dirty="0" smtClean="0"/>
              <a:t> </a:t>
            </a:r>
            <a:r>
              <a:rPr lang="de-AT" altLang="en-US" sz="1800" dirty="0" err="1" smtClean="0"/>
              <a:t>controller</a:t>
            </a:r>
            <a:endParaRPr lang="de-AT" altLang="en-US" sz="1800" dirty="0" smtClean="0"/>
          </a:p>
          <a:p>
            <a:pPr marL="0" indent="0"/>
            <a:r>
              <a:rPr lang="de-AT" altLang="en-US" sz="2400" dirty="0" smtClean="0">
                <a:sym typeface="Wingdings" pitchFamily="2" charset="2"/>
              </a:rPr>
              <a:t> </a:t>
            </a:r>
            <a:r>
              <a:rPr lang="de-AT" altLang="en-US" sz="2100" dirty="0" smtClean="0"/>
              <a:t>CPU </a:t>
            </a:r>
          </a:p>
          <a:p>
            <a:pPr marL="579438" lvl="1" indent="-400050"/>
            <a:r>
              <a:rPr lang="de-AT" altLang="en-US" sz="1800" dirty="0" smtClean="0"/>
              <a:t>Management &amp;</a:t>
            </a:r>
          </a:p>
          <a:p>
            <a:pPr marL="579438" lvl="1" indent="-400050"/>
            <a:r>
              <a:rPr lang="de-AT" altLang="en-US" sz="1800" smtClean="0"/>
              <a:t>Diagnostics</a:t>
            </a:r>
          </a:p>
        </p:txBody>
      </p:sp>
    </p:spTree>
    <p:extLst>
      <p:ext uri="{BB962C8B-B14F-4D97-AF65-F5344CB8AC3E}">
        <p14:creationId xmlns:p14="http://schemas.microsoft.com/office/powerpoint/2010/main" val="18478881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2800" dirty="0" smtClean="0"/>
              <a:t>TTC - Communication </a:t>
            </a:r>
            <a:endParaRPr lang="en-US" altLang="en-US" sz="28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8775" y="1412776"/>
            <a:ext cx="3565153" cy="4525963"/>
          </a:xfrm>
        </p:spPr>
        <p:txBody>
          <a:bodyPr/>
          <a:lstStyle/>
          <a:p>
            <a:pPr lvl="0"/>
            <a:r>
              <a:rPr lang="en-GB" sz="2000" dirty="0" smtClean="0"/>
              <a:t>Interfaces Layers: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UDP-COM (TT &amp; RC)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IP-COM (TT &amp; RC)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MAC-COM (TT, RC &amp; BE)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MAC-RAW </a:t>
            </a:r>
            <a:r>
              <a:rPr lang="en-GB" sz="2000" dirty="0"/>
              <a:t>(TT, RC &amp; BE)</a:t>
            </a:r>
            <a:endParaRPr lang="en-GB" sz="2000" dirty="0" smtClean="0"/>
          </a:p>
          <a:p>
            <a:pPr marL="0" lvl="0" indent="0"/>
            <a:r>
              <a:rPr lang="en-GB" sz="2000" dirty="0" smtClean="0"/>
              <a:t>Via: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Sampling or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Queuing ports </a:t>
            </a:r>
            <a:endParaRPr lang="en-US" sz="2000" dirty="0"/>
          </a:p>
          <a:p>
            <a:endParaRPr lang="de-AT" altLang="en-US" sz="19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206544"/>
              </p:ext>
            </p:extLst>
          </p:nvPr>
        </p:nvGraphicFramePr>
        <p:xfrm>
          <a:off x="3995935" y="1772816"/>
          <a:ext cx="4959783" cy="3672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78" name="Visio" r:id="rId4" imgW="5650672" imgH="4176142" progId="Visio.Drawing.11">
                  <p:embed/>
                </p:oleObj>
              </mc:Choice>
              <mc:Fallback>
                <p:oleObj name="Visio" r:id="rId4" imgW="5650672" imgH="4176142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5" y="1772816"/>
                        <a:ext cx="4959783" cy="36724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82785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TTE-Controller – Architecture      </a:t>
            </a:r>
            <a:endParaRPr lang="en-US" sz="28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1075903"/>
            <a:ext cx="644842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49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0" name="Line 20"/>
          <p:cNvSpPr>
            <a:spLocks noChangeShapeType="1"/>
          </p:cNvSpPr>
          <p:nvPr/>
        </p:nvSpPr>
        <p:spPr bwMode="auto">
          <a:xfrm>
            <a:off x="5576888" y="1773238"/>
            <a:ext cx="0" cy="3814762"/>
          </a:xfrm>
          <a:prstGeom prst="line">
            <a:avLst/>
          </a:prstGeom>
          <a:noFill/>
          <a:ln w="9525">
            <a:solidFill>
              <a:srgbClr val="E0E0E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4338" name="Line 18"/>
          <p:cNvSpPr>
            <a:spLocks noChangeShapeType="1"/>
          </p:cNvSpPr>
          <p:nvPr/>
        </p:nvSpPr>
        <p:spPr bwMode="auto">
          <a:xfrm>
            <a:off x="4643438" y="1773238"/>
            <a:ext cx="0" cy="3814762"/>
          </a:xfrm>
          <a:prstGeom prst="line">
            <a:avLst/>
          </a:prstGeom>
          <a:noFill/>
          <a:ln w="9525">
            <a:solidFill>
              <a:srgbClr val="E0E0E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4339" name="Line 19"/>
          <p:cNvSpPr>
            <a:spLocks noChangeShapeType="1"/>
          </p:cNvSpPr>
          <p:nvPr/>
        </p:nvSpPr>
        <p:spPr bwMode="auto">
          <a:xfrm>
            <a:off x="5110163" y="1773238"/>
            <a:ext cx="0" cy="3814762"/>
          </a:xfrm>
          <a:prstGeom prst="line">
            <a:avLst/>
          </a:prstGeom>
          <a:noFill/>
          <a:ln w="9525">
            <a:solidFill>
              <a:srgbClr val="E0E0E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4340" name="Line 21"/>
          <p:cNvSpPr>
            <a:spLocks noChangeShapeType="1"/>
          </p:cNvSpPr>
          <p:nvPr/>
        </p:nvSpPr>
        <p:spPr bwMode="auto">
          <a:xfrm>
            <a:off x="6045200" y="1773238"/>
            <a:ext cx="0" cy="3814762"/>
          </a:xfrm>
          <a:prstGeom prst="line">
            <a:avLst/>
          </a:prstGeom>
          <a:noFill/>
          <a:ln w="9525">
            <a:solidFill>
              <a:srgbClr val="A3A3A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4341" name="Line 22"/>
          <p:cNvSpPr>
            <a:spLocks noChangeShapeType="1"/>
          </p:cNvSpPr>
          <p:nvPr/>
        </p:nvSpPr>
        <p:spPr bwMode="auto">
          <a:xfrm>
            <a:off x="6513513" y="1773238"/>
            <a:ext cx="0" cy="3814762"/>
          </a:xfrm>
          <a:prstGeom prst="line">
            <a:avLst/>
          </a:prstGeom>
          <a:noFill/>
          <a:ln w="9525">
            <a:solidFill>
              <a:srgbClr val="E0E0E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4342" name="Line 23"/>
          <p:cNvSpPr>
            <a:spLocks noChangeShapeType="1"/>
          </p:cNvSpPr>
          <p:nvPr/>
        </p:nvSpPr>
        <p:spPr bwMode="auto">
          <a:xfrm>
            <a:off x="6980238" y="1773238"/>
            <a:ext cx="0" cy="3814762"/>
          </a:xfrm>
          <a:prstGeom prst="line">
            <a:avLst/>
          </a:prstGeom>
          <a:noFill/>
          <a:ln w="9525">
            <a:solidFill>
              <a:srgbClr val="E0E0E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4343" name="Line 24"/>
          <p:cNvSpPr>
            <a:spLocks noChangeShapeType="1"/>
          </p:cNvSpPr>
          <p:nvPr/>
        </p:nvSpPr>
        <p:spPr bwMode="auto">
          <a:xfrm>
            <a:off x="7448550" y="1773238"/>
            <a:ext cx="0" cy="3814762"/>
          </a:xfrm>
          <a:prstGeom prst="line">
            <a:avLst/>
          </a:prstGeom>
          <a:noFill/>
          <a:ln w="9525">
            <a:solidFill>
              <a:srgbClr val="E0E0E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4344" name="Line 25"/>
          <p:cNvSpPr>
            <a:spLocks noChangeShapeType="1"/>
          </p:cNvSpPr>
          <p:nvPr/>
        </p:nvSpPr>
        <p:spPr bwMode="auto">
          <a:xfrm>
            <a:off x="7916863" y="1773238"/>
            <a:ext cx="0" cy="3814762"/>
          </a:xfrm>
          <a:prstGeom prst="line">
            <a:avLst/>
          </a:prstGeom>
          <a:noFill/>
          <a:ln w="9525">
            <a:solidFill>
              <a:srgbClr val="A3A3A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4345" name="Line 11"/>
          <p:cNvSpPr>
            <a:spLocks noChangeShapeType="1"/>
          </p:cNvSpPr>
          <p:nvPr/>
        </p:nvSpPr>
        <p:spPr bwMode="auto">
          <a:xfrm>
            <a:off x="898525" y="1773238"/>
            <a:ext cx="0" cy="3814762"/>
          </a:xfrm>
          <a:prstGeom prst="line">
            <a:avLst/>
          </a:prstGeom>
          <a:noFill/>
          <a:ln w="9525">
            <a:solidFill>
              <a:srgbClr val="E0E0E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4346" name="Line 12"/>
          <p:cNvSpPr>
            <a:spLocks noChangeShapeType="1"/>
          </p:cNvSpPr>
          <p:nvPr/>
        </p:nvSpPr>
        <p:spPr bwMode="auto">
          <a:xfrm>
            <a:off x="1331913" y="1773238"/>
            <a:ext cx="0" cy="3814762"/>
          </a:xfrm>
          <a:prstGeom prst="line">
            <a:avLst/>
          </a:prstGeom>
          <a:noFill/>
          <a:ln w="9525">
            <a:solidFill>
              <a:srgbClr val="E0E0E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4347" name="Line 13"/>
          <p:cNvSpPr>
            <a:spLocks noChangeShapeType="1"/>
          </p:cNvSpPr>
          <p:nvPr/>
        </p:nvSpPr>
        <p:spPr bwMode="auto">
          <a:xfrm>
            <a:off x="1835150" y="1773238"/>
            <a:ext cx="0" cy="3814762"/>
          </a:xfrm>
          <a:prstGeom prst="line">
            <a:avLst/>
          </a:prstGeom>
          <a:noFill/>
          <a:ln w="9525">
            <a:solidFill>
              <a:srgbClr val="E0E0E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4348" name="Line 14"/>
          <p:cNvSpPr>
            <a:spLocks noChangeShapeType="1"/>
          </p:cNvSpPr>
          <p:nvPr/>
        </p:nvSpPr>
        <p:spPr bwMode="auto">
          <a:xfrm>
            <a:off x="2301875" y="1773238"/>
            <a:ext cx="0" cy="3814762"/>
          </a:xfrm>
          <a:prstGeom prst="line">
            <a:avLst/>
          </a:prstGeom>
          <a:noFill/>
          <a:ln w="9525">
            <a:solidFill>
              <a:srgbClr val="A3A3A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4349" name="Line 15"/>
          <p:cNvSpPr>
            <a:spLocks noChangeShapeType="1"/>
          </p:cNvSpPr>
          <p:nvPr/>
        </p:nvSpPr>
        <p:spPr bwMode="auto">
          <a:xfrm>
            <a:off x="2770188" y="1773238"/>
            <a:ext cx="0" cy="3814762"/>
          </a:xfrm>
          <a:prstGeom prst="line">
            <a:avLst/>
          </a:prstGeom>
          <a:noFill/>
          <a:ln w="9525">
            <a:solidFill>
              <a:srgbClr val="E0E0E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4350" name="Line 16"/>
          <p:cNvSpPr>
            <a:spLocks noChangeShapeType="1"/>
          </p:cNvSpPr>
          <p:nvPr/>
        </p:nvSpPr>
        <p:spPr bwMode="auto">
          <a:xfrm>
            <a:off x="3238500" y="1773238"/>
            <a:ext cx="0" cy="3814762"/>
          </a:xfrm>
          <a:prstGeom prst="line">
            <a:avLst/>
          </a:prstGeom>
          <a:noFill/>
          <a:ln w="9525">
            <a:solidFill>
              <a:srgbClr val="E0E0E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4351" name="Line 17"/>
          <p:cNvSpPr>
            <a:spLocks noChangeShapeType="1"/>
          </p:cNvSpPr>
          <p:nvPr/>
        </p:nvSpPr>
        <p:spPr bwMode="auto">
          <a:xfrm>
            <a:off x="3706813" y="1773238"/>
            <a:ext cx="0" cy="3814762"/>
          </a:xfrm>
          <a:prstGeom prst="line">
            <a:avLst/>
          </a:prstGeom>
          <a:noFill/>
          <a:ln w="9525">
            <a:solidFill>
              <a:srgbClr val="E0E0E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4352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5616575" cy="1008063"/>
          </a:xfrm>
        </p:spPr>
        <p:txBody>
          <a:bodyPr/>
          <a:lstStyle/>
          <a:p>
            <a:r>
              <a:rPr lang="en-GB" altLang="en-US" smtClean="0"/>
              <a:t>Chip Product Roadmap</a:t>
            </a:r>
          </a:p>
        </p:txBody>
      </p:sp>
      <p:sp>
        <p:nvSpPr>
          <p:cNvPr id="14353" name="Line 4"/>
          <p:cNvSpPr>
            <a:spLocks noChangeShapeType="1"/>
          </p:cNvSpPr>
          <p:nvPr/>
        </p:nvSpPr>
        <p:spPr bwMode="auto">
          <a:xfrm>
            <a:off x="4140200" y="1773238"/>
            <a:ext cx="0" cy="3814762"/>
          </a:xfrm>
          <a:prstGeom prst="line">
            <a:avLst/>
          </a:prstGeom>
          <a:noFill/>
          <a:ln w="9525">
            <a:solidFill>
              <a:srgbClr val="A3A3A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4354" name="Line 5"/>
          <p:cNvSpPr>
            <a:spLocks noChangeShapeType="1"/>
          </p:cNvSpPr>
          <p:nvPr/>
        </p:nvSpPr>
        <p:spPr bwMode="auto">
          <a:xfrm>
            <a:off x="8316913" y="1773238"/>
            <a:ext cx="0" cy="3814762"/>
          </a:xfrm>
          <a:prstGeom prst="line">
            <a:avLst/>
          </a:prstGeom>
          <a:noFill/>
          <a:ln w="9525">
            <a:solidFill>
              <a:srgbClr val="E0E0E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4355" name="AutoShape 6"/>
          <p:cNvSpPr>
            <a:spLocks noChangeArrowheads="1"/>
          </p:cNvSpPr>
          <p:nvPr/>
        </p:nvSpPr>
        <p:spPr bwMode="auto">
          <a:xfrm>
            <a:off x="468313" y="6021388"/>
            <a:ext cx="1547812" cy="215900"/>
          </a:xfrm>
          <a:prstGeom prst="roundRect">
            <a:avLst>
              <a:gd name="adj" fmla="val 16667"/>
            </a:avLst>
          </a:prstGeom>
          <a:solidFill>
            <a:srgbClr val="0093D0"/>
          </a:solidFill>
          <a:ln w="9525" algn="ctr">
            <a:solidFill>
              <a:srgbClr val="0093D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120000"/>
              </a:lnSpc>
              <a:spcBef>
                <a:spcPct val="20000"/>
              </a:spcBef>
              <a:defRPr sz="2500">
                <a:solidFill>
                  <a:srgbClr val="41414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har char="•"/>
              <a:defRPr sz="2300">
                <a:solidFill>
                  <a:srgbClr val="41414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2000">
                <a:solidFill>
                  <a:srgbClr val="41414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700">
                <a:solidFill>
                  <a:srgbClr val="41414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000" b="1">
                <a:solidFill>
                  <a:schemeClr val="bg1"/>
                </a:solidFill>
              </a:rPr>
              <a:t>AVAILABLE</a:t>
            </a:r>
          </a:p>
        </p:txBody>
      </p:sp>
      <p:sp>
        <p:nvSpPr>
          <p:cNvPr id="14356" name="Rectangle 7"/>
          <p:cNvSpPr>
            <a:spLocks noChangeArrowheads="1"/>
          </p:cNvSpPr>
          <p:nvPr/>
        </p:nvSpPr>
        <p:spPr bwMode="auto">
          <a:xfrm>
            <a:off x="539750" y="1904578"/>
            <a:ext cx="8101806" cy="354054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120000"/>
              </a:lnSpc>
              <a:spcBef>
                <a:spcPct val="20000"/>
              </a:spcBef>
              <a:defRPr sz="2500">
                <a:solidFill>
                  <a:srgbClr val="41414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har char="•"/>
              <a:defRPr sz="2300">
                <a:solidFill>
                  <a:srgbClr val="41414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2000">
                <a:solidFill>
                  <a:srgbClr val="41414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700">
                <a:solidFill>
                  <a:srgbClr val="41414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4300">
              <a:solidFill>
                <a:srgbClr val="0093D0"/>
              </a:solidFill>
            </a:endParaRPr>
          </a:p>
        </p:txBody>
      </p:sp>
      <p:sp>
        <p:nvSpPr>
          <p:cNvPr id="14357" name="AutoShape 8"/>
          <p:cNvSpPr>
            <a:spLocks noChangeArrowheads="1"/>
          </p:cNvSpPr>
          <p:nvPr/>
        </p:nvSpPr>
        <p:spPr bwMode="auto">
          <a:xfrm>
            <a:off x="2124075" y="6021388"/>
            <a:ext cx="1547813" cy="215900"/>
          </a:xfrm>
          <a:prstGeom prst="roundRect">
            <a:avLst>
              <a:gd name="adj" fmla="val 16667"/>
            </a:avLst>
          </a:prstGeom>
          <a:solidFill>
            <a:srgbClr val="9FD0EB"/>
          </a:solidFill>
          <a:ln w="9525" algn="ctr">
            <a:solidFill>
              <a:srgbClr val="0093D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120000"/>
              </a:lnSpc>
              <a:spcBef>
                <a:spcPct val="20000"/>
              </a:spcBef>
              <a:defRPr sz="2500">
                <a:solidFill>
                  <a:srgbClr val="41414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har char="•"/>
              <a:defRPr sz="2300">
                <a:solidFill>
                  <a:srgbClr val="41414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2000">
                <a:solidFill>
                  <a:srgbClr val="41414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700">
                <a:solidFill>
                  <a:srgbClr val="41414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000" b="1">
                <a:solidFill>
                  <a:srgbClr val="0093D0"/>
                </a:solidFill>
              </a:rPr>
              <a:t>UNDER DEVELOPMENT</a:t>
            </a:r>
          </a:p>
        </p:txBody>
      </p:sp>
      <p:sp>
        <p:nvSpPr>
          <p:cNvPr id="14358" name="AutoShape 9"/>
          <p:cNvSpPr>
            <a:spLocks noChangeArrowheads="1"/>
          </p:cNvSpPr>
          <p:nvPr/>
        </p:nvSpPr>
        <p:spPr bwMode="auto">
          <a:xfrm>
            <a:off x="3779838" y="6021388"/>
            <a:ext cx="1547812" cy="215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0093D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120000"/>
              </a:lnSpc>
              <a:spcBef>
                <a:spcPct val="20000"/>
              </a:spcBef>
              <a:defRPr sz="2500">
                <a:solidFill>
                  <a:srgbClr val="41414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har char="•"/>
              <a:defRPr sz="2300">
                <a:solidFill>
                  <a:srgbClr val="41414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2000">
                <a:solidFill>
                  <a:srgbClr val="41414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700">
                <a:solidFill>
                  <a:srgbClr val="41414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000" b="1">
                <a:solidFill>
                  <a:srgbClr val="0093D0"/>
                </a:solidFill>
              </a:rPr>
              <a:t>ENVISAGED</a:t>
            </a:r>
          </a:p>
        </p:txBody>
      </p:sp>
      <p:sp>
        <p:nvSpPr>
          <p:cNvPr id="14359" name="Line 10"/>
          <p:cNvSpPr>
            <a:spLocks noChangeShapeType="1"/>
          </p:cNvSpPr>
          <p:nvPr/>
        </p:nvSpPr>
        <p:spPr bwMode="auto">
          <a:xfrm flipV="1">
            <a:off x="431800" y="1412875"/>
            <a:ext cx="0" cy="4175125"/>
          </a:xfrm>
          <a:prstGeom prst="line">
            <a:avLst/>
          </a:prstGeom>
          <a:noFill/>
          <a:ln w="9525">
            <a:solidFill>
              <a:srgbClr val="41414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4361" name="Line 26"/>
          <p:cNvSpPr>
            <a:spLocks noChangeShapeType="1"/>
          </p:cNvSpPr>
          <p:nvPr/>
        </p:nvSpPr>
        <p:spPr bwMode="auto">
          <a:xfrm>
            <a:off x="431800" y="5589588"/>
            <a:ext cx="8277225" cy="0"/>
          </a:xfrm>
          <a:prstGeom prst="line">
            <a:avLst/>
          </a:prstGeom>
          <a:noFill/>
          <a:ln w="9525">
            <a:solidFill>
              <a:srgbClr val="41414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4362" name="Text Box 27"/>
          <p:cNvSpPr txBox="1">
            <a:spLocks noChangeArrowheads="1"/>
          </p:cNvSpPr>
          <p:nvPr/>
        </p:nvSpPr>
        <p:spPr bwMode="auto">
          <a:xfrm>
            <a:off x="-541338" y="5661025"/>
            <a:ext cx="8137526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defRPr sz="2500">
                <a:solidFill>
                  <a:srgbClr val="41414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har char="•"/>
              <a:defRPr sz="2300">
                <a:solidFill>
                  <a:srgbClr val="41414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2000">
                <a:solidFill>
                  <a:srgbClr val="41414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700">
                <a:solidFill>
                  <a:srgbClr val="41414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en-US" sz="800" dirty="0">
                <a:solidFill>
                  <a:srgbClr val="333333"/>
                </a:solidFill>
              </a:rPr>
              <a:t>	                         </a:t>
            </a:r>
            <a:r>
              <a:rPr lang="en-US" altLang="en-US" sz="800" dirty="0" smtClean="0">
                <a:solidFill>
                  <a:srgbClr val="333333"/>
                </a:solidFill>
              </a:rPr>
              <a:t>2015</a:t>
            </a:r>
            <a:r>
              <a:rPr lang="en-US" altLang="en-US" sz="800" dirty="0">
                <a:solidFill>
                  <a:srgbClr val="333333"/>
                </a:solidFill>
              </a:rPr>
              <a:t>	                             </a:t>
            </a:r>
            <a:r>
              <a:rPr lang="en-US" altLang="en-US" sz="800" dirty="0" smtClean="0">
                <a:solidFill>
                  <a:srgbClr val="333333"/>
                </a:solidFill>
              </a:rPr>
              <a:t>2016</a:t>
            </a:r>
            <a:r>
              <a:rPr lang="en-US" altLang="en-US" sz="800" dirty="0">
                <a:solidFill>
                  <a:srgbClr val="333333"/>
                </a:solidFill>
              </a:rPr>
              <a:t>	                              </a:t>
            </a:r>
            <a:r>
              <a:rPr lang="en-US" altLang="en-US" sz="800" dirty="0" smtClean="0">
                <a:solidFill>
                  <a:srgbClr val="333333"/>
                </a:solidFill>
              </a:rPr>
              <a:t>2017</a:t>
            </a:r>
            <a:r>
              <a:rPr lang="en-US" altLang="en-US" sz="800" dirty="0">
                <a:solidFill>
                  <a:srgbClr val="333333"/>
                </a:solidFill>
              </a:rPr>
              <a:t>		</a:t>
            </a:r>
            <a:r>
              <a:rPr lang="en-US" altLang="en-US" sz="800" dirty="0" smtClean="0">
                <a:solidFill>
                  <a:srgbClr val="333333"/>
                </a:solidFill>
              </a:rPr>
              <a:t>2018</a:t>
            </a:r>
            <a:endParaRPr lang="en-US" altLang="en-US" sz="800" dirty="0">
              <a:solidFill>
                <a:srgbClr val="333333"/>
              </a:solidFill>
            </a:endParaRPr>
          </a:p>
        </p:txBody>
      </p:sp>
      <p:sp>
        <p:nvSpPr>
          <p:cNvPr id="14363" name="Text Box 28"/>
          <p:cNvSpPr txBox="1">
            <a:spLocks noChangeArrowheads="1"/>
          </p:cNvSpPr>
          <p:nvPr/>
        </p:nvSpPr>
        <p:spPr bwMode="auto">
          <a:xfrm>
            <a:off x="8389938" y="5661025"/>
            <a:ext cx="5032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defRPr sz="2500">
                <a:solidFill>
                  <a:srgbClr val="41414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har char="•"/>
              <a:defRPr sz="2300">
                <a:solidFill>
                  <a:srgbClr val="41414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2000">
                <a:solidFill>
                  <a:srgbClr val="41414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700">
                <a:solidFill>
                  <a:srgbClr val="41414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en-US" sz="800">
                <a:solidFill>
                  <a:srgbClr val="333333"/>
                </a:solidFill>
              </a:rPr>
              <a:t>Time</a:t>
            </a:r>
          </a:p>
        </p:txBody>
      </p:sp>
      <p:sp>
        <p:nvSpPr>
          <p:cNvPr id="14364" name="Rectangle 29"/>
          <p:cNvSpPr>
            <a:spLocks noChangeArrowheads="1"/>
          </p:cNvSpPr>
          <p:nvPr/>
        </p:nvSpPr>
        <p:spPr bwMode="auto">
          <a:xfrm>
            <a:off x="684213" y="1772816"/>
            <a:ext cx="1590651" cy="263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0800" bIns="10800" anchor="ctr"/>
          <a:lstStyle>
            <a:lvl1pPr eaLnBrk="0" hangingPunct="0">
              <a:lnSpc>
                <a:spcPct val="120000"/>
              </a:lnSpc>
              <a:spcBef>
                <a:spcPct val="20000"/>
              </a:spcBef>
              <a:defRPr sz="2500">
                <a:solidFill>
                  <a:srgbClr val="41414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har char="•"/>
              <a:defRPr sz="2300">
                <a:solidFill>
                  <a:srgbClr val="41414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2000">
                <a:solidFill>
                  <a:srgbClr val="41414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700">
                <a:solidFill>
                  <a:srgbClr val="41414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400" b="1" dirty="0" smtClean="0"/>
              <a:t>TTE-Controller</a:t>
            </a:r>
            <a:endParaRPr lang="en-US" altLang="en-US" sz="1400" b="1" dirty="0"/>
          </a:p>
        </p:txBody>
      </p:sp>
      <p:sp>
        <p:nvSpPr>
          <p:cNvPr id="14366" name="AutoShape 32"/>
          <p:cNvSpPr>
            <a:spLocks noChangeArrowheads="1"/>
          </p:cNvSpPr>
          <p:nvPr/>
        </p:nvSpPr>
        <p:spPr bwMode="auto">
          <a:xfrm>
            <a:off x="5508625" y="6045200"/>
            <a:ext cx="179388" cy="1365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rgbClr val="F294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120000"/>
              </a:lnSpc>
              <a:spcBef>
                <a:spcPct val="20000"/>
              </a:spcBef>
              <a:defRPr sz="2500">
                <a:solidFill>
                  <a:srgbClr val="41414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har char="•"/>
              <a:defRPr sz="2300">
                <a:solidFill>
                  <a:srgbClr val="41414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2000">
                <a:solidFill>
                  <a:srgbClr val="41414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700">
                <a:solidFill>
                  <a:srgbClr val="41414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800" b="1">
                <a:solidFill>
                  <a:srgbClr val="F29400"/>
                </a:solidFill>
              </a:rPr>
              <a:t>PT</a:t>
            </a:r>
          </a:p>
        </p:txBody>
      </p:sp>
      <p:sp>
        <p:nvSpPr>
          <p:cNvPr id="14367" name="Text Box 33"/>
          <p:cNvSpPr txBox="1">
            <a:spLocks noChangeArrowheads="1"/>
          </p:cNvSpPr>
          <p:nvPr/>
        </p:nvSpPr>
        <p:spPr bwMode="auto">
          <a:xfrm>
            <a:off x="5724525" y="5991225"/>
            <a:ext cx="576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defRPr sz="2500">
                <a:solidFill>
                  <a:srgbClr val="41414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har char="•"/>
              <a:defRPr sz="2300">
                <a:solidFill>
                  <a:srgbClr val="41414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2000">
                <a:solidFill>
                  <a:srgbClr val="41414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700">
                <a:solidFill>
                  <a:srgbClr val="41414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altLang="en-US" sz="700" b="1">
                <a:solidFill>
                  <a:srgbClr val="333333"/>
                </a:solidFill>
              </a:rPr>
              <a:t>Prototype</a:t>
            </a:r>
          </a:p>
        </p:txBody>
      </p:sp>
      <p:sp>
        <p:nvSpPr>
          <p:cNvPr id="14368" name="Oval 34"/>
          <p:cNvSpPr>
            <a:spLocks noChangeArrowheads="1"/>
          </p:cNvSpPr>
          <p:nvPr/>
        </p:nvSpPr>
        <p:spPr bwMode="auto">
          <a:xfrm>
            <a:off x="6300788" y="6027738"/>
            <a:ext cx="179387" cy="179387"/>
          </a:xfrm>
          <a:prstGeom prst="ellipse">
            <a:avLst/>
          </a:prstGeom>
          <a:solidFill>
            <a:srgbClr val="F294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120000"/>
              </a:lnSpc>
              <a:spcBef>
                <a:spcPct val="20000"/>
              </a:spcBef>
              <a:defRPr sz="2500">
                <a:solidFill>
                  <a:srgbClr val="41414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har char="•"/>
              <a:defRPr sz="2300">
                <a:solidFill>
                  <a:srgbClr val="41414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2000">
                <a:solidFill>
                  <a:srgbClr val="41414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700">
                <a:solidFill>
                  <a:srgbClr val="41414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800" b="1">
                <a:solidFill>
                  <a:schemeClr val="bg1"/>
                </a:solidFill>
              </a:rPr>
              <a:t>PS</a:t>
            </a:r>
          </a:p>
        </p:txBody>
      </p:sp>
      <p:sp>
        <p:nvSpPr>
          <p:cNvPr id="14369" name="Text Box 35"/>
          <p:cNvSpPr txBox="1">
            <a:spLocks noChangeArrowheads="1"/>
          </p:cNvSpPr>
          <p:nvPr/>
        </p:nvSpPr>
        <p:spPr bwMode="auto">
          <a:xfrm>
            <a:off x="6510338" y="5991225"/>
            <a:ext cx="5048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defRPr sz="2500">
                <a:solidFill>
                  <a:srgbClr val="41414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har char="•"/>
              <a:defRPr sz="2300">
                <a:solidFill>
                  <a:srgbClr val="41414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2000">
                <a:solidFill>
                  <a:srgbClr val="41414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700">
                <a:solidFill>
                  <a:srgbClr val="41414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altLang="en-US" sz="700" b="1">
                <a:solidFill>
                  <a:srgbClr val="333333"/>
                </a:solidFill>
              </a:rPr>
              <a:t>Preseries</a:t>
            </a:r>
          </a:p>
        </p:txBody>
      </p:sp>
      <p:sp>
        <p:nvSpPr>
          <p:cNvPr id="14370" name="AutoShape 36"/>
          <p:cNvSpPr>
            <a:spLocks noChangeArrowheads="1"/>
          </p:cNvSpPr>
          <p:nvPr/>
        </p:nvSpPr>
        <p:spPr bwMode="auto">
          <a:xfrm>
            <a:off x="7164388" y="6030913"/>
            <a:ext cx="179387" cy="179387"/>
          </a:xfrm>
          <a:prstGeom prst="homePlate">
            <a:avLst>
              <a:gd name="adj" fmla="val 25000"/>
            </a:avLst>
          </a:prstGeom>
          <a:solidFill>
            <a:srgbClr val="7DDB7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120000"/>
              </a:lnSpc>
              <a:spcBef>
                <a:spcPct val="20000"/>
              </a:spcBef>
              <a:defRPr sz="2500">
                <a:solidFill>
                  <a:srgbClr val="41414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har char="•"/>
              <a:defRPr sz="2300">
                <a:solidFill>
                  <a:srgbClr val="41414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2000">
                <a:solidFill>
                  <a:srgbClr val="41414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700">
                <a:solidFill>
                  <a:srgbClr val="41414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800" b="1">
                <a:solidFill>
                  <a:schemeClr val="bg1"/>
                </a:solidFill>
              </a:rPr>
              <a:t>SR</a:t>
            </a:r>
          </a:p>
        </p:txBody>
      </p:sp>
      <p:sp>
        <p:nvSpPr>
          <p:cNvPr id="14371" name="Text Box 37"/>
          <p:cNvSpPr txBox="1">
            <a:spLocks noChangeArrowheads="1"/>
          </p:cNvSpPr>
          <p:nvPr/>
        </p:nvSpPr>
        <p:spPr bwMode="auto">
          <a:xfrm>
            <a:off x="7380288" y="5991225"/>
            <a:ext cx="4318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defRPr sz="2500">
                <a:solidFill>
                  <a:srgbClr val="41414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har char="•"/>
              <a:defRPr sz="2300">
                <a:solidFill>
                  <a:srgbClr val="41414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2000">
                <a:solidFill>
                  <a:srgbClr val="41414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700">
                <a:solidFill>
                  <a:srgbClr val="41414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altLang="en-US" sz="700" b="1">
                <a:solidFill>
                  <a:srgbClr val="333333"/>
                </a:solidFill>
              </a:rPr>
              <a:t>Series</a:t>
            </a:r>
          </a:p>
        </p:txBody>
      </p:sp>
      <p:sp>
        <p:nvSpPr>
          <p:cNvPr id="14372" name="Rectangle 38"/>
          <p:cNvSpPr>
            <a:spLocks noChangeArrowheads="1"/>
          </p:cNvSpPr>
          <p:nvPr/>
        </p:nvSpPr>
        <p:spPr bwMode="auto">
          <a:xfrm>
            <a:off x="7885113" y="6056313"/>
            <a:ext cx="215900" cy="107950"/>
          </a:xfrm>
          <a:prstGeom prst="rect">
            <a:avLst/>
          </a:prstGeom>
          <a:solidFill>
            <a:srgbClr val="333333"/>
          </a:solidFill>
          <a:ln w="12700" algn="ctr">
            <a:solidFill>
              <a:srgbClr val="A3A3A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120000"/>
              </a:lnSpc>
              <a:spcBef>
                <a:spcPct val="20000"/>
              </a:spcBef>
              <a:defRPr sz="2500">
                <a:solidFill>
                  <a:srgbClr val="41414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har char="•"/>
              <a:defRPr sz="2300">
                <a:solidFill>
                  <a:srgbClr val="41414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2000">
                <a:solidFill>
                  <a:srgbClr val="41414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700">
                <a:solidFill>
                  <a:srgbClr val="41414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700" b="1">
                <a:solidFill>
                  <a:schemeClr val="bg1"/>
                </a:solidFill>
              </a:rPr>
              <a:t>EOL</a:t>
            </a:r>
          </a:p>
        </p:txBody>
      </p:sp>
      <p:sp>
        <p:nvSpPr>
          <p:cNvPr id="14373" name="Text Box 39"/>
          <p:cNvSpPr txBox="1">
            <a:spLocks noChangeArrowheads="1"/>
          </p:cNvSpPr>
          <p:nvPr/>
        </p:nvSpPr>
        <p:spPr bwMode="auto">
          <a:xfrm>
            <a:off x="8135938" y="5991225"/>
            <a:ext cx="7207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defRPr sz="2500">
                <a:solidFill>
                  <a:srgbClr val="41414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har char="•"/>
              <a:defRPr sz="2300">
                <a:solidFill>
                  <a:srgbClr val="41414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2000">
                <a:solidFill>
                  <a:srgbClr val="41414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700">
                <a:solidFill>
                  <a:srgbClr val="41414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altLang="en-US" sz="700" b="1">
                <a:solidFill>
                  <a:srgbClr val="333333"/>
                </a:solidFill>
              </a:rPr>
              <a:t>End of Life</a:t>
            </a:r>
          </a:p>
        </p:txBody>
      </p:sp>
      <p:sp>
        <p:nvSpPr>
          <p:cNvPr id="14384" name="Rectangle 50"/>
          <p:cNvSpPr>
            <a:spLocks noChangeArrowheads="1"/>
          </p:cNvSpPr>
          <p:nvPr/>
        </p:nvSpPr>
        <p:spPr bwMode="auto">
          <a:xfrm>
            <a:off x="1691680" y="2438078"/>
            <a:ext cx="4121597" cy="539750"/>
          </a:xfrm>
          <a:prstGeom prst="rect">
            <a:avLst/>
          </a:prstGeom>
          <a:solidFill>
            <a:srgbClr val="9FD0EB"/>
          </a:solidFill>
          <a:ln w="9525" algn="ctr">
            <a:solidFill>
              <a:srgbClr val="9FD0E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lnSpc>
                <a:spcPct val="120000"/>
              </a:lnSpc>
              <a:spcBef>
                <a:spcPct val="20000"/>
              </a:spcBef>
              <a:defRPr sz="2500">
                <a:solidFill>
                  <a:srgbClr val="41414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har char="•"/>
              <a:defRPr sz="2300">
                <a:solidFill>
                  <a:srgbClr val="41414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2000">
                <a:solidFill>
                  <a:srgbClr val="41414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700">
                <a:solidFill>
                  <a:srgbClr val="41414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200" b="1" dirty="0">
                <a:solidFill>
                  <a:srgbClr val="0093D0"/>
                </a:solidFill>
              </a:rPr>
              <a:t>TTE-End System Controller </a:t>
            </a:r>
            <a:r>
              <a:rPr lang="en-US" altLang="en-US" sz="1200" b="1" dirty="0" err="1" smtClean="0">
                <a:solidFill>
                  <a:srgbClr val="0093D0"/>
                </a:solidFill>
              </a:rPr>
              <a:t>HiRel</a:t>
            </a:r>
            <a:r>
              <a:rPr lang="en-US" altLang="en-US" sz="1200" b="1" dirty="0" smtClean="0">
                <a:solidFill>
                  <a:srgbClr val="0093D0"/>
                </a:solidFill>
              </a:rPr>
              <a:t> </a:t>
            </a:r>
            <a:endParaRPr lang="en-US" altLang="en-US" sz="1200" b="1" dirty="0">
              <a:solidFill>
                <a:srgbClr val="0093D0"/>
              </a:solidFill>
            </a:endParaRPr>
          </a:p>
        </p:txBody>
      </p:sp>
      <p:sp>
        <p:nvSpPr>
          <p:cNvPr id="14385" name="Text Box 51"/>
          <p:cNvSpPr txBox="1">
            <a:spLocks noChangeArrowheads="1"/>
          </p:cNvSpPr>
          <p:nvPr/>
        </p:nvSpPr>
        <p:spPr bwMode="auto">
          <a:xfrm>
            <a:off x="2052044" y="2660328"/>
            <a:ext cx="29527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0" rIns="54000" bIns="0"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defRPr sz="2500">
                <a:solidFill>
                  <a:srgbClr val="41414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har char="•"/>
              <a:defRPr sz="2300">
                <a:solidFill>
                  <a:srgbClr val="41414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2000">
                <a:solidFill>
                  <a:srgbClr val="41414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700">
                <a:solidFill>
                  <a:srgbClr val="41414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pt-BR" altLang="en-US" sz="1000" dirty="0">
                <a:solidFill>
                  <a:srgbClr val="0093D0"/>
                </a:solidFill>
              </a:rPr>
              <a:t> Rad-hard ASIC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pt-BR" altLang="en-US" sz="1000" dirty="0">
                <a:solidFill>
                  <a:srgbClr val="0093D0"/>
                </a:solidFill>
              </a:rPr>
              <a:t> 2/3x 10/100/1000Mbps </a:t>
            </a:r>
          </a:p>
        </p:txBody>
      </p:sp>
      <p:sp>
        <p:nvSpPr>
          <p:cNvPr id="14389" name="Rectangle 50"/>
          <p:cNvSpPr>
            <a:spLocks noChangeArrowheads="1"/>
          </p:cNvSpPr>
          <p:nvPr/>
        </p:nvSpPr>
        <p:spPr bwMode="auto">
          <a:xfrm>
            <a:off x="1691680" y="3149278"/>
            <a:ext cx="4121597" cy="531812"/>
          </a:xfrm>
          <a:prstGeom prst="rect">
            <a:avLst/>
          </a:prstGeom>
          <a:solidFill>
            <a:srgbClr val="9FD0EB"/>
          </a:solidFill>
          <a:ln w="9525" algn="ctr">
            <a:solidFill>
              <a:srgbClr val="9FD0E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lnSpc>
                <a:spcPct val="120000"/>
              </a:lnSpc>
              <a:spcBef>
                <a:spcPct val="20000"/>
              </a:spcBef>
              <a:defRPr sz="2500">
                <a:solidFill>
                  <a:srgbClr val="41414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har char="•"/>
              <a:defRPr sz="2300">
                <a:solidFill>
                  <a:srgbClr val="41414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2000">
                <a:solidFill>
                  <a:srgbClr val="41414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700">
                <a:solidFill>
                  <a:srgbClr val="41414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200" b="1" dirty="0">
                <a:solidFill>
                  <a:srgbClr val="0093D0"/>
                </a:solidFill>
              </a:rPr>
              <a:t>TTE-Switch Controller </a:t>
            </a:r>
            <a:r>
              <a:rPr lang="en-US" altLang="en-US" sz="1200" b="1" dirty="0" err="1" smtClean="0">
                <a:solidFill>
                  <a:srgbClr val="0093D0"/>
                </a:solidFill>
              </a:rPr>
              <a:t>HiRel</a:t>
            </a:r>
            <a:endParaRPr lang="en-US" altLang="en-US" sz="1200" b="1" dirty="0">
              <a:solidFill>
                <a:srgbClr val="0093D0"/>
              </a:solidFill>
            </a:endParaRPr>
          </a:p>
        </p:txBody>
      </p:sp>
      <p:sp>
        <p:nvSpPr>
          <p:cNvPr id="14390" name="Text Box 51"/>
          <p:cNvSpPr txBox="1">
            <a:spLocks noChangeArrowheads="1"/>
          </p:cNvSpPr>
          <p:nvPr/>
        </p:nvSpPr>
        <p:spPr bwMode="auto">
          <a:xfrm>
            <a:off x="2052044" y="3363590"/>
            <a:ext cx="29527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0" rIns="54000" bIns="0"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defRPr sz="2500">
                <a:solidFill>
                  <a:srgbClr val="41414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har char="•"/>
              <a:defRPr sz="2300">
                <a:solidFill>
                  <a:srgbClr val="41414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2000">
                <a:solidFill>
                  <a:srgbClr val="41414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700">
                <a:solidFill>
                  <a:srgbClr val="41414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pt-BR" altLang="en-US" sz="1000" dirty="0">
                <a:solidFill>
                  <a:srgbClr val="0093D0"/>
                </a:solidFill>
              </a:rPr>
              <a:t> Rad-hard ASIC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pt-BR" altLang="en-US" sz="1000" dirty="0">
                <a:solidFill>
                  <a:srgbClr val="0093D0"/>
                </a:solidFill>
              </a:rPr>
              <a:t> </a:t>
            </a:r>
            <a:r>
              <a:rPr lang="pt-BR" altLang="en-US" sz="1000" dirty="0" smtClean="0">
                <a:solidFill>
                  <a:srgbClr val="0093D0"/>
                </a:solidFill>
              </a:rPr>
              <a:t>19x </a:t>
            </a:r>
            <a:r>
              <a:rPr lang="pt-BR" altLang="en-US" sz="1000" dirty="0">
                <a:solidFill>
                  <a:srgbClr val="0093D0"/>
                </a:solidFill>
              </a:rPr>
              <a:t>10/100Mbps + 6</a:t>
            </a:r>
            <a:r>
              <a:rPr lang="pt-BR" altLang="en-US" sz="1000" dirty="0" smtClean="0">
                <a:solidFill>
                  <a:srgbClr val="0093D0"/>
                </a:solidFill>
              </a:rPr>
              <a:t>x 10/100/1000Mbps</a:t>
            </a:r>
            <a:endParaRPr lang="pt-BR" altLang="en-US" sz="1000" dirty="0">
              <a:solidFill>
                <a:srgbClr val="0093D0"/>
              </a:solidFill>
            </a:endParaRPr>
          </a:p>
        </p:txBody>
      </p:sp>
      <p:sp>
        <p:nvSpPr>
          <p:cNvPr id="14391" name="AutoShape 54"/>
          <p:cNvSpPr>
            <a:spLocks noChangeArrowheads="1"/>
          </p:cNvSpPr>
          <p:nvPr/>
        </p:nvSpPr>
        <p:spPr bwMode="auto">
          <a:xfrm>
            <a:off x="5723485" y="3573140"/>
            <a:ext cx="215900" cy="215900"/>
          </a:xfrm>
          <a:prstGeom prst="homePlate">
            <a:avLst>
              <a:gd name="adj" fmla="val 25000"/>
            </a:avLst>
          </a:prstGeom>
          <a:solidFill>
            <a:srgbClr val="7DDB7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120000"/>
              </a:lnSpc>
              <a:spcBef>
                <a:spcPct val="20000"/>
              </a:spcBef>
              <a:defRPr sz="2500">
                <a:solidFill>
                  <a:srgbClr val="41414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har char="•"/>
              <a:defRPr sz="2300">
                <a:solidFill>
                  <a:srgbClr val="41414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2000">
                <a:solidFill>
                  <a:srgbClr val="41414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700">
                <a:solidFill>
                  <a:srgbClr val="41414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800" b="1">
                <a:solidFill>
                  <a:schemeClr val="bg1"/>
                </a:solidFill>
              </a:rPr>
              <a:t>SR</a:t>
            </a:r>
          </a:p>
        </p:txBody>
      </p:sp>
      <p:sp>
        <p:nvSpPr>
          <p:cNvPr id="14392" name="AutoShape 55"/>
          <p:cNvSpPr>
            <a:spLocks noChangeArrowheads="1"/>
          </p:cNvSpPr>
          <p:nvPr/>
        </p:nvSpPr>
        <p:spPr bwMode="auto">
          <a:xfrm>
            <a:off x="5075413" y="3646165"/>
            <a:ext cx="179387" cy="1365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rgbClr val="F294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120000"/>
              </a:lnSpc>
              <a:spcBef>
                <a:spcPct val="20000"/>
              </a:spcBef>
              <a:defRPr sz="2500">
                <a:solidFill>
                  <a:srgbClr val="41414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har char="•"/>
              <a:defRPr sz="2300">
                <a:solidFill>
                  <a:srgbClr val="41414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2000">
                <a:solidFill>
                  <a:srgbClr val="41414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700">
                <a:solidFill>
                  <a:srgbClr val="41414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800" b="1" dirty="0">
                <a:solidFill>
                  <a:srgbClr val="F29400"/>
                </a:solidFill>
              </a:rPr>
              <a:t>PT</a:t>
            </a:r>
          </a:p>
        </p:txBody>
      </p:sp>
      <p:sp>
        <p:nvSpPr>
          <p:cNvPr id="14393" name="AutoShape 54"/>
          <p:cNvSpPr>
            <a:spLocks noChangeArrowheads="1"/>
          </p:cNvSpPr>
          <p:nvPr/>
        </p:nvSpPr>
        <p:spPr bwMode="auto">
          <a:xfrm>
            <a:off x="5723485" y="2847653"/>
            <a:ext cx="215900" cy="215900"/>
          </a:xfrm>
          <a:prstGeom prst="homePlate">
            <a:avLst>
              <a:gd name="adj" fmla="val 25000"/>
            </a:avLst>
          </a:prstGeom>
          <a:solidFill>
            <a:srgbClr val="7DDB7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120000"/>
              </a:lnSpc>
              <a:spcBef>
                <a:spcPct val="20000"/>
              </a:spcBef>
              <a:defRPr sz="2500">
                <a:solidFill>
                  <a:srgbClr val="41414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har char="•"/>
              <a:defRPr sz="2300">
                <a:solidFill>
                  <a:srgbClr val="41414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2000">
                <a:solidFill>
                  <a:srgbClr val="41414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700">
                <a:solidFill>
                  <a:srgbClr val="41414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800" b="1">
                <a:solidFill>
                  <a:schemeClr val="bg1"/>
                </a:solidFill>
              </a:rPr>
              <a:t>SR</a:t>
            </a:r>
          </a:p>
        </p:txBody>
      </p:sp>
      <p:pic>
        <p:nvPicPr>
          <p:cNvPr id="50" name="Picture 6" descr="http://media.digikey.com/Renders/Fujitsu%20Micro%20Renders/484-B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776" y="1945162"/>
            <a:ext cx="681797" cy="68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94" name="AutoShape 55"/>
          <p:cNvSpPr>
            <a:spLocks noChangeArrowheads="1"/>
          </p:cNvSpPr>
          <p:nvPr/>
        </p:nvSpPr>
        <p:spPr bwMode="auto">
          <a:xfrm>
            <a:off x="5075413" y="2920678"/>
            <a:ext cx="179387" cy="1365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rgbClr val="F294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120000"/>
              </a:lnSpc>
              <a:spcBef>
                <a:spcPct val="20000"/>
              </a:spcBef>
              <a:defRPr sz="2500">
                <a:solidFill>
                  <a:srgbClr val="41414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har char="•"/>
              <a:defRPr sz="2300">
                <a:solidFill>
                  <a:srgbClr val="41414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2000">
                <a:solidFill>
                  <a:srgbClr val="41414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700">
                <a:solidFill>
                  <a:srgbClr val="41414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800" b="1" dirty="0">
                <a:solidFill>
                  <a:srgbClr val="F29400"/>
                </a:solidFill>
              </a:rPr>
              <a:t>PT</a:t>
            </a:r>
          </a:p>
        </p:txBody>
      </p:sp>
      <p:sp>
        <p:nvSpPr>
          <p:cNvPr id="55" name="Rectangle 50"/>
          <p:cNvSpPr>
            <a:spLocks noChangeArrowheads="1"/>
          </p:cNvSpPr>
          <p:nvPr/>
        </p:nvSpPr>
        <p:spPr bwMode="auto">
          <a:xfrm>
            <a:off x="2274864" y="3915431"/>
            <a:ext cx="4601246" cy="539750"/>
          </a:xfrm>
          <a:prstGeom prst="rect">
            <a:avLst/>
          </a:prstGeom>
          <a:solidFill>
            <a:srgbClr val="9FD0EB"/>
          </a:solidFill>
          <a:ln w="9525" algn="ctr">
            <a:solidFill>
              <a:srgbClr val="9FD0E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lnSpc>
                <a:spcPct val="120000"/>
              </a:lnSpc>
              <a:spcBef>
                <a:spcPct val="20000"/>
              </a:spcBef>
              <a:defRPr sz="2500">
                <a:solidFill>
                  <a:srgbClr val="41414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har char="•"/>
              <a:defRPr sz="2300">
                <a:solidFill>
                  <a:srgbClr val="41414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2000">
                <a:solidFill>
                  <a:srgbClr val="41414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700">
                <a:solidFill>
                  <a:srgbClr val="41414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200" b="1">
                <a:solidFill>
                  <a:srgbClr val="0093D0"/>
                </a:solidFill>
              </a:rPr>
              <a:t>TTE-End System Controller Space </a:t>
            </a:r>
          </a:p>
        </p:txBody>
      </p:sp>
      <p:sp>
        <p:nvSpPr>
          <p:cNvPr id="56" name="Text Box 51"/>
          <p:cNvSpPr txBox="1">
            <a:spLocks noChangeArrowheads="1"/>
          </p:cNvSpPr>
          <p:nvPr/>
        </p:nvSpPr>
        <p:spPr bwMode="auto">
          <a:xfrm>
            <a:off x="2635227" y="4137681"/>
            <a:ext cx="29527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0" rIns="54000" bIns="0"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defRPr sz="2500">
                <a:solidFill>
                  <a:srgbClr val="41414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har char="•"/>
              <a:defRPr sz="2300">
                <a:solidFill>
                  <a:srgbClr val="41414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2000">
                <a:solidFill>
                  <a:srgbClr val="41414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700">
                <a:solidFill>
                  <a:srgbClr val="41414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pt-BR" altLang="en-US" sz="1000" dirty="0">
                <a:solidFill>
                  <a:srgbClr val="0093D0"/>
                </a:solidFill>
              </a:rPr>
              <a:t> Rad-hard ASIC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pt-BR" altLang="en-US" sz="1000" dirty="0">
                <a:solidFill>
                  <a:srgbClr val="0093D0"/>
                </a:solidFill>
              </a:rPr>
              <a:t> 2/3x 10/100/1000Mbps </a:t>
            </a:r>
          </a:p>
        </p:txBody>
      </p:sp>
      <p:sp>
        <p:nvSpPr>
          <p:cNvPr id="57" name="Rectangle 50"/>
          <p:cNvSpPr>
            <a:spLocks noChangeArrowheads="1"/>
          </p:cNvSpPr>
          <p:nvPr/>
        </p:nvSpPr>
        <p:spPr bwMode="auto">
          <a:xfrm>
            <a:off x="2274864" y="4618693"/>
            <a:ext cx="4601246" cy="539750"/>
          </a:xfrm>
          <a:prstGeom prst="rect">
            <a:avLst/>
          </a:prstGeom>
          <a:solidFill>
            <a:srgbClr val="9FD0EB"/>
          </a:solidFill>
          <a:ln w="9525" algn="ctr">
            <a:solidFill>
              <a:srgbClr val="9FD0E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lnSpc>
                <a:spcPct val="120000"/>
              </a:lnSpc>
              <a:spcBef>
                <a:spcPct val="20000"/>
              </a:spcBef>
              <a:defRPr sz="2500">
                <a:solidFill>
                  <a:srgbClr val="41414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har char="•"/>
              <a:defRPr sz="2300">
                <a:solidFill>
                  <a:srgbClr val="41414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2000">
                <a:solidFill>
                  <a:srgbClr val="41414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700">
                <a:solidFill>
                  <a:srgbClr val="41414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200" b="1">
                <a:solidFill>
                  <a:srgbClr val="0093D0"/>
                </a:solidFill>
              </a:rPr>
              <a:t>TTE-Switch Controller Space </a:t>
            </a:r>
          </a:p>
        </p:txBody>
      </p:sp>
      <p:sp>
        <p:nvSpPr>
          <p:cNvPr id="58" name="Text Box 51"/>
          <p:cNvSpPr txBox="1">
            <a:spLocks noChangeArrowheads="1"/>
          </p:cNvSpPr>
          <p:nvPr/>
        </p:nvSpPr>
        <p:spPr bwMode="auto">
          <a:xfrm>
            <a:off x="2635227" y="4840943"/>
            <a:ext cx="29527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0" rIns="54000" bIns="0"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defRPr sz="2500">
                <a:solidFill>
                  <a:srgbClr val="41414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har char="•"/>
              <a:defRPr sz="2300">
                <a:solidFill>
                  <a:srgbClr val="41414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2000">
                <a:solidFill>
                  <a:srgbClr val="41414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700">
                <a:solidFill>
                  <a:srgbClr val="41414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pt-BR" altLang="en-US" sz="1000" dirty="0">
                <a:solidFill>
                  <a:srgbClr val="0093D0"/>
                </a:solidFill>
              </a:rPr>
              <a:t> Rad-hard ASIC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pt-BR" altLang="en-US" sz="1000" dirty="0">
                <a:solidFill>
                  <a:srgbClr val="0093D0"/>
                </a:solidFill>
              </a:rPr>
              <a:t> </a:t>
            </a:r>
            <a:r>
              <a:rPr lang="pt-BR" altLang="en-US" sz="1000" dirty="0" smtClean="0">
                <a:solidFill>
                  <a:srgbClr val="0093D0"/>
                </a:solidFill>
              </a:rPr>
              <a:t>12x </a:t>
            </a:r>
            <a:r>
              <a:rPr lang="pt-BR" altLang="en-US" sz="1000" dirty="0">
                <a:solidFill>
                  <a:srgbClr val="0093D0"/>
                </a:solidFill>
              </a:rPr>
              <a:t>10/100Mbps + 6</a:t>
            </a:r>
            <a:r>
              <a:rPr lang="pt-BR" altLang="en-US" sz="1000" dirty="0" smtClean="0">
                <a:solidFill>
                  <a:srgbClr val="0093D0"/>
                </a:solidFill>
              </a:rPr>
              <a:t>x 10/100/1000Mbps</a:t>
            </a:r>
            <a:endParaRPr lang="pt-BR" altLang="en-US" sz="1000" dirty="0">
              <a:solidFill>
                <a:srgbClr val="0093D0"/>
              </a:solidFill>
            </a:endParaRPr>
          </a:p>
        </p:txBody>
      </p:sp>
      <p:sp>
        <p:nvSpPr>
          <p:cNvPr id="59" name="AutoShape 54"/>
          <p:cNvSpPr>
            <a:spLocks noChangeArrowheads="1"/>
          </p:cNvSpPr>
          <p:nvPr/>
        </p:nvSpPr>
        <p:spPr bwMode="auto">
          <a:xfrm>
            <a:off x="6777851" y="5050493"/>
            <a:ext cx="215900" cy="215900"/>
          </a:xfrm>
          <a:prstGeom prst="homePlate">
            <a:avLst>
              <a:gd name="adj" fmla="val 25000"/>
            </a:avLst>
          </a:prstGeom>
          <a:solidFill>
            <a:srgbClr val="7DDB7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120000"/>
              </a:lnSpc>
              <a:spcBef>
                <a:spcPct val="20000"/>
              </a:spcBef>
              <a:defRPr sz="2500">
                <a:solidFill>
                  <a:srgbClr val="41414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har char="•"/>
              <a:defRPr sz="2300">
                <a:solidFill>
                  <a:srgbClr val="41414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2000">
                <a:solidFill>
                  <a:srgbClr val="41414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700">
                <a:solidFill>
                  <a:srgbClr val="41414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800" b="1">
                <a:solidFill>
                  <a:schemeClr val="bg1"/>
                </a:solidFill>
              </a:rPr>
              <a:t>SR</a:t>
            </a:r>
          </a:p>
        </p:txBody>
      </p:sp>
      <p:sp>
        <p:nvSpPr>
          <p:cNvPr id="60" name="AutoShape 55"/>
          <p:cNvSpPr>
            <a:spLocks noChangeArrowheads="1"/>
          </p:cNvSpPr>
          <p:nvPr/>
        </p:nvSpPr>
        <p:spPr bwMode="auto">
          <a:xfrm>
            <a:off x="5651477" y="5123518"/>
            <a:ext cx="179387" cy="1365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rgbClr val="F294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120000"/>
              </a:lnSpc>
              <a:spcBef>
                <a:spcPct val="20000"/>
              </a:spcBef>
              <a:defRPr sz="2500">
                <a:solidFill>
                  <a:srgbClr val="41414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har char="•"/>
              <a:defRPr sz="2300">
                <a:solidFill>
                  <a:srgbClr val="41414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2000">
                <a:solidFill>
                  <a:srgbClr val="41414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700">
                <a:solidFill>
                  <a:srgbClr val="41414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800" b="1" dirty="0">
                <a:solidFill>
                  <a:srgbClr val="F29400"/>
                </a:solidFill>
              </a:rPr>
              <a:t>PT</a:t>
            </a:r>
          </a:p>
        </p:txBody>
      </p:sp>
      <p:sp>
        <p:nvSpPr>
          <p:cNvPr id="61" name="AutoShape 54"/>
          <p:cNvSpPr>
            <a:spLocks noChangeArrowheads="1"/>
          </p:cNvSpPr>
          <p:nvPr/>
        </p:nvSpPr>
        <p:spPr bwMode="auto">
          <a:xfrm>
            <a:off x="6777851" y="4325006"/>
            <a:ext cx="215900" cy="215900"/>
          </a:xfrm>
          <a:prstGeom prst="homePlate">
            <a:avLst>
              <a:gd name="adj" fmla="val 25000"/>
            </a:avLst>
          </a:prstGeom>
          <a:solidFill>
            <a:srgbClr val="7DDB7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120000"/>
              </a:lnSpc>
              <a:spcBef>
                <a:spcPct val="20000"/>
              </a:spcBef>
              <a:defRPr sz="2500">
                <a:solidFill>
                  <a:srgbClr val="41414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har char="•"/>
              <a:defRPr sz="2300">
                <a:solidFill>
                  <a:srgbClr val="41414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2000">
                <a:solidFill>
                  <a:srgbClr val="41414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700">
                <a:solidFill>
                  <a:srgbClr val="41414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800" b="1" dirty="0">
                <a:solidFill>
                  <a:schemeClr val="bg1"/>
                </a:solidFill>
              </a:rPr>
              <a:t>SR</a:t>
            </a:r>
          </a:p>
        </p:txBody>
      </p:sp>
      <p:sp>
        <p:nvSpPr>
          <p:cNvPr id="63" name="AutoShape 55"/>
          <p:cNvSpPr>
            <a:spLocks noChangeArrowheads="1"/>
          </p:cNvSpPr>
          <p:nvPr/>
        </p:nvSpPr>
        <p:spPr bwMode="auto">
          <a:xfrm>
            <a:off x="5651477" y="4398031"/>
            <a:ext cx="179387" cy="1365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rgbClr val="F294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120000"/>
              </a:lnSpc>
              <a:spcBef>
                <a:spcPct val="20000"/>
              </a:spcBef>
              <a:defRPr sz="2500">
                <a:solidFill>
                  <a:srgbClr val="41414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har char="•"/>
              <a:defRPr sz="2300">
                <a:solidFill>
                  <a:srgbClr val="41414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2000">
                <a:solidFill>
                  <a:srgbClr val="41414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700">
                <a:solidFill>
                  <a:srgbClr val="41414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41414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800" b="1" dirty="0">
                <a:solidFill>
                  <a:srgbClr val="F29400"/>
                </a:solidFill>
              </a:rPr>
              <a:t>PT</a:t>
            </a:r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" b="3916"/>
          <a:stretch/>
        </p:blipFill>
        <p:spPr bwMode="auto">
          <a:xfrm>
            <a:off x="6898036" y="3435404"/>
            <a:ext cx="712089" cy="71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244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4" y="404664"/>
            <a:ext cx="6157442" cy="689124"/>
          </a:xfrm>
        </p:spPr>
        <p:txBody>
          <a:bodyPr/>
          <a:lstStyle/>
          <a:p>
            <a:pPr eaLnBrk="1" hangingPunct="1"/>
            <a:r>
              <a:rPr lang="en-US" altLang="ja-JP" sz="2800" dirty="0" smtClean="0"/>
              <a:t>Ethernet PHY for Space  </a:t>
            </a:r>
            <a:endParaRPr lang="en-US" sz="28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58774" y="1340768"/>
            <a:ext cx="4181377" cy="5040560"/>
          </a:xfrm>
        </p:spPr>
        <p:txBody>
          <a:bodyPr/>
          <a:lstStyle/>
          <a:p>
            <a:pPr marL="358775" indent="-358775">
              <a:lnSpc>
                <a:spcPct val="100000"/>
              </a:lnSpc>
              <a:spcBef>
                <a:spcPts val="900"/>
              </a:spcBef>
              <a:buClr>
                <a:srgbClr val="0093D0"/>
              </a:buClr>
              <a:buSzPct val="100000"/>
              <a:buBlip>
                <a:blip r:embed="rId3"/>
              </a:buBlip>
            </a:pPr>
            <a:r>
              <a:rPr lang="en-US" sz="2900" dirty="0" smtClean="0"/>
              <a:t>Ethernet PHY (www.sephy.eu)</a:t>
            </a:r>
          </a:p>
          <a:p>
            <a:pPr marL="715962" lvl="1" indent="-358775">
              <a:lnSpc>
                <a:spcPct val="100000"/>
              </a:lnSpc>
              <a:spcBef>
                <a:spcPts val="900"/>
              </a:spcBef>
              <a:buClr>
                <a:srgbClr val="0093D0"/>
              </a:buClr>
              <a:buSzPct val="100000"/>
              <a:buBlip>
                <a:blip r:embed="rId3"/>
              </a:buBlip>
            </a:pPr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step 10/100Mbit/s </a:t>
            </a:r>
          </a:p>
          <a:p>
            <a:pPr marL="1068387" lvl="2" indent="-358775">
              <a:lnSpc>
                <a:spcPct val="100000"/>
              </a:lnSpc>
              <a:spcBef>
                <a:spcPts val="900"/>
              </a:spcBef>
              <a:buClr>
                <a:srgbClr val="0093D0"/>
              </a:buClr>
              <a:buSzPct val="100000"/>
              <a:buBlip>
                <a:blip r:embed="rId3"/>
              </a:buBlip>
            </a:pPr>
            <a:r>
              <a:rPr lang="en-US" sz="1700" dirty="0" smtClean="0"/>
              <a:t>150nm SOI mixed signal process</a:t>
            </a:r>
          </a:p>
          <a:p>
            <a:pPr marL="1068387" lvl="2" indent="-358775">
              <a:lnSpc>
                <a:spcPct val="100000"/>
              </a:lnSpc>
              <a:spcBef>
                <a:spcPts val="900"/>
              </a:spcBef>
              <a:buClr>
                <a:srgbClr val="0093D0"/>
              </a:buClr>
              <a:buSzPct val="100000"/>
              <a:buBlip>
                <a:blip r:embed="rId3"/>
              </a:buBlip>
            </a:pPr>
            <a:r>
              <a:rPr lang="en-US" sz="1700" dirty="0" smtClean="0"/>
              <a:t>Experienced project partners </a:t>
            </a:r>
          </a:p>
          <a:p>
            <a:pPr marL="1068387" lvl="2" indent="-358775">
              <a:lnSpc>
                <a:spcPct val="100000"/>
              </a:lnSpc>
              <a:spcBef>
                <a:spcPts val="900"/>
              </a:spcBef>
              <a:buClr>
                <a:srgbClr val="0093D0"/>
              </a:buClr>
              <a:buSzPct val="100000"/>
              <a:buBlip>
                <a:blip r:embed="rId3"/>
              </a:buBlip>
            </a:pPr>
            <a:r>
              <a:rPr lang="en-US" sz="1700" dirty="0" smtClean="0"/>
              <a:t>First samples in Q2/2017</a:t>
            </a:r>
          </a:p>
          <a:p>
            <a:pPr marL="1068387" lvl="2" indent="-358775">
              <a:lnSpc>
                <a:spcPct val="100000"/>
              </a:lnSpc>
              <a:spcBef>
                <a:spcPts val="900"/>
              </a:spcBef>
              <a:buClr>
                <a:srgbClr val="0093D0"/>
              </a:buClr>
              <a:buSzPct val="100000"/>
              <a:buBlip>
                <a:blip r:embed="rId3"/>
              </a:buBlip>
            </a:pPr>
            <a:r>
              <a:rPr lang="en-US" sz="1700" dirty="0" smtClean="0"/>
              <a:t>QML Product Q4/2017  </a:t>
            </a:r>
          </a:p>
          <a:p>
            <a:pPr marL="715962" lvl="1" indent="-358775">
              <a:lnSpc>
                <a:spcPct val="100000"/>
              </a:lnSpc>
              <a:spcBef>
                <a:spcPts val="900"/>
              </a:spcBef>
              <a:buClr>
                <a:srgbClr val="0093D0"/>
              </a:buClr>
              <a:buSzPct val="100000"/>
              <a:buBlip>
                <a:blip r:embed="rId3"/>
              </a:buBlip>
            </a:pPr>
            <a:r>
              <a:rPr lang="en-US" sz="2000" dirty="0"/>
              <a:t>2nd step 10/100/1000Mbit/s</a:t>
            </a:r>
          </a:p>
          <a:p>
            <a:pPr marL="715962" lvl="1" indent="-358775">
              <a:lnSpc>
                <a:spcPct val="100000"/>
              </a:lnSpc>
              <a:spcBef>
                <a:spcPts val="900"/>
              </a:spcBef>
              <a:buClr>
                <a:srgbClr val="0093D0"/>
              </a:buClr>
              <a:buSzPct val="100000"/>
              <a:buBlip>
                <a:blip r:embed="rId3"/>
              </a:buBlip>
            </a:pPr>
            <a:endParaRPr lang="en-US" sz="2400" dirty="0" smtClean="0"/>
          </a:p>
        </p:txBody>
      </p:sp>
      <p:pic>
        <p:nvPicPr>
          <p:cNvPr id="120834" name="Picture 2" descr="Image result for cqfp 64 pin ceramic kyoce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151" y="1196752"/>
            <a:ext cx="329527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151" y="3662056"/>
            <a:ext cx="4352329" cy="2843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61248"/>
            <a:ext cx="4968552" cy="90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97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2800" dirty="0" smtClean="0"/>
              <a:t>Conclusion </a:t>
            </a:r>
            <a:endParaRPr lang="en-US" altLang="en-US" sz="28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8776" y="1619250"/>
            <a:ext cx="5581376" cy="4525963"/>
          </a:xfrm>
        </p:spPr>
        <p:txBody>
          <a:bodyPr/>
          <a:lstStyle/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Support </a:t>
            </a:r>
            <a:r>
              <a:rPr lang="en-US" sz="2000" dirty="0"/>
              <a:t>highly deterministic avionic </a:t>
            </a:r>
            <a:r>
              <a:rPr lang="en-US" sz="2000" dirty="0" smtClean="0"/>
              <a:t>control and payload data on the same physical media via partitioning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US" sz="2000" dirty="0"/>
              <a:t>Provides built-in fault-tolerance based on a global a time-base (clock synchronization</a:t>
            </a:r>
            <a:r>
              <a:rPr lang="en-US" sz="2000" dirty="0" smtClean="0"/>
              <a:t>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Integrates </a:t>
            </a:r>
            <a:r>
              <a:rPr lang="en-US" sz="2000" dirty="0"/>
              <a:t>redundancy management and therefore allows to build up voting architectures more </a:t>
            </a:r>
            <a:r>
              <a:rPr lang="en-US" sz="2000" dirty="0" smtClean="0"/>
              <a:t>efficiently</a:t>
            </a:r>
            <a:r>
              <a:rPr lang="en-US" sz="2000" dirty="0" smtClean="0"/>
              <a:t>  </a:t>
            </a:r>
            <a:endParaRPr lang="en-US" sz="2000" dirty="0"/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US" sz="2000" dirty="0"/>
              <a:t>Provides a robust physical layer with very low bit-error rate over long distances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Seamlessly integrates </a:t>
            </a:r>
            <a:r>
              <a:rPr lang="en-US" sz="2000" dirty="0"/>
              <a:t>with standard Ethernet</a:t>
            </a:r>
          </a:p>
          <a:p>
            <a:pPr marL="757237" lvl="1" indent="-400050" eaLnBrk="1" hangingPunct="1">
              <a:buFont typeface="Courier New" panose="02070309020205020404" pitchFamily="49" charset="0"/>
              <a:buChar char="o"/>
            </a:pPr>
            <a:endParaRPr lang="de-AT" altLang="en-US" sz="2400" dirty="0" smtClean="0"/>
          </a:p>
          <a:p>
            <a:pPr marL="0" indent="0" eaLnBrk="1" hangingPunct="1"/>
            <a:endParaRPr lang="de-AT" altLang="en-US" sz="2800" dirty="0" smtClean="0"/>
          </a:p>
          <a:p>
            <a:pPr marL="400050" indent="-400050" eaLnBrk="1" hangingPunct="1"/>
            <a:endParaRPr lang="de-AT" altLang="en-US" sz="2100" dirty="0" smtClean="0"/>
          </a:p>
          <a:p>
            <a:pPr marL="400050" indent="-400050" eaLnBrk="1" hangingPunct="1"/>
            <a:endParaRPr lang="de-AT" altLang="en-US" sz="2100" dirty="0" smtClean="0"/>
          </a:p>
          <a:p>
            <a:pPr marL="400050" indent="-400050" eaLnBrk="1" hangingPunct="1"/>
            <a:r>
              <a:rPr lang="de-AT" altLang="en-US" sz="2100" dirty="0" smtClean="0"/>
              <a:t>  </a:t>
            </a:r>
          </a:p>
          <a:p>
            <a:pPr marL="400050" indent="-400050" eaLnBrk="1" hangingPunct="1"/>
            <a:endParaRPr lang="de-AT" altLang="en-US" sz="2100" dirty="0" smtClean="0"/>
          </a:p>
        </p:txBody>
      </p:sp>
      <p:pic>
        <p:nvPicPr>
          <p:cNvPr id="156674" name="Picture 2" descr="Image result for arian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981" y="1484784"/>
            <a:ext cx="217149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676" name="Picture 4" descr="Image result for nasa orion spacecraf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768" y="4720852"/>
            <a:ext cx="3082712" cy="173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1126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4" y="404664"/>
            <a:ext cx="6157442" cy="689124"/>
          </a:xfrm>
        </p:spPr>
        <p:txBody>
          <a:bodyPr/>
          <a:lstStyle/>
          <a:p>
            <a:pPr eaLnBrk="1" hangingPunct="1"/>
            <a:r>
              <a:rPr lang="en-US" altLang="ja-JP" sz="2800" dirty="0" smtClean="0"/>
              <a:t>Agenda    </a:t>
            </a:r>
            <a:endParaRPr lang="en-US" sz="28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58774" y="1412776"/>
            <a:ext cx="8605714" cy="5040560"/>
          </a:xfrm>
        </p:spPr>
        <p:txBody>
          <a:bodyPr/>
          <a:lstStyle/>
          <a:p>
            <a:pPr marL="358775" indent="-358775">
              <a:lnSpc>
                <a:spcPct val="100000"/>
              </a:lnSpc>
              <a:spcBef>
                <a:spcPts val="900"/>
              </a:spcBef>
              <a:buClr>
                <a:srgbClr val="0093D0"/>
              </a:buClr>
              <a:buSzPct val="100000"/>
              <a:buBlip>
                <a:blip r:embed="rId3"/>
              </a:buBlip>
            </a:pPr>
            <a:r>
              <a:rPr lang="en-US" sz="2800" dirty="0" smtClean="0"/>
              <a:t>State of the Art </a:t>
            </a:r>
          </a:p>
          <a:p>
            <a:pPr marL="358775" indent="-358775">
              <a:lnSpc>
                <a:spcPct val="100000"/>
              </a:lnSpc>
              <a:spcBef>
                <a:spcPts val="900"/>
              </a:spcBef>
              <a:buClr>
                <a:srgbClr val="0093D0"/>
              </a:buClr>
              <a:buSzPct val="100000"/>
              <a:buBlip>
                <a:blip r:embed="rId3"/>
              </a:buBlip>
            </a:pPr>
            <a:r>
              <a:rPr lang="en-US" sz="2800" dirty="0" smtClean="0"/>
              <a:t>Deterministic Synchronous Ethernet   </a:t>
            </a:r>
          </a:p>
          <a:p>
            <a:pPr marL="358775" indent="-358775">
              <a:lnSpc>
                <a:spcPct val="100000"/>
              </a:lnSpc>
              <a:spcBef>
                <a:spcPts val="900"/>
              </a:spcBef>
              <a:buClr>
                <a:srgbClr val="0093D0"/>
              </a:buClr>
              <a:buSzPct val="100000"/>
              <a:buBlip>
                <a:blip r:embed="rId3"/>
              </a:buBlip>
            </a:pPr>
            <a:r>
              <a:rPr lang="en-US" sz="2800" dirty="0" smtClean="0"/>
              <a:t>A Scalable Modular Architecture </a:t>
            </a:r>
            <a:endParaRPr lang="en-US" sz="2800" dirty="0" smtClean="0"/>
          </a:p>
          <a:p>
            <a:pPr marL="358775" indent="-358775">
              <a:lnSpc>
                <a:spcPct val="100000"/>
              </a:lnSpc>
              <a:spcBef>
                <a:spcPts val="900"/>
              </a:spcBef>
              <a:buClr>
                <a:srgbClr val="0093D0"/>
              </a:buClr>
              <a:buSzPct val="100000"/>
              <a:buBlip>
                <a:blip r:embed="rId3"/>
              </a:buBlip>
            </a:pPr>
            <a:r>
              <a:rPr lang="en-US" sz="2800" dirty="0" smtClean="0"/>
              <a:t>Space Components and TRL</a:t>
            </a:r>
          </a:p>
          <a:p>
            <a:pPr marL="358775" indent="-358775">
              <a:lnSpc>
                <a:spcPct val="100000"/>
              </a:lnSpc>
              <a:spcBef>
                <a:spcPts val="900"/>
              </a:spcBef>
              <a:buClr>
                <a:srgbClr val="0093D0"/>
              </a:buClr>
              <a:buSzPct val="100000"/>
              <a:buBlip>
                <a:blip r:embed="rId3"/>
              </a:buBlip>
            </a:pPr>
            <a:r>
              <a:rPr lang="en-US" sz="2800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65239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2800" dirty="0" smtClean="0"/>
              <a:t>State of the Art Launcher Avionics Architectures </a:t>
            </a:r>
            <a:endParaRPr lang="en-US" altLang="en-US" sz="28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8776" y="1619250"/>
            <a:ext cx="5294182" cy="4525963"/>
          </a:xfrm>
        </p:spPr>
        <p:txBody>
          <a:bodyPr/>
          <a:lstStyle/>
          <a:p>
            <a:pPr marL="342900" indent="-342900" eaLnBrk="1" hangingPunct="1">
              <a:buClr>
                <a:srgbClr val="0093D0"/>
              </a:buClr>
              <a:buFont typeface="Courier New" panose="02070309020205020404" pitchFamily="49" charset="0"/>
              <a:buChar char="o"/>
            </a:pPr>
            <a:r>
              <a:rPr lang="de-AT" altLang="en-US" sz="1600" dirty="0" err="1" smtClean="0"/>
              <a:t>Voting</a:t>
            </a:r>
            <a:r>
              <a:rPr lang="de-AT" altLang="en-US" sz="1600" dirty="0" smtClean="0"/>
              <a:t> </a:t>
            </a:r>
            <a:r>
              <a:rPr lang="de-AT" altLang="en-US" sz="1600" dirty="0" err="1" smtClean="0"/>
              <a:t>with</a:t>
            </a:r>
            <a:r>
              <a:rPr lang="de-AT" altLang="en-US" sz="1600" dirty="0" smtClean="0"/>
              <a:t> 2 out </a:t>
            </a:r>
            <a:r>
              <a:rPr lang="de-AT" altLang="en-US" sz="1600" dirty="0" err="1" smtClean="0"/>
              <a:t>of</a:t>
            </a:r>
            <a:r>
              <a:rPr lang="de-AT" altLang="en-US" sz="1600" dirty="0" smtClean="0"/>
              <a:t> 3 </a:t>
            </a:r>
            <a:r>
              <a:rPr lang="de-AT" altLang="en-US" sz="1600" dirty="0" err="1" smtClean="0"/>
              <a:t>or</a:t>
            </a:r>
            <a:r>
              <a:rPr lang="de-AT" altLang="en-US" sz="1600" dirty="0" smtClean="0"/>
              <a:t> 3 out </a:t>
            </a:r>
            <a:r>
              <a:rPr lang="de-AT" altLang="en-US" sz="1600" dirty="0" err="1" smtClean="0"/>
              <a:t>of</a:t>
            </a:r>
            <a:r>
              <a:rPr lang="de-AT" altLang="en-US" sz="1600" dirty="0" smtClean="0"/>
              <a:t> 4 FCCs </a:t>
            </a:r>
          </a:p>
          <a:p>
            <a:pPr marL="342900" indent="-342900" eaLnBrk="1" hangingPunct="1">
              <a:buClr>
                <a:srgbClr val="0093D0"/>
              </a:buClr>
              <a:buFont typeface="Courier New" panose="02070309020205020404" pitchFamily="49" charset="0"/>
              <a:buChar char="o"/>
            </a:pPr>
            <a:r>
              <a:rPr lang="de-AT" altLang="en-US" sz="1600" dirty="0" smtClean="0"/>
              <a:t>Redundant MIL1553 </a:t>
            </a:r>
            <a:r>
              <a:rPr lang="de-AT" altLang="en-US" sz="1600" dirty="0" err="1" smtClean="0"/>
              <a:t>busses</a:t>
            </a:r>
            <a:r>
              <a:rPr lang="de-AT" altLang="en-US" sz="1600" dirty="0" smtClean="0"/>
              <a:t> </a:t>
            </a:r>
            <a:r>
              <a:rPr lang="de-AT" altLang="en-US" sz="1600" dirty="0" err="1" smtClean="0"/>
              <a:t>with</a:t>
            </a:r>
            <a:r>
              <a:rPr lang="de-AT" altLang="en-US" sz="1600" dirty="0" smtClean="0"/>
              <a:t> </a:t>
            </a:r>
            <a:r>
              <a:rPr lang="de-AT" altLang="en-US" sz="1600" dirty="0" err="1" smtClean="0"/>
              <a:t>the</a:t>
            </a:r>
            <a:r>
              <a:rPr lang="de-AT" altLang="en-US" sz="1600" dirty="0" smtClean="0"/>
              <a:t> </a:t>
            </a:r>
            <a:r>
              <a:rPr lang="de-AT" altLang="en-US" sz="1600" dirty="0" err="1" smtClean="0"/>
              <a:t>bus</a:t>
            </a:r>
            <a:r>
              <a:rPr lang="de-AT" altLang="en-US" sz="1600" dirty="0" smtClean="0"/>
              <a:t> </a:t>
            </a:r>
            <a:r>
              <a:rPr lang="de-AT" altLang="en-US" sz="1600" dirty="0" err="1" smtClean="0"/>
              <a:t>controller</a:t>
            </a:r>
            <a:r>
              <a:rPr lang="de-AT" altLang="en-US" sz="1600" dirty="0" smtClean="0"/>
              <a:t> (BC) in </a:t>
            </a:r>
            <a:r>
              <a:rPr lang="de-AT" altLang="en-US" sz="1600" dirty="0" err="1" smtClean="0"/>
              <a:t>one</a:t>
            </a:r>
            <a:r>
              <a:rPr lang="de-AT" altLang="en-US" sz="1600" dirty="0" smtClean="0"/>
              <a:t> </a:t>
            </a:r>
            <a:r>
              <a:rPr lang="de-AT" altLang="en-US" sz="1600" dirty="0" err="1" smtClean="0"/>
              <a:t>of</a:t>
            </a:r>
            <a:r>
              <a:rPr lang="de-AT" altLang="en-US" sz="1600" dirty="0" smtClean="0"/>
              <a:t> </a:t>
            </a:r>
            <a:r>
              <a:rPr lang="de-AT" altLang="en-US" sz="1600" dirty="0" err="1" smtClean="0"/>
              <a:t>the</a:t>
            </a:r>
            <a:r>
              <a:rPr lang="de-AT" altLang="en-US" sz="1600" dirty="0" smtClean="0"/>
              <a:t> FCCs </a:t>
            </a:r>
          </a:p>
          <a:p>
            <a:pPr marL="342900" indent="-342900" eaLnBrk="1" hangingPunct="1">
              <a:buClr>
                <a:srgbClr val="0093D0"/>
              </a:buClr>
              <a:buFont typeface="Courier New" panose="02070309020205020404" pitchFamily="49" charset="0"/>
              <a:buChar char="o"/>
            </a:pPr>
            <a:r>
              <a:rPr lang="de-AT" altLang="en-US" sz="1600" dirty="0" err="1" smtClean="0"/>
              <a:t>Each</a:t>
            </a:r>
            <a:r>
              <a:rPr lang="de-AT" altLang="en-US" sz="1600" dirty="0" smtClean="0"/>
              <a:t> FCC </a:t>
            </a:r>
            <a:r>
              <a:rPr lang="de-AT" altLang="en-US" sz="1600" dirty="0" err="1" smtClean="0"/>
              <a:t>receives</a:t>
            </a:r>
            <a:r>
              <a:rPr lang="de-AT" altLang="en-US" sz="1600" dirty="0" smtClean="0"/>
              <a:t> </a:t>
            </a:r>
            <a:r>
              <a:rPr lang="de-AT" altLang="en-US" sz="1600" dirty="0" err="1" smtClean="0"/>
              <a:t>the</a:t>
            </a:r>
            <a:r>
              <a:rPr lang="de-AT" altLang="en-US" sz="1600" dirty="0" smtClean="0"/>
              <a:t> </a:t>
            </a:r>
            <a:r>
              <a:rPr lang="de-AT" altLang="en-US" sz="1600" dirty="0" err="1" smtClean="0"/>
              <a:t>data</a:t>
            </a:r>
            <a:r>
              <a:rPr lang="de-AT" altLang="en-US" sz="1600" dirty="0" smtClean="0"/>
              <a:t> </a:t>
            </a:r>
            <a:r>
              <a:rPr lang="de-AT" altLang="en-US" sz="1600" dirty="0" err="1" smtClean="0"/>
              <a:t>from</a:t>
            </a:r>
            <a:r>
              <a:rPr lang="de-AT" altLang="en-US" sz="1600" dirty="0" smtClean="0"/>
              <a:t> all </a:t>
            </a:r>
            <a:r>
              <a:rPr lang="de-AT" altLang="en-US" sz="1600" dirty="0" err="1" smtClean="0"/>
              <a:t>three</a:t>
            </a:r>
            <a:r>
              <a:rPr lang="de-AT" altLang="en-US" sz="1600" dirty="0" smtClean="0"/>
              <a:t> MIL </a:t>
            </a:r>
            <a:r>
              <a:rPr lang="de-AT" altLang="en-US" sz="1600" dirty="0" err="1" smtClean="0"/>
              <a:t>busses</a:t>
            </a:r>
            <a:endParaRPr lang="de-AT" altLang="en-US" sz="1600" dirty="0"/>
          </a:p>
          <a:p>
            <a:pPr marL="342900" indent="-342900" eaLnBrk="1" hangingPunct="1">
              <a:buClr>
                <a:srgbClr val="0093D0"/>
              </a:buClr>
              <a:buFont typeface="Courier New" panose="02070309020205020404" pitchFamily="49" charset="0"/>
              <a:buChar char="o"/>
            </a:pPr>
            <a:r>
              <a:rPr lang="de-AT" altLang="en-US" sz="1600" dirty="0" smtClean="0"/>
              <a:t>An additional </a:t>
            </a:r>
            <a:r>
              <a:rPr lang="de-AT" altLang="en-US" sz="1600" dirty="0" err="1" smtClean="0"/>
              <a:t>point</a:t>
            </a:r>
            <a:r>
              <a:rPr lang="de-AT" altLang="en-US" sz="1600" dirty="0" smtClean="0"/>
              <a:t> </a:t>
            </a:r>
            <a:r>
              <a:rPr lang="de-AT" altLang="en-US" sz="1600" dirty="0" err="1" smtClean="0"/>
              <a:t>to</a:t>
            </a:r>
            <a:r>
              <a:rPr lang="de-AT" altLang="en-US" sz="1600" dirty="0" smtClean="0"/>
              <a:t> </a:t>
            </a:r>
            <a:r>
              <a:rPr lang="de-AT" altLang="en-US" sz="1600" dirty="0" err="1" smtClean="0"/>
              <a:t>point</a:t>
            </a:r>
            <a:r>
              <a:rPr lang="de-AT" altLang="en-US" sz="1600" dirty="0" smtClean="0"/>
              <a:t> </a:t>
            </a:r>
            <a:r>
              <a:rPr lang="de-AT" altLang="en-US" sz="1600" dirty="0" err="1" smtClean="0"/>
              <a:t>communication</a:t>
            </a:r>
            <a:r>
              <a:rPr lang="de-AT" altLang="en-US" sz="1600" dirty="0" smtClean="0"/>
              <a:t> </a:t>
            </a:r>
            <a:r>
              <a:rPr lang="de-AT" altLang="en-US" sz="1600" dirty="0" err="1" smtClean="0"/>
              <a:t>is</a:t>
            </a:r>
            <a:r>
              <a:rPr lang="de-AT" altLang="en-US" sz="1600" dirty="0" smtClean="0"/>
              <a:t> </a:t>
            </a:r>
            <a:r>
              <a:rPr lang="de-AT" altLang="en-US" sz="1600" dirty="0" err="1" smtClean="0"/>
              <a:t>used</a:t>
            </a:r>
            <a:r>
              <a:rPr lang="de-AT" altLang="en-US" sz="1600" dirty="0" smtClean="0"/>
              <a:t> </a:t>
            </a:r>
            <a:r>
              <a:rPr lang="de-AT" altLang="en-US" sz="1600" dirty="0" err="1" smtClean="0"/>
              <a:t>to</a:t>
            </a:r>
            <a:r>
              <a:rPr lang="de-AT" altLang="en-US" sz="1600" dirty="0" smtClean="0"/>
              <a:t> </a:t>
            </a:r>
          </a:p>
          <a:p>
            <a:pPr marL="700087" lvl="1" indent="-342900" eaLnBrk="1" hangingPunct="1">
              <a:buClr>
                <a:srgbClr val="0093D0"/>
              </a:buClr>
              <a:buFont typeface="Courier New" panose="02070309020205020404" pitchFamily="49" charset="0"/>
              <a:buChar char="o"/>
            </a:pPr>
            <a:r>
              <a:rPr lang="de-AT" altLang="en-US" sz="1400" dirty="0" err="1" smtClean="0"/>
              <a:t>exchange</a:t>
            </a:r>
            <a:r>
              <a:rPr lang="de-AT" altLang="en-US" sz="1400" dirty="0" smtClean="0"/>
              <a:t> </a:t>
            </a:r>
            <a:r>
              <a:rPr lang="de-AT" altLang="en-US" sz="1400" dirty="0" err="1" smtClean="0"/>
              <a:t>state</a:t>
            </a:r>
            <a:r>
              <a:rPr lang="de-AT" altLang="en-US" sz="1400" dirty="0" smtClean="0"/>
              <a:t> </a:t>
            </a:r>
            <a:r>
              <a:rPr lang="de-AT" altLang="en-US" sz="1400" dirty="0" err="1" smtClean="0"/>
              <a:t>information</a:t>
            </a:r>
            <a:r>
              <a:rPr lang="de-AT" altLang="en-US" sz="1400" dirty="0" smtClean="0"/>
              <a:t> </a:t>
            </a:r>
            <a:r>
              <a:rPr lang="de-AT" altLang="en-US" sz="1400" dirty="0" err="1" smtClean="0"/>
              <a:t>and</a:t>
            </a:r>
            <a:r>
              <a:rPr lang="de-AT" altLang="en-US" sz="1400" dirty="0" smtClean="0"/>
              <a:t> </a:t>
            </a:r>
          </a:p>
          <a:p>
            <a:pPr marL="700087" lvl="1" indent="-342900" eaLnBrk="1" hangingPunct="1">
              <a:buClr>
                <a:srgbClr val="0093D0"/>
              </a:buClr>
              <a:buFont typeface="Courier New" panose="02070309020205020404" pitchFamily="49" charset="0"/>
              <a:buChar char="o"/>
            </a:pPr>
            <a:r>
              <a:rPr lang="de-AT" altLang="en-US" sz="1400" dirty="0" err="1" smtClean="0"/>
              <a:t>Synchronize</a:t>
            </a:r>
            <a:r>
              <a:rPr lang="de-AT" altLang="en-US" sz="1400" dirty="0" smtClean="0"/>
              <a:t> </a:t>
            </a:r>
            <a:r>
              <a:rPr lang="de-AT" altLang="en-US" sz="1400" dirty="0" err="1" smtClean="0"/>
              <a:t>the</a:t>
            </a:r>
            <a:r>
              <a:rPr lang="de-AT" altLang="en-US" sz="1400" dirty="0" smtClean="0"/>
              <a:t> FCCs </a:t>
            </a:r>
            <a:r>
              <a:rPr lang="de-AT" altLang="en-US" sz="1400" dirty="0" err="1" smtClean="0"/>
              <a:t>tightly</a:t>
            </a:r>
            <a:endParaRPr lang="de-AT" altLang="en-US" sz="1400" dirty="0" smtClean="0"/>
          </a:p>
          <a:p>
            <a:pPr marL="342900" indent="-342900" eaLnBrk="1" hangingPunct="1">
              <a:buClr>
                <a:srgbClr val="0093D0"/>
              </a:buClr>
              <a:buFont typeface="Courier New" panose="02070309020205020404" pitchFamily="49" charset="0"/>
              <a:buChar char="o"/>
            </a:pPr>
            <a:r>
              <a:rPr lang="de-AT" altLang="en-US" sz="1600" dirty="0" smtClean="0"/>
              <a:t>The fault </a:t>
            </a:r>
            <a:r>
              <a:rPr lang="de-AT" altLang="en-US" sz="1600" dirty="0" err="1" smtClean="0"/>
              <a:t>isolation</a:t>
            </a:r>
            <a:r>
              <a:rPr lang="de-AT" altLang="en-US" sz="1600" dirty="0" smtClean="0"/>
              <a:t> in </a:t>
            </a:r>
            <a:r>
              <a:rPr lang="de-AT" altLang="en-US" sz="1600" dirty="0" err="1" smtClean="0"/>
              <a:t>case</a:t>
            </a:r>
            <a:r>
              <a:rPr lang="de-AT" altLang="en-US" sz="1600" dirty="0" smtClean="0"/>
              <a:t> </a:t>
            </a:r>
            <a:r>
              <a:rPr lang="de-AT" altLang="en-US" sz="1600" dirty="0" err="1" smtClean="0"/>
              <a:t>of</a:t>
            </a:r>
            <a:r>
              <a:rPr lang="de-AT" altLang="en-US" sz="1600" dirty="0" smtClean="0"/>
              <a:t> a FCC </a:t>
            </a:r>
            <a:r>
              <a:rPr lang="de-AT" altLang="en-US" sz="1600" dirty="0" err="1" smtClean="0"/>
              <a:t>disagreement</a:t>
            </a:r>
            <a:r>
              <a:rPr lang="de-AT" altLang="en-US" sz="1600" dirty="0" smtClean="0"/>
              <a:t> </a:t>
            </a:r>
            <a:r>
              <a:rPr lang="de-AT" altLang="en-US" sz="1600" dirty="0" err="1" smtClean="0"/>
              <a:t>is</a:t>
            </a:r>
            <a:r>
              <a:rPr lang="de-AT" altLang="en-US" sz="1600" dirty="0" smtClean="0"/>
              <a:t> </a:t>
            </a:r>
            <a:r>
              <a:rPr lang="de-AT" altLang="en-US" sz="1400" dirty="0" err="1" smtClean="0"/>
              <a:t>Performed</a:t>
            </a:r>
            <a:r>
              <a:rPr lang="de-AT" altLang="en-US" sz="1400" dirty="0" smtClean="0"/>
              <a:t> </a:t>
            </a:r>
            <a:r>
              <a:rPr lang="de-AT" altLang="en-US" sz="1400" dirty="0" err="1" smtClean="0"/>
              <a:t>by</a:t>
            </a:r>
            <a:r>
              <a:rPr lang="de-AT" altLang="en-US" sz="1400" dirty="0" smtClean="0"/>
              <a:t> </a:t>
            </a:r>
            <a:r>
              <a:rPr lang="de-AT" altLang="en-US" sz="1400" dirty="0" err="1" smtClean="0"/>
              <a:t>disconnecting</a:t>
            </a:r>
            <a:r>
              <a:rPr lang="de-AT" altLang="en-US" sz="1400" dirty="0" smtClean="0"/>
              <a:t> </a:t>
            </a:r>
            <a:r>
              <a:rPr lang="de-AT" altLang="en-US" sz="1400" dirty="0" err="1" smtClean="0"/>
              <a:t>the</a:t>
            </a:r>
            <a:r>
              <a:rPr lang="de-AT" altLang="en-US" sz="1400" dirty="0" smtClean="0"/>
              <a:t> fault FCC </a:t>
            </a:r>
            <a:r>
              <a:rPr lang="de-AT" altLang="en-US" sz="1400" dirty="0" err="1" smtClean="0"/>
              <a:t>from</a:t>
            </a:r>
            <a:r>
              <a:rPr lang="de-AT" altLang="en-US" sz="1400" dirty="0" smtClean="0"/>
              <a:t> </a:t>
            </a:r>
            <a:r>
              <a:rPr lang="de-AT" altLang="en-US" sz="1400" dirty="0" err="1" smtClean="0"/>
              <a:t>the</a:t>
            </a:r>
            <a:r>
              <a:rPr lang="de-AT" altLang="en-US" sz="1400" dirty="0" smtClean="0"/>
              <a:t> MIL </a:t>
            </a:r>
            <a:r>
              <a:rPr lang="de-AT" altLang="en-US" sz="1400" dirty="0" err="1" smtClean="0"/>
              <a:t>bus</a:t>
            </a:r>
            <a:r>
              <a:rPr lang="de-AT" altLang="en-US" sz="1400" dirty="0" smtClean="0"/>
              <a:t> (</a:t>
            </a:r>
            <a:r>
              <a:rPr lang="de-AT" altLang="en-US" sz="1400" dirty="0" err="1" smtClean="0"/>
              <a:t>as</a:t>
            </a:r>
            <a:r>
              <a:rPr lang="de-AT" altLang="en-US" sz="1400" dirty="0" smtClean="0"/>
              <a:t> </a:t>
            </a:r>
            <a:r>
              <a:rPr lang="de-AT" altLang="en-US" sz="1400" dirty="0" err="1" smtClean="0"/>
              <a:t>illustrated</a:t>
            </a:r>
            <a:r>
              <a:rPr lang="de-AT" altLang="en-US" sz="1400" dirty="0" smtClean="0"/>
              <a:t>) </a:t>
            </a:r>
            <a:r>
              <a:rPr lang="de-AT" altLang="en-US" sz="1400" dirty="0" err="1" smtClean="0"/>
              <a:t>or</a:t>
            </a:r>
            <a:r>
              <a:rPr lang="de-AT" altLang="en-US" sz="1400" dirty="0" smtClean="0"/>
              <a:t> </a:t>
            </a:r>
            <a:r>
              <a:rPr lang="de-AT" altLang="en-US" sz="1400" dirty="0" err="1" smtClean="0"/>
              <a:t>by</a:t>
            </a:r>
            <a:r>
              <a:rPr lang="de-AT" altLang="en-US" sz="1400" dirty="0" smtClean="0"/>
              <a:t> </a:t>
            </a:r>
            <a:r>
              <a:rPr lang="de-AT" altLang="en-US" sz="1400" dirty="0" smtClean="0"/>
              <a:t>  </a:t>
            </a:r>
            <a:endParaRPr lang="de-AT" altLang="en-US" sz="1400" dirty="0" smtClean="0"/>
          </a:p>
          <a:p>
            <a:pPr marL="342900" indent="-342900" eaLnBrk="1" hangingPunct="1">
              <a:buClr>
                <a:srgbClr val="0093D0"/>
              </a:buClr>
              <a:buFont typeface="Courier New" panose="02070309020205020404" pitchFamily="49" charset="0"/>
              <a:buChar char="o"/>
            </a:pPr>
            <a:r>
              <a:rPr lang="de-AT" altLang="en-US" sz="1600" dirty="0" smtClean="0"/>
              <a:t>This </a:t>
            </a:r>
            <a:r>
              <a:rPr lang="de-AT" altLang="en-US" sz="1600" dirty="0" err="1" smtClean="0"/>
              <a:t>architecture</a:t>
            </a:r>
            <a:r>
              <a:rPr lang="de-AT" altLang="en-US" sz="1600" dirty="0" smtClean="0"/>
              <a:t> </a:t>
            </a:r>
            <a:r>
              <a:rPr lang="de-AT" altLang="en-US" sz="1600" dirty="0" err="1" smtClean="0"/>
              <a:t>is</a:t>
            </a:r>
            <a:r>
              <a:rPr lang="de-AT" altLang="en-US" sz="1600" dirty="0" smtClean="0"/>
              <a:t> </a:t>
            </a:r>
            <a:r>
              <a:rPr lang="de-AT" altLang="en-US" sz="1600" dirty="0" err="1" smtClean="0"/>
              <a:t>therefore</a:t>
            </a:r>
            <a:r>
              <a:rPr lang="de-AT" altLang="en-US" sz="1600" dirty="0" smtClean="0"/>
              <a:t> </a:t>
            </a:r>
            <a:r>
              <a:rPr lang="de-AT" altLang="en-US" sz="1600" dirty="0" err="1" smtClean="0"/>
              <a:t>able</a:t>
            </a:r>
            <a:r>
              <a:rPr lang="de-AT" altLang="en-US" sz="1600" dirty="0" smtClean="0"/>
              <a:t> </a:t>
            </a:r>
            <a:r>
              <a:rPr lang="de-AT" altLang="en-US" sz="1600" dirty="0" err="1" smtClean="0"/>
              <a:t>to</a:t>
            </a:r>
            <a:r>
              <a:rPr lang="de-AT" altLang="en-US" sz="1600" dirty="0" smtClean="0"/>
              <a:t> </a:t>
            </a:r>
            <a:r>
              <a:rPr lang="de-AT" altLang="en-US" sz="1600" dirty="0" err="1" smtClean="0"/>
              <a:t>tolerate</a:t>
            </a:r>
            <a:r>
              <a:rPr lang="de-AT" altLang="en-US" sz="1600" dirty="0" smtClean="0"/>
              <a:t> a </a:t>
            </a:r>
            <a:r>
              <a:rPr lang="de-AT" altLang="en-US" sz="1600" dirty="0" err="1" smtClean="0"/>
              <a:t>single</a:t>
            </a:r>
            <a:r>
              <a:rPr lang="de-AT" altLang="en-US" sz="1600" dirty="0" smtClean="0"/>
              <a:t> </a:t>
            </a:r>
            <a:r>
              <a:rPr lang="de-AT" altLang="en-US" sz="1600" dirty="0" err="1" smtClean="0"/>
              <a:t>asymetric</a:t>
            </a:r>
            <a:r>
              <a:rPr lang="de-AT" altLang="en-US" sz="1600" dirty="0" smtClean="0"/>
              <a:t> </a:t>
            </a:r>
            <a:r>
              <a:rPr lang="de-AT" altLang="en-US" sz="1600" dirty="0" smtClean="0"/>
              <a:t>fault</a:t>
            </a:r>
            <a:endParaRPr lang="de-AT" altLang="en-US" sz="1900" dirty="0" smtClean="0"/>
          </a:p>
          <a:p>
            <a:pPr marL="0" indent="0" eaLnBrk="1" hangingPunct="1"/>
            <a:endParaRPr lang="de-AT" altLang="en-US" sz="1900" dirty="0" smtClean="0"/>
          </a:p>
          <a:p>
            <a:pPr marL="757237" lvl="1" indent="-400050" eaLnBrk="1" hangingPunct="1"/>
            <a:endParaRPr lang="de-AT" altLang="en-US" sz="1900" dirty="0"/>
          </a:p>
          <a:p>
            <a:pPr marL="757237" lvl="1" indent="-400050" eaLnBrk="1" hangingPunct="1"/>
            <a:endParaRPr lang="de-AT" altLang="en-US" sz="1900" dirty="0" smtClean="0"/>
          </a:p>
          <a:p>
            <a:pPr marL="0" indent="0" eaLnBrk="1" hangingPunct="1"/>
            <a:endParaRPr lang="de-AT" altLang="en-US" sz="2100" dirty="0" smtClean="0"/>
          </a:p>
          <a:p>
            <a:pPr marL="400050" indent="-400050" eaLnBrk="1" hangingPunct="1"/>
            <a:endParaRPr lang="de-AT" altLang="en-US" sz="2100" dirty="0" smtClean="0"/>
          </a:p>
          <a:p>
            <a:pPr marL="400050" indent="-400050" eaLnBrk="1" hangingPunct="1"/>
            <a:endParaRPr lang="de-AT" altLang="en-US" sz="2100" dirty="0" smtClean="0"/>
          </a:p>
          <a:p>
            <a:pPr marL="400050" indent="-400050" eaLnBrk="1" hangingPunct="1"/>
            <a:r>
              <a:rPr lang="de-AT" altLang="en-US" sz="2100" dirty="0" smtClean="0"/>
              <a:t>  </a:t>
            </a:r>
          </a:p>
          <a:p>
            <a:pPr marL="400050" indent="-400050" eaLnBrk="1" hangingPunct="1"/>
            <a:endParaRPr lang="de-AT" altLang="en-US" sz="2100" dirty="0" smtClean="0"/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957" y="1052736"/>
            <a:ext cx="3345099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9036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4" y="260648"/>
            <a:ext cx="5869409" cy="689124"/>
          </a:xfrm>
        </p:spPr>
        <p:txBody>
          <a:bodyPr/>
          <a:lstStyle/>
          <a:p>
            <a:pPr eaLnBrk="1" hangingPunct="1"/>
            <a:r>
              <a:rPr lang="en-GB" sz="2800" dirty="0" smtClean="0"/>
              <a:t>Disadvantages  </a:t>
            </a:r>
            <a:endParaRPr lang="en-US" sz="28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4" y="1063277"/>
            <a:ext cx="8461697" cy="45259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Multiple </a:t>
            </a:r>
            <a:r>
              <a:rPr lang="en-US" sz="1800" dirty="0"/>
              <a:t>protocols </a:t>
            </a:r>
            <a:r>
              <a:rPr lang="en-US" sz="1800" dirty="0" smtClean="0"/>
              <a:t>needed:</a:t>
            </a:r>
          </a:p>
          <a:p>
            <a:pPr marL="700087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Deterministic data with low latency and low jitter</a:t>
            </a:r>
          </a:p>
          <a:p>
            <a:pPr marL="700087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Synchronization protocol for a tight synchronization </a:t>
            </a:r>
            <a:endParaRPr lang="en-US" sz="1600" dirty="0" smtClean="0"/>
          </a:p>
          <a:p>
            <a:pPr marL="700087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High </a:t>
            </a:r>
            <a:r>
              <a:rPr lang="en-US" sz="1600" dirty="0"/>
              <a:t>speed </a:t>
            </a:r>
            <a:r>
              <a:rPr lang="en-US" sz="1600" dirty="0" smtClean="0"/>
              <a:t>data for voting data and state </a:t>
            </a:r>
            <a:r>
              <a:rPr lang="en-US" sz="1600" dirty="0" smtClean="0"/>
              <a:t>exchange in case of a recovery </a:t>
            </a:r>
            <a:endParaRPr lang="en-US" sz="1600" dirty="0" smtClean="0"/>
          </a:p>
          <a:p>
            <a:pPr marL="0" indent="0"/>
            <a:r>
              <a:rPr lang="en-US" sz="1800" dirty="0" smtClean="0">
                <a:sym typeface="Wingdings" panose="05000000000000000000" pitchFamily="2" charset="2"/>
              </a:rPr>
              <a:t> </a:t>
            </a:r>
            <a:r>
              <a:rPr lang="en-US" sz="1800" dirty="0" smtClean="0"/>
              <a:t>Additional </a:t>
            </a:r>
            <a:r>
              <a:rPr lang="en-US" sz="1800" dirty="0"/>
              <a:t>wiring needed  </a:t>
            </a:r>
            <a:endParaRPr lang="en-US" sz="1800" dirty="0" smtClean="0"/>
          </a:p>
          <a:p>
            <a:pPr marL="0" indent="0"/>
            <a:r>
              <a:rPr lang="en-US" sz="1800" dirty="0" smtClean="0">
                <a:sym typeface="Wingdings" panose="05000000000000000000" pitchFamily="2" charset="2"/>
              </a:rPr>
              <a:t> </a:t>
            </a:r>
            <a:r>
              <a:rPr lang="en-US" sz="1800" dirty="0" smtClean="0"/>
              <a:t>Software needs to take care of:</a:t>
            </a:r>
          </a:p>
          <a:p>
            <a:pPr marL="700087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Precise synchronization </a:t>
            </a:r>
          </a:p>
          <a:p>
            <a:pPr marL="700087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Redundancy management</a:t>
            </a:r>
          </a:p>
          <a:p>
            <a:pPr marL="700087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Support of these different protocols</a:t>
            </a:r>
          </a:p>
          <a:p>
            <a:pPr marL="700087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Fault masking </a:t>
            </a:r>
          </a:p>
          <a:p>
            <a:pPr marL="700087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State exchange in case of reintegration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Testing effort and hardware to support these protocols  (since this is application specific)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Physical separation and reintegration is </a:t>
            </a:r>
            <a:r>
              <a:rPr lang="en-US" sz="2000" dirty="0" smtClean="0"/>
              <a:t>quite challenging with a bus protocol 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5406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44450"/>
            <a:ext cx="5399088" cy="1008063"/>
          </a:xfrm>
        </p:spPr>
        <p:txBody>
          <a:bodyPr/>
          <a:lstStyle/>
          <a:p>
            <a:pPr eaLnBrk="1" hangingPunct="1"/>
            <a:r>
              <a:rPr lang="en-US" dirty="0" err="1" smtClean="0"/>
              <a:t>TTEthernet</a:t>
            </a:r>
            <a:r>
              <a:rPr lang="en-US" dirty="0" smtClean="0"/>
              <a:t> – Traffic Classes </a:t>
            </a:r>
          </a:p>
        </p:txBody>
      </p:sp>
      <p:sp>
        <p:nvSpPr>
          <p:cNvPr id="6150" name="Rectangle 4"/>
          <p:cNvSpPr>
            <a:spLocks noChangeArrowheads="1"/>
          </p:cNvSpPr>
          <p:nvPr/>
        </p:nvSpPr>
        <p:spPr bwMode="ltGray">
          <a:xfrm>
            <a:off x="6229350" y="1988840"/>
            <a:ext cx="2663825" cy="25922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72000" tIns="72000" rIns="72000" bIns="7200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cs typeface="Arial" charset="0"/>
              </a:rPr>
              <a:t>SAE AS6802</a:t>
            </a: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	</a:t>
            </a:r>
            <a:endParaRPr lang="en-US" sz="2400" b="1" dirty="0" smtClean="0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2400" b="1" dirty="0">
              <a:solidFill>
                <a:schemeClr val="tx1"/>
              </a:solidFill>
              <a:cs typeface="Arial" charset="0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1800" dirty="0">
                <a:solidFill>
                  <a:schemeClr val="tx1"/>
                </a:solidFill>
                <a:cs typeface="Arial" charset="0"/>
              </a:rPr>
              <a:t> synchronous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1800" dirty="0">
                <a:solidFill>
                  <a:schemeClr val="tx1"/>
                </a:solidFill>
                <a:cs typeface="Arial" charset="0"/>
              </a:rPr>
              <a:t> jitter &lt; 1 </a:t>
            </a:r>
            <a:r>
              <a:rPr lang="en-US" sz="2000" dirty="0" err="1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sz="1800" dirty="0" err="1">
                <a:solidFill>
                  <a:schemeClr val="tx1"/>
                </a:solidFill>
                <a:cs typeface="Arial" charset="0"/>
              </a:rPr>
              <a:t>s</a:t>
            </a:r>
            <a:r>
              <a:rPr lang="en-US" sz="1800" dirty="0">
                <a:solidFill>
                  <a:schemeClr val="tx1"/>
                </a:solidFill>
                <a:cs typeface="Arial" charset="0"/>
              </a:rPr>
              <a:t> 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18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cs typeface="Arial" charset="0"/>
              </a:rPr>
              <a:t>known latency</a:t>
            </a:r>
            <a:endParaRPr lang="en-US" sz="18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151" name="Rectangle 5"/>
          <p:cNvSpPr>
            <a:spLocks noChangeArrowheads="1"/>
          </p:cNvSpPr>
          <p:nvPr/>
        </p:nvSpPr>
        <p:spPr bwMode="ltGray">
          <a:xfrm>
            <a:off x="3275856" y="2276872"/>
            <a:ext cx="2663825" cy="25924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72000" tIns="72000" rIns="72000" bIns="7200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smtClean="0">
                <a:cs typeface="Arial" charset="0"/>
              </a:rPr>
              <a:t>ARINC664p7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chemeClr val="tx1"/>
                </a:solidFill>
                <a:cs typeface="Arial" charset="0"/>
              </a:rPr>
              <a:t>AFDX</a:t>
            </a:r>
            <a:endParaRPr lang="en-US" sz="2400" b="1" dirty="0">
              <a:solidFill>
                <a:schemeClr val="tx1"/>
              </a:solidFill>
              <a:cs typeface="Arial" charset="0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1800" dirty="0">
                <a:solidFill>
                  <a:schemeClr val="tx1"/>
                </a:solidFill>
                <a:cs typeface="Arial" charset="0"/>
              </a:rPr>
              <a:t> asynchronous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18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cs typeface="Arial" charset="0"/>
              </a:rPr>
              <a:t>low jitter (&lt; 500</a:t>
            </a:r>
            <a:r>
              <a:rPr lang="en-US" sz="1800" dirty="0" smtClean="0">
                <a:solidFill>
                  <a:schemeClr val="tx1"/>
                </a:solidFill>
                <a:latin typeface="Symbol" pitchFamily="18" charset="2"/>
                <a:cs typeface="Arial" charset="0"/>
              </a:rPr>
              <a:t>m</a:t>
            </a:r>
            <a:r>
              <a:rPr lang="en-US" sz="1800" dirty="0" smtClean="0">
                <a:solidFill>
                  <a:schemeClr val="tx1"/>
                </a:solidFill>
                <a:cs typeface="Arial" charset="0"/>
              </a:rPr>
              <a:t>s)</a:t>
            </a:r>
            <a:endParaRPr lang="en-US" sz="1800" dirty="0">
              <a:solidFill>
                <a:schemeClr val="tx1"/>
              </a:solidFill>
              <a:cs typeface="Arial" charset="0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1800" dirty="0">
                <a:solidFill>
                  <a:schemeClr val="tx1"/>
                </a:solidFill>
                <a:cs typeface="Arial" charset="0"/>
              </a:rPr>
              <a:t> latency typical </a:t>
            </a:r>
            <a:r>
              <a:rPr lang="en-US" sz="1800" dirty="0" smtClean="0">
                <a:solidFill>
                  <a:schemeClr val="tx1"/>
                </a:solidFill>
                <a:cs typeface="Arial" charset="0"/>
              </a:rPr>
              <a:t>1-10ms</a:t>
            </a:r>
            <a:endParaRPr lang="en-US" sz="18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152" name="Rectangle 6"/>
          <p:cNvSpPr>
            <a:spLocks noChangeArrowheads="1"/>
          </p:cNvSpPr>
          <p:nvPr/>
        </p:nvSpPr>
        <p:spPr bwMode="ltGray">
          <a:xfrm>
            <a:off x="323850" y="2636912"/>
            <a:ext cx="2663825" cy="25922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72000" tIns="72000" rIns="72000" bIns="7200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smtClean="0">
                <a:cs typeface="Arial" charset="0"/>
              </a:rPr>
              <a:t>IEEE802.3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chemeClr val="tx1"/>
                </a:solidFill>
                <a:cs typeface="Arial" charset="0"/>
              </a:rPr>
              <a:t>Ethernet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1800" dirty="0" smtClean="0">
                <a:solidFill>
                  <a:schemeClr val="tx1"/>
                </a:solidFill>
                <a:cs typeface="Arial" charset="0"/>
              </a:rPr>
              <a:t> best effort Ethernet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18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" charset="0"/>
              </a:rPr>
              <a:t>no performance</a:t>
            </a:r>
            <a:br>
              <a:rPr lang="en-US" sz="1800" dirty="0">
                <a:solidFill>
                  <a:schemeClr val="tx1"/>
                </a:solidFill>
                <a:cs typeface="Arial" charset="0"/>
              </a:rPr>
            </a:br>
            <a:r>
              <a:rPr lang="en-US" sz="1800" dirty="0">
                <a:solidFill>
                  <a:schemeClr val="tx1"/>
                </a:solidFill>
                <a:cs typeface="Arial" charset="0"/>
              </a:rPr>
              <a:t>  guarantee 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endParaRPr lang="en-US" sz="1800" dirty="0">
              <a:solidFill>
                <a:schemeClr val="tx1"/>
              </a:solidFill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905754"/>
              </p:ext>
            </p:extLst>
          </p:nvPr>
        </p:nvGraphicFramePr>
        <p:xfrm>
          <a:off x="756221" y="5229200"/>
          <a:ext cx="7611701" cy="1331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21" r:id="rId3" imgW="9107058" imgH="1782929" progId="Visio.Drawing.11">
                  <p:embed/>
                </p:oleObj>
              </mc:Choice>
              <mc:Fallback>
                <p:oleObj r:id="rId3" imgW="9107058" imgH="178292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221" y="5229200"/>
                        <a:ext cx="7611701" cy="1331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ight Arrow 2"/>
          <p:cNvSpPr/>
          <p:nvPr/>
        </p:nvSpPr>
        <p:spPr bwMode="auto">
          <a:xfrm rot="21227764">
            <a:off x="2151651" y="1597302"/>
            <a:ext cx="4779178" cy="581661"/>
          </a:xfrm>
          <a:prstGeom prst="rightArrow">
            <a:avLst/>
          </a:prstGeom>
          <a:solidFill>
            <a:srgbClr val="0093D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0" i="0" u="none" strike="noStrike" cap="none" normalizeH="0" baseline="0" dirty="0" smtClean="0">
              <a:ln>
                <a:noFill/>
              </a:ln>
              <a:solidFill>
                <a:srgbClr val="0093D0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1205720">
            <a:off x="2967683" y="1366211"/>
            <a:ext cx="2839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Quality of Service </a:t>
            </a:r>
            <a:endParaRPr lang="en-US" sz="24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6228184" y="1988840"/>
            <a:ext cx="2663825" cy="2592288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72000" tIns="72000" rIns="72000" bIns="7200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cs typeface="Arial" charset="0"/>
              </a:rPr>
              <a:t>SAE </a:t>
            </a:r>
            <a:r>
              <a:rPr lang="en-US" sz="2400" b="1" dirty="0" smtClean="0">
                <a:cs typeface="Arial" charset="0"/>
              </a:rPr>
              <a:t>AS6802</a:t>
            </a: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	</a:t>
            </a:r>
            <a:endParaRPr lang="en-US" sz="2400" b="1" dirty="0" smtClean="0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chemeClr val="tx1"/>
                </a:solidFill>
                <a:cs typeface="Arial" charset="0"/>
              </a:rPr>
              <a:t>Time-Triggered</a:t>
            </a:r>
            <a:endParaRPr lang="en-US" sz="2400" b="1" dirty="0">
              <a:solidFill>
                <a:schemeClr val="tx1"/>
              </a:solidFill>
              <a:cs typeface="Arial" charset="0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1800" dirty="0" smtClean="0">
                <a:solidFill>
                  <a:schemeClr val="tx1"/>
                </a:solidFill>
                <a:cs typeface="Arial" charset="0"/>
              </a:rPr>
              <a:t> synchronous/periodic</a:t>
            </a:r>
            <a:endParaRPr lang="en-US" sz="1800" dirty="0">
              <a:solidFill>
                <a:schemeClr val="tx1"/>
              </a:solidFill>
              <a:cs typeface="Arial" charset="0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18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cs typeface="Arial" charset="0"/>
              </a:rPr>
              <a:t>very small jitter (&lt; 1</a:t>
            </a:r>
            <a:r>
              <a:rPr lang="en-US" sz="2000" dirty="0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sz="1800" dirty="0" smtClean="0">
                <a:solidFill>
                  <a:schemeClr val="tx1"/>
                </a:solidFill>
                <a:cs typeface="Arial" charset="0"/>
              </a:rPr>
              <a:t>s) </a:t>
            </a:r>
            <a:endParaRPr lang="en-US" sz="1800" dirty="0">
              <a:solidFill>
                <a:schemeClr val="tx1"/>
              </a:solidFill>
              <a:cs typeface="Arial" charset="0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18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cs typeface="Arial" charset="0"/>
              </a:rPr>
              <a:t>known latency</a:t>
            </a:r>
            <a:endParaRPr lang="en-US" sz="18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3548171">
            <a:off x="1877443" y="5250021"/>
            <a:ext cx="694216" cy="332456"/>
          </a:xfrm>
          <a:prstGeom prst="rightArrow">
            <a:avLst/>
          </a:prstGeom>
          <a:solidFill>
            <a:srgbClr val="0093D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0" i="0" u="none" strike="noStrike" cap="none" normalizeH="0" baseline="0" dirty="0" smtClean="0">
              <a:ln>
                <a:noFill/>
              </a:ln>
              <a:solidFill>
                <a:srgbClr val="0093D0"/>
              </a:solidFill>
              <a:effectLst/>
              <a:latin typeface="Arial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5400000">
            <a:off x="3864079" y="5145207"/>
            <a:ext cx="884202" cy="332456"/>
          </a:xfrm>
          <a:prstGeom prst="rightArrow">
            <a:avLst/>
          </a:prstGeom>
          <a:solidFill>
            <a:srgbClr val="0093D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0" i="0" u="none" strike="noStrike" cap="none" normalizeH="0" baseline="0" dirty="0" smtClean="0">
              <a:ln>
                <a:noFill/>
              </a:ln>
              <a:solidFill>
                <a:srgbClr val="0093D0"/>
              </a:solidFill>
              <a:effectLst/>
              <a:latin typeface="Arial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6935305">
            <a:off x="6079693" y="5001163"/>
            <a:ext cx="1305494" cy="332456"/>
          </a:xfrm>
          <a:prstGeom prst="rightArrow">
            <a:avLst/>
          </a:prstGeom>
          <a:solidFill>
            <a:srgbClr val="0093D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0" i="0" u="none" strike="noStrike" cap="none" normalizeH="0" baseline="0" dirty="0" smtClean="0">
              <a:ln>
                <a:noFill/>
              </a:ln>
              <a:solidFill>
                <a:srgbClr val="0093D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65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204" name="Object 28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93988660"/>
              </p:ext>
            </p:extLst>
          </p:nvPr>
        </p:nvGraphicFramePr>
        <p:xfrm>
          <a:off x="611188" y="971550"/>
          <a:ext cx="8208962" cy="588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29" name="Visio" r:id="rId4" imgW="8547100" imgH="6131494" progId="Visio.Drawing.11">
                  <p:embed/>
                </p:oleObj>
              </mc:Choice>
              <mc:Fallback>
                <p:oleObj name="Visio" r:id="rId4" imgW="8547100" imgH="613149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971550"/>
                        <a:ext cx="8208962" cy="588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78" name="Object 2"/>
          <p:cNvGraphicFramePr>
            <a:graphicFrameLocks noChangeAspect="1"/>
          </p:cNvGraphicFramePr>
          <p:nvPr/>
        </p:nvGraphicFramePr>
        <p:xfrm>
          <a:off x="1187450" y="1660525"/>
          <a:ext cx="750888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30" name="Visio" r:id="rId6" imgW="751637" imgH="751637" progId="Visio.Drawing.11">
                  <p:embed/>
                </p:oleObj>
              </mc:Choice>
              <mc:Fallback>
                <p:oleObj name="Visio" r:id="rId6" imgW="751637" imgH="75163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white">
                      <a:xfrm>
                        <a:off x="1187450" y="1660525"/>
                        <a:ext cx="750888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179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403755" y="692696"/>
            <a:ext cx="6734175" cy="417512"/>
          </a:xfrm>
        </p:spPr>
        <p:txBody>
          <a:bodyPr/>
          <a:lstStyle/>
          <a:p>
            <a:r>
              <a:rPr lang="en-US" dirty="0" smtClean="0"/>
              <a:t>FT Synchronized Global </a:t>
            </a:r>
            <a:r>
              <a:rPr lang="en-US" dirty="0"/>
              <a:t>Time</a:t>
            </a:r>
            <a:endParaRPr lang="de-AT" dirty="0"/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395535" y="5373216"/>
            <a:ext cx="4681289" cy="83099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en-US" sz="1600" dirty="0">
                <a:cs typeface="Arial" charset="0"/>
              </a:rPr>
              <a:t>Fault-tolerant synchronization services are needed for establishing a robust global time </a:t>
            </a:r>
            <a:r>
              <a:rPr lang="en-US" sz="1600" dirty="0" smtClean="0">
                <a:cs typeface="Arial" charset="0"/>
              </a:rPr>
              <a:t>base</a:t>
            </a:r>
            <a:r>
              <a:rPr lang="en-US" sz="1600" dirty="0"/>
              <a:t> </a:t>
            </a:r>
            <a:r>
              <a:rPr lang="en-US" sz="1600" dirty="0" smtClean="0"/>
              <a:t>in the sub-microsecond area</a:t>
            </a:r>
            <a:endParaRPr lang="en-US" sz="1600" dirty="0" smtClean="0">
              <a:cs typeface="Arial" charset="0"/>
            </a:endParaRPr>
          </a:p>
        </p:txBody>
      </p:sp>
      <p:graphicFrame>
        <p:nvGraphicFramePr>
          <p:cNvPr id="178181" name="Object 5"/>
          <p:cNvGraphicFramePr>
            <a:graphicFrameLocks noChangeAspect="1"/>
          </p:cNvGraphicFramePr>
          <p:nvPr/>
        </p:nvGraphicFramePr>
        <p:xfrm>
          <a:off x="1476375" y="1657350"/>
          <a:ext cx="168275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31" name="Visio" r:id="rId8" imgW="168859" imgH="750113" progId="Visio.Drawing.11">
                  <p:embed/>
                </p:oleObj>
              </mc:Choice>
              <mc:Fallback>
                <p:oleObj name="Visio" r:id="rId8" imgW="168859" imgH="75011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white">
                      <a:xfrm>
                        <a:off x="1476375" y="1657350"/>
                        <a:ext cx="168275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2" name="Object 6"/>
          <p:cNvGraphicFramePr>
            <a:graphicFrameLocks noChangeAspect="1"/>
          </p:cNvGraphicFramePr>
          <p:nvPr/>
        </p:nvGraphicFramePr>
        <p:xfrm>
          <a:off x="900113" y="2771775"/>
          <a:ext cx="750887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32" name="Visio" r:id="rId10" imgW="751637" imgH="751637" progId="Visio.Drawing.11">
                  <p:embed/>
                </p:oleObj>
              </mc:Choice>
              <mc:Fallback>
                <p:oleObj name="Visio" r:id="rId10" imgW="751637" imgH="75163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white">
                      <a:xfrm>
                        <a:off x="900113" y="2771775"/>
                        <a:ext cx="750887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3" name="Object 7"/>
          <p:cNvGraphicFramePr>
            <a:graphicFrameLocks noChangeAspect="1"/>
          </p:cNvGraphicFramePr>
          <p:nvPr/>
        </p:nvGraphicFramePr>
        <p:xfrm>
          <a:off x="1979613" y="4211638"/>
          <a:ext cx="750887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33" name="Visio" r:id="rId11" imgW="751637" imgH="751637" progId="Visio.Drawing.11">
                  <p:embed/>
                </p:oleObj>
              </mc:Choice>
              <mc:Fallback>
                <p:oleObj name="Visio" r:id="rId11" imgW="751637" imgH="75163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white">
                      <a:xfrm>
                        <a:off x="1979613" y="4211638"/>
                        <a:ext cx="750887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4" name="Object 8"/>
          <p:cNvGraphicFramePr>
            <a:graphicFrameLocks noChangeAspect="1"/>
          </p:cNvGraphicFramePr>
          <p:nvPr/>
        </p:nvGraphicFramePr>
        <p:xfrm>
          <a:off x="3851275" y="2700338"/>
          <a:ext cx="750888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34" name="Visio" r:id="rId12" imgW="751637" imgH="751637" progId="Visio.Drawing.11">
                  <p:embed/>
                </p:oleObj>
              </mc:Choice>
              <mc:Fallback>
                <p:oleObj name="Visio" r:id="rId12" imgW="751637" imgH="75163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white">
                      <a:xfrm>
                        <a:off x="3851275" y="2700338"/>
                        <a:ext cx="750888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5" name="Object 9"/>
          <p:cNvGraphicFramePr>
            <a:graphicFrameLocks noChangeAspect="1"/>
          </p:cNvGraphicFramePr>
          <p:nvPr/>
        </p:nvGraphicFramePr>
        <p:xfrm>
          <a:off x="2916238" y="1476375"/>
          <a:ext cx="750887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35" name="Visio" r:id="rId13" imgW="751637" imgH="751637" progId="Visio.Drawing.11">
                  <p:embed/>
                </p:oleObj>
              </mc:Choice>
              <mc:Fallback>
                <p:oleObj name="Visio" r:id="rId13" imgW="751637" imgH="75163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white">
                      <a:xfrm>
                        <a:off x="2916238" y="1476375"/>
                        <a:ext cx="750887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6" name="Object 10"/>
          <p:cNvGraphicFramePr>
            <a:graphicFrameLocks noChangeAspect="1"/>
          </p:cNvGraphicFramePr>
          <p:nvPr/>
        </p:nvGraphicFramePr>
        <p:xfrm>
          <a:off x="6156325" y="827088"/>
          <a:ext cx="750888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36" name="Visio" r:id="rId14" imgW="751637" imgH="751637" progId="Visio.Drawing.11">
                  <p:embed/>
                </p:oleObj>
              </mc:Choice>
              <mc:Fallback>
                <p:oleObj name="Visio" r:id="rId14" imgW="751637" imgH="75163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white">
                      <a:xfrm>
                        <a:off x="6156325" y="827088"/>
                        <a:ext cx="750888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7" name="Object 11"/>
          <p:cNvGraphicFramePr>
            <a:graphicFrameLocks noChangeAspect="1"/>
          </p:cNvGraphicFramePr>
          <p:nvPr/>
        </p:nvGraphicFramePr>
        <p:xfrm>
          <a:off x="4787900" y="1547813"/>
          <a:ext cx="750888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37" name="Visio" r:id="rId15" imgW="751637" imgH="751637" progId="Visio.Drawing.11">
                  <p:embed/>
                </p:oleObj>
              </mc:Choice>
              <mc:Fallback>
                <p:oleObj name="Visio" r:id="rId15" imgW="751637" imgH="75163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white">
                      <a:xfrm>
                        <a:off x="4787900" y="1547813"/>
                        <a:ext cx="750888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8" name="Object 12"/>
          <p:cNvGraphicFramePr>
            <a:graphicFrameLocks noChangeAspect="1"/>
          </p:cNvGraphicFramePr>
          <p:nvPr/>
        </p:nvGraphicFramePr>
        <p:xfrm>
          <a:off x="5508625" y="3419475"/>
          <a:ext cx="750888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38" name="Visio" r:id="rId16" imgW="751637" imgH="751637" progId="Visio.Drawing.11">
                  <p:embed/>
                </p:oleObj>
              </mc:Choice>
              <mc:Fallback>
                <p:oleObj name="Visio" r:id="rId16" imgW="751637" imgH="75163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white">
                      <a:xfrm>
                        <a:off x="5508625" y="3419475"/>
                        <a:ext cx="750888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9" name="Object 13"/>
          <p:cNvGraphicFramePr>
            <a:graphicFrameLocks noChangeAspect="1"/>
          </p:cNvGraphicFramePr>
          <p:nvPr/>
        </p:nvGraphicFramePr>
        <p:xfrm>
          <a:off x="7380288" y="1331913"/>
          <a:ext cx="750887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39" name="Visio" r:id="rId17" imgW="751637" imgH="751637" progId="Visio.Drawing.11">
                  <p:embed/>
                </p:oleObj>
              </mc:Choice>
              <mc:Fallback>
                <p:oleObj name="Visio" r:id="rId17" imgW="751637" imgH="75163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white">
                      <a:xfrm>
                        <a:off x="7380288" y="1331913"/>
                        <a:ext cx="750887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90" name="Object 14"/>
          <p:cNvGraphicFramePr>
            <a:graphicFrameLocks noChangeAspect="1"/>
          </p:cNvGraphicFramePr>
          <p:nvPr/>
        </p:nvGraphicFramePr>
        <p:xfrm>
          <a:off x="7956550" y="3059113"/>
          <a:ext cx="750888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40" name="Visio" r:id="rId18" imgW="751637" imgH="751637" progId="Visio.Drawing.11">
                  <p:embed/>
                </p:oleObj>
              </mc:Choice>
              <mc:Fallback>
                <p:oleObj name="Visio" r:id="rId18" imgW="751637" imgH="75163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white">
                      <a:xfrm>
                        <a:off x="7956550" y="3059113"/>
                        <a:ext cx="750888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93" name="Object 17"/>
          <p:cNvGraphicFramePr>
            <a:graphicFrameLocks noChangeAspect="1"/>
          </p:cNvGraphicFramePr>
          <p:nvPr/>
        </p:nvGraphicFramePr>
        <p:xfrm>
          <a:off x="1187450" y="2771775"/>
          <a:ext cx="168275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41" name="Visio" r:id="rId19" imgW="168859" imgH="750113" progId="Visio.Drawing.11">
                  <p:embed/>
                </p:oleObj>
              </mc:Choice>
              <mc:Fallback>
                <p:oleObj name="Visio" r:id="rId19" imgW="168859" imgH="75011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white">
                      <a:xfrm>
                        <a:off x="1187450" y="2771775"/>
                        <a:ext cx="168275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94" name="Object 18"/>
          <p:cNvGraphicFramePr>
            <a:graphicFrameLocks noChangeAspect="1"/>
          </p:cNvGraphicFramePr>
          <p:nvPr/>
        </p:nvGraphicFramePr>
        <p:xfrm>
          <a:off x="2268538" y="4211638"/>
          <a:ext cx="1682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42" name="Visio" r:id="rId20" imgW="168859" imgH="750113" progId="Visio.Drawing.11">
                  <p:embed/>
                </p:oleObj>
              </mc:Choice>
              <mc:Fallback>
                <p:oleObj name="Visio" r:id="rId20" imgW="168859" imgH="75011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white">
                      <a:xfrm>
                        <a:off x="2268538" y="4211638"/>
                        <a:ext cx="168275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95" name="Object 19"/>
          <p:cNvGraphicFramePr>
            <a:graphicFrameLocks noChangeAspect="1"/>
          </p:cNvGraphicFramePr>
          <p:nvPr/>
        </p:nvGraphicFramePr>
        <p:xfrm>
          <a:off x="3203575" y="1476375"/>
          <a:ext cx="168275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43" name="Visio" r:id="rId21" imgW="168859" imgH="750113" progId="Visio.Drawing.11">
                  <p:embed/>
                </p:oleObj>
              </mc:Choice>
              <mc:Fallback>
                <p:oleObj name="Visio" r:id="rId21" imgW="168859" imgH="75011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white">
                      <a:xfrm>
                        <a:off x="3203575" y="1476375"/>
                        <a:ext cx="168275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96" name="Object 20"/>
          <p:cNvGraphicFramePr>
            <a:graphicFrameLocks noChangeAspect="1"/>
          </p:cNvGraphicFramePr>
          <p:nvPr/>
        </p:nvGraphicFramePr>
        <p:xfrm>
          <a:off x="4140200" y="2700338"/>
          <a:ext cx="1682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44" name="Visio" r:id="rId22" imgW="168859" imgH="750113" progId="Visio.Drawing.11">
                  <p:embed/>
                </p:oleObj>
              </mc:Choice>
              <mc:Fallback>
                <p:oleObj name="Visio" r:id="rId22" imgW="168859" imgH="75011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white">
                      <a:xfrm>
                        <a:off x="4140200" y="2700338"/>
                        <a:ext cx="168275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97" name="Object 21"/>
          <p:cNvGraphicFramePr>
            <a:graphicFrameLocks noChangeAspect="1"/>
          </p:cNvGraphicFramePr>
          <p:nvPr/>
        </p:nvGraphicFramePr>
        <p:xfrm>
          <a:off x="5076825" y="1547813"/>
          <a:ext cx="1682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45" name="Visio" r:id="rId23" imgW="168859" imgH="750113" progId="Visio.Drawing.11">
                  <p:embed/>
                </p:oleObj>
              </mc:Choice>
              <mc:Fallback>
                <p:oleObj name="Visio" r:id="rId23" imgW="168859" imgH="75011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white">
                      <a:xfrm>
                        <a:off x="5076825" y="1547813"/>
                        <a:ext cx="168275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9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177380"/>
              </p:ext>
            </p:extLst>
          </p:nvPr>
        </p:nvGraphicFramePr>
        <p:xfrm>
          <a:off x="6443663" y="836712"/>
          <a:ext cx="168275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46" name="Visio" r:id="rId24" imgW="168859" imgH="750113" progId="Visio.Drawing.11">
                  <p:embed/>
                </p:oleObj>
              </mc:Choice>
              <mc:Fallback>
                <p:oleObj name="Visio" r:id="rId24" imgW="168859" imgH="75011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white">
                      <a:xfrm>
                        <a:off x="6443663" y="836712"/>
                        <a:ext cx="168275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99" name="Object 23"/>
          <p:cNvGraphicFramePr>
            <a:graphicFrameLocks noChangeAspect="1"/>
          </p:cNvGraphicFramePr>
          <p:nvPr/>
        </p:nvGraphicFramePr>
        <p:xfrm>
          <a:off x="5795963" y="3419475"/>
          <a:ext cx="168275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47" name="Visio" r:id="rId25" imgW="168859" imgH="750113" progId="Visio.Drawing.11">
                  <p:embed/>
                </p:oleObj>
              </mc:Choice>
              <mc:Fallback>
                <p:oleObj name="Visio" r:id="rId25" imgW="168859" imgH="75011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white">
                      <a:xfrm>
                        <a:off x="5795963" y="3419475"/>
                        <a:ext cx="168275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200" name="Object 24"/>
          <p:cNvGraphicFramePr>
            <a:graphicFrameLocks noChangeAspect="1"/>
          </p:cNvGraphicFramePr>
          <p:nvPr/>
        </p:nvGraphicFramePr>
        <p:xfrm>
          <a:off x="7667625" y="1331913"/>
          <a:ext cx="1682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48" name="Visio" r:id="rId26" imgW="168859" imgH="750113" progId="Visio.Drawing.11">
                  <p:embed/>
                </p:oleObj>
              </mc:Choice>
              <mc:Fallback>
                <p:oleObj name="Visio" r:id="rId26" imgW="168859" imgH="75011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white">
                      <a:xfrm>
                        <a:off x="7667625" y="1331913"/>
                        <a:ext cx="168275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201" name="Object 25"/>
          <p:cNvGraphicFramePr>
            <a:graphicFrameLocks noChangeAspect="1"/>
          </p:cNvGraphicFramePr>
          <p:nvPr/>
        </p:nvGraphicFramePr>
        <p:xfrm>
          <a:off x="8243888" y="3059113"/>
          <a:ext cx="1682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49" name="Visio" r:id="rId27" imgW="168859" imgH="750113" progId="Visio.Drawing.11">
                  <p:embed/>
                </p:oleObj>
              </mc:Choice>
              <mc:Fallback>
                <p:oleObj name="Visio" r:id="rId27" imgW="168859" imgH="75011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white">
                      <a:xfrm>
                        <a:off x="8243888" y="3059113"/>
                        <a:ext cx="168275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8205" name="Group 29"/>
          <p:cNvGrpSpPr>
            <a:grpSpLocks/>
          </p:cNvGrpSpPr>
          <p:nvPr/>
        </p:nvGrpSpPr>
        <p:grpSpPr bwMode="auto">
          <a:xfrm>
            <a:off x="2376246" y="4077072"/>
            <a:ext cx="899610" cy="801861"/>
            <a:chOff x="385" y="1979"/>
            <a:chExt cx="681" cy="635"/>
          </a:xfrm>
        </p:grpSpPr>
        <p:sp>
          <p:nvSpPr>
            <p:cNvPr id="178206" name="AutoShape 30"/>
            <p:cNvSpPr>
              <a:spLocks noChangeArrowheads="1"/>
            </p:cNvSpPr>
            <p:nvPr/>
          </p:nvSpPr>
          <p:spPr bwMode="white">
            <a:xfrm>
              <a:off x="385" y="1979"/>
              <a:ext cx="681" cy="635"/>
            </a:xfrm>
            <a:prstGeom prst="irregularSeal2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207" name="AutoShape 31"/>
            <p:cNvSpPr>
              <a:spLocks noChangeArrowheads="1"/>
            </p:cNvSpPr>
            <p:nvPr/>
          </p:nvSpPr>
          <p:spPr bwMode="white">
            <a:xfrm>
              <a:off x="505" y="2139"/>
              <a:ext cx="409" cy="318"/>
            </a:xfrm>
            <a:prstGeom prst="irregularSeal2">
              <a:avLst/>
            </a:pr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8208" name="Group 32"/>
          <p:cNvGrpSpPr>
            <a:grpSpLocks/>
          </p:cNvGrpSpPr>
          <p:nvPr/>
        </p:nvGrpSpPr>
        <p:grpSpPr bwMode="auto">
          <a:xfrm>
            <a:off x="3059832" y="1988840"/>
            <a:ext cx="900112" cy="756666"/>
            <a:chOff x="385" y="1979"/>
            <a:chExt cx="681" cy="635"/>
          </a:xfrm>
        </p:grpSpPr>
        <p:sp>
          <p:nvSpPr>
            <p:cNvPr id="178209" name="AutoShape 33"/>
            <p:cNvSpPr>
              <a:spLocks noChangeArrowheads="1"/>
            </p:cNvSpPr>
            <p:nvPr/>
          </p:nvSpPr>
          <p:spPr bwMode="white">
            <a:xfrm>
              <a:off x="385" y="1979"/>
              <a:ext cx="681" cy="635"/>
            </a:xfrm>
            <a:prstGeom prst="irregularSeal2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210" name="AutoShape 34"/>
            <p:cNvSpPr>
              <a:spLocks noChangeArrowheads="1"/>
            </p:cNvSpPr>
            <p:nvPr/>
          </p:nvSpPr>
          <p:spPr bwMode="white">
            <a:xfrm>
              <a:off x="505" y="2139"/>
              <a:ext cx="409" cy="318"/>
            </a:xfrm>
            <a:prstGeom prst="irregularSeal2">
              <a:avLst/>
            </a:pr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749" y="3018284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237" y="3018284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674" y="2014589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29222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522" y="4365104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333478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429" y="2187747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429" y="2174822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04864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25366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31491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56992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 bwMode="auto">
          <a:xfrm>
            <a:off x="1854399" y="1407150"/>
            <a:ext cx="269329" cy="365666"/>
          </a:xfrm>
          <a:prstGeom prst="downArrow">
            <a:avLst/>
          </a:prstGeom>
          <a:solidFill>
            <a:srgbClr val="0093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0" i="0" u="none" strike="noStrike" cap="none" normalizeH="0" baseline="0" smtClean="0">
              <a:ln>
                <a:noFill/>
              </a:ln>
              <a:solidFill>
                <a:srgbClr val="0093D0"/>
              </a:solidFill>
              <a:effectLst/>
              <a:latin typeface="Arial" charset="0"/>
            </a:endParaRPr>
          </a:p>
        </p:txBody>
      </p:sp>
      <p:sp>
        <p:nvSpPr>
          <p:cNvPr id="50" name="Down Arrow 49"/>
          <p:cNvSpPr/>
          <p:nvPr/>
        </p:nvSpPr>
        <p:spPr bwMode="auto">
          <a:xfrm>
            <a:off x="1597397" y="2517505"/>
            <a:ext cx="269329" cy="365666"/>
          </a:xfrm>
          <a:prstGeom prst="downArrow">
            <a:avLst/>
          </a:prstGeom>
          <a:solidFill>
            <a:srgbClr val="0093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0" i="0" u="none" strike="noStrike" cap="none" normalizeH="0" baseline="0" smtClean="0">
              <a:ln>
                <a:noFill/>
              </a:ln>
              <a:solidFill>
                <a:srgbClr val="0093D0"/>
              </a:solidFill>
              <a:effectLst/>
              <a:latin typeface="Arial" charset="0"/>
            </a:endParaRPr>
          </a:p>
        </p:txBody>
      </p:sp>
      <p:sp>
        <p:nvSpPr>
          <p:cNvPr id="51" name="Down Arrow 50"/>
          <p:cNvSpPr/>
          <p:nvPr/>
        </p:nvSpPr>
        <p:spPr bwMode="auto">
          <a:xfrm>
            <a:off x="2450015" y="3860031"/>
            <a:ext cx="269329" cy="365666"/>
          </a:xfrm>
          <a:prstGeom prst="downArrow">
            <a:avLst/>
          </a:prstGeom>
          <a:solidFill>
            <a:srgbClr val="0093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0" i="0" u="none" strike="noStrike" cap="none" normalizeH="0" baseline="0" smtClean="0">
              <a:ln>
                <a:noFill/>
              </a:ln>
              <a:solidFill>
                <a:srgbClr val="0093D0"/>
              </a:solidFill>
              <a:effectLst/>
              <a:latin typeface="Arial" charset="0"/>
            </a:endParaRPr>
          </a:p>
        </p:txBody>
      </p:sp>
      <p:sp>
        <p:nvSpPr>
          <p:cNvPr id="52" name="Down Arrow 51"/>
          <p:cNvSpPr/>
          <p:nvPr/>
        </p:nvSpPr>
        <p:spPr bwMode="auto">
          <a:xfrm>
            <a:off x="3384550" y="1760839"/>
            <a:ext cx="269329" cy="365666"/>
          </a:xfrm>
          <a:prstGeom prst="downArrow">
            <a:avLst/>
          </a:prstGeom>
          <a:solidFill>
            <a:srgbClr val="0093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0" i="0" u="none" strike="noStrike" cap="none" normalizeH="0" baseline="0" smtClean="0">
              <a:ln>
                <a:noFill/>
              </a:ln>
              <a:solidFill>
                <a:srgbClr val="0093D0"/>
              </a:solidFill>
              <a:effectLst/>
              <a:latin typeface="Arial" charset="0"/>
            </a:endParaRPr>
          </a:p>
        </p:txBody>
      </p:sp>
      <p:sp>
        <p:nvSpPr>
          <p:cNvPr id="53" name="Down Arrow 52"/>
          <p:cNvSpPr/>
          <p:nvPr/>
        </p:nvSpPr>
        <p:spPr bwMode="auto">
          <a:xfrm>
            <a:off x="4252937" y="2934201"/>
            <a:ext cx="269329" cy="365666"/>
          </a:xfrm>
          <a:prstGeom prst="downArrow">
            <a:avLst/>
          </a:prstGeom>
          <a:solidFill>
            <a:srgbClr val="0093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0" i="0" u="none" strike="noStrike" cap="none" normalizeH="0" baseline="0" smtClean="0">
              <a:ln>
                <a:noFill/>
              </a:ln>
              <a:solidFill>
                <a:srgbClr val="0093D0"/>
              </a:solidFill>
              <a:effectLst/>
              <a:latin typeface="Arial" charset="0"/>
            </a:endParaRP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090" y="2181622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14589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41401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154" y="3356992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69837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65934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781" y="3365252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230" y="2192933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789" y="2041401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304" y="3269837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890349"/>
              </p:ext>
            </p:extLst>
          </p:nvPr>
        </p:nvGraphicFramePr>
        <p:xfrm>
          <a:off x="4412804" y="4457303"/>
          <a:ext cx="750888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50" name="Visio" r:id="rId29" imgW="751637" imgH="751637" progId="Visio.Drawing.11">
                  <p:embed/>
                </p:oleObj>
              </mc:Choice>
              <mc:Fallback>
                <p:oleObj name="Visio" r:id="rId29" imgW="751637" imgH="75163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white">
                      <a:xfrm>
                        <a:off x="4412804" y="4457303"/>
                        <a:ext cx="750888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346252"/>
              </p:ext>
            </p:extLst>
          </p:nvPr>
        </p:nvGraphicFramePr>
        <p:xfrm>
          <a:off x="4700142" y="4457303"/>
          <a:ext cx="168275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51" name="Visio" r:id="rId30" imgW="168859" imgH="750113" progId="Visio.Drawing.11">
                  <p:embed/>
                </p:oleObj>
              </mc:Choice>
              <mc:Fallback>
                <p:oleObj name="Visio" r:id="rId30" imgW="168859" imgH="75011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white">
                      <a:xfrm>
                        <a:off x="4700142" y="4457303"/>
                        <a:ext cx="168275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8317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59259E-6 C 0.00398 0.00348 0.00676 0.00672 0.01145 0.00834 C 0.02152 0.01922 0.03333 0.02848 0.04478 0.03612 C 0.05312 0.04167 0.06319 0.04144 0.07187 0.04584 C 0.08506 0.05255 0.09964 0.05649 0.11353 0.06112 C 0.11874 0.06806 0.12291 0.07061 0.1302 0.07223 C 0.13836 0.07755 0.14635 0.07871 0.1552 0.08056 C 0.15867 0.08125 0.16562 0.08334 0.16562 0.08334 C 0.21562 0.08218 0.20485 0.08426 0.23124 0.07917 C 0.23975 0.07547 0.2486 0.07246 0.25728 0.06945 C 0.26197 0.06783 0.26753 0.06598 0.26978 0.05973 " pathEditMode="relative" ptsTypes="ffffffffffA">
                                      <p:cBhvr>
                                        <p:cTn id="41" dur="2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77778E-6 C 0.00191 0.0037 0.00226 0.00879 0.00417 0.01249 C 0.00816 0.02036 0.01181 0.02522 0.01771 0.03055 C 0.01893 0.0331 0.02084 0.03726 0.02292 0.03888 C 0.02379 0.03958 0.03663 0.04629 0.03854 0.04722 C 0.05729 0.04675 0.07604 0.04698 0.09479 0.04583 C 0.09948 0.0456 0.10382 0.04073 0.10729 0.03749 C 0.11632 0.02962 0.12882 0.03657 0.13959 0.0361 C 0.14445 0.03402 0.1467 0.03217 0.15104 0.02916 " pathEditMode="relative" ptsTypes="ffffffffA">
                                      <p:cBhvr>
                                        <p:cTn id="4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C 0.00556 -0.00509 0.01424 -0.00972 0.01875 -0.01667 C 0.02518 -0.02662 0.02691 -0.03912 0.03229 -0.05 C 0.03316 -0.06343 0.03559 -0.07454 0.0375 -0.0875 C 0.03854 -0.11273 0.03785 -0.15 0.04896 -0.17222 C 0.05035 -0.18565 0.05191 -0.19884 0.05313 -0.2125 C 0.05504 -0.23333 0.05538 -0.25602 0.0625 -0.275 C 0.06441 -0.28033 0.0717 -0.29074 0.075 -0.29445 C 0.08854 -0.3088 0.06893 -0.28357 0.08021 -0.29861 " pathEditMode="relative" ptsTypes="ffffffffA">
                                      <p:cBhvr>
                                        <p:cTn id="4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C 0.00902 -0.00394 -0.00521 0.00254 0.00833 -0.00556 C 0.01475 -0.00949 0.02257 -0.01181 0.02916 -0.01528 C 0.0408 -0.02153 0.05659 -0.01945 0.06875 -0.02084 C 0.07621 -0.02824 0.08559 -0.03588 0.09479 -0.03889 C 0.09791 -0.04167 0.10104 -0.04445 0.10416 -0.04722 C 0.10521 -0.04815 0.10729 -0.05 0.10729 -0.05 C 0.11267 -0.06065 0.12361 -0.07153 0.13229 -0.07917 C 0.1368 -0.0882 0.14461 -0.09445 0.15 -0.10278 C 0.15434 -0.10972 0.15781 -0.11875 0.1625 -0.125 C 0.16423 -0.12732 0.17187 -0.13241 0.17187 -0.13472 " pathEditMode="relative" ptsTypes="ffffffffffA">
                                      <p:cBhvr>
                                        <p:cTn id="4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C -0.00173 0.00463 -0.00226 0.00532 -0.00312 0.00972 C -0.00382 0.01342 -0.00521 0.02083 -0.00521 0.02083 C -0.00642 0.03634 -0.00781 0.03981 -0.00625 0.05694 C -0.0059 0.06157 -0.00469 0.06134 -0.00312 0.06528 C -0.00173 0.06921 -0.00069 0.0743 0.00104 0.07778 C 0.00382 0.08333 0.00799 0.08703 0.01146 0.09166 C 0.01441 0.0956 0.01615 0.09953 0.01979 0.10278 C 0.02309 0.10926 0.02743 0.11227 0.03229 0.11666 C 0.03993 0.12338 0.04618 0.13449 0.05521 0.1375 C 0.06111 0.14537 0.05521 0.13889 0.06563 0.14444 C 0.07292 0.14838 0.07986 0.15301 0.0875 0.15555 C 0.0941 0.15764 0.08715 0.15578 0.09375 0.15972 C 0.1 0.16342 0.11268 0.17083 0.11875 0.17222 C 0.13299 0.17546 0.14705 0.17916 0.16146 0.18055 C 0.17309 0.18356 0.1849 0.18379 0.19688 0.18472 C 0.21007 0.19051 0.22587 0.19166 0.23959 0.19166 " pathEditMode="relative" ptsTypes="ffffffffffffffffA">
                                      <p:cBhvr>
                                        <p:cTn id="4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C 0.01024 -0.01365 0.00486 -0.00856 0.01563 -0.01666 C 0.01962 -0.02291 0.02309 -0.02986 0.02708 -0.03611 C 0.03247 -0.04421 0.0349 -0.04514 0.03854 -0.05277 C 0.04097 -0.0581 0.04063 -0.06435 0.04271 -0.06944 C 0.04531 -0.07546 0.05781 -0.07708 0.06146 -0.07777 C 0.07378 -0.08333 0.06024 -0.07777 0.09271 -0.08055 C 0.09844 -0.08102 0.10486 -0.08449 0.11042 -0.08611 C 0.1224 -0.08958 0.13403 -0.09328 0.14583 -0.09861 C 0.14705 -0.09907 0.14774 -0.10069 0.14896 -0.10139 C 0.15469 -0.10463 0.16892 -0.10972 0.175 -0.10972 " pathEditMode="relative" ptsTypes="ffffffffffA">
                                      <p:cBhvr>
                                        <p:cTn id="5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C -0.02326 0.00254 -0.04635 0.00763 -0.06979 0.00972 C -0.08351 0.01574 -0.1 0.01157 -0.11354 0.01111 C -0.12083 0.00787 -0.13125 0.00694 -0.1375 0.00138 C -0.13958 -0.00047 -0.14132 -0.00301 -0.14375 -0.00417 C -0.14583 -0.0051 -0.15 -0.00695 -0.15 -0.00695 C -0.1533 -0.01135 -0.15173 -0.01112 -0.15416 -0.01112 " pathEditMode="relative" ptsTypes="ffffffA">
                                      <p:cBhvr>
                                        <p:cTn id="8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03704E-6 C -0.00643 0.00277 -0.0125 0.00786 -0.01875 0.0111 C -0.02361 0.01342 -0.02934 0.01504 -0.03438 0.01666 C -0.0408 0.02221 -0.04809 0.02383 -0.05521 0.02638 C -0.06389 0.02962 -0.07257 0.03263 -0.08125 0.0361 C -0.08681 0.03842 -0.09236 0.0405 -0.09792 0.04305 C -0.10313 0.04536 -0.10833 0.05254 -0.11354 0.05555 C -0.11875 0.05856 -0.12483 0.06018 -0.13021 0.06249 C -0.13333 0.06388 -0.14323 0.07268 -0.14583 0.07499 C -0.14861 0.07754 -0.15243 0.078 -0.15521 0.08055 C -0.15868 0.08749 -0.15625 0.08379 -0.16354 0.09027 C -0.16458 0.0912 -0.16667 0.09305 -0.16667 0.09305 C -0.16875 0.09721 -0.17083 0.10138 -0.17292 0.10555 C -0.17361 0.10694 -0.175 0.10971 -0.175 0.10971 " pathEditMode="relative" ptsTypes="fffffffffffffA">
                                      <p:cBhvr>
                                        <p:cTn id="9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5.18519E-6 C -0.0132 0.0118 -0.01563 0.03471 -0.02396 0.05138 C -0.02431 0.05485 -0.02483 0.06272 -0.02604 0.06666 C -0.02778 0.07291 -0.0283 0.07083 -0.02917 0.07638 C -0.02934 0.07777 -0.03073 0.08981 -0.03125 0.09166 C -0.03299 0.09768 -0.03507 0.10323 -0.03646 0.10971 C -0.03785 0.1162 -0.0382 0.12268 -0.03958 0.12916 C -0.04011 0.13194 -0.04167 0.13749 -0.04167 0.13749 C -0.04202 0.14212 -0.04202 0.14675 -0.04271 0.15138 C -0.04306 0.15416 -0.04479 0.15971 -0.04479 0.15971 C -0.04566 0.17684 -0.04792 0.19282 -0.05 0.20971 C -0.05052 0.21434 -0.05139 0.21897 -0.05208 0.2236 C -0.05243 0.22638 -0.05347 0.22916 -0.05417 0.23194 C -0.05452 0.23333 -0.05521 0.2361 -0.05521 0.2361 C -0.05556 0.23981 -0.05556 0.24351 -0.05625 0.24721 C -0.0566 0.24883 -0.05799 0.24976 -0.05833 0.25138 C -0.06024 0.25833 -0.06111 0.26643 -0.0625 0.2736 C -0.06337 0.27846 -0.06771 0.28495 -0.06979 0.28888 C -0.07274 0.29421 -0.07431 0.29999 -0.07708 0.30555 C -0.07847 0.30833 -0.08125 0.31388 -0.08125 0.31388 " pathEditMode="relative" ptsTypes="fffffffffffffffffffA">
                                      <p:cBhvr>
                                        <p:cTn id="9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C -0.00504 0.0044 -0.00191 0.00231 -0.00938 0.00556 C -0.01042 0.00602 -0.0125 0.00694 -0.0125 0.00694 C -0.0474 0.00625 -0.06997 0.00856 -0.1 0.00278 C -0.11441 -0.0037 -0.12899 -0.00648 -0.14375 -0.01111 C -0.14896 -0.01273 -0.15417 -0.01458 -0.15938 -0.01667 C -0.16146 -0.01759 -0.16563 -0.01944 -0.16563 -0.01944 C -0.17222 -0.01713 -0.17309 -0.01644 -0.18229 -0.01944 C -0.18524 -0.02037 -0.18698 -0.02454 -0.18958 -0.02639 C -0.19844 -0.03287 -0.20608 -0.04097 -0.21458 -0.04861 C -0.21858 -0.05671 -0.22431 -0.0669 -0.23021 -0.07222 C -0.23316 -0.07801 -0.23733 -0.08079 -0.24167 -0.08472 C -0.24445 -0.08704 -0.24514 -0.09259 -0.24688 -0.09583 C -0.25104 -0.10394 -0.25608 -0.11366 -0.26146 -0.12083 C -0.26215 -0.12361 -0.26233 -0.12662 -0.26354 -0.12917 C -0.26424 -0.13056 -0.26511 -0.13171 -0.26563 -0.13333 C -0.26649 -0.13611 -0.26702 -0.13889 -0.26771 -0.14167 C -0.26806 -0.14306 -0.26875 -0.14583 -0.26875 -0.14583 C -0.2684 -0.15648 -0.26858 -0.16713 -0.26771 -0.17778 C -0.26754 -0.1794 -0.26615 -0.18032 -0.26563 -0.18194 C -0.26545 -0.18287 -0.26563 -0.1838 -0.26563 -0.18472 " pathEditMode="relative" ptsTypes="ffffffffffffffffffffA">
                                      <p:cBhvr>
                                        <p:cTn id="9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03704E-6 C -0.00174 0.00694 0.00017 0.00208 -0.00417 0.00694 C -0.01736 0.02175 -0.02448 0.02036 -0.04167 0.0236 C -0.06146 0.0324 -0.08386 0.03101 -0.10417 0.03194 C -0.12153 0.03425 -0.1283 0.03425 -0.14896 0.03333 C -0.15608 0.03008 -0.16302 0.02615 -0.16979 0.02221 C -0.17848 0.01735 -0.16945 0.02499 -0.17813 0.01805 C -0.18455 0.01296 -0.19063 0.00671 -0.19792 0.00416 C -0.20226 0.00254 -0.21059 -0.00024 -0.21563 -0.0014 C -0.22084 -0.00255 -0.22969 -0.00279 -0.23438 -0.00695 C -0.24028 -0.01204 -0.24445 -0.02061 -0.25104 -0.02362 C -0.25348 -0.02686 -0.25556 -0.03079 -0.25834 -0.03334 C -0.26007 -0.03496 -0.26441 -0.03867 -0.26563 -0.04029 C -0.26927 -0.04515 -0.2658 -0.04445 -0.26979 -0.04445 " pathEditMode="relative" ptsTypes="fffffffffffffA">
                                      <p:cBhvr>
                                        <p:cTn id="9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5.92593E-6 C -0.00695 0.00695 -0.00834 0.01853 -0.01563 0.02501 C -0.01702 0.03056 -0.01997 0.03079 -0.02188 0.03612 C -0.02466 0.04376 -0.02692 0.0507 -0.0323 0.05556 C -0.03525 0.06158 -0.04011 0.0632 -0.04376 0.06806 C -0.05973 0.08936 -0.08108 0.09908 -0.10209 0.10834 C -0.10521 0.10973 -0.10834 0.11343 -0.11146 0.11529 C -0.11615 0.11806 -0.11476 0.11529 -0.11876 0.11806 C -0.13212 0.12686 -0.14688 0.13404 -0.16146 0.1389 C -0.16667 0.14353 -0.17501 0.14723 -0.18126 0.14723 " pathEditMode="relative" ptsTypes="fffffffffA">
                                      <p:cBhvr>
                                        <p:cTn id="9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2.22222E-6 C 0.00711 -0.00162 0.01388 -0.00393 0.02083 -0.00694 C 0.02881 -0.01041 0.03749 -0.00787 0.04583 -0.00833 C 0.06145 -0.0118 0.07343 -0.01296 0.09062 -0.01389 C 0.1302 -0.01227 0.16353 -0.00787 0.20416 -0.00694 C 0.21058 -0.00416 0.21753 -0.00416 0.22395 -0.00139 C 0.2302 -0.00185 0.23645 -0.00162 0.2427 -0.00277 C 0.24496 -0.00324 0.24687 -0.00972 0.24687 -0.00972 " pathEditMode="relative" ptsTypes="fffffffA">
                                      <p:cBhvr>
                                        <p:cTn id="10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C 0.0007 0.05996 -0.00521 0.07061 0.00417 0.10834 C 0.0066 0.11829 0.00677 0.13287 0.01354 0.13889 C 0.01597 0.14375 0.01927 0.14537 0.02188 0.15 C 0.02622 0.15741 0.02847 0.16551 0.03438 0.17084 C 0.03837 0.18125 0.04375 0.18936 0.05104 0.19584 C 0.05243 0.20139 0.05313 0.20371 0.05729 0.20556 C 0.05955 0.21459 0.05643 0.20486 0.0625 0.21389 C 0.0658 0.21898 0.07101 0.23542 0.075 0.23889 C 0.08038 0.24375 0.08594 0.24977 0.08959 0.25695 C 0.09149 0.26736 0.09757 0.2801 0.10417 0.28611 C 0.10955 0.29676 0.11354 0.30255 0.11667 0.31528 C 0.11736 0.31806 0.11806 0.32084 0.11875 0.32361 C 0.1191 0.325 0.11979 0.32778 0.11979 0.32778 C 0.12101 0.33843 0.1217 0.34074 0.11979 0.35278 C 0.11875 0.3588 0.11146 0.36667 0.11146 0.37084 " pathEditMode="relative" ptsTypes="fffffffffffffffA">
                                      <p:cBhvr>
                                        <p:cTn id="10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C 0.00243 0.00486 0.00417 0.00648 0.00833 0.00833 C 0.01059 0.01296 0.01319 0.01551 0.01458 0.02083 C 0.01563 0.03009 0.01649 0.03842 0.01875 0.04722 C 0.01979 0.05139 0.02257 0.05555 0.02396 0.05972 C 0.02795 0.07176 0.02882 0.08611 0.03438 0.09722 C 0.03559 0.10694 0.03646 0.11528 0.04167 0.12222 C 0.04427 0.13634 0.0474 0.15648 0.04063 0.16805 C 0.03889 0.17106 0.03681 0.1743 0.03438 0.17639 C 0.03229 0.17824 0.02813 0.18194 0.02813 0.18194 C 0.02622 0.18588 0.01892 0.19305 0.01563 0.19305 " pathEditMode="relative" ptsTypes="ffffffffffA">
                                      <p:cBhvr>
                                        <p:cTn id="10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C 0.03368 -0.00047 0.06736 -0.00047 0.10104 -0.00139 C 0.11145 -0.00162 0.12378 -0.01042 0.13437 -0.0125 C 0.13993 -0.01135 0.14444 -0.00625 0.15 -0.00556 C 0.16736 -0.00348 0.15763 -0.00417 0.17916 -0.00417 " pathEditMode="relative" ptsTypes="ffffA">
                                      <p:cBhvr>
                                        <p:cTn id="10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8.88889E-6 C -0.00138 -0.02223 -0.00642 -0.06829 0.01042 -0.08334 C 0.01233 -0.09121 0.01598 -0.0926 0.0198 -0.09862 C 0.02223 -0.10255 0.02223 -0.10741 0.02501 -0.11112 C 0.02622 -0.11274 0.03056 -0.11644 0.0323 -0.11806 C 0.03334 -0.12223 0.03594 -0.12778 0.03855 -0.13056 C 0.03942 -0.13149 0.04063 -0.13126 0.04167 -0.13195 C 0.04219 -0.13218 0.04237 -0.13288 0.04272 -0.13334 " pathEditMode="relative" ptsTypes="fffffffA">
                                      <p:cBhvr>
                                        <p:cTn id="14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C 0.00208 -0.00417 0.00799 -0.00949 0.01146 -0.01111 C 0.01354 -0.01204 0.01563 -0.01296 0.01771 -0.01389 C 0.01875 -0.01435 0.02083 -0.01528 0.02083 -0.01528 C 0.02413 -0.02199 0.03299 -0.02407 0.03854 -0.02778 C 0.05104 -0.03611 0.06441 -0.03981 0.07813 -0.04167 C 0.08524 -0.04259 0.09167 -0.04537 0.09896 -0.04583 C 0.10972 -0.04653 0.12049 -0.04676 0.13125 -0.04722 C 0.13837 -0.05046 0.1467 -0.05139 0.15417 -0.05278 C 0.16597 -0.0581 0.17066 -0.05972 0.18333 -0.05972 " pathEditMode="relative" ptsTypes="fffffffffA">
                                      <p:cBhvr>
                                        <p:cTn id="14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7.03704E-6 C 0.00226 -0.01042 0.00452 -0.01922 0.00938 -0.02778 C 0.01181 -0.03774 0.01633 -0.05093 0.02188 -0.05834 C 0.0231 -0.06528 0.02605 -0.07014 0.02813 -0.07639 C 0.03074 -0.0845 0.03056 -0.08774 0.03438 -0.09445 C 0.03699 -0.10487 0.03317 -0.09237 0.03855 -0.10139 C 0.04046 -0.10464 0.04098 -0.11042 0.04272 -0.11389 C 0.04549 -0.11945 0.0507 -0.12593 0.05417 -0.13056 C 0.05695 -0.13426 0.05817 -0.14005 0.06147 -0.14306 C 0.06355 -0.14491 0.06772 -0.14862 0.06772 -0.14862 C 0.07032 -0.15371 0.07431 -0.15903 0.07813 -0.16251 C 0.08022 -0.1669 0.08334 -0.17038 0.08647 -0.17362 C 0.08837 -0.1757 0.09063 -0.17732 0.09272 -0.17917 C 0.09376 -0.1801 0.09584 -0.18195 0.09584 -0.18195 C 0.10087 -0.1919 0.09758 -0.18959 0.10417 -0.19167 C 0.10643 -0.19468 0.10921 -0.197 0.11147 -0.20001 C 0.11962 -0.21089 0.10643 -0.197 0.11667 -0.20834 C 0.11997 -0.21181 0.12032 -0.21019 0.12292 -0.21528 C 0.12709 -0.22315 0.13004 -0.23056 0.13647 -0.23612 C 0.13768 -0.24075 0.13647 -0.24028 0.13855 -0.24028 " pathEditMode="relative" ptsTypes="fffffffffffffffffffA">
                                      <p:cBhvr>
                                        <p:cTn id="14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C -0.00538 -0.00231 -0.00712 -0.00579 -0.00937 -0.0125 C -0.01024 -0.01528 -0.01146 -0.02083 -0.01146 -0.02083 C -0.01111 -0.03356 -0.01111 -0.04583 -0.01042 -0.05833 C -0.01007 -0.06505 -0.00469 -0.06921 -0.00312 -0.075 C 0.00035 -0.08912 0.00451 -0.10231 0.00729 -0.11667 C 0.00781 -0.12801 0.00781 -0.1368 0.01042 -0.14722 C 0.01198 -0.17685 0.01233 -0.20671 0.00833 -0.23611 C 0.00677 -0.24699 0.00677 -0.25995 0.00208 -0.26944 C -0.00052 -0.28657 0.00208 -0.3 0.00208 -0.31667 " pathEditMode="relative" ptsTypes="fffffffffA">
                                      <p:cBhvr>
                                        <p:cTn id="14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C 0.00833 0.00278 0.01163 0.00324 0.02187 0.00416 C 0.0276 0.00602 0.03298 0.00856 0.03854 0.01111 C 0.05173 0.0169 0.06875 0.0169 0.08229 0.01805 C 0.10156 0.02662 0.12413 0.02708 0.14375 0.02778 C 0.1618 0.03588 0.14774 0.03055 0.1875 0.02916 C 0.18958 0.02824 0.19184 0.02801 0.19375 0.02639 C 0.19583 0.02453 0.2 0.02083 0.2 0.02083 C 0.20069 0.01944 0.20208 0.01666 0.20208 0.01666 " pathEditMode="relative" ptsTypes="ffffffffA">
                                      <p:cBhvr>
                                        <p:cTn id="15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C 0.0099 0.0044 0.0184 0.01458 0.02708 0.02222 C 0.03056 0.02546 0.03194 0.03148 0.03438 0.03611 C 0.03819 0.04375 0.04097 0.06088 0.04792 0.06389 C 0.05035 0.06898 0.05295 0.06921 0.05625 0.07361 C 0.05851 0.08264 0.05538 0.07384 0.06042 0.07917 C 0.06146 0.08032 0.06163 0.08217 0.0625 0.08333 C 0.06441 0.08542 0.06875 0.08889 0.06875 0.08889 C 0.07517 0.10185 0.08559 0.10995 0.09583 0.11667 C 0.09965 0.11921 0.10208 0.12315 0.10625 0.125 C 0.11024 0.1331 0.11823 0.13426 0.125 0.13611 C 0.13142 0.14167 0.13906 0.14537 0.14583 0.15 C 0.15052 0.15301 0.15434 0.15671 0.15938 0.15833 C 0.1651 0.16342 0.17031 0.16713 0.17708 0.16944 C 0.18281 0.17454 0.1901 0.17685 0.19688 0.17917 C 0.20694 0.18796 0.21875 0.18819 0.23021 0.19028 C 0.23507 0.1912 0.23889 0.19305 0.24375 0.19305 " pathEditMode="relative" ptsTypes="ffffffffffffffffA">
                                      <p:cBhvr>
                                        <p:cTn id="15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7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7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7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7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7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7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7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7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7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7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7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7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0" dur="20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2" dur="2000" fill="hold"/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4" dur="2000" fill="hold"/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6" dur="2000" fill="hold"/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8" dur="2000" fill="hold"/>
                                        <p:tgtEl>
                                          <p:spTgt spid="17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0" dur="2000" fill="hold"/>
                                        <p:tgtEl>
                                          <p:spTgt spid="17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2" dur="2000" fill="hold"/>
                                        <p:tgtEl>
                                          <p:spTgt spid="17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4" dur="2000" fill="hold"/>
                                        <p:tgtEl>
                                          <p:spTgt spid="178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6" dur="2000" fill="hold"/>
                                        <p:tgtEl>
                                          <p:spTgt spid="178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8" dur="2000" fill="hold"/>
                                        <p:tgtEl>
                                          <p:spTgt spid="178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 nodeType="clickPar">
                      <p:stCondLst>
                        <p:cond delay="indefinite"/>
                      </p:stCondLst>
                      <p:childTnLst>
                        <p:par>
                          <p:cTn id="2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 nodeType="clickPar">
                      <p:stCondLst>
                        <p:cond delay="indefinite"/>
                      </p:stCondLst>
                      <p:childTnLst>
                        <p:par>
                          <p:cTn id="2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0" grpId="0" animBg="1"/>
      <p:bldP spid="2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28588"/>
            <a:ext cx="6070600" cy="76517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dirty="0" smtClean="0"/>
              <a:t>Time-triggered Traffic Timing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8775" y="1052736"/>
            <a:ext cx="8248650" cy="4525963"/>
          </a:xfrm>
        </p:spPr>
        <p:txBody>
          <a:bodyPr/>
          <a:lstStyle/>
          <a:p>
            <a:pPr marL="342900" indent="-342900" ea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AT" sz="1800" dirty="0" err="1" smtClean="0"/>
              <a:t>Full</a:t>
            </a:r>
            <a:r>
              <a:rPr lang="de-AT" sz="1800" dirty="0" smtClean="0"/>
              <a:t> </a:t>
            </a:r>
            <a:r>
              <a:rPr lang="de-AT" sz="1800" dirty="0" err="1" smtClean="0"/>
              <a:t>control</a:t>
            </a:r>
            <a:r>
              <a:rPr lang="de-AT" sz="1800" dirty="0" smtClean="0"/>
              <a:t> </a:t>
            </a:r>
            <a:r>
              <a:rPr lang="de-AT" sz="1800" dirty="0" err="1" smtClean="0"/>
              <a:t>of</a:t>
            </a:r>
            <a:r>
              <a:rPr lang="de-AT" sz="1800" dirty="0" smtClean="0"/>
              <a:t> </a:t>
            </a:r>
            <a:r>
              <a:rPr lang="de-AT" sz="1800" dirty="0" err="1" smtClean="0"/>
              <a:t>timings</a:t>
            </a:r>
            <a:r>
              <a:rPr lang="de-AT" sz="1800" dirty="0" smtClean="0"/>
              <a:t> in </a:t>
            </a:r>
            <a:r>
              <a:rPr lang="de-AT" sz="1800" dirty="0" err="1" smtClean="0"/>
              <a:t>the</a:t>
            </a:r>
            <a:r>
              <a:rPr lang="de-AT" sz="1800" dirty="0" smtClean="0"/>
              <a:t> </a:t>
            </a:r>
            <a:r>
              <a:rPr lang="de-AT" sz="1800" dirty="0" err="1" smtClean="0"/>
              <a:t>system</a:t>
            </a:r>
            <a:endParaRPr lang="de-AT" sz="1800" dirty="0" smtClean="0"/>
          </a:p>
          <a:p>
            <a:pPr marL="342900" indent="-342900" ea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AT" sz="1800" dirty="0" err="1" smtClean="0"/>
              <a:t>Defined</a:t>
            </a:r>
            <a:r>
              <a:rPr lang="de-AT" sz="1800" dirty="0" smtClean="0"/>
              <a:t> </a:t>
            </a:r>
            <a:r>
              <a:rPr lang="de-AT" sz="1800" dirty="0" err="1" smtClean="0"/>
              <a:t>latency</a:t>
            </a:r>
            <a:r>
              <a:rPr lang="de-AT" sz="1800" dirty="0" smtClean="0"/>
              <a:t> </a:t>
            </a:r>
            <a:r>
              <a:rPr lang="de-AT" sz="1800" dirty="0" err="1" smtClean="0"/>
              <a:t>and</a:t>
            </a:r>
            <a:r>
              <a:rPr lang="de-AT" sz="1800" dirty="0" smtClean="0"/>
              <a:t> sub-</a:t>
            </a:r>
            <a:r>
              <a:rPr lang="de-AT" sz="1800" dirty="0" err="1" smtClean="0"/>
              <a:t>microsecond</a:t>
            </a:r>
            <a:r>
              <a:rPr lang="de-AT" sz="1800" dirty="0" smtClean="0"/>
              <a:t> </a:t>
            </a:r>
            <a:r>
              <a:rPr lang="de-AT" sz="1800" dirty="0" err="1" smtClean="0"/>
              <a:t>jitter</a:t>
            </a:r>
            <a:endParaRPr lang="de-AT" sz="1800" dirty="0" smtClean="0"/>
          </a:p>
          <a:p>
            <a:pPr marL="342900" indent="-342900" ea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AT" sz="1800" dirty="0" smtClean="0"/>
              <a:t>Minimum </a:t>
            </a:r>
            <a:r>
              <a:rPr lang="de-AT" sz="1800" dirty="0" err="1" smtClean="0"/>
              <a:t>memory</a:t>
            </a:r>
            <a:r>
              <a:rPr lang="de-AT" sz="1800" dirty="0" smtClean="0"/>
              <a:t> </a:t>
            </a:r>
            <a:r>
              <a:rPr lang="de-AT" sz="1800" dirty="0" err="1" smtClean="0"/>
              <a:t>needs</a:t>
            </a:r>
            <a:endParaRPr lang="de-AT" sz="1800" dirty="0" smtClean="0"/>
          </a:p>
          <a:p>
            <a:pPr marL="342900" indent="-342900" ea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AT" sz="1800" dirty="0" smtClean="0"/>
              <a:t>Fault-containment </a:t>
            </a:r>
            <a:r>
              <a:rPr lang="de-AT" sz="1800" dirty="0" err="1" smtClean="0"/>
              <a:t>regions</a:t>
            </a:r>
            <a:endParaRPr lang="en-US" sz="1800" dirty="0" smtClean="0"/>
          </a:p>
        </p:txBody>
      </p:sp>
      <p:grpSp>
        <p:nvGrpSpPr>
          <p:cNvPr id="25606" name="Group 4"/>
          <p:cNvGrpSpPr>
            <a:grpSpLocks/>
          </p:cNvGrpSpPr>
          <p:nvPr/>
        </p:nvGrpSpPr>
        <p:grpSpPr bwMode="auto">
          <a:xfrm>
            <a:off x="2843213" y="4005263"/>
            <a:ext cx="863600" cy="431800"/>
            <a:chOff x="975" y="2296"/>
            <a:chExt cx="544" cy="272"/>
          </a:xfrm>
        </p:grpSpPr>
        <p:sp>
          <p:nvSpPr>
            <p:cNvPr id="25658" name="Rectangle 5"/>
            <p:cNvSpPr>
              <a:spLocks noChangeArrowheads="1"/>
            </p:cNvSpPr>
            <p:nvPr/>
          </p:nvSpPr>
          <p:spPr bwMode="auto">
            <a:xfrm>
              <a:off x="975" y="2296"/>
              <a:ext cx="544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800">
                <a:solidFill>
                  <a:schemeClr val="accent1"/>
                </a:solidFill>
                <a:cs typeface="Arial" charset="0"/>
              </a:endParaRPr>
            </a:p>
          </p:txBody>
        </p:sp>
        <p:sp>
          <p:nvSpPr>
            <p:cNvPr id="25659" name="Rectangle 6"/>
            <p:cNvSpPr>
              <a:spLocks noChangeArrowheads="1"/>
            </p:cNvSpPr>
            <p:nvPr/>
          </p:nvSpPr>
          <p:spPr bwMode="auto">
            <a:xfrm>
              <a:off x="1003" y="2502"/>
              <a:ext cx="45" cy="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0" name="Rectangle 7"/>
            <p:cNvSpPr>
              <a:spLocks noChangeArrowheads="1"/>
            </p:cNvSpPr>
            <p:nvPr/>
          </p:nvSpPr>
          <p:spPr bwMode="auto">
            <a:xfrm>
              <a:off x="1066" y="2501"/>
              <a:ext cx="45" cy="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1" name="Rectangle 8"/>
            <p:cNvSpPr>
              <a:spLocks noChangeArrowheads="1"/>
            </p:cNvSpPr>
            <p:nvPr/>
          </p:nvSpPr>
          <p:spPr bwMode="auto">
            <a:xfrm>
              <a:off x="1129" y="2500"/>
              <a:ext cx="45" cy="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2" name="Rectangle 9"/>
            <p:cNvSpPr>
              <a:spLocks noChangeArrowheads="1"/>
            </p:cNvSpPr>
            <p:nvPr/>
          </p:nvSpPr>
          <p:spPr bwMode="auto">
            <a:xfrm>
              <a:off x="1192" y="2499"/>
              <a:ext cx="45" cy="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3" name="Rectangle 10"/>
            <p:cNvSpPr>
              <a:spLocks noChangeArrowheads="1"/>
            </p:cNvSpPr>
            <p:nvPr/>
          </p:nvSpPr>
          <p:spPr bwMode="auto">
            <a:xfrm>
              <a:off x="1255" y="2498"/>
              <a:ext cx="45" cy="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4" name="Rectangle 11"/>
            <p:cNvSpPr>
              <a:spLocks noChangeArrowheads="1"/>
            </p:cNvSpPr>
            <p:nvPr/>
          </p:nvSpPr>
          <p:spPr bwMode="auto">
            <a:xfrm>
              <a:off x="1318" y="2497"/>
              <a:ext cx="45" cy="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5" name="Rectangle 12"/>
            <p:cNvSpPr>
              <a:spLocks noChangeArrowheads="1"/>
            </p:cNvSpPr>
            <p:nvPr/>
          </p:nvSpPr>
          <p:spPr bwMode="auto">
            <a:xfrm>
              <a:off x="1381" y="2496"/>
              <a:ext cx="45" cy="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6" name="Rectangle 13"/>
            <p:cNvSpPr>
              <a:spLocks noChangeArrowheads="1"/>
            </p:cNvSpPr>
            <p:nvPr/>
          </p:nvSpPr>
          <p:spPr bwMode="auto">
            <a:xfrm>
              <a:off x="1444" y="2495"/>
              <a:ext cx="45" cy="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7" name="Rectangle 14"/>
          <p:cNvSpPr>
            <a:spLocks noChangeArrowheads="1"/>
          </p:cNvSpPr>
          <p:nvPr/>
        </p:nvSpPr>
        <p:spPr bwMode="auto">
          <a:xfrm>
            <a:off x="971550" y="4508500"/>
            <a:ext cx="647700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25608" name="Line 15"/>
          <p:cNvSpPr>
            <a:spLocks noChangeShapeType="1"/>
          </p:cNvSpPr>
          <p:nvPr/>
        </p:nvSpPr>
        <p:spPr bwMode="auto">
          <a:xfrm flipV="1">
            <a:off x="1619250" y="4365625"/>
            <a:ext cx="1223963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609" name="Picture 16" descr="cl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789363"/>
            <a:ext cx="5159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7" descr="cl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" y="4327526"/>
            <a:ext cx="5159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11" name="Group 18"/>
          <p:cNvGrpSpPr>
            <a:grpSpLocks/>
          </p:cNvGrpSpPr>
          <p:nvPr/>
        </p:nvGrpSpPr>
        <p:grpSpPr bwMode="auto">
          <a:xfrm>
            <a:off x="4859338" y="4652963"/>
            <a:ext cx="863600" cy="431800"/>
            <a:chOff x="975" y="2296"/>
            <a:chExt cx="544" cy="272"/>
          </a:xfrm>
        </p:grpSpPr>
        <p:sp>
          <p:nvSpPr>
            <p:cNvPr id="25649" name="Rectangle 19"/>
            <p:cNvSpPr>
              <a:spLocks noChangeArrowheads="1"/>
            </p:cNvSpPr>
            <p:nvPr/>
          </p:nvSpPr>
          <p:spPr bwMode="auto">
            <a:xfrm>
              <a:off x="975" y="2296"/>
              <a:ext cx="544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800">
                <a:solidFill>
                  <a:schemeClr val="accent1"/>
                </a:solidFill>
                <a:cs typeface="Arial" charset="0"/>
              </a:endParaRPr>
            </a:p>
          </p:txBody>
        </p:sp>
        <p:sp>
          <p:nvSpPr>
            <p:cNvPr id="25650" name="Rectangle 20"/>
            <p:cNvSpPr>
              <a:spLocks noChangeArrowheads="1"/>
            </p:cNvSpPr>
            <p:nvPr/>
          </p:nvSpPr>
          <p:spPr bwMode="auto">
            <a:xfrm>
              <a:off x="1003" y="2502"/>
              <a:ext cx="45" cy="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1" name="Rectangle 21"/>
            <p:cNvSpPr>
              <a:spLocks noChangeArrowheads="1"/>
            </p:cNvSpPr>
            <p:nvPr/>
          </p:nvSpPr>
          <p:spPr bwMode="auto">
            <a:xfrm>
              <a:off x="1066" y="2501"/>
              <a:ext cx="45" cy="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2" name="Rectangle 22"/>
            <p:cNvSpPr>
              <a:spLocks noChangeArrowheads="1"/>
            </p:cNvSpPr>
            <p:nvPr/>
          </p:nvSpPr>
          <p:spPr bwMode="auto">
            <a:xfrm>
              <a:off x="1129" y="2500"/>
              <a:ext cx="45" cy="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3" name="Rectangle 23"/>
            <p:cNvSpPr>
              <a:spLocks noChangeArrowheads="1"/>
            </p:cNvSpPr>
            <p:nvPr/>
          </p:nvSpPr>
          <p:spPr bwMode="auto">
            <a:xfrm>
              <a:off x="1192" y="2499"/>
              <a:ext cx="45" cy="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4" name="Rectangle 24"/>
            <p:cNvSpPr>
              <a:spLocks noChangeArrowheads="1"/>
            </p:cNvSpPr>
            <p:nvPr/>
          </p:nvSpPr>
          <p:spPr bwMode="auto">
            <a:xfrm>
              <a:off x="1255" y="2498"/>
              <a:ext cx="45" cy="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5" name="Rectangle 25"/>
            <p:cNvSpPr>
              <a:spLocks noChangeArrowheads="1"/>
            </p:cNvSpPr>
            <p:nvPr/>
          </p:nvSpPr>
          <p:spPr bwMode="auto">
            <a:xfrm>
              <a:off x="1318" y="2497"/>
              <a:ext cx="45" cy="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6" name="Rectangle 26"/>
            <p:cNvSpPr>
              <a:spLocks noChangeArrowheads="1"/>
            </p:cNvSpPr>
            <p:nvPr/>
          </p:nvSpPr>
          <p:spPr bwMode="auto">
            <a:xfrm>
              <a:off x="1381" y="2496"/>
              <a:ext cx="45" cy="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7" name="Rectangle 27"/>
            <p:cNvSpPr>
              <a:spLocks noChangeArrowheads="1"/>
            </p:cNvSpPr>
            <p:nvPr/>
          </p:nvSpPr>
          <p:spPr bwMode="auto">
            <a:xfrm>
              <a:off x="1444" y="2495"/>
              <a:ext cx="45" cy="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5612" name="Picture 28" descr="cl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437063"/>
            <a:ext cx="5159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3" name="Rectangle 29"/>
          <p:cNvSpPr>
            <a:spLocks noChangeArrowheads="1"/>
          </p:cNvSpPr>
          <p:nvPr/>
        </p:nvSpPr>
        <p:spPr bwMode="auto">
          <a:xfrm>
            <a:off x="7667625" y="4797425"/>
            <a:ext cx="647700" cy="649288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25614" name="Line 30"/>
          <p:cNvSpPr>
            <a:spLocks noChangeShapeType="1"/>
          </p:cNvSpPr>
          <p:nvPr/>
        </p:nvSpPr>
        <p:spPr bwMode="auto">
          <a:xfrm>
            <a:off x="3635375" y="4365625"/>
            <a:ext cx="1368425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5" name="Line 31"/>
          <p:cNvSpPr>
            <a:spLocks noChangeShapeType="1"/>
          </p:cNvSpPr>
          <p:nvPr/>
        </p:nvSpPr>
        <p:spPr bwMode="auto">
          <a:xfrm flipV="1">
            <a:off x="5364163" y="4149725"/>
            <a:ext cx="1871662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7632" name="AutoShape 32"/>
          <p:cNvSpPr>
            <a:spLocks noChangeArrowheads="1"/>
          </p:cNvSpPr>
          <p:nvPr/>
        </p:nvSpPr>
        <p:spPr bwMode="auto">
          <a:xfrm>
            <a:off x="323850" y="5373688"/>
            <a:ext cx="2089150" cy="792162"/>
          </a:xfrm>
          <a:prstGeom prst="cloudCallout">
            <a:avLst>
              <a:gd name="adj1" fmla="val 8741"/>
              <a:gd name="adj2" fmla="val -12775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400">
                <a:solidFill>
                  <a:schemeClr val="tx1"/>
                </a:solidFill>
                <a:cs typeface="Arial" charset="0"/>
              </a:rPr>
              <a:t>I’ll transmit M at 10:45</a:t>
            </a:r>
          </a:p>
        </p:txBody>
      </p:sp>
      <p:sp>
        <p:nvSpPr>
          <p:cNvPr id="537633" name="AutoShape 33"/>
          <p:cNvSpPr>
            <a:spLocks noChangeArrowheads="1"/>
          </p:cNvSpPr>
          <p:nvPr/>
        </p:nvSpPr>
        <p:spPr bwMode="auto">
          <a:xfrm>
            <a:off x="538163" y="2803526"/>
            <a:ext cx="3168650" cy="865187"/>
          </a:xfrm>
          <a:prstGeom prst="cloudCallout">
            <a:avLst>
              <a:gd name="adj1" fmla="val 24999"/>
              <a:gd name="adj2" fmla="val 12688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/>
            <a:r>
              <a:rPr lang="en-US" sz="1400">
                <a:solidFill>
                  <a:schemeClr val="tx1"/>
                </a:solidFill>
                <a:cs typeface="Arial" charset="0"/>
              </a:rPr>
              <a:t>I’ll accept M only between 10:40 and 10:50</a:t>
            </a:r>
          </a:p>
        </p:txBody>
      </p:sp>
      <p:sp>
        <p:nvSpPr>
          <p:cNvPr id="537634" name="AutoShape 34"/>
          <p:cNvSpPr>
            <a:spLocks noChangeArrowheads="1"/>
          </p:cNvSpPr>
          <p:nvPr/>
        </p:nvSpPr>
        <p:spPr bwMode="auto">
          <a:xfrm>
            <a:off x="3060700" y="4966940"/>
            <a:ext cx="1944687" cy="719137"/>
          </a:xfrm>
          <a:prstGeom prst="cloudCallout">
            <a:avLst>
              <a:gd name="adj1" fmla="val 1102"/>
              <a:gd name="adj2" fmla="val -128366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400" dirty="0">
                <a:solidFill>
                  <a:schemeClr val="tx1"/>
                </a:solidFill>
                <a:cs typeface="Arial" charset="0"/>
              </a:rPr>
              <a:t>I’ll forward M at 11:00</a:t>
            </a:r>
          </a:p>
        </p:txBody>
      </p:sp>
      <p:sp>
        <p:nvSpPr>
          <p:cNvPr id="537635" name="AutoShape 35"/>
          <p:cNvSpPr>
            <a:spLocks noChangeArrowheads="1"/>
          </p:cNvSpPr>
          <p:nvPr/>
        </p:nvSpPr>
        <p:spPr bwMode="auto">
          <a:xfrm>
            <a:off x="4067175" y="2852738"/>
            <a:ext cx="1871663" cy="1296987"/>
          </a:xfrm>
          <a:prstGeom prst="cloudCallout">
            <a:avLst>
              <a:gd name="adj1" fmla="val -2588"/>
              <a:gd name="adj2" fmla="val 10924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/>
            <a:r>
              <a:rPr lang="en-US" sz="1400">
                <a:solidFill>
                  <a:schemeClr val="tx1"/>
                </a:solidFill>
                <a:cs typeface="Arial" charset="0"/>
              </a:rPr>
              <a:t>I’ll accept M only between 10:55 and 11:05</a:t>
            </a:r>
          </a:p>
        </p:txBody>
      </p:sp>
      <p:sp>
        <p:nvSpPr>
          <p:cNvPr id="537636" name="AutoShape 36"/>
          <p:cNvSpPr>
            <a:spLocks noChangeArrowheads="1"/>
          </p:cNvSpPr>
          <p:nvPr/>
        </p:nvSpPr>
        <p:spPr bwMode="auto">
          <a:xfrm>
            <a:off x="5076825" y="5445125"/>
            <a:ext cx="1800225" cy="792163"/>
          </a:xfrm>
          <a:prstGeom prst="cloudCallout">
            <a:avLst>
              <a:gd name="adj1" fmla="val -32185"/>
              <a:gd name="adj2" fmla="val -103708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400">
                <a:solidFill>
                  <a:schemeClr val="tx1"/>
                </a:solidFill>
                <a:cs typeface="Arial" charset="0"/>
              </a:rPr>
              <a:t>I’ll forward M at 11:10</a:t>
            </a:r>
          </a:p>
        </p:txBody>
      </p:sp>
      <p:sp>
        <p:nvSpPr>
          <p:cNvPr id="537637" name="AutoShape 37"/>
          <p:cNvSpPr>
            <a:spLocks noChangeArrowheads="1"/>
          </p:cNvSpPr>
          <p:nvPr/>
        </p:nvSpPr>
        <p:spPr bwMode="auto">
          <a:xfrm>
            <a:off x="7164388" y="5670550"/>
            <a:ext cx="1800225" cy="720725"/>
          </a:xfrm>
          <a:prstGeom prst="cloudCallout">
            <a:avLst>
              <a:gd name="adj1" fmla="val -2556"/>
              <a:gd name="adj2" fmla="val -9206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/>
            <a:r>
              <a:rPr lang="en-US" sz="1400">
                <a:solidFill>
                  <a:schemeClr val="tx1"/>
                </a:solidFill>
                <a:cs typeface="Arial" charset="0"/>
              </a:rPr>
              <a:t>Let’s see if I can receive M</a:t>
            </a:r>
          </a:p>
        </p:txBody>
      </p:sp>
      <p:sp>
        <p:nvSpPr>
          <p:cNvPr id="25622" name="Rectangle 38"/>
          <p:cNvSpPr>
            <a:spLocks noChangeArrowheads="1"/>
          </p:cNvSpPr>
          <p:nvPr/>
        </p:nvSpPr>
        <p:spPr bwMode="auto">
          <a:xfrm>
            <a:off x="7235825" y="3787775"/>
            <a:ext cx="647700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chemeClr val="accent1"/>
              </a:solidFill>
              <a:cs typeface="Arial" charset="0"/>
            </a:endParaRPr>
          </a:p>
        </p:txBody>
      </p:sp>
      <p:pic>
        <p:nvPicPr>
          <p:cNvPr id="25623" name="Picture 39" descr="cl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573463"/>
            <a:ext cx="5159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4" name="Line 40"/>
          <p:cNvSpPr>
            <a:spLocks noChangeShapeType="1"/>
          </p:cNvSpPr>
          <p:nvPr/>
        </p:nvSpPr>
        <p:spPr bwMode="auto">
          <a:xfrm>
            <a:off x="5508625" y="5013325"/>
            <a:ext cx="215900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5" name="Text Box 41"/>
          <p:cNvSpPr txBox="1">
            <a:spLocks noChangeArrowheads="1"/>
          </p:cNvSpPr>
          <p:nvPr/>
        </p:nvSpPr>
        <p:spPr bwMode="auto">
          <a:xfrm>
            <a:off x="2987675" y="6076950"/>
            <a:ext cx="1003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300">
                <a:solidFill>
                  <a:srgbClr val="0093D0"/>
                </a:solidFill>
                <a:latin typeface="Arial" charset="0"/>
              </a:defRPr>
            </a:lvl1pPr>
            <a:lvl2pPr marL="742950" indent="-285750" eaLnBrk="0" hangingPunct="0">
              <a:defRPr sz="4300">
                <a:solidFill>
                  <a:srgbClr val="0093D0"/>
                </a:solidFill>
                <a:latin typeface="Arial" charset="0"/>
              </a:defRPr>
            </a:lvl2pPr>
            <a:lvl3pPr marL="1143000" indent="-228600" eaLnBrk="0" hangingPunct="0">
              <a:defRPr sz="4300">
                <a:solidFill>
                  <a:srgbClr val="0093D0"/>
                </a:solidFill>
                <a:latin typeface="Arial" charset="0"/>
              </a:defRPr>
            </a:lvl3pPr>
            <a:lvl4pPr marL="1600200" indent="-228600" eaLnBrk="0" hangingPunct="0">
              <a:defRPr sz="4300">
                <a:solidFill>
                  <a:srgbClr val="0093D0"/>
                </a:solidFill>
                <a:latin typeface="Arial" charset="0"/>
              </a:defRPr>
            </a:lvl4pPr>
            <a:lvl5pPr marL="2057400" indent="-228600" eaLnBrk="0" hangingPunct="0">
              <a:defRPr sz="4300">
                <a:solidFill>
                  <a:srgbClr val="0093D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  <a:cs typeface="Arial" charset="0"/>
              </a:rPr>
              <a:t>…a switch</a:t>
            </a:r>
          </a:p>
        </p:txBody>
      </p:sp>
      <p:grpSp>
        <p:nvGrpSpPr>
          <p:cNvPr id="25626" name="Group 42"/>
          <p:cNvGrpSpPr>
            <a:grpSpLocks/>
          </p:cNvGrpSpPr>
          <p:nvPr/>
        </p:nvGrpSpPr>
        <p:grpSpPr bwMode="auto">
          <a:xfrm>
            <a:off x="2484438" y="6092825"/>
            <a:ext cx="576262" cy="215900"/>
            <a:chOff x="975" y="2296"/>
            <a:chExt cx="544" cy="272"/>
          </a:xfrm>
        </p:grpSpPr>
        <p:sp>
          <p:nvSpPr>
            <p:cNvPr id="25640" name="Rectangle 43"/>
            <p:cNvSpPr>
              <a:spLocks noChangeArrowheads="1"/>
            </p:cNvSpPr>
            <p:nvPr/>
          </p:nvSpPr>
          <p:spPr bwMode="auto">
            <a:xfrm>
              <a:off x="975" y="2296"/>
              <a:ext cx="544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800">
                <a:solidFill>
                  <a:schemeClr val="accent1"/>
                </a:solidFill>
                <a:cs typeface="Arial" charset="0"/>
              </a:endParaRPr>
            </a:p>
          </p:txBody>
        </p:sp>
        <p:sp>
          <p:nvSpPr>
            <p:cNvPr id="25641" name="Rectangle 44"/>
            <p:cNvSpPr>
              <a:spLocks noChangeArrowheads="1"/>
            </p:cNvSpPr>
            <p:nvPr/>
          </p:nvSpPr>
          <p:spPr bwMode="auto">
            <a:xfrm>
              <a:off x="1003" y="2502"/>
              <a:ext cx="45" cy="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2" name="Rectangle 45"/>
            <p:cNvSpPr>
              <a:spLocks noChangeArrowheads="1"/>
            </p:cNvSpPr>
            <p:nvPr/>
          </p:nvSpPr>
          <p:spPr bwMode="auto">
            <a:xfrm>
              <a:off x="1066" y="2501"/>
              <a:ext cx="45" cy="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3" name="Rectangle 46"/>
            <p:cNvSpPr>
              <a:spLocks noChangeArrowheads="1"/>
            </p:cNvSpPr>
            <p:nvPr/>
          </p:nvSpPr>
          <p:spPr bwMode="auto">
            <a:xfrm>
              <a:off x="1129" y="2500"/>
              <a:ext cx="45" cy="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4" name="Rectangle 47"/>
            <p:cNvSpPr>
              <a:spLocks noChangeArrowheads="1"/>
            </p:cNvSpPr>
            <p:nvPr/>
          </p:nvSpPr>
          <p:spPr bwMode="auto">
            <a:xfrm>
              <a:off x="1192" y="2499"/>
              <a:ext cx="45" cy="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5" name="Rectangle 48"/>
            <p:cNvSpPr>
              <a:spLocks noChangeArrowheads="1"/>
            </p:cNvSpPr>
            <p:nvPr/>
          </p:nvSpPr>
          <p:spPr bwMode="auto">
            <a:xfrm>
              <a:off x="1255" y="2498"/>
              <a:ext cx="45" cy="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6" name="Rectangle 49"/>
            <p:cNvSpPr>
              <a:spLocks noChangeArrowheads="1"/>
            </p:cNvSpPr>
            <p:nvPr/>
          </p:nvSpPr>
          <p:spPr bwMode="auto">
            <a:xfrm>
              <a:off x="1318" y="2497"/>
              <a:ext cx="45" cy="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7" name="Rectangle 50"/>
            <p:cNvSpPr>
              <a:spLocks noChangeArrowheads="1"/>
            </p:cNvSpPr>
            <p:nvPr/>
          </p:nvSpPr>
          <p:spPr bwMode="auto">
            <a:xfrm>
              <a:off x="1381" y="2496"/>
              <a:ext cx="45" cy="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8" name="Rectangle 51"/>
            <p:cNvSpPr>
              <a:spLocks noChangeArrowheads="1"/>
            </p:cNvSpPr>
            <p:nvPr/>
          </p:nvSpPr>
          <p:spPr bwMode="auto">
            <a:xfrm>
              <a:off x="1444" y="2495"/>
              <a:ext cx="45" cy="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7652" name="AutoShape 52"/>
          <p:cNvSpPr>
            <a:spLocks noChangeArrowheads="1"/>
          </p:cNvSpPr>
          <p:nvPr/>
        </p:nvSpPr>
        <p:spPr bwMode="auto">
          <a:xfrm>
            <a:off x="6180138" y="2276475"/>
            <a:ext cx="1873250" cy="1008063"/>
          </a:xfrm>
          <a:prstGeom prst="cloudCallout">
            <a:avLst>
              <a:gd name="adj1" fmla="val 7458"/>
              <a:gd name="adj2" fmla="val 11015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/>
            <a:r>
              <a:rPr lang="en-US" sz="1400">
                <a:solidFill>
                  <a:schemeClr val="tx1"/>
                </a:solidFill>
                <a:cs typeface="Arial" charset="0"/>
              </a:rPr>
              <a:t>I’ll expect M between 11:05 and 11:15</a:t>
            </a:r>
          </a:p>
        </p:txBody>
      </p:sp>
      <p:grpSp>
        <p:nvGrpSpPr>
          <p:cNvPr id="537653" name="Group 53"/>
          <p:cNvGrpSpPr>
            <a:grpSpLocks/>
          </p:cNvGrpSpPr>
          <p:nvPr/>
        </p:nvGrpSpPr>
        <p:grpSpPr bwMode="auto">
          <a:xfrm>
            <a:off x="1504950" y="4679950"/>
            <a:ext cx="406400" cy="328613"/>
            <a:chOff x="1040" y="3028"/>
            <a:chExt cx="256" cy="207"/>
          </a:xfrm>
        </p:grpSpPr>
        <p:graphicFrame>
          <p:nvGraphicFramePr>
            <p:cNvPr id="25638" name="Object 54"/>
            <p:cNvGraphicFramePr>
              <a:graphicFrameLocks noChangeAspect="1"/>
            </p:cNvGraphicFramePr>
            <p:nvPr/>
          </p:nvGraphicFramePr>
          <p:xfrm>
            <a:off x="1040" y="3028"/>
            <a:ext cx="256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606" name="Visio" r:id="rId5" imgW="574780" imgH="394839" progId="Visio.Drawing.11">
                    <p:embed/>
                  </p:oleObj>
                </mc:Choice>
                <mc:Fallback>
                  <p:oleObj name="Visio" r:id="rId5" imgW="574780" imgH="394839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white">
                        <a:xfrm>
                          <a:off x="1040" y="3028"/>
                          <a:ext cx="256" cy="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39" name="Text Box 55"/>
            <p:cNvSpPr txBox="1">
              <a:spLocks noChangeArrowheads="1"/>
            </p:cNvSpPr>
            <p:nvPr/>
          </p:nvSpPr>
          <p:spPr bwMode="auto">
            <a:xfrm>
              <a:off x="1078" y="3062"/>
              <a:ext cx="2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1pPr>
              <a:lvl2pPr marL="742950" indent="-285750"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2pPr>
              <a:lvl3pPr marL="1143000" indent="-228600"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3pPr>
              <a:lvl4pPr marL="1600200" indent="-228600"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4pPr>
              <a:lvl5pPr marL="2057400" indent="-228600"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93D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93D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93D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93D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AT" sz="1200" b="1">
                  <a:solidFill>
                    <a:schemeClr val="bg1"/>
                  </a:solidFill>
                </a:rPr>
                <a:t>M</a:t>
              </a:r>
            </a:p>
          </p:txBody>
        </p:sp>
      </p:grpSp>
      <p:grpSp>
        <p:nvGrpSpPr>
          <p:cNvPr id="537656" name="Group 56"/>
          <p:cNvGrpSpPr>
            <a:grpSpLocks/>
          </p:cNvGrpSpPr>
          <p:nvPr/>
        </p:nvGrpSpPr>
        <p:grpSpPr bwMode="auto">
          <a:xfrm>
            <a:off x="3683000" y="4152900"/>
            <a:ext cx="406400" cy="328613"/>
            <a:chOff x="1040" y="3028"/>
            <a:chExt cx="256" cy="207"/>
          </a:xfrm>
        </p:grpSpPr>
        <p:graphicFrame>
          <p:nvGraphicFramePr>
            <p:cNvPr id="25636" name="Object 57"/>
            <p:cNvGraphicFramePr>
              <a:graphicFrameLocks noChangeAspect="1"/>
            </p:cNvGraphicFramePr>
            <p:nvPr/>
          </p:nvGraphicFramePr>
          <p:xfrm>
            <a:off x="1040" y="3028"/>
            <a:ext cx="256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607" name="Visio" r:id="rId7" imgW="574780" imgH="394839" progId="Visio.Drawing.11">
                    <p:embed/>
                  </p:oleObj>
                </mc:Choice>
                <mc:Fallback>
                  <p:oleObj name="Visio" r:id="rId7" imgW="574780" imgH="394839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white">
                        <a:xfrm>
                          <a:off x="1040" y="3028"/>
                          <a:ext cx="256" cy="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37" name="Text Box 58"/>
            <p:cNvSpPr txBox="1">
              <a:spLocks noChangeArrowheads="1"/>
            </p:cNvSpPr>
            <p:nvPr/>
          </p:nvSpPr>
          <p:spPr bwMode="auto">
            <a:xfrm>
              <a:off x="1078" y="3062"/>
              <a:ext cx="2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1pPr>
              <a:lvl2pPr marL="742950" indent="-285750"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2pPr>
              <a:lvl3pPr marL="1143000" indent="-228600"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3pPr>
              <a:lvl4pPr marL="1600200" indent="-228600"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4pPr>
              <a:lvl5pPr marL="2057400" indent="-228600"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93D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93D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93D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93D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AT" sz="1200" b="1">
                  <a:solidFill>
                    <a:schemeClr val="bg1"/>
                  </a:solidFill>
                </a:rPr>
                <a:t>M</a:t>
              </a:r>
            </a:p>
          </p:txBody>
        </p:sp>
      </p:grpSp>
      <p:grpSp>
        <p:nvGrpSpPr>
          <p:cNvPr id="537659" name="Group 59"/>
          <p:cNvGrpSpPr>
            <a:grpSpLocks/>
          </p:cNvGrpSpPr>
          <p:nvPr/>
        </p:nvGrpSpPr>
        <p:grpSpPr bwMode="auto">
          <a:xfrm>
            <a:off x="5716588" y="4640263"/>
            <a:ext cx="406400" cy="328612"/>
            <a:chOff x="1040" y="3028"/>
            <a:chExt cx="256" cy="207"/>
          </a:xfrm>
        </p:grpSpPr>
        <p:graphicFrame>
          <p:nvGraphicFramePr>
            <p:cNvPr id="25634" name="Object 60"/>
            <p:cNvGraphicFramePr>
              <a:graphicFrameLocks noChangeAspect="1"/>
            </p:cNvGraphicFramePr>
            <p:nvPr/>
          </p:nvGraphicFramePr>
          <p:xfrm>
            <a:off x="1040" y="3028"/>
            <a:ext cx="256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608" name="Visio" r:id="rId8" imgW="574780" imgH="394839" progId="Visio.Drawing.11">
                    <p:embed/>
                  </p:oleObj>
                </mc:Choice>
                <mc:Fallback>
                  <p:oleObj name="Visio" r:id="rId8" imgW="574780" imgH="394839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white">
                        <a:xfrm>
                          <a:off x="1040" y="3028"/>
                          <a:ext cx="256" cy="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35" name="Text Box 61"/>
            <p:cNvSpPr txBox="1">
              <a:spLocks noChangeArrowheads="1"/>
            </p:cNvSpPr>
            <p:nvPr/>
          </p:nvSpPr>
          <p:spPr bwMode="auto">
            <a:xfrm>
              <a:off x="1078" y="3062"/>
              <a:ext cx="2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1pPr>
              <a:lvl2pPr marL="742950" indent="-285750"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2pPr>
              <a:lvl3pPr marL="1143000" indent="-228600"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3pPr>
              <a:lvl4pPr marL="1600200" indent="-228600"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4pPr>
              <a:lvl5pPr marL="2057400" indent="-228600"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93D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93D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93D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93D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AT" sz="1200" b="1">
                  <a:solidFill>
                    <a:schemeClr val="bg1"/>
                  </a:solidFill>
                </a:rPr>
                <a:t>M</a:t>
              </a:r>
            </a:p>
          </p:txBody>
        </p:sp>
      </p:grpSp>
      <p:grpSp>
        <p:nvGrpSpPr>
          <p:cNvPr id="537662" name="Group 62"/>
          <p:cNvGrpSpPr>
            <a:grpSpLocks/>
          </p:cNvGrpSpPr>
          <p:nvPr/>
        </p:nvGrpSpPr>
        <p:grpSpPr bwMode="auto">
          <a:xfrm>
            <a:off x="5716588" y="4960938"/>
            <a:ext cx="406400" cy="328612"/>
            <a:chOff x="1040" y="3028"/>
            <a:chExt cx="256" cy="207"/>
          </a:xfrm>
        </p:grpSpPr>
        <p:graphicFrame>
          <p:nvGraphicFramePr>
            <p:cNvPr id="25632" name="Object 63"/>
            <p:cNvGraphicFramePr>
              <a:graphicFrameLocks noChangeAspect="1"/>
            </p:cNvGraphicFramePr>
            <p:nvPr/>
          </p:nvGraphicFramePr>
          <p:xfrm>
            <a:off x="1040" y="3028"/>
            <a:ext cx="256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609" name="Visio" r:id="rId9" imgW="574780" imgH="394839" progId="Visio.Drawing.11">
                    <p:embed/>
                  </p:oleObj>
                </mc:Choice>
                <mc:Fallback>
                  <p:oleObj name="Visio" r:id="rId9" imgW="574780" imgH="394839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white">
                        <a:xfrm>
                          <a:off x="1040" y="3028"/>
                          <a:ext cx="256" cy="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33" name="Text Box 64"/>
            <p:cNvSpPr txBox="1">
              <a:spLocks noChangeArrowheads="1"/>
            </p:cNvSpPr>
            <p:nvPr/>
          </p:nvSpPr>
          <p:spPr bwMode="auto">
            <a:xfrm>
              <a:off x="1078" y="3062"/>
              <a:ext cx="2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1pPr>
              <a:lvl2pPr marL="742950" indent="-285750"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2pPr>
              <a:lvl3pPr marL="1143000" indent="-228600"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3pPr>
              <a:lvl4pPr marL="1600200" indent="-228600"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4pPr>
              <a:lvl5pPr marL="2057400" indent="-228600" eaLnBrk="0" hangingPunct="0">
                <a:defRPr sz="4300">
                  <a:solidFill>
                    <a:srgbClr val="0093D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93D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93D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93D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93D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AT" sz="1200" b="1">
                  <a:solidFill>
                    <a:schemeClr val="bg1"/>
                  </a:solidFill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71844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7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3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 L 0.12986 -0.055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37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3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37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3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37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3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85185E-6 L 0.09045 0.062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37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4" y="312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3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3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53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3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3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18402 0.004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37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1" y="20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0.13628 -0.0851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376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6" y="-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3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3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32" grpId="0" animBg="1"/>
      <p:bldP spid="537633" grpId="0" animBg="1"/>
      <p:bldP spid="537634" grpId="0" animBg="1"/>
      <p:bldP spid="537635" grpId="0" animBg="1"/>
      <p:bldP spid="537636" grpId="0" animBg="1"/>
      <p:bldP spid="537637" grpId="0" animBg="1"/>
      <p:bldP spid="5376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60" name="Group 2"/>
          <p:cNvGrpSpPr>
            <a:grpSpLocks/>
          </p:cNvGrpSpPr>
          <p:nvPr/>
        </p:nvGrpSpPr>
        <p:grpSpPr bwMode="auto">
          <a:xfrm>
            <a:off x="2109788" y="1598613"/>
            <a:ext cx="4478337" cy="1974850"/>
            <a:chOff x="1306" y="937"/>
            <a:chExt cx="2821" cy="1244"/>
          </a:xfrm>
        </p:grpSpPr>
        <p:sp>
          <p:nvSpPr>
            <p:cNvPr id="45063" name="Rectangle 3"/>
            <p:cNvSpPr>
              <a:spLocks noChangeArrowheads="1"/>
            </p:cNvSpPr>
            <p:nvPr/>
          </p:nvSpPr>
          <p:spPr bwMode="auto">
            <a:xfrm>
              <a:off x="1658" y="1932"/>
              <a:ext cx="237" cy="249"/>
            </a:xfrm>
            <a:prstGeom prst="rect">
              <a:avLst/>
            </a:prstGeom>
            <a:solidFill>
              <a:srgbClr val="0093D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800">
                <a:solidFill>
                  <a:schemeClr val="accent1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45064" name="Rectangle 4"/>
            <p:cNvSpPr>
              <a:spLocks noChangeArrowheads="1"/>
            </p:cNvSpPr>
            <p:nvPr/>
          </p:nvSpPr>
          <p:spPr bwMode="auto">
            <a:xfrm>
              <a:off x="1817" y="937"/>
              <a:ext cx="473" cy="249"/>
            </a:xfrm>
            <a:prstGeom prst="rect">
              <a:avLst/>
            </a:prstGeom>
            <a:solidFill>
              <a:srgbClr val="0093D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800">
                <a:solidFill>
                  <a:schemeClr val="accent1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45065" name="Rectangle 5"/>
            <p:cNvSpPr>
              <a:spLocks noChangeArrowheads="1"/>
            </p:cNvSpPr>
            <p:nvPr/>
          </p:nvSpPr>
          <p:spPr bwMode="auto">
            <a:xfrm>
              <a:off x="1841" y="1126"/>
              <a:ext cx="39" cy="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6" name="Rectangle 6"/>
            <p:cNvSpPr>
              <a:spLocks noChangeArrowheads="1"/>
            </p:cNvSpPr>
            <p:nvPr/>
          </p:nvSpPr>
          <p:spPr bwMode="auto">
            <a:xfrm>
              <a:off x="1896" y="1125"/>
              <a:ext cx="39" cy="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7" name="Rectangle 7"/>
            <p:cNvSpPr>
              <a:spLocks noChangeArrowheads="1"/>
            </p:cNvSpPr>
            <p:nvPr/>
          </p:nvSpPr>
          <p:spPr bwMode="auto">
            <a:xfrm>
              <a:off x="1951" y="1124"/>
              <a:ext cx="39" cy="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8" name="Rectangle 8"/>
            <p:cNvSpPr>
              <a:spLocks noChangeArrowheads="1"/>
            </p:cNvSpPr>
            <p:nvPr/>
          </p:nvSpPr>
          <p:spPr bwMode="auto">
            <a:xfrm>
              <a:off x="2006" y="1123"/>
              <a:ext cx="39" cy="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9" name="Rectangle 9"/>
            <p:cNvSpPr>
              <a:spLocks noChangeArrowheads="1"/>
            </p:cNvSpPr>
            <p:nvPr/>
          </p:nvSpPr>
          <p:spPr bwMode="auto">
            <a:xfrm>
              <a:off x="2060" y="1122"/>
              <a:ext cx="40" cy="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0" name="Rectangle 10"/>
            <p:cNvSpPr>
              <a:spLocks noChangeArrowheads="1"/>
            </p:cNvSpPr>
            <p:nvPr/>
          </p:nvSpPr>
          <p:spPr bwMode="auto">
            <a:xfrm>
              <a:off x="2115" y="1121"/>
              <a:ext cx="39" cy="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1" name="Rectangle 11"/>
            <p:cNvSpPr>
              <a:spLocks noChangeArrowheads="1"/>
            </p:cNvSpPr>
            <p:nvPr/>
          </p:nvSpPr>
          <p:spPr bwMode="auto">
            <a:xfrm>
              <a:off x="2170" y="1120"/>
              <a:ext cx="39" cy="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2" name="Rectangle 12"/>
            <p:cNvSpPr>
              <a:spLocks noChangeArrowheads="1"/>
            </p:cNvSpPr>
            <p:nvPr/>
          </p:nvSpPr>
          <p:spPr bwMode="auto">
            <a:xfrm>
              <a:off x="2225" y="1119"/>
              <a:ext cx="39" cy="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3" name="Rectangle 13"/>
            <p:cNvSpPr>
              <a:spLocks noChangeArrowheads="1"/>
            </p:cNvSpPr>
            <p:nvPr/>
          </p:nvSpPr>
          <p:spPr bwMode="auto">
            <a:xfrm>
              <a:off x="1306" y="1310"/>
              <a:ext cx="236" cy="248"/>
            </a:xfrm>
            <a:prstGeom prst="rect">
              <a:avLst/>
            </a:prstGeom>
            <a:solidFill>
              <a:srgbClr val="0093D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800">
                <a:solidFill>
                  <a:schemeClr val="accent1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45074" name="Line 14"/>
            <p:cNvSpPr>
              <a:spLocks noChangeShapeType="1"/>
            </p:cNvSpPr>
            <p:nvPr/>
          </p:nvSpPr>
          <p:spPr bwMode="auto">
            <a:xfrm flipV="1">
              <a:off x="1542" y="1144"/>
              <a:ext cx="315" cy="290"/>
            </a:xfrm>
            <a:prstGeom prst="line">
              <a:avLst/>
            </a:prstGeom>
            <a:noFill/>
            <a:ln w="19050">
              <a:solidFill>
                <a:srgbClr val="0093D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5" name="Line 15"/>
            <p:cNvSpPr>
              <a:spLocks noChangeShapeType="1"/>
            </p:cNvSpPr>
            <p:nvPr/>
          </p:nvSpPr>
          <p:spPr bwMode="auto">
            <a:xfrm flipV="1">
              <a:off x="1778" y="1144"/>
              <a:ext cx="158" cy="787"/>
            </a:xfrm>
            <a:prstGeom prst="line">
              <a:avLst/>
            </a:prstGeom>
            <a:noFill/>
            <a:ln w="19050">
              <a:solidFill>
                <a:srgbClr val="0093D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076" name="Group 16"/>
            <p:cNvGrpSpPr>
              <a:grpSpLocks/>
            </p:cNvGrpSpPr>
            <p:nvPr/>
          </p:nvGrpSpPr>
          <p:grpSpPr bwMode="auto">
            <a:xfrm>
              <a:off x="2093" y="1558"/>
              <a:ext cx="472" cy="249"/>
              <a:chOff x="975" y="2296"/>
              <a:chExt cx="544" cy="272"/>
            </a:xfrm>
          </p:grpSpPr>
          <p:sp>
            <p:nvSpPr>
              <p:cNvPr id="45106" name="Rectangle 17"/>
              <p:cNvSpPr>
                <a:spLocks noChangeArrowheads="1"/>
              </p:cNvSpPr>
              <p:nvPr/>
            </p:nvSpPr>
            <p:spPr bwMode="auto">
              <a:xfrm>
                <a:off x="975" y="2296"/>
                <a:ext cx="544" cy="272"/>
              </a:xfrm>
              <a:prstGeom prst="rect">
                <a:avLst/>
              </a:prstGeom>
              <a:solidFill>
                <a:srgbClr val="F294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800">
                  <a:solidFill>
                    <a:schemeClr val="accent1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45107" name="Rectangle 18"/>
              <p:cNvSpPr>
                <a:spLocks noChangeArrowheads="1"/>
              </p:cNvSpPr>
              <p:nvPr/>
            </p:nvSpPr>
            <p:spPr bwMode="auto">
              <a:xfrm>
                <a:off x="1003" y="2502"/>
                <a:ext cx="45" cy="45"/>
              </a:xfrm>
              <a:prstGeom prst="rect">
                <a:avLst/>
              </a:prstGeom>
              <a:solidFill>
                <a:srgbClr val="F29400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08" name="Rectangle 19"/>
              <p:cNvSpPr>
                <a:spLocks noChangeArrowheads="1"/>
              </p:cNvSpPr>
              <p:nvPr/>
            </p:nvSpPr>
            <p:spPr bwMode="auto">
              <a:xfrm>
                <a:off x="1066" y="2501"/>
                <a:ext cx="45" cy="45"/>
              </a:xfrm>
              <a:prstGeom prst="rect">
                <a:avLst/>
              </a:prstGeom>
              <a:solidFill>
                <a:srgbClr val="F29400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09" name="Rectangle 20"/>
              <p:cNvSpPr>
                <a:spLocks noChangeArrowheads="1"/>
              </p:cNvSpPr>
              <p:nvPr/>
            </p:nvSpPr>
            <p:spPr bwMode="auto">
              <a:xfrm>
                <a:off x="1129" y="2500"/>
                <a:ext cx="45" cy="45"/>
              </a:xfrm>
              <a:prstGeom prst="rect">
                <a:avLst/>
              </a:prstGeom>
              <a:solidFill>
                <a:srgbClr val="F29400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10" name="Rectangle 21"/>
              <p:cNvSpPr>
                <a:spLocks noChangeArrowheads="1"/>
              </p:cNvSpPr>
              <p:nvPr/>
            </p:nvSpPr>
            <p:spPr bwMode="auto">
              <a:xfrm>
                <a:off x="1192" y="2499"/>
                <a:ext cx="45" cy="45"/>
              </a:xfrm>
              <a:prstGeom prst="rect">
                <a:avLst/>
              </a:prstGeom>
              <a:solidFill>
                <a:srgbClr val="F29400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11" name="Rectangle 22"/>
              <p:cNvSpPr>
                <a:spLocks noChangeArrowheads="1"/>
              </p:cNvSpPr>
              <p:nvPr/>
            </p:nvSpPr>
            <p:spPr bwMode="auto">
              <a:xfrm>
                <a:off x="1255" y="2498"/>
                <a:ext cx="45" cy="45"/>
              </a:xfrm>
              <a:prstGeom prst="rect">
                <a:avLst/>
              </a:prstGeom>
              <a:solidFill>
                <a:srgbClr val="F29400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12" name="Rectangle 23"/>
              <p:cNvSpPr>
                <a:spLocks noChangeArrowheads="1"/>
              </p:cNvSpPr>
              <p:nvPr/>
            </p:nvSpPr>
            <p:spPr bwMode="auto">
              <a:xfrm>
                <a:off x="1318" y="2497"/>
                <a:ext cx="45" cy="45"/>
              </a:xfrm>
              <a:prstGeom prst="rect">
                <a:avLst/>
              </a:prstGeom>
              <a:solidFill>
                <a:srgbClr val="F29400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13" name="Rectangle 24"/>
              <p:cNvSpPr>
                <a:spLocks noChangeArrowheads="1"/>
              </p:cNvSpPr>
              <p:nvPr/>
            </p:nvSpPr>
            <p:spPr bwMode="auto">
              <a:xfrm>
                <a:off x="1381" y="2496"/>
                <a:ext cx="45" cy="45"/>
              </a:xfrm>
              <a:prstGeom prst="rect">
                <a:avLst/>
              </a:prstGeom>
              <a:solidFill>
                <a:srgbClr val="F29400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14" name="Rectangle 25"/>
              <p:cNvSpPr>
                <a:spLocks noChangeArrowheads="1"/>
              </p:cNvSpPr>
              <p:nvPr/>
            </p:nvSpPr>
            <p:spPr bwMode="auto">
              <a:xfrm>
                <a:off x="1444" y="2495"/>
                <a:ext cx="45" cy="45"/>
              </a:xfrm>
              <a:prstGeom prst="rect">
                <a:avLst/>
              </a:prstGeom>
              <a:solidFill>
                <a:srgbClr val="F29400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077" name="Line 26"/>
            <p:cNvSpPr>
              <a:spLocks noChangeShapeType="1"/>
            </p:cNvSpPr>
            <p:nvPr/>
          </p:nvSpPr>
          <p:spPr bwMode="auto">
            <a:xfrm flipH="1" flipV="1">
              <a:off x="2290" y="1061"/>
              <a:ext cx="844" cy="103"/>
            </a:xfrm>
            <a:prstGeom prst="line">
              <a:avLst/>
            </a:prstGeom>
            <a:noFill/>
            <a:ln w="19050">
              <a:solidFill>
                <a:srgbClr val="0093D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8" name="Line 27"/>
            <p:cNvSpPr>
              <a:spLocks noChangeShapeType="1"/>
            </p:cNvSpPr>
            <p:nvPr/>
          </p:nvSpPr>
          <p:spPr bwMode="auto">
            <a:xfrm flipV="1">
              <a:off x="1817" y="1766"/>
              <a:ext cx="394" cy="165"/>
            </a:xfrm>
            <a:prstGeom prst="line">
              <a:avLst/>
            </a:prstGeom>
            <a:noFill/>
            <a:ln w="19050">
              <a:solidFill>
                <a:srgbClr val="F294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9" name="Line 28"/>
            <p:cNvSpPr>
              <a:spLocks noChangeShapeType="1"/>
            </p:cNvSpPr>
            <p:nvPr/>
          </p:nvSpPr>
          <p:spPr bwMode="auto">
            <a:xfrm>
              <a:off x="1542" y="1475"/>
              <a:ext cx="590" cy="291"/>
            </a:xfrm>
            <a:prstGeom prst="line">
              <a:avLst/>
            </a:prstGeom>
            <a:noFill/>
            <a:ln w="19050">
              <a:solidFill>
                <a:srgbClr val="F294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0" name="Line 29"/>
            <p:cNvSpPr>
              <a:spLocks noChangeShapeType="1"/>
            </p:cNvSpPr>
            <p:nvPr/>
          </p:nvSpPr>
          <p:spPr bwMode="auto">
            <a:xfrm flipH="1" flipV="1">
              <a:off x="2526" y="1766"/>
              <a:ext cx="865" cy="100"/>
            </a:xfrm>
            <a:prstGeom prst="line">
              <a:avLst/>
            </a:prstGeom>
            <a:noFill/>
            <a:ln w="19050">
              <a:solidFill>
                <a:srgbClr val="F294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1" name="Rectangle 30"/>
            <p:cNvSpPr>
              <a:spLocks noChangeArrowheads="1"/>
            </p:cNvSpPr>
            <p:nvPr/>
          </p:nvSpPr>
          <p:spPr bwMode="auto">
            <a:xfrm>
              <a:off x="2828" y="1070"/>
              <a:ext cx="473" cy="249"/>
            </a:xfrm>
            <a:prstGeom prst="rect">
              <a:avLst/>
            </a:prstGeom>
            <a:solidFill>
              <a:srgbClr val="0093D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800">
                <a:solidFill>
                  <a:schemeClr val="accent1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45082" name="Rectangle 31"/>
            <p:cNvSpPr>
              <a:spLocks noChangeArrowheads="1"/>
            </p:cNvSpPr>
            <p:nvPr/>
          </p:nvSpPr>
          <p:spPr bwMode="auto">
            <a:xfrm>
              <a:off x="2852" y="1259"/>
              <a:ext cx="39" cy="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3" name="Rectangle 32"/>
            <p:cNvSpPr>
              <a:spLocks noChangeArrowheads="1"/>
            </p:cNvSpPr>
            <p:nvPr/>
          </p:nvSpPr>
          <p:spPr bwMode="auto">
            <a:xfrm>
              <a:off x="2907" y="1258"/>
              <a:ext cx="39" cy="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4" name="Rectangle 33"/>
            <p:cNvSpPr>
              <a:spLocks noChangeArrowheads="1"/>
            </p:cNvSpPr>
            <p:nvPr/>
          </p:nvSpPr>
          <p:spPr bwMode="auto">
            <a:xfrm>
              <a:off x="2962" y="1257"/>
              <a:ext cx="39" cy="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5" name="Rectangle 34"/>
            <p:cNvSpPr>
              <a:spLocks noChangeArrowheads="1"/>
            </p:cNvSpPr>
            <p:nvPr/>
          </p:nvSpPr>
          <p:spPr bwMode="auto">
            <a:xfrm>
              <a:off x="3017" y="1256"/>
              <a:ext cx="39" cy="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6" name="Rectangle 35"/>
            <p:cNvSpPr>
              <a:spLocks noChangeArrowheads="1"/>
            </p:cNvSpPr>
            <p:nvPr/>
          </p:nvSpPr>
          <p:spPr bwMode="auto">
            <a:xfrm>
              <a:off x="3071" y="1255"/>
              <a:ext cx="40" cy="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7" name="Rectangle 36"/>
            <p:cNvSpPr>
              <a:spLocks noChangeArrowheads="1"/>
            </p:cNvSpPr>
            <p:nvPr/>
          </p:nvSpPr>
          <p:spPr bwMode="auto">
            <a:xfrm>
              <a:off x="3126" y="1254"/>
              <a:ext cx="39" cy="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8" name="Rectangle 37"/>
            <p:cNvSpPr>
              <a:spLocks noChangeArrowheads="1"/>
            </p:cNvSpPr>
            <p:nvPr/>
          </p:nvSpPr>
          <p:spPr bwMode="auto">
            <a:xfrm>
              <a:off x="3181" y="1253"/>
              <a:ext cx="39" cy="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9" name="Rectangle 38"/>
            <p:cNvSpPr>
              <a:spLocks noChangeArrowheads="1"/>
            </p:cNvSpPr>
            <p:nvPr/>
          </p:nvSpPr>
          <p:spPr bwMode="auto">
            <a:xfrm>
              <a:off x="3236" y="1252"/>
              <a:ext cx="39" cy="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0" name="Rectangle 39"/>
            <p:cNvSpPr>
              <a:spLocks noChangeArrowheads="1"/>
            </p:cNvSpPr>
            <p:nvPr/>
          </p:nvSpPr>
          <p:spPr bwMode="auto">
            <a:xfrm>
              <a:off x="3891" y="1691"/>
              <a:ext cx="236" cy="249"/>
            </a:xfrm>
            <a:prstGeom prst="rect">
              <a:avLst/>
            </a:prstGeom>
            <a:solidFill>
              <a:srgbClr val="0093D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800">
                <a:solidFill>
                  <a:schemeClr val="accent1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45091" name="Line 40"/>
            <p:cNvSpPr>
              <a:spLocks noChangeShapeType="1"/>
            </p:cNvSpPr>
            <p:nvPr/>
          </p:nvSpPr>
          <p:spPr bwMode="auto">
            <a:xfrm>
              <a:off x="3301" y="1235"/>
              <a:ext cx="590" cy="539"/>
            </a:xfrm>
            <a:prstGeom prst="line">
              <a:avLst/>
            </a:prstGeom>
            <a:noFill/>
            <a:ln w="19050">
              <a:solidFill>
                <a:srgbClr val="0093D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092" name="Group 41"/>
            <p:cNvGrpSpPr>
              <a:grpSpLocks/>
            </p:cNvGrpSpPr>
            <p:nvPr/>
          </p:nvGrpSpPr>
          <p:grpSpPr bwMode="auto">
            <a:xfrm>
              <a:off x="3104" y="1691"/>
              <a:ext cx="472" cy="249"/>
              <a:chOff x="975" y="2296"/>
              <a:chExt cx="544" cy="272"/>
            </a:xfrm>
          </p:grpSpPr>
          <p:sp>
            <p:nvSpPr>
              <p:cNvPr id="45097" name="Rectangle 42"/>
              <p:cNvSpPr>
                <a:spLocks noChangeArrowheads="1"/>
              </p:cNvSpPr>
              <p:nvPr/>
            </p:nvSpPr>
            <p:spPr bwMode="auto">
              <a:xfrm>
                <a:off x="975" y="2296"/>
                <a:ext cx="544" cy="272"/>
              </a:xfrm>
              <a:prstGeom prst="rect">
                <a:avLst/>
              </a:prstGeom>
              <a:solidFill>
                <a:srgbClr val="F294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800">
                  <a:solidFill>
                    <a:schemeClr val="accent1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45098" name="Rectangle 43"/>
              <p:cNvSpPr>
                <a:spLocks noChangeArrowheads="1"/>
              </p:cNvSpPr>
              <p:nvPr/>
            </p:nvSpPr>
            <p:spPr bwMode="auto">
              <a:xfrm>
                <a:off x="1003" y="2502"/>
                <a:ext cx="45" cy="45"/>
              </a:xfrm>
              <a:prstGeom prst="rect">
                <a:avLst/>
              </a:prstGeom>
              <a:solidFill>
                <a:srgbClr val="F29400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99" name="Rectangle 44"/>
              <p:cNvSpPr>
                <a:spLocks noChangeArrowheads="1"/>
              </p:cNvSpPr>
              <p:nvPr/>
            </p:nvSpPr>
            <p:spPr bwMode="auto">
              <a:xfrm>
                <a:off x="1066" y="2501"/>
                <a:ext cx="45" cy="45"/>
              </a:xfrm>
              <a:prstGeom prst="rect">
                <a:avLst/>
              </a:prstGeom>
              <a:solidFill>
                <a:srgbClr val="F29400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00" name="Rectangle 45"/>
              <p:cNvSpPr>
                <a:spLocks noChangeArrowheads="1"/>
              </p:cNvSpPr>
              <p:nvPr/>
            </p:nvSpPr>
            <p:spPr bwMode="auto">
              <a:xfrm>
                <a:off x="1129" y="2500"/>
                <a:ext cx="45" cy="45"/>
              </a:xfrm>
              <a:prstGeom prst="rect">
                <a:avLst/>
              </a:prstGeom>
              <a:solidFill>
                <a:srgbClr val="F29400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01" name="Rectangle 46"/>
              <p:cNvSpPr>
                <a:spLocks noChangeArrowheads="1"/>
              </p:cNvSpPr>
              <p:nvPr/>
            </p:nvSpPr>
            <p:spPr bwMode="auto">
              <a:xfrm>
                <a:off x="1192" y="2499"/>
                <a:ext cx="45" cy="45"/>
              </a:xfrm>
              <a:prstGeom prst="rect">
                <a:avLst/>
              </a:prstGeom>
              <a:solidFill>
                <a:srgbClr val="F29400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02" name="Rectangle 47"/>
              <p:cNvSpPr>
                <a:spLocks noChangeArrowheads="1"/>
              </p:cNvSpPr>
              <p:nvPr/>
            </p:nvSpPr>
            <p:spPr bwMode="auto">
              <a:xfrm>
                <a:off x="1255" y="2498"/>
                <a:ext cx="45" cy="45"/>
              </a:xfrm>
              <a:prstGeom prst="rect">
                <a:avLst/>
              </a:prstGeom>
              <a:solidFill>
                <a:srgbClr val="F29400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03" name="Rectangle 48"/>
              <p:cNvSpPr>
                <a:spLocks noChangeArrowheads="1"/>
              </p:cNvSpPr>
              <p:nvPr/>
            </p:nvSpPr>
            <p:spPr bwMode="auto">
              <a:xfrm>
                <a:off x="1318" y="2497"/>
                <a:ext cx="45" cy="45"/>
              </a:xfrm>
              <a:prstGeom prst="rect">
                <a:avLst/>
              </a:prstGeom>
              <a:solidFill>
                <a:srgbClr val="F29400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04" name="Rectangle 49"/>
              <p:cNvSpPr>
                <a:spLocks noChangeArrowheads="1"/>
              </p:cNvSpPr>
              <p:nvPr/>
            </p:nvSpPr>
            <p:spPr bwMode="auto">
              <a:xfrm>
                <a:off x="1381" y="2496"/>
                <a:ext cx="45" cy="45"/>
              </a:xfrm>
              <a:prstGeom prst="rect">
                <a:avLst/>
              </a:prstGeom>
              <a:solidFill>
                <a:srgbClr val="F29400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05" name="Rectangle 50"/>
              <p:cNvSpPr>
                <a:spLocks noChangeArrowheads="1"/>
              </p:cNvSpPr>
              <p:nvPr/>
            </p:nvSpPr>
            <p:spPr bwMode="auto">
              <a:xfrm>
                <a:off x="1444" y="2495"/>
                <a:ext cx="45" cy="45"/>
              </a:xfrm>
              <a:prstGeom prst="rect">
                <a:avLst/>
              </a:prstGeom>
              <a:solidFill>
                <a:srgbClr val="F29400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093" name="Rectangle 51"/>
            <p:cNvSpPr>
              <a:spLocks noChangeArrowheads="1"/>
            </p:cNvSpPr>
            <p:nvPr/>
          </p:nvSpPr>
          <p:spPr bwMode="auto">
            <a:xfrm>
              <a:off x="3655" y="987"/>
              <a:ext cx="236" cy="248"/>
            </a:xfrm>
            <a:prstGeom prst="rect">
              <a:avLst/>
            </a:prstGeom>
            <a:solidFill>
              <a:srgbClr val="0093D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800">
                <a:solidFill>
                  <a:schemeClr val="accent1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45094" name="Line 52"/>
            <p:cNvSpPr>
              <a:spLocks noChangeShapeType="1"/>
            </p:cNvSpPr>
            <p:nvPr/>
          </p:nvSpPr>
          <p:spPr bwMode="auto">
            <a:xfrm flipH="1">
              <a:off x="3301" y="1111"/>
              <a:ext cx="354" cy="83"/>
            </a:xfrm>
            <a:prstGeom prst="line">
              <a:avLst/>
            </a:prstGeom>
            <a:noFill/>
            <a:ln w="19050">
              <a:solidFill>
                <a:srgbClr val="0093D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5" name="Line 53"/>
            <p:cNvSpPr>
              <a:spLocks noChangeShapeType="1"/>
            </p:cNvSpPr>
            <p:nvPr/>
          </p:nvSpPr>
          <p:spPr bwMode="auto">
            <a:xfrm flipH="1">
              <a:off x="3380" y="1152"/>
              <a:ext cx="275" cy="747"/>
            </a:xfrm>
            <a:prstGeom prst="line">
              <a:avLst/>
            </a:prstGeom>
            <a:noFill/>
            <a:ln w="19050">
              <a:solidFill>
                <a:srgbClr val="F294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6" name="Line 54"/>
            <p:cNvSpPr>
              <a:spLocks noChangeShapeType="1"/>
            </p:cNvSpPr>
            <p:nvPr/>
          </p:nvSpPr>
          <p:spPr bwMode="auto">
            <a:xfrm flipH="1">
              <a:off x="3537" y="1816"/>
              <a:ext cx="354" cy="83"/>
            </a:xfrm>
            <a:prstGeom prst="line">
              <a:avLst/>
            </a:prstGeom>
            <a:noFill/>
            <a:ln w="19050">
              <a:solidFill>
                <a:srgbClr val="F294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61" name="Rectangle 55"/>
          <p:cNvSpPr>
            <a:spLocks noGrp="1" noChangeArrowheads="1"/>
          </p:cNvSpPr>
          <p:nvPr>
            <p:ph type="title"/>
          </p:nvPr>
        </p:nvSpPr>
        <p:spPr>
          <a:xfrm>
            <a:off x="358775" y="128588"/>
            <a:ext cx="5797550" cy="1008062"/>
          </a:xfrm>
        </p:spPr>
        <p:txBody>
          <a:bodyPr/>
          <a:lstStyle/>
          <a:p>
            <a:pPr eaLnBrk="1" hangingPunct="1"/>
            <a:r>
              <a:rPr lang="en-US" sz="2600" smtClean="0">
                <a:latin typeface="Calibri" pitchFamily="34" charset="0"/>
              </a:rPr>
              <a:t>Fault-Containment Regions in TTEthernet</a:t>
            </a:r>
          </a:p>
        </p:txBody>
      </p:sp>
      <p:sp>
        <p:nvSpPr>
          <p:cNvPr id="45062" name="Rectangle 56"/>
          <p:cNvSpPr>
            <a:spLocks noGrp="1" noChangeArrowheads="1"/>
          </p:cNvSpPr>
          <p:nvPr>
            <p:ph type="body" idx="1"/>
          </p:nvPr>
        </p:nvSpPr>
        <p:spPr>
          <a:xfrm>
            <a:off x="323850" y="3789040"/>
            <a:ext cx="8569325" cy="2017713"/>
          </a:xfrm>
        </p:spPr>
        <p:txBody>
          <a:bodyPr/>
          <a:lstStyle/>
          <a:p>
            <a:pPr marL="0" indent="0" eaLnBrk="1" hangingPunct="1"/>
            <a:r>
              <a:rPr lang="de-AT" sz="1900" b="1" dirty="0" err="1" smtClean="0">
                <a:latin typeface="Calibri" pitchFamily="34" charset="0"/>
              </a:rPr>
              <a:t>TTEthernet</a:t>
            </a:r>
            <a:r>
              <a:rPr lang="de-AT" sz="1900" b="1" dirty="0" smtClean="0">
                <a:latin typeface="Calibri" pitchFamily="34" charset="0"/>
              </a:rPr>
              <a:t> </a:t>
            </a:r>
            <a:r>
              <a:rPr lang="de-AT" sz="1900" b="1" dirty="0" err="1" smtClean="0">
                <a:latin typeface="Calibri" pitchFamily="34" charset="0"/>
              </a:rPr>
              <a:t>defines</a:t>
            </a:r>
            <a:r>
              <a:rPr lang="de-AT" sz="1900" b="1" dirty="0" smtClean="0">
                <a:latin typeface="Calibri" pitchFamily="34" charset="0"/>
              </a:rPr>
              <a:t> </a:t>
            </a:r>
            <a:r>
              <a:rPr lang="de-AT" sz="1900" dirty="0" smtClean="0">
                <a:latin typeface="Calibri" pitchFamily="34" charset="0"/>
              </a:rPr>
              <a:t>Switches</a:t>
            </a:r>
            <a:r>
              <a:rPr lang="de-AT" sz="1900" b="1" dirty="0" smtClean="0">
                <a:latin typeface="Calibri" pitchFamily="34" charset="0"/>
              </a:rPr>
              <a:t> </a:t>
            </a:r>
            <a:r>
              <a:rPr lang="de-AT" sz="1900" b="1" dirty="0" err="1" smtClean="0">
                <a:latin typeface="Calibri" pitchFamily="34" charset="0"/>
              </a:rPr>
              <a:t>and</a:t>
            </a:r>
            <a:r>
              <a:rPr lang="de-AT" sz="1900" b="1" dirty="0" smtClean="0">
                <a:latin typeface="Calibri" pitchFamily="34" charset="0"/>
              </a:rPr>
              <a:t> </a:t>
            </a:r>
            <a:r>
              <a:rPr lang="de-AT" sz="1900" dirty="0" smtClean="0">
                <a:latin typeface="Calibri" pitchFamily="34" charset="0"/>
              </a:rPr>
              <a:t>End Systems</a:t>
            </a:r>
            <a:r>
              <a:rPr lang="de-AT" sz="1900" b="1" dirty="0" smtClean="0">
                <a:latin typeface="Calibri" pitchFamily="34" charset="0"/>
              </a:rPr>
              <a:t> </a:t>
            </a:r>
            <a:r>
              <a:rPr lang="de-AT" sz="1900" b="1" dirty="0" err="1" smtClean="0">
                <a:latin typeface="Calibri" pitchFamily="34" charset="0"/>
              </a:rPr>
              <a:t>as</a:t>
            </a:r>
            <a:r>
              <a:rPr lang="de-AT" sz="1900" b="1" dirty="0" smtClean="0">
                <a:latin typeface="Calibri" pitchFamily="34" charset="0"/>
              </a:rPr>
              <a:t> </a:t>
            </a:r>
            <a:r>
              <a:rPr lang="de-AT" sz="1900" b="1" dirty="0" err="1" smtClean="0">
                <a:latin typeface="Calibri" pitchFamily="34" charset="0"/>
              </a:rPr>
              <a:t>two</a:t>
            </a:r>
            <a:r>
              <a:rPr lang="de-AT" sz="1900" b="1" dirty="0" smtClean="0">
                <a:latin typeface="Calibri" pitchFamily="34" charset="0"/>
              </a:rPr>
              <a:t> </a:t>
            </a:r>
            <a:r>
              <a:rPr lang="de-AT" sz="1900" b="1" dirty="0" err="1" smtClean="0">
                <a:latin typeface="Calibri" pitchFamily="34" charset="0"/>
              </a:rPr>
              <a:t>kinds</a:t>
            </a:r>
            <a:r>
              <a:rPr lang="de-AT" sz="1900" b="1" dirty="0" smtClean="0">
                <a:latin typeface="Calibri" pitchFamily="34" charset="0"/>
              </a:rPr>
              <a:t> </a:t>
            </a:r>
            <a:r>
              <a:rPr lang="de-AT" sz="1900" b="1" dirty="0" err="1" smtClean="0">
                <a:latin typeface="Calibri" pitchFamily="34" charset="0"/>
              </a:rPr>
              <a:t>of</a:t>
            </a:r>
            <a:r>
              <a:rPr lang="de-AT" sz="1900" b="1" dirty="0" smtClean="0">
                <a:latin typeface="Calibri" pitchFamily="34" charset="0"/>
              </a:rPr>
              <a:t> Fault-Containment </a:t>
            </a:r>
            <a:r>
              <a:rPr lang="de-AT" sz="1900" b="1" dirty="0" err="1" smtClean="0">
                <a:latin typeface="Calibri" pitchFamily="34" charset="0"/>
              </a:rPr>
              <a:t>Regions</a:t>
            </a:r>
            <a:r>
              <a:rPr lang="de-AT" sz="1900" b="1" dirty="0" smtClean="0">
                <a:latin typeface="Calibri" pitchFamily="34" charset="0"/>
              </a:rPr>
              <a:t>. Frame </a:t>
            </a:r>
            <a:r>
              <a:rPr lang="de-AT" sz="1900" b="1" dirty="0" err="1" smtClean="0">
                <a:latin typeface="Calibri" pitchFamily="34" charset="0"/>
              </a:rPr>
              <a:t>loss</a:t>
            </a:r>
            <a:r>
              <a:rPr lang="de-AT" sz="1900" b="1" dirty="0" smtClean="0">
                <a:latin typeface="Calibri" pitchFamily="34" charset="0"/>
              </a:rPr>
              <a:t> </a:t>
            </a:r>
            <a:r>
              <a:rPr lang="de-AT" sz="1900" b="1" dirty="0" err="1" smtClean="0">
                <a:latin typeface="Calibri" pitchFamily="34" charset="0"/>
              </a:rPr>
              <a:t>is</a:t>
            </a:r>
            <a:r>
              <a:rPr lang="de-AT" sz="1900" b="1" dirty="0" smtClean="0">
                <a:latin typeface="Calibri" pitchFamily="34" charset="0"/>
              </a:rPr>
              <a:t> </a:t>
            </a:r>
            <a:r>
              <a:rPr lang="de-AT" sz="1900" b="1" dirty="0" err="1" smtClean="0">
                <a:latin typeface="Calibri" pitchFamily="34" charset="0"/>
              </a:rPr>
              <a:t>mapped</a:t>
            </a:r>
            <a:r>
              <a:rPr lang="de-AT" sz="1900" b="1" dirty="0" smtClean="0">
                <a:latin typeface="Calibri" pitchFamily="34" charset="0"/>
              </a:rPr>
              <a:t> </a:t>
            </a:r>
            <a:r>
              <a:rPr lang="de-AT" sz="1900" b="1" dirty="0" err="1" smtClean="0">
                <a:latin typeface="Calibri" pitchFamily="34" charset="0"/>
              </a:rPr>
              <a:t>to</a:t>
            </a:r>
            <a:r>
              <a:rPr lang="de-AT" sz="1900" b="1" dirty="0" smtClean="0">
                <a:latin typeface="Calibri" pitchFamily="34" charset="0"/>
              </a:rPr>
              <a:t> </a:t>
            </a:r>
            <a:r>
              <a:rPr lang="de-AT" sz="1900" b="1" dirty="0" err="1" smtClean="0">
                <a:latin typeface="Calibri" pitchFamily="34" charset="0"/>
              </a:rPr>
              <a:t>the</a:t>
            </a:r>
            <a:r>
              <a:rPr lang="de-AT" sz="1900" b="1" dirty="0" smtClean="0">
                <a:latin typeface="Calibri" pitchFamily="34" charset="0"/>
              </a:rPr>
              <a:t> </a:t>
            </a:r>
            <a:r>
              <a:rPr lang="de-AT" sz="1900" b="1" dirty="0" err="1" smtClean="0">
                <a:latin typeface="Calibri" pitchFamily="34" charset="0"/>
              </a:rPr>
              <a:t>respective</a:t>
            </a:r>
            <a:r>
              <a:rPr lang="de-AT" sz="1900" b="1" dirty="0" smtClean="0">
                <a:latin typeface="Calibri" pitchFamily="34" charset="0"/>
              </a:rPr>
              <a:t> </a:t>
            </a:r>
            <a:r>
              <a:rPr lang="de-AT" sz="1900" b="1" dirty="0" err="1" smtClean="0">
                <a:latin typeface="Calibri" pitchFamily="34" charset="0"/>
              </a:rPr>
              <a:t>sender</a:t>
            </a:r>
            <a:r>
              <a:rPr lang="de-AT" sz="1900" b="1" dirty="0" smtClean="0">
                <a:latin typeface="Calibri" pitchFamily="34" charset="0"/>
              </a:rPr>
              <a:t>.</a:t>
            </a:r>
          </a:p>
          <a:p>
            <a:pPr marL="0" indent="0" eaLnBrk="1" hangingPunct="1"/>
            <a:r>
              <a:rPr lang="de-AT" sz="1900" b="1" dirty="0" err="1" smtClean="0">
                <a:latin typeface="Calibri" pitchFamily="34" charset="0"/>
              </a:rPr>
              <a:t>Depending</a:t>
            </a:r>
            <a:r>
              <a:rPr lang="de-AT" sz="1900" b="1" dirty="0" smtClean="0">
                <a:latin typeface="Calibri" pitchFamily="34" charset="0"/>
              </a:rPr>
              <a:t> on </a:t>
            </a:r>
            <a:r>
              <a:rPr lang="de-AT" sz="1900" b="1" dirty="0" err="1" smtClean="0">
                <a:latin typeface="Calibri" pitchFamily="34" charset="0"/>
              </a:rPr>
              <a:t>cost</a:t>
            </a:r>
            <a:r>
              <a:rPr lang="de-AT" sz="1900" b="1" dirty="0" smtClean="0">
                <a:latin typeface="Calibri" pitchFamily="34" charset="0"/>
              </a:rPr>
              <a:t> </a:t>
            </a:r>
            <a:r>
              <a:rPr lang="de-AT" sz="1900" b="1" dirty="0" err="1" smtClean="0">
                <a:latin typeface="Calibri" pitchFamily="34" charset="0"/>
              </a:rPr>
              <a:t>and</a:t>
            </a:r>
            <a:r>
              <a:rPr lang="de-AT" sz="1900" b="1" dirty="0" smtClean="0">
                <a:latin typeface="Calibri" pitchFamily="34" charset="0"/>
              </a:rPr>
              <a:t> </a:t>
            </a:r>
            <a:r>
              <a:rPr lang="de-AT" sz="1900" b="1" dirty="0" err="1" smtClean="0">
                <a:latin typeface="Calibri" pitchFamily="34" charset="0"/>
              </a:rPr>
              <a:t>reliability</a:t>
            </a:r>
            <a:r>
              <a:rPr lang="de-AT" sz="1900" b="1" dirty="0" smtClean="0">
                <a:latin typeface="Calibri" pitchFamily="34" charset="0"/>
              </a:rPr>
              <a:t> </a:t>
            </a:r>
            <a:r>
              <a:rPr lang="de-AT" sz="1900" b="1" dirty="0" err="1" smtClean="0">
                <a:latin typeface="Calibri" pitchFamily="34" charset="0"/>
              </a:rPr>
              <a:t>targets</a:t>
            </a:r>
            <a:r>
              <a:rPr lang="de-AT" sz="1900" b="1" dirty="0" smtClean="0">
                <a:latin typeface="Calibri" pitchFamily="34" charset="0"/>
              </a:rPr>
              <a:t>, </a:t>
            </a:r>
            <a:r>
              <a:rPr lang="de-AT" sz="1900" b="1" dirty="0" err="1" smtClean="0">
                <a:latin typeface="Calibri" pitchFamily="34" charset="0"/>
              </a:rPr>
              <a:t>switches</a:t>
            </a:r>
            <a:r>
              <a:rPr lang="de-AT" sz="1900" b="1" dirty="0" smtClean="0">
                <a:latin typeface="Calibri" pitchFamily="34" charset="0"/>
              </a:rPr>
              <a:t> </a:t>
            </a:r>
            <a:r>
              <a:rPr lang="de-AT" sz="1900" b="1" dirty="0" err="1" smtClean="0">
                <a:latin typeface="Calibri" pitchFamily="34" charset="0"/>
              </a:rPr>
              <a:t>and</a:t>
            </a:r>
            <a:r>
              <a:rPr lang="de-AT" sz="1900" b="1" dirty="0" smtClean="0">
                <a:latin typeface="Calibri" pitchFamily="34" charset="0"/>
              </a:rPr>
              <a:t> </a:t>
            </a:r>
            <a:r>
              <a:rPr lang="de-AT" sz="1900" b="1" dirty="0" err="1" smtClean="0">
                <a:latin typeface="Calibri" pitchFamily="34" charset="0"/>
              </a:rPr>
              <a:t>or</a:t>
            </a:r>
            <a:r>
              <a:rPr lang="de-AT" sz="1900" b="1" dirty="0" smtClean="0">
                <a:latin typeface="Calibri" pitchFamily="34" charset="0"/>
              </a:rPr>
              <a:t> end </a:t>
            </a:r>
            <a:r>
              <a:rPr lang="de-AT" sz="1900" b="1" dirty="0" err="1" smtClean="0">
                <a:latin typeface="Calibri" pitchFamily="34" charset="0"/>
              </a:rPr>
              <a:t>systems</a:t>
            </a:r>
            <a:r>
              <a:rPr lang="de-AT" sz="1900" b="1" dirty="0" smtClean="0">
                <a:latin typeface="Calibri" pitchFamily="34" charset="0"/>
              </a:rPr>
              <a:t> </a:t>
            </a:r>
            <a:r>
              <a:rPr lang="de-AT" sz="1900" b="1" dirty="0" err="1" smtClean="0">
                <a:latin typeface="Calibri" pitchFamily="34" charset="0"/>
              </a:rPr>
              <a:t>may</a:t>
            </a:r>
            <a:r>
              <a:rPr lang="de-AT" sz="1900" b="1" dirty="0" smtClean="0">
                <a:latin typeface="Calibri" pitchFamily="34" charset="0"/>
              </a:rPr>
              <a:t> </a:t>
            </a:r>
            <a:r>
              <a:rPr lang="de-AT" sz="1900" b="1" dirty="0" err="1" smtClean="0">
                <a:latin typeface="Calibri" pitchFamily="34" charset="0"/>
              </a:rPr>
              <a:t>be</a:t>
            </a:r>
            <a:r>
              <a:rPr lang="de-AT" sz="1900" b="1" dirty="0" smtClean="0">
                <a:latin typeface="Calibri" pitchFamily="34" charset="0"/>
              </a:rPr>
              <a:t> </a:t>
            </a:r>
            <a:r>
              <a:rPr lang="de-AT" sz="1900" b="1" dirty="0" err="1" smtClean="0">
                <a:latin typeface="Calibri" pitchFamily="34" charset="0"/>
              </a:rPr>
              <a:t>implemented</a:t>
            </a:r>
            <a:r>
              <a:rPr lang="de-AT" sz="1900" b="1" dirty="0" smtClean="0">
                <a:latin typeface="Calibri" pitchFamily="34" charset="0"/>
              </a:rPr>
              <a:t> </a:t>
            </a:r>
            <a:r>
              <a:rPr lang="de-AT" sz="1900" b="1" dirty="0" err="1" smtClean="0">
                <a:latin typeface="Calibri" pitchFamily="34" charset="0"/>
              </a:rPr>
              <a:t>with</a:t>
            </a:r>
            <a:r>
              <a:rPr lang="de-AT" sz="1900" b="1" dirty="0" smtClean="0">
                <a:latin typeface="Calibri" pitchFamily="34" charset="0"/>
              </a:rPr>
              <a:t> </a:t>
            </a:r>
            <a:r>
              <a:rPr lang="de-AT" sz="1900" b="1" dirty="0" err="1" smtClean="0">
                <a:latin typeface="Calibri" pitchFamily="34" charset="0"/>
              </a:rPr>
              <a:t>standard</a:t>
            </a:r>
            <a:r>
              <a:rPr lang="de-AT" sz="1900" b="1" dirty="0" smtClean="0">
                <a:latin typeface="Calibri" pitchFamily="34" charset="0"/>
              </a:rPr>
              <a:t> </a:t>
            </a:r>
            <a:r>
              <a:rPr lang="de-AT" sz="1900" b="1" dirty="0" err="1" smtClean="0">
                <a:latin typeface="Calibri" pitchFamily="34" charset="0"/>
              </a:rPr>
              <a:t>or</a:t>
            </a:r>
            <a:r>
              <a:rPr lang="de-AT" sz="1900" b="1" dirty="0" smtClean="0">
                <a:latin typeface="Calibri" pitchFamily="34" charset="0"/>
              </a:rPr>
              <a:t> high-</a:t>
            </a:r>
            <a:r>
              <a:rPr lang="de-AT" sz="1900" b="1" dirty="0" err="1" smtClean="0">
                <a:latin typeface="Calibri" pitchFamily="34" charset="0"/>
              </a:rPr>
              <a:t>integrity</a:t>
            </a:r>
            <a:r>
              <a:rPr lang="de-AT" sz="1900" b="1" dirty="0" smtClean="0">
                <a:latin typeface="Calibri" pitchFamily="34" charset="0"/>
              </a:rPr>
              <a:t> in </a:t>
            </a:r>
            <a:r>
              <a:rPr lang="de-AT" sz="1900" b="1" dirty="0" err="1" smtClean="0">
                <a:latin typeface="Calibri" pitchFamily="34" charset="0"/>
              </a:rPr>
              <a:t>order</a:t>
            </a:r>
            <a:r>
              <a:rPr lang="de-AT" sz="1900" b="1" dirty="0" smtClean="0">
                <a:latin typeface="Calibri" pitchFamily="34" charset="0"/>
              </a:rPr>
              <a:t> </a:t>
            </a:r>
            <a:r>
              <a:rPr lang="de-AT" sz="1900" b="1" dirty="0" err="1" smtClean="0">
                <a:latin typeface="Calibri" pitchFamily="34" charset="0"/>
              </a:rPr>
              <a:t>to</a:t>
            </a:r>
            <a:r>
              <a:rPr lang="de-AT" sz="1900" b="1" dirty="0" smtClean="0">
                <a:latin typeface="Calibri" pitchFamily="34" charset="0"/>
              </a:rPr>
              <a:t> </a:t>
            </a:r>
            <a:r>
              <a:rPr lang="de-AT" sz="1900" b="1" dirty="0" err="1" smtClean="0">
                <a:latin typeface="Calibri" pitchFamily="34" charset="0"/>
              </a:rPr>
              <a:t>be</a:t>
            </a:r>
            <a:r>
              <a:rPr lang="de-AT" sz="1900" b="1" dirty="0" smtClean="0">
                <a:latin typeface="Calibri" pitchFamily="34" charset="0"/>
              </a:rPr>
              <a:t> </a:t>
            </a:r>
            <a:r>
              <a:rPr lang="de-AT" sz="1900" b="1" dirty="0" err="1" smtClean="0">
                <a:latin typeface="Calibri" pitchFamily="34" charset="0"/>
              </a:rPr>
              <a:t>able</a:t>
            </a:r>
            <a:r>
              <a:rPr lang="de-AT" sz="1900" b="1" dirty="0" smtClean="0">
                <a:latin typeface="Calibri" pitchFamily="34" charset="0"/>
              </a:rPr>
              <a:t> </a:t>
            </a:r>
            <a:r>
              <a:rPr lang="de-AT" sz="1900" b="1" dirty="0" err="1" smtClean="0">
                <a:latin typeface="Calibri" pitchFamily="34" charset="0"/>
              </a:rPr>
              <a:t>to</a:t>
            </a:r>
            <a:r>
              <a:rPr lang="de-AT" sz="1900" b="1" dirty="0" smtClean="0">
                <a:latin typeface="Calibri" pitchFamily="34" charset="0"/>
              </a:rPr>
              <a:t> </a:t>
            </a:r>
            <a:r>
              <a:rPr lang="de-AT" sz="1900" b="1" dirty="0" err="1" smtClean="0">
                <a:latin typeface="Calibri" pitchFamily="34" charset="0"/>
              </a:rPr>
              <a:t>scale</a:t>
            </a:r>
            <a:r>
              <a:rPr lang="de-AT" sz="1900" b="1" dirty="0" smtClean="0">
                <a:latin typeface="Calibri" pitchFamily="34" charset="0"/>
              </a:rPr>
              <a:t> </a:t>
            </a:r>
            <a:r>
              <a:rPr lang="de-AT" sz="1900" b="1" dirty="0" err="1" smtClean="0">
                <a:latin typeface="Calibri" pitchFamily="34" charset="0"/>
              </a:rPr>
              <a:t>from</a:t>
            </a:r>
            <a:r>
              <a:rPr lang="de-AT" sz="1900" b="1" dirty="0" smtClean="0">
                <a:latin typeface="Calibri" pitchFamily="34" charset="0"/>
              </a:rPr>
              <a:t> </a:t>
            </a:r>
            <a:br>
              <a:rPr lang="de-AT" sz="1900" b="1" dirty="0" smtClean="0">
                <a:latin typeface="Calibri" pitchFamily="34" charset="0"/>
              </a:rPr>
            </a:br>
            <a:r>
              <a:rPr lang="de-AT" sz="1900" dirty="0" err="1" smtClean="0">
                <a:latin typeface="Calibri" pitchFamily="34" charset="0"/>
              </a:rPr>
              <a:t>single</a:t>
            </a:r>
            <a:r>
              <a:rPr lang="de-AT" sz="1900" b="1" dirty="0" smtClean="0">
                <a:latin typeface="Calibri" pitchFamily="34" charset="0"/>
              </a:rPr>
              <a:t> </a:t>
            </a:r>
            <a:r>
              <a:rPr lang="de-AT" sz="1900" b="1" dirty="0" err="1" smtClean="0">
                <a:latin typeface="Calibri" pitchFamily="34" charset="0"/>
              </a:rPr>
              <a:t>to</a:t>
            </a:r>
            <a:r>
              <a:rPr lang="de-AT" sz="1900" b="1" dirty="0" smtClean="0">
                <a:latin typeface="Calibri" pitchFamily="34" charset="0"/>
              </a:rPr>
              <a:t> </a:t>
            </a:r>
            <a:r>
              <a:rPr lang="de-AT" sz="1900" dirty="0" smtClean="0">
                <a:latin typeface="Calibri" pitchFamily="34" charset="0"/>
              </a:rPr>
              <a:t>dual</a:t>
            </a:r>
            <a:r>
              <a:rPr lang="de-AT" sz="1900" b="1" dirty="0" smtClean="0">
                <a:latin typeface="Calibri" pitchFamily="34" charset="0"/>
              </a:rPr>
              <a:t> fault </a:t>
            </a:r>
            <a:r>
              <a:rPr lang="de-AT" sz="1900" b="1" dirty="0" err="1" smtClean="0">
                <a:latin typeface="Calibri" pitchFamily="34" charset="0"/>
              </a:rPr>
              <a:t>tolerance</a:t>
            </a:r>
            <a:r>
              <a:rPr lang="de-AT" sz="1900" b="1" dirty="0" smtClean="0">
                <a:latin typeface="Calibri" pitchFamily="34" charset="0"/>
              </a:rPr>
              <a:t>.</a:t>
            </a:r>
          </a:p>
          <a:p>
            <a:pPr marL="0" indent="0" eaLnBrk="1" hangingPunct="1"/>
            <a:r>
              <a:rPr lang="de-AT" sz="1900" b="1" dirty="0" smtClean="0">
                <a:latin typeface="Calibri" pitchFamily="34" charset="0"/>
              </a:rPr>
              <a:t>Protocol </a:t>
            </a:r>
            <a:r>
              <a:rPr lang="de-AT" sz="1900" b="1" dirty="0" err="1" smtClean="0">
                <a:latin typeface="Calibri" pitchFamily="34" charset="0"/>
              </a:rPr>
              <a:t>mechanisms</a:t>
            </a:r>
            <a:r>
              <a:rPr lang="de-AT" sz="1900" b="1" dirty="0" smtClean="0">
                <a:latin typeface="Calibri" pitchFamily="34" charset="0"/>
              </a:rPr>
              <a:t> </a:t>
            </a:r>
            <a:r>
              <a:rPr lang="de-AT" sz="1900" b="1" dirty="0" err="1" smtClean="0">
                <a:latin typeface="Calibri" pitchFamily="34" charset="0"/>
              </a:rPr>
              <a:t>can</a:t>
            </a:r>
            <a:r>
              <a:rPr lang="de-AT" sz="1900" b="1" dirty="0" smtClean="0">
                <a:latin typeface="Calibri" pitchFamily="34" charset="0"/>
              </a:rPr>
              <a:t> </a:t>
            </a:r>
            <a:r>
              <a:rPr lang="de-AT" sz="1900" b="1" dirty="0" err="1" smtClean="0">
                <a:latin typeface="Calibri" pitchFamily="34" charset="0"/>
              </a:rPr>
              <a:t>be</a:t>
            </a:r>
            <a:r>
              <a:rPr lang="de-AT" sz="1900" b="1" dirty="0" smtClean="0">
                <a:latin typeface="Calibri" pitchFamily="34" charset="0"/>
              </a:rPr>
              <a:t> </a:t>
            </a:r>
            <a:r>
              <a:rPr lang="de-AT" sz="1900" b="1" dirty="0" err="1" smtClean="0">
                <a:latin typeface="Calibri" pitchFamily="34" charset="0"/>
              </a:rPr>
              <a:t>configured</a:t>
            </a:r>
            <a:r>
              <a:rPr lang="de-AT" sz="1900" b="1" dirty="0" smtClean="0">
                <a:latin typeface="Calibri" pitchFamily="34" charset="0"/>
              </a:rPr>
              <a:t> </a:t>
            </a:r>
            <a:r>
              <a:rPr lang="de-AT" sz="1900" b="1" dirty="0" err="1" smtClean="0">
                <a:latin typeface="Calibri" pitchFamily="34" charset="0"/>
              </a:rPr>
              <a:t>to</a:t>
            </a:r>
            <a:r>
              <a:rPr lang="de-AT" sz="1900" b="1" dirty="0" smtClean="0">
                <a:latin typeface="Calibri" pitchFamily="34" charset="0"/>
              </a:rPr>
              <a:t> handle </a:t>
            </a:r>
            <a:r>
              <a:rPr lang="de-AT" sz="1900" dirty="0" err="1" smtClean="0">
                <a:latin typeface="Calibri" pitchFamily="34" charset="0"/>
              </a:rPr>
              <a:t>Strictly</a:t>
            </a:r>
            <a:r>
              <a:rPr lang="de-AT" sz="1900" dirty="0" smtClean="0">
                <a:latin typeface="Calibri" pitchFamily="34" charset="0"/>
              </a:rPr>
              <a:t> </a:t>
            </a:r>
            <a:r>
              <a:rPr lang="de-AT" sz="1900" dirty="0" err="1" smtClean="0">
                <a:latin typeface="Calibri" pitchFamily="34" charset="0"/>
              </a:rPr>
              <a:t>Omissive</a:t>
            </a:r>
            <a:r>
              <a:rPr lang="de-AT" sz="1900" dirty="0" smtClean="0">
                <a:latin typeface="Calibri" pitchFamily="34" charset="0"/>
              </a:rPr>
              <a:t> </a:t>
            </a:r>
            <a:r>
              <a:rPr lang="de-AT" sz="1900" dirty="0" err="1" smtClean="0">
                <a:latin typeface="Calibri" pitchFamily="34" charset="0"/>
              </a:rPr>
              <a:t>Asymmetric</a:t>
            </a:r>
            <a:r>
              <a:rPr lang="de-AT" sz="1900" b="1" dirty="0" smtClean="0">
                <a:latin typeface="Calibri" pitchFamily="34" charset="0"/>
              </a:rPr>
              <a:t> </a:t>
            </a:r>
            <a:r>
              <a:rPr lang="de-AT" sz="1900" b="1" dirty="0" err="1" smtClean="0">
                <a:latin typeface="Calibri" pitchFamily="34" charset="0"/>
              </a:rPr>
              <a:t>switch</a:t>
            </a:r>
            <a:r>
              <a:rPr lang="de-AT" sz="1900" b="1" dirty="0" smtClean="0">
                <a:latin typeface="Calibri" pitchFamily="34" charset="0"/>
              </a:rPr>
              <a:t> </a:t>
            </a:r>
            <a:r>
              <a:rPr lang="de-AT" sz="1900" b="1" dirty="0" err="1" smtClean="0">
                <a:latin typeface="Calibri" pitchFamily="34" charset="0"/>
              </a:rPr>
              <a:t>faults</a:t>
            </a:r>
            <a:r>
              <a:rPr lang="de-AT" sz="1900" b="1" dirty="0" smtClean="0">
                <a:latin typeface="Calibri" pitchFamily="34" charset="0"/>
              </a:rPr>
              <a:t> (HI) </a:t>
            </a:r>
            <a:r>
              <a:rPr lang="de-AT" sz="1900" b="1" dirty="0" err="1" smtClean="0">
                <a:latin typeface="Calibri" pitchFamily="34" charset="0"/>
              </a:rPr>
              <a:t>and</a:t>
            </a:r>
            <a:r>
              <a:rPr lang="de-AT" sz="1900" b="1" dirty="0" smtClean="0">
                <a:latin typeface="Calibri" pitchFamily="34" charset="0"/>
              </a:rPr>
              <a:t> </a:t>
            </a:r>
            <a:r>
              <a:rPr lang="de-AT" sz="1900" b="1" dirty="0" err="1" smtClean="0">
                <a:latin typeface="Calibri" pitchFamily="34" charset="0"/>
              </a:rPr>
              <a:t>fully</a:t>
            </a:r>
            <a:r>
              <a:rPr lang="de-AT" sz="1900" b="1" dirty="0" smtClean="0">
                <a:latin typeface="Calibri" pitchFamily="34" charset="0"/>
              </a:rPr>
              <a:t> </a:t>
            </a:r>
            <a:r>
              <a:rPr lang="de-AT" sz="1900" dirty="0" err="1" smtClean="0">
                <a:latin typeface="Calibri" pitchFamily="34" charset="0"/>
              </a:rPr>
              <a:t>Transmissive</a:t>
            </a:r>
            <a:r>
              <a:rPr lang="de-AT" sz="1900" dirty="0" smtClean="0">
                <a:latin typeface="Calibri" pitchFamily="34" charset="0"/>
              </a:rPr>
              <a:t> </a:t>
            </a:r>
            <a:r>
              <a:rPr lang="de-AT" sz="1900" dirty="0" err="1" smtClean="0">
                <a:latin typeface="Calibri" pitchFamily="34" charset="0"/>
              </a:rPr>
              <a:t>Asymmetric</a:t>
            </a:r>
            <a:r>
              <a:rPr lang="de-AT" sz="1900" b="1" dirty="0" smtClean="0">
                <a:latin typeface="Calibri" pitchFamily="34" charset="0"/>
              </a:rPr>
              <a:t> end </a:t>
            </a:r>
            <a:r>
              <a:rPr lang="de-AT" sz="1900" b="1" dirty="0" err="1" smtClean="0">
                <a:latin typeface="Calibri" pitchFamily="34" charset="0"/>
              </a:rPr>
              <a:t>system</a:t>
            </a:r>
            <a:r>
              <a:rPr lang="de-AT" sz="1900" b="1" dirty="0" smtClean="0">
                <a:latin typeface="Calibri" pitchFamily="34" charset="0"/>
              </a:rPr>
              <a:t> </a:t>
            </a:r>
            <a:r>
              <a:rPr lang="de-AT" sz="1900" b="1" dirty="0" err="1" smtClean="0">
                <a:latin typeface="Calibri" pitchFamily="34" charset="0"/>
              </a:rPr>
              <a:t>faults</a:t>
            </a:r>
            <a:r>
              <a:rPr lang="de-AT" sz="1900" b="1" dirty="0" smtClean="0">
                <a:latin typeface="Calibri" pitchFamily="34" charset="0"/>
              </a:rPr>
              <a:t> (SI).</a:t>
            </a:r>
          </a:p>
        </p:txBody>
      </p:sp>
    </p:spTree>
    <p:extLst>
      <p:ext uri="{BB962C8B-B14F-4D97-AF65-F5344CB8AC3E}">
        <p14:creationId xmlns:p14="http://schemas.microsoft.com/office/powerpoint/2010/main" val="2379650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28588"/>
            <a:ext cx="5653088" cy="1139825"/>
          </a:xfrm>
        </p:spPr>
        <p:txBody>
          <a:bodyPr/>
          <a:lstStyle/>
          <a:p>
            <a:pPr eaLnBrk="1" hangingPunct="1"/>
            <a:r>
              <a:rPr lang="en-US" altLang="en-US" smtClean="0"/>
              <a:t>High-Integrity: Self-Checking Pair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6213" indent="-176213" eaLnBrk="1" hangingPunct="1">
              <a:buFontTx/>
              <a:buChar char="•"/>
            </a:pPr>
            <a:r>
              <a:rPr lang="en-US" altLang="en-US" sz="2100" smtClean="0"/>
              <a:t>High integrity design: Self checking pair</a:t>
            </a:r>
          </a:p>
          <a:p>
            <a:pPr marL="176213" indent="-176213" eaLnBrk="1" hangingPunct="1">
              <a:buFontTx/>
              <a:buChar char="•"/>
            </a:pPr>
            <a:r>
              <a:rPr lang="en-US" altLang="en-US" sz="2100" smtClean="0"/>
              <a:t>Two processor that execute same function in parallel</a:t>
            </a:r>
          </a:p>
          <a:p>
            <a:pPr marL="176213" indent="-176213" eaLnBrk="1" hangingPunct="1">
              <a:buFontTx/>
              <a:buChar char="•"/>
            </a:pPr>
            <a:r>
              <a:rPr lang="en-US" altLang="en-US" sz="2100" smtClean="0"/>
              <a:t>Comparator checks output of both processors.</a:t>
            </a:r>
          </a:p>
          <a:p>
            <a:pPr marL="176213" indent="-176213" eaLnBrk="1" hangingPunct="1">
              <a:buFontTx/>
              <a:buChar char="•"/>
            </a:pPr>
            <a:r>
              <a:rPr lang="en-US" altLang="en-US" sz="2100" smtClean="0"/>
              <a:t>If one processor fails (maliciously) and generates wrong data, second processors shuts down.</a:t>
            </a:r>
          </a:p>
          <a:p>
            <a:pPr marL="176213" indent="-176213" eaLnBrk="1" hangingPunct="1">
              <a:buFontTx/>
              <a:buChar char="•"/>
            </a:pPr>
            <a:endParaRPr lang="en-US" altLang="en-US" sz="2100" smtClean="0"/>
          </a:p>
          <a:p>
            <a:pPr marL="176213" indent="-176213" eaLnBrk="1" hangingPunct="1"/>
            <a:endParaRPr lang="en-US" altLang="en-US" sz="2100" smtClean="0"/>
          </a:p>
          <a:p>
            <a:pPr marL="176213" indent="-176213" eaLnBrk="1" hangingPunct="1">
              <a:buFontTx/>
              <a:buChar char="•"/>
            </a:pPr>
            <a:endParaRPr lang="en-US" altLang="en-US" sz="2100" smtClean="0"/>
          </a:p>
        </p:txBody>
      </p:sp>
      <p:sp>
        <p:nvSpPr>
          <p:cNvPr id="47110" name="Text Box 4"/>
          <p:cNvSpPr txBox="1">
            <a:spLocks noChangeArrowheads="1"/>
          </p:cNvSpPr>
          <p:nvPr/>
        </p:nvSpPr>
        <p:spPr bwMode="auto">
          <a:xfrm>
            <a:off x="0" y="5778500"/>
            <a:ext cx="9144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3D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 sz="4300">
                <a:solidFill>
                  <a:srgbClr val="0093D0"/>
                </a:solidFill>
                <a:latin typeface="Arial" pitchFamily="34" charset="0"/>
              </a:defRPr>
            </a:lvl1pPr>
            <a:lvl2pPr marL="742950" indent="-285750" eaLnBrk="0" hangingPunct="0">
              <a:defRPr sz="4300">
                <a:solidFill>
                  <a:srgbClr val="0093D0"/>
                </a:solidFill>
                <a:latin typeface="Arial" pitchFamily="34" charset="0"/>
              </a:defRPr>
            </a:lvl2pPr>
            <a:lvl3pPr marL="1143000" indent="-228600" eaLnBrk="0" hangingPunct="0">
              <a:defRPr sz="4300">
                <a:solidFill>
                  <a:srgbClr val="0093D0"/>
                </a:solidFill>
                <a:latin typeface="Arial" pitchFamily="34" charset="0"/>
              </a:defRPr>
            </a:lvl3pPr>
            <a:lvl4pPr marL="1600200" indent="-228600" eaLnBrk="0" hangingPunct="0">
              <a:defRPr sz="4300">
                <a:solidFill>
                  <a:srgbClr val="0093D0"/>
                </a:solidFill>
                <a:latin typeface="Arial" pitchFamily="34" charset="0"/>
              </a:defRPr>
            </a:lvl4pPr>
            <a:lvl5pPr marL="2057400" indent="-228600" eaLnBrk="0" hangingPunct="0">
              <a:defRPr sz="4300">
                <a:solidFill>
                  <a:srgbClr val="0093D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93D0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en-US" sz="2400" b="1">
                <a:solidFill>
                  <a:srgbClr val="F29400"/>
                </a:solidFill>
              </a:rPr>
              <a:t>Self-checking pair ensures fail-silence !</a:t>
            </a:r>
          </a:p>
        </p:txBody>
      </p:sp>
      <p:pic>
        <p:nvPicPr>
          <p:cNvPr id="47111" name="Picture 5" descr="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00438"/>
            <a:ext cx="7289800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81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duct-Roadmap">
  <a:themeElements>
    <a:clrScheme name="Product-Roadma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duct-Roadma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4300" b="0" i="0" u="none" strike="noStrike" cap="none" normalizeH="0" baseline="0" smtClean="0">
            <a:ln>
              <a:noFill/>
            </a:ln>
            <a:solidFill>
              <a:srgbClr val="0093D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4300" b="0" i="0" u="none" strike="noStrike" cap="none" normalizeH="0" baseline="0" smtClean="0">
            <a:ln>
              <a:noFill/>
            </a:ln>
            <a:solidFill>
              <a:srgbClr val="0093D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duct-Roadma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duct-Roadma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duct-Roadma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duct-Roadma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duct-Roadma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duct-Roadma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duct-Roadma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duct-Roadma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duct-Roadma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duct-Roadma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duct-Roadma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duct-Roadma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4300" b="0" i="0" u="none" strike="noStrike" cap="none" normalizeH="0" baseline="0" smtClean="0">
            <a:ln>
              <a:noFill/>
            </a:ln>
            <a:solidFill>
              <a:srgbClr val="0093D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4300" b="0" i="0" u="none" strike="noStrike" cap="none" normalizeH="0" baseline="0" smtClean="0">
            <a:ln>
              <a:noFill/>
            </a:ln>
            <a:solidFill>
              <a:srgbClr val="0093D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4300" b="0" i="0" u="none" strike="noStrike" cap="none" normalizeH="0" baseline="0" smtClean="0">
            <a:ln>
              <a:noFill/>
            </a:ln>
            <a:solidFill>
              <a:srgbClr val="0093D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4300" b="0" i="0" u="none" strike="noStrike" cap="none" normalizeH="0" baseline="0" smtClean="0">
            <a:ln>
              <a:noFill/>
            </a:ln>
            <a:solidFill>
              <a:srgbClr val="0093D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TTech">
  <a:themeElements>
    <a:clrScheme name="TTTec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TTe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4300" b="0" i="0" u="none" strike="noStrike" cap="none" normalizeH="0" baseline="0" smtClean="0">
            <a:ln>
              <a:noFill/>
            </a:ln>
            <a:solidFill>
              <a:srgbClr val="0093D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4300" b="0" i="0" u="none" strike="noStrike" cap="none" normalizeH="0" baseline="0" smtClean="0">
            <a:ln>
              <a:noFill/>
            </a:ln>
            <a:solidFill>
              <a:srgbClr val="0093D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TTec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Tec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Tec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Tec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Tec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Tec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TTec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TTec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TTec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TTec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TTec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TTec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Product-Roadmap</Template>
  <TotalTime>0</TotalTime>
  <Words>934</Words>
  <Application>Microsoft Office PowerPoint</Application>
  <PresentationFormat>On-screen Show (4:3)</PresentationFormat>
  <Paragraphs>238</Paragraphs>
  <Slides>20</Slides>
  <Notes>16</Notes>
  <HiddenSlides>1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Product-Roadmap</vt:lpstr>
      <vt:lpstr>2_Custom Design</vt:lpstr>
      <vt:lpstr>3_Custom Design</vt:lpstr>
      <vt:lpstr>TTTech</vt:lpstr>
      <vt:lpstr>Microsoft Visio Drawing</vt:lpstr>
      <vt:lpstr>Visio</vt:lpstr>
      <vt:lpstr>PowerPoint Presentation</vt:lpstr>
      <vt:lpstr>Agenda    </vt:lpstr>
      <vt:lpstr>State of the Art Launcher Avionics Architectures </vt:lpstr>
      <vt:lpstr>Disadvantages  </vt:lpstr>
      <vt:lpstr>TTEthernet – Traffic Classes </vt:lpstr>
      <vt:lpstr>FT Synchronized Global Time</vt:lpstr>
      <vt:lpstr>Time-triggered Traffic Timing</vt:lpstr>
      <vt:lpstr>Fault-Containment Regions in TTEthernet</vt:lpstr>
      <vt:lpstr>High-Integrity: Self-Checking Pair</vt:lpstr>
      <vt:lpstr>Launcher Avionics Architectures based on TTEthernet – Sync  </vt:lpstr>
      <vt:lpstr>Launcher Avionics Architectures based on TTEthernet – Data  </vt:lpstr>
      <vt:lpstr>Network Building Blocks </vt:lpstr>
      <vt:lpstr>TTE-Controller Space</vt:lpstr>
      <vt:lpstr>TTE-Controller</vt:lpstr>
      <vt:lpstr>TTC - Communication </vt:lpstr>
      <vt:lpstr>TTE-Controller – Architecture      </vt:lpstr>
      <vt:lpstr>Chip Product Roadmap</vt:lpstr>
      <vt:lpstr>Ethernet PHY for Space  </vt:lpstr>
      <vt:lpstr>Conclusion </vt:lpstr>
      <vt:lpstr>PowerPoint Presentation</vt:lpstr>
    </vt:vector>
  </TitlesOfParts>
  <Company>TTTech Computertechnik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Systems Inevitably Benefit from TTE</dc:title>
  <dc:creator>K. Matthias Mäke-Kail;Christian Fidi</dc:creator>
  <cp:lastModifiedBy>Christian Fidi</cp:lastModifiedBy>
  <cp:revision>403</cp:revision>
  <cp:lastPrinted>2016-01-13T17:08:05Z</cp:lastPrinted>
  <dcterms:created xsi:type="dcterms:W3CDTF">2012-01-12T09:13:41Z</dcterms:created>
  <dcterms:modified xsi:type="dcterms:W3CDTF">2016-12-13T19:34:05Z</dcterms:modified>
</cp:coreProperties>
</file>