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82" r:id="rId2"/>
    <p:sldId id="257" r:id="rId3"/>
    <p:sldId id="258" r:id="rId4"/>
    <p:sldId id="265" r:id="rId5"/>
    <p:sldId id="266" r:id="rId6"/>
    <p:sldId id="259" r:id="rId7"/>
    <p:sldId id="277" r:id="rId8"/>
    <p:sldId id="278" r:id="rId9"/>
    <p:sldId id="279" r:id="rId10"/>
    <p:sldId id="280" r:id="rId11"/>
    <p:sldId id="281" r:id="rId12"/>
    <p:sldId id="267" r:id="rId13"/>
    <p:sldId id="268" r:id="rId14"/>
    <p:sldId id="270" r:id="rId15"/>
    <p:sldId id="292" r:id="rId16"/>
    <p:sldId id="274" r:id="rId17"/>
    <p:sldId id="275" r:id="rId18"/>
    <p:sldId id="276" r:id="rId19"/>
    <p:sldId id="273" r:id="rId20"/>
    <p:sldId id="264" r:id="rId21"/>
    <p:sldId id="291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7139" autoAdjust="0"/>
    <p:restoredTop sz="94660"/>
  </p:normalViewPr>
  <p:slideViewPr>
    <p:cSldViewPr>
      <p:cViewPr varScale="1">
        <p:scale>
          <a:sx n="76" d="100"/>
          <a:sy n="76" d="100"/>
        </p:scale>
        <p:origin x="-850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0C413B-9C6E-406C-9632-607F2A69CE21}" type="datetimeFigureOut">
              <a:rPr lang="en-US" smtClean="0"/>
              <a:pPr/>
              <a:t>11/25/2016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B808C5-EEC9-4CA4-8DE8-19D6FE3C92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76769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agilemanifesto.org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05UH142_PowerPt_yello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752601"/>
            <a:ext cx="7924800" cy="1523999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Challenges in the Verification and Validation of Mission-Critical Software Developed within an Agile Framework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James B. Dabney, UHCL</a:t>
            </a:r>
          </a:p>
          <a:p>
            <a:r>
              <a:rPr lang="en-US" dirty="0" smtClean="0"/>
              <a:t>James D Arthur, </a:t>
            </a:r>
            <a:r>
              <a:rPr lang="en-US" dirty="0" err="1" smtClean="0"/>
              <a:t>Va</a:t>
            </a:r>
            <a:r>
              <a:rPr lang="en-US" dirty="0" smtClean="0"/>
              <a:t> Tech</a:t>
            </a:r>
          </a:p>
          <a:p>
            <a:r>
              <a:rPr lang="en-US" dirty="0" smtClean="0"/>
              <a:t>13 December 2016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41506" y="5672137"/>
            <a:ext cx="150249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04151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Agile Planning: The Scrum Process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7" name="Picture 5" descr="ScrumLargeLabell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676400"/>
            <a:ext cx="81534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3129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 fontScale="90000"/>
          </a:bodyPr>
          <a:lstStyle/>
          <a:p>
            <a:r>
              <a:rPr lang="en-US" dirty="0"/>
              <a:t>Agile Planning: </a:t>
            </a:r>
            <a:br>
              <a:rPr lang="en-US" dirty="0"/>
            </a:br>
            <a:r>
              <a:rPr lang="en-US" dirty="0"/>
              <a:t>Release and Iteration Planning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Footer Placeholder 23"/>
          <p:cNvSpPr txBox="1">
            <a:spLocks/>
          </p:cNvSpPr>
          <p:nvPr/>
        </p:nvSpPr>
        <p:spPr bwMode="auto">
          <a:xfrm>
            <a:off x="7543800" y="5143500"/>
            <a:ext cx="1325563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2"/>
              <a:buChar char="•"/>
            </a:pPr>
            <a:r>
              <a:rPr lang="en-US" dirty="0" smtClean="0">
                <a:latin typeface="Arial" charset="0"/>
                <a:cs typeface="Arial" charset="0"/>
              </a:rPr>
              <a:t>Material adapted from "All about Agile", Ahmed </a:t>
            </a:r>
            <a:r>
              <a:rPr lang="en-US" dirty="0" err="1" smtClean="0">
                <a:latin typeface="Arial" charset="0"/>
                <a:cs typeface="Arial" charset="0"/>
              </a:rPr>
              <a:t>Sidky</a:t>
            </a:r>
            <a:r>
              <a:rPr lang="en-US" dirty="0" smtClean="0">
                <a:latin typeface="Arial" charset="0"/>
                <a:cs typeface="Arial" charset="0"/>
              </a:rPr>
              <a:t>, Presentation for CS 5704, </a:t>
            </a:r>
            <a:br>
              <a:rPr lang="en-US" dirty="0" smtClean="0">
                <a:latin typeface="Arial" charset="0"/>
                <a:cs typeface="Arial" charset="0"/>
              </a:rPr>
            </a:br>
            <a:r>
              <a:rPr lang="en-US" dirty="0" err="1" smtClean="0">
                <a:latin typeface="Arial" charset="0"/>
                <a:cs typeface="Arial" charset="0"/>
              </a:rPr>
              <a:t>Va</a:t>
            </a:r>
            <a:r>
              <a:rPr lang="en-US" dirty="0" smtClean="0">
                <a:latin typeface="Arial" charset="0"/>
                <a:cs typeface="Arial" charset="0"/>
              </a:rPr>
              <a:t> Tech </a:t>
            </a:r>
            <a:br>
              <a:rPr lang="en-US" dirty="0" smtClean="0">
                <a:latin typeface="Arial" charset="0"/>
                <a:cs typeface="Arial" charset="0"/>
              </a:rPr>
            </a:br>
            <a:r>
              <a:rPr lang="en-US" dirty="0" smtClean="0">
                <a:latin typeface="Arial" charset="0"/>
                <a:cs typeface="Arial" charset="0"/>
              </a:rPr>
              <a:t>Fall 2006 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641350" y="2476500"/>
            <a:ext cx="1274763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buFont typeface="Wingdings" charset="2"/>
              <a:buNone/>
            </a:pPr>
            <a:r>
              <a:rPr lang="en-US"/>
              <a:t>Feature 1</a:t>
            </a:r>
          </a:p>
          <a:p>
            <a:pPr algn="l">
              <a:buFont typeface="Wingdings" charset="2"/>
              <a:buNone/>
            </a:pPr>
            <a:r>
              <a:rPr lang="en-US"/>
              <a:t>Feature 2</a:t>
            </a:r>
          </a:p>
          <a:p>
            <a:pPr algn="l">
              <a:buFont typeface="Wingdings" charset="2"/>
              <a:buNone/>
            </a:pPr>
            <a:r>
              <a:rPr lang="en-US"/>
              <a:t>Feature 3</a:t>
            </a:r>
          </a:p>
          <a:p>
            <a:pPr algn="l">
              <a:buFont typeface="Wingdings" charset="2"/>
              <a:buNone/>
            </a:pPr>
            <a:r>
              <a:rPr lang="en-US"/>
              <a:t>Feature 4</a:t>
            </a:r>
          </a:p>
          <a:p>
            <a:pPr algn="l">
              <a:buFont typeface="Wingdings" charset="2"/>
              <a:buNone/>
            </a:pPr>
            <a:r>
              <a:rPr lang="en-US"/>
              <a:t>Feature 5</a:t>
            </a:r>
          </a:p>
          <a:p>
            <a:pPr algn="l">
              <a:buFont typeface="Wingdings" charset="2"/>
              <a:buNone/>
            </a:pPr>
            <a:r>
              <a:rPr lang="en-US"/>
              <a:t>Feature 6</a:t>
            </a:r>
          </a:p>
          <a:p>
            <a:pPr algn="l">
              <a:buFont typeface="Wingdings" charset="2"/>
              <a:buNone/>
            </a:pPr>
            <a:r>
              <a:rPr lang="en-US"/>
              <a:t>Feature 7</a:t>
            </a:r>
          </a:p>
          <a:p>
            <a:pPr algn="l">
              <a:buFont typeface="Wingdings" charset="2"/>
              <a:buNone/>
            </a:pPr>
            <a:r>
              <a:rPr lang="en-US"/>
              <a:t>Feature …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2101850" y="2400300"/>
            <a:ext cx="35337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charset="2"/>
              <a:buNone/>
            </a:pPr>
            <a:r>
              <a:rPr lang="en-US" dirty="0"/>
              <a:t>Feature 1, Feature 2, Feature 3a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2438400" y="3390900"/>
            <a:ext cx="1019175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buFont typeface="Wingdings" charset="2"/>
              <a:buNone/>
            </a:pPr>
            <a:r>
              <a:rPr lang="en-US"/>
              <a:t>Story A</a:t>
            </a:r>
          </a:p>
          <a:p>
            <a:pPr algn="l">
              <a:buFont typeface="Wingdings" charset="2"/>
              <a:buNone/>
            </a:pPr>
            <a:r>
              <a:rPr lang="en-US"/>
              <a:t>Story B</a:t>
            </a:r>
          </a:p>
          <a:p>
            <a:pPr algn="l">
              <a:buFont typeface="Wingdings" charset="2"/>
              <a:buNone/>
            </a:pPr>
            <a:r>
              <a:rPr lang="en-US"/>
              <a:t>Story C</a:t>
            </a:r>
          </a:p>
          <a:p>
            <a:pPr algn="l">
              <a:buFont typeface="Wingdings" charset="2"/>
              <a:buNone/>
            </a:pPr>
            <a:r>
              <a:rPr lang="en-US"/>
              <a:t>Story D</a:t>
            </a:r>
          </a:p>
          <a:p>
            <a:pPr algn="l">
              <a:buFont typeface="Wingdings" charset="2"/>
              <a:buNone/>
            </a:pPr>
            <a:r>
              <a:rPr lang="en-US"/>
              <a:t>Story …</a:t>
            </a: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4033838" y="3390900"/>
            <a:ext cx="9429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charset="2"/>
              <a:buNone/>
            </a:pPr>
            <a:r>
              <a:rPr lang="en-US"/>
              <a:t>Story A</a:t>
            </a:r>
          </a:p>
          <a:p>
            <a:pPr>
              <a:buFont typeface="Wingdings" charset="2"/>
              <a:buNone/>
            </a:pPr>
            <a:r>
              <a:rPr lang="en-US"/>
              <a:t>Story B</a:t>
            </a: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5253038" y="3390900"/>
            <a:ext cx="955675" cy="103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charset="2"/>
              <a:buNone/>
            </a:pPr>
            <a:r>
              <a:rPr lang="en-US"/>
              <a:t>Story C</a:t>
            </a:r>
          </a:p>
          <a:p>
            <a:pPr>
              <a:buFont typeface="Wingdings" charset="2"/>
              <a:buNone/>
            </a:pPr>
            <a:r>
              <a:rPr lang="en-US"/>
              <a:t>Story D</a:t>
            </a:r>
          </a:p>
          <a:p>
            <a:pPr>
              <a:buFont typeface="Wingdings" charset="2"/>
              <a:buNone/>
            </a:pPr>
            <a:r>
              <a:rPr lang="en-US"/>
              <a:t>Story E</a:t>
            </a: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6477000" y="3390900"/>
            <a:ext cx="9667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buFont typeface="Wingdings" charset="2"/>
              <a:buNone/>
            </a:pPr>
            <a:r>
              <a:rPr lang="en-US"/>
              <a:t>Story F</a:t>
            </a:r>
          </a:p>
          <a:p>
            <a:pPr algn="l">
              <a:buFont typeface="Wingdings" charset="2"/>
              <a:buNone/>
            </a:pPr>
            <a:r>
              <a:rPr lang="en-US"/>
              <a:t>Story G</a:t>
            </a:r>
          </a:p>
        </p:txBody>
      </p:sp>
      <p:sp>
        <p:nvSpPr>
          <p:cNvPr id="14" name="AutoShape 13"/>
          <p:cNvSpPr>
            <a:spLocks noChangeArrowheads="1"/>
          </p:cNvSpPr>
          <p:nvPr/>
        </p:nvSpPr>
        <p:spPr bwMode="auto">
          <a:xfrm>
            <a:off x="533400" y="1828800"/>
            <a:ext cx="1981200" cy="609600"/>
          </a:xfrm>
          <a:prstGeom prst="homePlate">
            <a:avLst>
              <a:gd name="adj" fmla="val 107094"/>
            </a:avLst>
          </a:prstGeom>
          <a:solidFill>
            <a:schemeClr val="accent6">
              <a:lumMod val="5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AutoShape 14"/>
          <p:cNvSpPr>
            <a:spLocks noChangeArrowheads="1"/>
          </p:cNvSpPr>
          <p:nvPr/>
        </p:nvSpPr>
        <p:spPr bwMode="auto">
          <a:xfrm>
            <a:off x="2133600" y="1943100"/>
            <a:ext cx="6019800" cy="381000"/>
          </a:xfrm>
          <a:prstGeom prst="homePlate">
            <a:avLst>
              <a:gd name="adj" fmla="val 107094"/>
            </a:avLst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685800" y="1790700"/>
            <a:ext cx="1082348" cy="64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charset="2"/>
              <a:buNone/>
            </a:pPr>
            <a:r>
              <a:rPr lang="en-US" b="1" dirty="0" smtClean="0"/>
              <a:t>Product</a:t>
            </a:r>
          </a:p>
          <a:p>
            <a:pPr>
              <a:buFont typeface="Wingdings" charset="2"/>
              <a:buNone/>
            </a:pPr>
            <a:r>
              <a:rPr lang="en-US" b="1" dirty="0" smtClean="0"/>
              <a:t>Backlog</a:t>
            </a:r>
            <a:endParaRPr lang="en-US" b="1" dirty="0"/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2133600" y="1943100"/>
            <a:ext cx="12731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charset="2"/>
              <a:buNone/>
            </a:pPr>
            <a:r>
              <a:rPr lang="en-US" b="1" dirty="0"/>
              <a:t>Release A</a:t>
            </a: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2147888" y="2933700"/>
            <a:ext cx="1890712" cy="457200"/>
          </a:xfrm>
          <a:prstGeom prst="rect">
            <a:avLst/>
          </a:prstGeom>
          <a:solidFill>
            <a:srgbClr val="3366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4038600" y="2933700"/>
            <a:ext cx="12192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Text Box 21"/>
          <p:cNvSpPr txBox="1">
            <a:spLocks noChangeArrowheads="1"/>
          </p:cNvSpPr>
          <p:nvPr/>
        </p:nvSpPr>
        <p:spPr bwMode="auto">
          <a:xfrm>
            <a:off x="2209800" y="3009900"/>
            <a:ext cx="1828800" cy="338554"/>
          </a:xfrm>
          <a:prstGeom prst="rect">
            <a:avLst/>
          </a:prstGeom>
          <a:solidFill>
            <a:srgbClr val="3366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charset="2"/>
              <a:buNone/>
            </a:pPr>
            <a:r>
              <a:rPr lang="en-US" sz="1600" b="1" dirty="0" smtClean="0"/>
              <a:t>Release </a:t>
            </a:r>
            <a:r>
              <a:rPr lang="en-US" sz="1600" b="1" dirty="0"/>
              <a:t>Backlog</a:t>
            </a:r>
          </a:p>
        </p:txBody>
      </p:sp>
      <p:sp>
        <p:nvSpPr>
          <p:cNvPr id="21" name="Text Box 22"/>
          <p:cNvSpPr txBox="1">
            <a:spLocks noChangeArrowheads="1"/>
          </p:cNvSpPr>
          <p:nvPr/>
        </p:nvSpPr>
        <p:spPr bwMode="auto">
          <a:xfrm>
            <a:off x="4114800" y="3009900"/>
            <a:ext cx="1098550" cy="33813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charset="2"/>
              <a:buNone/>
            </a:pPr>
            <a:r>
              <a:rPr lang="en-US" sz="1600" dirty="0"/>
              <a:t>Iteration 1</a:t>
            </a:r>
          </a:p>
        </p:txBody>
      </p:sp>
      <p:sp>
        <p:nvSpPr>
          <p:cNvPr id="22" name="Rectangle 23"/>
          <p:cNvSpPr>
            <a:spLocks noChangeArrowheads="1"/>
          </p:cNvSpPr>
          <p:nvPr/>
        </p:nvSpPr>
        <p:spPr bwMode="auto">
          <a:xfrm>
            <a:off x="5257800" y="2933700"/>
            <a:ext cx="12192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Text Box 24"/>
          <p:cNvSpPr txBox="1">
            <a:spLocks noChangeArrowheads="1"/>
          </p:cNvSpPr>
          <p:nvPr/>
        </p:nvSpPr>
        <p:spPr bwMode="auto">
          <a:xfrm>
            <a:off x="5334000" y="3009900"/>
            <a:ext cx="1098550" cy="33813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charset="2"/>
              <a:buNone/>
            </a:pPr>
            <a:r>
              <a:rPr lang="en-US" sz="1600" dirty="0"/>
              <a:t>Iteration 2</a:t>
            </a:r>
          </a:p>
        </p:txBody>
      </p:sp>
      <p:sp>
        <p:nvSpPr>
          <p:cNvPr id="24" name="Rectangle 25"/>
          <p:cNvSpPr>
            <a:spLocks noChangeArrowheads="1"/>
          </p:cNvSpPr>
          <p:nvPr/>
        </p:nvSpPr>
        <p:spPr bwMode="auto">
          <a:xfrm>
            <a:off x="6477000" y="2933700"/>
            <a:ext cx="12192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Text Box 26"/>
          <p:cNvSpPr txBox="1">
            <a:spLocks noChangeArrowheads="1"/>
          </p:cNvSpPr>
          <p:nvPr/>
        </p:nvSpPr>
        <p:spPr bwMode="auto">
          <a:xfrm>
            <a:off x="6553200" y="3009900"/>
            <a:ext cx="1098550" cy="33813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charset="2"/>
              <a:buNone/>
            </a:pPr>
            <a:r>
              <a:rPr lang="en-US" sz="1600" dirty="0"/>
              <a:t>Iteration 3</a:t>
            </a:r>
          </a:p>
        </p:txBody>
      </p:sp>
    </p:spTree>
    <p:extLst>
      <p:ext uri="{BB962C8B-B14F-4D97-AF65-F5344CB8AC3E}">
        <p14:creationId xmlns:p14="http://schemas.microsoft.com/office/powerpoint/2010/main" xmlns="" val="3194943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5" grpId="0" animBg="1"/>
      <p:bldP spid="17" grpId="0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Adapting Agile to Large Projects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Alistair Cockburn (one of the original agile proponents</a:t>
            </a:r>
            <a:r>
              <a:rPr lang="en-US" dirty="0" smtClean="0"/>
              <a:t>): </a:t>
            </a:r>
            <a:r>
              <a:rPr lang="en-US" dirty="0"/>
              <a:t>“small projects, web projects, exploratory projects, agile is fabulous; it beats the pants off of everything else, but for NASA, no” </a:t>
            </a:r>
            <a:r>
              <a:rPr lang="en-US" dirty="0" smtClean="0"/>
              <a:t>[AM13</a:t>
            </a:r>
            <a:r>
              <a:rPr lang="en-US" dirty="0" smtClean="0"/>
              <a:t>]</a:t>
            </a:r>
          </a:p>
          <a:p>
            <a:endParaRPr lang="en-US" dirty="0" smtClean="0"/>
          </a:p>
          <a:p>
            <a:r>
              <a:rPr lang="en-US" dirty="0" smtClean="0"/>
              <a:t>“Embedded </a:t>
            </a:r>
            <a:r>
              <a:rPr lang="en-US" dirty="0"/>
              <a:t>systems have specific product requirements, e.g. safety, which </a:t>
            </a:r>
            <a:r>
              <a:rPr lang="en-US" dirty="0" smtClean="0"/>
              <a:t>are not </a:t>
            </a:r>
            <a:r>
              <a:rPr lang="en-US" dirty="0"/>
              <a:t>obviously addressed by agile practices such as XP or </a:t>
            </a:r>
            <a:r>
              <a:rPr lang="en-US" dirty="0" smtClean="0"/>
              <a:t>Scrum” [EOS14]</a:t>
            </a:r>
          </a:p>
          <a:p>
            <a:r>
              <a:rPr lang="en-US" dirty="0" smtClean="0"/>
              <a:t>Key assumptions of Agile (e.g.co-located teams) are difficult to realize on large projects  [TFR02]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5929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Variants of Agile for Large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Scaled Agile Framework (</a:t>
            </a:r>
            <a:r>
              <a:rPr lang="en-US" dirty="0" err="1" smtClean="0"/>
              <a:t>SAFe</a:t>
            </a:r>
            <a:r>
              <a:rPr lang="en-US" dirty="0" smtClean="0"/>
              <a:t>) [DL14]</a:t>
            </a:r>
          </a:p>
          <a:p>
            <a:pPr lvl="1"/>
            <a:r>
              <a:rPr lang="en-US" dirty="0" smtClean="0"/>
              <a:t>Intended for high-assurance environments  (medical)</a:t>
            </a:r>
          </a:p>
          <a:p>
            <a:pPr lvl="1"/>
            <a:r>
              <a:rPr lang="en-US" dirty="0" smtClean="0"/>
              <a:t>Designed to comply with regulatory requirements (FDA)</a:t>
            </a:r>
          </a:p>
          <a:p>
            <a:pPr lvl="1"/>
            <a:r>
              <a:rPr lang="en-US" dirty="0" smtClean="0"/>
              <a:t>Gaining acceptance</a:t>
            </a:r>
          </a:p>
          <a:p>
            <a:r>
              <a:rPr lang="en-US" dirty="0"/>
              <a:t>Incremental Commitment Model (ICM</a:t>
            </a:r>
            <a:r>
              <a:rPr lang="en-US" dirty="0" smtClean="0"/>
              <a:t>) [BL07]</a:t>
            </a:r>
          </a:p>
          <a:p>
            <a:pPr lvl="1"/>
            <a:r>
              <a:rPr lang="en-US" dirty="0" smtClean="0"/>
              <a:t>Merges concepts of classic V-verification, concurrent engineering, Agile</a:t>
            </a:r>
          </a:p>
          <a:p>
            <a:pPr lvl="1"/>
            <a:r>
              <a:rPr lang="en-US" dirty="0" smtClean="0"/>
              <a:t>Intended for large mission-critical and net-centric systems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52286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Hybrid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376" y="1219200"/>
            <a:ext cx="8229600" cy="45719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Similar to </a:t>
            </a:r>
            <a:r>
              <a:rPr lang="en-US" dirty="0" err="1" smtClean="0"/>
              <a:t>SAFe</a:t>
            </a:r>
            <a:r>
              <a:rPr lang="en-US" dirty="0" smtClean="0"/>
              <a:t> methodology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" y="1676400"/>
            <a:ext cx="7761410" cy="3352800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304800" y="4726674"/>
            <a:ext cx="6781800" cy="1978925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Early lifecycle activities follow standard process</a:t>
            </a:r>
          </a:p>
          <a:p>
            <a:r>
              <a:rPr lang="en-US" dirty="0" smtClean="0"/>
              <a:t>Requirements, design, test follow Agile process</a:t>
            </a:r>
          </a:p>
          <a:p>
            <a:pPr lvl="1"/>
            <a:r>
              <a:rPr lang="en-US" dirty="0" smtClean="0"/>
              <a:t>Sequence of releases composed of multiple sprints</a:t>
            </a:r>
          </a:p>
          <a:p>
            <a:pPr lvl="1"/>
            <a:r>
              <a:rPr lang="en-US" dirty="0" smtClean="0"/>
              <a:t>Work down project backlog</a:t>
            </a:r>
          </a:p>
          <a:p>
            <a:r>
              <a:rPr lang="en-US" dirty="0" smtClean="0"/>
              <a:t>Certification follows standard process</a:t>
            </a:r>
          </a:p>
        </p:txBody>
      </p:sp>
    </p:spTree>
    <p:extLst>
      <p:ext uri="{BB962C8B-B14F-4D97-AF65-F5344CB8AC3E}">
        <p14:creationId xmlns:p14="http://schemas.microsoft.com/office/powerpoint/2010/main" xmlns="" val="3859851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Mapping Traditional V&amp;V to Agile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63879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Assessed applicability of standard V&amp;V methods to hybrid Agile</a:t>
            </a:r>
          </a:p>
          <a:p>
            <a:r>
              <a:rPr lang="en-US" dirty="0" smtClean="0"/>
              <a:t>For each method specified for project elements, assessed </a:t>
            </a:r>
          </a:p>
          <a:p>
            <a:pPr lvl="1"/>
            <a:r>
              <a:rPr lang="en-US" dirty="0" smtClean="0"/>
              <a:t>Inputs </a:t>
            </a:r>
          </a:p>
          <a:p>
            <a:pPr lvl="1"/>
            <a:r>
              <a:rPr lang="en-US" dirty="0" smtClean="0"/>
              <a:t>Timing in lifecycle </a:t>
            </a:r>
          </a:p>
          <a:p>
            <a:pPr lvl="1"/>
            <a:r>
              <a:rPr lang="en-US" dirty="0" smtClean="0"/>
              <a:t>Feasibility of executing method given the timing and available information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Methods fall into three classes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Early lifecycle methods generally compatible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Methods involving tracing need to be tailored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Methods involving completeness need to be replaced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4271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Early Lifecycle V&amp;V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Concept documentation</a:t>
            </a:r>
          </a:p>
          <a:p>
            <a:pPr lvl="1"/>
            <a:r>
              <a:rPr lang="en-US" dirty="0" smtClean="0"/>
              <a:t>Reuse analysis</a:t>
            </a:r>
          </a:p>
          <a:p>
            <a:pPr lvl="1"/>
            <a:r>
              <a:rPr lang="en-US" dirty="0" smtClean="0"/>
              <a:t>Tracing high-level requirements, architecture elements</a:t>
            </a:r>
          </a:p>
          <a:p>
            <a:pPr lvl="1"/>
            <a:r>
              <a:rPr lang="en-US" dirty="0" smtClean="0"/>
              <a:t>Feasibility study review</a:t>
            </a:r>
          </a:p>
          <a:p>
            <a:r>
              <a:rPr lang="en-US" dirty="0" smtClean="0"/>
              <a:t>Security framework &amp; threat identification</a:t>
            </a:r>
          </a:p>
          <a:p>
            <a:r>
              <a:rPr lang="en-US" dirty="0" smtClean="0"/>
              <a:t>Safety </a:t>
            </a:r>
            <a:r>
              <a:rPr lang="en-US" dirty="0" smtClean="0"/>
              <a:t>requirements</a:t>
            </a:r>
          </a:p>
          <a:p>
            <a:endParaRPr lang="en-US" dirty="0" smtClean="0"/>
          </a:p>
          <a:p>
            <a:pPr marL="0" indent="0" algn="ctr">
              <a:buNone/>
            </a:pPr>
            <a:r>
              <a:rPr lang="en-US" b="1" dirty="0" smtClean="0"/>
              <a:t>No significant adjustments needed for hybrid Agile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3941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Tracing-Oriented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Bi-directional </a:t>
            </a:r>
            <a:r>
              <a:rPr lang="en-US" dirty="0" smtClean="0"/>
              <a:t>requirements traces</a:t>
            </a:r>
          </a:p>
          <a:p>
            <a:pPr lvl="1"/>
            <a:r>
              <a:rPr lang="en-US" dirty="0" smtClean="0"/>
              <a:t>High level requirements available</a:t>
            </a:r>
          </a:p>
          <a:p>
            <a:pPr lvl="1"/>
            <a:r>
              <a:rPr lang="en-US" dirty="0" smtClean="0"/>
              <a:t>Detailed requirements elaborated as part of sprints</a:t>
            </a:r>
          </a:p>
          <a:p>
            <a:r>
              <a:rPr lang="en-US" dirty="0" smtClean="0"/>
              <a:t>Tracing design back to requirements</a:t>
            </a:r>
          </a:p>
          <a:p>
            <a:r>
              <a:rPr lang="en-US" dirty="0" smtClean="0"/>
              <a:t>Trace fault trees and FMEA</a:t>
            </a:r>
          </a:p>
          <a:p>
            <a:r>
              <a:rPr lang="en-US" dirty="0" smtClean="0"/>
              <a:t>Test plan &amp; procedures</a:t>
            </a:r>
          </a:p>
          <a:p>
            <a:pPr lvl="1"/>
            <a:r>
              <a:rPr lang="en-US" dirty="0" smtClean="0"/>
              <a:t>Typically developed incrementally</a:t>
            </a:r>
          </a:p>
          <a:p>
            <a:pPr lvl="1"/>
            <a:r>
              <a:rPr lang="en-US" dirty="0" smtClean="0"/>
              <a:t>Coverage and completeness </a:t>
            </a:r>
            <a:r>
              <a:rPr lang="en-US" dirty="0" smtClean="0"/>
              <a:t>incrementally</a:t>
            </a:r>
          </a:p>
          <a:p>
            <a:pPr lvl="1">
              <a:buNone/>
            </a:pPr>
            <a:endParaRPr lang="en-US" dirty="0" smtClean="0"/>
          </a:p>
          <a:p>
            <a:pPr marL="0" lvl="1" indent="0" algn="ctr">
              <a:buNone/>
            </a:pPr>
            <a:r>
              <a:rPr lang="en-US" b="1" dirty="0" smtClean="0"/>
              <a:t>Generally straightforward to </a:t>
            </a:r>
            <a:r>
              <a:rPr lang="en-US" b="1" dirty="0" smtClean="0"/>
              <a:t>tailor for hybrid Agile</a:t>
            </a:r>
            <a:endParaRPr lang="en-US" b="1" dirty="0" smtClean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47863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/>
              <a:t>Completeness-Oriented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Interface requirements &amp; design analysis</a:t>
            </a:r>
          </a:p>
          <a:p>
            <a:pPr lvl="1"/>
            <a:r>
              <a:rPr lang="en-US" dirty="0" smtClean="0"/>
              <a:t>Internal interfaces defined as needed in sprints</a:t>
            </a:r>
          </a:p>
          <a:p>
            <a:pPr lvl="1"/>
            <a:r>
              <a:rPr lang="en-US" dirty="0" smtClean="0"/>
              <a:t>Key source of integration problems</a:t>
            </a:r>
          </a:p>
          <a:p>
            <a:r>
              <a:rPr lang="en-US" dirty="0" smtClean="0"/>
              <a:t>Scenario analysis</a:t>
            </a:r>
          </a:p>
          <a:p>
            <a:pPr lvl="1"/>
            <a:r>
              <a:rPr lang="en-US" dirty="0" smtClean="0"/>
              <a:t>Very valuable V&amp;V techniques</a:t>
            </a:r>
          </a:p>
          <a:p>
            <a:pPr lvl="1"/>
            <a:r>
              <a:rPr lang="en-US" dirty="0" smtClean="0"/>
              <a:t>Scenario details and supporting requirements developed in sprints</a:t>
            </a:r>
          </a:p>
          <a:p>
            <a:r>
              <a:rPr lang="en-US" dirty="0" smtClean="0"/>
              <a:t>Flow diagrams to discover missing, conflicting, unnecessary </a:t>
            </a:r>
            <a:r>
              <a:rPr lang="en-US" dirty="0" smtClean="0"/>
              <a:t>behavior</a:t>
            </a:r>
          </a:p>
          <a:p>
            <a:endParaRPr lang="en-US" dirty="0" smtClean="0"/>
          </a:p>
          <a:p>
            <a:pPr algn="ctr">
              <a:buNone/>
            </a:pPr>
            <a:r>
              <a:rPr lang="en-US" b="1" dirty="0" smtClean="0"/>
              <a:t>Requires extensive modification/rewrite to accommodate hybrid Agile</a:t>
            </a:r>
            <a:endParaRPr lang="en-US" b="1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8089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dirty="0"/>
              <a:t>Adjusting </a:t>
            </a:r>
            <a:r>
              <a:rPr lang="en-US" dirty="0" smtClean="0"/>
              <a:t>V&amp;V to Hybrid Agile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r>
              <a:rPr lang="en-US" dirty="0" smtClean="0"/>
              <a:t>Project interfaces</a:t>
            </a:r>
          </a:p>
          <a:p>
            <a:r>
              <a:rPr lang="en-US" dirty="0" smtClean="0"/>
              <a:t>Developing techniques to build assurance for completeness and emergent properties without linear progress of waterfall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88480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/>
          </a:bodyPr>
          <a:lstStyle/>
          <a:p>
            <a:r>
              <a:rPr lang="en-US" dirty="0" smtClean="0"/>
              <a:t>Conventional mission-critical software lifecycle</a:t>
            </a:r>
          </a:p>
          <a:p>
            <a:r>
              <a:rPr lang="en-US" dirty="0" smtClean="0"/>
              <a:t>Conventional V&amp;V process</a:t>
            </a:r>
          </a:p>
          <a:p>
            <a:r>
              <a:rPr lang="en-US" dirty="0" smtClean="0"/>
              <a:t>Agile software development</a:t>
            </a:r>
          </a:p>
          <a:p>
            <a:r>
              <a:rPr lang="en-US" dirty="0" smtClean="0"/>
              <a:t>Hybrid Agile variants</a:t>
            </a:r>
          </a:p>
          <a:p>
            <a:r>
              <a:rPr lang="en-US" dirty="0" smtClean="0"/>
              <a:t>Adjusting V&amp;V to hybrid Agile</a:t>
            </a:r>
          </a:p>
          <a:p>
            <a:r>
              <a:rPr lang="en-US" dirty="0" smtClean="0"/>
              <a:t>Conclusions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7183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dirty="0" smtClean="0"/>
              <a:t>Conclusions &amp; 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r>
              <a:rPr lang="en-US" dirty="0" smtClean="0"/>
              <a:t>Pure Agile not appropriate for mission-critical or safety-critical projects</a:t>
            </a:r>
          </a:p>
          <a:p>
            <a:r>
              <a:rPr lang="en-US" dirty="0" smtClean="0"/>
              <a:t>Hybrid Agile gaining acceptance</a:t>
            </a:r>
          </a:p>
          <a:p>
            <a:pPr lvl="1"/>
            <a:r>
              <a:rPr lang="en-US" dirty="0" smtClean="0"/>
              <a:t>Hybrids of traditional and Agile methodologies</a:t>
            </a:r>
          </a:p>
          <a:p>
            <a:pPr lvl="1"/>
            <a:r>
              <a:rPr lang="en-US" dirty="0" smtClean="0"/>
              <a:t>Retain early lifecycle activities</a:t>
            </a:r>
          </a:p>
          <a:p>
            <a:pPr lvl="1"/>
            <a:r>
              <a:rPr lang="en-US" dirty="0" smtClean="0"/>
              <a:t>Agile techniques used in implementation phase</a:t>
            </a:r>
          </a:p>
          <a:p>
            <a:pPr lvl="1"/>
            <a:r>
              <a:rPr lang="en-US" dirty="0" smtClean="0"/>
              <a:t>Agile projects may benefit from revised set of deliverables</a:t>
            </a:r>
          </a:p>
          <a:p>
            <a:r>
              <a:rPr lang="en-US" dirty="0" smtClean="0"/>
              <a:t>V&amp;V methodology must adapt to hybrid Agile</a:t>
            </a:r>
          </a:p>
          <a:p>
            <a:pPr lvl="1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27156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1600" dirty="0" smtClean="0"/>
              <a:t>[</a:t>
            </a:r>
            <a:r>
              <a:rPr lang="en-US" sz="1600" dirty="0"/>
              <a:t>AM01] </a:t>
            </a:r>
            <a:r>
              <a:rPr lang="en-US" sz="1600" dirty="0" err="1"/>
              <a:t>K.Beck</a:t>
            </a:r>
            <a:r>
              <a:rPr lang="en-US" sz="1600" dirty="0"/>
              <a:t>, </a:t>
            </a:r>
            <a:r>
              <a:rPr lang="en-US" sz="1600" dirty="0" err="1"/>
              <a:t>M.Beedle</a:t>
            </a:r>
            <a:r>
              <a:rPr lang="en-US" sz="1600" dirty="0"/>
              <a:t>, A. van </a:t>
            </a:r>
            <a:r>
              <a:rPr lang="en-US" sz="1600" dirty="0" err="1"/>
              <a:t>Bennekum</a:t>
            </a:r>
            <a:r>
              <a:rPr lang="en-US" sz="1600" dirty="0"/>
              <a:t>, A. Cockburn, W. Cunningham, M. Fowler, J. </a:t>
            </a:r>
            <a:r>
              <a:rPr lang="en-US" sz="1600" dirty="0" err="1"/>
              <a:t>Grenning</a:t>
            </a:r>
            <a:r>
              <a:rPr lang="en-US" sz="1600" dirty="0"/>
              <a:t>, J. Highsmith, A. Hunt, R. Jeffries, J. Kern, </a:t>
            </a:r>
            <a:r>
              <a:rPr lang="en-US" sz="1600" dirty="0" smtClean="0"/>
              <a:t> B</a:t>
            </a:r>
            <a:r>
              <a:rPr lang="en-US" sz="1600" dirty="0"/>
              <a:t>. </a:t>
            </a:r>
            <a:r>
              <a:rPr lang="en-US" sz="1600" dirty="0" err="1"/>
              <a:t>Marick</a:t>
            </a:r>
            <a:r>
              <a:rPr lang="en-US" sz="1600" dirty="0"/>
              <a:t>, R. C. Martin, S. Mellor, K. </a:t>
            </a:r>
            <a:r>
              <a:rPr lang="en-US" sz="1600" dirty="0" err="1"/>
              <a:t>Schwaber</a:t>
            </a:r>
            <a:r>
              <a:rPr lang="en-US" sz="1600" dirty="0"/>
              <a:t>, J. Sutherland, D. Thomas </a:t>
            </a:r>
            <a:r>
              <a:rPr lang="en-US" sz="1600" dirty="0" smtClean="0"/>
              <a:t>“Agile Manifesto</a:t>
            </a:r>
            <a:r>
              <a:rPr lang="en-US" sz="1600" dirty="0"/>
              <a:t>,” </a:t>
            </a:r>
            <a:r>
              <a:rPr lang="en-US" sz="1600" dirty="0">
                <a:hlinkClick r:id="rId2"/>
              </a:rPr>
              <a:t>http://agilemanifesto.org</a:t>
            </a:r>
            <a:r>
              <a:rPr lang="en-US" sz="1600" dirty="0" smtClean="0">
                <a:hlinkClick r:id="rId2"/>
              </a:rPr>
              <a:t>/</a:t>
            </a:r>
            <a:r>
              <a:rPr lang="en-US" sz="1600" dirty="0" smtClean="0"/>
              <a:t>, 2001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1600" dirty="0"/>
              <a:t>[AM13] A. </a:t>
            </a:r>
            <a:r>
              <a:rPr lang="en-US" sz="1600" dirty="0" err="1"/>
              <a:t>Minkiewicz</a:t>
            </a:r>
            <a:r>
              <a:rPr lang="en-US" sz="1600" dirty="0"/>
              <a:t>, “Applying Agile practices to space-based software systems,” PowerPoint presentation, PRICE Systems, LLC, </a:t>
            </a:r>
            <a:r>
              <a:rPr lang="en-US" sz="1600" dirty="0" smtClean="0"/>
              <a:t>2013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1600" dirty="0"/>
              <a:t>[EOS14] U. </a:t>
            </a:r>
            <a:r>
              <a:rPr lang="en-US" sz="1600" dirty="0" err="1"/>
              <a:t>Eklund</a:t>
            </a:r>
            <a:r>
              <a:rPr lang="en-US" sz="1600" dirty="0"/>
              <a:t>, H. H. Olsson, and N. J. Strom, "Industrial challenges of scaling Agile in mass-produced embedded systems," XP 2014 Workshops, Rome, Italy, </a:t>
            </a:r>
            <a:r>
              <a:rPr lang="en-US" sz="1600" dirty="0" smtClean="0"/>
              <a:t>2014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1600" dirty="0"/>
              <a:t>[TFR02] D. Turk, R. France, B </a:t>
            </a:r>
            <a:r>
              <a:rPr lang="en-US" sz="1600" dirty="0" err="1"/>
              <a:t>Rumpe</a:t>
            </a:r>
            <a:r>
              <a:rPr lang="en-US" sz="1600" dirty="0"/>
              <a:t>, "Limitations of agile software processes," Proceedings of the Third International Conference on </a:t>
            </a:r>
            <a:r>
              <a:rPr lang="en-US" sz="1600" dirty="0" err="1"/>
              <a:t>eXtreme</a:t>
            </a:r>
            <a:r>
              <a:rPr lang="en-US" sz="1600" dirty="0"/>
              <a:t> Programming and Agile Processes in Software Engineering, Alghero, Sardinia, Italy, 2002</a:t>
            </a:r>
            <a:r>
              <a:rPr lang="en-US" sz="1600" dirty="0" smtClean="0"/>
              <a:t>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1600" dirty="0"/>
              <a:t>[DL14] D. </a:t>
            </a:r>
            <a:r>
              <a:rPr lang="en-US" sz="1600" dirty="0" err="1"/>
              <a:t>Leffingwell</a:t>
            </a:r>
            <a:r>
              <a:rPr lang="en-US" sz="1600" dirty="0"/>
              <a:t>, “Agile software development with verification and validation in high assurance and regulated environments,” </a:t>
            </a:r>
            <a:r>
              <a:rPr lang="en-US" sz="1600" dirty="0" err="1"/>
              <a:t>Leffingwell</a:t>
            </a:r>
            <a:r>
              <a:rPr lang="en-US" sz="1600" dirty="0"/>
              <a:t>, LLC and Rally Software Development Corporation, </a:t>
            </a:r>
            <a:r>
              <a:rPr lang="en-US" sz="1600" dirty="0" smtClean="0"/>
              <a:t>2014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1600" dirty="0"/>
              <a:t>[BL07] B. Boehm and J. A. Lane, "Using the incremental commitment model to integrate system acquisition, systems engineering, and software engineering," Cross Talk: The Journal of Defense Software Engineering, October, 2007</a:t>
            </a:r>
            <a:endParaRPr lang="en-US" sz="1600" dirty="0" smtClean="0"/>
          </a:p>
          <a:p>
            <a:pPr marL="0" indent="0">
              <a:spcAft>
                <a:spcPts val="600"/>
              </a:spcAft>
              <a:buNone/>
            </a:pPr>
            <a:endParaRPr lang="en-US" sz="1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9554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Autofit/>
          </a:bodyPr>
          <a:lstStyle/>
          <a:p>
            <a:r>
              <a:rPr lang="en-US" sz="3200" dirty="0" smtClean="0"/>
              <a:t>Conventional Mission-Critical Software Lifecycle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486400"/>
          </a:xfrm>
        </p:spPr>
        <p:txBody>
          <a:bodyPr>
            <a:normAutofit/>
          </a:bodyPr>
          <a:lstStyle/>
          <a:p>
            <a:r>
              <a:rPr lang="en-US" dirty="0" smtClean="0"/>
              <a:t>Traditional lifecycle based on waterfall model</a:t>
            </a:r>
          </a:p>
          <a:p>
            <a:r>
              <a:rPr lang="en-US" dirty="0" smtClean="0"/>
              <a:t>Sequence of milestone reviews</a:t>
            </a:r>
          </a:p>
          <a:p>
            <a:pPr lvl="1"/>
            <a:r>
              <a:rPr lang="en-US" dirty="0" smtClean="0"/>
              <a:t>Preliminary design review (PDR)</a:t>
            </a:r>
          </a:p>
          <a:p>
            <a:pPr lvl="1"/>
            <a:r>
              <a:rPr lang="en-US" dirty="0" smtClean="0"/>
              <a:t>Critical design review (CDR)</a:t>
            </a:r>
          </a:p>
          <a:p>
            <a:pPr lvl="1"/>
            <a:r>
              <a:rPr lang="en-US" dirty="0" smtClean="0"/>
              <a:t>Test readiness review (TRR)</a:t>
            </a:r>
          </a:p>
          <a:p>
            <a:pPr lvl="1"/>
            <a:r>
              <a:rPr lang="en-US" dirty="0" smtClean="0"/>
              <a:t>Design certification review (DCR)</a:t>
            </a:r>
          </a:p>
          <a:p>
            <a:r>
              <a:rPr lang="en-US" dirty="0" smtClean="0"/>
              <a:t>Larger projects incremental model</a:t>
            </a:r>
          </a:p>
          <a:p>
            <a:pPr lvl="1"/>
            <a:r>
              <a:rPr lang="en-US" dirty="0" smtClean="0"/>
              <a:t>Planned series of waterfall lifecycles</a:t>
            </a:r>
          </a:p>
          <a:p>
            <a:r>
              <a:rPr lang="en-US" dirty="0" smtClean="0"/>
              <a:t>Certification mandated by regulations (e.g. FDA, UL</a:t>
            </a:r>
            <a:r>
              <a:rPr lang="en-US" dirty="0" smtClean="0"/>
              <a:t>)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4615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Traditional Waterfall Lifecycle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8712" y="2019300"/>
            <a:ext cx="6886575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48453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Incremental Lifecycle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371600"/>
            <a:ext cx="8229600" cy="3856255"/>
          </a:xfrm>
        </p:spPr>
      </p:pic>
      <p:sp>
        <p:nvSpPr>
          <p:cNvPr id="9" name="TextBox 8"/>
          <p:cNvSpPr txBox="1"/>
          <p:nvPr/>
        </p:nvSpPr>
        <p:spPr>
          <a:xfrm>
            <a:off x="457200" y="4451024"/>
            <a:ext cx="5257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Increments can be developmental or operational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Plan several increments ahead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203537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/>
              <a:t>Conventional </a:t>
            </a:r>
            <a:r>
              <a:rPr lang="en-US" dirty="0" smtClean="0"/>
              <a:t>V&amp;V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Reduce program risk by analyzing key artifacts</a:t>
            </a:r>
          </a:p>
          <a:p>
            <a:r>
              <a:rPr lang="en-US" dirty="0" smtClean="0"/>
              <a:t>Strive to find issues in-phase</a:t>
            </a:r>
            <a:r>
              <a:rPr lang="en-US" dirty="0"/>
              <a:t> </a:t>
            </a:r>
            <a:r>
              <a:rPr lang="en-US" dirty="0" smtClean="0"/>
              <a:t>by mirroring development</a:t>
            </a:r>
          </a:p>
          <a:p>
            <a:r>
              <a:rPr lang="en-US" dirty="0" smtClean="0"/>
              <a:t>Verify during each lifecycle phase that </a:t>
            </a:r>
            <a:r>
              <a:rPr lang="en-US" dirty="0" smtClean="0"/>
              <a:t>t</a:t>
            </a:r>
            <a:r>
              <a:rPr lang="en-US" dirty="0" smtClean="0"/>
              <a:t>he product satisfies </a:t>
            </a:r>
            <a:r>
              <a:rPr lang="en-US" dirty="0" smtClean="0"/>
              <a:t>requirements defined in previous phase</a:t>
            </a:r>
          </a:p>
          <a:p>
            <a:pPr lvl="1"/>
            <a:r>
              <a:rPr lang="en-US" dirty="0" smtClean="0"/>
              <a:t>Requirements meet user needs, complete</a:t>
            </a:r>
          </a:p>
          <a:p>
            <a:pPr lvl="1"/>
            <a:r>
              <a:rPr lang="en-US" dirty="0" smtClean="0"/>
              <a:t>No unintended functionality specified</a:t>
            </a:r>
          </a:p>
          <a:p>
            <a:pPr lvl="1"/>
            <a:r>
              <a:rPr lang="en-US" dirty="0" smtClean="0"/>
              <a:t>Design satisfies requirements and no more</a:t>
            </a:r>
          </a:p>
          <a:p>
            <a:pPr lvl="1"/>
            <a:r>
              <a:rPr lang="en-US" dirty="0" smtClean="0"/>
              <a:t>Testing fully covers design and requirements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4681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5"/>
          <p:cNvSpPr>
            <a:spLocks noChangeArrowheads="1"/>
          </p:cNvSpPr>
          <p:nvPr/>
        </p:nvSpPr>
        <p:spPr bwMode="auto">
          <a:xfrm>
            <a:off x="207962" y="1244600"/>
            <a:ext cx="4800600" cy="48006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7" y="15240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Understanding Agile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782637" y="1244600"/>
            <a:ext cx="4038600" cy="4038600"/>
          </a:xfrm>
          <a:prstGeom prst="ellipse">
            <a:avLst/>
          </a:prstGeom>
          <a:solidFill>
            <a:srgbClr val="FFC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1468437" y="1320800"/>
            <a:ext cx="3200400" cy="32004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2306637" y="1397000"/>
            <a:ext cx="2133600" cy="2133600"/>
          </a:xfrm>
          <a:prstGeom prst="ellipse">
            <a:avLst/>
          </a:prstGeom>
          <a:solidFill>
            <a:srgbClr val="C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2535237" y="1854200"/>
            <a:ext cx="17938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buFont typeface="Wingdings" charset="2"/>
              <a:buNone/>
            </a:pPr>
            <a:r>
              <a:rPr lang="en-US" b="1"/>
              <a:t>Need to respond to constant changes 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2185987" y="3773488"/>
            <a:ext cx="15446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buFont typeface="Wingdings" charset="2"/>
              <a:buNone/>
            </a:pPr>
            <a:r>
              <a:rPr lang="en-US" b="1"/>
              <a:t>Agile Values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1763712" y="4597400"/>
            <a:ext cx="19177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buFont typeface="Wingdings" charset="2"/>
              <a:buNone/>
            </a:pPr>
            <a:r>
              <a:rPr lang="en-US" b="1"/>
              <a:t>Agile Principles</a:t>
            </a: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2165350" y="5391944"/>
            <a:ext cx="1838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buFont typeface="Wingdings" charset="2"/>
              <a:buNone/>
            </a:pPr>
            <a:r>
              <a:rPr lang="en-US" b="1"/>
              <a:t>Agile Practices</a:t>
            </a: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4535487" y="1016000"/>
            <a:ext cx="28511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buFont typeface="Wingdings" charset="2"/>
              <a:buNone/>
            </a:pPr>
            <a:r>
              <a:rPr lang="en-US" b="1"/>
              <a:t>The fundamental reason </a:t>
            </a:r>
            <a:br>
              <a:rPr lang="en-US" b="1"/>
            </a:br>
            <a:r>
              <a:rPr lang="en-US" b="1"/>
              <a:t>for a “new” paradigm</a:t>
            </a:r>
          </a:p>
          <a:p>
            <a:endParaRPr lang="en-US" b="1"/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5507037" y="2311400"/>
            <a:ext cx="28956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buFont typeface="Wingdings" charset="2"/>
              <a:buNone/>
            </a:pPr>
            <a:r>
              <a:rPr lang="en-US" b="1"/>
              <a:t>Defines the set of most important beliefs of what is truly important</a:t>
            </a: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5908675" y="3911600"/>
            <a:ext cx="22383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buFont typeface="Wingdings" charset="2"/>
              <a:buNone/>
            </a:pPr>
            <a:r>
              <a:rPr lang="en-US" b="1"/>
              <a:t>Defines a set ways </a:t>
            </a:r>
            <a:br>
              <a:rPr lang="en-US" b="1"/>
            </a:br>
            <a:r>
              <a:rPr lang="en-US" b="1"/>
              <a:t>to meet the values</a:t>
            </a: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4573587" y="4978400"/>
            <a:ext cx="3216776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buFont typeface="Wingdings" charset="2"/>
              <a:buNone/>
            </a:pPr>
            <a:r>
              <a:rPr lang="en-US" b="1" dirty="0"/>
              <a:t>Defines in detail how this is implemented in practice</a:t>
            </a:r>
          </a:p>
        </p:txBody>
      </p:sp>
      <p:sp>
        <p:nvSpPr>
          <p:cNvPr id="18" name="Line 17"/>
          <p:cNvSpPr>
            <a:spLocks noChangeShapeType="1"/>
          </p:cNvSpPr>
          <p:nvPr/>
        </p:nvSpPr>
        <p:spPr bwMode="auto">
          <a:xfrm flipH="1" flipV="1">
            <a:off x="4059237" y="5283200"/>
            <a:ext cx="685800" cy="381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9" name="Line 18"/>
          <p:cNvSpPr>
            <a:spLocks noChangeShapeType="1"/>
          </p:cNvSpPr>
          <p:nvPr/>
        </p:nvSpPr>
        <p:spPr bwMode="auto">
          <a:xfrm flipH="1">
            <a:off x="3983037" y="4292600"/>
            <a:ext cx="1905000" cy="2286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0" name="Line 19"/>
          <p:cNvSpPr>
            <a:spLocks noChangeShapeType="1"/>
          </p:cNvSpPr>
          <p:nvPr/>
        </p:nvSpPr>
        <p:spPr bwMode="auto">
          <a:xfrm flipH="1">
            <a:off x="4059237" y="3073400"/>
            <a:ext cx="1524000" cy="6096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1" name="Line 20"/>
          <p:cNvSpPr>
            <a:spLocks noChangeShapeType="1"/>
          </p:cNvSpPr>
          <p:nvPr/>
        </p:nvSpPr>
        <p:spPr bwMode="auto">
          <a:xfrm flipH="1">
            <a:off x="4135437" y="1473200"/>
            <a:ext cx="457200" cy="381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3" name="Footer Placeholder 23"/>
          <p:cNvSpPr txBox="1">
            <a:spLocks/>
          </p:cNvSpPr>
          <p:nvPr/>
        </p:nvSpPr>
        <p:spPr bwMode="auto">
          <a:xfrm>
            <a:off x="7790363" y="5510213"/>
            <a:ext cx="1325563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2"/>
              <a:buChar char="•"/>
            </a:pPr>
            <a:r>
              <a:rPr lang="en-US" dirty="0" smtClean="0">
                <a:latin typeface="Arial" charset="0"/>
                <a:cs typeface="Arial" charset="0"/>
              </a:rPr>
              <a:t>Material adapted from "All about Agile", Ahmed </a:t>
            </a:r>
            <a:r>
              <a:rPr lang="en-US" dirty="0" err="1" smtClean="0">
                <a:latin typeface="Arial" charset="0"/>
                <a:cs typeface="Arial" charset="0"/>
              </a:rPr>
              <a:t>Sidky</a:t>
            </a:r>
            <a:r>
              <a:rPr lang="en-US" dirty="0" smtClean="0">
                <a:latin typeface="Arial" charset="0"/>
                <a:cs typeface="Arial" charset="0"/>
              </a:rPr>
              <a:t>, Presentation for CS 5704, </a:t>
            </a:r>
            <a:br>
              <a:rPr lang="en-US" dirty="0" smtClean="0">
                <a:latin typeface="Arial" charset="0"/>
                <a:cs typeface="Arial" charset="0"/>
              </a:rPr>
            </a:br>
            <a:r>
              <a:rPr lang="en-US" dirty="0" err="1" smtClean="0">
                <a:latin typeface="Arial" charset="0"/>
                <a:cs typeface="Arial" charset="0"/>
              </a:rPr>
              <a:t>Va</a:t>
            </a:r>
            <a:r>
              <a:rPr lang="en-US" dirty="0" smtClean="0">
                <a:latin typeface="Arial" charset="0"/>
                <a:cs typeface="Arial" charset="0"/>
              </a:rPr>
              <a:t> Tech </a:t>
            </a:r>
            <a:br>
              <a:rPr lang="en-US" dirty="0" smtClean="0">
                <a:latin typeface="Arial" charset="0"/>
                <a:cs typeface="Arial" charset="0"/>
              </a:rPr>
            </a:br>
            <a:r>
              <a:rPr lang="en-US" dirty="0" smtClean="0">
                <a:latin typeface="Arial" charset="0"/>
                <a:cs typeface="Arial" charset="0"/>
              </a:rPr>
              <a:t>Fall 2006 </a:t>
            </a:r>
          </a:p>
        </p:txBody>
      </p:sp>
    </p:spTree>
    <p:extLst>
      <p:ext uri="{BB962C8B-B14F-4D97-AF65-F5344CB8AC3E}">
        <p14:creationId xmlns:p14="http://schemas.microsoft.com/office/powerpoint/2010/main" xmlns="" val="421673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Agile Manifesto </a:t>
            </a:r>
            <a:r>
              <a:rPr lang="en-US" sz="2400" dirty="0" smtClean="0"/>
              <a:t>[AM01]</a:t>
            </a:r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7" name="Content Placeholder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1223388297"/>
              </p:ext>
            </p:extLst>
          </p:nvPr>
        </p:nvGraphicFramePr>
        <p:xfrm>
          <a:off x="533400" y="1371600"/>
          <a:ext cx="8153400" cy="31927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7800"/>
                <a:gridCol w="2717800"/>
                <a:gridCol w="2717800"/>
              </a:tblGrid>
              <a:tr h="64770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Individuals and interactions</a:t>
                      </a:r>
                      <a:endParaRPr lang="en-US" sz="24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Over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Process and tools</a:t>
                      </a:r>
                      <a:endParaRPr lang="en-US" dirty="0"/>
                    </a:p>
                  </a:txBody>
                  <a:tcPr/>
                </a:tc>
              </a:tr>
              <a:tr h="72390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Working software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Over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Comprehensive documentation</a:t>
                      </a:r>
                    </a:p>
                  </a:txBody>
                  <a:tcPr/>
                </a:tc>
              </a:tr>
              <a:tr h="72390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Customer collaboration</a:t>
                      </a:r>
                      <a:endParaRPr lang="en-US" sz="24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Over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Contract negotiation</a:t>
                      </a:r>
                    </a:p>
                  </a:txBody>
                  <a:tcPr/>
                </a:tc>
              </a:tr>
              <a:tr h="72390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Responding to change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Over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Following a plan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13"/>
          <p:cNvSpPr txBox="1">
            <a:spLocks noChangeArrowheads="1"/>
          </p:cNvSpPr>
          <p:nvPr/>
        </p:nvSpPr>
        <p:spPr bwMode="auto">
          <a:xfrm>
            <a:off x="6858000" y="4618038"/>
            <a:ext cx="825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Calibri" charset="0"/>
              </a:rPr>
              <a:t>Valued</a:t>
            </a:r>
          </a:p>
        </p:txBody>
      </p:sp>
      <p:sp>
        <p:nvSpPr>
          <p:cNvPr id="9" name="TextBox 14"/>
          <p:cNvSpPr txBox="1">
            <a:spLocks noChangeArrowheads="1"/>
          </p:cNvSpPr>
          <p:nvPr/>
        </p:nvSpPr>
        <p:spPr bwMode="auto">
          <a:xfrm>
            <a:off x="1066800" y="4572000"/>
            <a:ext cx="1828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>
                <a:latin typeface="Calibri" charset="0"/>
              </a:rPr>
              <a:t>Valued More</a:t>
            </a:r>
          </a:p>
        </p:txBody>
      </p:sp>
    </p:spTree>
    <p:extLst>
      <p:ext uri="{BB962C8B-B14F-4D97-AF65-F5344CB8AC3E}">
        <p14:creationId xmlns:p14="http://schemas.microsoft.com/office/powerpoint/2010/main" xmlns="" val="362936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457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Agile Principles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4864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b="1" dirty="0" smtClean="0"/>
              <a:t>Customer satisfaction </a:t>
            </a:r>
            <a:r>
              <a:rPr lang="en-US" sz="2200" dirty="0" smtClean="0"/>
              <a:t>by rapid, continuous delivery of useful software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b="1" dirty="0" smtClean="0"/>
              <a:t>Working software </a:t>
            </a:r>
            <a:r>
              <a:rPr lang="en-US" sz="2200" dirty="0" smtClean="0"/>
              <a:t>is delivered frequently (weeks rather than months)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dirty="0" smtClean="0"/>
              <a:t>Working software is the principal measure of progress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dirty="0" smtClean="0"/>
              <a:t>Even </a:t>
            </a:r>
            <a:r>
              <a:rPr lang="en-US" sz="2200" b="1" dirty="0" smtClean="0"/>
              <a:t>late changes in requirements </a:t>
            </a:r>
            <a:r>
              <a:rPr lang="en-US" sz="2200" dirty="0" smtClean="0"/>
              <a:t>are welcomed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b="1" dirty="0" smtClean="0"/>
              <a:t>Close, daily cooperation </a:t>
            </a:r>
            <a:r>
              <a:rPr lang="en-US" sz="2200" dirty="0" smtClean="0"/>
              <a:t>between customer &amp; developer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b="1" dirty="0" smtClean="0"/>
              <a:t>Fact-to-face</a:t>
            </a:r>
            <a:r>
              <a:rPr lang="en-US" sz="2200" dirty="0" smtClean="0"/>
              <a:t> conversations is the best form of communication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dirty="0" smtClean="0"/>
              <a:t>Projects are built around </a:t>
            </a:r>
            <a:r>
              <a:rPr lang="en-US" sz="2200" b="1" dirty="0" smtClean="0"/>
              <a:t>motivated individuals</a:t>
            </a:r>
            <a:r>
              <a:rPr lang="en-US" sz="2200" dirty="0" smtClean="0"/>
              <a:t>, who should be trusted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dirty="0" smtClean="0"/>
              <a:t>Continuous attention to </a:t>
            </a:r>
            <a:r>
              <a:rPr lang="en-US" sz="2200" b="1" dirty="0" smtClean="0"/>
              <a:t>technical excellence </a:t>
            </a:r>
            <a:r>
              <a:rPr lang="en-US" sz="2200" dirty="0" smtClean="0"/>
              <a:t>and good design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dirty="0" smtClean="0"/>
              <a:t>Simplicity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b="1" dirty="0" smtClean="0"/>
              <a:t>Self-organizing</a:t>
            </a:r>
            <a:r>
              <a:rPr lang="en-US" sz="2200" dirty="0" smtClean="0"/>
              <a:t> teams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dirty="0" smtClean="0"/>
              <a:t>Regular </a:t>
            </a:r>
            <a:r>
              <a:rPr lang="en-US" sz="2200" b="1" dirty="0" smtClean="0"/>
              <a:t>adaption</a:t>
            </a:r>
            <a:r>
              <a:rPr lang="en-US" sz="2200" dirty="0" smtClean="0"/>
              <a:t> to changing circumstances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xmlns="" val="1124098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9151</TotalTime>
  <Words>1165</Words>
  <Application>Microsoft Office PowerPoint</Application>
  <PresentationFormat>On-screen Show (4:3)</PresentationFormat>
  <Paragraphs>200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Challenges in the Verification and Validation of Mission-Critical Software Developed within an Agile Framework </vt:lpstr>
      <vt:lpstr>Overview</vt:lpstr>
      <vt:lpstr>Conventional Mission-Critical Software Lifecycle</vt:lpstr>
      <vt:lpstr>Example Traditional Waterfall Lifecycle</vt:lpstr>
      <vt:lpstr>Example Incremental Lifecycle</vt:lpstr>
      <vt:lpstr>Conventional V&amp;V Process</vt:lpstr>
      <vt:lpstr>Understanding Agile</vt:lpstr>
      <vt:lpstr>Agile Manifesto [AM01]</vt:lpstr>
      <vt:lpstr>Agile Principles</vt:lpstr>
      <vt:lpstr>Agile Planning: The Scrum Process</vt:lpstr>
      <vt:lpstr>Agile Planning:  Release and Iteration Planning</vt:lpstr>
      <vt:lpstr>Adapting Agile to Large Projects </vt:lpstr>
      <vt:lpstr>Variants of Agile for Large Projects</vt:lpstr>
      <vt:lpstr>Hybrid Projects</vt:lpstr>
      <vt:lpstr>Mapping Traditional V&amp;V to Agile</vt:lpstr>
      <vt:lpstr>Early Lifecycle V&amp;V Methods</vt:lpstr>
      <vt:lpstr>Tracing-Oriented Methods</vt:lpstr>
      <vt:lpstr>Completeness-Oriented Methods</vt:lpstr>
      <vt:lpstr>Adjusting V&amp;V to Hybrid Agile</vt:lpstr>
      <vt:lpstr>Conclusions &amp; Future Work</vt:lpstr>
      <vt:lpstr>References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IV&amp;V ofAgile Projects Literatue Review</dc:title>
  <dc:creator>Jim</dc:creator>
  <cp:lastModifiedBy>Sean</cp:lastModifiedBy>
  <cp:revision>207</cp:revision>
  <dcterms:created xsi:type="dcterms:W3CDTF">2006-08-16T00:00:00Z</dcterms:created>
  <dcterms:modified xsi:type="dcterms:W3CDTF">2016-11-25T16:06:19Z</dcterms:modified>
</cp:coreProperties>
</file>