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2"/>
  </p:notesMasterIdLst>
  <p:sldIdLst>
    <p:sldId id="256" r:id="rId2"/>
    <p:sldId id="257" r:id="rId3"/>
    <p:sldId id="323" r:id="rId4"/>
    <p:sldId id="329" r:id="rId5"/>
    <p:sldId id="328" r:id="rId6"/>
    <p:sldId id="324" r:id="rId7"/>
    <p:sldId id="32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1" r:id="rId29"/>
    <p:sldId id="282" r:id="rId30"/>
    <p:sldId id="32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8254" autoAdjust="0"/>
  </p:normalViewPr>
  <p:slideViewPr>
    <p:cSldViewPr snapToGrid="0">
      <p:cViewPr varScale="1">
        <p:scale>
          <a:sx n="126" d="100"/>
          <a:sy n="126" d="100"/>
        </p:scale>
        <p:origin x="20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Sheet1!$C$3:$C$15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004384"/>
        <c:axId val="246002816"/>
      </c:scatterChart>
      <c:valAx>
        <c:axId val="2460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02816"/>
        <c:crosses val="autoZero"/>
        <c:crossBetween val="midCat"/>
      </c:valAx>
      <c:valAx>
        <c:axId val="24600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04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8BA3B-884A-4E2D-B21B-691950569B6B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A82D1-F171-45F4-9334-64C11A2E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A82D1-F171-45F4-9334-64C11A2E4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9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A82D1-F171-45F4-9334-64C11A2E4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5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not a planner in the AI sense. It is more of a scheduler.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A82D1-F171-45F4-9334-64C11A2E4C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97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A82D1-F171-45F4-9334-64C11A2E4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5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Meets = continuity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6EDB4-EE79-4DDD-A50C-AA71A68E07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8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Schedule activities onboard in advance such that arb would not encounter a conflict.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6EDB4-EE79-4DDD-A50C-AA71A68E07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3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81951" y="2383695"/>
            <a:ext cx="11228101" cy="86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bIns="0" anchor="b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&lt;Title&gt;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71853" y="4921796"/>
            <a:ext cx="6744353" cy="46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&lt;Name&gt;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74455" y="5399481"/>
            <a:ext cx="6754368" cy="35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Autofit/>
          </a:bodyPr>
          <a:lstStyle>
            <a:lvl1pPr marL="0" indent="0">
              <a:buNone/>
              <a:defRPr sz="1200"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&lt;Date&gt;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77514" y="3259002"/>
            <a:ext cx="11232537" cy="39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tIns="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&lt;Section&gt;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699009" y="230778"/>
            <a:ext cx="2492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sz="900" dirty="0">
                <a:solidFill>
                  <a:srgbClr val="000000"/>
                </a:solidFill>
                <a:cs typeface="Calibri"/>
              </a:rPr>
              <a:t>Jet Propulsion Laboratory</a:t>
            </a:r>
          </a:p>
          <a:p>
            <a:pPr algn="ctr" defTabSz="457200"/>
            <a:r>
              <a:rPr lang="en-US" sz="900" dirty="0">
                <a:solidFill>
                  <a:srgbClr val="000000"/>
                </a:solidFill>
                <a:cs typeface="Calibri"/>
              </a:rPr>
              <a:t>California Institute of Technology</a:t>
            </a:r>
            <a:endParaRPr lang="en-US" sz="900" spc="600" dirty="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15" name="Picture 14" descr="2020roverblueprint-whit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26"/>
          <a:stretch/>
        </p:blipFill>
        <p:spPr>
          <a:xfrm>
            <a:off x="7216205" y="3073479"/>
            <a:ext cx="4975795" cy="303580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8758639" y="5970003"/>
            <a:ext cx="250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sz="1600" b="1" dirty="0">
                <a:solidFill>
                  <a:srgbClr val="000000"/>
                </a:solidFill>
              </a:rPr>
              <a:t>Mars 2020 Project</a:t>
            </a:r>
          </a:p>
        </p:txBody>
      </p:sp>
      <p:sp>
        <p:nvSpPr>
          <p:cNvPr id="17" name="Rectangle 20"/>
          <p:cNvSpPr>
            <a:spLocks noChangeArrowheads="1"/>
          </p:cNvSpPr>
          <p:nvPr userDrawn="1"/>
        </p:nvSpPr>
        <p:spPr bwMode="auto">
          <a:xfrm>
            <a:off x="1388534" y="6427178"/>
            <a:ext cx="9567333" cy="43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457200" eaLnBrk="0" hangingPunct="0"/>
            <a:r>
              <a:rPr lang="en-US" sz="900" i="1" dirty="0">
                <a:solidFill>
                  <a:srgbClr val="FF0000"/>
                </a:solidFill>
              </a:rPr>
              <a:t> Not for Public Release or Redistribution. The technical data in this document is controlled under</a:t>
            </a:r>
          </a:p>
          <a:p>
            <a:pPr algn="ctr" defTabSz="457200" eaLnBrk="0" hangingPunct="0"/>
            <a:r>
              <a:rPr lang="en-US" sz="900" i="1" dirty="0">
                <a:solidFill>
                  <a:srgbClr val="FF0000"/>
                </a:solidFill>
              </a:rPr>
              <a:t>the U.S. Export Regulations; release to foreign persons may require an export authorization.</a:t>
            </a:r>
          </a:p>
        </p:txBody>
      </p:sp>
      <p:pic>
        <p:nvPicPr>
          <p:cNvPr id="18" name="Picture 17" descr="NASA insignia2Color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2026" y="109137"/>
            <a:ext cx="817714" cy="65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A6094-B03E-4763-98E8-47EF2B4FAFB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A3C2A-D045-4302-ABB0-1904C908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20791" y="2933632"/>
            <a:ext cx="5640821" cy="4510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/>
            </a:lvl1pPr>
          </a:lstStyle>
          <a:p>
            <a:pPr lvl="0"/>
            <a:r>
              <a:rPr lang="en-US" dirty="0" smtClean="0"/>
              <a:t>&lt;Section Title&gt;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79917" y="3725201"/>
            <a:ext cx="6122568" cy="4510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 smtClean="0"/>
              <a:t>&lt;subtitle note&gt;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4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1825" y="265515"/>
            <a:ext cx="857461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01825" y="1117074"/>
            <a:ext cx="11280575" cy="49351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3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1825" y="265515"/>
            <a:ext cx="857461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057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1825" y="265515"/>
            <a:ext cx="857461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060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A6094-B03E-4763-98E8-47EF2B4FAFB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A3C2A-D045-4302-ABB0-1904C908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A6094-B03E-4763-98E8-47EF2B4FAFB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A3C2A-D045-4302-ABB0-1904C908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0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3A6094-B03E-4763-98E8-47EF2B4FAFB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A3C2A-D045-4302-ABB0-1904C908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2"/>
          <p:cNvSpPr>
            <a:spLocks noChangeArrowheads="1"/>
          </p:cNvSpPr>
          <p:nvPr userDrawn="1"/>
        </p:nvSpPr>
        <p:spPr bwMode="auto">
          <a:xfrm>
            <a:off x="0" y="0"/>
            <a:ext cx="12192000" cy="850188"/>
          </a:xfrm>
          <a:prstGeom prst="rect">
            <a:avLst/>
          </a:prstGeom>
          <a:solidFill>
            <a:srgbClr val="E6E5EC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457200">
              <a:defRPr/>
            </a:pPr>
            <a:endParaRPr lang="en-US" sz="1350" dirty="0">
              <a:solidFill>
                <a:prstClr val="black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830883" y="262582"/>
            <a:ext cx="2361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sz="900" dirty="0">
                <a:solidFill>
                  <a:srgbClr val="000000"/>
                </a:solidFill>
                <a:cs typeface="Calibri"/>
              </a:rPr>
              <a:t>Jet Propulsion Laboratory</a:t>
            </a:r>
          </a:p>
          <a:p>
            <a:pPr algn="ctr" defTabSz="457200"/>
            <a:r>
              <a:rPr lang="en-US" sz="900" dirty="0">
                <a:solidFill>
                  <a:srgbClr val="000000"/>
                </a:solidFill>
                <a:cs typeface="Calibri"/>
              </a:rPr>
              <a:t>California Institute of Technology</a:t>
            </a:r>
          </a:p>
        </p:txBody>
      </p:sp>
      <p:graphicFrame>
        <p:nvGraphicFramePr>
          <p:cNvPr id="9" name="Group 66"/>
          <p:cNvGraphicFramePr>
            <a:graphicFrameLocks noGrp="1"/>
          </p:cNvGraphicFramePr>
          <p:nvPr userDrawn="1">
            <p:extLst/>
          </p:nvPr>
        </p:nvGraphicFramePr>
        <p:xfrm>
          <a:off x="0" y="841832"/>
          <a:ext cx="12192000" cy="170892"/>
        </p:xfrm>
        <a:graphic>
          <a:graphicData uri="http://schemas.openxmlformats.org/drawingml/2006/table">
            <a:tbl>
              <a:tblPr/>
              <a:tblGrid>
                <a:gridCol w="6096000"/>
                <a:gridCol w="6096000"/>
              </a:tblGrid>
              <a:tr h="170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121920" marR="12192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41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121920" marR="12192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418B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 userDrawn="1"/>
        </p:nvSpPr>
        <p:spPr>
          <a:xfrm>
            <a:off x="10466758" y="805923"/>
            <a:ext cx="1053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900" b="1" dirty="0">
                <a:solidFill>
                  <a:prstClr val="white"/>
                </a:solidFill>
                <a:cs typeface="Calibri"/>
              </a:rPr>
              <a:t>Mars 2020 Project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48509" y="810017"/>
            <a:ext cx="14975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900" b="1" dirty="0">
                <a:solidFill>
                  <a:prstClr val="white"/>
                </a:solidFill>
                <a:cs typeface="Calibri"/>
              </a:rPr>
              <a:t>RCE Flight Software (RFSW)</a:t>
            </a:r>
            <a:endParaRPr lang="en-US" sz="900" dirty="0">
              <a:solidFill>
                <a:prstClr val="white"/>
              </a:solidFill>
              <a:cs typeface="Calibri"/>
            </a:endParaRPr>
          </a:p>
        </p:txBody>
      </p:sp>
      <p:pic>
        <p:nvPicPr>
          <p:cNvPr id="12" name="Picture 11" descr="NASA insignia2Color.eps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2026" y="109137"/>
            <a:ext cx="817714" cy="656539"/>
          </a:xfrm>
          <a:prstGeom prst="rect">
            <a:avLst/>
          </a:prstGeom>
        </p:spPr>
      </p:pic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0726409" y="6520711"/>
            <a:ext cx="11387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defTabSz="457200"/>
            <a:r>
              <a:rPr lang="en-US" sz="1000" i="1" dirty="0" smtClean="0">
                <a:solidFill>
                  <a:prstClr val="black"/>
                </a:solidFill>
              </a:rPr>
              <a:t> EGB-</a:t>
            </a:r>
            <a:fld id="{8F2CD2A3-3158-A44B-9CB5-85D1F16DE2F1}" type="slidenum">
              <a:rPr lang="en-US" sz="1000" i="1" smtClean="0">
                <a:solidFill>
                  <a:prstClr val="black"/>
                </a:solidFill>
              </a:rPr>
              <a:pPr algn="r" defTabSz="457200"/>
              <a:t>‹#›</a:t>
            </a:fld>
            <a:endParaRPr lang="en-US" sz="1000" i="1" dirty="0">
              <a:solidFill>
                <a:prstClr val="black"/>
              </a:solidFill>
            </a:endParaRPr>
          </a:p>
        </p:txBody>
      </p:sp>
      <p:sp>
        <p:nvSpPr>
          <p:cNvPr id="2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1825" y="265515"/>
            <a:ext cx="857461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422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mars.nasa.gov/mars2020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Concepts for the Mars 2020 Rover Onboard Scheduler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Eddie Benowitz</a:t>
            </a:r>
          </a:p>
          <a:p>
            <a:endParaRPr lang="en-US" dirty="0"/>
          </a:p>
        </p:txBody>
      </p:sp>
      <p:pic>
        <p:nvPicPr>
          <p:cNvPr id="1026" name="Picture 2" descr="http://mars.nasa.gov/imgs/mars2020/mars-2020-mast-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52" y="3602038"/>
            <a:ext cx="2409495" cy="305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27650" y="6287946"/>
            <a:ext cx="796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2016 California Institute of Technology. Government sponsorship acknowledged.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Activity definition: The item that is scheduled</a:t>
            </a:r>
          </a:p>
          <a:p>
            <a:r>
              <a:rPr lang="en-US" dirty="0" smtClean="0"/>
              <a:t>Activity Attributes</a:t>
            </a:r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Unique activity id</a:t>
            </a:r>
          </a:p>
          <a:p>
            <a:pPr lvl="1"/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Priority</a:t>
            </a:r>
          </a:p>
          <a:p>
            <a:pPr lvl="2"/>
            <a:r>
              <a:rPr lang="en-US" dirty="0" smtClean="0"/>
              <a:t>Priority range is divided into mandatory and optional ranges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400" y="1836876"/>
            <a:ext cx="5320635" cy="38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Activity</a:t>
            </a:r>
          </a:p>
          <a:p>
            <a:pPr lvl="1"/>
            <a:r>
              <a:rPr lang="en-US" dirty="0" smtClean="0"/>
              <a:t>Most common type of activity</a:t>
            </a:r>
          </a:p>
          <a:p>
            <a:pPr lvl="1"/>
            <a:r>
              <a:rPr lang="en-US" dirty="0" smtClean="0"/>
              <a:t>Runs a sequence</a:t>
            </a:r>
          </a:p>
          <a:p>
            <a:pPr lvl="1"/>
            <a:r>
              <a:rPr lang="en-US" dirty="0" smtClean="0"/>
              <a:t>Has a fixed duration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Expanding Activity</a:t>
            </a:r>
          </a:p>
          <a:p>
            <a:pPr lvl="1"/>
            <a:r>
              <a:rPr lang="en-US" dirty="0"/>
              <a:t>Has a variable duration</a:t>
            </a:r>
          </a:p>
          <a:p>
            <a:pPr lvl="2"/>
            <a:r>
              <a:rPr lang="en-US" dirty="0"/>
              <a:t>Recall generic activities have a fixed duration</a:t>
            </a:r>
          </a:p>
          <a:p>
            <a:pPr lvl="2"/>
            <a:r>
              <a:rPr lang="en-US" dirty="0"/>
              <a:t>The minimum duration is specified by the ground</a:t>
            </a:r>
          </a:p>
          <a:p>
            <a:pPr lvl="1"/>
            <a:r>
              <a:rPr lang="en-US" dirty="0"/>
              <a:t>Typical use case is a drive</a:t>
            </a:r>
          </a:p>
          <a:p>
            <a:pPr lvl="1"/>
            <a:r>
              <a:rPr lang="en-US" dirty="0"/>
              <a:t>Planner determines when the activity can end based on available resources and constraints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10250" y="1517650"/>
            <a:ext cx="8659" cy="4800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Selection Groups</a:t>
            </a:r>
          </a:p>
          <a:p>
            <a:pPr lvl="1"/>
            <a:r>
              <a:rPr lang="en-US" dirty="0" smtClean="0"/>
              <a:t>A group of activities</a:t>
            </a:r>
          </a:p>
          <a:p>
            <a:pPr lvl="1"/>
            <a:r>
              <a:rPr lang="en-US" dirty="0" smtClean="0"/>
              <a:t>At most one of the activities in the group is allowed to be scheduled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Purpose:  If the most resource intensive activity in a group does not fit, run a less intensive activity instead.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Awake Activity</a:t>
            </a:r>
          </a:p>
          <a:p>
            <a:pPr lvl="1"/>
            <a:r>
              <a:rPr lang="en-US" dirty="0"/>
              <a:t>Prevents the planner from automatically shutting down the </a:t>
            </a:r>
            <a:r>
              <a:rPr lang="en-US" dirty="0" smtClean="0"/>
              <a:t>computer during </a:t>
            </a:r>
            <a:r>
              <a:rPr lang="en-US" dirty="0"/>
              <a:t>this time period</a:t>
            </a:r>
          </a:p>
          <a:p>
            <a:pPr lvl="1"/>
            <a:r>
              <a:rPr lang="en-US" dirty="0"/>
              <a:t>A ground-created activity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810250" y="1517650"/>
            <a:ext cx="8659" cy="4800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1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Types: Shutdown Related </a:t>
            </a:r>
            <a:r>
              <a:rPr lang="en-US" dirty="0"/>
              <a:t>A</a:t>
            </a:r>
            <a:r>
              <a:rPr lang="en-US" dirty="0" smtClean="0"/>
              <a:t>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Categories of shutdown-related activities</a:t>
            </a:r>
          </a:p>
          <a:p>
            <a:pPr lvl="1"/>
            <a:r>
              <a:rPr lang="en-US" dirty="0" smtClean="0"/>
              <a:t>Planner</a:t>
            </a:r>
          </a:p>
          <a:p>
            <a:pPr lvl="2"/>
            <a:r>
              <a:rPr lang="en-US" dirty="0" smtClean="0"/>
              <a:t>Automatically generated by the planner</a:t>
            </a:r>
          </a:p>
          <a:p>
            <a:pPr lvl="1"/>
            <a:r>
              <a:rPr lang="en-US" dirty="0" smtClean="0"/>
              <a:t>Manual</a:t>
            </a:r>
          </a:p>
          <a:p>
            <a:pPr lvl="2"/>
            <a:r>
              <a:rPr lang="en-US" dirty="0" smtClean="0"/>
              <a:t>Included in the plan file by the ground</a:t>
            </a:r>
          </a:p>
          <a:p>
            <a:r>
              <a:rPr lang="en-US" dirty="0" smtClean="0"/>
              <a:t>Each category has 3 phases</a:t>
            </a:r>
          </a:p>
          <a:p>
            <a:pPr lvl="1"/>
            <a:r>
              <a:rPr lang="en-US" dirty="0" smtClean="0"/>
              <a:t>Shutdown</a:t>
            </a:r>
          </a:p>
          <a:p>
            <a:pPr lvl="1"/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Wakeup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33531"/>
              </p:ext>
            </p:extLst>
          </p:nvPr>
        </p:nvGraphicFramePr>
        <p:xfrm>
          <a:off x="2509453" y="5555371"/>
          <a:ext cx="6095517" cy="805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839"/>
                <a:gridCol w="2031839"/>
                <a:gridCol w="2031839"/>
              </a:tblGrid>
              <a:tr h="805033">
                <a:tc>
                  <a:txBody>
                    <a:bodyPr/>
                    <a:lstStyle/>
                    <a:p>
                      <a:r>
                        <a:rPr lang="en-US" dirty="0" smtClean="0"/>
                        <a:t>Planner Shutdown </a:t>
                      </a:r>
                      <a:r>
                        <a:rPr lang="en-US" baseline="0" dirty="0" smtClean="0"/>
                        <a:t>Activity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Planner Sleep Activity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Planner Wakeup Activity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Window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(</a:t>
            </a:r>
            <a:r>
              <a:rPr lang="en-US" dirty="0" err="1" smtClean="0"/>
              <a:t>Comm</a:t>
            </a:r>
            <a:r>
              <a:rPr lang="en-US" dirty="0" smtClean="0"/>
              <a:t>) windows are created by heritage commands.</a:t>
            </a:r>
          </a:p>
          <a:p>
            <a:r>
              <a:rPr lang="en-US" dirty="0" smtClean="0"/>
              <a:t>The planner queries the communication behavior manager to become aware of, and plan around </a:t>
            </a:r>
            <a:r>
              <a:rPr lang="en-US" dirty="0" err="1" smtClean="0"/>
              <a:t>comm</a:t>
            </a:r>
            <a:r>
              <a:rPr lang="en-US" dirty="0" smtClean="0"/>
              <a:t> windows.</a:t>
            </a:r>
          </a:p>
        </p:txBody>
      </p:sp>
    </p:spTree>
    <p:extLst>
      <p:ext uri="{BB962C8B-B14F-4D97-AF65-F5344CB8AC3E}">
        <p14:creationId xmlns:p14="http://schemas.microsoft.com/office/powerpoint/2010/main" val="6695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Activity Attributes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Modeled Activity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Modeled by the ground team</a:t>
            </a:r>
          </a:p>
          <a:p>
            <a:r>
              <a:rPr lang="en-US" dirty="0" smtClean="0"/>
              <a:t>Uplinked from the ground as part of the plan file for each activity</a:t>
            </a:r>
          </a:p>
          <a:p>
            <a:r>
              <a:rPr lang="en-US" dirty="0" smtClean="0"/>
              <a:t>Activity Attributes</a:t>
            </a:r>
          </a:p>
          <a:p>
            <a:pPr lvl="1"/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Marginal energy usage</a:t>
            </a:r>
          </a:p>
          <a:p>
            <a:pPr lvl="1"/>
            <a:r>
              <a:rPr lang="en-US" dirty="0" smtClean="0"/>
              <a:t>Peak Power usage</a:t>
            </a:r>
          </a:p>
          <a:p>
            <a:pPr lvl="1"/>
            <a:r>
              <a:rPr lang="en-US" dirty="0" smtClean="0"/>
              <a:t>Delta data volume</a:t>
            </a:r>
          </a:p>
          <a:p>
            <a:pPr lvl="1"/>
            <a:r>
              <a:rPr lang="en-US" dirty="0" smtClean="0"/>
              <a:t>Max number of sequence engines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Time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activity has multiple tuples containing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 time range</a:t>
            </a:r>
          </a:p>
          <a:p>
            <a:pPr lvl="1"/>
            <a:r>
              <a:rPr lang="en-US" dirty="0" smtClean="0"/>
              <a:t>Cutoff time </a:t>
            </a:r>
          </a:p>
          <a:p>
            <a:r>
              <a:rPr lang="en-US" dirty="0" smtClean="0"/>
              <a:t>In other words, an activity has multiple start time ranges</a:t>
            </a:r>
          </a:p>
          <a:p>
            <a:endParaRPr lang="en-US" dirty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Activity A can only start between</a:t>
            </a:r>
          </a:p>
          <a:p>
            <a:pPr lvl="2"/>
            <a:r>
              <a:rPr lang="en-US" dirty="0" smtClean="0"/>
              <a:t>10:00 -11:00  or  </a:t>
            </a:r>
            <a:r>
              <a:rPr lang="en-US" smtClean="0"/>
              <a:t>1:00 - 2:00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9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activity can have dependencies on prior activities</a:t>
            </a:r>
          </a:p>
          <a:p>
            <a:r>
              <a:rPr lang="en-US" dirty="0"/>
              <a:t>Example:  </a:t>
            </a:r>
            <a:r>
              <a:rPr lang="en-US" dirty="0" smtClean="0"/>
              <a:t>B </a:t>
            </a:r>
            <a:r>
              <a:rPr lang="en-US" dirty="0"/>
              <a:t>can only start after </a:t>
            </a:r>
            <a:r>
              <a:rPr lang="en-US" dirty="0" smtClean="0"/>
              <a:t>A has </a:t>
            </a:r>
            <a:r>
              <a:rPr lang="en-US" dirty="0"/>
              <a:t>successfully completed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dependency has the following attributes</a:t>
            </a:r>
          </a:p>
          <a:p>
            <a:pPr lvl="1"/>
            <a:r>
              <a:rPr lang="en-US" dirty="0" smtClean="0"/>
              <a:t>Prior activity’s id</a:t>
            </a:r>
          </a:p>
          <a:p>
            <a:pPr lvl="1"/>
            <a:r>
              <a:rPr lang="en-US" dirty="0" smtClean="0"/>
              <a:t>Prior activity’s status (COMPLETED, SUCCEEDED, FAILED, ABORTED, …)</a:t>
            </a:r>
          </a:p>
          <a:p>
            <a:r>
              <a:rPr lang="en-US" dirty="0" smtClean="0"/>
              <a:t>An activity cannot be scheduled unless the dependency is satisfied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59529" y="2826871"/>
            <a:ext cx="1356659" cy="412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38376" y="2826871"/>
            <a:ext cx="1356659" cy="412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016188" y="3033059"/>
            <a:ext cx="12221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098841" y="2802226"/>
            <a:ext cx="1191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SUCCEEDED </a:t>
            </a:r>
          </a:p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dependency</a:t>
            </a:r>
            <a:endParaRPr lang="en-US" alt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Constraining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Sometimes we want to constrain activities so that they do not run in parallel.</a:t>
            </a:r>
          </a:p>
          <a:p>
            <a:pPr lvl="1"/>
            <a:r>
              <a:rPr lang="en-US" dirty="0" smtClean="0"/>
              <a:t>For example, we don’t want to drive while we move the mast (</a:t>
            </a:r>
            <a:r>
              <a:rPr lang="en-US" dirty="0" err="1" smtClean="0"/>
              <a:t>rsm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Activities </a:t>
            </a:r>
            <a:r>
              <a:rPr lang="en-US" dirty="0"/>
              <a:t>the have the same resource usage bit set cannot be scheduled to run in </a:t>
            </a:r>
            <a:r>
              <a:rPr lang="en-US" dirty="0" smtClean="0"/>
              <a:t>parallel</a:t>
            </a:r>
          </a:p>
          <a:p>
            <a:r>
              <a:rPr lang="en-US" dirty="0" smtClean="0"/>
              <a:t>Resource usage bits will be specified for each activity by a future ground tool</a:t>
            </a:r>
          </a:p>
          <a:p>
            <a:r>
              <a:rPr lang="en-US" dirty="0" smtClean="0"/>
              <a:t>Many (~100) extra resource usage bits are available for ground-defined meaning</a:t>
            </a:r>
          </a:p>
          <a:p>
            <a:pPr lvl="1"/>
            <a:r>
              <a:rPr lang="en-US" dirty="0" smtClean="0"/>
              <a:t>Ground can prevent arbitrary sets of activities from running in parallel.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These activities cannot be scheduled in parallel because they have the same resource bit set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885" y="3023095"/>
            <a:ext cx="4736915" cy="977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0057" y="4149624"/>
            <a:ext cx="5603233" cy="138947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616885" y="6324413"/>
            <a:ext cx="4200529" cy="99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26695" y="577504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7140"/>
              </p:ext>
            </p:extLst>
          </p:nvPr>
        </p:nvGraphicFramePr>
        <p:xfrm>
          <a:off x="6540966" y="5863886"/>
          <a:ext cx="4276448" cy="18656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69112"/>
                <a:gridCol w="1069112"/>
                <a:gridCol w="1069112"/>
                <a:gridCol w="1069112"/>
              </a:tblGrid>
              <a:tr h="1865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6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&amp; Thanks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Background/Introduction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Activity Types</a:t>
            </a:r>
          </a:p>
          <a:p>
            <a:r>
              <a:rPr lang="en-US" dirty="0" smtClean="0"/>
              <a:t>Activity Attributes</a:t>
            </a:r>
          </a:p>
          <a:p>
            <a:r>
              <a:rPr lang="en-US" dirty="0" smtClean="0"/>
              <a:t>More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Thanks to</a:t>
            </a:r>
          </a:p>
          <a:p>
            <a:pPr lvl="1"/>
            <a:r>
              <a:rPr lang="en-US" dirty="0"/>
              <a:t>Stephen </a:t>
            </a:r>
            <a:r>
              <a:rPr lang="en-US" dirty="0" smtClean="0"/>
              <a:t>Kuhn</a:t>
            </a:r>
          </a:p>
          <a:p>
            <a:pPr lvl="1"/>
            <a:r>
              <a:rPr lang="en-US" dirty="0"/>
              <a:t>Gregg </a:t>
            </a:r>
            <a:r>
              <a:rPr lang="en-US" dirty="0" smtClean="0"/>
              <a:t>Rabideau</a:t>
            </a:r>
            <a:endParaRPr lang="en-US" dirty="0"/>
          </a:p>
          <a:p>
            <a:pPr lvl="1"/>
            <a:r>
              <a:rPr lang="en-US" dirty="0"/>
              <a:t>Elyse Fosse</a:t>
            </a:r>
          </a:p>
          <a:p>
            <a:pPr lvl="1"/>
            <a:r>
              <a:rPr lang="en-US" dirty="0"/>
              <a:t>Glenn Reeves</a:t>
            </a:r>
          </a:p>
          <a:p>
            <a:pPr lvl="1"/>
            <a:r>
              <a:rPr lang="en-US" dirty="0"/>
              <a:t>Steve Chien</a:t>
            </a:r>
          </a:p>
          <a:p>
            <a:pPr lvl="1"/>
            <a:r>
              <a:rPr lang="en-US" dirty="0" smtClean="0"/>
              <a:t>Steve </a:t>
            </a:r>
            <a:r>
              <a:rPr lang="en-US" dirty="0"/>
              <a:t>Scandore</a:t>
            </a:r>
          </a:p>
          <a:p>
            <a:pPr lvl="1"/>
            <a:r>
              <a:rPr lang="en-US" dirty="0"/>
              <a:t>Marcel Schoppers</a:t>
            </a:r>
          </a:p>
          <a:p>
            <a:pPr lvl="1"/>
            <a:r>
              <a:rPr lang="en-US" dirty="0"/>
              <a:t>Corey Harmon </a:t>
            </a:r>
          </a:p>
          <a:p>
            <a:r>
              <a:rPr lang="en-US" dirty="0" smtClean="0"/>
              <a:t>Planner </a:t>
            </a:r>
            <a:r>
              <a:rPr lang="en-US" dirty="0"/>
              <a:t>Team</a:t>
            </a:r>
          </a:p>
          <a:p>
            <a:pPr lvl="1"/>
            <a:r>
              <a:rPr lang="en-US" dirty="0"/>
              <a:t>Gregg/Eddie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Preheat and Thermal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Preheat definition: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Heating up an actuator so that </a:t>
            </a:r>
            <a:r>
              <a:rPr lang="en-US" dirty="0" smtClean="0"/>
              <a:t>it is </a:t>
            </a:r>
            <a:r>
              <a:rPr lang="en-US" dirty="0"/>
              <a:t>warm enough to safely </a:t>
            </a:r>
            <a:r>
              <a:rPr lang="en-US" dirty="0" smtClean="0"/>
              <a:t>use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Each activity can contain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list of the thermal zones the activity uses</a:t>
            </a:r>
          </a:p>
          <a:p>
            <a:r>
              <a:rPr lang="en-US" dirty="0" smtClean="0"/>
              <a:t>The planner must autonomously generate preheat activities for a given activity that specifies thermal zones</a:t>
            </a:r>
          </a:p>
          <a:p>
            <a:r>
              <a:rPr lang="en-US" dirty="0" smtClean="0"/>
              <a:t>Preheat activities are not uplinked as part of the plan</a:t>
            </a:r>
          </a:p>
          <a:p>
            <a:r>
              <a:rPr lang="en-US" dirty="0"/>
              <a:t>Planner must not dispatch the activity unless zone is </a:t>
            </a:r>
            <a:r>
              <a:rPr lang="en-US" dirty="0" smtClean="0"/>
              <a:t>ok to 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0155" y="5611648"/>
            <a:ext cx="2138289" cy="50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Preheat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68444" y="5611648"/>
            <a:ext cx="3017520" cy="5064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and DDIs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activity may contain multiple ACM </a:t>
            </a:r>
            <a:r>
              <a:rPr lang="en-US" dirty="0"/>
              <a:t>and DDI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ACM: A saved onboard variable typically allowing or precluding some action</a:t>
            </a:r>
          </a:p>
          <a:p>
            <a:pPr lvl="1"/>
            <a:r>
              <a:rPr lang="en-US" dirty="0" smtClean="0"/>
              <a:t>DDI: An unsaved onboard variable </a:t>
            </a:r>
          </a:p>
          <a:p>
            <a:r>
              <a:rPr lang="en-US" dirty="0" smtClean="0"/>
              <a:t>Because ACM and DDI values can change, they are only evaluated when assessing whether an activity can be immediately dispatched</a:t>
            </a:r>
          </a:p>
          <a:p>
            <a:r>
              <a:rPr lang="en-US" dirty="0" smtClean="0"/>
              <a:t>ACM/DDI constraints are not evaluated for scheduling future activities</a:t>
            </a:r>
          </a:p>
        </p:txBody>
      </p:sp>
    </p:spTree>
    <p:extLst>
      <p:ext uri="{BB962C8B-B14F-4D97-AF65-F5344CB8AC3E}">
        <p14:creationId xmlns:p14="http://schemas.microsoft.com/office/powerpoint/2010/main" val="18744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 and Definitions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Data Storage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the modeled delta data volume generated by each activity into the future</a:t>
            </a:r>
          </a:p>
          <a:p>
            <a:r>
              <a:rPr lang="en-US" dirty="0" smtClean="0"/>
              <a:t>Use actual delta data volume for all activities in the past</a:t>
            </a:r>
          </a:p>
          <a:p>
            <a:r>
              <a:rPr lang="en-US" dirty="0" smtClean="0"/>
              <a:t>Do not schedule optional activities that would push us over the plan-specified maximum delta data volume.</a:t>
            </a:r>
          </a:p>
          <a:p>
            <a:pPr lvl="1"/>
            <a:r>
              <a:rPr lang="en-US" dirty="0" smtClean="0"/>
              <a:t>Mandatory activities are allowed to push us over</a:t>
            </a:r>
          </a:p>
          <a:p>
            <a:r>
              <a:rPr lang="en-US" dirty="0" smtClean="0"/>
              <a:t>The planner is not involved with tracking data stored on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Future State of Charge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Knowns</a:t>
                </a:r>
              </a:p>
              <a:p>
                <a:pPr lvl="1"/>
                <a:r>
                  <a:rPr lang="en-US" dirty="0" smtClean="0"/>
                  <a:t>For each uplinked activity, the plan file tells us </a:t>
                </a:r>
              </a:p>
              <a:p>
                <a:pPr lvl="2"/>
                <a:r>
                  <a:rPr lang="en-US" dirty="0" smtClean="0"/>
                  <a:t>Activity’s marginal average power (W)</a:t>
                </a:r>
              </a:p>
              <a:p>
                <a:pPr lvl="2"/>
                <a:r>
                  <a:rPr lang="en-US" dirty="0" smtClean="0"/>
                  <a:t>The activity’s duration (sec)</a:t>
                </a:r>
              </a:p>
              <a:p>
                <a:pPr lvl="1"/>
                <a:r>
                  <a:rPr lang="en-US" dirty="0" smtClean="0"/>
                  <a:t>Planner-generated activities get marginal </a:t>
                </a:r>
                <a:r>
                  <a:rPr lang="en-US" dirty="0" err="1" smtClean="0"/>
                  <a:t>avg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pwr</a:t>
                </a:r>
                <a:r>
                  <a:rPr lang="en-US" dirty="0" smtClean="0"/>
                  <a:t> (W) and duration (sec) from parameters and tables</a:t>
                </a:r>
              </a:p>
              <a:p>
                <a:pPr lvl="1"/>
                <a:r>
                  <a:rPr lang="en-US" dirty="0"/>
                  <a:t>B</a:t>
                </a:r>
                <a:r>
                  <a:rPr lang="en-US" dirty="0" smtClean="0"/>
                  <a:t>ase marginal </a:t>
                </a:r>
                <a:r>
                  <a:rPr lang="en-US" dirty="0"/>
                  <a:t>average power (W</a:t>
                </a:r>
                <a:r>
                  <a:rPr lang="en-US" dirty="0" smtClean="0"/>
                  <a:t>) when no activities are running is known from parameters</a:t>
                </a:r>
              </a:p>
              <a:p>
                <a:pPr lvl="1"/>
                <a:r>
                  <a:rPr lang="en-US" dirty="0" smtClean="0"/>
                  <a:t>Present state of charge estimation gives us</a:t>
                </a:r>
              </a:p>
              <a:p>
                <a:pPr lvl="2"/>
                <a:r>
                  <a:rPr lang="en-US" dirty="0" smtClean="0"/>
                  <a:t>The present estimate of the charge in the battery (W-hours) </a:t>
                </a:r>
              </a:p>
              <a:p>
                <a:pPr lvl="2"/>
                <a:r>
                  <a:rPr lang="en-US" dirty="0" smtClean="0"/>
                  <a:t>The estimate of the total battery capacity (W-hours)</a:t>
                </a:r>
              </a:p>
              <a:p>
                <a:r>
                  <a:rPr lang="en-US" dirty="0" smtClean="0"/>
                  <a:t>Consumption (W-hours) is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𝑎𝑣𝑔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𝑝𝑜𝑤𝑒𝑟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∗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𝑑𝑢𝑟𝑎𝑡𝑖𝑜𝑛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h𝑜𝑢𝑟𝑠</m:t>
                    </m:r>
                    <m:r>
                      <m:rPr>
                        <m:nor/>
                      </m:rPr>
                      <a:rPr lang="en-US" dirty="0"/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dirty="0"/>
                  <a:t>consumption </a:t>
                </a:r>
                <a:r>
                  <a:rPr lang="en-US" dirty="0" smtClean="0"/>
                  <a:t>(W-hours)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𝑝𝑟𝑒𝑑𝑖𝑐𝑡𝑒𝑑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𝑠𝑡𝑎𝑡𝑒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𝑐h𝑎𝑟𝑔𝑒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𝑝𝑟𝑒𝑠𝑒𝑛𝑡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𝑐h𝑎𝑟𝑔𝑒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𝑒𝑠𝑡𝑖𝑚𝑎𝑡𝑒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𝑐𝑜𝑛𝑠𝑢𝑚𝑝𝑡𝑖𝑜𝑛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𝑎𝑐𝑡𝑖𝑣𝑖𝑡𝑦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𝑐𝑜𝑛𝑠𝑢𝑚𝑝𝑡𝑖𝑜𝑛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𝑒𝑠𝑡𝑖𝑚𝑎𝑡𝑒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𝑏𝑎𝑡𝑡𝑒𝑟𝑦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𝑐𝑎𝑝𝑎𝑐𝑖𝑡𝑦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8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Power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activity has an attribute giving its peak power usage</a:t>
            </a:r>
          </a:p>
          <a:p>
            <a:r>
              <a:rPr lang="en-US" dirty="0" smtClean="0"/>
              <a:t>Activities cannot be scheduled in parallel if the total peak power usage is above a threshold (W).</a:t>
            </a:r>
          </a:p>
          <a:p>
            <a:r>
              <a:rPr lang="en-US" dirty="0" smtClean="0"/>
              <a:t>The threshold is a parameter.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State of Charge in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min state of charge parameter</a:t>
            </a:r>
          </a:p>
          <a:p>
            <a:pPr lvl="1"/>
            <a:r>
              <a:rPr lang="en-US" dirty="0" smtClean="0"/>
              <a:t>Optional and mandatory activities are not scheduled if they would cause a violation</a:t>
            </a:r>
          </a:p>
          <a:p>
            <a:pPr lvl="1"/>
            <a:r>
              <a:rPr lang="en-US" dirty="0" smtClean="0"/>
              <a:t>Mandatory are allowed to execute past if already dispatched</a:t>
            </a:r>
          </a:p>
          <a:p>
            <a:r>
              <a:rPr lang="en-US" dirty="0" smtClean="0"/>
              <a:t>Hard min state of charge parameter</a:t>
            </a:r>
          </a:p>
          <a:p>
            <a:pPr lvl="1"/>
            <a:r>
              <a:rPr lang="en-US" dirty="0" smtClean="0"/>
              <a:t>Any currently running activities that violate are aborted</a:t>
            </a:r>
          </a:p>
          <a:p>
            <a:r>
              <a:rPr lang="en-US" dirty="0" smtClean="0"/>
              <a:t>Handover state of charge plan constraint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/>
              <a:t>activities are not scheduled if they would cause a </a:t>
            </a:r>
            <a:r>
              <a:rPr lang="en-US" dirty="0" smtClean="0"/>
              <a:t>violation</a:t>
            </a:r>
          </a:p>
          <a:p>
            <a:pPr lvl="1"/>
            <a:r>
              <a:rPr lang="en-US" dirty="0"/>
              <a:t>Mandatory are allowed to </a:t>
            </a:r>
            <a:r>
              <a:rPr lang="en-US" dirty="0" smtClean="0"/>
              <a:t>be scheduled if they would cause a violation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Planner Initiated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Minimum sleep duration (parameter)</a:t>
            </a:r>
          </a:p>
          <a:p>
            <a:pPr lvl="1"/>
            <a:r>
              <a:rPr lang="en-US" dirty="0"/>
              <a:t>Minimum </a:t>
            </a:r>
            <a:r>
              <a:rPr lang="en-US" dirty="0" smtClean="0"/>
              <a:t>awake </a:t>
            </a:r>
            <a:r>
              <a:rPr lang="en-US" dirty="0"/>
              <a:t>duration (parameter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activities could be scheduled during the proposed sleep</a:t>
            </a:r>
          </a:p>
          <a:p>
            <a:pPr lvl="2"/>
            <a:r>
              <a:rPr lang="en-US" dirty="0" smtClean="0"/>
              <a:t>Without violating the </a:t>
            </a:r>
            <a:r>
              <a:rPr lang="en-US" u="sng" dirty="0" smtClean="0"/>
              <a:t>minimum state of charge</a:t>
            </a:r>
            <a:r>
              <a:rPr lang="en-US" dirty="0" smtClean="0"/>
              <a:t> (parameter)</a:t>
            </a:r>
          </a:p>
          <a:p>
            <a:pPr lvl="1"/>
            <a:r>
              <a:rPr lang="en-US" dirty="0" smtClean="0"/>
              <a:t>No </a:t>
            </a:r>
            <a:r>
              <a:rPr lang="en-US" u="sng" dirty="0" smtClean="0"/>
              <a:t>optional</a:t>
            </a:r>
            <a:r>
              <a:rPr lang="en-US" dirty="0" smtClean="0"/>
              <a:t> activities could be scheduled during the proposed sleep</a:t>
            </a:r>
          </a:p>
          <a:p>
            <a:pPr lvl="2"/>
            <a:r>
              <a:rPr lang="en-US" dirty="0" smtClean="0"/>
              <a:t>Without violating the </a:t>
            </a:r>
            <a:r>
              <a:rPr lang="en-US" u="sng" dirty="0" smtClean="0"/>
              <a:t>handover state of charge</a:t>
            </a:r>
            <a:r>
              <a:rPr lang="en-US" dirty="0" smtClean="0"/>
              <a:t> plan constraint</a:t>
            </a:r>
          </a:p>
          <a:p>
            <a:pPr lvl="1"/>
            <a:r>
              <a:rPr lang="en-US" dirty="0" smtClean="0"/>
              <a:t>To improve long-term battery health</a:t>
            </a:r>
          </a:p>
          <a:p>
            <a:pPr lvl="2"/>
            <a:r>
              <a:rPr lang="en-US" dirty="0" smtClean="0"/>
              <a:t>Do not sleep past </a:t>
            </a:r>
            <a:r>
              <a:rPr lang="en-US" dirty="0" err="1" smtClean="0"/>
              <a:t>maximum_state_of_charge</a:t>
            </a:r>
            <a:r>
              <a:rPr lang="en-US" dirty="0" smtClean="0"/>
              <a:t> (parameter)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generic activity with a dependency that a prior activity finished with failure (aborted or completed with failure)</a:t>
            </a:r>
          </a:p>
          <a:p>
            <a:pPr lvl="1"/>
            <a:r>
              <a:rPr lang="en-US" dirty="0" smtClean="0"/>
              <a:t>Contains a sequence from the ground</a:t>
            </a:r>
          </a:p>
          <a:p>
            <a:pPr lvl="2"/>
            <a:r>
              <a:rPr lang="en-US" dirty="0" smtClean="0"/>
              <a:t>Establishes a known state</a:t>
            </a:r>
            <a:endParaRPr lang="en-US" dirty="0"/>
          </a:p>
          <a:p>
            <a:r>
              <a:rPr lang="en-US" dirty="0" smtClean="0"/>
              <a:t>For most activities, execution of a cleanup is off-nominal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planner aborts an activity when</a:t>
            </a:r>
          </a:p>
          <a:p>
            <a:pPr lvl="1"/>
            <a:r>
              <a:rPr lang="en-US" dirty="0" smtClean="0"/>
              <a:t>Activity has not finished by its absolute cutoff time</a:t>
            </a:r>
          </a:p>
          <a:p>
            <a:pPr lvl="1"/>
            <a:r>
              <a:rPr lang="en-US" dirty="0" smtClean="0"/>
              <a:t>Activity is running when we hit the hard state of charge limit (parameter)</a:t>
            </a:r>
          </a:p>
          <a:p>
            <a:pPr lvl="1"/>
            <a:r>
              <a:rPr lang="en-US" dirty="0"/>
              <a:t>An optional activity is running past </a:t>
            </a:r>
            <a:r>
              <a:rPr lang="en-US" dirty="0" smtClean="0"/>
              <a:t>the soft state of charge limit</a:t>
            </a:r>
          </a:p>
          <a:p>
            <a:pPr lvl="1"/>
            <a:r>
              <a:rPr lang="en-US" dirty="0" smtClean="0"/>
              <a:t>An optional activity is running past its duration</a:t>
            </a:r>
          </a:p>
          <a:p>
            <a:r>
              <a:rPr lang="en-US" dirty="0" smtClean="0"/>
              <a:t>The effects of an abort</a:t>
            </a:r>
          </a:p>
          <a:p>
            <a:pPr lvl="1"/>
            <a:r>
              <a:rPr lang="en-US" dirty="0" smtClean="0"/>
              <a:t>The activity’s state changes to ABORTED</a:t>
            </a:r>
          </a:p>
          <a:p>
            <a:pPr lvl="2"/>
            <a:r>
              <a:rPr lang="en-US" dirty="0"/>
              <a:t>This allows the planner to schedule </a:t>
            </a:r>
            <a:r>
              <a:rPr lang="en-US" dirty="0" smtClean="0"/>
              <a:t>a cleanup activity if present</a:t>
            </a:r>
          </a:p>
        </p:txBody>
      </p:sp>
    </p:spTree>
    <p:extLst>
      <p:ext uri="{BB962C8B-B14F-4D97-AF65-F5344CB8AC3E}">
        <p14:creationId xmlns:p14="http://schemas.microsoft.com/office/powerpoint/2010/main" val="28654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38057" cy="4525963"/>
          </a:xfrm>
        </p:spPr>
        <p:txBody>
          <a:bodyPr/>
          <a:lstStyle/>
          <a:p>
            <a:r>
              <a:rPr lang="en-US" sz="2400" dirty="0" smtClean="0"/>
              <a:t>Mars 2020 Rover</a:t>
            </a:r>
          </a:p>
          <a:p>
            <a:pPr lvl="1"/>
            <a:r>
              <a:rPr lang="en-US" sz="2000" dirty="0"/>
              <a:t>Leverages heritage from </a:t>
            </a:r>
            <a:r>
              <a:rPr lang="en-US" sz="2000" dirty="0" smtClean="0"/>
              <a:t>Curiosity</a:t>
            </a:r>
          </a:p>
          <a:p>
            <a:pPr lvl="1"/>
            <a:r>
              <a:rPr lang="en-US" sz="2000" dirty="0" smtClean="0"/>
              <a:t>Will collect </a:t>
            </a:r>
            <a:r>
              <a:rPr lang="en-US" sz="2000" dirty="0"/>
              <a:t>core samples of </a:t>
            </a:r>
            <a:r>
              <a:rPr lang="en-US" sz="2000" dirty="0" smtClean="0"/>
              <a:t>rocks </a:t>
            </a:r>
            <a:r>
              <a:rPr lang="en-US" sz="2000" dirty="0"/>
              <a:t>and soils and set them aside in a "cache" </a:t>
            </a:r>
            <a:r>
              <a:rPr lang="en-US" sz="2000" dirty="0" smtClean="0"/>
              <a:t>on Mars.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1026" name="Picture 2" descr="http://mars.nasa.gov/mars2020/imgs/2016/07/mars-2020-rover-cad-diagram-pia20759-full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512" y="1505431"/>
            <a:ext cx="6095626" cy="371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102555" y="6220935"/>
            <a:ext cx="3570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http://mars.nasa.gov/mars2020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(Above picture is from this web site)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Showed features needed to do onboard scheduling for a Mars rover</a:t>
            </a:r>
          </a:p>
          <a:p>
            <a:pPr lvl="1"/>
            <a:r>
              <a:rPr lang="en-US" dirty="0" smtClean="0"/>
              <a:t>In particular, power estimation, sleeping, and pre-heating</a:t>
            </a:r>
          </a:p>
          <a:p>
            <a:r>
              <a:rPr lang="en-US" dirty="0" smtClean="0"/>
              <a:t>Discussed some relevant constraints that will be evaluated onboard</a:t>
            </a:r>
          </a:p>
          <a:p>
            <a:r>
              <a:rPr lang="en-US" dirty="0" smtClean="0"/>
              <a:t>Showed an enabling set of knowledge that needs to be uplinked from the ground </a:t>
            </a:r>
          </a:p>
          <a:p>
            <a:r>
              <a:rPr lang="en-US" dirty="0" smtClean="0"/>
              <a:t>We hope the planner improves the Mars 2020 mission by</a:t>
            </a:r>
          </a:p>
          <a:p>
            <a:pPr lvl="1"/>
            <a:r>
              <a:rPr lang="en-US" dirty="0" smtClean="0"/>
              <a:t>Enabling more activities to run onboard</a:t>
            </a:r>
          </a:p>
          <a:p>
            <a:pPr lvl="1"/>
            <a:r>
              <a:rPr lang="en-US" dirty="0" smtClean="0"/>
              <a:t>Better utilizing onboard resources, such as time and energy</a:t>
            </a:r>
          </a:p>
          <a:p>
            <a:pPr lvl="1"/>
            <a:r>
              <a:rPr lang="en-US" dirty="0" smtClean="0"/>
              <a:t>Reducing the workload of the ops team with autonomous sleeps and preheats</a:t>
            </a:r>
          </a:p>
          <a:p>
            <a:r>
              <a:rPr lang="en-US" dirty="0" smtClean="0"/>
              <a:t>Future work: Planner prototyping effort</a:t>
            </a:r>
          </a:p>
          <a:p>
            <a:pPr lvl="1"/>
            <a:r>
              <a:rPr lang="en-US" dirty="0" smtClean="0"/>
              <a:t>Determine RAM and CPU usage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08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file containing a list of time-ordered commands</a:t>
            </a:r>
          </a:p>
          <a:p>
            <a:r>
              <a:rPr lang="en-US" dirty="0"/>
              <a:t>Sleep</a:t>
            </a:r>
          </a:p>
          <a:p>
            <a:pPr lvl="1"/>
            <a:r>
              <a:rPr lang="en-US" dirty="0"/>
              <a:t>At night, we shutdown the rover to recharge</a:t>
            </a:r>
          </a:p>
          <a:p>
            <a:r>
              <a:rPr lang="en-US" dirty="0"/>
              <a:t>Preheating</a:t>
            </a:r>
          </a:p>
          <a:p>
            <a:pPr lvl="1"/>
            <a:r>
              <a:rPr lang="en-US" dirty="0"/>
              <a:t>Heating up an actuator so that it is warm enough to safely use</a:t>
            </a:r>
          </a:p>
          <a:p>
            <a:r>
              <a:rPr lang="en-US" dirty="0"/>
              <a:t>Parameter</a:t>
            </a:r>
          </a:p>
          <a:p>
            <a:pPr lvl="1"/>
            <a:r>
              <a:rPr lang="en-US" dirty="0"/>
              <a:t>A saved value this is only changeable by </a:t>
            </a:r>
            <a:r>
              <a:rPr lang="en-US" dirty="0" smtClean="0"/>
              <a:t>ground command.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Process on the Curiosity Rover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Any action taken by the rover is directed by a series of sequences</a:t>
            </a:r>
          </a:p>
          <a:p>
            <a:r>
              <a:rPr lang="en-US" dirty="0" smtClean="0"/>
              <a:t>The </a:t>
            </a:r>
            <a:r>
              <a:rPr lang="en-US" dirty="0"/>
              <a:t>process of creating sequences can take over 9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Due to uncertainty, the operations team had to insert margin for duration estimates</a:t>
            </a:r>
          </a:p>
          <a:p>
            <a:pPr lvl="1"/>
            <a:r>
              <a:rPr lang="en-US" dirty="0" smtClean="0"/>
              <a:t>Resulting in wasted time and energy onboard</a:t>
            </a:r>
          </a:p>
          <a:p>
            <a:r>
              <a:rPr lang="en-US" dirty="0" smtClean="0"/>
              <a:t>Can’t take advantage of onboard knowledge of available power and time</a:t>
            </a:r>
          </a:p>
          <a:p>
            <a:pPr lvl="1"/>
            <a:r>
              <a:rPr lang="en-US" dirty="0" smtClean="0"/>
              <a:t>If a sequence finishes early or fails, time is usually wasted</a:t>
            </a:r>
          </a:p>
          <a:p>
            <a:r>
              <a:rPr lang="en-US" dirty="0" smtClean="0"/>
              <a:t>The operations team has to manage sleep activities and preheat 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 Planner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/>
              <a:t>Improve Operations Efficiency</a:t>
            </a:r>
          </a:p>
          <a:p>
            <a:pPr lvl="2"/>
            <a:r>
              <a:rPr lang="en-US" dirty="0"/>
              <a:t>Run more activities onboard</a:t>
            </a:r>
          </a:p>
          <a:p>
            <a:pPr lvl="2"/>
            <a:r>
              <a:rPr lang="en-US" dirty="0"/>
              <a:t>Less wasted </a:t>
            </a:r>
            <a:r>
              <a:rPr lang="en-US" dirty="0" smtClean="0"/>
              <a:t>resources (time, energy)</a:t>
            </a:r>
          </a:p>
          <a:p>
            <a:pPr lvl="1"/>
            <a:r>
              <a:rPr lang="en-US" sz="2400" dirty="0" smtClean="0"/>
              <a:t>Allow </a:t>
            </a:r>
            <a:r>
              <a:rPr lang="en-US" sz="2400" dirty="0"/>
              <a:t>the ground to generate uplink products within 5 hours from receiving spacecraft </a:t>
            </a:r>
            <a:r>
              <a:rPr lang="en-US" sz="2400" dirty="0" smtClean="0"/>
              <a:t>data</a:t>
            </a:r>
            <a:endParaRPr lang="en-US" dirty="0" smtClean="0"/>
          </a:p>
          <a:p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The onboard planner autonomously</a:t>
            </a:r>
          </a:p>
          <a:p>
            <a:pPr lvl="2"/>
            <a:r>
              <a:rPr lang="en-US" dirty="0" smtClean="0"/>
              <a:t>Runs more activities when more power is available</a:t>
            </a:r>
          </a:p>
          <a:p>
            <a:pPr lvl="2"/>
            <a:r>
              <a:rPr lang="en-US" dirty="0" smtClean="0"/>
              <a:t>Starts the next activity sooner, if the current activity </a:t>
            </a:r>
            <a:r>
              <a:rPr lang="en-US" dirty="0"/>
              <a:t>finishes </a:t>
            </a:r>
            <a:r>
              <a:rPr lang="en-US" dirty="0" smtClean="0"/>
              <a:t>early</a:t>
            </a:r>
          </a:p>
          <a:p>
            <a:pPr lvl="2"/>
            <a:r>
              <a:rPr lang="en-US" dirty="0" smtClean="0"/>
              <a:t>Decides when the rover goes to sleep</a:t>
            </a:r>
          </a:p>
          <a:p>
            <a:r>
              <a:rPr lang="en-US" dirty="0" smtClean="0"/>
              <a:t>We are just starting to prototype</a:t>
            </a:r>
          </a:p>
          <a:p>
            <a:r>
              <a:rPr lang="en-US" dirty="0" smtClean="0"/>
              <a:t>Today, we’ll share some thoughts on planner features appropriate for a Mars rover.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Planner is responsible for scheduling all onboard execution on the surface</a:t>
            </a:r>
          </a:p>
          <a:p>
            <a:pPr lvl="1"/>
            <a:r>
              <a:rPr lang="en-US" dirty="0"/>
              <a:t>Using the existing sequence engine </a:t>
            </a:r>
            <a:r>
              <a:rPr lang="en-US" dirty="0" smtClean="0"/>
              <a:t>underneath</a:t>
            </a:r>
          </a:p>
          <a:p>
            <a:r>
              <a:rPr lang="en-US" dirty="0" smtClean="0"/>
              <a:t>What the planner does</a:t>
            </a:r>
          </a:p>
          <a:p>
            <a:pPr lvl="1"/>
            <a:r>
              <a:rPr lang="en-US" dirty="0" smtClean="0"/>
              <a:t>Reads a plan file</a:t>
            </a:r>
          </a:p>
          <a:p>
            <a:pPr lvl="1"/>
            <a:r>
              <a:rPr lang="en-US" smtClean="0"/>
              <a:t>Determines </a:t>
            </a:r>
            <a:r>
              <a:rPr lang="en-US" dirty="0" smtClean="0"/>
              <a:t>resource values in the future</a:t>
            </a:r>
          </a:p>
          <a:p>
            <a:pPr lvl="1"/>
            <a:r>
              <a:rPr lang="en-US" dirty="0"/>
              <a:t>Checks for </a:t>
            </a:r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Decides when activities can run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680489"/>
              </p:ext>
            </p:extLst>
          </p:nvPr>
        </p:nvGraphicFramePr>
        <p:xfrm>
          <a:off x="5943370" y="4255639"/>
          <a:ext cx="243840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Activity5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Activity1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Activity3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Activity2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Activity6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Activity4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 Planner Overview</a:t>
            </a:r>
          </a:p>
        </p:txBody>
      </p:sp>
      <p:pic>
        <p:nvPicPr>
          <p:cNvPr id="6" name="Picture 22" descr="MCj043259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74" y="2104691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>
            <a:endCxn id="6" idx="1"/>
          </p:cNvCxnSpPr>
          <p:nvPr/>
        </p:nvCxnSpPr>
        <p:spPr bwMode="auto">
          <a:xfrm>
            <a:off x="7511067" y="2495216"/>
            <a:ext cx="59160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8122275" y="2763423"/>
            <a:ext cx="78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Plan File</a:t>
            </a:r>
            <a:endParaRPr lang="en-US" altLang="en-US" sz="1200" b="0" dirty="0"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610002" y="2172955"/>
            <a:ext cx="1373579" cy="6540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6" charset="0"/>
              </a:rPr>
              <a:t>Onboard Planner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8751444" y="2458704"/>
            <a:ext cx="858558" cy="134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endCxn id="18" idx="0"/>
          </p:cNvCxnSpPr>
          <p:nvPr/>
        </p:nvCxnSpPr>
        <p:spPr bwMode="auto">
          <a:xfrm flipH="1">
            <a:off x="7162570" y="2843446"/>
            <a:ext cx="2746418" cy="1412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2" name="Picture 2" descr="http://martin.elwin.com/blog/wp-content/uploads/2008/05/sti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018" y="2104691"/>
            <a:ext cx="412490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438911" y="2872327"/>
            <a:ext cx="8829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Ops Team</a:t>
            </a:r>
            <a:endParaRPr lang="en-US" altLang="en-US" sz="1200" b="0" dirty="0">
              <a:latin typeface="Arial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441037" y="2168201"/>
            <a:ext cx="6880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creates</a:t>
            </a:r>
            <a:endParaRPr lang="en-US" altLang="en-US" sz="1200" b="0" dirty="0">
              <a:latin typeface="Arial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8824197" y="1878892"/>
            <a:ext cx="753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gets </a:t>
            </a:r>
          </a:p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uplinked</a:t>
            </a:r>
          </a:p>
          <a:p>
            <a:pPr algn="ctr" eaLnBrk="1" hangingPunct="1"/>
            <a:endParaRPr lang="en-US" altLang="en-US" sz="1200" b="0" dirty="0">
              <a:latin typeface="Arial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726835"/>
              </p:ext>
            </p:extLst>
          </p:nvPr>
        </p:nvGraphicFramePr>
        <p:xfrm>
          <a:off x="9441628" y="4118889"/>
          <a:ext cx="2284207" cy="96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943370" y="5303208"/>
            <a:ext cx="27009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A schedule of when activities can run</a:t>
            </a:r>
            <a:endParaRPr lang="en-US" altLang="en-US" sz="1200" b="0" dirty="0">
              <a:latin typeface="Arial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9728368" y="5118542"/>
            <a:ext cx="171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Predicted power,</a:t>
            </a:r>
          </a:p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Predicted data volume</a:t>
            </a:r>
            <a:endParaRPr lang="en-US" altLang="en-US" sz="1200" b="0" dirty="0"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10500595" y="2849583"/>
            <a:ext cx="10556" cy="140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0418658" y="3342668"/>
            <a:ext cx="7216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predicts</a:t>
            </a:r>
            <a:endParaRPr lang="en-US" altLang="en-US" sz="1200" b="0" dirty="0">
              <a:latin typeface="Arial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8225969" y="3600580"/>
            <a:ext cx="8739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schedules</a:t>
            </a:r>
            <a:endParaRPr lang="en-US" altLang="en-US" sz="1200" b="0" dirty="0">
              <a:latin typeface="Arial" charset="0"/>
            </a:endParaRPr>
          </a:p>
        </p:txBody>
      </p:sp>
      <p:cxnSp>
        <p:nvCxnSpPr>
          <p:cNvPr id="31" name="Straight Arrow Connector 30"/>
          <p:cNvCxnSpPr>
            <a:endCxn id="18" idx="3"/>
          </p:cNvCxnSpPr>
          <p:nvPr/>
        </p:nvCxnSpPr>
        <p:spPr bwMode="auto">
          <a:xfrm flipH="1">
            <a:off x="8381770" y="4712839"/>
            <a:ext cx="11323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8507958" y="4463167"/>
            <a:ext cx="883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altLang="en-US" sz="1200" b="0" dirty="0" smtClean="0">
                <a:latin typeface="Arial" charset="0"/>
              </a:rPr>
              <a:t>constrains</a:t>
            </a:r>
            <a:endParaRPr lang="en-US" altLang="en-US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-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file:  What is uplinked from the ground to the spacecraft</a:t>
            </a:r>
          </a:p>
          <a:p>
            <a:r>
              <a:rPr lang="en-US" dirty="0" smtClean="0"/>
              <a:t>A plan consists of activities</a:t>
            </a:r>
          </a:p>
          <a:p>
            <a:r>
              <a:rPr lang="en-US" dirty="0" smtClean="0"/>
              <a:t>A plan also contains</a:t>
            </a:r>
          </a:p>
          <a:p>
            <a:pPr lvl="1"/>
            <a:r>
              <a:rPr lang="en-US" dirty="0" smtClean="0"/>
              <a:t>Handover time</a:t>
            </a:r>
          </a:p>
          <a:p>
            <a:pPr lvl="1"/>
            <a:r>
              <a:rPr lang="en-US" dirty="0" smtClean="0"/>
              <a:t>Handover minimum state of charge</a:t>
            </a:r>
          </a:p>
          <a:p>
            <a:pPr lvl="1"/>
            <a:r>
              <a:rPr lang="en-US" dirty="0" smtClean="0"/>
              <a:t>Next plan filename</a:t>
            </a:r>
          </a:p>
          <a:p>
            <a:pPr lvl="1"/>
            <a:r>
              <a:rPr lang="en-US" dirty="0" smtClean="0"/>
              <a:t>End time</a:t>
            </a:r>
          </a:p>
          <a:p>
            <a:pPr lvl="1"/>
            <a:r>
              <a:rPr lang="en-US" dirty="0" smtClean="0"/>
              <a:t>Maximum delta data volume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0" y="2303947"/>
            <a:ext cx="5320635" cy="38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Types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1653</Words>
  <Application>Microsoft Office PowerPoint</Application>
  <PresentationFormat>Widescreen</PresentationFormat>
  <Paragraphs>291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ＭＳ Ｐゴシック</vt:lpstr>
      <vt:lpstr>Arial</vt:lpstr>
      <vt:lpstr>Calibri</vt:lpstr>
      <vt:lpstr>Cambria Math</vt:lpstr>
      <vt:lpstr>Times</vt:lpstr>
      <vt:lpstr>Times New Roman</vt:lpstr>
      <vt:lpstr>1_Office Theme</vt:lpstr>
      <vt:lpstr>Concepts for the Mars 2020 Rover Onboard Scheduler</vt:lpstr>
      <vt:lpstr>Agenda &amp; Thanks</vt:lpstr>
      <vt:lpstr>Background</vt:lpstr>
      <vt:lpstr>Terminology</vt:lpstr>
      <vt:lpstr>Prior Process on the Curiosity Rover</vt:lpstr>
      <vt:lpstr>Onboard Planner Overview</vt:lpstr>
      <vt:lpstr>Onboard Planner Overview</vt:lpstr>
      <vt:lpstr>Plan - Definition</vt:lpstr>
      <vt:lpstr>Activity Types</vt:lpstr>
      <vt:lpstr>Activity</vt:lpstr>
      <vt:lpstr>Activity Types</vt:lpstr>
      <vt:lpstr>Activity Types</vt:lpstr>
      <vt:lpstr>Activity Types: Shutdown Related Activities</vt:lpstr>
      <vt:lpstr>Communication Window Activities</vt:lpstr>
      <vt:lpstr>  Activity Attributes</vt:lpstr>
      <vt:lpstr>Modeled Activity Attributes</vt:lpstr>
      <vt:lpstr>Activity Time Ranges</vt:lpstr>
      <vt:lpstr>Activity dependencies</vt:lpstr>
      <vt:lpstr>Constraining Parallelism</vt:lpstr>
      <vt:lpstr>Preheat and Thermal zones</vt:lpstr>
      <vt:lpstr>ACM and DDIs</vt:lpstr>
      <vt:lpstr>More Features and Definitions</vt:lpstr>
      <vt:lpstr>Limiting Data Storage Usage</vt:lpstr>
      <vt:lpstr>Predicting Future State of Charge</vt:lpstr>
      <vt:lpstr>Peak Power Check</vt:lpstr>
      <vt:lpstr>Uses of State of Charge in Scheduling</vt:lpstr>
      <vt:lpstr>Planner Initiated Shutdown</vt:lpstr>
      <vt:lpstr>Cleanup Activity</vt:lpstr>
      <vt:lpstr>Abort</vt:lpstr>
      <vt:lpstr>Conclusion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Scandore, Steve F (349H)</dc:creator>
  <cp:lastModifiedBy>Benowitz, Edward G (349H)</cp:lastModifiedBy>
  <cp:revision>311</cp:revision>
  <dcterms:created xsi:type="dcterms:W3CDTF">2016-01-20T21:17:52Z</dcterms:created>
  <dcterms:modified xsi:type="dcterms:W3CDTF">2016-12-01T16:50:12Z</dcterms:modified>
</cp:coreProperties>
</file>