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49000" showSpecialPlsOnTitleSld="0" strictFirstAndLastChars="0" saveSubsetFonts="1">
  <p:sldMasterIdLst>
    <p:sldMasterId id="2147483664" r:id="rId1"/>
  </p:sldMasterIdLst>
  <p:notesMasterIdLst>
    <p:notesMasterId r:id="rId33"/>
  </p:notesMasterIdLst>
  <p:handoutMasterIdLst>
    <p:handoutMasterId r:id="rId34"/>
  </p:handoutMasterIdLst>
  <p:sldIdLst>
    <p:sldId id="263" r:id="rId2"/>
    <p:sldId id="333" r:id="rId3"/>
    <p:sldId id="349" r:id="rId4"/>
    <p:sldId id="351" r:id="rId5"/>
    <p:sldId id="352" r:id="rId6"/>
    <p:sldId id="339" r:id="rId7"/>
    <p:sldId id="340" r:id="rId8"/>
    <p:sldId id="356" r:id="rId9"/>
    <p:sldId id="357" r:id="rId10"/>
    <p:sldId id="358" r:id="rId11"/>
    <p:sldId id="359" r:id="rId12"/>
    <p:sldId id="353" r:id="rId13"/>
    <p:sldId id="354" r:id="rId14"/>
    <p:sldId id="350" r:id="rId15"/>
    <p:sldId id="312" r:id="rId16"/>
    <p:sldId id="343" r:id="rId17"/>
    <p:sldId id="267" r:id="rId18"/>
    <p:sldId id="345" r:id="rId19"/>
    <p:sldId id="355" r:id="rId20"/>
    <p:sldId id="346" r:id="rId21"/>
    <p:sldId id="347" r:id="rId22"/>
    <p:sldId id="272" r:id="rId23"/>
    <p:sldId id="314" r:id="rId24"/>
    <p:sldId id="313" r:id="rId25"/>
    <p:sldId id="348" r:id="rId26"/>
    <p:sldId id="328" r:id="rId27"/>
    <p:sldId id="329" r:id="rId28"/>
    <p:sldId id="330" r:id="rId29"/>
    <p:sldId id="331" r:id="rId30"/>
    <p:sldId id="341" r:id="rId31"/>
    <p:sldId id="342" r:id="rId32"/>
  </p:sldIdLst>
  <p:sldSz cx="9144000" cy="6858000" type="screen4x3"/>
  <p:notesSz cx="7010400" cy="9296400"/>
  <p:defaultTextStyle>
    <a:defPPr>
      <a:defRPr lang="en-US"/>
    </a:defPPr>
    <a:lvl1pPr algn="ctr"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CCFF"/>
    <a:srgbClr val="FFCC66"/>
    <a:srgbClr val="FFFF99"/>
    <a:srgbClr val="9966FF"/>
    <a:srgbClr val="00CC00"/>
    <a:srgbClr val="CC3399"/>
    <a:srgbClr val="FF66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7" autoAdjust="0"/>
    <p:restoredTop sz="89892" autoAdjust="0"/>
  </p:normalViewPr>
  <p:slideViewPr>
    <p:cSldViewPr snapToGrid="0">
      <p:cViewPr varScale="1">
        <p:scale>
          <a:sx n="71" d="100"/>
          <a:sy n="71"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notesViewPr>
    <p:cSldViewPr snapToGrid="0">
      <p:cViewPr varScale="1">
        <p:scale>
          <a:sx n="88" d="100"/>
          <a:sy n="88" d="100"/>
        </p:scale>
        <p:origin x="-3108" y="-10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40444" cy="461785"/>
          </a:xfrm>
          <a:prstGeom prst="rect">
            <a:avLst/>
          </a:prstGeom>
          <a:noFill/>
          <a:ln w="9525">
            <a:noFill/>
            <a:miter lim="800000"/>
            <a:headEnd/>
            <a:tailEnd/>
          </a:ln>
          <a:effectLst/>
        </p:spPr>
        <p:txBody>
          <a:bodyPr vert="horz" wrap="square" lIns="93702" tIns="46851" rIns="93702" bIns="46851" numCol="1" anchor="t" anchorCtr="0" compatLnSpc="1">
            <a:prstTxWarp prst="textNoShape">
              <a:avLst/>
            </a:prstTxWarp>
          </a:bodyPr>
          <a:lstStyle>
            <a:lvl1pPr algn="l" defTabSz="935392">
              <a:defRPr sz="1200"/>
            </a:lvl1pPr>
          </a:lstStyle>
          <a:p>
            <a:pPr>
              <a:defRPr/>
            </a:pPr>
            <a:endParaRPr lang="en-US"/>
          </a:p>
        </p:txBody>
      </p:sp>
      <p:sp>
        <p:nvSpPr>
          <p:cNvPr id="3075" name="Rectangle 3"/>
          <p:cNvSpPr>
            <a:spLocks noGrp="1" noChangeArrowheads="1"/>
          </p:cNvSpPr>
          <p:nvPr>
            <p:ph type="dt" sz="quarter" idx="1"/>
          </p:nvPr>
        </p:nvSpPr>
        <p:spPr bwMode="auto">
          <a:xfrm>
            <a:off x="3969956" y="0"/>
            <a:ext cx="3040444" cy="461785"/>
          </a:xfrm>
          <a:prstGeom prst="rect">
            <a:avLst/>
          </a:prstGeom>
          <a:noFill/>
          <a:ln w="9525">
            <a:noFill/>
            <a:miter lim="800000"/>
            <a:headEnd/>
            <a:tailEnd/>
          </a:ln>
          <a:effectLst/>
        </p:spPr>
        <p:txBody>
          <a:bodyPr vert="horz" wrap="square" lIns="93702" tIns="46851" rIns="93702" bIns="46851" numCol="1" anchor="t" anchorCtr="0" compatLnSpc="1">
            <a:prstTxWarp prst="textNoShape">
              <a:avLst/>
            </a:prstTxWarp>
          </a:bodyPr>
          <a:lstStyle>
            <a:lvl1pPr algn="r" defTabSz="935392">
              <a:defRPr sz="1200"/>
            </a:lvl1pPr>
          </a:lstStyle>
          <a:p>
            <a:pPr>
              <a:defRPr/>
            </a:pPr>
            <a:fld id="{03281FB3-0969-42DC-A64B-78BA9FA5A801}" type="datetime1">
              <a:rPr lang="en-US"/>
              <a:pPr>
                <a:defRPr/>
              </a:pPr>
              <a:t>12/9/2016</a:t>
            </a:fld>
            <a:endParaRPr lang="en-US"/>
          </a:p>
        </p:txBody>
      </p:sp>
      <p:sp>
        <p:nvSpPr>
          <p:cNvPr id="3076" name="Rectangle 4"/>
          <p:cNvSpPr>
            <a:spLocks noGrp="1" noChangeArrowheads="1"/>
          </p:cNvSpPr>
          <p:nvPr>
            <p:ph type="ftr" sz="quarter" idx="2"/>
          </p:nvPr>
        </p:nvSpPr>
        <p:spPr bwMode="auto">
          <a:xfrm>
            <a:off x="1" y="8820235"/>
            <a:ext cx="3040444" cy="460186"/>
          </a:xfrm>
          <a:prstGeom prst="rect">
            <a:avLst/>
          </a:prstGeom>
          <a:noFill/>
          <a:ln w="9525">
            <a:noFill/>
            <a:miter lim="800000"/>
            <a:headEnd/>
            <a:tailEnd/>
          </a:ln>
          <a:effectLst/>
        </p:spPr>
        <p:txBody>
          <a:bodyPr vert="horz" wrap="square" lIns="93702" tIns="46851" rIns="93702" bIns="46851" numCol="1" anchor="b" anchorCtr="0" compatLnSpc="1">
            <a:prstTxWarp prst="textNoShape">
              <a:avLst/>
            </a:prstTxWarp>
          </a:bodyPr>
          <a:lstStyle>
            <a:lvl1pPr algn="l" defTabSz="935392">
              <a:defRPr sz="1200"/>
            </a:lvl1pPr>
          </a:lstStyle>
          <a:p>
            <a:pPr>
              <a:defRPr/>
            </a:pPr>
            <a:endParaRPr lang="en-US"/>
          </a:p>
        </p:txBody>
      </p:sp>
      <p:sp>
        <p:nvSpPr>
          <p:cNvPr id="3077" name="Rectangle 5"/>
          <p:cNvSpPr>
            <a:spLocks noGrp="1" noChangeArrowheads="1"/>
          </p:cNvSpPr>
          <p:nvPr>
            <p:ph type="sldNum" sz="quarter" idx="3"/>
          </p:nvPr>
        </p:nvSpPr>
        <p:spPr bwMode="auto">
          <a:xfrm>
            <a:off x="3969956" y="8820235"/>
            <a:ext cx="3040444" cy="460186"/>
          </a:xfrm>
          <a:prstGeom prst="rect">
            <a:avLst/>
          </a:prstGeom>
          <a:noFill/>
          <a:ln w="9525">
            <a:noFill/>
            <a:miter lim="800000"/>
            <a:headEnd/>
            <a:tailEnd/>
          </a:ln>
          <a:effectLst/>
        </p:spPr>
        <p:txBody>
          <a:bodyPr vert="horz" wrap="square" lIns="93702" tIns="46851" rIns="93702" bIns="46851" numCol="1" anchor="b" anchorCtr="0" compatLnSpc="1">
            <a:prstTxWarp prst="textNoShape">
              <a:avLst/>
            </a:prstTxWarp>
          </a:bodyPr>
          <a:lstStyle>
            <a:lvl1pPr algn="r" defTabSz="935392">
              <a:defRPr sz="1200"/>
            </a:lvl1pPr>
          </a:lstStyle>
          <a:p>
            <a:pPr>
              <a:defRPr/>
            </a:pPr>
            <a:fld id="{489B2505-14D5-4EA3-9D7C-7C4DA32995AE}" type="slidenum">
              <a:rPr lang="en-US"/>
              <a:pPr>
                <a:defRPr/>
              </a:pPr>
              <a:t>‹#›</a:t>
            </a:fld>
            <a:endParaRPr lang="en-US"/>
          </a:p>
        </p:txBody>
      </p:sp>
    </p:spTree>
    <p:extLst>
      <p:ext uri="{BB962C8B-B14F-4D97-AF65-F5344CB8AC3E}">
        <p14:creationId xmlns:p14="http://schemas.microsoft.com/office/powerpoint/2010/main" val="2273254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40444" cy="461785"/>
          </a:xfrm>
          <a:prstGeom prst="rect">
            <a:avLst/>
          </a:prstGeom>
          <a:noFill/>
          <a:ln w="9525">
            <a:noFill/>
            <a:miter lim="800000"/>
            <a:headEnd/>
            <a:tailEnd/>
          </a:ln>
          <a:effectLst/>
        </p:spPr>
        <p:txBody>
          <a:bodyPr vert="horz" wrap="square" lIns="93702" tIns="46851" rIns="93702" bIns="46851" numCol="1" anchor="t" anchorCtr="0" compatLnSpc="1">
            <a:prstTxWarp prst="textNoShape">
              <a:avLst/>
            </a:prstTxWarp>
          </a:bodyPr>
          <a:lstStyle>
            <a:lvl1pPr algn="l" defTabSz="935392">
              <a:defRPr sz="1200"/>
            </a:lvl1pPr>
          </a:lstStyle>
          <a:p>
            <a:pPr>
              <a:defRPr/>
            </a:pPr>
            <a:endParaRPr lang="en-US"/>
          </a:p>
        </p:txBody>
      </p:sp>
      <p:sp>
        <p:nvSpPr>
          <p:cNvPr id="2051" name="Rectangle 3"/>
          <p:cNvSpPr>
            <a:spLocks noGrp="1" noChangeArrowheads="1"/>
          </p:cNvSpPr>
          <p:nvPr>
            <p:ph type="dt" idx="1"/>
          </p:nvPr>
        </p:nvSpPr>
        <p:spPr bwMode="auto">
          <a:xfrm>
            <a:off x="3969956" y="0"/>
            <a:ext cx="3040444" cy="461785"/>
          </a:xfrm>
          <a:prstGeom prst="rect">
            <a:avLst/>
          </a:prstGeom>
          <a:noFill/>
          <a:ln w="9525">
            <a:noFill/>
            <a:miter lim="800000"/>
            <a:headEnd/>
            <a:tailEnd/>
          </a:ln>
          <a:effectLst/>
        </p:spPr>
        <p:txBody>
          <a:bodyPr vert="horz" wrap="square" lIns="93702" tIns="46851" rIns="93702" bIns="46851" numCol="1" anchor="t" anchorCtr="0" compatLnSpc="1">
            <a:prstTxWarp prst="textNoShape">
              <a:avLst/>
            </a:prstTxWarp>
          </a:bodyPr>
          <a:lstStyle>
            <a:lvl1pPr algn="r" defTabSz="935392">
              <a:defRPr sz="1200"/>
            </a:lvl1pPr>
          </a:lstStyle>
          <a:p>
            <a:pPr>
              <a:defRPr/>
            </a:pPr>
            <a:fld id="{0AC7D152-0E84-44A3-8AF7-E132434FEBF2}" type="datetime1">
              <a:rPr lang="en-US"/>
              <a:pPr>
                <a:defRPr/>
              </a:pPr>
              <a:t>12/9/2016</a:t>
            </a:fld>
            <a:endParaRPr lang="en-US"/>
          </a:p>
        </p:txBody>
      </p:sp>
      <p:sp>
        <p:nvSpPr>
          <p:cNvPr id="185348" name="Rectangle 4"/>
          <p:cNvSpPr>
            <a:spLocks noGrp="1" noRot="1" noChangeAspect="1" noChangeArrowheads="1" noTextEdit="1"/>
          </p:cNvSpPr>
          <p:nvPr>
            <p:ph type="sldImg" idx="2"/>
          </p:nvPr>
        </p:nvSpPr>
        <p:spPr bwMode="auto">
          <a:xfrm>
            <a:off x="1155700" y="690563"/>
            <a:ext cx="4699000" cy="3524250"/>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34295" y="4450065"/>
            <a:ext cx="5141810" cy="4140077"/>
          </a:xfrm>
          <a:prstGeom prst="rect">
            <a:avLst/>
          </a:prstGeom>
          <a:noFill/>
          <a:ln w="9525">
            <a:noFill/>
            <a:miter lim="800000"/>
            <a:headEnd/>
            <a:tailEnd/>
          </a:ln>
          <a:effectLst/>
        </p:spPr>
        <p:txBody>
          <a:bodyPr vert="horz" wrap="square" lIns="93702" tIns="46851" rIns="93702" bIns="468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 y="8820235"/>
            <a:ext cx="3040444" cy="460186"/>
          </a:xfrm>
          <a:prstGeom prst="rect">
            <a:avLst/>
          </a:prstGeom>
          <a:noFill/>
          <a:ln w="9525">
            <a:noFill/>
            <a:miter lim="800000"/>
            <a:headEnd/>
            <a:tailEnd/>
          </a:ln>
          <a:effectLst/>
        </p:spPr>
        <p:txBody>
          <a:bodyPr vert="horz" wrap="square" lIns="93702" tIns="46851" rIns="93702" bIns="46851" numCol="1" anchor="b" anchorCtr="0" compatLnSpc="1">
            <a:prstTxWarp prst="textNoShape">
              <a:avLst/>
            </a:prstTxWarp>
          </a:bodyPr>
          <a:lstStyle>
            <a:lvl1pPr algn="l" defTabSz="935392">
              <a:defRPr sz="1200"/>
            </a:lvl1pPr>
          </a:lstStyle>
          <a:p>
            <a:pPr>
              <a:defRPr/>
            </a:pPr>
            <a:endParaRPr lang="en-US"/>
          </a:p>
        </p:txBody>
      </p:sp>
      <p:sp>
        <p:nvSpPr>
          <p:cNvPr id="2055" name="Rectangle 7"/>
          <p:cNvSpPr>
            <a:spLocks noGrp="1" noChangeArrowheads="1"/>
          </p:cNvSpPr>
          <p:nvPr>
            <p:ph type="sldNum" sz="quarter" idx="5"/>
          </p:nvPr>
        </p:nvSpPr>
        <p:spPr bwMode="auto">
          <a:xfrm>
            <a:off x="3969956" y="8820235"/>
            <a:ext cx="3040444" cy="460186"/>
          </a:xfrm>
          <a:prstGeom prst="rect">
            <a:avLst/>
          </a:prstGeom>
          <a:noFill/>
          <a:ln w="9525">
            <a:noFill/>
            <a:miter lim="800000"/>
            <a:headEnd/>
            <a:tailEnd/>
          </a:ln>
          <a:effectLst/>
        </p:spPr>
        <p:txBody>
          <a:bodyPr vert="horz" wrap="square" lIns="93702" tIns="46851" rIns="93702" bIns="46851" numCol="1" anchor="b" anchorCtr="0" compatLnSpc="1">
            <a:prstTxWarp prst="textNoShape">
              <a:avLst/>
            </a:prstTxWarp>
          </a:bodyPr>
          <a:lstStyle>
            <a:lvl1pPr algn="r" defTabSz="935392">
              <a:defRPr sz="1200"/>
            </a:lvl1pPr>
          </a:lstStyle>
          <a:p>
            <a:pPr>
              <a:defRPr/>
            </a:pPr>
            <a:fld id="{EF5C22B8-C19A-44B9-91E0-72685155791A}" type="slidenum">
              <a:rPr lang="en-US"/>
              <a:pPr>
                <a:defRPr/>
              </a:pPr>
              <a:t>‹#›</a:t>
            </a:fld>
            <a:endParaRPr lang="en-US"/>
          </a:p>
        </p:txBody>
      </p:sp>
    </p:spTree>
    <p:extLst>
      <p:ext uri="{BB962C8B-B14F-4D97-AF65-F5344CB8AC3E}">
        <p14:creationId xmlns:p14="http://schemas.microsoft.com/office/powerpoint/2010/main" val="328138099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B155-79FF-4B76-932D-F729E4EF6D7C}" type="slidenum">
              <a:rPr lang="en-US" smtClean="0"/>
              <a:pPr/>
              <a:t>1</a:t>
            </a:fld>
            <a:endParaRPr lang="en-US"/>
          </a:p>
        </p:txBody>
      </p:sp>
    </p:spTree>
    <p:extLst>
      <p:ext uri="{BB962C8B-B14F-4D97-AF65-F5344CB8AC3E}">
        <p14:creationId xmlns:p14="http://schemas.microsoft.com/office/powerpoint/2010/main" val="2807317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ln/>
        </p:spPr>
      </p:sp>
      <p:sp>
        <p:nvSpPr>
          <p:cNvPr id="381955" name="Notes Placeholder 2"/>
          <p:cNvSpPr>
            <a:spLocks noGrp="1"/>
          </p:cNvSpPr>
          <p:nvPr>
            <p:ph type="body" idx="1"/>
          </p:nvPr>
        </p:nvSpPr>
        <p:spPr>
          <a:noFill/>
          <a:ln/>
        </p:spPr>
        <p:txBody>
          <a:bodyPr/>
          <a:lstStyle/>
          <a:p>
            <a:pPr eaLnBrk="1" hangingPunct="1"/>
            <a:endParaRPr lang="en-US" sz="1600" dirty="0"/>
          </a:p>
        </p:txBody>
      </p:sp>
      <p:sp>
        <p:nvSpPr>
          <p:cNvPr id="381956" name="Slide Number Placeholder 3"/>
          <p:cNvSpPr>
            <a:spLocks noGrp="1"/>
          </p:cNvSpPr>
          <p:nvPr>
            <p:ph type="sldNum" sz="quarter" idx="5"/>
          </p:nvPr>
        </p:nvSpPr>
        <p:spPr>
          <a:noFill/>
        </p:spPr>
        <p:txBody>
          <a:bodyPr/>
          <a:lstStyle/>
          <a:p>
            <a:fld id="{0351C136-9FBE-44BF-9ADC-C18DBB35BBF0}" type="slidenum">
              <a:rPr lang="en-US" smtClean="0"/>
              <a:pPr/>
              <a:t>27</a:t>
            </a:fld>
            <a:endParaRPr lang="en-US" smtClean="0"/>
          </a:p>
        </p:txBody>
      </p:sp>
    </p:spTree>
    <p:extLst>
      <p:ext uri="{BB962C8B-B14F-4D97-AF65-F5344CB8AC3E}">
        <p14:creationId xmlns:p14="http://schemas.microsoft.com/office/powerpoint/2010/main" val="221622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ln/>
        </p:spPr>
      </p:sp>
      <p:sp>
        <p:nvSpPr>
          <p:cNvPr id="381955" name="Notes Placeholder 2"/>
          <p:cNvSpPr>
            <a:spLocks noGrp="1"/>
          </p:cNvSpPr>
          <p:nvPr>
            <p:ph type="body" idx="1"/>
          </p:nvPr>
        </p:nvSpPr>
        <p:spPr>
          <a:noFill/>
          <a:ln/>
        </p:spPr>
        <p:txBody>
          <a:bodyPr/>
          <a:lstStyle/>
          <a:p>
            <a:pPr eaLnBrk="1" hangingPunct="1"/>
            <a:endParaRPr lang="en-US" dirty="0" smtClean="0"/>
          </a:p>
        </p:txBody>
      </p:sp>
      <p:sp>
        <p:nvSpPr>
          <p:cNvPr id="381956" name="Slide Number Placeholder 3"/>
          <p:cNvSpPr>
            <a:spLocks noGrp="1"/>
          </p:cNvSpPr>
          <p:nvPr>
            <p:ph type="sldNum" sz="quarter" idx="5"/>
          </p:nvPr>
        </p:nvSpPr>
        <p:spPr>
          <a:noFill/>
        </p:spPr>
        <p:txBody>
          <a:bodyPr/>
          <a:lstStyle/>
          <a:p>
            <a:fld id="{0351C136-9FBE-44BF-9ADC-C18DBB35BBF0}" type="slidenum">
              <a:rPr lang="en-US" smtClean="0"/>
              <a:pPr/>
              <a:t>28</a:t>
            </a:fld>
            <a:endParaRPr lang="en-US" dirty="0" smtClean="0"/>
          </a:p>
        </p:txBody>
      </p:sp>
    </p:spTree>
    <p:extLst>
      <p:ext uri="{BB962C8B-B14F-4D97-AF65-F5344CB8AC3E}">
        <p14:creationId xmlns:p14="http://schemas.microsoft.com/office/powerpoint/2010/main" val="12028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10"/>
          </p:nvPr>
        </p:nvSpPr>
        <p:spPr/>
        <p:txBody>
          <a:bodyPr/>
          <a:lstStyle/>
          <a:p>
            <a:pPr>
              <a:defRPr/>
            </a:pPr>
            <a:fld id="{8BAF9673-81AE-42A7-BD31-C568CDAC1994}" type="slidenum">
              <a:rPr lang="en-US" smtClean="0"/>
              <a:pPr>
                <a:defRPr/>
              </a:pPr>
              <a:t>13</a:t>
            </a:fld>
            <a:endParaRPr lang="en-US"/>
          </a:p>
        </p:txBody>
      </p:sp>
    </p:spTree>
    <p:extLst>
      <p:ext uri="{BB962C8B-B14F-4D97-AF65-F5344CB8AC3E}">
        <p14:creationId xmlns:p14="http://schemas.microsoft.com/office/powerpoint/2010/main" val="3855127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Operating System Segment (OSS)</a:t>
            </a:r>
          </a:p>
          <a:p>
            <a:pPr lvl="0"/>
            <a:r>
              <a:rPr lang="en-US" dirty="0" err="1" smtClean="0"/>
              <a:t>Input/Output</a:t>
            </a:r>
            <a:r>
              <a:rPr lang="en-US" dirty="0" smtClean="0"/>
              <a:t> Services Segment (IOSS)</a:t>
            </a:r>
          </a:p>
          <a:p>
            <a:pPr lvl="0"/>
            <a:r>
              <a:rPr lang="en-US" dirty="0" smtClean="0"/>
              <a:t>Platform-Specific Services Segment (PSSS)</a:t>
            </a:r>
          </a:p>
          <a:p>
            <a:pPr lvl="0"/>
            <a:r>
              <a:rPr lang="en-US" dirty="0" smtClean="0"/>
              <a:t>Transport Services Segment (TSS)</a:t>
            </a:r>
          </a:p>
          <a:p>
            <a:pPr lvl="0"/>
            <a:r>
              <a:rPr lang="en-US" dirty="0" smtClean="0"/>
              <a:t>Portable Components Segment (PCS)</a:t>
            </a:r>
          </a:p>
        </p:txBody>
      </p:sp>
      <p:sp>
        <p:nvSpPr>
          <p:cNvPr id="4" name="Date Placeholder 3"/>
          <p:cNvSpPr>
            <a:spLocks noGrp="1"/>
          </p:cNvSpPr>
          <p:nvPr>
            <p:ph type="dt" idx="10"/>
          </p:nvPr>
        </p:nvSpPr>
        <p:spPr/>
        <p:txBody>
          <a:bodyPr/>
          <a:lstStyle/>
          <a:p>
            <a:pPr>
              <a:defRPr/>
            </a:pPr>
            <a:fld id="{0AC7D152-0E84-44A3-8AF7-E132434FEBF2}" type="datetime1">
              <a:rPr lang="en-US" smtClean="0"/>
              <a:pPr>
                <a:defRPr/>
              </a:pPr>
              <a:t>12/9/2016</a:t>
            </a:fld>
            <a:endParaRPr lang="en-US"/>
          </a:p>
        </p:txBody>
      </p:sp>
      <p:sp>
        <p:nvSpPr>
          <p:cNvPr id="5" name="Slide Number Placeholder 4"/>
          <p:cNvSpPr>
            <a:spLocks noGrp="1"/>
          </p:cNvSpPr>
          <p:nvPr>
            <p:ph type="sldNum" sz="quarter" idx="11"/>
          </p:nvPr>
        </p:nvSpPr>
        <p:spPr/>
        <p:txBody>
          <a:bodyPr/>
          <a:lstStyle/>
          <a:p>
            <a:pPr>
              <a:defRPr/>
            </a:pPr>
            <a:fld id="{EF5C22B8-C19A-44B9-91E0-72685155791A}" type="slidenum">
              <a:rPr lang="en-US" smtClean="0"/>
              <a:pPr>
                <a:defRPr/>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Deos</a:t>
            </a:r>
            <a:r>
              <a:rPr lang="en-US" dirty="0"/>
              <a:t> is a fully modular micro-kernel architecture.  The </a:t>
            </a:r>
            <a:r>
              <a:rPr lang="en-US" dirty="0" err="1"/>
              <a:t>Deos</a:t>
            </a:r>
            <a:r>
              <a:rPr lang="en-US" dirty="0"/>
              <a:t> kernel is a module that is dynamically linked with other components to provide the functionality of the system.</a:t>
            </a:r>
          </a:p>
          <a:p>
            <a:endParaRPr lang="en-US" dirty="0"/>
          </a:p>
          <a:p>
            <a:r>
              <a:rPr lang="en-US" dirty="0"/>
              <a:t>The Hardware Abstraction layer provide CPU family interface to the kernel.</a:t>
            </a:r>
          </a:p>
          <a:p>
            <a:r>
              <a:rPr lang="en-US" dirty="0"/>
              <a:t>The Platform abstraction layer provide the interfaces to the platform hardware required for the kernel, timers, memory and interrupt controller.</a:t>
            </a:r>
          </a:p>
          <a:p>
            <a:r>
              <a:rPr lang="en-US" dirty="0"/>
              <a:t>The registry is the personality of the system.  It is an input file that defines the resource allocation for all components of the system.</a:t>
            </a:r>
          </a:p>
          <a:p>
            <a:r>
              <a:rPr lang="en-US" dirty="0"/>
              <a:t>Note that this is all the code that is required to run in Kernel space, the rest of the software including the device drivers run in User space.</a:t>
            </a:r>
          </a:p>
          <a:p>
            <a:endParaRPr lang="en-US" dirty="0"/>
          </a:p>
          <a:p>
            <a:r>
              <a:rPr lang="en-US" dirty="0"/>
              <a:t>With </a:t>
            </a:r>
            <a:r>
              <a:rPr lang="en-US" dirty="0" err="1"/>
              <a:t>Deos</a:t>
            </a:r>
            <a:r>
              <a:rPr lang="en-US" dirty="0"/>
              <a:t>, we note that most device drivers execute in user mode, rather than in kernel mode as is the case with many other RTOS’s. Consequently, the design assurance level (DAL) of device driver software only has to be as high as the partition or process that it is a part of. </a:t>
            </a:r>
          </a:p>
          <a:p>
            <a:endParaRPr lang="en-US" sz="1100" dirty="0"/>
          </a:p>
        </p:txBody>
      </p:sp>
      <p:sp>
        <p:nvSpPr>
          <p:cNvPr id="4" name="Slide Number Placeholder 3"/>
          <p:cNvSpPr>
            <a:spLocks noGrp="1"/>
          </p:cNvSpPr>
          <p:nvPr>
            <p:ph type="sldNum" sz="quarter" idx="10"/>
          </p:nvPr>
        </p:nvSpPr>
        <p:spPr/>
        <p:txBody>
          <a:bodyPr/>
          <a:lstStyle/>
          <a:p>
            <a:pPr>
              <a:defRPr/>
            </a:pPr>
            <a:fld id="{8BAF9673-81AE-42A7-BD31-C568CDAC1994}" type="slidenum">
              <a:rPr lang="en-US" smtClean="0"/>
              <a:pPr>
                <a:defRPr/>
              </a:pPr>
              <a:t>15</a:t>
            </a:fld>
            <a:endParaRPr lang="en-US"/>
          </a:p>
        </p:txBody>
      </p:sp>
    </p:spTree>
    <p:extLst>
      <p:ext uri="{BB962C8B-B14F-4D97-AF65-F5344CB8AC3E}">
        <p14:creationId xmlns:p14="http://schemas.microsoft.com/office/powerpoint/2010/main" val="822999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690563"/>
            <a:ext cx="4699000" cy="3524250"/>
          </a:xfrm>
        </p:spPr>
      </p:sp>
      <p:sp>
        <p:nvSpPr>
          <p:cNvPr id="3" name="Notes Placeholder 2"/>
          <p:cNvSpPr>
            <a:spLocks noGrp="1"/>
          </p:cNvSpPr>
          <p:nvPr>
            <p:ph type="body" idx="1"/>
          </p:nvPr>
        </p:nvSpPr>
        <p:spPr/>
        <p:txBody>
          <a:bodyPr/>
          <a:lstStyle/>
          <a:p>
            <a:r>
              <a:rPr lang="en-US" altLang="en-US" dirty="0" smtClean="0"/>
              <a:t>In this figure, we see the layered architecture of RTEMS along with highlights of the functionality it supports.</a:t>
            </a:r>
          </a:p>
          <a:p>
            <a:endParaRPr lang="en-US" altLang="en-US" dirty="0" smtClean="0"/>
          </a:p>
          <a:p>
            <a:r>
              <a:rPr lang="en-US" altLang="en-US" dirty="0" smtClean="0"/>
              <a:t>Starting at the bottom of the figure, we see that the lowest level of RTEMS.  This is the CPU dependent portion of the </a:t>
            </a:r>
            <a:r>
              <a:rPr lang="en-US" altLang="en-US" dirty="0" err="1" smtClean="0"/>
              <a:t>SuperCore</a:t>
            </a:r>
            <a:r>
              <a:rPr lang="en-US" altLang="en-US" dirty="0" smtClean="0"/>
              <a:t> together with CPU dependent libraries, the peripheral chip library </a:t>
            </a:r>
            <a:r>
              <a:rPr lang="en-US" altLang="en-US" dirty="0" err="1" smtClean="0"/>
              <a:t>libchip</a:t>
            </a:r>
            <a:r>
              <a:rPr lang="en-US" altLang="en-US" dirty="0" smtClean="0"/>
              <a:t>, and your custom BSP combine to provide the foundation for all RTEMS services.  </a:t>
            </a:r>
          </a:p>
          <a:p>
            <a:endParaRPr lang="en-US" altLang="en-US" dirty="0" smtClean="0"/>
          </a:p>
          <a:p>
            <a:r>
              <a:rPr lang="en-US" altLang="en-US" dirty="0" smtClean="0"/>
              <a:t>In the middle, we see the various threading and synchronization APIs supported by RTEMS including the Performance Monitoring services and </a:t>
            </a:r>
            <a:r>
              <a:rPr lang="en-US" altLang="en-US" i="1" dirty="0" smtClean="0"/>
              <a:t>SAPI</a:t>
            </a:r>
            <a:r>
              <a:rPr lang="en-US" altLang="en-US" dirty="0" smtClean="0"/>
              <a:t> which includes configuration and initialization support.</a:t>
            </a:r>
          </a:p>
          <a:p>
            <a:endParaRPr lang="en-US" altLang="en-US" dirty="0" smtClean="0"/>
          </a:p>
          <a:p>
            <a:r>
              <a:rPr lang="en-US" altLang="en-US" dirty="0" smtClean="0"/>
              <a:t>In the top third of the figure, we see higher level functionality including the TCP/IP stack and associated services (e.g. </a:t>
            </a:r>
            <a:r>
              <a:rPr lang="en-US" altLang="en-US" dirty="0" err="1" smtClean="0"/>
              <a:t>httpd</a:t>
            </a:r>
            <a:r>
              <a:rPr lang="en-US" altLang="en-US" dirty="0" smtClean="0"/>
              <a:t>, </a:t>
            </a:r>
            <a:r>
              <a:rPr lang="en-US" altLang="en-US" dirty="0" err="1" smtClean="0"/>
              <a:t>telnetd</a:t>
            </a:r>
            <a:r>
              <a:rPr lang="en-US" altLang="en-US" dirty="0" smtClean="0"/>
              <a:t>, </a:t>
            </a:r>
            <a:r>
              <a:rPr lang="en-US" altLang="en-US" dirty="0" err="1" smtClean="0"/>
              <a:t>ftpd</a:t>
            </a:r>
            <a:r>
              <a:rPr lang="en-US" altLang="en-US" dirty="0" smtClean="0"/>
              <a:t>, </a:t>
            </a:r>
            <a:r>
              <a:rPr lang="en-US" altLang="en-US" dirty="0" err="1" smtClean="0"/>
              <a:t>etc</a:t>
            </a:r>
            <a:r>
              <a:rPr lang="en-US" altLang="en-US" dirty="0" smtClean="0"/>
              <a:t>) along with various open source libraries and graphics packages that have been ported to RTEMS.   RTEMS supports Ada95 and Ada05 by providing a run-time and binding packages for the GNU Ada (GNAT) compiler.  RTEMS supports a variety of remote debugging by providing a number of target resident debugger stubs for </a:t>
            </a:r>
            <a:r>
              <a:rPr lang="en-US" altLang="en-US" dirty="0" err="1" smtClean="0"/>
              <a:t>gdb</a:t>
            </a:r>
            <a:r>
              <a:rPr lang="en-US" altLang="en-US" dirty="0" smtClean="0"/>
              <a:t> providing both serial and network based debugging.  Finally, we see the variety of optional file systems that RTEMS supports including an In Memory File System (IMFS), DOS/FAT file system, NFS client, and Device only file system.  The TAR file system is the ROM-based file system for RTEMS.</a:t>
            </a:r>
          </a:p>
          <a:p>
            <a:endParaRPr lang="en-US" dirty="0"/>
          </a:p>
        </p:txBody>
      </p:sp>
      <p:sp>
        <p:nvSpPr>
          <p:cNvPr id="4" name="Slide Number Placeholder 3"/>
          <p:cNvSpPr>
            <a:spLocks noGrp="1"/>
          </p:cNvSpPr>
          <p:nvPr>
            <p:ph type="sldNum" sz="quarter" idx="10"/>
          </p:nvPr>
        </p:nvSpPr>
        <p:spPr/>
        <p:txBody>
          <a:bodyPr/>
          <a:lstStyle/>
          <a:p>
            <a:fld id="{DBE78246-A26F-4D48-9611-809A1D6EDB2C}" type="slidenum">
              <a:rPr lang="en-US" smtClean="0"/>
              <a:pPr/>
              <a:t>16</a:t>
            </a:fld>
            <a:endParaRPr lang="en-US"/>
          </a:p>
        </p:txBody>
      </p:sp>
    </p:spTree>
    <p:extLst>
      <p:ext uri="{BB962C8B-B14F-4D97-AF65-F5344CB8AC3E}">
        <p14:creationId xmlns:p14="http://schemas.microsoft.com/office/powerpoint/2010/main" val="284171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4581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38431" lvl="1" indent="-279477">
              <a:lnSpc>
                <a:spcPct val="90000"/>
              </a:lnSpc>
              <a:buFont typeface="Arial" pitchFamily="34" charset="0"/>
              <a:buChar char="•"/>
              <a:defRPr/>
            </a:pPr>
            <a:r>
              <a:rPr lang="en-US" sz="1000" dirty="0"/>
              <a:t>Pedigree</a:t>
            </a:r>
          </a:p>
          <a:p>
            <a:pPr marL="1246001" lvl="2" indent="-279477">
              <a:lnSpc>
                <a:spcPct val="90000"/>
              </a:lnSpc>
              <a:spcBef>
                <a:spcPts val="0"/>
              </a:spcBef>
              <a:buFont typeface="Arial" pitchFamily="34" charset="0"/>
              <a:buChar char="•"/>
              <a:defRPr/>
            </a:pPr>
            <a:r>
              <a:rPr lang="en-US" sz="1000" dirty="0"/>
              <a:t>An RTOS with a proven record of deployment, support &amp; certification.</a:t>
            </a:r>
          </a:p>
          <a:p>
            <a:pPr marL="838431" lvl="1" indent="-279477">
              <a:lnSpc>
                <a:spcPct val="90000"/>
              </a:lnSpc>
              <a:spcBef>
                <a:spcPts val="917"/>
              </a:spcBef>
              <a:buFont typeface="Arial" pitchFamily="34" charset="0"/>
              <a:buChar char="•"/>
              <a:defRPr/>
            </a:pPr>
            <a:r>
              <a:rPr lang="en-US" sz="1000" dirty="0"/>
              <a:t>Reuse</a:t>
            </a:r>
          </a:p>
          <a:p>
            <a:pPr marL="1246001" lvl="2" indent="-279477">
              <a:lnSpc>
                <a:spcPct val="90000"/>
              </a:lnSpc>
              <a:spcBef>
                <a:spcPts val="0"/>
              </a:spcBef>
              <a:buFont typeface="Arial" pitchFamily="34" charset="0"/>
              <a:buChar char="•"/>
              <a:defRPr/>
            </a:pPr>
            <a:r>
              <a:rPr lang="en-US" sz="1000" dirty="0"/>
              <a:t>An RTOS that enables reuse of software &amp; certification artifacts.</a:t>
            </a:r>
          </a:p>
          <a:p>
            <a:pPr marL="838431" lvl="1" indent="-279477">
              <a:lnSpc>
                <a:spcPct val="90000"/>
              </a:lnSpc>
              <a:spcBef>
                <a:spcPts val="917"/>
              </a:spcBef>
              <a:buFont typeface="Arial" pitchFamily="34" charset="0"/>
              <a:buChar char="•"/>
              <a:defRPr/>
            </a:pPr>
            <a:r>
              <a:rPr lang="en-US" sz="1000" dirty="0"/>
              <a:t>Features</a:t>
            </a:r>
          </a:p>
          <a:p>
            <a:pPr marL="1246001" lvl="2" indent="-279477">
              <a:lnSpc>
                <a:spcPct val="90000"/>
              </a:lnSpc>
              <a:spcBef>
                <a:spcPts val="0"/>
              </a:spcBef>
              <a:buFont typeface="Arial" pitchFamily="34" charset="0"/>
              <a:buChar char="•"/>
              <a:defRPr/>
            </a:pPr>
            <a:r>
              <a:rPr lang="en-US" sz="1000" dirty="0"/>
              <a:t>An RTOS with a rich feature set that enables advanced user-visible functionality and differentiable avionics products.</a:t>
            </a:r>
          </a:p>
          <a:p>
            <a:pPr marL="1711796" lvl="3" indent="-279477">
              <a:lnSpc>
                <a:spcPct val="90000"/>
              </a:lnSpc>
              <a:spcBef>
                <a:spcPts val="0"/>
              </a:spcBef>
              <a:buFont typeface="Arial" pitchFamily="34" charset="0"/>
              <a:buChar char="•"/>
              <a:defRPr/>
            </a:pPr>
            <a:r>
              <a:rPr lang="en-US" sz="1000" dirty="0"/>
              <a:t>time, space &amp; resource partitioning</a:t>
            </a:r>
          </a:p>
          <a:p>
            <a:pPr marL="1711796" lvl="3" indent="-279477">
              <a:lnSpc>
                <a:spcPct val="90000"/>
              </a:lnSpc>
              <a:spcBef>
                <a:spcPts val="0"/>
              </a:spcBef>
              <a:buFont typeface="Arial" pitchFamily="34" charset="0"/>
              <a:buChar char="•"/>
              <a:defRPr/>
            </a:pPr>
            <a:r>
              <a:rPr lang="en-US" sz="1000" dirty="0"/>
              <a:t>IOI &amp; binary modularity</a:t>
            </a:r>
          </a:p>
          <a:p>
            <a:pPr marL="1711796" lvl="3" indent="-279477">
              <a:lnSpc>
                <a:spcPct val="90000"/>
              </a:lnSpc>
              <a:spcBef>
                <a:spcPts val="0"/>
              </a:spcBef>
              <a:buFont typeface="Arial" pitchFamily="34" charset="0"/>
              <a:buChar char="•"/>
              <a:defRPr/>
            </a:pPr>
            <a:r>
              <a:rPr lang="en-US" sz="1000" dirty="0"/>
              <a:t>RMA &amp; 653 scheduling</a:t>
            </a:r>
          </a:p>
          <a:p>
            <a:pPr marL="1711796" lvl="3" indent="-279477">
              <a:lnSpc>
                <a:spcPct val="90000"/>
              </a:lnSpc>
              <a:spcBef>
                <a:spcPts val="0"/>
              </a:spcBef>
              <a:buFont typeface="Arial" pitchFamily="34" charset="0"/>
              <a:buChar char="•"/>
              <a:defRPr/>
            </a:pPr>
            <a:r>
              <a:rPr lang="en-US" sz="1000" dirty="0"/>
              <a:t>slack scheduling &amp; time budget transfer</a:t>
            </a:r>
          </a:p>
          <a:p>
            <a:pPr marL="838431" lvl="1" indent="-279477">
              <a:lnSpc>
                <a:spcPct val="90000"/>
              </a:lnSpc>
              <a:spcBef>
                <a:spcPts val="917"/>
              </a:spcBef>
              <a:buFont typeface="Arial" pitchFamily="34" charset="0"/>
              <a:buChar char="•"/>
              <a:defRPr/>
            </a:pPr>
            <a:r>
              <a:rPr lang="en-US" sz="1000" dirty="0"/>
              <a:t>Performance</a:t>
            </a:r>
          </a:p>
          <a:p>
            <a:pPr marL="1246001" lvl="2" indent="-279477">
              <a:lnSpc>
                <a:spcPct val="80000"/>
              </a:lnSpc>
              <a:spcBef>
                <a:spcPts val="0"/>
              </a:spcBef>
              <a:buFont typeface="Arial" pitchFamily="34" charset="0"/>
              <a:buChar char="•"/>
              <a:defRPr/>
            </a:pPr>
            <a:r>
              <a:rPr lang="en-US" sz="1000" dirty="0"/>
              <a:t>An RTOS that enables hard-real time, high-performance applications and high levels of resource utilization.</a:t>
            </a:r>
          </a:p>
          <a:p>
            <a:pPr marL="1246001" lvl="2" indent="-279477">
              <a:lnSpc>
                <a:spcPct val="80000"/>
              </a:lnSpc>
              <a:spcBef>
                <a:spcPts val="306"/>
              </a:spcBef>
              <a:buFont typeface="Arial" pitchFamily="34" charset="0"/>
              <a:buChar char="•"/>
              <a:defRPr/>
            </a:pPr>
            <a:r>
              <a:rPr lang="en-US" sz="1000" dirty="0"/>
              <a:t>An RTOS that allows applications to safely exploit the performance capabilities of multicore processors.</a:t>
            </a:r>
          </a:p>
          <a:p>
            <a:endParaRPr lang="en-US" sz="800" dirty="0"/>
          </a:p>
        </p:txBody>
      </p:sp>
      <p:sp>
        <p:nvSpPr>
          <p:cNvPr id="4" name="Slide Number Placeholder 3"/>
          <p:cNvSpPr>
            <a:spLocks noGrp="1"/>
          </p:cNvSpPr>
          <p:nvPr>
            <p:ph type="sldNum" sz="quarter" idx="10"/>
          </p:nvPr>
        </p:nvSpPr>
        <p:spPr/>
        <p:txBody>
          <a:bodyPr/>
          <a:lstStyle/>
          <a:p>
            <a:pPr>
              <a:defRPr/>
            </a:pPr>
            <a:fld id="{8BAF9673-81AE-42A7-BD31-C568CDAC1994}" type="slidenum">
              <a:rPr lang="en-US" smtClean="0"/>
              <a:pPr>
                <a:defRPr/>
              </a:pPr>
              <a:t>23</a:t>
            </a:fld>
            <a:endParaRPr lang="en-US"/>
          </a:p>
        </p:txBody>
      </p:sp>
    </p:spTree>
    <p:extLst>
      <p:ext uri="{BB962C8B-B14F-4D97-AF65-F5344CB8AC3E}">
        <p14:creationId xmlns:p14="http://schemas.microsoft.com/office/powerpoint/2010/main" val="385512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Slide Image Placeholder 1"/>
          <p:cNvSpPr>
            <a:spLocks noGrp="1" noRot="1" noChangeAspect="1" noTextEdit="1"/>
          </p:cNvSpPr>
          <p:nvPr>
            <p:ph type="sldImg"/>
          </p:nvPr>
        </p:nvSpPr>
        <p:spPr>
          <a:ln/>
        </p:spPr>
      </p:sp>
      <p:sp>
        <p:nvSpPr>
          <p:cNvPr id="380931" name="Notes Placeholder 2"/>
          <p:cNvSpPr>
            <a:spLocks noGrp="1"/>
          </p:cNvSpPr>
          <p:nvPr>
            <p:ph type="body" idx="1"/>
          </p:nvPr>
        </p:nvSpPr>
        <p:spPr>
          <a:noFill/>
          <a:ln/>
        </p:spPr>
        <p:txBody>
          <a:bodyPr/>
          <a:lstStyle/>
          <a:p>
            <a:pPr eaLnBrk="1" hangingPunct="1"/>
            <a:endParaRPr lang="en-US" dirty="0" smtClean="0"/>
          </a:p>
        </p:txBody>
      </p:sp>
      <p:sp>
        <p:nvSpPr>
          <p:cNvPr id="380932" name="Slide Number Placeholder 3"/>
          <p:cNvSpPr>
            <a:spLocks noGrp="1"/>
          </p:cNvSpPr>
          <p:nvPr>
            <p:ph type="sldNum" sz="quarter" idx="5"/>
          </p:nvPr>
        </p:nvSpPr>
        <p:spPr>
          <a:noFill/>
        </p:spPr>
        <p:txBody>
          <a:bodyPr/>
          <a:lstStyle/>
          <a:p>
            <a:fld id="{6E89BFD1-4590-47B9-9A51-FF9B786C24A1}" type="slidenum">
              <a:rPr lang="en-US" smtClean="0"/>
              <a:pPr/>
              <a:t>24</a:t>
            </a:fld>
            <a:endParaRPr lang="en-US" dirty="0" smtClean="0"/>
          </a:p>
        </p:txBody>
      </p:sp>
    </p:spTree>
    <p:extLst>
      <p:ext uri="{BB962C8B-B14F-4D97-AF65-F5344CB8AC3E}">
        <p14:creationId xmlns:p14="http://schemas.microsoft.com/office/powerpoint/2010/main" val="216143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ln/>
        </p:spPr>
      </p:sp>
      <p:sp>
        <p:nvSpPr>
          <p:cNvPr id="381955" name="Notes Placeholder 2"/>
          <p:cNvSpPr>
            <a:spLocks noGrp="1"/>
          </p:cNvSpPr>
          <p:nvPr>
            <p:ph type="body" idx="1"/>
          </p:nvPr>
        </p:nvSpPr>
        <p:spPr>
          <a:noFill/>
          <a:ln/>
        </p:spPr>
        <p:txBody>
          <a:bodyPr/>
          <a:lstStyle/>
          <a:p>
            <a:pPr eaLnBrk="1" hangingPunct="1"/>
            <a:endParaRPr lang="en-US" sz="1600" dirty="0"/>
          </a:p>
        </p:txBody>
      </p:sp>
      <p:sp>
        <p:nvSpPr>
          <p:cNvPr id="381956" name="Slide Number Placeholder 3"/>
          <p:cNvSpPr>
            <a:spLocks noGrp="1"/>
          </p:cNvSpPr>
          <p:nvPr>
            <p:ph type="sldNum" sz="quarter" idx="5"/>
          </p:nvPr>
        </p:nvSpPr>
        <p:spPr>
          <a:noFill/>
        </p:spPr>
        <p:txBody>
          <a:bodyPr/>
          <a:lstStyle/>
          <a:p>
            <a:fld id="{0351C136-9FBE-44BF-9ADC-C18DBB35BBF0}" type="slidenum">
              <a:rPr lang="en-US" smtClean="0"/>
              <a:pPr/>
              <a:t>26</a:t>
            </a:fld>
            <a:endParaRPr lang="en-US" smtClean="0"/>
          </a:p>
        </p:txBody>
      </p:sp>
    </p:spTree>
    <p:extLst>
      <p:ext uri="{BB962C8B-B14F-4D97-AF65-F5344CB8AC3E}">
        <p14:creationId xmlns:p14="http://schemas.microsoft.com/office/powerpoint/2010/main" val="2305157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381000"/>
            <a:ext cx="20574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381000"/>
            <a:ext cx="60198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28800" y="2590800"/>
            <a:ext cx="31623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590800"/>
            <a:ext cx="31623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F2BF5B1C-2E5C-48B8-95E1-3DF81345665D}" type="slidenum">
              <a:rPr lang="en-US"/>
              <a:pPr>
                <a:defRPr/>
              </a:pPr>
              <a:t>‹#›</a:t>
            </a:fld>
            <a:endParaRPr lang="en-US"/>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828800" y="2590800"/>
            <a:ext cx="6477000" cy="2514600"/>
          </a:xfrm>
        </p:spPr>
        <p:txBody>
          <a:bodyPr/>
          <a:lstStyle/>
          <a:p>
            <a:pPr lvl="0"/>
            <a:r>
              <a:rPr lang="en-US" noProof="0" smtClean="0"/>
              <a:t>Click icon to add SmartArt graphic</a:t>
            </a:r>
            <a:endParaRPr lang="en-US" noProof="0" dirty="0" smtClean="0"/>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8B567D84-09B9-49C5-AFD8-01E6C1106E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entered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62264"/>
          </a:xfrm>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1828800" y="1600200"/>
            <a:ext cx="5486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322638"/>
            <a:ext cx="9144000" cy="792162"/>
          </a:xfrm>
          <a:prstGeom prst="rect">
            <a:avLst/>
          </a:prstGeom>
        </p:spPr>
        <p:txBody>
          <a:bodyPr/>
          <a:lstStyle>
            <a:lvl1pPr algn="ctr" rtl="0" eaLnBrk="1" fontAlgn="base" hangingPunct="1">
              <a:spcBef>
                <a:spcPct val="0"/>
              </a:spcBef>
              <a:spcAft>
                <a:spcPct val="0"/>
              </a:spcAft>
              <a:defRPr lang="en-US" sz="4000" b="1" baseline="0" dirty="0">
                <a:solidFill>
                  <a:srgbClr val="FFCC00"/>
                </a:solidFill>
                <a:effectLst>
                  <a:outerShdw blurRad="50800" dist="38100" dir="2700000" algn="tl" rotWithShape="0">
                    <a:srgbClr val="000000">
                      <a:alpha val="43000"/>
                    </a:srgbClr>
                  </a:outerShdw>
                </a:effectLst>
                <a:latin typeface="Arial"/>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8336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0377" y="1842447"/>
            <a:ext cx="7855424" cy="41625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2590800"/>
            <a:ext cx="3162300"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590800"/>
            <a:ext cx="3162300"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76200" y="381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1828800" y="2590800"/>
            <a:ext cx="6477000"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6"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7" r:id="rId13"/>
    <p:sldLayoutId id="2147483714" r:id="rId14"/>
    <p:sldLayoutId id="2147483718" r:id="rId15"/>
    <p:sldLayoutId id="2147483715" r:id="rId16"/>
    <p:sldLayoutId id="2147483719" r:id="rId17"/>
  </p:sldLayoutIdLst>
  <p:transition advClick="0"/>
  <p:timing>
    <p:tnLst>
      <p:par>
        <p:cTn id="1" dur="indefinite" restart="never" nodeType="tmRoot"/>
      </p:par>
    </p:tnLst>
  </p:timing>
  <p:hf hdr="0" ftr="0" dt="0"/>
  <p:txStyles>
    <p:titleStyle>
      <a:lvl1pPr algn="l" rtl="0" eaLnBrk="1" fontAlgn="base" hangingPunct="1">
        <a:spcBef>
          <a:spcPct val="0"/>
        </a:spcBef>
        <a:spcAft>
          <a:spcPct val="0"/>
        </a:spcAft>
        <a:defRPr sz="4400" b="1">
          <a:solidFill>
            <a:srgbClr val="FFCC00"/>
          </a:solidFill>
          <a:latin typeface="+mj-lt"/>
          <a:ea typeface="+mj-ea"/>
          <a:cs typeface="+mj-cs"/>
        </a:defRPr>
      </a:lvl1pPr>
      <a:lvl2pPr algn="l" rtl="0" eaLnBrk="1" fontAlgn="base" hangingPunct="1">
        <a:spcBef>
          <a:spcPct val="0"/>
        </a:spcBef>
        <a:spcAft>
          <a:spcPct val="0"/>
        </a:spcAft>
        <a:defRPr sz="4400" b="1">
          <a:solidFill>
            <a:srgbClr val="FFCC00"/>
          </a:solidFill>
          <a:latin typeface="Arial" pitchFamily="34" charset="0"/>
        </a:defRPr>
      </a:lvl2pPr>
      <a:lvl3pPr algn="l" rtl="0" eaLnBrk="1" fontAlgn="base" hangingPunct="1">
        <a:spcBef>
          <a:spcPct val="0"/>
        </a:spcBef>
        <a:spcAft>
          <a:spcPct val="0"/>
        </a:spcAft>
        <a:defRPr sz="4400" b="1">
          <a:solidFill>
            <a:srgbClr val="FFCC00"/>
          </a:solidFill>
          <a:latin typeface="Arial" pitchFamily="34" charset="0"/>
        </a:defRPr>
      </a:lvl3pPr>
      <a:lvl4pPr algn="l" rtl="0" eaLnBrk="1" fontAlgn="base" hangingPunct="1">
        <a:spcBef>
          <a:spcPct val="0"/>
        </a:spcBef>
        <a:spcAft>
          <a:spcPct val="0"/>
        </a:spcAft>
        <a:defRPr sz="4400" b="1">
          <a:solidFill>
            <a:srgbClr val="FFCC00"/>
          </a:solidFill>
          <a:latin typeface="Arial" pitchFamily="34" charset="0"/>
        </a:defRPr>
      </a:lvl4pPr>
      <a:lvl5pPr algn="l" rtl="0" eaLnBrk="1" fontAlgn="base" hangingPunct="1">
        <a:spcBef>
          <a:spcPct val="0"/>
        </a:spcBef>
        <a:spcAft>
          <a:spcPct val="0"/>
        </a:spcAft>
        <a:defRPr sz="4400" b="1">
          <a:solidFill>
            <a:srgbClr val="FFCC00"/>
          </a:solidFill>
          <a:latin typeface="Arial" pitchFamily="34" charset="0"/>
        </a:defRPr>
      </a:lvl5pPr>
      <a:lvl6pPr marL="457200" algn="l" rtl="0" eaLnBrk="1" fontAlgn="base" hangingPunct="1">
        <a:spcBef>
          <a:spcPct val="0"/>
        </a:spcBef>
        <a:spcAft>
          <a:spcPct val="0"/>
        </a:spcAft>
        <a:defRPr sz="4400" b="1">
          <a:solidFill>
            <a:srgbClr val="FFCC00"/>
          </a:solidFill>
          <a:latin typeface="Arial" pitchFamily="34" charset="0"/>
        </a:defRPr>
      </a:lvl6pPr>
      <a:lvl7pPr marL="914400" algn="l" rtl="0" eaLnBrk="1" fontAlgn="base" hangingPunct="1">
        <a:spcBef>
          <a:spcPct val="0"/>
        </a:spcBef>
        <a:spcAft>
          <a:spcPct val="0"/>
        </a:spcAft>
        <a:defRPr sz="4400" b="1">
          <a:solidFill>
            <a:srgbClr val="FFCC00"/>
          </a:solidFill>
          <a:latin typeface="Arial" pitchFamily="34" charset="0"/>
        </a:defRPr>
      </a:lvl7pPr>
      <a:lvl8pPr marL="1371600" algn="l" rtl="0" eaLnBrk="1" fontAlgn="base" hangingPunct="1">
        <a:spcBef>
          <a:spcPct val="0"/>
        </a:spcBef>
        <a:spcAft>
          <a:spcPct val="0"/>
        </a:spcAft>
        <a:defRPr sz="4400" b="1">
          <a:solidFill>
            <a:srgbClr val="FFCC00"/>
          </a:solidFill>
          <a:latin typeface="Arial" pitchFamily="34" charset="0"/>
        </a:defRPr>
      </a:lvl8pPr>
      <a:lvl9pPr marL="1828800" algn="l" rtl="0" eaLnBrk="1" fontAlgn="base" hangingPunct="1">
        <a:spcBef>
          <a:spcPct val="0"/>
        </a:spcBef>
        <a:spcAft>
          <a:spcPct val="0"/>
        </a:spcAft>
        <a:defRPr sz="4400" b="1">
          <a:solidFill>
            <a:srgbClr val="FFCC00"/>
          </a:solidFill>
          <a:latin typeface="Arial" pitchFamily="34" charset="0"/>
        </a:defRPr>
      </a:lvl9pPr>
    </p:titleStyle>
    <p:bodyStyle>
      <a:lvl1pPr marL="342900" indent="-342900" algn="l" rtl="0" eaLnBrk="1" fontAlgn="base" hangingPunct="1">
        <a:spcBef>
          <a:spcPct val="20000"/>
        </a:spcBef>
        <a:spcAft>
          <a:spcPct val="0"/>
        </a:spcAft>
        <a:buChar char="•"/>
        <a:defRPr sz="2400" b="1">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accent1"/>
          </a:solidFill>
          <a:latin typeface="+mn-lt"/>
        </a:defRPr>
      </a:lvl2pPr>
      <a:lvl3pPr marL="1143000" indent="-228600" algn="l" rtl="0" eaLnBrk="1" fontAlgn="base" hangingPunct="1">
        <a:spcBef>
          <a:spcPct val="20000"/>
        </a:spcBef>
        <a:spcAft>
          <a:spcPct val="0"/>
        </a:spcAft>
        <a:buChar char="•"/>
        <a:defRPr sz="2400" b="1">
          <a:solidFill>
            <a:schemeClr val="accent1"/>
          </a:solidFill>
          <a:latin typeface="+mn-lt"/>
        </a:defRPr>
      </a:lvl3pPr>
      <a:lvl4pPr marL="1600200" indent="-228600" algn="l" rtl="0" eaLnBrk="1" fontAlgn="base" hangingPunct="1">
        <a:spcBef>
          <a:spcPct val="20000"/>
        </a:spcBef>
        <a:spcAft>
          <a:spcPct val="0"/>
        </a:spcAft>
        <a:buChar char="•"/>
        <a:defRPr sz="2400" b="1">
          <a:solidFill>
            <a:schemeClr val="accent1"/>
          </a:solidFill>
          <a:latin typeface="+mn-lt"/>
        </a:defRPr>
      </a:lvl4pPr>
      <a:lvl5pPr marL="2057400" indent="-228600" algn="l" rtl="0" eaLnBrk="1" fontAlgn="base" hangingPunct="1">
        <a:spcBef>
          <a:spcPct val="20000"/>
        </a:spcBef>
        <a:spcAft>
          <a:spcPct val="0"/>
        </a:spcAft>
        <a:buChar char="•"/>
        <a:defRPr sz="2400" b="1">
          <a:solidFill>
            <a:schemeClr val="accent1"/>
          </a:solidFill>
          <a:latin typeface="+mn-lt"/>
        </a:defRPr>
      </a:lvl5pPr>
      <a:lvl6pPr marL="2514600" indent="-228600" algn="l" rtl="0" eaLnBrk="1" fontAlgn="base" hangingPunct="1">
        <a:spcBef>
          <a:spcPct val="20000"/>
        </a:spcBef>
        <a:spcAft>
          <a:spcPct val="0"/>
        </a:spcAft>
        <a:buChar char="•"/>
        <a:defRPr sz="2400" b="1">
          <a:solidFill>
            <a:schemeClr val="accent1"/>
          </a:solidFill>
          <a:latin typeface="+mn-lt"/>
        </a:defRPr>
      </a:lvl6pPr>
      <a:lvl7pPr marL="2971800" indent="-228600" algn="l" rtl="0" eaLnBrk="1" fontAlgn="base" hangingPunct="1">
        <a:spcBef>
          <a:spcPct val="20000"/>
        </a:spcBef>
        <a:spcAft>
          <a:spcPct val="0"/>
        </a:spcAft>
        <a:buChar char="•"/>
        <a:defRPr sz="2400" b="1">
          <a:solidFill>
            <a:schemeClr val="accent1"/>
          </a:solidFill>
          <a:latin typeface="+mn-lt"/>
        </a:defRPr>
      </a:lvl7pPr>
      <a:lvl8pPr marL="3429000" indent="-228600" algn="l" rtl="0" eaLnBrk="1" fontAlgn="base" hangingPunct="1">
        <a:spcBef>
          <a:spcPct val="20000"/>
        </a:spcBef>
        <a:spcAft>
          <a:spcPct val="0"/>
        </a:spcAft>
        <a:buChar char="•"/>
        <a:defRPr sz="2400" b="1">
          <a:solidFill>
            <a:schemeClr val="accent1"/>
          </a:solidFill>
          <a:latin typeface="+mn-lt"/>
        </a:defRPr>
      </a:lvl8pPr>
      <a:lvl9pPr marL="3886200" indent="-228600" algn="l" rtl="0" eaLnBrk="1" fontAlgn="base" hangingPunct="1">
        <a:spcBef>
          <a:spcPct val="20000"/>
        </a:spcBef>
        <a:spcAft>
          <a:spcPct val="0"/>
        </a:spcAft>
        <a:buChar char="•"/>
        <a:defRPr sz="2400" b="1">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pengroup.org/face/consortiu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el.Sherrill@oarcorp.com" TargetMode="External"/><Relationship Id="rId7" Type="http://schemas.openxmlformats.org/officeDocument/2006/relationships/hyperlink" Target="http://www.rtems.com/"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hyperlink" Target="http://www.ddci.com/" TargetMode="External"/><Relationship Id="rId5" Type="http://schemas.openxmlformats.org/officeDocument/2006/relationships/hyperlink" Target="http://cs.cea.howard.edu/users/gedare" TargetMode="External"/><Relationship Id="rId4" Type="http://schemas.openxmlformats.org/officeDocument/2006/relationships/hyperlink" Target="mailto:ggilliland@ddci.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726888" y="4456599"/>
            <a:ext cx="1446728" cy="666750"/>
          </a:xfrm>
          <a:prstGeom prst="rect">
            <a:avLst/>
          </a:prstGeom>
          <a:solidFill>
            <a:schemeClr val="tx1"/>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54015" y="759416"/>
            <a:ext cx="7470476" cy="2185989"/>
          </a:xfrm>
        </p:spPr>
        <p:txBody>
          <a:bodyPr/>
          <a:lstStyle/>
          <a:p>
            <a:pPr algn="ctr"/>
            <a:r>
              <a:rPr lang="en-US" b="0" dirty="0" smtClean="0"/>
              <a:t>Introduction to </a:t>
            </a:r>
            <a:r>
              <a:rPr lang="en-US" b="0" dirty="0" err="1" smtClean="0"/>
              <a:t>Deos</a:t>
            </a:r>
            <a:r>
              <a:rPr lang="en-US" b="0" dirty="0" smtClean="0"/>
              <a:t>/RTEMS: A FACE Safety Base Operating System Solution</a:t>
            </a:r>
            <a:endParaRPr lang="en-US" dirty="0"/>
          </a:p>
        </p:txBody>
      </p:sp>
      <p:grpSp>
        <p:nvGrpSpPr>
          <p:cNvPr id="6" name="Group 5"/>
          <p:cNvGrpSpPr/>
          <p:nvPr/>
        </p:nvGrpSpPr>
        <p:grpSpPr>
          <a:xfrm>
            <a:off x="669947" y="3350217"/>
            <a:ext cx="7804106" cy="989308"/>
            <a:chOff x="568816" y="4419600"/>
            <a:chExt cx="7804106" cy="830997"/>
          </a:xfrm>
        </p:grpSpPr>
        <p:sp>
          <p:nvSpPr>
            <p:cNvPr id="3" name="TextBox 2"/>
            <p:cNvSpPr txBox="1"/>
            <p:nvPr/>
          </p:nvSpPr>
          <p:spPr>
            <a:xfrm>
              <a:off x="568816" y="4419600"/>
              <a:ext cx="2552302" cy="830997"/>
            </a:xfrm>
            <a:prstGeom prst="rect">
              <a:avLst/>
            </a:prstGeom>
            <a:noFill/>
          </p:spPr>
          <p:txBody>
            <a:bodyPr wrap="none" rtlCol="0">
              <a:spAutoFit/>
            </a:bodyPr>
            <a:lstStyle/>
            <a:p>
              <a:r>
                <a:rPr lang="en-US" sz="2400" dirty="0" smtClean="0">
                  <a:solidFill>
                    <a:schemeClr val="bg1"/>
                  </a:solidFill>
                </a:rPr>
                <a:t>Gedare Bloom</a:t>
              </a:r>
              <a:br>
                <a:rPr lang="en-US" sz="2400" dirty="0" smtClean="0">
                  <a:solidFill>
                    <a:schemeClr val="bg1"/>
                  </a:solidFill>
                </a:rPr>
              </a:br>
              <a:r>
                <a:rPr lang="en-US" sz="2400" dirty="0" smtClean="0">
                  <a:solidFill>
                    <a:schemeClr val="bg1"/>
                  </a:solidFill>
                </a:rPr>
                <a:t>Howard University</a:t>
              </a:r>
              <a:endParaRPr lang="en-US" sz="2400" dirty="0">
                <a:solidFill>
                  <a:schemeClr val="bg1"/>
                </a:solidFill>
              </a:endParaRPr>
            </a:p>
          </p:txBody>
        </p:sp>
        <p:sp>
          <p:nvSpPr>
            <p:cNvPr id="4" name="TextBox 3"/>
            <p:cNvSpPr txBox="1"/>
            <p:nvPr/>
          </p:nvSpPr>
          <p:spPr>
            <a:xfrm>
              <a:off x="3563410" y="4419600"/>
              <a:ext cx="2398413" cy="830997"/>
            </a:xfrm>
            <a:prstGeom prst="rect">
              <a:avLst/>
            </a:prstGeom>
            <a:noFill/>
          </p:spPr>
          <p:txBody>
            <a:bodyPr wrap="none" rtlCol="0">
              <a:spAutoFit/>
            </a:bodyPr>
            <a:lstStyle/>
            <a:p>
              <a:r>
                <a:rPr lang="en-US" sz="2400" dirty="0" smtClean="0">
                  <a:solidFill>
                    <a:schemeClr val="bg1"/>
                  </a:solidFill>
                </a:rPr>
                <a:t>Joel Sherrill</a:t>
              </a:r>
            </a:p>
            <a:p>
              <a:r>
                <a:rPr lang="en-US" sz="2400" dirty="0" smtClean="0">
                  <a:solidFill>
                    <a:schemeClr val="bg1"/>
                  </a:solidFill>
                </a:rPr>
                <a:t>OAR Corporation</a:t>
              </a:r>
              <a:endParaRPr lang="en-US" sz="2400" dirty="0">
                <a:solidFill>
                  <a:schemeClr val="bg1"/>
                </a:solidFill>
              </a:endParaRPr>
            </a:p>
          </p:txBody>
        </p:sp>
        <p:sp>
          <p:nvSpPr>
            <p:cNvPr id="5" name="TextBox 4"/>
            <p:cNvSpPr txBox="1"/>
            <p:nvPr/>
          </p:nvSpPr>
          <p:spPr>
            <a:xfrm>
              <a:off x="6404114" y="4419600"/>
              <a:ext cx="1968808" cy="830997"/>
            </a:xfrm>
            <a:prstGeom prst="rect">
              <a:avLst/>
            </a:prstGeom>
            <a:noFill/>
          </p:spPr>
          <p:txBody>
            <a:bodyPr wrap="none" rtlCol="0">
              <a:spAutoFit/>
            </a:bodyPr>
            <a:lstStyle/>
            <a:p>
              <a:r>
                <a:rPr lang="en-US" sz="2400" dirty="0" smtClean="0">
                  <a:solidFill>
                    <a:schemeClr val="bg1"/>
                  </a:solidFill>
                </a:rPr>
                <a:t>Gary Gilliland</a:t>
              </a:r>
            </a:p>
            <a:p>
              <a:r>
                <a:rPr lang="en-US" sz="2400" dirty="0" smtClean="0">
                  <a:solidFill>
                    <a:schemeClr val="bg1"/>
                  </a:solidFill>
                </a:rPr>
                <a:t>DDC-I, Inc.</a:t>
              </a:r>
              <a:endParaRPr lang="en-US" sz="2400" dirty="0">
                <a:solidFill>
                  <a:schemeClr val="bg1"/>
                </a:solidFill>
              </a:endParaRPr>
            </a:p>
          </p:txBody>
        </p:sp>
      </p:grpSp>
      <p:pic>
        <p:nvPicPr>
          <p:cNvPr id="7" name="Picture 3" descr="DDC-ILogo_wmf.wmf"/>
          <p:cNvPicPr>
            <a:picLocks noChangeAspect="1"/>
          </p:cNvPicPr>
          <p:nvPr/>
        </p:nvPicPr>
        <p:blipFill>
          <a:blip r:embed="rId3" cstate="print"/>
          <a:srcRect/>
          <a:stretch>
            <a:fillRect/>
          </a:stretch>
        </p:blipFill>
        <p:spPr bwMode="auto">
          <a:xfrm>
            <a:off x="6741225" y="4651312"/>
            <a:ext cx="1371600" cy="344487"/>
          </a:xfrm>
          <a:prstGeom prst="rect">
            <a:avLst/>
          </a:prstGeom>
          <a:noFill/>
          <a:ln w="9525">
            <a:noFill/>
            <a:miter lim="800000"/>
            <a:headEnd/>
            <a:tailEnd/>
          </a:ln>
        </p:spPr>
      </p:pic>
      <p:grpSp>
        <p:nvGrpSpPr>
          <p:cNvPr id="8" name="Group 7"/>
          <p:cNvGrpSpPr/>
          <p:nvPr/>
        </p:nvGrpSpPr>
        <p:grpSpPr>
          <a:xfrm>
            <a:off x="4063763" y="4443684"/>
            <a:ext cx="1446728" cy="666750"/>
            <a:chOff x="1842383" y="6191250"/>
            <a:chExt cx="1446728" cy="666750"/>
          </a:xfrm>
        </p:grpSpPr>
        <p:sp>
          <p:nvSpPr>
            <p:cNvPr id="9" name="Rectangle 8"/>
            <p:cNvSpPr/>
            <p:nvPr/>
          </p:nvSpPr>
          <p:spPr>
            <a:xfrm>
              <a:off x="1842383" y="6191250"/>
              <a:ext cx="1446728" cy="666750"/>
            </a:xfrm>
            <a:prstGeom prst="rect">
              <a:avLst/>
            </a:prstGeom>
            <a:gradFill flip="none" rotWithShape="1">
              <a:gsLst>
                <a:gs pos="0">
                  <a:schemeClr val="accent1">
                    <a:shade val="30000"/>
                    <a:satMod val="115000"/>
                  </a:schemeClr>
                </a:gs>
                <a:gs pos="60000">
                  <a:schemeClr val="accent1">
                    <a:shade val="67500"/>
                    <a:satMod val="115000"/>
                  </a:schemeClr>
                </a:gs>
                <a:gs pos="100000">
                  <a:schemeClr val="accent1">
                    <a:shade val="100000"/>
                    <a:satMod val="115000"/>
                  </a:schemeClr>
                </a:gs>
              </a:gsLst>
              <a:lin ang="8100000" scaled="1"/>
              <a:tileRect/>
            </a:gra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585" y="6364605"/>
              <a:ext cx="1146324" cy="320040"/>
            </a:xfrm>
            <a:prstGeom prst="rect">
              <a:avLst/>
            </a:prstGeom>
            <a:noFill/>
            <a:ln>
              <a:noFill/>
            </a:ln>
            <a:extLst/>
          </p:spPr>
        </p:pic>
      </p:grpSp>
      <p:grpSp>
        <p:nvGrpSpPr>
          <p:cNvPr id="11" name="Group 10"/>
          <p:cNvGrpSpPr/>
          <p:nvPr/>
        </p:nvGrpSpPr>
        <p:grpSpPr>
          <a:xfrm>
            <a:off x="1075750" y="4431930"/>
            <a:ext cx="1819275" cy="690260"/>
            <a:chOff x="0" y="6167740"/>
            <a:chExt cx="1819275" cy="690260"/>
          </a:xfrm>
        </p:grpSpPr>
        <p:sp>
          <p:nvSpPr>
            <p:cNvPr id="12" name="Rectangle 11"/>
            <p:cNvSpPr/>
            <p:nvPr/>
          </p:nvSpPr>
          <p:spPr>
            <a:xfrm>
              <a:off x="0" y="6174733"/>
              <a:ext cx="1819275" cy="676275"/>
            </a:xfrm>
            <a:prstGeom prst="rect">
              <a:avLst/>
            </a:prstGeom>
            <a:solidFill>
              <a:srgbClr val="00206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HOWARD_CLOCKTOWER_LOGO_HORIZONTAL_white_red_0.png"/>
            <p:cNvPicPr>
              <a:picLocks noChangeAspect="1"/>
            </p:cNvPicPr>
            <p:nvPr/>
          </p:nvPicPr>
          <p:blipFill>
            <a:blip r:embed="rId5" cstate="print"/>
            <a:stretch>
              <a:fillRect/>
            </a:stretch>
          </p:blipFill>
          <p:spPr>
            <a:xfrm>
              <a:off x="85725" y="6167740"/>
              <a:ext cx="1647825" cy="690260"/>
            </a:xfrm>
            <a:prstGeom prst="rect">
              <a:avLst/>
            </a:prstGeom>
          </p:spPr>
        </p:pic>
      </p:grpSp>
      <p:sp>
        <p:nvSpPr>
          <p:cNvPr id="14" name="TextBox 13"/>
          <p:cNvSpPr txBox="1"/>
          <p:nvPr/>
        </p:nvSpPr>
        <p:spPr>
          <a:xfrm>
            <a:off x="0" y="6150114"/>
            <a:ext cx="1797804" cy="70788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l"/>
            <a:r>
              <a:rPr lang="en-US" sz="2000" dirty="0" smtClean="0">
                <a:solidFill>
                  <a:schemeClr val="accent1"/>
                </a:solidFill>
              </a:rPr>
              <a:t>FSW 2016</a:t>
            </a:r>
          </a:p>
          <a:p>
            <a:pPr algn="l"/>
            <a:r>
              <a:rPr lang="en-US" sz="2000" dirty="0" smtClean="0">
                <a:solidFill>
                  <a:schemeClr val="accent1"/>
                </a:solidFill>
              </a:rPr>
              <a:t>Pasadena 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Status of RTEMS </a:t>
            </a:r>
            <a:r>
              <a:rPr lang="en-US" dirty="0" smtClean="0"/>
              <a:t>vs. FACE </a:t>
            </a:r>
            <a:r>
              <a:rPr lang="en-US" dirty="0"/>
              <a:t>POSIX </a:t>
            </a:r>
            <a:r>
              <a:rPr lang="en-US" dirty="0" smtClean="0"/>
              <a:t>Safety </a:t>
            </a:r>
            <a:r>
              <a:rPr lang="en-US" dirty="0" smtClean="0"/>
              <a:t>Extended Profile</a:t>
            </a:r>
            <a:endParaRPr lang="en-US" dirty="0"/>
          </a:p>
        </p:txBody>
      </p:sp>
      <p:sp>
        <p:nvSpPr>
          <p:cNvPr id="3" name="Content Placeholder 2"/>
          <p:cNvSpPr>
            <a:spLocks noGrp="1"/>
          </p:cNvSpPr>
          <p:nvPr>
            <p:ph idx="1"/>
          </p:nvPr>
        </p:nvSpPr>
        <p:spPr>
          <a:xfrm>
            <a:off x="457200" y="3079375"/>
            <a:ext cx="8229600" cy="3046789"/>
          </a:xfrm>
        </p:spPr>
        <p:txBody>
          <a:bodyPr>
            <a:normAutofit/>
          </a:bodyPr>
          <a:lstStyle/>
          <a:p>
            <a:pPr marL="0" indent="0">
              <a:buNone/>
            </a:pPr>
            <a:r>
              <a:rPr lang="en-US" sz="2000" b="1" u="sng" dirty="0" smtClean="0"/>
              <a:t>Header		Missing Methods (</a:t>
            </a:r>
            <a:r>
              <a:rPr lang="en-US" sz="2000" b="1" u="sng" dirty="0"/>
              <a:t>with networking</a:t>
            </a:r>
            <a:r>
              <a:rPr lang="en-US" sz="2000" b="1" u="sng" dirty="0" smtClean="0"/>
              <a:t>)</a:t>
            </a:r>
          </a:p>
          <a:p>
            <a:r>
              <a:rPr lang="en-US" sz="2000" dirty="0" err="1" smtClean="0"/>
              <a:t>devctl.h</a:t>
            </a:r>
            <a:r>
              <a:rPr lang="en-US" sz="2000" dirty="0" smtClean="0"/>
              <a:t>		</a:t>
            </a:r>
            <a:r>
              <a:rPr lang="en-US" sz="2000" dirty="0" err="1" smtClean="0"/>
              <a:t>posix_devctl</a:t>
            </a:r>
            <a:endParaRPr lang="en-US" sz="2000" dirty="0" smtClean="0"/>
          </a:p>
          <a:p>
            <a:r>
              <a:rPr lang="en-US" sz="2000" dirty="0" err="1"/>
              <a:t>s</a:t>
            </a:r>
            <a:r>
              <a:rPr lang="en-US" sz="2000" dirty="0" err="1" smtClean="0"/>
              <a:t>pawn.h</a:t>
            </a:r>
            <a:r>
              <a:rPr lang="en-US" sz="2000" dirty="0" smtClean="0"/>
              <a:t>		all 9</a:t>
            </a:r>
          </a:p>
          <a:p>
            <a:r>
              <a:rPr lang="en-US" sz="2000" dirty="0"/>
              <a:t>s</a:t>
            </a:r>
            <a:r>
              <a:rPr lang="en-US" sz="2000" dirty="0" smtClean="0"/>
              <a:t>ys/</a:t>
            </a:r>
            <a:r>
              <a:rPr lang="en-US" sz="2000" dirty="0" err="1" smtClean="0"/>
              <a:t>mman.h</a:t>
            </a:r>
            <a:r>
              <a:rPr lang="en-US" sz="2000" dirty="0" smtClean="0"/>
              <a:t>	</a:t>
            </a:r>
            <a:r>
              <a:rPr lang="en-US" sz="2000" dirty="0" smtClean="0"/>
              <a:t>	</a:t>
            </a:r>
            <a:r>
              <a:rPr lang="en-US" sz="2000" dirty="0" err="1" smtClean="0"/>
              <a:t>shm_open</a:t>
            </a:r>
            <a:endParaRPr lang="en-US" sz="2000" dirty="0" smtClean="0"/>
          </a:p>
          <a:p>
            <a:pPr marL="0" indent="0">
              <a:buNone/>
            </a:pPr>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2707331044"/>
              </p:ext>
            </p:extLst>
          </p:nvPr>
        </p:nvGraphicFramePr>
        <p:xfrm>
          <a:off x="547606" y="1837764"/>
          <a:ext cx="7924800" cy="949960"/>
        </p:xfrm>
        <a:graphic>
          <a:graphicData uri="http://schemas.openxmlformats.org/drawingml/2006/table">
            <a:tbl>
              <a:tblPr firstRow="1" bandRow="1">
                <a:tableStyleId>{00A15C55-8517-42AA-B614-E9B94910E393}</a:tableStyleId>
              </a:tblPr>
              <a:tblGrid>
                <a:gridCol w="2641600"/>
                <a:gridCol w="2641600"/>
                <a:gridCol w="2641600"/>
              </a:tblGrid>
              <a:tr h="370840">
                <a:tc>
                  <a:txBody>
                    <a:bodyPr/>
                    <a:lstStyle/>
                    <a:p>
                      <a:pPr algn="ctr"/>
                      <a:r>
                        <a:rPr lang="en-US" sz="1600" dirty="0" smtClean="0"/>
                        <a:t>Number of POSIX Methods</a:t>
                      </a:r>
                      <a:endParaRPr lang="en-US" sz="1600" dirty="0"/>
                    </a:p>
                  </a:txBody>
                  <a:tcPr/>
                </a:tc>
                <a:tc>
                  <a:txBody>
                    <a:bodyPr/>
                    <a:lstStyle/>
                    <a:p>
                      <a:pPr algn="ctr"/>
                      <a:r>
                        <a:rPr lang="en-US" sz="1600" dirty="0" smtClean="0"/>
                        <a:t>RTEMS - no networking</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RTEMS - with networking</a:t>
                      </a:r>
                    </a:p>
                  </a:txBody>
                  <a:tcPr/>
                </a:tc>
              </a:tr>
              <a:tr h="370840">
                <a:tc>
                  <a:txBody>
                    <a:bodyPr/>
                    <a:lstStyle/>
                    <a:p>
                      <a:pPr algn="ctr"/>
                      <a:r>
                        <a:rPr lang="en-US" sz="1600" dirty="0" smtClean="0"/>
                        <a:t>335</a:t>
                      </a:r>
                    </a:p>
                  </a:txBody>
                  <a:tcPr/>
                </a:tc>
                <a:tc>
                  <a:txBody>
                    <a:bodyPr/>
                    <a:lstStyle/>
                    <a:p>
                      <a:pPr algn="ctr"/>
                      <a:r>
                        <a:rPr lang="en-US" sz="1600" dirty="0" smtClean="0"/>
                        <a:t>302</a:t>
                      </a:r>
                      <a:r>
                        <a:rPr lang="en-US" sz="1600" baseline="0" dirty="0" smtClean="0"/>
                        <a:t> </a:t>
                      </a:r>
                      <a:r>
                        <a:rPr lang="en-US" sz="1600" dirty="0" smtClean="0"/>
                        <a:t> methods or 90%</a:t>
                      </a:r>
                      <a:endParaRPr lang="en-US" sz="1600" dirty="0"/>
                    </a:p>
                  </a:txBody>
                  <a:tcPr/>
                </a:tc>
                <a:tc>
                  <a:txBody>
                    <a:bodyPr/>
                    <a:lstStyle/>
                    <a:p>
                      <a:pPr algn="ctr"/>
                      <a:r>
                        <a:rPr lang="en-US" sz="1600" dirty="0" smtClean="0"/>
                        <a:t>324 </a:t>
                      </a:r>
                      <a:r>
                        <a:rPr lang="en-US" sz="1600" dirty="0" smtClean="0"/>
                        <a:t>methods or 96%</a:t>
                      </a:r>
                      <a:endParaRPr lang="en-US" sz="1600" dirty="0"/>
                    </a:p>
                  </a:txBody>
                  <a:tcPr/>
                </a:tc>
              </a:tr>
            </a:tbl>
          </a:graphicData>
        </a:graphic>
      </p:graphicFrame>
      <p:sp>
        <p:nvSpPr>
          <p:cNvPr id="5" name="TextBox 4"/>
          <p:cNvSpPr txBox="1"/>
          <p:nvPr/>
        </p:nvSpPr>
        <p:spPr>
          <a:xfrm>
            <a:off x="1080370" y="4797469"/>
            <a:ext cx="6970734" cy="646331"/>
          </a:xfrm>
          <a:prstGeom prst="rect">
            <a:avLst/>
          </a:prstGeom>
          <a:noFill/>
          <a:ln w="38100">
            <a:solidFill>
              <a:schemeClr val="tx1"/>
            </a:solidFill>
          </a:ln>
        </p:spPr>
        <p:txBody>
          <a:bodyPr wrap="square" rtlCol="0">
            <a:spAutoFit/>
          </a:bodyPr>
          <a:lstStyle/>
          <a:p>
            <a:pPr algn="ctr"/>
            <a:endParaRPr lang="en-US" sz="3600" b="1" dirty="0"/>
          </a:p>
        </p:txBody>
      </p:sp>
      <p:sp>
        <p:nvSpPr>
          <p:cNvPr id="9" name="Rectangle 8"/>
          <p:cNvSpPr/>
          <p:nvPr/>
        </p:nvSpPr>
        <p:spPr>
          <a:xfrm>
            <a:off x="852406" y="4706475"/>
            <a:ext cx="7315200" cy="80051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anose="02020603050405020304" pitchFamily="18" charset="0"/>
                <a:cs typeface="Times New Roman" panose="02020603050405020304" pitchFamily="18" charset="0"/>
              </a:rPr>
              <a:t>Will Align With Profile but Is Limited </a:t>
            </a:r>
            <a:br>
              <a:rPr lang="en-US" sz="2800" b="1" dirty="0">
                <a:solidFill>
                  <a:schemeClr val="accent2"/>
                </a:solidFill>
                <a:latin typeface="Times New Roman" panose="02020603050405020304" pitchFamily="18" charset="0"/>
                <a:cs typeface="Times New Roman" panose="02020603050405020304" pitchFamily="18" charset="0"/>
              </a:rPr>
            </a:br>
            <a:r>
              <a:rPr lang="en-US" sz="2800" b="1" dirty="0">
                <a:solidFill>
                  <a:schemeClr val="accent2"/>
                </a:solidFill>
                <a:latin typeface="Times New Roman" panose="02020603050405020304" pitchFamily="18" charset="0"/>
                <a:cs typeface="Times New Roman" panose="02020603050405020304" pitchFamily="18" charset="0"/>
              </a:rPr>
              <a:t>to a Single POSIX Process</a:t>
            </a:r>
          </a:p>
        </p:txBody>
      </p:sp>
    </p:spTree>
    <p:extLst>
      <p:ext uri="{BB962C8B-B14F-4D97-AF65-F5344CB8AC3E}">
        <p14:creationId xmlns:p14="http://schemas.microsoft.com/office/powerpoint/2010/main" val="2049149527"/>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Status of RTEMS </a:t>
            </a:r>
            <a:r>
              <a:rPr lang="en-US" sz="4000" dirty="0" smtClean="0"/>
              <a:t>vs. FACE POSIX General </a:t>
            </a:r>
            <a:r>
              <a:rPr lang="en-US" sz="4000" dirty="0" smtClean="0"/>
              <a:t>Purpose Profile</a:t>
            </a:r>
            <a:endParaRPr lang="en-US" sz="4000" dirty="0"/>
          </a:p>
        </p:txBody>
      </p:sp>
      <p:sp>
        <p:nvSpPr>
          <p:cNvPr id="3" name="Content Placeholder 2"/>
          <p:cNvSpPr>
            <a:spLocks noGrp="1"/>
          </p:cNvSpPr>
          <p:nvPr>
            <p:ph idx="1"/>
          </p:nvPr>
        </p:nvSpPr>
        <p:spPr>
          <a:xfrm>
            <a:off x="430306" y="2738718"/>
            <a:ext cx="8229600" cy="3763963"/>
          </a:xfrm>
        </p:spPr>
        <p:txBody>
          <a:bodyPr>
            <a:noAutofit/>
          </a:bodyPr>
          <a:lstStyle/>
          <a:p>
            <a:pPr marL="0" indent="0">
              <a:buNone/>
            </a:pPr>
            <a:r>
              <a:rPr lang="en-US" sz="1600" b="1" u="sng" dirty="0" smtClean="0"/>
              <a:t>Header		Missing Methods (with networking)</a:t>
            </a:r>
          </a:p>
          <a:p>
            <a:r>
              <a:rPr lang="en-US" sz="1600" dirty="0" err="1" smtClean="0"/>
              <a:t>devctl.h</a:t>
            </a:r>
            <a:r>
              <a:rPr lang="en-US" sz="1600" dirty="0" smtClean="0"/>
              <a:t>	</a:t>
            </a:r>
            <a:r>
              <a:rPr lang="en-US" sz="1600" dirty="0" err="1" smtClean="0"/>
              <a:t>posix_devctl</a:t>
            </a:r>
            <a:endParaRPr lang="en-US" sz="1600" dirty="0" smtClean="0"/>
          </a:p>
          <a:p>
            <a:r>
              <a:rPr lang="en-US" sz="1600" i="1" dirty="0" err="1"/>
              <a:t>f</a:t>
            </a:r>
            <a:r>
              <a:rPr lang="en-US" sz="1600" i="1" dirty="0" err="1" smtClean="0"/>
              <a:t>env.h</a:t>
            </a:r>
            <a:r>
              <a:rPr lang="en-US" sz="1600" i="1" dirty="0" smtClean="0"/>
              <a:t>	</a:t>
            </a:r>
            <a:r>
              <a:rPr lang="en-US" sz="1600" i="1" dirty="0" smtClean="0"/>
              <a:t>all </a:t>
            </a:r>
            <a:r>
              <a:rPr lang="en-US" sz="1600" i="1" dirty="0" smtClean="0"/>
              <a:t>11 </a:t>
            </a:r>
          </a:p>
          <a:p>
            <a:r>
              <a:rPr lang="en-US" sz="1600" i="1" dirty="0" err="1"/>
              <a:t>i</a:t>
            </a:r>
            <a:r>
              <a:rPr lang="en-US" sz="1600" i="1" dirty="0" err="1" smtClean="0"/>
              <a:t>nttypes.h</a:t>
            </a:r>
            <a:r>
              <a:rPr lang="en-US" sz="1600" i="1" dirty="0" smtClean="0"/>
              <a:t>	</a:t>
            </a:r>
            <a:r>
              <a:rPr lang="en-US" sz="1600" i="1" dirty="0" err="1" smtClean="0"/>
              <a:t>imaxdiv</a:t>
            </a:r>
            <a:r>
              <a:rPr lang="en-US" sz="1600" i="1" dirty="0" smtClean="0"/>
              <a:t>, </a:t>
            </a:r>
            <a:r>
              <a:rPr lang="en-US" sz="1600" i="1" dirty="0" err="1" smtClean="0"/>
              <a:t>wcstoimax</a:t>
            </a:r>
            <a:r>
              <a:rPr lang="en-US" sz="1600" i="1" dirty="0" smtClean="0"/>
              <a:t> &amp; </a:t>
            </a:r>
            <a:r>
              <a:rPr lang="en-US" sz="1600" i="1" dirty="0" err="1" smtClean="0"/>
              <a:t>wcstoumax</a:t>
            </a:r>
            <a:endParaRPr lang="en-US" sz="1600" i="1" dirty="0" smtClean="0"/>
          </a:p>
          <a:p>
            <a:r>
              <a:rPr lang="en-US" sz="1600" i="1" dirty="0" err="1" smtClean="0"/>
              <a:t>math.h</a:t>
            </a:r>
            <a:r>
              <a:rPr lang="en-US" sz="1600" i="1" dirty="0"/>
              <a:t>	</a:t>
            </a:r>
            <a:r>
              <a:rPr lang="en-US" sz="1600" i="1" dirty="0" err="1" smtClean="0"/>
              <a:t>acoshl</a:t>
            </a:r>
            <a:r>
              <a:rPr lang="en-US" sz="1600" i="1" dirty="0"/>
              <a:t>, </a:t>
            </a:r>
            <a:r>
              <a:rPr lang="en-US" sz="1600" i="1" dirty="0" err="1"/>
              <a:t>acosl</a:t>
            </a:r>
            <a:r>
              <a:rPr lang="en-US" sz="1600" i="1" dirty="0"/>
              <a:t>, </a:t>
            </a:r>
            <a:r>
              <a:rPr lang="en-US" sz="1600" i="1" dirty="0" err="1"/>
              <a:t>asinl</a:t>
            </a:r>
            <a:r>
              <a:rPr lang="en-US" sz="1600" i="1" dirty="0"/>
              <a:t>, atan2l, </a:t>
            </a:r>
            <a:r>
              <a:rPr lang="en-US" sz="1600" i="1" dirty="0" err="1"/>
              <a:t>atanhl</a:t>
            </a:r>
            <a:r>
              <a:rPr lang="en-US" sz="1600" i="1" dirty="0"/>
              <a:t>, </a:t>
            </a:r>
            <a:r>
              <a:rPr lang="en-US" sz="1600" i="1" dirty="0" err="1"/>
              <a:t>coshl</a:t>
            </a:r>
            <a:r>
              <a:rPr lang="en-US" sz="1600" i="1" dirty="0"/>
              <a:t>, </a:t>
            </a:r>
            <a:r>
              <a:rPr lang="en-US" sz="1600" i="1" dirty="0" err="1"/>
              <a:t>erfcl</a:t>
            </a:r>
            <a:r>
              <a:rPr lang="en-US" sz="1600" i="1" dirty="0"/>
              <a:t>, exp2l, </a:t>
            </a:r>
            <a:r>
              <a:rPr lang="en-US" sz="1600" i="1" dirty="0" err="1"/>
              <a:t>expl</a:t>
            </a:r>
            <a:r>
              <a:rPr lang="en-US" sz="1600" i="1" dirty="0"/>
              <a:t>, expm1l, </a:t>
            </a:r>
            <a:r>
              <a:rPr lang="en-US" sz="1600" i="1" dirty="0" err="1"/>
              <a:t>fdiml</a:t>
            </a:r>
            <a:r>
              <a:rPr lang="en-US" sz="1600" i="1" dirty="0"/>
              <a:t>, </a:t>
            </a:r>
            <a:r>
              <a:rPr lang="en-US" sz="1600" i="1" dirty="0" err="1"/>
              <a:t>fmodl</a:t>
            </a:r>
            <a:r>
              <a:rPr lang="en-US" sz="1600" i="1" dirty="0"/>
              <a:t>, </a:t>
            </a:r>
            <a:r>
              <a:rPr lang="en-US" sz="1600" i="1" dirty="0" err="1"/>
              <a:t>frexpl</a:t>
            </a:r>
            <a:r>
              <a:rPr lang="en-US" sz="1600" i="1" dirty="0"/>
              <a:t>, </a:t>
            </a:r>
            <a:r>
              <a:rPr lang="en-US" sz="1600" i="1" dirty="0" err="1"/>
              <a:t>ilogbl</a:t>
            </a:r>
            <a:r>
              <a:rPr lang="en-US" sz="1600" i="1" dirty="0"/>
              <a:t>, </a:t>
            </a:r>
            <a:r>
              <a:rPr lang="en-US" sz="1600" i="1" dirty="0" err="1"/>
              <a:t>ldexpl</a:t>
            </a:r>
            <a:r>
              <a:rPr lang="en-US" sz="1600" i="1" dirty="0"/>
              <a:t>, </a:t>
            </a:r>
            <a:r>
              <a:rPr lang="en-US" sz="1600" i="1" dirty="0" err="1"/>
              <a:t>lgammal</a:t>
            </a:r>
            <a:r>
              <a:rPr lang="en-US" sz="1600" i="1" dirty="0"/>
              <a:t>, </a:t>
            </a:r>
            <a:r>
              <a:rPr lang="en-US" sz="1600" i="1" dirty="0" err="1"/>
              <a:t>llroundl</a:t>
            </a:r>
            <a:r>
              <a:rPr lang="en-US" sz="1600" i="1" dirty="0"/>
              <a:t>, log10l, log1pl, log2l, </a:t>
            </a:r>
            <a:r>
              <a:rPr lang="en-US" sz="1600" i="1" dirty="0" err="1"/>
              <a:t>logbl</a:t>
            </a:r>
            <a:r>
              <a:rPr lang="en-US" sz="1600" i="1" dirty="0"/>
              <a:t>, </a:t>
            </a:r>
            <a:r>
              <a:rPr lang="en-US" sz="1600" i="1" dirty="0" err="1"/>
              <a:t>logl</a:t>
            </a:r>
            <a:r>
              <a:rPr lang="en-US" sz="1600" i="1" dirty="0"/>
              <a:t>, </a:t>
            </a:r>
            <a:r>
              <a:rPr lang="en-US" sz="1600" i="1" dirty="0" err="1"/>
              <a:t>lroundl</a:t>
            </a:r>
            <a:r>
              <a:rPr lang="en-US" sz="1600" i="1" dirty="0"/>
              <a:t>, </a:t>
            </a:r>
            <a:r>
              <a:rPr lang="en-US" sz="1600" i="1" dirty="0" err="1"/>
              <a:t>modfl</a:t>
            </a:r>
            <a:r>
              <a:rPr lang="en-US" sz="1600" i="1" dirty="0"/>
              <a:t>, </a:t>
            </a:r>
            <a:r>
              <a:rPr lang="en-US" sz="1600" i="1" dirty="0" err="1"/>
              <a:t>nextafterl</a:t>
            </a:r>
            <a:r>
              <a:rPr lang="en-US" sz="1600" i="1" dirty="0"/>
              <a:t>, </a:t>
            </a:r>
            <a:r>
              <a:rPr lang="en-US" sz="1600" i="1" dirty="0" err="1"/>
              <a:t>nexttoward</a:t>
            </a:r>
            <a:r>
              <a:rPr lang="en-US" sz="1600" i="1" dirty="0"/>
              <a:t>, </a:t>
            </a:r>
            <a:r>
              <a:rPr lang="en-US" sz="1600" i="1" dirty="0" err="1"/>
              <a:t>nexttowardf</a:t>
            </a:r>
            <a:r>
              <a:rPr lang="en-US" sz="1600" i="1" dirty="0"/>
              <a:t>, </a:t>
            </a:r>
            <a:r>
              <a:rPr lang="en-US" sz="1600" i="1" dirty="0" err="1"/>
              <a:t>nexttowardl</a:t>
            </a:r>
            <a:r>
              <a:rPr lang="en-US" sz="1600" i="1" dirty="0"/>
              <a:t>, </a:t>
            </a:r>
            <a:r>
              <a:rPr lang="en-US" sz="1600" i="1" dirty="0" err="1"/>
              <a:t>powl</a:t>
            </a:r>
            <a:r>
              <a:rPr lang="en-US" sz="1600" i="1" dirty="0"/>
              <a:t>, </a:t>
            </a:r>
            <a:r>
              <a:rPr lang="en-US" sz="1600" i="1" dirty="0" err="1"/>
              <a:t>remainderl</a:t>
            </a:r>
            <a:r>
              <a:rPr lang="en-US" sz="1600" i="1" dirty="0"/>
              <a:t>, </a:t>
            </a:r>
            <a:r>
              <a:rPr lang="en-US" sz="1600" i="1" dirty="0" err="1"/>
              <a:t>remquol</a:t>
            </a:r>
            <a:r>
              <a:rPr lang="en-US" sz="1600" i="1" dirty="0"/>
              <a:t>, </a:t>
            </a:r>
            <a:r>
              <a:rPr lang="en-US" sz="1600" i="1" dirty="0" err="1"/>
              <a:t>scalblnl</a:t>
            </a:r>
            <a:r>
              <a:rPr lang="en-US" sz="1600" i="1" dirty="0"/>
              <a:t>, </a:t>
            </a:r>
            <a:r>
              <a:rPr lang="en-US" sz="1600" i="1" dirty="0" err="1"/>
              <a:t>scalbnl</a:t>
            </a:r>
            <a:r>
              <a:rPr lang="en-US" sz="1600" i="1" dirty="0"/>
              <a:t>, </a:t>
            </a:r>
            <a:r>
              <a:rPr lang="en-US" sz="1600" i="1" dirty="0" err="1"/>
              <a:t>sinhl</a:t>
            </a:r>
            <a:r>
              <a:rPr lang="en-US" sz="1600" i="1" dirty="0"/>
              <a:t>, &amp; </a:t>
            </a:r>
            <a:r>
              <a:rPr lang="en-US" sz="1600" i="1" dirty="0" err="1" smtClean="0"/>
              <a:t>tgammal</a:t>
            </a:r>
            <a:endParaRPr lang="en-US" sz="1600" i="1" dirty="0" smtClean="0"/>
          </a:p>
          <a:p>
            <a:r>
              <a:rPr lang="en-US" sz="1600" dirty="0" err="1"/>
              <a:t>s</a:t>
            </a:r>
            <a:r>
              <a:rPr lang="en-US" sz="1600" dirty="0" err="1" smtClean="0"/>
              <a:t>pawn.h</a:t>
            </a:r>
            <a:r>
              <a:rPr lang="en-US" sz="1600" dirty="0" smtClean="0"/>
              <a:t>	all 21</a:t>
            </a:r>
          </a:p>
          <a:p>
            <a:r>
              <a:rPr lang="en-US" sz="1600" dirty="0"/>
              <a:t>s</a:t>
            </a:r>
            <a:r>
              <a:rPr lang="en-US" sz="1600" dirty="0" smtClean="0"/>
              <a:t>ys/</a:t>
            </a:r>
            <a:r>
              <a:rPr lang="en-US" sz="1600" dirty="0" err="1" smtClean="0"/>
              <a:t>mman.h</a:t>
            </a:r>
            <a:r>
              <a:rPr lang="en-US" sz="1600" dirty="0" smtClean="0"/>
              <a:t>	</a:t>
            </a:r>
            <a:r>
              <a:rPr lang="en-US" sz="1600" dirty="0" err="1" smtClean="0"/>
              <a:t>mlock</a:t>
            </a:r>
            <a:r>
              <a:rPr lang="en-US" sz="1600" dirty="0" smtClean="0"/>
              <a:t>, </a:t>
            </a:r>
            <a:r>
              <a:rPr lang="en-US" sz="1600" dirty="0" err="1" smtClean="0"/>
              <a:t>mlockall</a:t>
            </a:r>
            <a:r>
              <a:rPr lang="en-US" sz="1600" dirty="0" smtClean="0"/>
              <a:t>, </a:t>
            </a:r>
            <a:r>
              <a:rPr lang="en-US" sz="1600" dirty="0" err="1" smtClean="0"/>
              <a:t>msync</a:t>
            </a:r>
            <a:r>
              <a:rPr lang="en-US" sz="1600" dirty="0" smtClean="0"/>
              <a:t>, </a:t>
            </a:r>
            <a:r>
              <a:rPr lang="en-US" sz="1600" dirty="0" err="1" smtClean="0"/>
              <a:t>munlock</a:t>
            </a:r>
            <a:r>
              <a:rPr lang="en-US" sz="1600" dirty="0" smtClean="0"/>
              <a:t>, </a:t>
            </a:r>
            <a:r>
              <a:rPr lang="en-US" sz="1600" dirty="0" err="1" smtClean="0"/>
              <a:t>munlockall</a:t>
            </a:r>
            <a:r>
              <a:rPr lang="en-US" sz="1600" dirty="0" smtClean="0"/>
              <a:t>, </a:t>
            </a:r>
            <a:r>
              <a:rPr lang="en-US" sz="1600" dirty="0" err="1" smtClean="0"/>
              <a:t>shm_open</a:t>
            </a:r>
            <a:r>
              <a:rPr lang="en-US" sz="1600" dirty="0" smtClean="0"/>
              <a:t>, &amp; </a:t>
            </a:r>
            <a:r>
              <a:rPr lang="en-US" sz="1600" dirty="0" err="1" smtClean="0"/>
              <a:t>shm_unlink</a:t>
            </a:r>
            <a:endParaRPr lang="en-US" sz="1600" dirty="0" smtClean="0"/>
          </a:p>
          <a:p>
            <a:r>
              <a:rPr lang="en-US" sz="1600" dirty="0"/>
              <a:t>s</a:t>
            </a:r>
            <a:r>
              <a:rPr lang="en-US" sz="1600" dirty="0" smtClean="0"/>
              <a:t>ys/</a:t>
            </a:r>
            <a:r>
              <a:rPr lang="en-US" sz="1600" dirty="0" err="1" smtClean="0"/>
              <a:t>select.h</a:t>
            </a:r>
            <a:r>
              <a:rPr lang="en-US" sz="1600" dirty="0" smtClean="0"/>
              <a:t>	</a:t>
            </a:r>
            <a:r>
              <a:rPr lang="en-US" sz="1600" dirty="0" err="1" smtClean="0"/>
              <a:t>pselect</a:t>
            </a:r>
            <a:endParaRPr lang="en-US" sz="1600" dirty="0" smtClean="0"/>
          </a:p>
          <a:p>
            <a:r>
              <a:rPr lang="en-US" sz="1600" dirty="0" smtClean="0"/>
              <a:t>sys/</a:t>
            </a:r>
            <a:r>
              <a:rPr lang="en-US" sz="1600" dirty="0" err="1" smtClean="0"/>
              <a:t>socket.h</a:t>
            </a:r>
            <a:r>
              <a:rPr lang="en-US" sz="1600" dirty="0" smtClean="0"/>
              <a:t>	</a:t>
            </a:r>
            <a:r>
              <a:rPr lang="en-US" sz="1600" dirty="0" err="1" smtClean="0"/>
              <a:t>sockatmark</a:t>
            </a:r>
            <a:endParaRPr lang="en-US" sz="1600" dirty="0" smtClean="0"/>
          </a:p>
          <a:p>
            <a:r>
              <a:rPr lang="en-US" sz="1600" i="1" dirty="0" err="1"/>
              <a:t>u</a:t>
            </a:r>
            <a:r>
              <a:rPr lang="en-US" sz="1600" i="1" dirty="0" err="1" smtClean="0"/>
              <a:t>nistd.h</a:t>
            </a:r>
            <a:r>
              <a:rPr lang="en-US" sz="1600" i="1" dirty="0" smtClean="0"/>
              <a:t>	</a:t>
            </a:r>
            <a:r>
              <a:rPr lang="en-US" sz="1600" i="1" dirty="0" err="1" smtClean="0"/>
              <a:t>confstr</a:t>
            </a:r>
            <a:endParaRPr lang="en-US" sz="1600" i="1" dirty="0" smtClean="0"/>
          </a:p>
        </p:txBody>
      </p:sp>
      <p:graphicFrame>
        <p:nvGraphicFramePr>
          <p:cNvPr id="4" name="Table 3"/>
          <p:cNvGraphicFramePr>
            <a:graphicFrameLocks noGrp="1"/>
          </p:cNvGraphicFramePr>
          <p:nvPr>
            <p:extLst>
              <p:ext uri="{D42A27DB-BD31-4B8C-83A1-F6EECF244321}">
                <p14:modId xmlns:p14="http://schemas.microsoft.com/office/powerpoint/2010/main" val="1065052245"/>
              </p:ext>
            </p:extLst>
          </p:nvPr>
        </p:nvGraphicFramePr>
        <p:xfrm>
          <a:off x="533401" y="1716740"/>
          <a:ext cx="7924800" cy="949960"/>
        </p:xfrm>
        <a:graphic>
          <a:graphicData uri="http://schemas.openxmlformats.org/drawingml/2006/table">
            <a:tbl>
              <a:tblPr firstRow="1" bandRow="1">
                <a:tableStyleId>{00A15C55-8517-42AA-B614-E9B94910E393}</a:tableStyleId>
              </a:tblPr>
              <a:tblGrid>
                <a:gridCol w="2641600"/>
                <a:gridCol w="2641600"/>
                <a:gridCol w="2641600"/>
              </a:tblGrid>
              <a:tr h="370840">
                <a:tc>
                  <a:txBody>
                    <a:bodyPr/>
                    <a:lstStyle/>
                    <a:p>
                      <a:pPr algn="ctr"/>
                      <a:r>
                        <a:rPr lang="en-US" sz="1600" dirty="0" smtClean="0"/>
                        <a:t>Number of POSIX Methods</a:t>
                      </a:r>
                      <a:endParaRPr lang="en-US" sz="1600" dirty="0"/>
                    </a:p>
                  </a:txBody>
                  <a:tcPr/>
                </a:tc>
                <a:tc>
                  <a:txBody>
                    <a:bodyPr/>
                    <a:lstStyle/>
                    <a:p>
                      <a:pPr algn="ctr"/>
                      <a:r>
                        <a:rPr lang="en-US" sz="1600" dirty="0" smtClean="0"/>
                        <a:t>RTEMS - no networking</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RTEMS - with networking</a:t>
                      </a:r>
                    </a:p>
                  </a:txBody>
                  <a:tcPr/>
                </a:tc>
              </a:tr>
              <a:tr h="370840">
                <a:tc>
                  <a:txBody>
                    <a:bodyPr/>
                    <a:lstStyle/>
                    <a:p>
                      <a:pPr algn="ctr"/>
                      <a:r>
                        <a:rPr lang="en-US" sz="1600" dirty="0" smtClean="0"/>
                        <a:t>815</a:t>
                      </a:r>
                      <a:endParaRPr lang="en-US" sz="1600" dirty="0"/>
                    </a:p>
                  </a:txBody>
                  <a:tcPr/>
                </a:tc>
                <a:tc>
                  <a:txBody>
                    <a:bodyPr/>
                    <a:lstStyle/>
                    <a:p>
                      <a:pPr algn="ctr"/>
                      <a:r>
                        <a:rPr lang="en-US" sz="1600" dirty="0" smtClean="0"/>
                        <a:t>682</a:t>
                      </a:r>
                      <a:r>
                        <a:rPr lang="en-US" sz="1600" baseline="0" dirty="0" smtClean="0"/>
                        <a:t> </a:t>
                      </a:r>
                      <a:r>
                        <a:rPr lang="en-US" sz="1600" dirty="0" smtClean="0"/>
                        <a:t> methods or 84%</a:t>
                      </a:r>
                      <a:endParaRPr lang="en-US" sz="1600" dirty="0"/>
                    </a:p>
                  </a:txBody>
                  <a:tcPr/>
                </a:tc>
                <a:tc>
                  <a:txBody>
                    <a:bodyPr/>
                    <a:lstStyle/>
                    <a:p>
                      <a:pPr algn="ctr"/>
                      <a:r>
                        <a:rPr lang="en-US" sz="1600" dirty="0" smtClean="0"/>
                        <a:t>734</a:t>
                      </a:r>
                      <a:r>
                        <a:rPr lang="en-US" sz="1600" baseline="0" dirty="0" smtClean="0"/>
                        <a:t> </a:t>
                      </a:r>
                      <a:r>
                        <a:rPr lang="en-US" sz="1600" dirty="0" smtClean="0"/>
                        <a:t> methods or 90%</a:t>
                      </a:r>
                      <a:endParaRPr lang="en-US" sz="1600" dirty="0"/>
                    </a:p>
                  </a:txBody>
                  <a:tcPr/>
                </a:tc>
              </a:tr>
            </a:tbl>
          </a:graphicData>
        </a:graphic>
      </p:graphicFrame>
    </p:spTree>
    <p:extLst>
      <p:ext uri="{BB962C8B-B14F-4D97-AF65-F5344CB8AC3E}">
        <p14:creationId xmlns:p14="http://schemas.microsoft.com/office/powerpoint/2010/main" val="115275536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Conformance Challenge</a:t>
            </a:r>
            <a:endParaRPr lang="en-US" dirty="0"/>
          </a:p>
        </p:txBody>
      </p:sp>
      <p:sp>
        <p:nvSpPr>
          <p:cNvPr id="3" name="Content Placeholder 2"/>
          <p:cNvSpPr>
            <a:spLocks noGrp="1"/>
          </p:cNvSpPr>
          <p:nvPr>
            <p:ph idx="1"/>
          </p:nvPr>
        </p:nvSpPr>
        <p:spPr/>
        <p:txBody>
          <a:bodyPr/>
          <a:lstStyle/>
          <a:p>
            <a:r>
              <a:rPr lang="en-US" dirty="0"/>
              <a:t>FACE Safety Base Conformance requires </a:t>
            </a:r>
            <a:r>
              <a:rPr lang="en-US" dirty="0" smtClean="0"/>
              <a:t>both ARINC </a:t>
            </a:r>
            <a:r>
              <a:rPr lang="en-US" dirty="0"/>
              <a:t>653 and POSIX </a:t>
            </a:r>
            <a:r>
              <a:rPr lang="en-US" dirty="0" smtClean="0"/>
              <a:t>interfaces</a:t>
            </a:r>
          </a:p>
          <a:p>
            <a:endParaRPr lang="en-US" dirty="0"/>
          </a:p>
          <a:p>
            <a:r>
              <a:rPr lang="en-US" dirty="0" smtClean="0"/>
              <a:t>RTEMS had robust POSIX support, no ARINC 653</a:t>
            </a:r>
          </a:p>
          <a:p>
            <a:endParaRPr lang="en-US" dirty="0"/>
          </a:p>
          <a:p>
            <a:r>
              <a:rPr lang="en-US" dirty="0" err="1" smtClean="0"/>
              <a:t>Deos</a:t>
            </a:r>
            <a:r>
              <a:rPr lang="en-US" dirty="0" smtClean="0"/>
              <a:t> had mature ARINC 653 support, no POSIX</a:t>
            </a:r>
          </a:p>
          <a:p>
            <a:endParaRPr lang="en-US" dirty="0"/>
          </a:p>
          <a:p>
            <a:r>
              <a:rPr lang="en-US" dirty="0" smtClean="0"/>
              <a:t>Neither alone was capable of meeting the requirements for FACE Safety Base</a:t>
            </a:r>
            <a:endParaRPr lang="en-US" dirty="0"/>
          </a:p>
          <a:p>
            <a:endParaRPr lang="en-US" dirty="0"/>
          </a:p>
        </p:txBody>
      </p:sp>
    </p:spTree>
    <p:extLst>
      <p:ext uri="{BB962C8B-B14F-4D97-AF65-F5344CB8AC3E}">
        <p14:creationId xmlns:p14="http://schemas.microsoft.com/office/powerpoint/2010/main" val="2080413682"/>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2"/>
          <p:cNvSpPr>
            <a:spLocks noGrp="1"/>
          </p:cNvSpPr>
          <p:nvPr>
            <p:ph type="title"/>
          </p:nvPr>
        </p:nvSpPr>
        <p:spPr/>
        <p:txBody>
          <a:bodyPr/>
          <a:lstStyle/>
          <a:p>
            <a:r>
              <a:rPr lang="en-US" smtClean="0"/>
              <a:t>FACE Conformance Approach</a:t>
            </a:r>
            <a:endParaRPr lang="en-US" dirty="0"/>
          </a:p>
        </p:txBody>
      </p:sp>
      <p:sp>
        <p:nvSpPr>
          <p:cNvPr id="70659" name="Content Placeholder 2"/>
          <p:cNvSpPr>
            <a:spLocks noGrp="1"/>
          </p:cNvSpPr>
          <p:nvPr>
            <p:ph idx="1"/>
          </p:nvPr>
        </p:nvSpPr>
        <p:spPr>
          <a:xfrm>
            <a:off x="450377" y="1371601"/>
            <a:ext cx="7855424" cy="4633414"/>
          </a:xfrm>
          <a:prstGeom prst="rect">
            <a:avLst/>
          </a:prstGeom>
        </p:spPr>
        <p:txBody>
          <a:bodyPr>
            <a:noAutofit/>
          </a:bodyPr>
          <a:lstStyle/>
          <a:p>
            <a:pPr marL="347472" lvl="1" indent="-347472">
              <a:buFont typeface="Arial" pitchFamily="34" charset="0"/>
              <a:buChar char="•"/>
              <a:defRPr/>
            </a:pPr>
            <a:r>
              <a:rPr lang="en-US" dirty="0" smtClean="0"/>
              <a:t>Address technical requirements</a:t>
            </a:r>
          </a:p>
          <a:p>
            <a:pPr marL="747522" lvl="2" indent="-347472">
              <a:buFont typeface="Arial" pitchFamily="34" charset="0"/>
              <a:buChar char="•"/>
              <a:defRPr/>
            </a:pPr>
            <a:r>
              <a:rPr lang="en-US" b="0" dirty="0" err="1" smtClean="0"/>
              <a:t>Deos</a:t>
            </a:r>
            <a:r>
              <a:rPr lang="en-US" b="0" dirty="0" smtClean="0"/>
              <a:t> provides the ARINC-653 interfaces</a:t>
            </a:r>
          </a:p>
          <a:p>
            <a:pPr marL="747522" lvl="2" indent="-347472">
              <a:buFont typeface="Arial" pitchFamily="34" charset="0"/>
              <a:buChar char="•"/>
              <a:defRPr/>
            </a:pPr>
            <a:r>
              <a:rPr lang="en-US" b="0" dirty="0" smtClean="0"/>
              <a:t>RTEMS provides the POSIX interfaces</a:t>
            </a:r>
          </a:p>
          <a:p>
            <a:pPr marL="347472" lvl="1" indent="-347472">
              <a:buFont typeface="Arial" pitchFamily="34" charset="0"/>
              <a:buChar char="•"/>
              <a:defRPr/>
            </a:pPr>
            <a:endParaRPr lang="en-US" dirty="0" smtClean="0"/>
          </a:p>
          <a:p>
            <a:pPr marL="347472" lvl="1" indent="-347472">
              <a:buFont typeface="Arial" pitchFamily="34" charset="0"/>
              <a:buChar char="•"/>
              <a:defRPr/>
            </a:pPr>
            <a:r>
              <a:rPr lang="en-US" dirty="0" smtClean="0"/>
              <a:t>Provide robust, mature combined solution  </a:t>
            </a:r>
          </a:p>
          <a:p>
            <a:pPr marL="747522" lvl="2" indent="-347472">
              <a:buFont typeface="Arial" pitchFamily="34" charset="0"/>
              <a:buChar char="•"/>
              <a:defRPr/>
            </a:pPr>
            <a:r>
              <a:rPr lang="en-US" b="0" dirty="0" err="1" smtClean="0"/>
              <a:t>Deos</a:t>
            </a:r>
            <a:r>
              <a:rPr lang="en-US" b="0" dirty="0" smtClean="0"/>
              <a:t> has 18 years of certification experience</a:t>
            </a:r>
          </a:p>
          <a:p>
            <a:pPr marL="747522" lvl="2" indent="-347472">
              <a:buFont typeface="Arial" pitchFamily="34" charset="0"/>
              <a:buChar char="•"/>
              <a:defRPr/>
            </a:pPr>
            <a:r>
              <a:rPr lang="en-US" b="0" dirty="0" smtClean="0"/>
              <a:t>RTEMS has 27 years of RTOS experience in space and military domains</a:t>
            </a:r>
          </a:p>
          <a:p>
            <a:pPr marL="347472" lvl="1" indent="-347472">
              <a:buFont typeface="Arial" pitchFamily="34" charset="0"/>
              <a:buChar char="•"/>
              <a:defRPr/>
            </a:pPr>
            <a:endParaRPr lang="en-US" b="0" dirty="0" smtClean="0"/>
          </a:p>
          <a:p>
            <a:pPr marL="347472" indent="-347472">
              <a:buFont typeface="Arial" pitchFamily="34" charset="0"/>
              <a:buChar char="•"/>
              <a:defRPr/>
            </a:pPr>
            <a:r>
              <a:rPr lang="en-US" dirty="0" err="1" smtClean="0"/>
              <a:t>Deos+RTEMS</a:t>
            </a:r>
            <a:r>
              <a:rPr lang="en-US" dirty="0" smtClean="0"/>
              <a:t> leverages strengths of both RTOSs to satisfy the FACE </a:t>
            </a:r>
            <a:r>
              <a:rPr lang="en-US" dirty="0" smtClean="0">
                <a:solidFill>
                  <a:schemeClr val="accent5"/>
                </a:solidFill>
              </a:rPr>
              <a:t>Safety Base OSS </a:t>
            </a:r>
            <a:r>
              <a:rPr lang="en-US" dirty="0" smtClean="0"/>
              <a:t>profile</a:t>
            </a:r>
          </a:p>
          <a:p>
            <a:pPr marL="422910" indent="-274320">
              <a:lnSpc>
                <a:spcPct val="90000"/>
              </a:lnSpc>
              <a:buFont typeface="Arial" pitchFamily="34" charset="0"/>
              <a:buChar char="•"/>
              <a:defRPr/>
            </a:pP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3122039"/>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1078423"/>
            <a:ext cx="8588187" cy="5537529"/>
          </a:xfrm>
          <a:prstGeom prst="roundRect">
            <a:avLst>
              <a:gd name="adj" fmla="val 2225"/>
            </a:avLst>
          </a:prstGeom>
          <a:solidFill>
            <a:schemeClr val="bg1"/>
          </a:solid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3" name="Straight Connector 2"/>
          <p:cNvCxnSpPr>
            <a:stCxn id="17" idx="3"/>
          </p:cNvCxnSpPr>
          <p:nvPr/>
        </p:nvCxnSpPr>
        <p:spPr>
          <a:xfrm>
            <a:off x="6143711" y="3307406"/>
            <a:ext cx="623138" cy="11443"/>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1937611" y="1805061"/>
            <a:ext cx="390368" cy="1317"/>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endCxn id="17" idx="1"/>
          </p:cNvCxnSpPr>
          <p:nvPr/>
        </p:nvCxnSpPr>
        <p:spPr>
          <a:xfrm>
            <a:off x="1775012" y="3263153"/>
            <a:ext cx="673721" cy="44253"/>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endCxn id="16" idx="1"/>
          </p:cNvCxnSpPr>
          <p:nvPr/>
        </p:nvCxnSpPr>
        <p:spPr>
          <a:xfrm>
            <a:off x="1757082" y="4733365"/>
            <a:ext cx="683019" cy="34663"/>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300794" y="3913064"/>
            <a:ext cx="4572" cy="466344"/>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757082" y="2478086"/>
            <a:ext cx="5009767" cy="14102"/>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0" idx="3"/>
          </p:cNvCxnSpPr>
          <p:nvPr/>
        </p:nvCxnSpPr>
        <p:spPr>
          <a:xfrm>
            <a:off x="6143199" y="1837376"/>
            <a:ext cx="614506" cy="0"/>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2440101" y="1444184"/>
            <a:ext cx="3703098" cy="786384"/>
          </a:xfrm>
          <a:prstGeom prst="round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u="sng" dirty="0" smtClean="0">
                <a:solidFill>
                  <a:schemeClr val="tx1"/>
                </a:solidFill>
                <a:latin typeface="Arial" panose="020B0604020202020204" pitchFamily="34" charset="0"/>
                <a:cs typeface="Arial" panose="020B0604020202020204" pitchFamily="34" charset="0"/>
              </a:rPr>
              <a:t>Portable Components Segment</a:t>
            </a:r>
            <a:endParaRPr lang="en-US" sz="1800" b="1" u="sng" dirty="0">
              <a:solidFill>
                <a:schemeClr val="tx1"/>
              </a:solidFill>
              <a:latin typeface="Arial" panose="020B0604020202020204" pitchFamily="34" charset="0"/>
              <a:cs typeface="Arial" panose="020B0604020202020204" pitchFamily="34" charset="0"/>
            </a:endParaRPr>
          </a:p>
        </p:txBody>
      </p:sp>
      <p:grpSp>
        <p:nvGrpSpPr>
          <p:cNvPr id="11" name="Group 10"/>
          <p:cNvGrpSpPr/>
          <p:nvPr/>
        </p:nvGrpSpPr>
        <p:grpSpPr>
          <a:xfrm>
            <a:off x="555812" y="1242241"/>
            <a:ext cx="7530352" cy="5104771"/>
            <a:chOff x="464121" y="279610"/>
            <a:chExt cx="9953525" cy="6791069"/>
          </a:xfrm>
        </p:grpSpPr>
        <p:sp>
          <p:nvSpPr>
            <p:cNvPr id="12" name="Rounded Rectangle 11"/>
            <p:cNvSpPr/>
            <p:nvPr/>
          </p:nvSpPr>
          <p:spPr>
            <a:xfrm>
              <a:off x="464121" y="279610"/>
              <a:ext cx="1606504" cy="6791069"/>
            </a:xfrm>
            <a:prstGeom prst="roundRect">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b="1" u="sng" dirty="0">
                <a:solidFill>
                  <a:schemeClr val="tx1"/>
                </a:solidFill>
                <a:latin typeface="Arial" panose="020B0604020202020204" pitchFamily="34" charset="0"/>
                <a:cs typeface="Arial" panose="020B0604020202020204" pitchFamily="34" charset="0"/>
              </a:endParaRPr>
            </a:p>
          </p:txBody>
        </p:sp>
        <p:sp>
          <p:nvSpPr>
            <p:cNvPr id="13" name="Rounded Rectangle 12"/>
            <p:cNvSpPr/>
            <p:nvPr/>
          </p:nvSpPr>
          <p:spPr>
            <a:xfrm>
              <a:off x="1730557" y="5743338"/>
              <a:ext cx="8687089" cy="1327340"/>
            </a:xfrm>
            <a:prstGeom prst="roundRect">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4" name="Rectangle 13"/>
            <p:cNvSpPr/>
            <p:nvPr/>
          </p:nvSpPr>
          <p:spPr>
            <a:xfrm>
              <a:off x="1153265" y="5741052"/>
              <a:ext cx="906516" cy="1304969"/>
            </a:xfrm>
            <a:prstGeom prst="rect">
              <a:avLst/>
            </a:prstGeom>
            <a:solidFill>
              <a:srgbClr val="F1EEF7"/>
            </a:solidFill>
            <a:ln w="6350">
              <a:solidFill>
                <a:srgbClr val="F1EE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15" name="Rounded Rectangle 14"/>
          <p:cNvSpPr/>
          <p:nvPr/>
        </p:nvSpPr>
        <p:spPr>
          <a:xfrm>
            <a:off x="6766848" y="1444184"/>
            <a:ext cx="1427419" cy="2845009"/>
          </a:xfrm>
          <a:prstGeom prst="roundRect">
            <a:avLst>
              <a:gd name="adj" fmla="val 8320"/>
            </a:avLst>
          </a:prstGeom>
          <a:solidFill>
            <a:srgbClr val="85A44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u="sng" dirty="0" smtClean="0">
                <a:solidFill>
                  <a:schemeClr val="tx1"/>
                </a:solidFill>
                <a:latin typeface="Arial" panose="020B0604020202020204" pitchFamily="34" charset="0"/>
                <a:cs typeface="Arial" panose="020B0604020202020204" pitchFamily="34" charset="0"/>
              </a:rPr>
              <a:t>Transport Services Segment</a:t>
            </a:r>
            <a:endParaRPr lang="en-US" sz="1800" b="1" u="sng" dirty="0">
              <a:solidFill>
                <a:schemeClr val="tx1"/>
              </a:solidFill>
              <a:latin typeface="Arial" panose="020B0604020202020204" pitchFamily="34" charset="0"/>
              <a:cs typeface="Arial" panose="020B0604020202020204" pitchFamily="34" charset="0"/>
            </a:endParaRPr>
          </a:p>
        </p:txBody>
      </p:sp>
      <p:sp>
        <p:nvSpPr>
          <p:cNvPr id="16" name="Rounded Rectangle 15"/>
          <p:cNvSpPr/>
          <p:nvPr/>
        </p:nvSpPr>
        <p:spPr>
          <a:xfrm>
            <a:off x="2440101" y="4379408"/>
            <a:ext cx="3703098" cy="777240"/>
          </a:xfrm>
          <a:prstGeom prst="roundRect">
            <a:avLst/>
          </a:prstGeom>
          <a:solidFill>
            <a:srgbClr val="71BFD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u="sng" dirty="0" smtClean="0">
                <a:solidFill>
                  <a:schemeClr val="tx1"/>
                </a:solidFill>
                <a:latin typeface="Arial" panose="020B0604020202020204" pitchFamily="34" charset="0"/>
                <a:cs typeface="Arial" panose="020B0604020202020204" pitchFamily="34" charset="0"/>
              </a:rPr>
              <a:t>I/O Services Segment</a:t>
            </a:r>
            <a:endParaRPr lang="en-US" sz="1800" b="1" u="sng" dirty="0">
              <a:solidFill>
                <a:schemeClr val="tx1"/>
              </a:solidFill>
              <a:latin typeface="Arial" panose="020B0604020202020204" pitchFamily="34" charset="0"/>
              <a:cs typeface="Arial" panose="020B0604020202020204" pitchFamily="34" charset="0"/>
            </a:endParaRPr>
          </a:p>
        </p:txBody>
      </p:sp>
      <p:sp>
        <p:nvSpPr>
          <p:cNvPr id="17" name="Rounded Rectangle 16"/>
          <p:cNvSpPr/>
          <p:nvPr/>
        </p:nvSpPr>
        <p:spPr>
          <a:xfrm>
            <a:off x="2448733" y="2701748"/>
            <a:ext cx="3694978" cy="1211316"/>
          </a:xfrm>
          <a:prstGeom prst="roundRect">
            <a:avLst/>
          </a:prstGeom>
          <a:solidFill>
            <a:srgbClr val="BFB1C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u="sng" dirty="0" smtClean="0">
                <a:solidFill>
                  <a:schemeClr val="tx1"/>
                </a:solidFill>
                <a:latin typeface="Arial" panose="020B0604020202020204" pitchFamily="34" charset="0"/>
                <a:cs typeface="Arial" panose="020B0604020202020204" pitchFamily="34" charset="0"/>
              </a:rPr>
              <a:t>Platform-Specific Services Segment</a:t>
            </a:r>
            <a:endParaRPr lang="en-US" sz="1800" b="1" u="sng" dirty="0">
              <a:solidFill>
                <a:schemeClr val="tx1"/>
              </a:solidFill>
              <a:latin typeface="Arial" panose="020B0604020202020204" pitchFamily="34" charset="0"/>
              <a:cs typeface="Arial" panose="020B0604020202020204" pitchFamily="34" charset="0"/>
            </a:endParaRPr>
          </a:p>
        </p:txBody>
      </p:sp>
      <p:sp>
        <p:nvSpPr>
          <p:cNvPr id="40" name="Rounded Rectangle 39"/>
          <p:cNvSpPr/>
          <p:nvPr/>
        </p:nvSpPr>
        <p:spPr>
          <a:xfrm>
            <a:off x="596545" y="4338918"/>
            <a:ext cx="1088820" cy="1564219"/>
          </a:xfrm>
          <a:prstGeom prst="roundRect">
            <a:avLst>
              <a:gd name="adj" fmla="val 243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grpSp>
        <p:nvGrpSpPr>
          <p:cNvPr id="18" name="Group 40"/>
          <p:cNvGrpSpPr/>
          <p:nvPr/>
        </p:nvGrpSpPr>
        <p:grpSpPr>
          <a:xfrm>
            <a:off x="519953" y="1425540"/>
            <a:ext cx="1255058" cy="658140"/>
            <a:chOff x="751369" y="5789483"/>
            <a:chExt cx="1255058" cy="658140"/>
          </a:xfrm>
        </p:grpSpPr>
        <p:sp>
          <p:nvSpPr>
            <p:cNvPr id="42" name="Rounded Rectangle 41"/>
            <p:cNvSpPr/>
            <p:nvPr/>
          </p:nvSpPr>
          <p:spPr>
            <a:xfrm>
              <a:off x="841016" y="5789483"/>
              <a:ext cx="1075765" cy="658140"/>
            </a:xfrm>
            <a:prstGeom prst="roundRect">
              <a:avLst>
                <a:gd name="adj" fmla="val 243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43" name="TextBox 42"/>
            <p:cNvSpPr txBox="1"/>
            <p:nvPr/>
          </p:nvSpPr>
          <p:spPr>
            <a:xfrm>
              <a:off x="751369" y="5880809"/>
              <a:ext cx="1255058" cy="475488"/>
            </a:xfrm>
            <a:prstGeom prst="rect">
              <a:avLst/>
            </a:prstGeom>
            <a:noFill/>
          </p:spPr>
          <p:txBody>
            <a:bodyPr wrap="square" rtlCol="0" anchor="ctr" anchorCtr="0">
              <a:noAutofit/>
            </a:bodyPr>
            <a:lstStyle/>
            <a:p>
              <a:pPr algn="ctr"/>
              <a:r>
                <a:rPr lang="en-US" dirty="0" smtClean="0"/>
                <a:t>ARINC-653</a:t>
              </a:r>
            </a:p>
            <a:p>
              <a:pPr algn="ctr"/>
              <a:r>
                <a:rPr lang="en-US" dirty="0" smtClean="0"/>
                <a:t>Runtime</a:t>
              </a:r>
              <a:endParaRPr lang="en-US" dirty="0"/>
            </a:p>
          </p:txBody>
        </p:sp>
      </p:grpSp>
      <p:grpSp>
        <p:nvGrpSpPr>
          <p:cNvPr id="19" name="Group 43"/>
          <p:cNvGrpSpPr/>
          <p:nvPr/>
        </p:nvGrpSpPr>
        <p:grpSpPr>
          <a:xfrm>
            <a:off x="2330813" y="5483998"/>
            <a:ext cx="1352303" cy="475488"/>
            <a:chOff x="674989" y="5880809"/>
            <a:chExt cx="1162373" cy="475488"/>
          </a:xfrm>
        </p:grpSpPr>
        <p:sp>
          <p:nvSpPr>
            <p:cNvPr id="45" name="Rounded Rectangle 44"/>
            <p:cNvSpPr/>
            <p:nvPr/>
          </p:nvSpPr>
          <p:spPr>
            <a:xfrm>
              <a:off x="674989" y="5880809"/>
              <a:ext cx="1162373" cy="475488"/>
            </a:xfrm>
            <a:prstGeom prst="roundRect">
              <a:avLst>
                <a:gd name="adj" fmla="val 243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46" name="TextBox 45"/>
            <p:cNvSpPr txBox="1"/>
            <p:nvPr/>
          </p:nvSpPr>
          <p:spPr>
            <a:xfrm>
              <a:off x="741262" y="5880809"/>
              <a:ext cx="1029826" cy="475488"/>
            </a:xfrm>
            <a:prstGeom prst="rect">
              <a:avLst/>
            </a:prstGeom>
            <a:noFill/>
          </p:spPr>
          <p:txBody>
            <a:bodyPr wrap="square" rtlCol="0" anchor="ctr" anchorCtr="0">
              <a:noAutofit/>
            </a:bodyPr>
            <a:lstStyle/>
            <a:p>
              <a:pPr algn="ctr"/>
              <a:r>
                <a:rPr lang="en-US" dirty="0" smtClean="0"/>
                <a:t>Health Monitoring</a:t>
              </a:r>
              <a:endParaRPr lang="en-US" dirty="0"/>
            </a:p>
          </p:txBody>
        </p:sp>
      </p:grpSp>
      <p:grpSp>
        <p:nvGrpSpPr>
          <p:cNvPr id="20" name="Group 65"/>
          <p:cNvGrpSpPr/>
          <p:nvPr/>
        </p:nvGrpSpPr>
        <p:grpSpPr>
          <a:xfrm>
            <a:off x="712315" y="2682118"/>
            <a:ext cx="937191" cy="939623"/>
            <a:chOff x="766102" y="2682118"/>
            <a:chExt cx="937191" cy="939623"/>
          </a:xfrm>
        </p:grpSpPr>
        <p:sp>
          <p:nvSpPr>
            <p:cNvPr id="59" name="Rounded Rectangle 58"/>
            <p:cNvSpPr/>
            <p:nvPr/>
          </p:nvSpPr>
          <p:spPr>
            <a:xfrm>
              <a:off x="766102" y="2682118"/>
              <a:ext cx="937191" cy="939623"/>
            </a:xfrm>
            <a:prstGeom prst="roundRect">
              <a:avLst>
                <a:gd name="adj" fmla="val 243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60" name="TextBox 59"/>
            <p:cNvSpPr txBox="1"/>
            <p:nvPr/>
          </p:nvSpPr>
          <p:spPr>
            <a:xfrm>
              <a:off x="779980" y="3072220"/>
              <a:ext cx="887455" cy="441716"/>
            </a:xfrm>
            <a:prstGeom prst="rect">
              <a:avLst/>
            </a:prstGeom>
            <a:noFill/>
          </p:spPr>
          <p:txBody>
            <a:bodyPr wrap="square" rtlCol="0" anchor="ctr" anchorCtr="0">
              <a:noAutofit/>
            </a:bodyPr>
            <a:lstStyle/>
            <a:p>
              <a:pPr algn="ctr"/>
              <a:r>
                <a:rPr lang="en-US" dirty="0" smtClean="0"/>
                <a:t>POSIX</a:t>
              </a:r>
            </a:p>
            <a:p>
              <a:pPr algn="ctr"/>
              <a:r>
                <a:rPr lang="en-US" dirty="0" smtClean="0"/>
                <a:t>Runtime</a:t>
              </a:r>
              <a:endParaRPr lang="en-US" dirty="0"/>
            </a:p>
          </p:txBody>
        </p:sp>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613" y="2863545"/>
              <a:ext cx="642189" cy="130932"/>
            </a:xfrm>
            <a:prstGeom prst="rect">
              <a:avLst/>
            </a:prstGeom>
          </p:spPr>
        </p:pic>
      </p:grpSp>
      <p:grpSp>
        <p:nvGrpSpPr>
          <p:cNvPr id="21" name="Group 61"/>
          <p:cNvGrpSpPr/>
          <p:nvPr/>
        </p:nvGrpSpPr>
        <p:grpSpPr>
          <a:xfrm>
            <a:off x="519953" y="4392713"/>
            <a:ext cx="1255059" cy="1357161"/>
            <a:chOff x="713283" y="3880748"/>
            <a:chExt cx="1255059" cy="1357161"/>
          </a:xfrm>
        </p:grpSpPr>
        <p:sp>
          <p:nvSpPr>
            <p:cNvPr id="63" name="TextBox 62"/>
            <p:cNvSpPr txBox="1"/>
            <p:nvPr/>
          </p:nvSpPr>
          <p:spPr>
            <a:xfrm>
              <a:off x="713283" y="4509490"/>
              <a:ext cx="1255059" cy="728419"/>
            </a:xfrm>
            <a:prstGeom prst="rect">
              <a:avLst/>
            </a:prstGeom>
            <a:noFill/>
          </p:spPr>
          <p:txBody>
            <a:bodyPr wrap="square" rtlCol="0" anchor="ctr" anchorCtr="0">
              <a:noAutofit/>
            </a:bodyPr>
            <a:lstStyle/>
            <a:p>
              <a:pPr algn="ctr"/>
              <a:r>
                <a:rPr lang="en-US" sz="1800" dirty="0" smtClean="0"/>
                <a:t>Certifiable</a:t>
              </a:r>
            </a:p>
            <a:p>
              <a:pPr algn="ctr"/>
              <a:r>
                <a:rPr lang="en-US" sz="1800" dirty="0" smtClean="0"/>
                <a:t>Real-time</a:t>
              </a:r>
            </a:p>
            <a:p>
              <a:pPr algn="ctr"/>
              <a:r>
                <a:rPr lang="en-US" sz="1800" dirty="0" smtClean="0"/>
                <a:t>Operating System</a:t>
              </a:r>
              <a:endParaRPr lang="en-US" sz="1800" dirty="0"/>
            </a:p>
          </p:txBody>
        </p:sp>
        <p:pic>
          <p:nvPicPr>
            <p:cNvPr id="64" name="Picture 6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689" y="3898850"/>
              <a:ext cx="931069" cy="502444"/>
            </a:xfrm>
            <a:prstGeom prst="rect">
              <a:avLst/>
            </a:prstGeom>
          </p:spPr>
        </p:pic>
        <p:sp>
          <p:nvSpPr>
            <p:cNvPr id="65" name="TextBox 64"/>
            <p:cNvSpPr txBox="1"/>
            <p:nvPr/>
          </p:nvSpPr>
          <p:spPr>
            <a:xfrm>
              <a:off x="1367255" y="3880748"/>
              <a:ext cx="449451" cy="215444"/>
            </a:xfrm>
            <a:prstGeom prst="rect">
              <a:avLst/>
            </a:prstGeom>
            <a:noFill/>
          </p:spPr>
          <p:txBody>
            <a:bodyPr wrap="square" rtlCol="0">
              <a:spAutoFit/>
            </a:bodyPr>
            <a:lstStyle/>
            <a:p>
              <a:r>
                <a:rPr lang="en-US" sz="800" dirty="0" smtClean="0"/>
                <a:t>TM</a:t>
              </a:r>
              <a:endParaRPr lang="en-US" sz="800" dirty="0"/>
            </a:p>
          </p:txBody>
        </p:sp>
      </p:grpSp>
      <p:sp>
        <p:nvSpPr>
          <p:cNvPr id="68" name="Title 12"/>
          <p:cNvSpPr>
            <a:spLocks noGrp="1"/>
          </p:cNvSpPr>
          <p:nvPr>
            <p:ph type="title"/>
          </p:nvPr>
        </p:nvSpPr>
        <p:spPr>
          <a:xfrm>
            <a:off x="0" y="274640"/>
            <a:ext cx="9144000" cy="792162"/>
          </a:xfrm>
        </p:spPr>
        <p:txBody>
          <a:bodyPr/>
          <a:lstStyle/>
          <a:p>
            <a:pPr marL="548640"/>
            <a:r>
              <a:rPr lang="en-US" dirty="0" err="1" smtClean="0"/>
              <a:t>Deos+RTEMS</a:t>
            </a:r>
            <a:r>
              <a:rPr lang="en-US" dirty="0" smtClean="0"/>
              <a:t> FACE Concept</a:t>
            </a:r>
            <a:endParaRPr lang="en-US" dirty="0"/>
          </a:p>
        </p:txBody>
      </p:sp>
      <p:cxnSp>
        <p:nvCxnSpPr>
          <p:cNvPr id="75" name="Straight Connector 74"/>
          <p:cNvCxnSpPr>
            <a:endCxn id="10" idx="1"/>
          </p:cNvCxnSpPr>
          <p:nvPr/>
        </p:nvCxnSpPr>
        <p:spPr>
          <a:xfrm>
            <a:off x="1813302" y="1782305"/>
            <a:ext cx="626799" cy="55071"/>
          </a:xfrm>
          <a:prstGeom prst="line">
            <a:avLst/>
          </a:prstGeom>
          <a:ln w="34925">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22" name="Group 77"/>
          <p:cNvGrpSpPr/>
          <p:nvPr/>
        </p:nvGrpSpPr>
        <p:grpSpPr>
          <a:xfrm>
            <a:off x="1936973" y="1642820"/>
            <a:ext cx="434266" cy="327120"/>
            <a:chOff x="8396885" y="1273031"/>
            <a:chExt cx="434266" cy="327120"/>
          </a:xfrm>
        </p:grpSpPr>
        <p:sp>
          <p:nvSpPr>
            <p:cNvPr id="79" name="Oval 78"/>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80" name="TextBox 79"/>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OS</a:t>
              </a:r>
              <a:endParaRPr lang="en-US" sz="1100" b="1" dirty="0">
                <a:latin typeface="Arial" panose="020B0604020202020204" pitchFamily="34" charset="0"/>
                <a:cs typeface="Arial" panose="020B0604020202020204" pitchFamily="34" charset="0"/>
              </a:endParaRPr>
            </a:p>
          </p:txBody>
        </p:sp>
      </p:grpSp>
      <p:grpSp>
        <p:nvGrpSpPr>
          <p:cNvPr id="23" name="Group 80"/>
          <p:cNvGrpSpPr/>
          <p:nvPr/>
        </p:nvGrpSpPr>
        <p:grpSpPr>
          <a:xfrm>
            <a:off x="1918892" y="3128074"/>
            <a:ext cx="434266" cy="327120"/>
            <a:chOff x="8396885" y="1273031"/>
            <a:chExt cx="434266" cy="327120"/>
          </a:xfrm>
        </p:grpSpPr>
        <p:sp>
          <p:nvSpPr>
            <p:cNvPr id="82" name="Oval 81"/>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83" name="TextBox 82"/>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OS</a:t>
              </a:r>
              <a:endParaRPr lang="en-US" sz="1100" b="1" dirty="0">
                <a:latin typeface="Arial" panose="020B0604020202020204" pitchFamily="34" charset="0"/>
                <a:cs typeface="Arial" panose="020B0604020202020204" pitchFamily="34" charset="0"/>
              </a:endParaRPr>
            </a:p>
          </p:txBody>
        </p:sp>
      </p:grpSp>
      <p:grpSp>
        <p:nvGrpSpPr>
          <p:cNvPr id="24" name="Group 83"/>
          <p:cNvGrpSpPr/>
          <p:nvPr/>
        </p:nvGrpSpPr>
        <p:grpSpPr>
          <a:xfrm>
            <a:off x="1903393" y="4584915"/>
            <a:ext cx="434266" cy="327120"/>
            <a:chOff x="8396885" y="1273031"/>
            <a:chExt cx="434266" cy="327120"/>
          </a:xfrm>
        </p:grpSpPr>
        <p:sp>
          <p:nvSpPr>
            <p:cNvPr id="85" name="Oval 84"/>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86" name="TextBox 85"/>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OS</a:t>
              </a:r>
              <a:endParaRPr lang="en-US" sz="1100" b="1" dirty="0">
                <a:latin typeface="Arial" panose="020B0604020202020204" pitchFamily="34" charset="0"/>
                <a:cs typeface="Arial" panose="020B0604020202020204" pitchFamily="34" charset="0"/>
              </a:endParaRPr>
            </a:p>
          </p:txBody>
        </p:sp>
      </p:grpSp>
      <p:grpSp>
        <p:nvGrpSpPr>
          <p:cNvPr id="25" name="Group 86"/>
          <p:cNvGrpSpPr/>
          <p:nvPr/>
        </p:nvGrpSpPr>
        <p:grpSpPr>
          <a:xfrm>
            <a:off x="4073156" y="2306664"/>
            <a:ext cx="434266" cy="327120"/>
            <a:chOff x="8396885" y="1273031"/>
            <a:chExt cx="434266" cy="327120"/>
          </a:xfrm>
        </p:grpSpPr>
        <p:sp>
          <p:nvSpPr>
            <p:cNvPr id="88" name="Oval 87"/>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89" name="TextBox 88"/>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OS</a:t>
              </a:r>
              <a:endParaRPr lang="en-US" sz="1100" b="1" dirty="0">
                <a:latin typeface="Arial" panose="020B0604020202020204" pitchFamily="34" charset="0"/>
                <a:cs typeface="Arial" panose="020B0604020202020204" pitchFamily="34" charset="0"/>
              </a:endParaRPr>
            </a:p>
          </p:txBody>
        </p:sp>
      </p:grpSp>
      <p:grpSp>
        <p:nvGrpSpPr>
          <p:cNvPr id="26" name="Group 89"/>
          <p:cNvGrpSpPr/>
          <p:nvPr/>
        </p:nvGrpSpPr>
        <p:grpSpPr>
          <a:xfrm>
            <a:off x="4088654" y="3964982"/>
            <a:ext cx="434266" cy="327120"/>
            <a:chOff x="8396885" y="1273031"/>
            <a:chExt cx="434266" cy="327120"/>
          </a:xfrm>
        </p:grpSpPr>
        <p:sp>
          <p:nvSpPr>
            <p:cNvPr id="91" name="Oval 90"/>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92" name="TextBox 91"/>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IO</a:t>
              </a:r>
              <a:endParaRPr lang="en-US" sz="1100" b="1" dirty="0">
                <a:latin typeface="Arial" panose="020B0604020202020204" pitchFamily="34" charset="0"/>
                <a:cs typeface="Arial" panose="020B0604020202020204" pitchFamily="34" charset="0"/>
              </a:endParaRPr>
            </a:p>
          </p:txBody>
        </p:sp>
      </p:grpSp>
      <p:grpSp>
        <p:nvGrpSpPr>
          <p:cNvPr id="27" name="Group 92"/>
          <p:cNvGrpSpPr/>
          <p:nvPr/>
        </p:nvGrpSpPr>
        <p:grpSpPr>
          <a:xfrm>
            <a:off x="6242919" y="1671233"/>
            <a:ext cx="434266" cy="327120"/>
            <a:chOff x="8396885" y="1273031"/>
            <a:chExt cx="434266" cy="327120"/>
          </a:xfrm>
        </p:grpSpPr>
        <p:sp>
          <p:nvSpPr>
            <p:cNvPr id="94" name="Oval 93"/>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95" name="TextBox 94"/>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TS</a:t>
              </a:r>
              <a:endParaRPr lang="en-US" sz="1100" b="1" dirty="0">
                <a:latin typeface="Arial" panose="020B0604020202020204" pitchFamily="34" charset="0"/>
                <a:cs typeface="Arial" panose="020B0604020202020204" pitchFamily="34" charset="0"/>
              </a:endParaRPr>
            </a:p>
          </p:txBody>
        </p:sp>
      </p:grpSp>
      <p:grpSp>
        <p:nvGrpSpPr>
          <p:cNvPr id="28" name="Group 96"/>
          <p:cNvGrpSpPr/>
          <p:nvPr/>
        </p:nvGrpSpPr>
        <p:grpSpPr>
          <a:xfrm>
            <a:off x="6227420" y="3128074"/>
            <a:ext cx="434266" cy="327120"/>
            <a:chOff x="8396885" y="1273031"/>
            <a:chExt cx="434266" cy="327120"/>
          </a:xfrm>
        </p:grpSpPr>
        <p:sp>
          <p:nvSpPr>
            <p:cNvPr id="98" name="Oval 97"/>
            <p:cNvSpPr/>
            <p:nvPr/>
          </p:nvSpPr>
          <p:spPr>
            <a:xfrm>
              <a:off x="8396885" y="1273031"/>
              <a:ext cx="403270" cy="327120"/>
            </a:xfrm>
            <a:prstGeom prst="ellipse">
              <a:avLst/>
            </a:prstGeom>
            <a:solidFill>
              <a:srgbClr val="F1EE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p:txBody>
        </p:sp>
        <p:sp>
          <p:nvSpPr>
            <p:cNvPr id="99" name="TextBox 98"/>
            <p:cNvSpPr txBox="1"/>
            <p:nvPr/>
          </p:nvSpPr>
          <p:spPr>
            <a:xfrm>
              <a:off x="8427879" y="1319526"/>
              <a:ext cx="403272" cy="280622"/>
            </a:xfrm>
            <a:prstGeom prst="rect">
              <a:avLst/>
            </a:prstGeom>
            <a:noFill/>
          </p:spPr>
          <p:txBody>
            <a:bodyPr wrap="square" rtlCol="0" anchor="ctr">
              <a:noAutofit/>
            </a:bodyPr>
            <a:lstStyle/>
            <a:p>
              <a:pPr algn="ctr"/>
              <a:r>
                <a:rPr lang="en-US" sz="1100" b="1" dirty="0" smtClean="0">
                  <a:latin typeface="Arial" panose="020B0604020202020204" pitchFamily="34" charset="0"/>
                  <a:cs typeface="Arial" panose="020B0604020202020204" pitchFamily="34" charset="0"/>
                </a:rPr>
                <a:t>TS</a:t>
              </a:r>
              <a:endParaRPr lang="en-US" sz="1100" b="1" dirty="0">
                <a:latin typeface="Arial" panose="020B0604020202020204" pitchFamily="34" charset="0"/>
                <a:cs typeface="Arial" panose="020B0604020202020204" pitchFamily="34" charset="0"/>
              </a:endParaRPr>
            </a:p>
          </p:txBody>
        </p:sp>
      </p:grpSp>
      <p:grpSp>
        <p:nvGrpSpPr>
          <p:cNvPr id="29" name="Group 99"/>
          <p:cNvGrpSpPr/>
          <p:nvPr/>
        </p:nvGrpSpPr>
        <p:grpSpPr>
          <a:xfrm>
            <a:off x="3749812" y="5428130"/>
            <a:ext cx="1126977" cy="587224"/>
            <a:chOff x="7205471" y="6155282"/>
            <a:chExt cx="956951" cy="433953"/>
          </a:xfrm>
        </p:grpSpPr>
        <p:sp>
          <p:nvSpPr>
            <p:cNvPr id="101" name="Rounded Rectangle 100"/>
            <p:cNvSpPr/>
            <p:nvPr/>
          </p:nvSpPr>
          <p:spPr>
            <a:xfrm>
              <a:off x="7243675" y="6155282"/>
              <a:ext cx="880543" cy="421039"/>
            </a:xfrm>
            <a:prstGeom prst="roundRect">
              <a:avLst>
                <a:gd name="adj" fmla="val 50000"/>
              </a:avLst>
            </a:prstGeom>
            <a:solidFill>
              <a:srgbClr val="F1EEF4"/>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02" name="TextBox 101"/>
            <p:cNvSpPr txBox="1"/>
            <p:nvPr/>
          </p:nvSpPr>
          <p:spPr>
            <a:xfrm>
              <a:off x="7205471" y="6163031"/>
              <a:ext cx="956951" cy="426204"/>
            </a:xfrm>
            <a:prstGeom prst="rect">
              <a:avLst/>
            </a:prstGeom>
            <a:noFill/>
          </p:spPr>
          <p:txBody>
            <a:bodyPr wrap="square" rtlCol="0">
              <a:noAutofit/>
            </a:bodyPr>
            <a:lstStyle/>
            <a:p>
              <a:pPr algn="ctr"/>
              <a:r>
                <a:rPr lang="en-US" sz="1400" dirty="0" smtClean="0">
                  <a:latin typeface="Arial" panose="020B0604020202020204" pitchFamily="34" charset="0"/>
                  <a:cs typeface="Arial" panose="020B0604020202020204" pitchFamily="34" charset="0"/>
                </a:rPr>
                <a:t>Device Driver</a:t>
              </a:r>
              <a:endParaRPr lang="en-US" sz="1400" dirty="0">
                <a:latin typeface="Arial" panose="020B0604020202020204" pitchFamily="34" charset="0"/>
                <a:cs typeface="Arial" panose="020B0604020202020204" pitchFamily="34" charset="0"/>
              </a:endParaRPr>
            </a:p>
          </p:txBody>
        </p:sp>
      </p:grpSp>
      <p:sp>
        <p:nvSpPr>
          <p:cNvPr id="103" name="Rectangle 102"/>
          <p:cNvSpPr/>
          <p:nvPr/>
        </p:nvSpPr>
        <p:spPr>
          <a:xfrm>
            <a:off x="2488751" y="6002923"/>
            <a:ext cx="3198312" cy="369332"/>
          </a:xfrm>
          <a:prstGeom prst="rect">
            <a:avLst/>
          </a:prstGeom>
        </p:spPr>
        <p:txBody>
          <a:bodyPr wrap="none">
            <a:spAutoFit/>
          </a:bodyPr>
          <a:lstStyle/>
          <a:p>
            <a:r>
              <a:rPr lang="en-US" sz="1800" b="1" u="sng" dirty="0" smtClean="0">
                <a:latin typeface="Arial" panose="020B0604020202020204" pitchFamily="34" charset="0"/>
                <a:cs typeface="Arial" panose="020B0604020202020204" pitchFamily="34" charset="0"/>
              </a:rPr>
              <a:t>Operating System Segment</a:t>
            </a:r>
            <a:endParaRPr lang="en-US" sz="1800" dirty="0"/>
          </a:p>
        </p:txBody>
      </p:sp>
      <p:grpSp>
        <p:nvGrpSpPr>
          <p:cNvPr id="30" name="Group 66"/>
          <p:cNvGrpSpPr/>
          <p:nvPr/>
        </p:nvGrpSpPr>
        <p:grpSpPr>
          <a:xfrm>
            <a:off x="4852471" y="5428130"/>
            <a:ext cx="1126977" cy="587224"/>
            <a:chOff x="7205471" y="6155282"/>
            <a:chExt cx="956951" cy="433953"/>
          </a:xfrm>
        </p:grpSpPr>
        <p:sp>
          <p:nvSpPr>
            <p:cNvPr id="69" name="Rounded Rectangle 68"/>
            <p:cNvSpPr/>
            <p:nvPr/>
          </p:nvSpPr>
          <p:spPr>
            <a:xfrm>
              <a:off x="7243675" y="6155282"/>
              <a:ext cx="880543" cy="421039"/>
            </a:xfrm>
            <a:prstGeom prst="roundRect">
              <a:avLst>
                <a:gd name="adj" fmla="val 50000"/>
              </a:avLst>
            </a:prstGeom>
            <a:solidFill>
              <a:srgbClr val="F1EEF4"/>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70" name="TextBox 69"/>
            <p:cNvSpPr txBox="1"/>
            <p:nvPr/>
          </p:nvSpPr>
          <p:spPr>
            <a:xfrm>
              <a:off x="7205471" y="6163031"/>
              <a:ext cx="956951" cy="426204"/>
            </a:xfrm>
            <a:prstGeom prst="rect">
              <a:avLst/>
            </a:prstGeom>
            <a:noFill/>
          </p:spPr>
          <p:txBody>
            <a:bodyPr wrap="square" rtlCol="0">
              <a:noAutofit/>
            </a:bodyPr>
            <a:lstStyle/>
            <a:p>
              <a:pPr algn="ctr"/>
              <a:r>
                <a:rPr lang="en-US" sz="1400" dirty="0" smtClean="0">
                  <a:latin typeface="Arial" panose="020B0604020202020204" pitchFamily="34" charset="0"/>
                  <a:cs typeface="Arial" panose="020B0604020202020204" pitchFamily="34" charset="0"/>
                </a:rPr>
                <a:t>Device Driver</a:t>
              </a:r>
              <a:endParaRPr lang="en-US" sz="1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486243171"/>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p:cNvSpPr txBox="1"/>
          <p:nvPr/>
        </p:nvSpPr>
        <p:spPr>
          <a:xfrm>
            <a:off x="99668" y="5496987"/>
            <a:ext cx="9008472" cy="1200329"/>
          </a:xfrm>
          <a:prstGeom prst="rect">
            <a:avLst/>
          </a:prstGeom>
          <a:solidFill>
            <a:srgbClr val="8F8F8F"/>
          </a:solidFill>
          <a:ln w="12700">
            <a:solidFill>
              <a:schemeClr val="tx1"/>
            </a:solidFill>
          </a:ln>
          <a:scene3d>
            <a:camera prst="orthographicFront"/>
            <a:lightRig rig="threePt" dir="t"/>
          </a:scene3d>
          <a:sp3d>
            <a:bevelT/>
          </a:sp3d>
        </p:spPr>
        <p:txBody>
          <a:bodyPr wrap="square" rtlCol="0">
            <a:spAutoFit/>
          </a:bodyPr>
          <a:lstStyle/>
          <a:p>
            <a:pPr algn="ctr"/>
            <a:r>
              <a:rPr lang="en-US" sz="1800" b="1" dirty="0" smtClean="0">
                <a:solidFill>
                  <a:schemeClr val="tx1"/>
                </a:solidFill>
                <a:latin typeface="Arial" pitchFamily="34" charset="0"/>
              </a:rPr>
              <a:t>Target Hardware</a:t>
            </a: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a:solidFill>
                <a:schemeClr val="tx1"/>
              </a:solidFill>
              <a:latin typeface="Arial" pitchFamily="34" charset="0"/>
            </a:endParaRPr>
          </a:p>
        </p:txBody>
      </p:sp>
      <p:sp>
        <p:nvSpPr>
          <p:cNvPr id="80" name="TextBox 79"/>
          <p:cNvSpPr txBox="1"/>
          <p:nvPr/>
        </p:nvSpPr>
        <p:spPr>
          <a:xfrm>
            <a:off x="80680" y="1374881"/>
            <a:ext cx="9027459" cy="3970318"/>
          </a:xfrm>
          <a:prstGeom prst="rect">
            <a:avLst/>
          </a:prstGeom>
          <a:solidFill>
            <a:srgbClr val="8F8F8F"/>
          </a:solidFill>
          <a:ln w="12700">
            <a:solidFill>
              <a:schemeClr val="tx1"/>
            </a:solidFill>
          </a:ln>
          <a:scene3d>
            <a:camera prst="orthographicFront"/>
            <a:lightRig rig="threePt" dir="t"/>
          </a:scene3d>
          <a:sp3d>
            <a:bevelT/>
          </a:sp3d>
        </p:spPr>
        <p:txBody>
          <a:bodyPr wrap="square" rtlCol="0">
            <a:spAutoFit/>
          </a:bodyPr>
          <a:lstStyle/>
          <a:p>
            <a:pPr algn="ctr"/>
            <a:r>
              <a:rPr lang="en-US" sz="1800" b="1" dirty="0" smtClean="0">
                <a:solidFill>
                  <a:schemeClr val="tx1"/>
                </a:solidFill>
                <a:latin typeface="Arial" pitchFamily="34" charset="0"/>
              </a:rPr>
              <a:t>Target Software</a:t>
            </a: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a:p>
            <a:pPr algn="ctr"/>
            <a:endParaRPr lang="en-US" sz="1800" dirty="0" smtClean="0">
              <a:solidFill>
                <a:schemeClr val="tx1"/>
              </a:solidFill>
              <a:latin typeface="Arial" pitchFamily="34" charset="0"/>
            </a:endParaRPr>
          </a:p>
        </p:txBody>
      </p:sp>
      <p:sp>
        <p:nvSpPr>
          <p:cNvPr id="86" name="Rectangle 59"/>
          <p:cNvSpPr>
            <a:spLocks noChangeArrowheads="1"/>
          </p:cNvSpPr>
          <p:nvPr/>
        </p:nvSpPr>
        <p:spPr bwMode="auto">
          <a:xfrm>
            <a:off x="5162425" y="1803841"/>
            <a:ext cx="3659247" cy="1810752"/>
          </a:xfrm>
          <a:prstGeom prst="rect">
            <a:avLst/>
          </a:prstGeom>
          <a:solidFill>
            <a:schemeClr val="bg2">
              <a:lumMod val="40000"/>
              <a:lumOff val="60000"/>
            </a:schemeClr>
          </a:solidFill>
          <a:ln w="12700">
            <a:noFill/>
          </a:ln>
          <a:scene3d>
            <a:camera prst="orthographicFront"/>
            <a:lightRig rig="threePt" dir="t"/>
          </a:scene3d>
          <a:sp3d>
            <a:bevelT/>
          </a:sp3d>
        </p:spPr>
        <p:txBody>
          <a:bodyPr wrap="square" rtlCol="0">
            <a:spAutoFit/>
          </a:bodyPr>
          <a:lstStyle/>
          <a:p>
            <a:pPr algn="ctr">
              <a:lnSpc>
                <a:spcPts val="2160"/>
              </a:lnSpc>
            </a:pPr>
            <a:r>
              <a:rPr lang="en-US" dirty="0" smtClean="0">
                <a:solidFill>
                  <a:schemeClr val="tx1"/>
                </a:solidFill>
                <a:latin typeface="Arial" pitchFamily="34" charset="0"/>
              </a:rPr>
              <a:t>User Mode Device Drivers</a:t>
            </a: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800"/>
              </a:lnSpc>
            </a:pPr>
            <a:r>
              <a:rPr lang="en-US" dirty="0" smtClean="0">
                <a:solidFill>
                  <a:schemeClr val="tx1"/>
                </a:solidFill>
                <a:latin typeface="Arial" pitchFamily="34" charset="0"/>
              </a:rPr>
              <a:t> </a:t>
            </a:r>
          </a:p>
          <a:p>
            <a:pPr algn="ctr">
              <a:lnSpc>
                <a:spcPts val="800"/>
              </a:lnSpc>
            </a:pPr>
            <a:endParaRPr lang="en-US" dirty="0" smtClean="0">
              <a:solidFill>
                <a:schemeClr val="tx1"/>
              </a:solidFill>
              <a:latin typeface="Arial" pitchFamily="34" charset="0"/>
            </a:endParaRPr>
          </a:p>
          <a:p>
            <a:pPr algn="ctr">
              <a:lnSpc>
                <a:spcPts val="800"/>
              </a:lnSpc>
            </a:pPr>
            <a:endParaRPr lang="en-US" dirty="0">
              <a:solidFill>
                <a:schemeClr val="tx1"/>
              </a:solidFill>
              <a:latin typeface="Arial" pitchFamily="34" charset="0"/>
            </a:endParaRPr>
          </a:p>
        </p:txBody>
      </p:sp>
      <p:sp>
        <p:nvSpPr>
          <p:cNvPr id="47" name="Title 46"/>
          <p:cNvSpPr>
            <a:spLocks noGrp="1"/>
          </p:cNvSpPr>
          <p:nvPr>
            <p:ph type="title"/>
          </p:nvPr>
        </p:nvSpPr>
        <p:spPr>
          <a:xfrm>
            <a:off x="76200" y="381000"/>
            <a:ext cx="9067800" cy="1143000"/>
          </a:xfrm>
        </p:spPr>
        <p:txBody>
          <a:bodyPr/>
          <a:lstStyle/>
          <a:p>
            <a:r>
              <a:rPr lang="en-US" dirty="0" err="1" smtClean="0"/>
              <a:t>Deos</a:t>
            </a:r>
            <a:r>
              <a:rPr lang="en-US" dirty="0" smtClean="0"/>
              <a:t> High-Level Architecture</a:t>
            </a:r>
            <a:endParaRPr lang="en-US" dirty="0"/>
          </a:p>
        </p:txBody>
      </p:sp>
      <p:cxnSp>
        <p:nvCxnSpPr>
          <p:cNvPr id="81" name="Straight Arrow Connector 80"/>
          <p:cNvCxnSpPr/>
          <p:nvPr/>
        </p:nvCxnSpPr>
        <p:spPr>
          <a:xfrm flipH="1">
            <a:off x="3658567" y="3454431"/>
            <a:ext cx="25" cy="567396"/>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4753117" y="3586022"/>
            <a:ext cx="13670" cy="486077"/>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081983" y="3529658"/>
            <a:ext cx="780340" cy="557939"/>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9" name="Rectangle 59"/>
          <p:cNvSpPr>
            <a:spLocks noChangeArrowheads="1"/>
          </p:cNvSpPr>
          <p:nvPr/>
        </p:nvSpPr>
        <p:spPr bwMode="auto">
          <a:xfrm>
            <a:off x="6277434" y="2659279"/>
            <a:ext cx="1067718"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Network</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90" name="Rectangle 59"/>
          <p:cNvSpPr>
            <a:spLocks noChangeArrowheads="1"/>
          </p:cNvSpPr>
          <p:nvPr/>
        </p:nvSpPr>
        <p:spPr bwMode="auto">
          <a:xfrm>
            <a:off x="2658115" y="1795746"/>
            <a:ext cx="2031178" cy="1810752"/>
          </a:xfrm>
          <a:prstGeom prst="rect">
            <a:avLst/>
          </a:prstGeom>
          <a:solidFill>
            <a:schemeClr val="bg2">
              <a:lumMod val="40000"/>
              <a:lumOff val="60000"/>
            </a:schemeClr>
          </a:solidFill>
          <a:ln w="12700">
            <a:noFill/>
          </a:ln>
          <a:scene3d>
            <a:camera prst="orthographicFront"/>
            <a:lightRig rig="threePt" dir="t"/>
          </a:scene3d>
          <a:sp3d>
            <a:bevelT/>
          </a:sp3d>
        </p:spPr>
        <p:txBody>
          <a:bodyPr wrap="square" rtlCol="0">
            <a:spAutoFit/>
          </a:bodyPr>
          <a:lstStyle/>
          <a:p>
            <a:pPr algn="ctr">
              <a:lnSpc>
                <a:spcPts val="2160"/>
              </a:lnSpc>
            </a:pPr>
            <a:r>
              <a:rPr lang="en-US" dirty="0" smtClean="0">
                <a:solidFill>
                  <a:schemeClr val="tx1"/>
                </a:solidFill>
                <a:latin typeface="Arial" pitchFamily="34" charset="0"/>
              </a:rPr>
              <a:t>Application 2</a:t>
            </a: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2160"/>
              </a:lnSpc>
            </a:pPr>
            <a:endParaRPr lang="en-US" dirty="0" smtClean="0">
              <a:solidFill>
                <a:schemeClr val="tx1"/>
              </a:solidFill>
              <a:latin typeface="Arial" pitchFamily="34" charset="0"/>
            </a:endParaRPr>
          </a:p>
          <a:p>
            <a:pPr algn="ctr">
              <a:lnSpc>
                <a:spcPts val="800"/>
              </a:lnSpc>
            </a:pPr>
            <a:r>
              <a:rPr lang="en-US" dirty="0" smtClean="0">
                <a:solidFill>
                  <a:schemeClr val="tx1"/>
                </a:solidFill>
                <a:latin typeface="Arial" pitchFamily="34" charset="0"/>
              </a:rPr>
              <a:t> </a:t>
            </a:r>
          </a:p>
          <a:p>
            <a:pPr algn="ctr">
              <a:lnSpc>
                <a:spcPts val="800"/>
              </a:lnSpc>
            </a:pPr>
            <a:endParaRPr lang="en-US" dirty="0" smtClean="0">
              <a:solidFill>
                <a:schemeClr val="tx1"/>
              </a:solidFill>
              <a:latin typeface="Arial" pitchFamily="34" charset="0"/>
            </a:endParaRPr>
          </a:p>
          <a:p>
            <a:pPr algn="ctr">
              <a:lnSpc>
                <a:spcPts val="800"/>
              </a:lnSpc>
            </a:pPr>
            <a:endParaRPr lang="en-US" dirty="0">
              <a:solidFill>
                <a:schemeClr val="tx1"/>
              </a:solidFill>
              <a:latin typeface="Arial" pitchFamily="34" charset="0"/>
            </a:endParaRPr>
          </a:p>
        </p:txBody>
      </p:sp>
      <p:sp>
        <p:nvSpPr>
          <p:cNvPr id="91" name="Rectangle 59"/>
          <p:cNvSpPr>
            <a:spLocks noChangeArrowheads="1"/>
          </p:cNvSpPr>
          <p:nvPr/>
        </p:nvSpPr>
        <p:spPr bwMode="auto">
          <a:xfrm>
            <a:off x="2934341" y="2150507"/>
            <a:ext cx="1504577"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Partition 5</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92" name="Rectangle 59"/>
          <p:cNvSpPr>
            <a:spLocks noChangeArrowheads="1"/>
          </p:cNvSpPr>
          <p:nvPr/>
        </p:nvSpPr>
        <p:spPr bwMode="auto">
          <a:xfrm>
            <a:off x="2753608" y="2648617"/>
            <a:ext cx="1504577"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Partition 4</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93" name="Rectangle 59"/>
          <p:cNvSpPr>
            <a:spLocks noChangeArrowheads="1"/>
          </p:cNvSpPr>
          <p:nvPr/>
        </p:nvSpPr>
        <p:spPr bwMode="auto">
          <a:xfrm>
            <a:off x="3997672" y="5827788"/>
            <a:ext cx="2541416" cy="641201"/>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0"/>
              </a:spcAft>
            </a:pPr>
            <a:endParaRPr lang="en-US" sz="1400" b="1" dirty="0" smtClean="0">
              <a:solidFill>
                <a:schemeClr val="tx1"/>
              </a:solidFill>
            </a:endParaRPr>
          </a:p>
          <a:p>
            <a:pPr algn="ctr">
              <a:lnSpc>
                <a:spcPts val="2160"/>
              </a:lnSpc>
              <a:spcBef>
                <a:spcPts val="600"/>
              </a:spcBef>
              <a:spcAft>
                <a:spcPts val="0"/>
              </a:spcAft>
            </a:pPr>
            <a:endParaRPr lang="en-US" sz="1400" b="1" dirty="0" smtClean="0">
              <a:solidFill>
                <a:schemeClr val="tx1"/>
              </a:solidFill>
            </a:endParaRPr>
          </a:p>
        </p:txBody>
      </p:sp>
      <p:sp>
        <p:nvSpPr>
          <p:cNvPr id="94" name="TextBox 93"/>
          <p:cNvSpPr txBox="1"/>
          <p:nvPr/>
        </p:nvSpPr>
        <p:spPr>
          <a:xfrm>
            <a:off x="4000897" y="5855428"/>
            <a:ext cx="2538191" cy="553998"/>
          </a:xfrm>
          <a:prstGeom prst="rect">
            <a:avLst/>
          </a:prstGeom>
          <a:noFill/>
        </p:spPr>
        <p:txBody>
          <a:bodyPr wrap="square" rtlCol="0">
            <a:spAutoFit/>
          </a:bodyPr>
          <a:lstStyle/>
          <a:p>
            <a:pPr algn="ctr"/>
            <a:r>
              <a:rPr lang="en-US" dirty="0" smtClean="0"/>
              <a:t>Platform hardware</a:t>
            </a:r>
          </a:p>
          <a:p>
            <a:pPr algn="ctr"/>
            <a:r>
              <a:rPr lang="en-US" sz="1400" dirty="0" smtClean="0"/>
              <a:t>(RAM, flash, timer, interrupt)</a:t>
            </a:r>
            <a:endParaRPr lang="en-US" sz="1400" dirty="0"/>
          </a:p>
        </p:txBody>
      </p:sp>
      <p:sp>
        <p:nvSpPr>
          <p:cNvPr id="95" name="Rectangle 59"/>
          <p:cNvSpPr>
            <a:spLocks noChangeArrowheads="1"/>
          </p:cNvSpPr>
          <p:nvPr/>
        </p:nvSpPr>
        <p:spPr bwMode="auto">
          <a:xfrm>
            <a:off x="3132812" y="5827788"/>
            <a:ext cx="830526" cy="641201"/>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0"/>
              </a:spcAft>
            </a:pPr>
            <a:endParaRPr lang="en-US" sz="1400" b="1" dirty="0" smtClean="0">
              <a:solidFill>
                <a:schemeClr val="tx1"/>
              </a:solidFill>
            </a:endParaRPr>
          </a:p>
          <a:p>
            <a:pPr algn="ctr">
              <a:lnSpc>
                <a:spcPts val="2160"/>
              </a:lnSpc>
              <a:spcBef>
                <a:spcPts val="600"/>
              </a:spcBef>
              <a:spcAft>
                <a:spcPts val="0"/>
              </a:spcAft>
            </a:pPr>
            <a:endParaRPr lang="en-US" sz="1400" b="1" dirty="0">
              <a:solidFill>
                <a:schemeClr val="tx1"/>
              </a:solidFill>
            </a:endParaRPr>
          </a:p>
        </p:txBody>
      </p:sp>
      <p:sp>
        <p:nvSpPr>
          <p:cNvPr id="96" name="TextBox 95"/>
          <p:cNvSpPr txBox="1"/>
          <p:nvPr/>
        </p:nvSpPr>
        <p:spPr>
          <a:xfrm>
            <a:off x="3209365" y="5967272"/>
            <a:ext cx="641142" cy="338554"/>
          </a:xfrm>
          <a:prstGeom prst="rect">
            <a:avLst/>
          </a:prstGeom>
          <a:noFill/>
        </p:spPr>
        <p:txBody>
          <a:bodyPr wrap="square" rtlCol="0">
            <a:spAutoFit/>
          </a:bodyPr>
          <a:lstStyle/>
          <a:p>
            <a:pPr algn="ctr"/>
            <a:r>
              <a:rPr lang="en-US" dirty="0" smtClean="0"/>
              <a:t>CPU</a:t>
            </a:r>
            <a:endParaRPr lang="en-US" dirty="0"/>
          </a:p>
        </p:txBody>
      </p:sp>
      <p:sp>
        <p:nvSpPr>
          <p:cNvPr id="99" name="Rectangle 59"/>
          <p:cNvSpPr>
            <a:spLocks noChangeArrowheads="1"/>
          </p:cNvSpPr>
          <p:nvPr/>
        </p:nvSpPr>
        <p:spPr bwMode="auto">
          <a:xfrm>
            <a:off x="472480" y="1796113"/>
            <a:ext cx="2031178" cy="1810752"/>
          </a:xfrm>
          <a:prstGeom prst="rect">
            <a:avLst/>
          </a:prstGeom>
          <a:solidFill>
            <a:schemeClr val="bg2">
              <a:lumMod val="40000"/>
              <a:lumOff val="60000"/>
            </a:schemeClr>
          </a:solidFill>
          <a:ln w="12700">
            <a:noFill/>
          </a:ln>
          <a:scene3d>
            <a:camera prst="orthographicFront"/>
            <a:lightRig rig="threePt" dir="t"/>
          </a:scene3d>
          <a:sp3d>
            <a:bevelT/>
          </a:sp3d>
        </p:spPr>
        <p:txBody>
          <a:bodyPr wrap="square" rtlCol="0">
            <a:spAutoFit/>
          </a:bodyPr>
          <a:lstStyle/>
          <a:p>
            <a:pPr algn="ctr">
              <a:lnSpc>
                <a:spcPts val="2160"/>
              </a:lnSpc>
            </a:pPr>
            <a:r>
              <a:rPr lang="en-US" dirty="0" smtClean="0">
                <a:solidFill>
                  <a:schemeClr val="tx1"/>
                </a:solidFill>
                <a:latin typeface="Arial" pitchFamily="34" charset="0"/>
              </a:rPr>
              <a:t>Application 1</a:t>
            </a:r>
          </a:p>
          <a:p>
            <a:pPr algn="ctr">
              <a:lnSpc>
                <a:spcPts val="2160"/>
              </a:lnSpc>
            </a:pPr>
            <a:endParaRPr lang="en-US" sz="1800" dirty="0" smtClean="0">
              <a:solidFill>
                <a:schemeClr val="tx1"/>
              </a:solidFill>
              <a:latin typeface="Arial" pitchFamily="34" charset="0"/>
            </a:endParaRPr>
          </a:p>
          <a:p>
            <a:pPr algn="ctr">
              <a:lnSpc>
                <a:spcPts val="2160"/>
              </a:lnSpc>
            </a:pPr>
            <a:endParaRPr lang="en-US" sz="1800" dirty="0" smtClean="0">
              <a:latin typeface="Arial" pitchFamily="34" charset="0"/>
            </a:endParaRPr>
          </a:p>
          <a:p>
            <a:pPr algn="ctr">
              <a:lnSpc>
                <a:spcPts val="2160"/>
              </a:lnSpc>
            </a:pPr>
            <a:endParaRPr lang="en-US" sz="1800" dirty="0" smtClean="0">
              <a:solidFill>
                <a:schemeClr val="tx1"/>
              </a:solidFill>
              <a:latin typeface="Arial" pitchFamily="34" charset="0"/>
            </a:endParaRPr>
          </a:p>
          <a:p>
            <a:pPr algn="ctr">
              <a:lnSpc>
                <a:spcPts val="2160"/>
              </a:lnSpc>
            </a:pPr>
            <a:endParaRPr lang="en-US" sz="1800" dirty="0" smtClean="0">
              <a:solidFill>
                <a:schemeClr val="tx1"/>
              </a:solidFill>
              <a:latin typeface="Arial" pitchFamily="34" charset="0"/>
            </a:endParaRPr>
          </a:p>
          <a:p>
            <a:pPr algn="ctr">
              <a:lnSpc>
                <a:spcPts val="800"/>
              </a:lnSpc>
            </a:pPr>
            <a:r>
              <a:rPr lang="en-US" sz="1800" dirty="0" smtClean="0">
                <a:solidFill>
                  <a:schemeClr val="tx1"/>
                </a:solidFill>
                <a:latin typeface="Arial" pitchFamily="34" charset="0"/>
              </a:rPr>
              <a:t> </a:t>
            </a:r>
          </a:p>
          <a:p>
            <a:pPr algn="ctr">
              <a:lnSpc>
                <a:spcPts val="800"/>
              </a:lnSpc>
            </a:pPr>
            <a:endParaRPr lang="en-US" sz="1800" dirty="0" smtClean="0">
              <a:solidFill>
                <a:schemeClr val="tx1"/>
              </a:solidFill>
              <a:latin typeface="Arial" pitchFamily="34" charset="0"/>
            </a:endParaRPr>
          </a:p>
          <a:p>
            <a:pPr algn="ctr">
              <a:lnSpc>
                <a:spcPts val="800"/>
              </a:lnSpc>
            </a:pPr>
            <a:endParaRPr lang="en-US" sz="1800" dirty="0">
              <a:solidFill>
                <a:schemeClr val="tx1"/>
              </a:solidFill>
              <a:latin typeface="Arial" pitchFamily="34" charset="0"/>
            </a:endParaRPr>
          </a:p>
        </p:txBody>
      </p:sp>
      <p:sp>
        <p:nvSpPr>
          <p:cNvPr id="100" name="Rectangle 59"/>
          <p:cNvSpPr>
            <a:spLocks noChangeArrowheads="1"/>
          </p:cNvSpPr>
          <p:nvPr/>
        </p:nvSpPr>
        <p:spPr bwMode="auto">
          <a:xfrm>
            <a:off x="794855" y="2153355"/>
            <a:ext cx="1504577"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smtClean="0">
                <a:solidFill>
                  <a:schemeClr val="tx1"/>
                </a:solidFill>
              </a:rPr>
              <a:t>Partition 3</a:t>
            </a:r>
          </a:p>
          <a:p>
            <a:pPr algn="ctr">
              <a:lnSpc>
                <a:spcPts val="800"/>
              </a:lnSpc>
              <a:spcBef>
                <a:spcPts val="0"/>
              </a:spcBef>
              <a:spcAft>
                <a:spcPts val="1200"/>
              </a:spcAft>
            </a:pPr>
            <a:endParaRPr lang="en-US" b="1"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103" name="Rectangle 59"/>
          <p:cNvSpPr>
            <a:spLocks noChangeArrowheads="1"/>
          </p:cNvSpPr>
          <p:nvPr/>
        </p:nvSpPr>
        <p:spPr bwMode="auto">
          <a:xfrm>
            <a:off x="718655" y="2409884"/>
            <a:ext cx="1504577"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Partition 2</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106" name="Rectangle 59"/>
          <p:cNvSpPr>
            <a:spLocks noChangeArrowheads="1"/>
          </p:cNvSpPr>
          <p:nvPr/>
        </p:nvSpPr>
        <p:spPr bwMode="auto">
          <a:xfrm>
            <a:off x="642455" y="2663884"/>
            <a:ext cx="1504577"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Partition 1</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131" name="Rectangle 59"/>
          <p:cNvSpPr>
            <a:spLocks noChangeArrowheads="1"/>
          </p:cNvSpPr>
          <p:nvPr/>
        </p:nvSpPr>
        <p:spPr bwMode="auto">
          <a:xfrm>
            <a:off x="2412676" y="4084706"/>
            <a:ext cx="2500606" cy="718145"/>
          </a:xfrm>
          <a:prstGeom prst="rect">
            <a:avLst/>
          </a:prstGeom>
          <a:solidFill>
            <a:srgbClr val="9966FF"/>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600"/>
              </a:spcAft>
            </a:pPr>
            <a:endParaRPr lang="en-US" b="1" dirty="0" smtClean="0">
              <a:solidFill>
                <a:schemeClr val="tx1"/>
              </a:solidFill>
            </a:endParaRPr>
          </a:p>
          <a:p>
            <a:pPr algn="ctr">
              <a:lnSpc>
                <a:spcPts val="2160"/>
              </a:lnSpc>
              <a:spcBef>
                <a:spcPts val="600"/>
              </a:spcBef>
              <a:spcAft>
                <a:spcPts val="600"/>
              </a:spcAft>
            </a:pPr>
            <a:endParaRPr lang="en-US" b="1" dirty="0" smtClean="0">
              <a:solidFill>
                <a:schemeClr val="tx1"/>
              </a:solidFill>
            </a:endParaRPr>
          </a:p>
        </p:txBody>
      </p:sp>
      <p:sp>
        <p:nvSpPr>
          <p:cNvPr id="132" name="TextBox 131"/>
          <p:cNvSpPr txBox="1"/>
          <p:nvPr/>
        </p:nvSpPr>
        <p:spPr>
          <a:xfrm>
            <a:off x="2964209" y="4117489"/>
            <a:ext cx="1157178" cy="584775"/>
          </a:xfrm>
          <a:prstGeom prst="rect">
            <a:avLst/>
          </a:prstGeom>
          <a:noFill/>
        </p:spPr>
        <p:txBody>
          <a:bodyPr wrap="square" rtlCol="0">
            <a:spAutoFit/>
          </a:bodyPr>
          <a:lstStyle/>
          <a:p>
            <a:r>
              <a:rPr lang="en-US" dirty="0" err="1" smtClean="0"/>
              <a:t>Deos</a:t>
            </a:r>
            <a:r>
              <a:rPr lang="en-US" dirty="0" smtClean="0"/>
              <a:t> kernel</a:t>
            </a:r>
            <a:endParaRPr lang="en-US" dirty="0"/>
          </a:p>
        </p:txBody>
      </p:sp>
      <p:sp>
        <p:nvSpPr>
          <p:cNvPr id="135" name="Rectangle 59"/>
          <p:cNvSpPr>
            <a:spLocks noChangeArrowheads="1"/>
          </p:cNvSpPr>
          <p:nvPr/>
        </p:nvSpPr>
        <p:spPr bwMode="auto">
          <a:xfrm>
            <a:off x="2388974" y="4453692"/>
            <a:ext cx="1257863" cy="718145"/>
          </a:xfrm>
          <a:prstGeom prst="rect">
            <a:avLst/>
          </a:prstGeom>
          <a:solidFill>
            <a:srgbClr val="AC752E"/>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600"/>
              </a:spcAft>
            </a:pPr>
            <a:endParaRPr lang="en-US" b="1" dirty="0" smtClean="0">
              <a:solidFill>
                <a:schemeClr val="tx1"/>
              </a:solidFill>
            </a:endParaRPr>
          </a:p>
          <a:p>
            <a:pPr algn="ctr">
              <a:lnSpc>
                <a:spcPts val="2160"/>
              </a:lnSpc>
              <a:spcBef>
                <a:spcPts val="600"/>
              </a:spcBef>
              <a:spcAft>
                <a:spcPts val="600"/>
              </a:spcAft>
            </a:pPr>
            <a:endParaRPr lang="en-US" b="1" dirty="0">
              <a:solidFill>
                <a:schemeClr val="tx1"/>
              </a:solidFill>
            </a:endParaRPr>
          </a:p>
        </p:txBody>
      </p:sp>
      <p:sp>
        <p:nvSpPr>
          <p:cNvPr id="136" name="TextBox 135"/>
          <p:cNvSpPr txBox="1"/>
          <p:nvPr/>
        </p:nvSpPr>
        <p:spPr>
          <a:xfrm>
            <a:off x="2396534" y="4499439"/>
            <a:ext cx="1250303" cy="338554"/>
          </a:xfrm>
          <a:prstGeom prst="rect">
            <a:avLst/>
          </a:prstGeom>
          <a:noFill/>
        </p:spPr>
        <p:txBody>
          <a:bodyPr wrap="square" rtlCol="0">
            <a:spAutoFit/>
          </a:bodyPr>
          <a:lstStyle/>
          <a:p>
            <a:r>
              <a:rPr lang="en-US" dirty="0" smtClean="0">
                <a:solidFill>
                  <a:schemeClr val="accent3"/>
                </a:solidFill>
              </a:rPr>
              <a:t>Registry</a:t>
            </a:r>
            <a:endParaRPr lang="en-US" dirty="0">
              <a:solidFill>
                <a:schemeClr val="accent3"/>
              </a:solidFill>
            </a:endParaRPr>
          </a:p>
        </p:txBody>
      </p:sp>
      <p:sp>
        <p:nvSpPr>
          <p:cNvPr id="142" name="Rectangle 59"/>
          <p:cNvSpPr>
            <a:spLocks noChangeArrowheads="1"/>
          </p:cNvSpPr>
          <p:nvPr/>
        </p:nvSpPr>
        <p:spPr bwMode="auto">
          <a:xfrm>
            <a:off x="3662839" y="4466631"/>
            <a:ext cx="1239458" cy="718145"/>
          </a:xfrm>
          <a:prstGeom prst="rect">
            <a:avLst/>
          </a:prstGeom>
          <a:solidFill>
            <a:schemeClr val="accent6">
              <a:lumMod val="75000"/>
            </a:schemeClr>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600"/>
              </a:spcAft>
            </a:pPr>
            <a:endParaRPr lang="en-US" b="1" dirty="0" smtClean="0">
              <a:solidFill>
                <a:schemeClr val="tx1"/>
              </a:solidFill>
            </a:endParaRPr>
          </a:p>
          <a:p>
            <a:pPr algn="ctr">
              <a:lnSpc>
                <a:spcPts val="2160"/>
              </a:lnSpc>
              <a:spcBef>
                <a:spcPts val="600"/>
              </a:spcBef>
              <a:spcAft>
                <a:spcPts val="600"/>
              </a:spcAft>
            </a:pPr>
            <a:endParaRPr lang="en-US" b="1" dirty="0">
              <a:solidFill>
                <a:schemeClr val="tx1"/>
              </a:solidFill>
            </a:endParaRPr>
          </a:p>
        </p:txBody>
      </p:sp>
      <p:sp>
        <p:nvSpPr>
          <p:cNvPr id="143" name="TextBox 142"/>
          <p:cNvSpPr txBox="1"/>
          <p:nvPr/>
        </p:nvSpPr>
        <p:spPr>
          <a:xfrm>
            <a:off x="3870039" y="4517735"/>
            <a:ext cx="819254" cy="338554"/>
          </a:xfrm>
          <a:prstGeom prst="rect">
            <a:avLst/>
          </a:prstGeom>
          <a:noFill/>
        </p:spPr>
        <p:txBody>
          <a:bodyPr wrap="square" rtlCol="0">
            <a:spAutoFit/>
          </a:bodyPr>
          <a:lstStyle/>
          <a:p>
            <a:r>
              <a:rPr lang="en-US" dirty="0" smtClean="0">
                <a:solidFill>
                  <a:schemeClr val="accent3"/>
                </a:solidFill>
              </a:rPr>
              <a:t>PAL</a:t>
            </a:r>
            <a:endParaRPr lang="en-US" dirty="0">
              <a:solidFill>
                <a:schemeClr val="accent3"/>
              </a:solidFill>
            </a:endParaRPr>
          </a:p>
        </p:txBody>
      </p:sp>
      <p:cxnSp>
        <p:nvCxnSpPr>
          <p:cNvPr id="42" name="Straight Arrow Connector 41"/>
          <p:cNvCxnSpPr/>
          <p:nvPr/>
        </p:nvCxnSpPr>
        <p:spPr>
          <a:xfrm flipH="1">
            <a:off x="1529469" y="3498662"/>
            <a:ext cx="395" cy="2309247"/>
          </a:xfrm>
          <a:prstGeom prst="straightConnector1">
            <a:avLst/>
          </a:prstGeom>
          <a:ln w="28575">
            <a:solidFill>
              <a:schemeClr val="accent5"/>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24136" y="4469425"/>
            <a:ext cx="496826" cy="338554"/>
          </a:xfrm>
          <a:prstGeom prst="rect">
            <a:avLst/>
          </a:prstGeom>
          <a:noFill/>
        </p:spPr>
        <p:txBody>
          <a:bodyPr wrap="square" rtlCol="0">
            <a:spAutoFit/>
          </a:bodyPr>
          <a:lstStyle/>
          <a:p>
            <a:r>
              <a:rPr lang="en-US" dirty="0" smtClean="0">
                <a:solidFill>
                  <a:srgbClr val="FFC000"/>
                </a:solidFill>
              </a:rPr>
              <a:t>I/O</a:t>
            </a:r>
            <a:endParaRPr lang="en-US" sz="1800" dirty="0">
              <a:solidFill>
                <a:srgbClr val="FFC000"/>
              </a:solidFill>
            </a:endParaRPr>
          </a:p>
        </p:txBody>
      </p:sp>
      <p:sp>
        <p:nvSpPr>
          <p:cNvPr id="44" name="TextBox 43"/>
          <p:cNvSpPr txBox="1"/>
          <p:nvPr/>
        </p:nvSpPr>
        <p:spPr>
          <a:xfrm>
            <a:off x="315756" y="4614284"/>
            <a:ext cx="1264403" cy="338554"/>
          </a:xfrm>
          <a:prstGeom prst="rect">
            <a:avLst/>
          </a:prstGeom>
          <a:noFill/>
        </p:spPr>
        <p:txBody>
          <a:bodyPr wrap="square" rtlCol="0">
            <a:spAutoFit/>
          </a:bodyPr>
          <a:lstStyle/>
          <a:p>
            <a:r>
              <a:rPr lang="en-US" dirty="0" smtClean="0">
                <a:solidFill>
                  <a:schemeClr val="accent1"/>
                </a:solidFill>
              </a:rPr>
              <a:t>Interrupts</a:t>
            </a:r>
            <a:endParaRPr lang="en-US" dirty="0">
              <a:solidFill>
                <a:schemeClr val="accent1"/>
              </a:solidFill>
            </a:endParaRPr>
          </a:p>
        </p:txBody>
      </p:sp>
      <p:cxnSp>
        <p:nvCxnSpPr>
          <p:cNvPr id="45" name="Straight Arrow Connector 44"/>
          <p:cNvCxnSpPr/>
          <p:nvPr/>
        </p:nvCxnSpPr>
        <p:spPr>
          <a:xfrm>
            <a:off x="1824135" y="3498662"/>
            <a:ext cx="15300" cy="2247254"/>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6" name="Rectangle 59"/>
          <p:cNvSpPr>
            <a:spLocks noChangeArrowheads="1"/>
          </p:cNvSpPr>
          <p:nvPr/>
        </p:nvSpPr>
        <p:spPr bwMode="auto">
          <a:xfrm>
            <a:off x="212128" y="5817236"/>
            <a:ext cx="2402222" cy="641201"/>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600"/>
              </a:spcBef>
              <a:spcAft>
                <a:spcPts val="0"/>
              </a:spcAft>
            </a:pPr>
            <a:endParaRPr lang="en-US" sz="1400" b="1" dirty="0" smtClean="0">
              <a:solidFill>
                <a:schemeClr val="tx1"/>
              </a:solidFill>
            </a:endParaRPr>
          </a:p>
          <a:p>
            <a:pPr algn="ctr">
              <a:lnSpc>
                <a:spcPts val="2160"/>
              </a:lnSpc>
              <a:spcBef>
                <a:spcPts val="600"/>
              </a:spcBef>
              <a:spcAft>
                <a:spcPts val="0"/>
              </a:spcAft>
            </a:pPr>
            <a:endParaRPr lang="en-US" sz="1400" b="1" dirty="0">
              <a:solidFill>
                <a:schemeClr val="tx1"/>
              </a:solidFill>
            </a:endParaRPr>
          </a:p>
        </p:txBody>
      </p:sp>
      <p:sp>
        <p:nvSpPr>
          <p:cNvPr id="130" name="TextBox 129"/>
          <p:cNvSpPr txBox="1"/>
          <p:nvPr/>
        </p:nvSpPr>
        <p:spPr>
          <a:xfrm>
            <a:off x="253001" y="5878970"/>
            <a:ext cx="2350438" cy="523220"/>
          </a:xfrm>
          <a:prstGeom prst="rect">
            <a:avLst/>
          </a:prstGeom>
          <a:noFill/>
        </p:spPr>
        <p:txBody>
          <a:bodyPr wrap="square" rtlCol="0">
            <a:spAutoFit/>
          </a:bodyPr>
          <a:lstStyle/>
          <a:p>
            <a:pPr algn="ctr"/>
            <a:r>
              <a:rPr lang="en-US" dirty="0" smtClean="0"/>
              <a:t>Application hardware</a:t>
            </a:r>
          </a:p>
          <a:p>
            <a:pPr algn="ctr"/>
            <a:r>
              <a:rPr lang="en-US" sz="1200" dirty="0" smtClean="0"/>
              <a:t>(I/O devices, Serial buses, etc)</a:t>
            </a:r>
            <a:endParaRPr lang="en-US" sz="1200" dirty="0"/>
          </a:p>
        </p:txBody>
      </p:sp>
      <p:cxnSp>
        <p:nvCxnSpPr>
          <p:cNvPr id="46" name="Straight Arrow Connector 45"/>
          <p:cNvCxnSpPr/>
          <p:nvPr/>
        </p:nvCxnSpPr>
        <p:spPr>
          <a:xfrm>
            <a:off x="6646188" y="3514160"/>
            <a:ext cx="1377071" cy="2293749"/>
          </a:xfrm>
          <a:prstGeom prst="straightConnector1">
            <a:avLst/>
          </a:prstGeom>
          <a:ln w="28575">
            <a:solidFill>
              <a:schemeClr val="accent5"/>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589711" y="4224014"/>
            <a:ext cx="609034" cy="338554"/>
          </a:xfrm>
          <a:prstGeom prst="rect">
            <a:avLst/>
          </a:prstGeom>
          <a:noFill/>
        </p:spPr>
        <p:txBody>
          <a:bodyPr wrap="square" rtlCol="0">
            <a:spAutoFit/>
          </a:bodyPr>
          <a:lstStyle/>
          <a:p>
            <a:r>
              <a:rPr lang="en-US" dirty="0" smtClean="0">
                <a:solidFill>
                  <a:srgbClr val="FFC000"/>
                </a:solidFill>
              </a:rPr>
              <a:t>I/O</a:t>
            </a:r>
            <a:endParaRPr lang="en-US" sz="1800" dirty="0">
              <a:solidFill>
                <a:srgbClr val="FFC000"/>
              </a:solidFill>
            </a:endParaRPr>
          </a:p>
        </p:txBody>
      </p:sp>
      <p:sp>
        <p:nvSpPr>
          <p:cNvPr id="50" name="TextBox 49"/>
          <p:cNvSpPr txBox="1"/>
          <p:nvPr/>
        </p:nvSpPr>
        <p:spPr>
          <a:xfrm>
            <a:off x="5396753" y="4476426"/>
            <a:ext cx="1087858" cy="338554"/>
          </a:xfrm>
          <a:prstGeom prst="rect">
            <a:avLst/>
          </a:prstGeom>
          <a:noFill/>
        </p:spPr>
        <p:txBody>
          <a:bodyPr wrap="square" rtlCol="0">
            <a:spAutoFit/>
          </a:bodyPr>
          <a:lstStyle/>
          <a:p>
            <a:r>
              <a:rPr lang="en-US" dirty="0">
                <a:solidFill>
                  <a:schemeClr val="accent1"/>
                </a:solidFill>
              </a:rPr>
              <a:t>I</a:t>
            </a:r>
            <a:r>
              <a:rPr lang="en-US" dirty="0" smtClean="0">
                <a:solidFill>
                  <a:schemeClr val="accent1"/>
                </a:solidFill>
              </a:rPr>
              <a:t>nterrupts</a:t>
            </a:r>
            <a:endParaRPr lang="en-US" dirty="0">
              <a:solidFill>
                <a:schemeClr val="accent1"/>
              </a:solidFill>
            </a:endParaRPr>
          </a:p>
        </p:txBody>
      </p:sp>
      <p:cxnSp>
        <p:nvCxnSpPr>
          <p:cNvPr id="51" name="Straight Arrow Connector 50"/>
          <p:cNvCxnSpPr>
            <a:stCxn id="66" idx="2"/>
          </p:cNvCxnSpPr>
          <p:nvPr/>
        </p:nvCxnSpPr>
        <p:spPr>
          <a:xfrm>
            <a:off x="6828139" y="3489546"/>
            <a:ext cx="1629072" cy="2349360"/>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8" name="Rectangle 59"/>
          <p:cNvSpPr>
            <a:spLocks noChangeArrowheads="1"/>
          </p:cNvSpPr>
          <p:nvPr/>
        </p:nvSpPr>
        <p:spPr bwMode="auto">
          <a:xfrm>
            <a:off x="7849661" y="5848765"/>
            <a:ext cx="920801" cy="492443"/>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r>
              <a:rPr lang="en-US" dirty="0" smtClean="0">
                <a:solidFill>
                  <a:schemeClr val="tx1"/>
                </a:solidFill>
              </a:rPr>
              <a:t>Ethernet chipset</a:t>
            </a:r>
            <a:endParaRPr lang="en-US" dirty="0">
              <a:solidFill>
                <a:schemeClr val="tx1"/>
              </a:solidFill>
            </a:endParaRPr>
          </a:p>
        </p:txBody>
      </p:sp>
      <p:sp>
        <p:nvSpPr>
          <p:cNvPr id="2" name="Rectangle 1"/>
          <p:cNvSpPr/>
          <p:nvPr/>
        </p:nvSpPr>
        <p:spPr>
          <a:xfrm>
            <a:off x="642456" y="3167974"/>
            <a:ext cx="1504576" cy="3387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 library</a:t>
            </a:r>
            <a:endParaRPr lang="en-US" dirty="0">
              <a:solidFill>
                <a:schemeClr val="tx1"/>
              </a:solidFill>
            </a:endParaRPr>
          </a:p>
        </p:txBody>
      </p:sp>
      <p:sp>
        <p:nvSpPr>
          <p:cNvPr id="56" name="Rectangle 59"/>
          <p:cNvSpPr>
            <a:spLocks noChangeArrowheads="1"/>
          </p:cNvSpPr>
          <p:nvPr/>
        </p:nvSpPr>
        <p:spPr bwMode="auto">
          <a:xfrm>
            <a:off x="6811349" y="5805200"/>
            <a:ext cx="920801" cy="492443"/>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r>
              <a:rPr lang="en-US" dirty="0" smtClean="0">
                <a:solidFill>
                  <a:schemeClr val="tx1"/>
                </a:solidFill>
              </a:rPr>
              <a:t>Graphics chipset</a:t>
            </a:r>
            <a:endParaRPr lang="en-US" dirty="0">
              <a:solidFill>
                <a:schemeClr val="tx1"/>
              </a:solidFill>
            </a:endParaRPr>
          </a:p>
        </p:txBody>
      </p:sp>
      <p:sp>
        <p:nvSpPr>
          <p:cNvPr id="57" name="Rectangle 59"/>
          <p:cNvSpPr>
            <a:spLocks noChangeArrowheads="1"/>
          </p:cNvSpPr>
          <p:nvPr/>
        </p:nvSpPr>
        <p:spPr bwMode="auto">
          <a:xfrm>
            <a:off x="5243414" y="2651354"/>
            <a:ext cx="954724" cy="824157"/>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lnSpc>
                <a:spcPts val="2160"/>
              </a:lnSpc>
              <a:spcBef>
                <a:spcPts val="0"/>
              </a:spcBef>
              <a:spcAft>
                <a:spcPts val="1200"/>
              </a:spcAft>
            </a:pPr>
            <a:r>
              <a:rPr lang="en-US" dirty="0" smtClean="0">
                <a:solidFill>
                  <a:schemeClr val="tx1"/>
                </a:solidFill>
              </a:rPr>
              <a:t>Graphics</a:t>
            </a:r>
          </a:p>
          <a:p>
            <a:pPr algn="ctr">
              <a:lnSpc>
                <a:spcPts val="800"/>
              </a:lnSpc>
              <a:spcBef>
                <a:spcPts val="0"/>
              </a:spcBef>
              <a:spcAft>
                <a:spcPts val="1200"/>
              </a:spcAft>
            </a:pPr>
            <a:endParaRPr lang="en-US"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p:txBody>
      </p:sp>
      <p:cxnSp>
        <p:nvCxnSpPr>
          <p:cNvPr id="61" name="Straight Arrow Connector 60"/>
          <p:cNvCxnSpPr>
            <a:endCxn id="92" idx="3"/>
          </p:cNvCxnSpPr>
          <p:nvPr/>
        </p:nvCxnSpPr>
        <p:spPr>
          <a:xfrm flipH="1">
            <a:off x="4258185" y="3038896"/>
            <a:ext cx="1018561" cy="2180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91" idx="3"/>
          </p:cNvCxnSpPr>
          <p:nvPr/>
        </p:nvCxnSpPr>
        <p:spPr>
          <a:xfrm flipH="1" flipV="1">
            <a:off x="4438918" y="2562586"/>
            <a:ext cx="837827" cy="297092"/>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5959918" y="3498662"/>
            <a:ext cx="1040453" cy="2324745"/>
          </a:xfrm>
          <a:prstGeom prst="straightConnector1">
            <a:avLst/>
          </a:prstGeom>
          <a:ln w="28575">
            <a:solidFill>
              <a:schemeClr val="accent5"/>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148662" y="3483163"/>
            <a:ext cx="1254664" cy="2324746"/>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0681" y="3963611"/>
            <a:ext cx="9027459" cy="1"/>
          </a:xfrm>
          <a:prstGeom prst="line">
            <a:avLst/>
          </a:prstGeom>
          <a:ln w="25400">
            <a:solidFill>
              <a:schemeClr val="bg1"/>
            </a:solidFill>
            <a:prstDash val="sysDash"/>
            <a:headEnd type="none"/>
            <a:tailEnd type="none"/>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32735" y="3639350"/>
            <a:ext cx="1260678" cy="338554"/>
          </a:xfrm>
          <a:prstGeom prst="rect">
            <a:avLst/>
          </a:prstGeom>
          <a:noFill/>
        </p:spPr>
        <p:txBody>
          <a:bodyPr wrap="square" rtlCol="0">
            <a:spAutoFit/>
          </a:bodyPr>
          <a:lstStyle/>
          <a:p>
            <a:pPr algn="l"/>
            <a:r>
              <a:rPr lang="en-US" b="1" dirty="0" smtClean="0"/>
              <a:t>User Space</a:t>
            </a:r>
            <a:endParaRPr lang="en-US" b="1" dirty="0"/>
          </a:p>
        </p:txBody>
      </p:sp>
      <p:sp>
        <p:nvSpPr>
          <p:cNvPr id="98" name="TextBox 97"/>
          <p:cNvSpPr txBox="1"/>
          <p:nvPr/>
        </p:nvSpPr>
        <p:spPr>
          <a:xfrm>
            <a:off x="32735" y="4027561"/>
            <a:ext cx="1480022" cy="338554"/>
          </a:xfrm>
          <a:prstGeom prst="rect">
            <a:avLst/>
          </a:prstGeom>
          <a:noFill/>
        </p:spPr>
        <p:txBody>
          <a:bodyPr wrap="square" rtlCol="0">
            <a:spAutoFit/>
          </a:bodyPr>
          <a:lstStyle/>
          <a:p>
            <a:pPr algn="l"/>
            <a:r>
              <a:rPr lang="en-US" b="1" dirty="0" smtClean="0"/>
              <a:t>Kernel Space</a:t>
            </a:r>
            <a:endParaRPr lang="en-US" b="1" dirty="0"/>
          </a:p>
        </p:txBody>
      </p:sp>
      <p:sp>
        <p:nvSpPr>
          <p:cNvPr id="65" name="Rectangle 64"/>
          <p:cNvSpPr/>
          <p:nvPr/>
        </p:nvSpPr>
        <p:spPr>
          <a:xfrm>
            <a:off x="5241751" y="2971720"/>
            <a:ext cx="954724" cy="50190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 library</a:t>
            </a:r>
            <a:endParaRPr lang="en-US" dirty="0">
              <a:solidFill>
                <a:schemeClr val="tx1"/>
              </a:solidFill>
            </a:endParaRPr>
          </a:p>
        </p:txBody>
      </p:sp>
      <p:sp>
        <p:nvSpPr>
          <p:cNvPr id="66" name="Rectangle 65"/>
          <p:cNvSpPr/>
          <p:nvPr/>
        </p:nvSpPr>
        <p:spPr>
          <a:xfrm>
            <a:off x="6294280" y="3033713"/>
            <a:ext cx="1067718" cy="45583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 library</a:t>
            </a:r>
            <a:endParaRPr lang="en-US" dirty="0">
              <a:solidFill>
                <a:schemeClr val="tx1"/>
              </a:solidFill>
            </a:endParaRPr>
          </a:p>
        </p:txBody>
      </p:sp>
      <p:grpSp>
        <p:nvGrpSpPr>
          <p:cNvPr id="10" name="Group 9"/>
          <p:cNvGrpSpPr/>
          <p:nvPr/>
        </p:nvGrpSpPr>
        <p:grpSpPr>
          <a:xfrm>
            <a:off x="7428154" y="2140873"/>
            <a:ext cx="1272048" cy="1405909"/>
            <a:chOff x="9588870" y="1156248"/>
            <a:chExt cx="1288470" cy="1405909"/>
          </a:xfrm>
        </p:grpSpPr>
        <p:grpSp>
          <p:nvGrpSpPr>
            <p:cNvPr id="7" name="Group 6"/>
            <p:cNvGrpSpPr/>
            <p:nvPr/>
          </p:nvGrpSpPr>
          <p:grpSpPr>
            <a:xfrm>
              <a:off x="9861480" y="1156248"/>
              <a:ext cx="1015860" cy="900342"/>
              <a:chOff x="9861480" y="1156248"/>
              <a:chExt cx="1015860" cy="900342"/>
            </a:xfrm>
          </p:grpSpPr>
          <p:sp>
            <p:nvSpPr>
              <p:cNvPr id="69" name="Rectangle 59"/>
              <p:cNvSpPr>
                <a:spLocks noChangeArrowheads="1"/>
              </p:cNvSpPr>
              <p:nvPr/>
            </p:nvSpPr>
            <p:spPr bwMode="auto">
              <a:xfrm>
                <a:off x="9863289" y="1162050"/>
                <a:ext cx="1012242" cy="894540"/>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endParaRPr lang="en-US" dirty="0" smtClean="0">
                  <a:solidFill>
                    <a:schemeClr val="tx1"/>
                  </a:solidFill>
                </a:endParaRPr>
              </a:p>
              <a:p>
                <a:pPr algn="ctr">
                  <a:lnSpc>
                    <a:spcPts val="800"/>
                  </a:lnSpc>
                  <a:spcBef>
                    <a:spcPts val="0"/>
                  </a:spcBef>
                  <a:spcAft>
                    <a:spcPts val="1200"/>
                  </a:spcAft>
                </a:pPr>
                <a:endParaRPr lang="en-US" sz="2000"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75" name="Rectangle 74"/>
              <p:cNvSpPr/>
              <p:nvPr/>
            </p:nvSpPr>
            <p:spPr>
              <a:xfrm>
                <a:off x="9861480" y="1623558"/>
                <a:ext cx="1015860" cy="3387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10015689" y="1156248"/>
                <a:ext cx="707442" cy="338554"/>
              </a:xfrm>
              <a:prstGeom prst="rect">
                <a:avLst/>
              </a:prstGeom>
              <a:noFill/>
            </p:spPr>
            <p:txBody>
              <a:bodyPr wrap="square" rtlCol="0">
                <a:spAutoFit/>
              </a:bodyPr>
              <a:lstStyle/>
              <a:p>
                <a:pPr algn="ctr"/>
                <a:r>
                  <a:rPr lang="en-US" dirty="0" smtClean="0"/>
                  <a:t>USB</a:t>
                </a:r>
                <a:endParaRPr lang="en-US" dirty="0"/>
              </a:p>
            </p:txBody>
          </p:sp>
        </p:grpSp>
        <p:grpSp>
          <p:nvGrpSpPr>
            <p:cNvPr id="8" name="Group 7"/>
            <p:cNvGrpSpPr/>
            <p:nvPr/>
          </p:nvGrpSpPr>
          <p:grpSpPr>
            <a:xfrm>
              <a:off x="9741269" y="1414213"/>
              <a:ext cx="1015861" cy="894540"/>
              <a:chOff x="9385739" y="2260460"/>
              <a:chExt cx="1015861" cy="894540"/>
            </a:xfrm>
          </p:grpSpPr>
          <p:sp>
            <p:nvSpPr>
              <p:cNvPr id="72" name="Rectangle 59"/>
              <p:cNvSpPr>
                <a:spLocks noChangeArrowheads="1"/>
              </p:cNvSpPr>
              <p:nvPr/>
            </p:nvSpPr>
            <p:spPr bwMode="auto">
              <a:xfrm>
                <a:off x="9389358" y="2260460"/>
                <a:ext cx="1012242" cy="894540"/>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endParaRPr lang="en-US" dirty="0" smtClean="0">
                  <a:solidFill>
                    <a:schemeClr val="tx1"/>
                  </a:solidFill>
                </a:endParaRPr>
              </a:p>
              <a:p>
                <a:pPr algn="ctr">
                  <a:lnSpc>
                    <a:spcPts val="800"/>
                  </a:lnSpc>
                  <a:spcBef>
                    <a:spcPts val="0"/>
                  </a:spcBef>
                  <a:spcAft>
                    <a:spcPts val="1200"/>
                  </a:spcAft>
                </a:pPr>
                <a:endParaRPr lang="en-US" sz="2000"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62" name="Rectangle 61"/>
              <p:cNvSpPr/>
              <p:nvPr/>
            </p:nvSpPr>
            <p:spPr>
              <a:xfrm>
                <a:off x="9385739" y="2747450"/>
                <a:ext cx="1015860" cy="3387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0" name="TextBox 69"/>
              <p:cNvSpPr txBox="1"/>
              <p:nvPr/>
            </p:nvSpPr>
            <p:spPr>
              <a:xfrm>
                <a:off x="9541758" y="2285242"/>
                <a:ext cx="707442" cy="338554"/>
              </a:xfrm>
              <a:prstGeom prst="rect">
                <a:avLst/>
              </a:prstGeom>
              <a:noFill/>
            </p:spPr>
            <p:txBody>
              <a:bodyPr wrap="square" rtlCol="0">
                <a:spAutoFit/>
              </a:bodyPr>
              <a:lstStyle/>
              <a:p>
                <a:pPr algn="ctr"/>
                <a:r>
                  <a:rPr lang="en-US" dirty="0" smtClean="0"/>
                  <a:t>CAN</a:t>
                </a:r>
                <a:endParaRPr lang="en-US" dirty="0"/>
              </a:p>
            </p:txBody>
          </p:sp>
        </p:grpSp>
        <p:grpSp>
          <p:nvGrpSpPr>
            <p:cNvPr id="9" name="Group 8"/>
            <p:cNvGrpSpPr/>
            <p:nvPr/>
          </p:nvGrpSpPr>
          <p:grpSpPr>
            <a:xfrm>
              <a:off x="9588870" y="1667617"/>
              <a:ext cx="1015860" cy="894540"/>
              <a:chOff x="9385740" y="3195785"/>
              <a:chExt cx="1015860" cy="894540"/>
            </a:xfrm>
          </p:grpSpPr>
          <p:sp>
            <p:nvSpPr>
              <p:cNvPr id="74" name="Rectangle 59"/>
              <p:cNvSpPr>
                <a:spLocks noChangeArrowheads="1"/>
              </p:cNvSpPr>
              <p:nvPr/>
            </p:nvSpPr>
            <p:spPr bwMode="auto">
              <a:xfrm>
                <a:off x="9389357" y="3195785"/>
                <a:ext cx="1012242" cy="894540"/>
              </a:xfrm>
              <a:prstGeom prst="rect">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endParaRPr lang="en-US" dirty="0" smtClean="0">
                  <a:solidFill>
                    <a:schemeClr val="tx1"/>
                  </a:solidFill>
                </a:endParaRPr>
              </a:p>
              <a:p>
                <a:pPr algn="ctr">
                  <a:lnSpc>
                    <a:spcPts val="800"/>
                  </a:lnSpc>
                  <a:spcBef>
                    <a:spcPts val="0"/>
                  </a:spcBef>
                  <a:spcAft>
                    <a:spcPts val="1200"/>
                  </a:spcAft>
                </a:pPr>
                <a:endParaRPr lang="en-US" sz="2000" b="1" dirty="0" smtClean="0">
                  <a:solidFill>
                    <a:schemeClr val="tx1"/>
                  </a:solidFill>
                </a:endParaRPr>
              </a:p>
              <a:p>
                <a:pPr algn="ctr">
                  <a:lnSpc>
                    <a:spcPts val="800"/>
                  </a:lnSpc>
                  <a:spcBef>
                    <a:spcPts val="0"/>
                  </a:spcBef>
                  <a:spcAft>
                    <a:spcPts val="1200"/>
                  </a:spcAft>
                </a:pPr>
                <a:endParaRPr lang="en-US" sz="2000" b="1" dirty="0">
                  <a:solidFill>
                    <a:schemeClr val="tx1"/>
                  </a:solidFill>
                </a:endParaRPr>
              </a:p>
              <a:p>
                <a:pPr algn="ctr">
                  <a:lnSpc>
                    <a:spcPts val="800"/>
                  </a:lnSpc>
                  <a:spcBef>
                    <a:spcPts val="0"/>
                  </a:spcBef>
                  <a:spcAft>
                    <a:spcPts val="1200"/>
                  </a:spcAft>
                </a:pPr>
                <a:endParaRPr lang="en-US" sz="2000" b="1" dirty="0">
                  <a:solidFill>
                    <a:schemeClr val="tx1"/>
                  </a:solidFill>
                </a:endParaRPr>
              </a:p>
            </p:txBody>
          </p:sp>
          <p:sp>
            <p:nvSpPr>
              <p:cNvPr id="64" name="Rectangle 63"/>
              <p:cNvSpPr/>
              <p:nvPr/>
            </p:nvSpPr>
            <p:spPr>
              <a:xfrm>
                <a:off x="9385740" y="3662955"/>
                <a:ext cx="1015860" cy="3387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 library</a:t>
                </a:r>
                <a:endParaRPr lang="en-US" dirty="0">
                  <a:solidFill>
                    <a:schemeClr val="tx1"/>
                  </a:solidFill>
                </a:endParaRPr>
              </a:p>
            </p:txBody>
          </p:sp>
          <p:sp>
            <p:nvSpPr>
              <p:cNvPr id="71" name="TextBox 70"/>
              <p:cNvSpPr txBox="1"/>
              <p:nvPr/>
            </p:nvSpPr>
            <p:spPr>
              <a:xfrm>
                <a:off x="9524996" y="3202728"/>
                <a:ext cx="707442" cy="338554"/>
              </a:xfrm>
              <a:prstGeom prst="rect">
                <a:avLst/>
              </a:prstGeom>
              <a:noFill/>
            </p:spPr>
            <p:txBody>
              <a:bodyPr wrap="square" rtlCol="0">
                <a:spAutoFit/>
              </a:bodyPr>
              <a:lstStyle/>
              <a:p>
                <a:pPr algn="ctr"/>
                <a:r>
                  <a:rPr lang="en-US" dirty="0" smtClean="0"/>
                  <a:t>Audio</a:t>
                </a:r>
                <a:endParaRPr lang="en-US" dirty="0"/>
              </a:p>
            </p:txBody>
          </p:sp>
        </p:grpSp>
      </p:grpSp>
      <p:sp>
        <p:nvSpPr>
          <p:cNvPr id="101" name="Rectangle 59"/>
          <p:cNvSpPr>
            <a:spLocks noChangeArrowheads="1"/>
          </p:cNvSpPr>
          <p:nvPr/>
        </p:nvSpPr>
        <p:spPr bwMode="auto">
          <a:xfrm>
            <a:off x="6811349" y="6295587"/>
            <a:ext cx="920801" cy="246221"/>
          </a:xfrm>
          <a:prstGeom prst="rect">
            <a:avLst/>
          </a:prstGeom>
          <a:solidFill>
            <a:srgbClr val="479C87"/>
          </a:solidFill>
          <a:ln w="28575">
            <a:headEnd/>
            <a:tailEnd/>
          </a:ln>
        </p:spPr>
        <p:style>
          <a:lnRef idx="0">
            <a:schemeClr val="accent2"/>
          </a:lnRef>
          <a:fillRef idx="3">
            <a:schemeClr val="accent2"/>
          </a:fillRef>
          <a:effectRef idx="3">
            <a:schemeClr val="accent2"/>
          </a:effectRef>
          <a:fontRef idx="minor">
            <a:schemeClr val="lt1"/>
          </a:fontRef>
        </p:style>
        <p:txBody>
          <a:bodyPr wrap="square" lIns="0" tIns="0" rIns="0" bIns="0">
            <a:spAutoFit/>
          </a:bodyPr>
          <a:lstStyle/>
          <a:p>
            <a:pPr algn="ctr">
              <a:spcBef>
                <a:spcPts val="0"/>
              </a:spcBef>
              <a:spcAft>
                <a:spcPts val="0"/>
              </a:spcAft>
            </a:pPr>
            <a:r>
              <a:rPr lang="en-US" dirty="0" smtClean="0">
                <a:solidFill>
                  <a:schemeClr val="tx1"/>
                </a:solidFill>
              </a:rPr>
              <a:t>RAM</a:t>
            </a:r>
            <a:endParaRPr lang="en-US" dirty="0">
              <a:solidFill>
                <a:schemeClr val="tx1"/>
              </a:solidFill>
            </a:endParaRPr>
          </a:p>
        </p:txBody>
      </p:sp>
    </p:spTree>
    <p:extLst>
      <p:ext uri="{BB962C8B-B14F-4D97-AF65-F5344CB8AC3E}">
        <p14:creationId xmlns:p14="http://schemas.microsoft.com/office/powerpoint/2010/main" val="3699900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233083"/>
            <a:ext cx="8953075" cy="688675"/>
          </a:xfrm>
        </p:spPr>
        <p:txBody>
          <a:bodyPr/>
          <a:lstStyle/>
          <a:p>
            <a:r>
              <a:rPr lang="en-US" dirty="0" smtClean="0"/>
              <a:t>RTEMS High-Level Architecture</a:t>
            </a:r>
            <a:endParaRPr lang="en-US" dirty="0"/>
          </a:p>
        </p:txBody>
      </p:sp>
      <p:pic>
        <p:nvPicPr>
          <p:cNvPr id="7" name="Content Placeholder 6"/>
          <p:cNvPicPr>
            <a:picLocks noGrp="1" noChangeAspect="1"/>
          </p:cNvPicPr>
          <p:nvPr>
            <p:ph idx="1"/>
          </p:nvPr>
        </p:nvPicPr>
        <p:blipFill>
          <a:blip r:embed="rId3" cstate="print"/>
          <a:stretch>
            <a:fillRect/>
          </a:stretch>
        </p:blipFill>
        <p:spPr>
          <a:xfrm>
            <a:off x="779926" y="887248"/>
            <a:ext cx="7576667" cy="5881102"/>
          </a:xfrm>
          <a:prstGeom prst="rect">
            <a:avLst/>
          </a:prstGeom>
        </p:spPr>
      </p:pic>
    </p:spTree>
    <p:extLst>
      <p:ext uri="{BB962C8B-B14F-4D97-AF65-F5344CB8AC3E}">
        <p14:creationId xmlns:p14="http://schemas.microsoft.com/office/powerpoint/2010/main" val="567205975"/>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273649" y="1113226"/>
            <a:ext cx="2498202" cy="3352800"/>
          </a:xfrm>
          <a:prstGeom prst="rect">
            <a:avLst/>
          </a:prstGeom>
          <a:solidFill>
            <a:schemeClr val="accent3">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p>
        </p:txBody>
      </p:sp>
      <p:sp>
        <p:nvSpPr>
          <p:cNvPr id="35" name="Rectangle 34"/>
          <p:cNvSpPr/>
          <p:nvPr/>
        </p:nvSpPr>
        <p:spPr bwMode="auto">
          <a:xfrm>
            <a:off x="6055793" y="1093694"/>
            <a:ext cx="2571335" cy="3352800"/>
          </a:xfrm>
          <a:prstGeom prst="rect">
            <a:avLst/>
          </a:prstGeom>
          <a:solidFill>
            <a:schemeClr val="accent3">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p>
        </p:txBody>
      </p:sp>
      <p:sp>
        <p:nvSpPr>
          <p:cNvPr id="5125" name="Rectangle 9"/>
          <p:cNvSpPr>
            <a:spLocks noChangeArrowheads="1"/>
          </p:cNvSpPr>
          <p:nvPr/>
        </p:nvSpPr>
        <p:spPr bwMode="auto">
          <a:xfrm>
            <a:off x="1527300" y="6080142"/>
            <a:ext cx="6953333" cy="625454"/>
          </a:xfrm>
          <a:prstGeom prst="rect">
            <a:avLst/>
          </a:prstGeom>
          <a:solidFill>
            <a:srgbClr val="92D05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92D050"/>
            </a:extrusionClr>
          </a:sp3d>
        </p:spPr>
        <p:txBody>
          <a:bodyPr>
            <a:flatTx/>
          </a:bodyPr>
          <a:lstStyle/>
          <a:p>
            <a:pPr algn="ctr"/>
            <a:r>
              <a:rPr lang="en-US" sz="2400" dirty="0">
                <a:latin typeface="Calibri" pitchFamily="34" charset="0"/>
                <a:ea typeface="Calibri" pitchFamily="34" charset="0"/>
                <a:cs typeface="Times New Roman" pitchFamily="18" charset="0"/>
              </a:rPr>
              <a:t>Target System Hardware and CPU</a:t>
            </a:r>
            <a:endParaRPr lang="en-US" sz="2400" dirty="0">
              <a:ea typeface="Calibri" pitchFamily="34" charset="0"/>
              <a:cs typeface="Times New Roman" pitchFamily="18" charset="0"/>
            </a:endParaRPr>
          </a:p>
          <a:p>
            <a:endParaRPr lang="en-US" sz="2400" dirty="0">
              <a:ea typeface="Calibri" pitchFamily="34" charset="0"/>
              <a:cs typeface="Times New Roman" pitchFamily="18" charset="0"/>
            </a:endParaRPr>
          </a:p>
        </p:txBody>
      </p:sp>
      <p:sp>
        <p:nvSpPr>
          <p:cNvPr id="5126" name="Rectangle 7"/>
          <p:cNvSpPr>
            <a:spLocks noChangeArrowheads="1"/>
          </p:cNvSpPr>
          <p:nvPr/>
        </p:nvSpPr>
        <p:spPr bwMode="auto">
          <a:xfrm>
            <a:off x="5575565" y="5622027"/>
            <a:ext cx="2905069" cy="473972"/>
          </a:xfrm>
          <a:prstGeom prst="rect">
            <a:avLst/>
          </a:prstGeom>
          <a:solidFill>
            <a:srgbClr val="FFC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000"/>
            </a:extrusionClr>
          </a:sp3d>
        </p:spPr>
        <p:txBody>
          <a:bodyPr>
            <a:flatTx/>
          </a:bodyPr>
          <a:lstStyle/>
          <a:p>
            <a:pPr algn="ctr"/>
            <a:r>
              <a:rPr lang="en-US" sz="2400" dirty="0">
                <a:latin typeface="Calibri" pitchFamily="34" charset="0"/>
                <a:cs typeface="Times New Roman" pitchFamily="18" charset="0"/>
              </a:rPr>
              <a:t>PAL</a:t>
            </a:r>
            <a:endParaRPr lang="en-US" sz="2400" dirty="0"/>
          </a:p>
          <a:p>
            <a:endParaRPr lang="en-US" sz="2800" dirty="0"/>
          </a:p>
        </p:txBody>
      </p:sp>
      <p:sp>
        <p:nvSpPr>
          <p:cNvPr id="10" name="Rectangle 8"/>
          <p:cNvSpPr>
            <a:spLocks noChangeArrowheads="1"/>
          </p:cNvSpPr>
          <p:nvPr/>
        </p:nvSpPr>
        <p:spPr bwMode="auto">
          <a:xfrm>
            <a:off x="1527301" y="5622027"/>
            <a:ext cx="4035499" cy="473972"/>
          </a:xfrm>
          <a:prstGeom prst="rect">
            <a:avLst/>
          </a:prstGeom>
          <a:solidFill>
            <a:srgbClr val="FFFF00"/>
          </a:solidFill>
          <a:ln w="0">
            <a:noFill/>
            <a:miter lim="800000"/>
            <a:headEnd/>
            <a:tailEnd/>
          </a:ln>
          <a:scene3d>
            <a:camera prst="legacyObliqueTopLeft"/>
            <a:lightRig rig="morning" dir="t"/>
          </a:scene3d>
          <a:sp3d extrusionH="430200" prstMaterial="matte">
            <a:bevelT w="13500" h="13500" prst="angle"/>
            <a:bevelB w="13500" h="13500" prst="angle"/>
            <a:extrusionClr>
              <a:srgbClr val="FFFF00"/>
            </a:extrusionClr>
          </a:sp3d>
        </p:spPr>
        <p:txBody>
          <a:bodyPr>
            <a:flatTx/>
          </a:bodyPr>
          <a:lstStyle/>
          <a:p>
            <a:pPr algn="ctr">
              <a:defRPr/>
            </a:pPr>
            <a:r>
              <a:rPr lang="en-US" sz="2400" dirty="0">
                <a:latin typeface="Calibri" pitchFamily="34" charset="0"/>
                <a:ea typeface="Calibri" pitchFamily="34" charset="0"/>
                <a:cs typeface="Times New Roman" pitchFamily="18" charset="0"/>
              </a:rPr>
              <a:t>Deos</a:t>
            </a:r>
            <a:r>
              <a:rPr lang="en-US" sz="28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Registry with WAT</a:t>
            </a:r>
            <a:endParaRPr lang="en-US" sz="2400" dirty="0">
              <a:latin typeface="Arial" pitchFamily="34" charset="0"/>
              <a:ea typeface="Calibri" pitchFamily="34" charset="0"/>
              <a:cs typeface="Times New Roman" pitchFamily="18" charset="0"/>
            </a:endParaRPr>
          </a:p>
        </p:txBody>
      </p:sp>
      <p:sp>
        <p:nvSpPr>
          <p:cNvPr id="5130" name="Rectangle 2"/>
          <p:cNvSpPr>
            <a:spLocks noChangeArrowheads="1"/>
          </p:cNvSpPr>
          <p:nvPr/>
        </p:nvSpPr>
        <p:spPr bwMode="auto">
          <a:xfrm>
            <a:off x="1527301" y="5182422"/>
            <a:ext cx="6953334" cy="465342"/>
          </a:xfrm>
          <a:prstGeom prst="rect">
            <a:avLst/>
          </a:prstGeom>
          <a:solidFill>
            <a:srgbClr val="B2A1C7"/>
          </a:solidFill>
          <a:ln w="9525">
            <a:miter lim="800000"/>
            <a:headEnd/>
            <a:tailEnd/>
          </a:ln>
          <a:scene3d>
            <a:camera prst="legacyObliqueTopLeft"/>
            <a:lightRig rig="legacyFlat3" dir="t"/>
          </a:scene3d>
          <a:sp3d extrusionH="430200" prstMaterial="legacyMatte">
            <a:bevelT w="13500" h="13500" prst="angle"/>
            <a:bevelB w="13500" h="13500" prst="angle"/>
            <a:extrusionClr>
              <a:srgbClr val="B2A1C7"/>
            </a:extrusionClr>
          </a:sp3d>
        </p:spPr>
        <p:txBody>
          <a:bodyPr anchor="b">
            <a:flatTx/>
          </a:bodyPr>
          <a:lstStyle/>
          <a:p>
            <a:pPr algn="ctr">
              <a:spcBef>
                <a:spcPts val="600"/>
              </a:spcBef>
            </a:pPr>
            <a:r>
              <a:rPr lang="en-US" sz="2400" dirty="0">
                <a:latin typeface="Calibri" pitchFamily="34" charset="0"/>
                <a:cs typeface="Times New Roman" pitchFamily="18" charset="0"/>
              </a:rPr>
              <a:t>Deos Kernel</a:t>
            </a:r>
          </a:p>
        </p:txBody>
      </p:sp>
      <p:cxnSp>
        <p:nvCxnSpPr>
          <p:cNvPr id="12" name="Straight Connector 11"/>
          <p:cNvCxnSpPr/>
          <p:nvPr/>
        </p:nvCxnSpPr>
        <p:spPr bwMode="auto">
          <a:xfrm>
            <a:off x="56842" y="5154182"/>
            <a:ext cx="9087158" cy="27419"/>
          </a:xfrm>
          <a:prstGeom prst="line">
            <a:avLst/>
          </a:prstGeom>
          <a:ln w="28575" cap="flat">
            <a:solidFill>
              <a:schemeClr val="accent5"/>
            </a:solidFill>
            <a:prstDash val="dashDot"/>
          </a:ln>
        </p:spPr>
        <p:style>
          <a:lnRef idx="1">
            <a:schemeClr val="dk1"/>
          </a:lnRef>
          <a:fillRef idx="0">
            <a:schemeClr val="dk1"/>
          </a:fillRef>
          <a:effectRef idx="0">
            <a:schemeClr val="dk1"/>
          </a:effectRef>
          <a:fontRef idx="minor">
            <a:schemeClr val="tx1"/>
          </a:fontRef>
        </p:style>
      </p:cxnSp>
      <p:sp>
        <p:nvSpPr>
          <p:cNvPr id="5132" name="TextBox 12"/>
          <p:cNvSpPr txBox="1">
            <a:spLocks noChangeArrowheads="1"/>
          </p:cNvSpPr>
          <p:nvPr/>
        </p:nvSpPr>
        <p:spPr bwMode="auto">
          <a:xfrm>
            <a:off x="268260" y="4582546"/>
            <a:ext cx="901209" cy="523220"/>
          </a:xfrm>
          <a:prstGeom prst="rect">
            <a:avLst/>
          </a:prstGeom>
          <a:noFill/>
          <a:ln w="9525">
            <a:noFill/>
            <a:miter lim="800000"/>
            <a:headEnd/>
            <a:tailEnd/>
          </a:ln>
        </p:spPr>
        <p:txBody>
          <a:bodyPr wrap="none">
            <a:spAutoFit/>
          </a:bodyPr>
          <a:lstStyle/>
          <a:p>
            <a:r>
              <a:rPr lang="en-US" sz="2800" b="1" dirty="0" smtClean="0">
                <a:solidFill>
                  <a:schemeClr val="accent5"/>
                </a:solidFill>
              </a:rPr>
              <a:t>User</a:t>
            </a:r>
            <a:endParaRPr lang="en-US" sz="2400" b="1" dirty="0">
              <a:solidFill>
                <a:schemeClr val="accent5"/>
              </a:solidFill>
            </a:endParaRPr>
          </a:p>
        </p:txBody>
      </p:sp>
      <p:sp>
        <p:nvSpPr>
          <p:cNvPr id="5133" name="TextBox 13"/>
          <p:cNvSpPr txBox="1">
            <a:spLocks noChangeArrowheads="1"/>
          </p:cNvSpPr>
          <p:nvPr/>
        </p:nvSpPr>
        <p:spPr bwMode="auto">
          <a:xfrm>
            <a:off x="32949" y="5120342"/>
            <a:ext cx="1239442" cy="523220"/>
          </a:xfrm>
          <a:prstGeom prst="rect">
            <a:avLst/>
          </a:prstGeom>
          <a:noFill/>
          <a:ln w="9525">
            <a:noFill/>
            <a:miter lim="800000"/>
            <a:headEnd/>
            <a:tailEnd/>
          </a:ln>
        </p:spPr>
        <p:txBody>
          <a:bodyPr wrap="none">
            <a:spAutoFit/>
          </a:bodyPr>
          <a:lstStyle/>
          <a:p>
            <a:r>
              <a:rPr lang="en-US" sz="2800" b="1" dirty="0" smtClean="0">
                <a:solidFill>
                  <a:schemeClr val="accent5"/>
                </a:solidFill>
              </a:rPr>
              <a:t>Kernel</a:t>
            </a:r>
            <a:endParaRPr lang="en-US" sz="2800" b="1" dirty="0">
              <a:solidFill>
                <a:schemeClr val="accent5"/>
              </a:solidFill>
            </a:endParaRPr>
          </a:p>
        </p:txBody>
      </p:sp>
      <p:sp>
        <p:nvSpPr>
          <p:cNvPr id="15" name="Down Arrow 14"/>
          <p:cNvSpPr/>
          <p:nvPr/>
        </p:nvSpPr>
        <p:spPr bwMode="auto">
          <a:xfrm>
            <a:off x="4484922" y="4432932"/>
            <a:ext cx="457200" cy="731520"/>
          </a:xfrm>
          <a:prstGeom prst="downArrow">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defRPr/>
            </a:pPr>
            <a:endParaRPr lang="en-US" sz="2800" dirty="0">
              <a:latin typeface="Arial" pitchFamily="34" charset="0"/>
            </a:endParaRPr>
          </a:p>
        </p:txBody>
      </p:sp>
      <p:sp>
        <p:nvSpPr>
          <p:cNvPr id="21" name="Rectangle 20"/>
          <p:cNvSpPr/>
          <p:nvPr/>
        </p:nvSpPr>
        <p:spPr bwMode="auto">
          <a:xfrm>
            <a:off x="499729" y="1100796"/>
            <a:ext cx="2530187" cy="3354737"/>
          </a:xfrm>
          <a:prstGeom prst="rect">
            <a:avLst/>
          </a:prstGeom>
          <a:solidFill>
            <a:schemeClr val="accent3">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a:p>
        </p:txBody>
      </p:sp>
      <p:sp>
        <p:nvSpPr>
          <p:cNvPr id="22" name="Down Arrow 21"/>
          <p:cNvSpPr/>
          <p:nvPr/>
        </p:nvSpPr>
        <p:spPr bwMode="auto">
          <a:xfrm>
            <a:off x="1675391" y="4413400"/>
            <a:ext cx="457200" cy="731520"/>
          </a:xfrm>
          <a:prstGeom prst="downArrow">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defRPr/>
            </a:pPr>
            <a:endParaRPr lang="en-US" sz="2800" dirty="0">
              <a:latin typeface="Arial" pitchFamily="34" charset="0"/>
            </a:endParaRPr>
          </a:p>
        </p:txBody>
      </p:sp>
      <p:sp>
        <p:nvSpPr>
          <p:cNvPr id="23" name="Rectangle 20"/>
          <p:cNvSpPr>
            <a:spLocks noChangeArrowheads="1"/>
          </p:cNvSpPr>
          <p:nvPr/>
        </p:nvSpPr>
        <p:spPr bwMode="auto">
          <a:xfrm>
            <a:off x="824999" y="3482885"/>
            <a:ext cx="1964795" cy="678568"/>
          </a:xfrm>
          <a:prstGeom prst="rect">
            <a:avLst/>
          </a:prstGeom>
          <a:solidFill>
            <a:schemeClr val="accent1">
              <a:lumMod val="90000"/>
            </a:schemeClr>
          </a:solidFill>
          <a:ln w="9525">
            <a:solidFill>
              <a:schemeClr val="tx1"/>
            </a:solidFill>
            <a:miter lim="800000"/>
            <a:headEnd/>
            <a:tailEnd/>
          </a:ln>
          <a:scene3d>
            <a:camera prst="legacyObliqueTopLeft"/>
            <a:lightRig rig="freezing" dir="t"/>
          </a:scene3d>
          <a:sp3d extrusionH="430200" prstMaterial="legacyMatte">
            <a:bevelT w="13500" h="13500" prst="angle"/>
            <a:bevelB w="13500" h="13500" prst="angle"/>
            <a:extrusionClr>
              <a:schemeClr val="accent1">
                <a:lumMod val="25000"/>
              </a:schemeClr>
            </a:extrusionClr>
          </a:sp3d>
        </p:spPr>
        <p:txBody>
          <a:bodyPr>
            <a:flatTx/>
          </a:bodyPr>
          <a:lstStyle/>
          <a:p>
            <a:pPr algn="ctr">
              <a:defRPr/>
            </a:pPr>
            <a:r>
              <a:rPr lang="en-US" sz="2000" dirty="0" smtClean="0">
                <a:latin typeface="Calibri" pitchFamily="34" charset="0"/>
                <a:ea typeface="Calibri" pitchFamily="34" charset="0"/>
                <a:cs typeface="Times New Roman" pitchFamily="18" charset="0"/>
              </a:rPr>
              <a:t>RTEMS/</a:t>
            </a:r>
            <a:r>
              <a:rPr lang="en-US" sz="2000" dirty="0" err="1" smtClean="0">
                <a:latin typeface="Calibri" pitchFamily="34" charset="0"/>
                <a:ea typeface="Calibri" pitchFamily="34" charset="0"/>
                <a:cs typeface="Times New Roman" pitchFamily="18" charset="0"/>
              </a:rPr>
              <a:t>Deos</a:t>
            </a:r>
            <a:r>
              <a:rPr lang="en-US" sz="2000" dirty="0" smtClean="0">
                <a:latin typeface="Calibri" pitchFamily="34" charset="0"/>
                <a:ea typeface="Calibri" pitchFamily="34" charset="0"/>
                <a:cs typeface="Times New Roman" pitchFamily="18" charset="0"/>
              </a:rPr>
              <a:t> Adapter</a:t>
            </a:r>
            <a:endParaRPr lang="en-US" sz="3600" dirty="0">
              <a:latin typeface="Arial" pitchFamily="34" charset="0"/>
            </a:endParaRPr>
          </a:p>
        </p:txBody>
      </p:sp>
      <p:grpSp>
        <p:nvGrpSpPr>
          <p:cNvPr id="4" name="Group 3"/>
          <p:cNvGrpSpPr/>
          <p:nvPr/>
        </p:nvGrpSpPr>
        <p:grpSpPr>
          <a:xfrm>
            <a:off x="783773" y="2179402"/>
            <a:ext cx="2006023" cy="1300849"/>
            <a:chOff x="10061967" y="3762784"/>
            <a:chExt cx="1339679" cy="1300849"/>
          </a:xfrm>
        </p:grpSpPr>
        <p:sp>
          <p:nvSpPr>
            <p:cNvPr id="38" name="Rectangle 19"/>
            <p:cNvSpPr>
              <a:spLocks noChangeArrowheads="1"/>
            </p:cNvSpPr>
            <p:nvPr/>
          </p:nvSpPr>
          <p:spPr bwMode="auto">
            <a:xfrm>
              <a:off x="10089500" y="3762784"/>
              <a:ext cx="1312146" cy="1300849"/>
            </a:xfrm>
            <a:prstGeom prst="rect">
              <a:avLst/>
            </a:prstGeom>
            <a:solidFill>
              <a:schemeClr val="accent5">
                <a:lumMod val="40000"/>
                <a:lumOff val="60000"/>
              </a:schemeClr>
            </a:solidFill>
            <a:ln w="12700">
              <a:solidFill>
                <a:schemeClr val="tx1"/>
              </a:solidFill>
              <a:miter lim="800000"/>
              <a:headEnd/>
              <a:tailEnd/>
            </a:ln>
            <a:scene3d>
              <a:camera prst="legacyObliqueTopLeft"/>
              <a:lightRig rig="legacyFlat3" dir="t"/>
            </a:scene3d>
            <a:sp3d extrusionH="430200" prstMaterial="legacyMatte">
              <a:bevelT w="13500" h="13500" prst="angle"/>
              <a:bevelB w="13500" h="13500" prst="angle"/>
              <a:extrusionClr>
                <a:schemeClr val="bg1">
                  <a:lumMod val="65000"/>
                </a:schemeClr>
              </a:extrusionClr>
            </a:sp3d>
          </p:spPr>
          <p:txBody>
            <a:bodyPr>
              <a:flatTx/>
            </a:bodyPr>
            <a:lstStyle/>
            <a:p>
              <a:pPr algn="ctr">
                <a:defRPr/>
              </a:pPr>
              <a:r>
                <a:rPr lang="en-US" sz="2000" dirty="0" smtClean="0">
                  <a:latin typeface="Calibri" pitchFamily="34" charset="0"/>
                  <a:ea typeface="Calibri" pitchFamily="34" charset="0"/>
                  <a:cs typeface="Times New Roman" pitchFamily="18" charset="0"/>
                </a:rPr>
                <a:t>POSIX User </a:t>
              </a:r>
              <a:r>
                <a:rPr lang="en-US" sz="2000" dirty="0">
                  <a:latin typeface="Calibri" pitchFamily="34" charset="0"/>
                  <a:ea typeface="Calibri" pitchFamily="34" charset="0"/>
                  <a:cs typeface="Times New Roman" pitchFamily="18" charset="0"/>
                </a:rPr>
                <a:t>Executable</a:t>
              </a:r>
              <a:endParaRPr lang="en-US" sz="2000" dirty="0">
                <a:latin typeface="Arial" pitchFamily="34" charset="0"/>
                <a:ea typeface="Calibri" pitchFamily="34" charset="0"/>
                <a:cs typeface="Times New Roman" pitchFamily="18" charset="0"/>
              </a:endParaRPr>
            </a:p>
          </p:txBody>
        </p:sp>
        <p:sp>
          <p:nvSpPr>
            <p:cNvPr id="26" name="Rectangle 20"/>
            <p:cNvSpPr>
              <a:spLocks noChangeArrowheads="1"/>
            </p:cNvSpPr>
            <p:nvPr/>
          </p:nvSpPr>
          <p:spPr bwMode="auto">
            <a:xfrm>
              <a:off x="10061967" y="4395418"/>
              <a:ext cx="1333486" cy="658951"/>
            </a:xfrm>
            <a:prstGeom prst="rect">
              <a:avLst/>
            </a:prstGeom>
            <a:solidFill>
              <a:srgbClr val="00B0F0"/>
            </a:solidFill>
            <a:ln w="9525">
              <a:solidFill>
                <a:srgbClr val="0070C0"/>
              </a:solidFill>
              <a:miter lim="800000"/>
              <a:headEnd/>
              <a:tailEnd/>
            </a:ln>
          </p:spPr>
          <p:txBody>
            <a:bodyPr>
              <a:flatTx/>
            </a:bodyPr>
            <a:lstStyle/>
            <a:p>
              <a:pPr algn="ctr">
                <a:defRPr/>
              </a:pPr>
              <a:r>
                <a:rPr lang="en-US" sz="1800" dirty="0" smtClean="0">
                  <a:latin typeface="Calibri" pitchFamily="34" charset="0"/>
                  <a:ea typeface="Calibri" pitchFamily="34" charset="0"/>
                  <a:cs typeface="Times New Roman" pitchFamily="18" charset="0"/>
                </a:rPr>
                <a:t>POSIX API Library and scheduler</a:t>
              </a:r>
              <a:endParaRPr lang="en-US" sz="3200" dirty="0">
                <a:latin typeface="Arial" pitchFamily="34" charset="0"/>
              </a:endParaRPr>
            </a:p>
          </p:txBody>
        </p:sp>
      </p:grpSp>
      <p:sp>
        <p:nvSpPr>
          <p:cNvPr id="5156" name="TextBox 28"/>
          <p:cNvSpPr txBox="1">
            <a:spLocks noChangeArrowheads="1"/>
          </p:cNvSpPr>
          <p:nvPr/>
        </p:nvSpPr>
        <p:spPr bwMode="auto">
          <a:xfrm>
            <a:off x="779724" y="1218824"/>
            <a:ext cx="1973580" cy="707886"/>
          </a:xfrm>
          <a:prstGeom prst="rect">
            <a:avLst/>
          </a:prstGeom>
          <a:noFill/>
          <a:ln w="9525">
            <a:noFill/>
            <a:miter lim="800000"/>
            <a:headEnd/>
            <a:tailEnd/>
          </a:ln>
        </p:spPr>
        <p:txBody>
          <a:bodyPr>
            <a:spAutoFit/>
          </a:bodyPr>
          <a:lstStyle/>
          <a:p>
            <a:pPr algn="ctr"/>
            <a:r>
              <a:rPr lang="en-US" sz="2000" b="1" dirty="0" smtClean="0"/>
              <a:t>              POSIX Partition</a:t>
            </a:r>
            <a:endParaRPr lang="en-US" sz="2000" b="1" dirty="0"/>
          </a:p>
        </p:txBody>
      </p:sp>
      <p:sp>
        <p:nvSpPr>
          <p:cNvPr id="5138" name="TextBox 18"/>
          <p:cNvSpPr txBox="1">
            <a:spLocks noChangeArrowheads="1"/>
          </p:cNvSpPr>
          <p:nvPr/>
        </p:nvSpPr>
        <p:spPr bwMode="auto">
          <a:xfrm>
            <a:off x="3608112" y="1218824"/>
            <a:ext cx="1973580" cy="707886"/>
          </a:xfrm>
          <a:prstGeom prst="rect">
            <a:avLst/>
          </a:prstGeom>
          <a:noFill/>
          <a:ln w="9525">
            <a:noFill/>
            <a:miter lim="800000"/>
            <a:headEnd/>
            <a:tailEnd/>
          </a:ln>
        </p:spPr>
        <p:txBody>
          <a:bodyPr>
            <a:spAutoFit/>
          </a:bodyPr>
          <a:lstStyle/>
          <a:p>
            <a:pPr algn="ctr"/>
            <a:r>
              <a:rPr lang="en-US" sz="2000" b="1" dirty="0" err="1" smtClean="0"/>
              <a:t>Deos</a:t>
            </a:r>
            <a:r>
              <a:rPr lang="en-US" sz="2000" b="1" dirty="0" smtClean="0"/>
              <a:t> 653 Partition</a:t>
            </a:r>
            <a:endParaRPr lang="en-US" sz="2000" b="1" dirty="0"/>
          </a:p>
        </p:txBody>
      </p:sp>
      <p:sp>
        <p:nvSpPr>
          <p:cNvPr id="20" name="TextBox 19"/>
          <p:cNvSpPr txBox="1"/>
          <p:nvPr/>
        </p:nvSpPr>
        <p:spPr bwMode="auto">
          <a:xfrm>
            <a:off x="2492188" y="4140100"/>
            <a:ext cx="1111037" cy="707886"/>
          </a:xfrm>
          <a:prstGeom prst="rect">
            <a:avLst/>
          </a:prstGeom>
          <a:solidFill>
            <a:schemeClr val="accent2">
              <a:lumMod val="60000"/>
              <a:lumOff val="40000"/>
            </a:schemeClr>
          </a:solidFill>
          <a:ln w="0">
            <a:noFill/>
            <a:prstDash val="dash"/>
          </a:ln>
        </p:spPr>
        <p:txBody>
          <a:bodyPr wrap="square">
            <a:spAutoFit/>
          </a:bodyPr>
          <a:lstStyle/>
          <a:p>
            <a:pPr algn="ctr">
              <a:defRPr/>
            </a:pPr>
            <a:r>
              <a:rPr lang="en-US" sz="2000" dirty="0">
                <a:ln>
                  <a:noFill/>
                  <a:prstDash val="dash"/>
                </a:ln>
                <a:latin typeface="Arial" pitchFamily="34" charset="0"/>
              </a:rPr>
              <a:t>Shared Memory</a:t>
            </a:r>
          </a:p>
        </p:txBody>
      </p:sp>
      <p:sp>
        <p:nvSpPr>
          <p:cNvPr id="36" name="Down Arrow 35"/>
          <p:cNvSpPr/>
          <p:nvPr/>
        </p:nvSpPr>
        <p:spPr bwMode="auto">
          <a:xfrm>
            <a:off x="7228947" y="4413400"/>
            <a:ext cx="457200" cy="731520"/>
          </a:xfrm>
          <a:prstGeom prst="downArrow">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defRPr/>
            </a:pPr>
            <a:endParaRPr lang="en-US" sz="2800" dirty="0">
              <a:latin typeface="Arial" pitchFamily="34" charset="0"/>
            </a:endParaRPr>
          </a:p>
        </p:txBody>
      </p:sp>
      <p:sp>
        <p:nvSpPr>
          <p:cNvPr id="43" name="TextBox 18"/>
          <p:cNvSpPr txBox="1">
            <a:spLocks noChangeArrowheads="1"/>
          </p:cNvSpPr>
          <p:nvPr/>
        </p:nvSpPr>
        <p:spPr bwMode="auto">
          <a:xfrm>
            <a:off x="6365179" y="1218824"/>
            <a:ext cx="1973580" cy="707886"/>
          </a:xfrm>
          <a:prstGeom prst="rect">
            <a:avLst/>
          </a:prstGeom>
          <a:noFill/>
          <a:ln w="9525">
            <a:noFill/>
            <a:miter lim="800000"/>
            <a:headEnd/>
            <a:tailEnd/>
          </a:ln>
        </p:spPr>
        <p:txBody>
          <a:bodyPr>
            <a:spAutoFit/>
          </a:bodyPr>
          <a:lstStyle/>
          <a:p>
            <a:pPr algn="ctr"/>
            <a:r>
              <a:rPr lang="en-US" sz="2000" b="1" dirty="0" err="1" smtClean="0"/>
              <a:t>Deos</a:t>
            </a:r>
            <a:r>
              <a:rPr lang="en-US" sz="2000" b="1" dirty="0" smtClean="0"/>
              <a:t> RMA Process</a:t>
            </a:r>
            <a:endParaRPr lang="en-US" sz="2000" b="1" dirty="0"/>
          </a:p>
        </p:txBody>
      </p:sp>
      <p:sp>
        <p:nvSpPr>
          <p:cNvPr id="48" name="TextBox 47"/>
          <p:cNvSpPr txBox="1"/>
          <p:nvPr/>
        </p:nvSpPr>
        <p:spPr bwMode="auto">
          <a:xfrm>
            <a:off x="5307515" y="4140099"/>
            <a:ext cx="1272580" cy="707886"/>
          </a:xfrm>
          <a:prstGeom prst="rect">
            <a:avLst/>
          </a:prstGeom>
          <a:solidFill>
            <a:schemeClr val="accent2">
              <a:lumMod val="60000"/>
              <a:lumOff val="40000"/>
            </a:schemeClr>
          </a:solidFill>
          <a:ln w="0">
            <a:noFill/>
            <a:prstDash val="dash"/>
          </a:ln>
        </p:spPr>
        <p:txBody>
          <a:bodyPr wrap="square">
            <a:spAutoFit/>
          </a:bodyPr>
          <a:lstStyle/>
          <a:p>
            <a:pPr algn="ctr">
              <a:defRPr/>
            </a:pPr>
            <a:r>
              <a:rPr lang="en-US" sz="2000" dirty="0">
                <a:ln>
                  <a:noFill/>
                  <a:prstDash val="dash"/>
                </a:ln>
                <a:latin typeface="Arial" pitchFamily="34" charset="0"/>
              </a:rPr>
              <a:t>Shared Memory</a:t>
            </a:r>
          </a:p>
        </p:txBody>
      </p:sp>
      <p:sp>
        <p:nvSpPr>
          <p:cNvPr id="46" name="Rectangle 20"/>
          <p:cNvSpPr>
            <a:spLocks noChangeArrowheads="1"/>
          </p:cNvSpPr>
          <p:nvPr/>
        </p:nvSpPr>
        <p:spPr bwMode="auto">
          <a:xfrm>
            <a:off x="3656247" y="3471256"/>
            <a:ext cx="1803370" cy="453317"/>
          </a:xfrm>
          <a:prstGeom prst="rect">
            <a:avLst/>
          </a:prstGeom>
          <a:solidFill>
            <a:schemeClr val="accent5">
              <a:lumMod val="40000"/>
              <a:lumOff val="60000"/>
            </a:schemeClr>
          </a:solidFill>
          <a:ln w="9525">
            <a:solidFill>
              <a:schemeClr val="tx1"/>
            </a:solidFill>
            <a:miter lim="800000"/>
            <a:headEnd/>
            <a:tailEnd/>
          </a:ln>
          <a:scene3d>
            <a:camera prst="legacyObliqueTopLeft"/>
            <a:lightRig rig="freezing" dir="t"/>
          </a:scene3d>
          <a:sp3d extrusionH="430200" prstMaterial="legacyMatte">
            <a:bevelT w="13500" h="13500" prst="angle"/>
            <a:bevelB w="13500" h="13500" prst="angle"/>
            <a:extrusionClr>
              <a:schemeClr val="bg1">
                <a:lumMod val="65000"/>
              </a:schemeClr>
            </a:extrusionClr>
          </a:sp3d>
        </p:spPr>
        <p:txBody>
          <a:bodyPr>
            <a:flatTx/>
          </a:bodyPr>
          <a:lstStyle/>
          <a:p>
            <a:pPr algn="ctr">
              <a:defRPr/>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IOI </a:t>
            </a:r>
            <a:r>
              <a:rPr lang="en-US" sz="2000" dirty="0" smtClean="0">
                <a:latin typeface="Calibri" pitchFamily="34" charset="0"/>
                <a:cs typeface="Times New Roman" pitchFamily="18" charset="0"/>
              </a:rPr>
              <a:t>Lib</a:t>
            </a:r>
            <a:endParaRPr lang="en-US" sz="3600" dirty="0">
              <a:latin typeface="Arial" pitchFamily="34" charset="0"/>
            </a:endParaRPr>
          </a:p>
        </p:txBody>
      </p:sp>
      <p:grpSp>
        <p:nvGrpSpPr>
          <p:cNvPr id="3" name="Group 2"/>
          <p:cNvGrpSpPr/>
          <p:nvPr/>
        </p:nvGrpSpPr>
        <p:grpSpPr>
          <a:xfrm>
            <a:off x="3638939" y="2168323"/>
            <a:ext cx="1828800" cy="1300849"/>
            <a:chOff x="10069586" y="2035421"/>
            <a:chExt cx="1338000" cy="1300849"/>
          </a:xfrm>
        </p:grpSpPr>
        <p:sp>
          <p:nvSpPr>
            <p:cNvPr id="37" name="Rectangle 19"/>
            <p:cNvSpPr>
              <a:spLocks noChangeArrowheads="1"/>
            </p:cNvSpPr>
            <p:nvPr/>
          </p:nvSpPr>
          <p:spPr bwMode="auto">
            <a:xfrm>
              <a:off x="10089500" y="2035421"/>
              <a:ext cx="1312146" cy="1300849"/>
            </a:xfrm>
            <a:prstGeom prst="rect">
              <a:avLst/>
            </a:prstGeom>
            <a:solidFill>
              <a:schemeClr val="accent5">
                <a:lumMod val="40000"/>
                <a:lumOff val="60000"/>
              </a:schemeClr>
            </a:solidFill>
            <a:ln w="12700">
              <a:solidFill>
                <a:schemeClr val="tx1"/>
              </a:solidFill>
              <a:miter lim="800000"/>
              <a:headEnd/>
              <a:tailEnd/>
            </a:ln>
            <a:scene3d>
              <a:camera prst="legacyObliqueTopLeft"/>
              <a:lightRig rig="legacyFlat3" dir="t"/>
            </a:scene3d>
            <a:sp3d extrusionH="430200" prstMaterial="legacyMatte">
              <a:bevelT w="13500" h="13500" prst="angle"/>
              <a:bevelB w="13500" h="13500" prst="angle"/>
              <a:extrusionClr>
                <a:schemeClr val="bg1">
                  <a:lumMod val="65000"/>
                </a:schemeClr>
              </a:extrusionClr>
            </a:sp3d>
          </p:spPr>
          <p:txBody>
            <a:bodyPr>
              <a:flatTx/>
            </a:bodyPr>
            <a:lstStyle/>
            <a:p>
              <a:pPr algn="ctr">
                <a:defRPr/>
              </a:pPr>
              <a:r>
                <a:rPr lang="en-US" sz="2000" dirty="0" smtClean="0">
                  <a:latin typeface="Calibri" pitchFamily="34" charset="0"/>
                  <a:ea typeface="Calibri" pitchFamily="34" charset="0"/>
                  <a:cs typeface="Times New Roman" pitchFamily="18" charset="0"/>
                </a:rPr>
                <a:t>653 User </a:t>
              </a:r>
              <a:r>
                <a:rPr lang="en-US" sz="2000" dirty="0">
                  <a:latin typeface="Calibri" pitchFamily="34" charset="0"/>
                  <a:ea typeface="Calibri" pitchFamily="34" charset="0"/>
                  <a:cs typeface="Times New Roman" pitchFamily="18" charset="0"/>
                </a:rPr>
                <a:t>Executable</a:t>
              </a:r>
              <a:endParaRPr lang="en-US" sz="2000" dirty="0">
                <a:latin typeface="Arial" pitchFamily="34" charset="0"/>
                <a:ea typeface="Calibri" pitchFamily="34" charset="0"/>
                <a:cs typeface="Times New Roman" pitchFamily="18" charset="0"/>
              </a:endParaRPr>
            </a:p>
          </p:txBody>
        </p:sp>
        <p:sp>
          <p:nvSpPr>
            <p:cNvPr id="30" name="Rectangle 20"/>
            <p:cNvSpPr>
              <a:spLocks noChangeArrowheads="1"/>
            </p:cNvSpPr>
            <p:nvPr/>
          </p:nvSpPr>
          <p:spPr bwMode="auto">
            <a:xfrm>
              <a:off x="10069586" y="2685845"/>
              <a:ext cx="1338000" cy="614470"/>
            </a:xfrm>
            <a:prstGeom prst="rect">
              <a:avLst/>
            </a:prstGeom>
            <a:solidFill>
              <a:srgbClr val="92D050"/>
            </a:solidFill>
            <a:ln w="9525">
              <a:solidFill>
                <a:srgbClr val="00B050"/>
              </a:solidFill>
              <a:miter lim="800000"/>
              <a:headEnd/>
              <a:tailEnd/>
            </a:ln>
          </p:spPr>
          <p:txBody>
            <a:bodyPr>
              <a:flatTx/>
            </a:bodyPr>
            <a:lstStyle/>
            <a:p>
              <a:pPr algn="ctr">
                <a:defRPr/>
              </a:pPr>
              <a:r>
                <a:rPr lang="en-US" sz="1800" dirty="0" smtClean="0">
                  <a:latin typeface="Calibri" pitchFamily="34" charset="0"/>
                  <a:ea typeface="Calibri" pitchFamily="34" charset="0"/>
                  <a:cs typeface="Times New Roman" pitchFamily="18" charset="0"/>
                </a:rPr>
                <a:t>ARINC 653 P1 API and scheduler</a:t>
              </a:r>
              <a:endParaRPr lang="en-US" sz="3200" dirty="0">
                <a:latin typeface="Arial" pitchFamily="34" charset="0"/>
              </a:endParaRPr>
            </a:p>
          </p:txBody>
        </p:sp>
      </p:grpSp>
      <p:sp>
        <p:nvSpPr>
          <p:cNvPr id="40" name="Rectangle 20"/>
          <p:cNvSpPr>
            <a:spLocks noChangeArrowheads="1"/>
          </p:cNvSpPr>
          <p:nvPr/>
        </p:nvSpPr>
        <p:spPr bwMode="auto">
          <a:xfrm>
            <a:off x="6407090" y="3471256"/>
            <a:ext cx="1913739" cy="453316"/>
          </a:xfrm>
          <a:prstGeom prst="rect">
            <a:avLst/>
          </a:prstGeom>
          <a:solidFill>
            <a:schemeClr val="accent5">
              <a:lumMod val="40000"/>
              <a:lumOff val="60000"/>
            </a:schemeClr>
          </a:solidFill>
          <a:ln w="9525">
            <a:solidFill>
              <a:schemeClr val="tx1"/>
            </a:solidFill>
            <a:miter lim="800000"/>
            <a:headEnd/>
            <a:tailEnd/>
          </a:ln>
          <a:scene3d>
            <a:camera prst="legacyObliqueTopLeft"/>
            <a:lightRig rig="freezing" dir="t"/>
          </a:scene3d>
          <a:sp3d extrusionH="430200" prstMaterial="legacyMatte">
            <a:bevelT w="13500" h="13500" prst="angle"/>
            <a:bevelB w="13500" h="13500" prst="angle"/>
            <a:extrusionClr>
              <a:schemeClr val="bg1">
                <a:lumMod val="65000"/>
              </a:schemeClr>
            </a:extrusionClr>
          </a:sp3d>
        </p:spPr>
        <p:txBody>
          <a:bodyPr>
            <a:flatTx/>
          </a:bodyPr>
          <a:lstStyle/>
          <a:p>
            <a:pPr algn="ctr">
              <a:defRPr/>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IOI  </a:t>
            </a:r>
            <a:r>
              <a:rPr lang="en-US" sz="2000" dirty="0" smtClean="0">
                <a:latin typeface="Calibri" pitchFamily="34" charset="0"/>
                <a:cs typeface="Times New Roman" pitchFamily="18" charset="0"/>
              </a:rPr>
              <a:t>Lib</a:t>
            </a:r>
            <a:endParaRPr lang="en-US" sz="3600" dirty="0">
              <a:latin typeface="Arial" pitchFamily="34" charset="0"/>
            </a:endParaRPr>
          </a:p>
        </p:txBody>
      </p:sp>
      <p:sp>
        <p:nvSpPr>
          <p:cNvPr id="49" name="Rectangle 20"/>
          <p:cNvSpPr>
            <a:spLocks noChangeArrowheads="1"/>
          </p:cNvSpPr>
          <p:nvPr/>
        </p:nvSpPr>
        <p:spPr bwMode="auto">
          <a:xfrm>
            <a:off x="6407089" y="3026882"/>
            <a:ext cx="1913740" cy="453369"/>
          </a:xfrm>
          <a:prstGeom prst="rect">
            <a:avLst/>
          </a:prstGeom>
          <a:solidFill>
            <a:srgbClr val="FFCC66"/>
          </a:solidFill>
          <a:ln w="9525">
            <a:solidFill>
              <a:schemeClr val="tx1"/>
            </a:solidFill>
            <a:miter lim="800000"/>
            <a:headEnd/>
            <a:tailEnd/>
          </a:ln>
          <a:scene3d>
            <a:camera prst="legacyObliqueTopLeft"/>
            <a:lightRig rig="freezing" dir="t"/>
          </a:scene3d>
          <a:sp3d extrusionH="430200" prstMaterial="legacyMatte">
            <a:bevelT w="13500" h="13500" prst="angle"/>
            <a:bevelB w="13500" h="13500" prst="angle"/>
            <a:extrusionClr>
              <a:srgbClr val="FFCC66"/>
            </a:extrusionClr>
          </a:sp3d>
        </p:spPr>
        <p:txBody>
          <a:bodyPr>
            <a:flatTx/>
          </a:bodyPr>
          <a:lstStyle/>
          <a:p>
            <a:pPr algn="ctr">
              <a:defRPr/>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TCP/IP (LWIP)</a:t>
            </a:r>
            <a:endParaRPr lang="en-US" sz="3600" dirty="0">
              <a:latin typeface="Arial" pitchFamily="34" charset="0"/>
            </a:endParaRPr>
          </a:p>
        </p:txBody>
      </p:sp>
      <p:sp>
        <p:nvSpPr>
          <p:cNvPr id="42" name="Rectangle 19"/>
          <p:cNvSpPr>
            <a:spLocks noChangeArrowheads="1"/>
          </p:cNvSpPr>
          <p:nvPr/>
        </p:nvSpPr>
        <p:spPr bwMode="auto">
          <a:xfrm>
            <a:off x="6407090" y="2148790"/>
            <a:ext cx="1913739" cy="904180"/>
          </a:xfrm>
          <a:prstGeom prst="rect">
            <a:avLst/>
          </a:prstGeom>
          <a:solidFill>
            <a:schemeClr val="accent5">
              <a:lumMod val="40000"/>
              <a:lumOff val="60000"/>
            </a:schemeClr>
          </a:solidFill>
          <a:ln w="12700">
            <a:solidFill>
              <a:schemeClr val="tx1"/>
            </a:solidFill>
            <a:miter lim="800000"/>
            <a:headEnd/>
            <a:tailEnd/>
          </a:ln>
          <a:scene3d>
            <a:camera prst="legacyObliqueTopLeft"/>
            <a:lightRig rig="legacyFlat3" dir="t"/>
          </a:scene3d>
          <a:sp3d extrusionH="430200" prstMaterial="legacyMatte">
            <a:bevelT w="13500" h="13500" prst="angle"/>
            <a:bevelB w="13500" h="13500" prst="angle"/>
            <a:extrusionClr>
              <a:schemeClr val="bg1">
                <a:lumMod val="65000"/>
              </a:schemeClr>
            </a:extrusionClr>
          </a:sp3d>
        </p:spPr>
        <p:txBody>
          <a:bodyPr>
            <a:flatTx/>
          </a:bodyPr>
          <a:lstStyle/>
          <a:p>
            <a:pPr algn="ctr">
              <a:defRPr/>
            </a:pPr>
            <a:r>
              <a:rPr lang="en-US" sz="2000" dirty="0" smtClean="0">
                <a:latin typeface="Calibri" pitchFamily="34" charset="0"/>
                <a:ea typeface="Calibri" pitchFamily="34" charset="0"/>
                <a:cs typeface="Times New Roman" pitchFamily="18" charset="0"/>
              </a:rPr>
              <a:t>User </a:t>
            </a:r>
            <a:r>
              <a:rPr lang="en-US" sz="2000" dirty="0">
                <a:latin typeface="Calibri" pitchFamily="34" charset="0"/>
                <a:ea typeface="Calibri" pitchFamily="34" charset="0"/>
                <a:cs typeface="Times New Roman" pitchFamily="18" charset="0"/>
              </a:rPr>
              <a:t>Executable</a:t>
            </a:r>
            <a:endParaRPr lang="en-US" sz="2000" dirty="0">
              <a:latin typeface="Arial" pitchFamily="34" charset="0"/>
              <a:ea typeface="Calibri" pitchFamily="34" charset="0"/>
              <a:cs typeface="Times New Roman" pitchFamily="18" charset="0"/>
            </a:endParaRPr>
          </a:p>
        </p:txBody>
      </p:sp>
      <p:sp>
        <p:nvSpPr>
          <p:cNvPr id="2" name="Rectangle 1"/>
          <p:cNvSpPr/>
          <p:nvPr/>
        </p:nvSpPr>
        <p:spPr>
          <a:xfrm>
            <a:off x="6560288" y="2575249"/>
            <a:ext cx="1631990" cy="399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solidFill>
                  <a:schemeClr val="tx1"/>
                </a:solidFill>
                <a:latin typeface="Calibri" panose="020F0502020204030204" pitchFamily="34" charset="0"/>
              </a:rPr>
              <a:t>Deos</a:t>
            </a:r>
            <a:r>
              <a:rPr lang="en-US" sz="1800" dirty="0" smtClean="0">
                <a:solidFill>
                  <a:schemeClr val="tx1"/>
                </a:solidFill>
                <a:latin typeface="Calibri" panose="020F0502020204030204" pitchFamily="34" charset="0"/>
              </a:rPr>
              <a:t> API</a:t>
            </a:r>
            <a:endParaRPr lang="en-US" sz="1800" dirty="0">
              <a:solidFill>
                <a:schemeClr val="tx1"/>
              </a:solidFill>
              <a:latin typeface="Calibri" panose="020F0502020204030204" pitchFamily="34" charset="0"/>
            </a:endParaRPr>
          </a:p>
        </p:txBody>
      </p:sp>
      <p:pic>
        <p:nvPicPr>
          <p:cNvPr id="50" name="Picture 49" descr="Hom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327" y="1122924"/>
            <a:ext cx="1425702" cy="55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le 12"/>
          <p:cNvSpPr>
            <a:spLocks noGrp="1"/>
          </p:cNvSpPr>
          <p:nvPr>
            <p:ph type="title"/>
          </p:nvPr>
        </p:nvSpPr>
        <p:spPr>
          <a:xfrm>
            <a:off x="0" y="274640"/>
            <a:ext cx="9144000" cy="792162"/>
          </a:xfrm>
        </p:spPr>
        <p:txBody>
          <a:bodyPr/>
          <a:lstStyle/>
          <a:p>
            <a:pPr marL="179388"/>
            <a:r>
              <a:rPr lang="en-US" dirty="0" err="1" smtClean="0"/>
              <a:t>Deos+RTEMS</a:t>
            </a:r>
            <a:r>
              <a:rPr lang="en-US" dirty="0" smtClean="0"/>
              <a:t> Architecture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Challenges</a:t>
            </a:r>
            <a:endParaRPr lang="en-US" dirty="0"/>
          </a:p>
        </p:txBody>
      </p:sp>
      <p:sp>
        <p:nvSpPr>
          <p:cNvPr id="3" name="Content Placeholder 2"/>
          <p:cNvSpPr>
            <a:spLocks noGrp="1"/>
          </p:cNvSpPr>
          <p:nvPr>
            <p:ph idx="1"/>
          </p:nvPr>
        </p:nvSpPr>
        <p:spPr>
          <a:xfrm>
            <a:off x="450377" y="1308847"/>
            <a:ext cx="8101952" cy="4876804"/>
          </a:xfrm>
        </p:spPr>
        <p:txBody>
          <a:bodyPr/>
          <a:lstStyle/>
          <a:p>
            <a:pPr marL="457200" indent="-457200">
              <a:buFont typeface="+mj-lt"/>
              <a:buAutoNum type="arabicPeriod"/>
            </a:pPr>
            <a:r>
              <a:rPr lang="en-US" dirty="0" smtClean="0"/>
              <a:t>Adapt RTEMS for </a:t>
            </a:r>
            <a:r>
              <a:rPr lang="en-US" dirty="0" err="1" smtClean="0"/>
              <a:t>paravirtualized</a:t>
            </a:r>
            <a:r>
              <a:rPr lang="en-US" dirty="0" smtClean="0"/>
              <a:t> environment</a:t>
            </a:r>
          </a:p>
          <a:p>
            <a:pPr lvl="1"/>
            <a:r>
              <a:rPr lang="en-US" b="0" dirty="0" smtClean="0"/>
              <a:t>Always assumes kernel mode even in user app</a:t>
            </a:r>
          </a:p>
          <a:p>
            <a:pPr lvl="1"/>
            <a:r>
              <a:rPr lang="en-US" b="0" dirty="0" smtClean="0"/>
              <a:t>Device driver responsibility shared by (user) BSP</a:t>
            </a:r>
          </a:p>
          <a:p>
            <a:pPr lvl="1"/>
            <a:r>
              <a:rPr lang="en-US" b="0" dirty="0" smtClean="0"/>
              <a:t>Ensure behavior and performance maintained</a:t>
            </a:r>
          </a:p>
          <a:p>
            <a:pPr lvl="1"/>
            <a:r>
              <a:rPr lang="en-US" dirty="0" smtClean="0"/>
              <a:t>Solution:</a:t>
            </a:r>
            <a:r>
              <a:rPr lang="en-US" b="0" dirty="0" smtClean="0"/>
              <a:t> Add </a:t>
            </a:r>
            <a:r>
              <a:rPr lang="en-US" b="0" dirty="0" err="1" smtClean="0"/>
              <a:t>Deos</a:t>
            </a:r>
            <a:r>
              <a:rPr lang="en-US" b="0" dirty="0" smtClean="0"/>
              <a:t> </a:t>
            </a:r>
            <a:r>
              <a:rPr lang="en-US" b="0" dirty="0" err="1" smtClean="0"/>
              <a:t>paravirtualization</a:t>
            </a:r>
            <a:r>
              <a:rPr lang="en-US" b="0" dirty="0" smtClean="0"/>
              <a:t> adapter which uses </a:t>
            </a:r>
            <a:r>
              <a:rPr lang="en-US" b="0" dirty="0" err="1" smtClean="0"/>
              <a:t>Deos</a:t>
            </a:r>
            <a:r>
              <a:rPr lang="en-US" b="0" dirty="0" smtClean="0"/>
              <a:t> for supervisor mode services and IO</a:t>
            </a:r>
          </a:p>
          <a:p>
            <a:pPr marL="457200" lvl="1" indent="0">
              <a:buNone/>
            </a:pPr>
            <a:endParaRPr lang="en-US" b="0" dirty="0" smtClean="0"/>
          </a:p>
          <a:p>
            <a:pPr marL="457200" indent="-457200">
              <a:buFont typeface="+mj-lt"/>
              <a:buAutoNum type="arabicPeriod"/>
            </a:pPr>
            <a:r>
              <a:rPr lang="en-US" dirty="0" smtClean="0"/>
              <a:t>Add missing POSIX services</a:t>
            </a:r>
          </a:p>
          <a:p>
            <a:pPr marL="857250" lvl="1" indent="-457200"/>
            <a:r>
              <a:rPr lang="en-US" b="0" dirty="0" smtClean="0"/>
              <a:t>Really a conformance need. If they had been used by apps, RTEMS would have already had them</a:t>
            </a:r>
          </a:p>
          <a:p>
            <a:pPr marL="857250" lvl="1" indent="-457200"/>
            <a:r>
              <a:rPr lang="en-US" dirty="0" smtClean="0"/>
              <a:t>Solution:</a:t>
            </a:r>
            <a:r>
              <a:rPr lang="en-US" b="0" dirty="0" smtClean="0"/>
              <a:t> Implement the missing services</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Challenges</a:t>
            </a:r>
            <a:endParaRPr lang="en-US" dirty="0"/>
          </a:p>
        </p:txBody>
      </p:sp>
      <p:sp>
        <p:nvSpPr>
          <p:cNvPr id="3" name="Content Placeholder 2"/>
          <p:cNvSpPr>
            <a:spLocks noGrp="1"/>
          </p:cNvSpPr>
          <p:nvPr>
            <p:ph idx="1"/>
          </p:nvPr>
        </p:nvSpPr>
        <p:spPr>
          <a:xfrm>
            <a:off x="450377" y="1308847"/>
            <a:ext cx="8101952" cy="4876804"/>
          </a:xfrm>
        </p:spPr>
        <p:txBody>
          <a:bodyPr/>
          <a:lstStyle/>
          <a:p>
            <a:pPr marL="457200" indent="-457200">
              <a:buFont typeface="+mj-lt"/>
              <a:buAutoNum type="arabicPeriod" startAt="3"/>
            </a:pPr>
            <a:r>
              <a:rPr lang="en-US" dirty="0" smtClean="0"/>
              <a:t>Development Tools</a:t>
            </a:r>
          </a:p>
          <a:p>
            <a:pPr marL="857250" lvl="1" indent="-457200"/>
            <a:r>
              <a:rPr lang="en-US" b="0" dirty="0" smtClean="0"/>
              <a:t>RTEMS: GNU tools on *NIX and Windows</a:t>
            </a:r>
          </a:p>
          <a:p>
            <a:pPr marL="857250" lvl="1" indent="-457200"/>
            <a:r>
              <a:rPr lang="en-US" b="0" dirty="0" err="1" smtClean="0"/>
              <a:t>Deos</a:t>
            </a:r>
            <a:r>
              <a:rPr lang="en-US" b="0" dirty="0" smtClean="0"/>
              <a:t>: GNU tools on Windows Eclipse-based IDE</a:t>
            </a:r>
          </a:p>
          <a:p>
            <a:pPr marL="857250" lvl="1" indent="-457200"/>
            <a:r>
              <a:rPr lang="en-US" dirty="0" smtClean="0"/>
              <a:t>Solution:</a:t>
            </a:r>
            <a:r>
              <a:rPr lang="en-US" b="0" dirty="0" smtClean="0"/>
              <a:t> Provide pre-built RTEMS tools which are integrated into Open Arbor on Windows</a:t>
            </a:r>
          </a:p>
          <a:p>
            <a:pPr marL="857250" lvl="1" indent="-457200"/>
            <a:endParaRPr lang="en-US" b="0" dirty="0" smtClean="0"/>
          </a:p>
          <a:p>
            <a:pPr marL="457200" indent="-457200">
              <a:buFont typeface="+mj-lt"/>
              <a:buAutoNum type="arabicPeriod" startAt="3"/>
            </a:pPr>
            <a:r>
              <a:rPr lang="en-US" dirty="0" smtClean="0"/>
              <a:t>Performance</a:t>
            </a:r>
          </a:p>
          <a:p>
            <a:pPr marL="857250" lvl="1" indent="-457200"/>
            <a:r>
              <a:rPr lang="en-US" b="0" dirty="0" smtClean="0"/>
              <a:t>Concern: Does the combined environment suffer?</a:t>
            </a:r>
          </a:p>
          <a:p>
            <a:pPr marL="857250" lvl="1" indent="-457200"/>
            <a:r>
              <a:rPr lang="en-US" dirty="0" smtClean="0"/>
              <a:t>Solution: </a:t>
            </a:r>
            <a:r>
              <a:rPr lang="en-US" b="0" dirty="0" err="1" smtClean="0"/>
              <a:t>Deos</a:t>
            </a:r>
            <a:r>
              <a:rPr lang="en-US" b="0" dirty="0" smtClean="0"/>
              <a:t> was unmodified and maintains its certification package. Other than interrupt disable, RTEMS compiles to the same assembly instructions as on bare hardware</a:t>
            </a:r>
            <a:endParaRPr lang="en-US" b="0" dirty="0"/>
          </a:p>
        </p:txBody>
      </p:sp>
    </p:spTree>
    <p:extLst>
      <p:ext uri="{BB962C8B-B14F-4D97-AF65-F5344CB8AC3E}">
        <p14:creationId xmlns:p14="http://schemas.microsoft.com/office/powerpoint/2010/main" val="3237194697"/>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Aviation-focused professional group formed in 2010 to define an open avionics environment</a:t>
            </a:r>
          </a:p>
          <a:p>
            <a:r>
              <a:rPr lang="en-US" dirty="0" smtClean="0"/>
              <a:t>"Voluntary Consensus Standards Body" as defined by the National Technology Transfer Act and OMB Circular A-119 </a:t>
            </a:r>
          </a:p>
          <a:p>
            <a:pPr lvl="1"/>
            <a:r>
              <a:rPr lang="en-US" b="0" dirty="0" smtClean="0"/>
              <a:t>Facilitates US government participation</a:t>
            </a:r>
          </a:p>
          <a:p>
            <a:r>
              <a:rPr lang="en-US" dirty="0" smtClean="0"/>
              <a:t>Approximately 90 member organizations</a:t>
            </a:r>
          </a:p>
          <a:p>
            <a:r>
              <a:rPr lang="en-US" dirty="0" smtClean="0"/>
              <a:t>Promotes a competitive open market of portable and reusable software components</a:t>
            </a:r>
          </a:p>
        </p:txBody>
      </p:sp>
      <p:sp>
        <p:nvSpPr>
          <p:cNvPr id="5" name="Rectangle 4"/>
          <p:cNvSpPr/>
          <p:nvPr/>
        </p:nvSpPr>
        <p:spPr>
          <a:xfrm>
            <a:off x="992749" y="5751953"/>
            <a:ext cx="6843657" cy="484094"/>
          </a:xfrm>
          <a:prstGeom prst="rect">
            <a:avLst/>
          </a:prstGeom>
          <a:solidFill>
            <a:schemeClr val="accent5">
              <a:lumMod val="90000"/>
            </a:schemeClr>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cs typeface="Times New Roman" panose="02020603050405020304" pitchFamily="18" charset="0"/>
                <a:hlinkClick r:id="rId2"/>
              </a:rPr>
              <a:t>http://</a:t>
            </a:r>
            <a:r>
              <a:rPr lang="en-US" sz="2400" b="1" dirty="0" smtClean="0">
                <a:cs typeface="Times New Roman" panose="02020603050405020304" pitchFamily="18" charset="0"/>
                <a:hlinkClick r:id="rId2"/>
              </a:rPr>
              <a:t>www.opengroup.org/face/consortium</a:t>
            </a:r>
            <a:endParaRPr lang="en-US" sz="2400" b="1" dirty="0">
              <a:cs typeface="Times New Roman" panose="02020603050405020304" pitchFamily="18" charset="0"/>
            </a:endParaRPr>
          </a:p>
        </p:txBody>
      </p:sp>
      <p:sp>
        <p:nvSpPr>
          <p:cNvPr id="2" name="Title 1"/>
          <p:cNvSpPr>
            <a:spLocks noGrp="1"/>
          </p:cNvSpPr>
          <p:nvPr>
            <p:ph type="title"/>
          </p:nvPr>
        </p:nvSpPr>
        <p:spPr>
          <a:xfrm>
            <a:off x="76200" y="381000"/>
            <a:ext cx="9067800" cy="1143000"/>
          </a:xfrm>
        </p:spPr>
        <p:txBody>
          <a:bodyPr/>
          <a:lstStyle/>
          <a:p>
            <a:r>
              <a:rPr lang="en-US" dirty="0" smtClean="0"/>
              <a:t>Open Group Future Airborne Capability Environment (FACE)</a:t>
            </a:r>
            <a:endParaRPr lang="en-US" dirty="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Paravirtualizing</a:t>
            </a:r>
            <a:r>
              <a:rPr lang="en-US" dirty="0" smtClean="0"/>
              <a:t> RTEMS</a:t>
            </a:r>
            <a:endParaRPr lang="en-US" dirty="0"/>
          </a:p>
        </p:txBody>
      </p:sp>
      <p:sp>
        <p:nvSpPr>
          <p:cNvPr id="3" name="Content Placeholder 2"/>
          <p:cNvSpPr>
            <a:spLocks noGrp="1"/>
          </p:cNvSpPr>
          <p:nvPr>
            <p:ph idx="1"/>
          </p:nvPr>
        </p:nvSpPr>
        <p:spPr>
          <a:xfrm>
            <a:off x="450377" y="1443319"/>
            <a:ext cx="7855424" cy="5056094"/>
          </a:xfrm>
        </p:spPr>
        <p:txBody>
          <a:bodyPr/>
          <a:lstStyle/>
          <a:p>
            <a:r>
              <a:rPr lang="en-US" dirty="0" smtClean="0"/>
              <a:t>Remove protected/sensitive instructions</a:t>
            </a:r>
          </a:p>
          <a:p>
            <a:pPr lvl="1"/>
            <a:r>
              <a:rPr lang="en-US" b="0" dirty="0" smtClean="0"/>
              <a:t>Replaced interrupt enable/disable with </a:t>
            </a:r>
            <a:r>
              <a:rPr lang="en-US" b="0" dirty="0" err="1" smtClean="0"/>
              <a:t>hypercalls</a:t>
            </a:r>
            <a:r>
              <a:rPr lang="en-US" b="0" dirty="0" smtClean="0"/>
              <a:t> in </a:t>
            </a:r>
            <a:r>
              <a:rPr lang="en-US" b="0" dirty="0" err="1" smtClean="0"/>
              <a:t>paravirtualized</a:t>
            </a:r>
            <a:r>
              <a:rPr lang="en-US" b="0" dirty="0" smtClean="0"/>
              <a:t> BSP</a:t>
            </a:r>
          </a:p>
          <a:p>
            <a:pPr lvl="1"/>
            <a:r>
              <a:rPr lang="en-US" b="0" dirty="0" smtClean="0"/>
              <a:t>Address use of protected instructions in </a:t>
            </a:r>
            <a:r>
              <a:rPr lang="en-US" b="0" dirty="0" err="1" smtClean="0"/>
              <a:t>newlib</a:t>
            </a:r>
            <a:endParaRPr lang="en-US" b="0" dirty="0" smtClean="0"/>
          </a:p>
          <a:p>
            <a:pPr lvl="1"/>
            <a:r>
              <a:rPr lang="en-US" b="0" dirty="0" smtClean="0"/>
              <a:t>RTEMS now has </a:t>
            </a:r>
            <a:r>
              <a:rPr lang="en-US" b="0" dirty="0" err="1" smtClean="0"/>
              <a:t>paravirtualized</a:t>
            </a:r>
            <a:r>
              <a:rPr lang="en-US" b="0" dirty="0" smtClean="0"/>
              <a:t> support for: </a:t>
            </a:r>
          </a:p>
          <a:p>
            <a:pPr lvl="2"/>
            <a:r>
              <a:rPr lang="en-US" b="0" dirty="0" smtClean="0"/>
              <a:t>x86, PowerPC, SPARC</a:t>
            </a:r>
          </a:p>
          <a:p>
            <a:endParaRPr lang="en-US" dirty="0" smtClean="0"/>
          </a:p>
          <a:p>
            <a:r>
              <a:rPr lang="en-US" dirty="0" err="1" smtClean="0"/>
              <a:t>Deos</a:t>
            </a:r>
            <a:r>
              <a:rPr lang="en-US" dirty="0" smtClean="0"/>
              <a:t>/RTEMS available for:</a:t>
            </a:r>
          </a:p>
          <a:p>
            <a:pPr lvl="1"/>
            <a:r>
              <a:rPr lang="en-US" b="0" dirty="0" smtClean="0"/>
              <a:t>x86, PowerPC</a:t>
            </a:r>
          </a:p>
          <a:p>
            <a:pPr lvl="1"/>
            <a:endParaRPr lang="en-US" b="0" dirty="0"/>
          </a:p>
          <a:p>
            <a:r>
              <a:rPr lang="en-US" b="0" dirty="0" smtClean="0"/>
              <a:t>Other architectures including ARM possible</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a:t>
            </a:r>
            <a:endParaRPr lang="en-US" dirty="0"/>
          </a:p>
        </p:txBody>
      </p:sp>
      <p:sp>
        <p:nvSpPr>
          <p:cNvPr id="3" name="Content Placeholder 2"/>
          <p:cNvSpPr>
            <a:spLocks noGrp="1"/>
          </p:cNvSpPr>
          <p:nvPr>
            <p:ph idx="1"/>
          </p:nvPr>
        </p:nvSpPr>
        <p:spPr>
          <a:xfrm>
            <a:off x="450377" y="1501796"/>
            <a:ext cx="7855424" cy="4162567"/>
          </a:xfrm>
        </p:spPr>
        <p:txBody>
          <a:bodyPr/>
          <a:lstStyle/>
          <a:p>
            <a:r>
              <a:rPr lang="en-US" dirty="0" smtClean="0"/>
              <a:t>Partitions lack accurate global time knowledge</a:t>
            </a:r>
          </a:p>
          <a:p>
            <a:r>
              <a:rPr lang="en-US" dirty="0" smtClean="0"/>
              <a:t>Need to track passage of time in RTEMS partition</a:t>
            </a:r>
          </a:p>
          <a:p>
            <a:r>
              <a:rPr lang="en-US" dirty="0" smtClean="0"/>
              <a:t>Approach</a:t>
            </a:r>
          </a:p>
          <a:p>
            <a:pPr lvl="1"/>
            <a:r>
              <a:rPr lang="en-US" b="0" dirty="0" smtClean="0"/>
              <a:t>Consume entire partition budget – never yield</a:t>
            </a:r>
          </a:p>
          <a:p>
            <a:pPr lvl="2"/>
            <a:r>
              <a:rPr lang="en-US" b="0" dirty="0" smtClean="0"/>
              <a:t>Good design choice for real-time</a:t>
            </a:r>
          </a:p>
          <a:p>
            <a:pPr lvl="1"/>
            <a:r>
              <a:rPr lang="en-US" b="0" dirty="0" smtClean="0"/>
              <a:t>Use </a:t>
            </a:r>
            <a:r>
              <a:rPr lang="en-US" b="0" dirty="0" err="1" smtClean="0"/>
              <a:t>Deos</a:t>
            </a:r>
            <a:r>
              <a:rPr lang="en-US" b="0" dirty="0" smtClean="0"/>
              <a:t> “time budget exceeded exception” to calculate time consumed outside of RTEMS</a:t>
            </a:r>
          </a:p>
          <a:p>
            <a:pPr lvl="1"/>
            <a:r>
              <a:rPr lang="en-US" b="0" dirty="0" smtClean="0"/>
              <a:t>Query </a:t>
            </a:r>
            <a:r>
              <a:rPr lang="en-US" b="0" dirty="0" err="1" smtClean="0"/>
              <a:t>Deos</a:t>
            </a:r>
            <a:r>
              <a:rPr lang="en-US" b="0" dirty="0" smtClean="0"/>
              <a:t> for uptime to mark start of each RTEMS partition scheduling window</a:t>
            </a:r>
          </a:p>
          <a:p>
            <a:pPr lvl="1"/>
            <a:r>
              <a:rPr lang="en-US" b="0" dirty="0" smtClean="0"/>
              <a:t>Also get uptime in clock driver for elapsed time within a window</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9216"/>
          <p:cNvSpPr/>
          <p:nvPr/>
        </p:nvSpPr>
        <p:spPr>
          <a:xfrm>
            <a:off x="240838" y="1128712"/>
            <a:ext cx="8678174" cy="54693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itle 12"/>
          <p:cNvSpPr>
            <a:spLocks noGrp="1"/>
          </p:cNvSpPr>
          <p:nvPr>
            <p:ph type="title"/>
          </p:nvPr>
        </p:nvSpPr>
        <p:spPr>
          <a:xfrm>
            <a:off x="-1" y="274640"/>
            <a:ext cx="9144001" cy="792162"/>
          </a:xfrm>
        </p:spPr>
        <p:txBody>
          <a:bodyPr/>
          <a:lstStyle/>
          <a:p>
            <a:pPr marL="548640"/>
            <a:r>
              <a:rPr lang="en-US" sz="4000" dirty="0" smtClean="0"/>
              <a:t>ARINC 653 and POSIX Scheduling</a:t>
            </a:r>
            <a:endParaRPr lang="en-US" sz="4000" dirty="0"/>
          </a:p>
        </p:txBody>
      </p:sp>
      <p:sp>
        <p:nvSpPr>
          <p:cNvPr id="71" name="CustomShape 2"/>
          <p:cNvSpPr/>
          <p:nvPr/>
        </p:nvSpPr>
        <p:spPr>
          <a:xfrm>
            <a:off x="4475738" y="1687132"/>
            <a:ext cx="1047600" cy="51444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A</a:t>
            </a:r>
            <a:endParaRPr/>
          </a:p>
        </p:txBody>
      </p:sp>
      <p:sp>
        <p:nvSpPr>
          <p:cNvPr id="72" name="CustomShape 3"/>
          <p:cNvSpPr/>
          <p:nvPr/>
        </p:nvSpPr>
        <p:spPr>
          <a:xfrm>
            <a:off x="2047538" y="1687492"/>
            <a:ext cx="1095840" cy="51372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B</a:t>
            </a:r>
            <a:endParaRPr/>
          </a:p>
        </p:txBody>
      </p:sp>
      <p:sp>
        <p:nvSpPr>
          <p:cNvPr id="73" name="CustomShape 4"/>
          <p:cNvSpPr/>
          <p:nvPr/>
        </p:nvSpPr>
        <p:spPr>
          <a:xfrm>
            <a:off x="744698" y="1687132"/>
            <a:ext cx="1433880" cy="51444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A</a:t>
            </a:r>
            <a:endParaRPr/>
          </a:p>
        </p:txBody>
      </p:sp>
      <p:sp>
        <p:nvSpPr>
          <p:cNvPr id="79" name="CustomShape 5"/>
          <p:cNvSpPr/>
          <p:nvPr/>
        </p:nvSpPr>
        <p:spPr>
          <a:xfrm>
            <a:off x="737858" y="2880172"/>
            <a:ext cx="638280" cy="106452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A1</a:t>
            </a:r>
            <a:endParaRPr/>
          </a:p>
        </p:txBody>
      </p:sp>
      <p:sp>
        <p:nvSpPr>
          <p:cNvPr id="93" name="CustomShape 6"/>
          <p:cNvSpPr/>
          <p:nvPr/>
        </p:nvSpPr>
        <p:spPr>
          <a:xfrm>
            <a:off x="2179658" y="2883412"/>
            <a:ext cx="507960" cy="106128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B1</a:t>
            </a:r>
            <a:endParaRPr/>
          </a:p>
        </p:txBody>
      </p:sp>
      <p:sp>
        <p:nvSpPr>
          <p:cNvPr id="94" name="CustomShape 7"/>
          <p:cNvSpPr/>
          <p:nvPr/>
        </p:nvSpPr>
        <p:spPr>
          <a:xfrm>
            <a:off x="2594738" y="2865772"/>
            <a:ext cx="507600" cy="107820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B2</a:t>
            </a:r>
            <a:endParaRPr/>
          </a:p>
        </p:txBody>
      </p:sp>
      <p:sp>
        <p:nvSpPr>
          <p:cNvPr id="95" name="CustomShape 8"/>
          <p:cNvSpPr/>
          <p:nvPr/>
        </p:nvSpPr>
        <p:spPr>
          <a:xfrm>
            <a:off x="5525138" y="1687132"/>
            <a:ext cx="1179360" cy="51444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C</a:t>
            </a:r>
            <a:endParaRPr/>
          </a:p>
        </p:txBody>
      </p:sp>
      <p:sp>
        <p:nvSpPr>
          <p:cNvPr id="96" name="CustomShape 9"/>
          <p:cNvSpPr/>
          <p:nvPr/>
        </p:nvSpPr>
        <p:spPr>
          <a:xfrm>
            <a:off x="7533938" y="2860372"/>
            <a:ext cx="637920" cy="1077120"/>
          </a:xfrm>
          <a:prstGeom prst="rect">
            <a:avLst/>
          </a:prstGeom>
          <a:solidFill>
            <a:srgbClr val="FFCC00"/>
          </a:solidFill>
          <a:ln w="25560">
            <a:solidFill>
              <a:srgbClr val="000000"/>
            </a:solidFill>
            <a:round/>
          </a:ln>
        </p:spPr>
        <p:txBody>
          <a:bodyPr lIns="90000" tIns="45000" rIns="90000" bIns="45000" anchor="ctr"/>
          <a:lstStyle/>
          <a:p>
            <a:pPr algn="r">
              <a:lnSpc>
                <a:spcPct val="100000"/>
              </a:lnSpc>
            </a:pPr>
            <a:r>
              <a:rPr lang="en-US">
                <a:solidFill>
                  <a:srgbClr val="000000"/>
                </a:solidFill>
                <a:latin typeface="Arial"/>
              </a:rPr>
              <a:t>P</a:t>
            </a:r>
            <a:r>
              <a:rPr lang="en-US" baseline="-25000">
                <a:solidFill>
                  <a:srgbClr val="000000"/>
                </a:solidFill>
                <a:latin typeface="Arial"/>
              </a:rPr>
              <a:t>D2</a:t>
            </a:r>
            <a:endParaRPr/>
          </a:p>
        </p:txBody>
      </p:sp>
      <p:sp>
        <p:nvSpPr>
          <p:cNvPr id="97" name="CustomShape 10"/>
          <p:cNvSpPr/>
          <p:nvPr/>
        </p:nvSpPr>
        <p:spPr>
          <a:xfrm>
            <a:off x="1224578" y="2880172"/>
            <a:ext cx="549000" cy="106416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A2</a:t>
            </a:r>
            <a:endParaRPr/>
          </a:p>
        </p:txBody>
      </p:sp>
      <p:sp>
        <p:nvSpPr>
          <p:cNvPr id="98" name="CustomShape 11"/>
          <p:cNvSpPr/>
          <p:nvPr/>
        </p:nvSpPr>
        <p:spPr>
          <a:xfrm>
            <a:off x="5088098" y="2867212"/>
            <a:ext cx="524880" cy="107640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A2</a:t>
            </a:r>
            <a:endParaRPr/>
          </a:p>
        </p:txBody>
      </p:sp>
      <p:sp>
        <p:nvSpPr>
          <p:cNvPr id="99" name="CustomShape 12"/>
          <p:cNvSpPr/>
          <p:nvPr/>
        </p:nvSpPr>
        <p:spPr>
          <a:xfrm>
            <a:off x="778178" y="1666972"/>
            <a:ext cx="7395840" cy="360"/>
          </a:xfrm>
          <a:prstGeom prst="straightConnector1">
            <a:avLst/>
          </a:prstGeom>
          <a:noFill/>
          <a:ln w="50760">
            <a:solidFill>
              <a:srgbClr val="000000"/>
            </a:solidFill>
            <a:round/>
          </a:ln>
        </p:spPr>
      </p:sp>
      <p:sp>
        <p:nvSpPr>
          <p:cNvPr id="100" name="Line 13"/>
          <p:cNvSpPr/>
          <p:nvPr/>
        </p:nvSpPr>
        <p:spPr>
          <a:xfrm flipH="1">
            <a:off x="781418" y="1574812"/>
            <a:ext cx="1800" cy="320040"/>
          </a:xfrm>
          <a:prstGeom prst="line">
            <a:avLst/>
          </a:prstGeom>
          <a:ln w="50760">
            <a:solidFill>
              <a:srgbClr val="000000"/>
            </a:solidFill>
            <a:round/>
          </a:ln>
        </p:spPr>
      </p:sp>
      <p:sp>
        <p:nvSpPr>
          <p:cNvPr id="101" name="Line 14"/>
          <p:cNvSpPr/>
          <p:nvPr/>
        </p:nvSpPr>
        <p:spPr>
          <a:xfrm flipH="1">
            <a:off x="8173658" y="1580212"/>
            <a:ext cx="1800" cy="320040"/>
          </a:xfrm>
          <a:prstGeom prst="line">
            <a:avLst/>
          </a:prstGeom>
          <a:ln w="50760">
            <a:solidFill>
              <a:srgbClr val="000000"/>
            </a:solidFill>
            <a:round/>
          </a:ln>
        </p:spPr>
      </p:sp>
      <p:sp>
        <p:nvSpPr>
          <p:cNvPr id="102" name="CustomShape 15"/>
          <p:cNvSpPr/>
          <p:nvPr/>
        </p:nvSpPr>
        <p:spPr>
          <a:xfrm>
            <a:off x="3786338" y="1228492"/>
            <a:ext cx="1505880" cy="301680"/>
          </a:xfrm>
          <a:prstGeom prst="rect">
            <a:avLst/>
          </a:prstGeom>
          <a:noFill/>
          <a:ln>
            <a:solidFill>
              <a:srgbClr val="FFFFFF"/>
            </a:solidFill>
          </a:ln>
        </p:spPr>
        <p:txBody>
          <a:bodyPr lIns="90000" tIns="45000" rIns="90000" bIns="45000"/>
          <a:lstStyle/>
          <a:p>
            <a:pPr algn="ctr">
              <a:lnSpc>
                <a:spcPct val="100000"/>
              </a:lnSpc>
            </a:pPr>
            <a:r>
              <a:rPr lang="en-US" sz="1400" b="1" dirty="0">
                <a:solidFill>
                  <a:srgbClr val="000000"/>
                </a:solidFill>
                <a:latin typeface="Arial"/>
              </a:rPr>
              <a:t>Major Frame</a:t>
            </a:r>
            <a:endParaRPr dirty="0"/>
          </a:p>
        </p:txBody>
      </p:sp>
      <p:sp>
        <p:nvSpPr>
          <p:cNvPr id="103" name="CustomShape 16"/>
          <p:cNvSpPr/>
          <p:nvPr/>
        </p:nvSpPr>
        <p:spPr>
          <a:xfrm>
            <a:off x="428978" y="5492271"/>
            <a:ext cx="409680" cy="299880"/>
          </a:xfrm>
          <a:prstGeom prst="rect">
            <a:avLst/>
          </a:prstGeom>
          <a:solidFill>
            <a:srgbClr val="00CC00"/>
          </a:solidFill>
          <a:ln w="25560">
            <a:solidFill>
              <a:srgbClr val="000000"/>
            </a:solidFill>
            <a:round/>
          </a:ln>
        </p:spPr>
      </p:sp>
      <p:sp>
        <p:nvSpPr>
          <p:cNvPr id="104" name="CustomShape 17"/>
          <p:cNvSpPr/>
          <p:nvPr/>
        </p:nvSpPr>
        <p:spPr>
          <a:xfrm>
            <a:off x="957458" y="5491191"/>
            <a:ext cx="4013280" cy="301680"/>
          </a:xfrm>
          <a:prstGeom prst="rect">
            <a:avLst/>
          </a:prstGeom>
          <a:noFill/>
          <a:ln>
            <a:noFill/>
          </a:ln>
        </p:spPr>
        <p:txBody>
          <a:bodyPr lIns="90000" tIns="45000" rIns="90000" bIns="45000"/>
          <a:lstStyle/>
          <a:p>
            <a:pPr algn="l">
              <a:lnSpc>
                <a:spcPct val="100000"/>
              </a:lnSpc>
            </a:pPr>
            <a:r>
              <a:rPr lang="en-US" dirty="0">
                <a:solidFill>
                  <a:srgbClr val="000000"/>
                </a:solidFill>
                <a:latin typeface="Arial"/>
              </a:rPr>
              <a:t>Scheduling of 653 processes or </a:t>
            </a:r>
            <a:r>
              <a:rPr lang="en-US" dirty="0" err="1">
                <a:solidFill>
                  <a:srgbClr val="000000"/>
                </a:solidFill>
                <a:latin typeface="Arial"/>
              </a:rPr>
              <a:t>pthreads</a:t>
            </a:r>
            <a:endParaRPr sz="1800" dirty="0"/>
          </a:p>
        </p:txBody>
      </p:sp>
      <p:sp>
        <p:nvSpPr>
          <p:cNvPr id="105" name="CustomShape 18"/>
          <p:cNvSpPr/>
          <p:nvPr/>
        </p:nvSpPr>
        <p:spPr>
          <a:xfrm>
            <a:off x="423938" y="6100671"/>
            <a:ext cx="409680" cy="299880"/>
          </a:xfrm>
          <a:prstGeom prst="rect">
            <a:avLst/>
          </a:prstGeom>
          <a:solidFill>
            <a:srgbClr val="00CCFF"/>
          </a:solidFill>
          <a:ln w="25560">
            <a:solidFill>
              <a:srgbClr val="000000"/>
            </a:solidFill>
            <a:round/>
          </a:ln>
        </p:spPr>
      </p:sp>
      <p:sp>
        <p:nvSpPr>
          <p:cNvPr id="106" name="CustomShape 19"/>
          <p:cNvSpPr/>
          <p:nvPr/>
        </p:nvSpPr>
        <p:spPr>
          <a:xfrm>
            <a:off x="957458" y="6099591"/>
            <a:ext cx="2484000" cy="301680"/>
          </a:xfrm>
          <a:prstGeom prst="rect">
            <a:avLst/>
          </a:prstGeom>
          <a:noFill/>
          <a:ln>
            <a:noFill/>
          </a:ln>
        </p:spPr>
        <p:txBody>
          <a:bodyPr wrap="none" lIns="90000" tIns="45000" rIns="90000" bIns="45000"/>
          <a:lstStyle/>
          <a:p>
            <a:pPr algn="l">
              <a:lnSpc>
                <a:spcPct val="100000"/>
              </a:lnSpc>
            </a:pPr>
            <a:r>
              <a:rPr lang="en-US" dirty="0">
                <a:solidFill>
                  <a:srgbClr val="000000"/>
                </a:solidFill>
                <a:latin typeface="Arial"/>
              </a:rPr>
              <a:t>Scheduling of POSIX threads</a:t>
            </a:r>
            <a:endParaRPr sz="1800" dirty="0"/>
          </a:p>
        </p:txBody>
      </p:sp>
      <p:sp>
        <p:nvSpPr>
          <p:cNvPr id="107" name="Line 20"/>
          <p:cNvSpPr/>
          <p:nvPr/>
        </p:nvSpPr>
        <p:spPr>
          <a:xfrm>
            <a:off x="752978" y="2219212"/>
            <a:ext cx="7420680" cy="0"/>
          </a:xfrm>
          <a:prstGeom prst="line">
            <a:avLst/>
          </a:prstGeom>
          <a:ln w="28440">
            <a:solidFill>
              <a:srgbClr val="000000"/>
            </a:solidFill>
            <a:round/>
          </a:ln>
        </p:spPr>
      </p:sp>
      <p:sp>
        <p:nvSpPr>
          <p:cNvPr id="108" name="Line 21"/>
          <p:cNvSpPr/>
          <p:nvPr/>
        </p:nvSpPr>
        <p:spPr>
          <a:xfrm>
            <a:off x="752978" y="2091772"/>
            <a:ext cx="0" cy="233640"/>
          </a:xfrm>
          <a:prstGeom prst="line">
            <a:avLst/>
          </a:prstGeom>
          <a:ln w="25560">
            <a:solidFill>
              <a:srgbClr val="000000"/>
            </a:solidFill>
            <a:round/>
          </a:ln>
        </p:spPr>
      </p:sp>
      <p:sp>
        <p:nvSpPr>
          <p:cNvPr id="109" name="Line 22"/>
          <p:cNvSpPr/>
          <p:nvPr/>
        </p:nvSpPr>
        <p:spPr>
          <a:xfrm>
            <a:off x="2181098" y="2091772"/>
            <a:ext cx="0" cy="233640"/>
          </a:xfrm>
          <a:prstGeom prst="line">
            <a:avLst/>
          </a:prstGeom>
          <a:ln w="25560">
            <a:solidFill>
              <a:srgbClr val="000000"/>
            </a:solidFill>
            <a:round/>
          </a:ln>
        </p:spPr>
      </p:sp>
      <p:sp>
        <p:nvSpPr>
          <p:cNvPr id="110" name="Line 23"/>
          <p:cNvSpPr/>
          <p:nvPr/>
        </p:nvSpPr>
        <p:spPr>
          <a:xfrm>
            <a:off x="3000098" y="2091772"/>
            <a:ext cx="0" cy="233640"/>
          </a:xfrm>
          <a:prstGeom prst="line">
            <a:avLst/>
          </a:prstGeom>
          <a:ln w="25560">
            <a:solidFill>
              <a:srgbClr val="000000"/>
            </a:solidFill>
            <a:round/>
          </a:ln>
        </p:spPr>
      </p:sp>
      <p:sp>
        <p:nvSpPr>
          <p:cNvPr id="111" name="Line 24"/>
          <p:cNvSpPr/>
          <p:nvPr/>
        </p:nvSpPr>
        <p:spPr>
          <a:xfrm>
            <a:off x="4477898" y="2091772"/>
            <a:ext cx="0" cy="233640"/>
          </a:xfrm>
          <a:prstGeom prst="line">
            <a:avLst/>
          </a:prstGeom>
          <a:ln w="25560">
            <a:solidFill>
              <a:srgbClr val="000000"/>
            </a:solidFill>
            <a:round/>
          </a:ln>
        </p:spPr>
      </p:sp>
      <p:sp>
        <p:nvSpPr>
          <p:cNvPr id="112" name="Line 25"/>
          <p:cNvSpPr/>
          <p:nvPr/>
        </p:nvSpPr>
        <p:spPr>
          <a:xfrm>
            <a:off x="5524778" y="2068012"/>
            <a:ext cx="0" cy="233640"/>
          </a:xfrm>
          <a:prstGeom prst="line">
            <a:avLst/>
          </a:prstGeom>
          <a:ln w="25560">
            <a:solidFill>
              <a:srgbClr val="000000"/>
            </a:solidFill>
            <a:round/>
          </a:ln>
        </p:spPr>
      </p:sp>
      <p:sp>
        <p:nvSpPr>
          <p:cNvPr id="113" name="Line 26"/>
          <p:cNvSpPr/>
          <p:nvPr/>
        </p:nvSpPr>
        <p:spPr>
          <a:xfrm>
            <a:off x="6704858" y="2068012"/>
            <a:ext cx="0" cy="233640"/>
          </a:xfrm>
          <a:prstGeom prst="line">
            <a:avLst/>
          </a:prstGeom>
          <a:ln w="25560">
            <a:solidFill>
              <a:srgbClr val="000000"/>
            </a:solidFill>
            <a:round/>
          </a:ln>
        </p:spPr>
      </p:sp>
      <p:sp>
        <p:nvSpPr>
          <p:cNvPr id="114" name="Line 27"/>
          <p:cNvSpPr/>
          <p:nvPr/>
        </p:nvSpPr>
        <p:spPr>
          <a:xfrm>
            <a:off x="8173658" y="2102212"/>
            <a:ext cx="0" cy="234000"/>
          </a:xfrm>
          <a:prstGeom prst="line">
            <a:avLst/>
          </a:prstGeom>
          <a:ln w="25560">
            <a:solidFill>
              <a:srgbClr val="000000"/>
            </a:solidFill>
            <a:round/>
          </a:ln>
        </p:spPr>
      </p:sp>
      <p:sp>
        <p:nvSpPr>
          <p:cNvPr id="115" name="CustomShape 28"/>
          <p:cNvSpPr/>
          <p:nvPr/>
        </p:nvSpPr>
        <p:spPr>
          <a:xfrm>
            <a:off x="1681778" y="2870452"/>
            <a:ext cx="496440" cy="1073880"/>
          </a:xfrm>
          <a:prstGeom prst="rect">
            <a:avLst/>
          </a:prstGeom>
          <a:solidFill>
            <a:srgbClr val="00CC00"/>
          </a:solidFill>
          <a:ln w="25560">
            <a:solidFill>
              <a:srgbClr val="000000"/>
            </a:solidFill>
            <a:round/>
          </a:ln>
        </p:spPr>
        <p:txBody>
          <a:bodyPr lIns="90000" tIns="45000" rIns="90000" bIns="45000" anchor="ctr"/>
          <a:lstStyle/>
          <a:p>
            <a:pPr>
              <a:lnSpc>
                <a:spcPct val="100000"/>
              </a:lnSpc>
            </a:pPr>
            <a:r>
              <a:rPr lang="en-US">
                <a:solidFill>
                  <a:srgbClr val="000000"/>
                </a:solidFill>
                <a:latin typeface="Arial"/>
              </a:rPr>
              <a:t>P</a:t>
            </a:r>
            <a:r>
              <a:rPr lang="en-US" baseline="-25000">
                <a:solidFill>
                  <a:srgbClr val="000000"/>
                </a:solidFill>
                <a:latin typeface="Arial"/>
              </a:rPr>
              <a:t>A3</a:t>
            </a:r>
            <a:endParaRPr/>
          </a:p>
        </p:txBody>
      </p:sp>
      <p:sp>
        <p:nvSpPr>
          <p:cNvPr id="116" name="CustomShape 29"/>
          <p:cNvSpPr/>
          <p:nvPr/>
        </p:nvSpPr>
        <p:spPr>
          <a:xfrm>
            <a:off x="5517578" y="2803492"/>
            <a:ext cx="499680" cy="1140120"/>
          </a:xfrm>
          <a:prstGeom prst="rect">
            <a:avLst/>
          </a:prstGeom>
          <a:noFill/>
          <a:ln w="25560">
            <a:solidFill>
              <a:srgbClr val="000000"/>
            </a:solidFill>
            <a:round/>
          </a:ln>
        </p:spPr>
        <p:txBody>
          <a:bodyPr lIns="90000" tIns="45000" rIns="90000" bIns="45000" anchor="ctr"/>
          <a:lstStyle/>
          <a:p>
            <a:pPr algn="ctr">
              <a:lnSpc>
                <a:spcPct val="100000"/>
              </a:lnSpc>
            </a:pPr>
            <a:r>
              <a:rPr lang="en-US" sz="1400">
                <a:solidFill>
                  <a:srgbClr val="000000"/>
                </a:solidFill>
                <a:latin typeface="Arial"/>
              </a:rPr>
              <a:t>T</a:t>
            </a:r>
            <a:r>
              <a:rPr lang="en-US" sz="1400" baseline="-25000">
                <a:solidFill>
                  <a:srgbClr val="000000"/>
                </a:solidFill>
                <a:latin typeface="Arial"/>
              </a:rPr>
              <a:t>C1</a:t>
            </a:r>
            <a:endParaRPr/>
          </a:p>
        </p:txBody>
      </p:sp>
      <p:sp>
        <p:nvSpPr>
          <p:cNvPr id="117" name="CustomShape 30"/>
          <p:cNvSpPr/>
          <p:nvPr/>
        </p:nvSpPr>
        <p:spPr>
          <a:xfrm>
            <a:off x="6019058" y="2804212"/>
            <a:ext cx="684720" cy="1140120"/>
          </a:xfrm>
          <a:prstGeom prst="rect">
            <a:avLst/>
          </a:prstGeom>
          <a:noFill/>
          <a:ln w="25560">
            <a:solidFill>
              <a:srgbClr val="000000"/>
            </a:solidFill>
            <a:round/>
          </a:ln>
        </p:spPr>
        <p:txBody>
          <a:bodyPr lIns="90000" tIns="45000" rIns="90000" bIns="45000" anchor="ctr"/>
          <a:lstStyle/>
          <a:p>
            <a:pPr algn="ctr">
              <a:lnSpc>
                <a:spcPct val="100000"/>
              </a:lnSpc>
            </a:pPr>
            <a:r>
              <a:rPr lang="en-US" sz="1400">
                <a:solidFill>
                  <a:srgbClr val="000000"/>
                </a:solidFill>
                <a:latin typeface="Arial"/>
              </a:rPr>
              <a:t>T</a:t>
            </a:r>
            <a:r>
              <a:rPr lang="en-US" sz="1400" baseline="-25000">
                <a:solidFill>
                  <a:srgbClr val="000000"/>
                </a:solidFill>
                <a:latin typeface="Arial"/>
              </a:rPr>
              <a:t>C2</a:t>
            </a:r>
            <a:endParaRPr/>
          </a:p>
        </p:txBody>
      </p:sp>
      <p:sp>
        <p:nvSpPr>
          <p:cNvPr id="118" name="CustomShape 31"/>
          <p:cNvSpPr/>
          <p:nvPr/>
        </p:nvSpPr>
        <p:spPr>
          <a:xfrm>
            <a:off x="5514698" y="2442772"/>
            <a:ext cx="1189080" cy="514440"/>
          </a:xfrm>
          <a:prstGeom prst="rect">
            <a:avLst/>
          </a:prstGeom>
          <a:solidFill>
            <a:srgbClr val="00B0F0"/>
          </a:solidFill>
          <a:ln>
            <a:solidFill>
              <a:srgbClr val="000000"/>
            </a:solidFill>
          </a:ln>
        </p:spPr>
        <p:txBody>
          <a:bodyPr lIns="90000" tIns="45000" rIns="90000" bIns="45000"/>
          <a:lstStyle/>
          <a:p>
            <a:pPr>
              <a:lnSpc>
                <a:spcPct val="100000"/>
              </a:lnSpc>
            </a:pPr>
            <a:r>
              <a:rPr lang="en-US" sz="1400">
                <a:solidFill>
                  <a:srgbClr val="000000"/>
                </a:solidFill>
                <a:latin typeface="Calibri"/>
              </a:rPr>
              <a:t>RTEMS POSIX</a:t>
            </a:r>
            <a:endParaRPr/>
          </a:p>
        </p:txBody>
      </p:sp>
      <p:sp>
        <p:nvSpPr>
          <p:cNvPr id="119" name="CustomShape 32"/>
          <p:cNvSpPr/>
          <p:nvPr/>
        </p:nvSpPr>
        <p:spPr>
          <a:xfrm>
            <a:off x="736418" y="2421532"/>
            <a:ext cx="1442160" cy="514440"/>
          </a:xfrm>
          <a:prstGeom prst="rect">
            <a:avLst/>
          </a:prstGeom>
          <a:solidFill>
            <a:srgbClr val="00CC00"/>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ARINC </a:t>
            </a:r>
            <a:endParaRPr/>
          </a:p>
          <a:p>
            <a:pPr>
              <a:lnSpc>
                <a:spcPct val="100000"/>
              </a:lnSpc>
            </a:pPr>
            <a:r>
              <a:rPr lang="en-US" sz="1400">
                <a:solidFill>
                  <a:srgbClr val="000000"/>
                </a:solidFill>
                <a:latin typeface="Arial"/>
              </a:rPr>
              <a:t>653</a:t>
            </a:r>
            <a:endParaRPr/>
          </a:p>
        </p:txBody>
      </p:sp>
      <p:sp>
        <p:nvSpPr>
          <p:cNvPr id="120" name="CustomShape 33"/>
          <p:cNvSpPr/>
          <p:nvPr/>
        </p:nvSpPr>
        <p:spPr>
          <a:xfrm>
            <a:off x="2174258" y="2423332"/>
            <a:ext cx="830160" cy="514440"/>
          </a:xfrm>
          <a:prstGeom prst="rect">
            <a:avLst/>
          </a:prstGeom>
          <a:solidFill>
            <a:srgbClr val="00CC00"/>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ARINC 653</a:t>
            </a:r>
            <a:endParaRPr/>
          </a:p>
        </p:txBody>
      </p:sp>
      <p:sp>
        <p:nvSpPr>
          <p:cNvPr id="121" name="CustomShape 34"/>
          <p:cNvSpPr/>
          <p:nvPr/>
        </p:nvSpPr>
        <p:spPr>
          <a:xfrm>
            <a:off x="4453058" y="2419732"/>
            <a:ext cx="1048320" cy="514440"/>
          </a:xfrm>
          <a:prstGeom prst="rect">
            <a:avLst/>
          </a:prstGeom>
          <a:solidFill>
            <a:srgbClr val="00CC00"/>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ARINC </a:t>
            </a:r>
            <a:endParaRPr/>
          </a:p>
          <a:p>
            <a:pPr>
              <a:lnSpc>
                <a:spcPct val="100000"/>
              </a:lnSpc>
            </a:pPr>
            <a:r>
              <a:rPr lang="en-US" sz="1400">
                <a:solidFill>
                  <a:srgbClr val="000000"/>
                </a:solidFill>
                <a:latin typeface="Arial"/>
              </a:rPr>
              <a:t>653</a:t>
            </a:r>
            <a:endParaRPr/>
          </a:p>
        </p:txBody>
      </p:sp>
      <p:sp>
        <p:nvSpPr>
          <p:cNvPr id="122" name="CustomShape 35"/>
          <p:cNvSpPr/>
          <p:nvPr/>
        </p:nvSpPr>
        <p:spPr>
          <a:xfrm>
            <a:off x="2993258" y="1687132"/>
            <a:ext cx="1462320" cy="51444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C</a:t>
            </a:r>
            <a:endParaRPr/>
          </a:p>
        </p:txBody>
      </p:sp>
      <p:sp>
        <p:nvSpPr>
          <p:cNvPr id="123" name="CustomShape 36"/>
          <p:cNvSpPr/>
          <p:nvPr/>
        </p:nvSpPr>
        <p:spPr>
          <a:xfrm>
            <a:off x="6706298" y="1687132"/>
            <a:ext cx="1465920" cy="514440"/>
          </a:xfrm>
          <a:prstGeom prst="rect">
            <a:avLst/>
          </a:prstGeom>
          <a:noFill/>
          <a:ln>
            <a:noFill/>
          </a:ln>
        </p:spPr>
        <p:txBody>
          <a:bodyPr lIns="90000" tIns="45000" rIns="90000" bIns="45000"/>
          <a:lstStyle/>
          <a:p>
            <a:pPr algn="ctr">
              <a:lnSpc>
                <a:spcPct val="100000"/>
              </a:lnSpc>
            </a:pPr>
            <a:r>
              <a:rPr lang="en-US" sz="1400" b="1">
                <a:solidFill>
                  <a:srgbClr val="000000"/>
                </a:solidFill>
                <a:latin typeface="Arial"/>
              </a:rPr>
              <a:t>Partition</a:t>
            </a:r>
            <a:endParaRPr/>
          </a:p>
          <a:p>
            <a:pPr algn="ctr">
              <a:lnSpc>
                <a:spcPct val="100000"/>
              </a:lnSpc>
            </a:pPr>
            <a:r>
              <a:rPr lang="en-US" sz="1400" b="1">
                <a:solidFill>
                  <a:srgbClr val="000000"/>
                </a:solidFill>
                <a:latin typeface="Arial"/>
              </a:rPr>
              <a:t>D</a:t>
            </a:r>
            <a:endParaRPr/>
          </a:p>
        </p:txBody>
      </p:sp>
      <p:sp>
        <p:nvSpPr>
          <p:cNvPr id="124" name="CustomShape 37"/>
          <p:cNvSpPr/>
          <p:nvPr/>
        </p:nvSpPr>
        <p:spPr>
          <a:xfrm>
            <a:off x="423938" y="4201372"/>
            <a:ext cx="7968600" cy="727200"/>
          </a:xfrm>
          <a:prstGeom prst="rect">
            <a:avLst/>
          </a:prstGeom>
          <a:noFill/>
          <a:ln>
            <a:noFill/>
          </a:ln>
        </p:spPr>
        <p:txBody>
          <a:bodyPr lIns="90000" tIns="45000" rIns="90000" bIns="45000"/>
          <a:lstStyle/>
          <a:p>
            <a:pPr algn="l">
              <a:lnSpc>
                <a:spcPct val="100000"/>
              </a:lnSpc>
              <a:buFont typeface="Arial"/>
              <a:buChar char="•"/>
            </a:pPr>
            <a:r>
              <a:rPr lang="en-US" sz="2400" dirty="0">
                <a:solidFill>
                  <a:srgbClr val="000000"/>
                </a:solidFill>
                <a:latin typeface="Calibri"/>
              </a:rPr>
              <a:t>ARINC 653 Processes scheduled ARINC 653 partitions.</a:t>
            </a:r>
            <a:endParaRPr sz="2800" dirty="0"/>
          </a:p>
          <a:p>
            <a:pPr algn="l">
              <a:lnSpc>
                <a:spcPct val="100000"/>
              </a:lnSpc>
              <a:buFont typeface="Arial"/>
              <a:buChar char="•"/>
            </a:pPr>
            <a:r>
              <a:rPr lang="en-US" sz="2400" dirty="0">
                <a:solidFill>
                  <a:srgbClr val="000000"/>
                </a:solidFill>
                <a:latin typeface="Calibri"/>
              </a:rPr>
              <a:t>POSIX threads scheduled by RTEMS in POSIX partitions.</a:t>
            </a:r>
            <a:endParaRPr sz="2800" dirty="0"/>
          </a:p>
          <a:p>
            <a:pPr algn="l">
              <a:lnSpc>
                <a:spcPct val="100000"/>
              </a:lnSpc>
              <a:buFont typeface="Arial"/>
              <a:buChar char="•"/>
            </a:pPr>
            <a:r>
              <a:rPr lang="en-US" sz="2400" dirty="0" err="1">
                <a:solidFill>
                  <a:srgbClr val="000000"/>
                </a:solidFill>
                <a:latin typeface="Calibri"/>
              </a:rPr>
              <a:t>Deos</a:t>
            </a:r>
            <a:r>
              <a:rPr lang="en-US" sz="2400" dirty="0">
                <a:solidFill>
                  <a:srgbClr val="000000"/>
                </a:solidFill>
                <a:latin typeface="Calibri"/>
              </a:rPr>
              <a:t> kernel schedules partitions</a:t>
            </a:r>
            <a:endParaRPr sz="2800" dirty="0"/>
          </a:p>
        </p:txBody>
      </p:sp>
      <p:sp>
        <p:nvSpPr>
          <p:cNvPr id="125" name="CustomShape 38"/>
          <p:cNvSpPr/>
          <p:nvPr/>
        </p:nvSpPr>
        <p:spPr>
          <a:xfrm>
            <a:off x="7122458" y="2859292"/>
            <a:ext cx="613800" cy="1077120"/>
          </a:xfrm>
          <a:prstGeom prst="rect">
            <a:avLst/>
          </a:prstGeom>
          <a:solidFill>
            <a:srgbClr val="FFCC00"/>
          </a:solidFill>
          <a:ln w="25560">
            <a:solidFill>
              <a:srgbClr val="000000"/>
            </a:solidFill>
            <a:round/>
          </a:ln>
        </p:spPr>
        <p:txBody>
          <a:bodyPr lIns="90000" tIns="45000" rIns="90000" bIns="45000" anchor="ctr"/>
          <a:lstStyle/>
          <a:p>
            <a:pPr algn="ctr">
              <a:lnSpc>
                <a:spcPct val="100000"/>
              </a:lnSpc>
            </a:pPr>
            <a:r>
              <a:rPr lang="en-US" sz="1600">
                <a:solidFill>
                  <a:srgbClr val="000000"/>
                </a:solidFill>
                <a:latin typeface="Arial"/>
              </a:rPr>
              <a:t>TCP/IP</a:t>
            </a:r>
            <a:endParaRPr/>
          </a:p>
        </p:txBody>
      </p:sp>
      <p:sp>
        <p:nvSpPr>
          <p:cNvPr id="126" name="CustomShape 39"/>
          <p:cNvSpPr/>
          <p:nvPr/>
        </p:nvSpPr>
        <p:spPr>
          <a:xfrm>
            <a:off x="6632858" y="2859292"/>
            <a:ext cx="554760" cy="1077120"/>
          </a:xfrm>
          <a:prstGeom prst="rect">
            <a:avLst/>
          </a:prstGeom>
          <a:solidFill>
            <a:srgbClr val="FFCC00"/>
          </a:solidFill>
          <a:ln w="25560">
            <a:solidFill>
              <a:srgbClr val="000000"/>
            </a:solidFill>
            <a:round/>
          </a:ln>
        </p:spPr>
        <p:txBody>
          <a:bodyPr lIns="90000" tIns="45000" rIns="90000" bIns="45000" anchor="ctr"/>
          <a:lstStyle/>
          <a:p>
            <a:pPr algn="ctr">
              <a:lnSpc>
                <a:spcPct val="100000"/>
              </a:lnSpc>
            </a:pPr>
            <a:r>
              <a:rPr lang="en-US">
                <a:solidFill>
                  <a:srgbClr val="000000"/>
                </a:solidFill>
                <a:latin typeface="Arial"/>
              </a:rPr>
              <a:t>P</a:t>
            </a:r>
            <a:r>
              <a:rPr lang="en-US" baseline="-25000">
                <a:solidFill>
                  <a:srgbClr val="000000"/>
                </a:solidFill>
                <a:latin typeface="Arial"/>
              </a:rPr>
              <a:t>D1</a:t>
            </a:r>
            <a:endParaRPr/>
          </a:p>
        </p:txBody>
      </p:sp>
      <p:sp>
        <p:nvSpPr>
          <p:cNvPr id="127" name="CustomShape 40"/>
          <p:cNvSpPr/>
          <p:nvPr/>
        </p:nvSpPr>
        <p:spPr>
          <a:xfrm>
            <a:off x="6705218" y="2420092"/>
            <a:ext cx="1467000" cy="514440"/>
          </a:xfrm>
          <a:prstGeom prst="rect">
            <a:avLst/>
          </a:prstGeom>
          <a:solidFill>
            <a:srgbClr val="FFCC00"/>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RMA </a:t>
            </a:r>
            <a:endParaRPr/>
          </a:p>
          <a:p>
            <a:pPr>
              <a:lnSpc>
                <a:spcPct val="100000"/>
              </a:lnSpc>
            </a:pPr>
            <a:r>
              <a:rPr lang="en-US" sz="1400">
                <a:solidFill>
                  <a:srgbClr val="000000"/>
                </a:solidFill>
                <a:latin typeface="Arial"/>
              </a:rPr>
              <a:t>Threads</a:t>
            </a:r>
            <a:endParaRPr/>
          </a:p>
        </p:txBody>
      </p:sp>
      <p:sp>
        <p:nvSpPr>
          <p:cNvPr id="128" name="CustomShape 41"/>
          <p:cNvSpPr/>
          <p:nvPr/>
        </p:nvSpPr>
        <p:spPr>
          <a:xfrm>
            <a:off x="5020418" y="5492271"/>
            <a:ext cx="409680" cy="299880"/>
          </a:xfrm>
          <a:prstGeom prst="rect">
            <a:avLst/>
          </a:prstGeom>
          <a:solidFill>
            <a:srgbClr val="FFCC00"/>
          </a:solidFill>
          <a:ln w="25560">
            <a:solidFill>
              <a:srgbClr val="000000"/>
            </a:solidFill>
            <a:round/>
          </a:ln>
        </p:spPr>
      </p:sp>
      <p:sp>
        <p:nvSpPr>
          <p:cNvPr id="129" name="CustomShape 42"/>
          <p:cNvSpPr/>
          <p:nvPr/>
        </p:nvSpPr>
        <p:spPr>
          <a:xfrm>
            <a:off x="5613698" y="5491191"/>
            <a:ext cx="2599560" cy="301680"/>
          </a:xfrm>
          <a:prstGeom prst="rect">
            <a:avLst/>
          </a:prstGeom>
          <a:noFill/>
          <a:ln>
            <a:noFill/>
          </a:ln>
        </p:spPr>
        <p:txBody>
          <a:bodyPr wrap="none" lIns="90000" tIns="45000" rIns="90000" bIns="45000"/>
          <a:lstStyle/>
          <a:p>
            <a:pPr algn="l">
              <a:lnSpc>
                <a:spcPct val="100000"/>
              </a:lnSpc>
            </a:pPr>
            <a:r>
              <a:rPr lang="en-US" dirty="0">
                <a:solidFill>
                  <a:srgbClr val="000000"/>
                </a:solidFill>
                <a:latin typeface="Arial"/>
              </a:rPr>
              <a:t>Scheduling of RMA threads</a:t>
            </a:r>
            <a:endParaRPr sz="1800" dirty="0"/>
          </a:p>
        </p:txBody>
      </p:sp>
      <p:sp>
        <p:nvSpPr>
          <p:cNvPr id="130" name="CustomShape 43"/>
          <p:cNvSpPr/>
          <p:nvPr/>
        </p:nvSpPr>
        <p:spPr>
          <a:xfrm>
            <a:off x="2997938" y="2422252"/>
            <a:ext cx="1457640" cy="514440"/>
          </a:xfrm>
          <a:prstGeom prst="rect">
            <a:avLst/>
          </a:prstGeom>
          <a:solidFill>
            <a:srgbClr val="00CCFF"/>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RTEMS POSIX</a:t>
            </a:r>
            <a:endParaRPr/>
          </a:p>
          <a:p>
            <a:pPr>
              <a:lnSpc>
                <a:spcPct val="100000"/>
              </a:lnSpc>
            </a:pPr>
            <a:endParaRPr/>
          </a:p>
        </p:txBody>
      </p:sp>
      <p:sp>
        <p:nvSpPr>
          <p:cNvPr id="131" name="CustomShape 44"/>
          <p:cNvSpPr/>
          <p:nvPr/>
        </p:nvSpPr>
        <p:spPr>
          <a:xfrm>
            <a:off x="3006938" y="2938132"/>
            <a:ext cx="513360" cy="1006560"/>
          </a:xfrm>
          <a:prstGeom prst="rect">
            <a:avLst/>
          </a:prstGeom>
          <a:solidFill>
            <a:srgbClr val="00CCFF"/>
          </a:solidFill>
          <a:ln w="25560">
            <a:solidFill>
              <a:srgbClr val="000000"/>
            </a:solidFill>
            <a:round/>
          </a:ln>
        </p:spPr>
        <p:txBody>
          <a:bodyPr lIns="90000" tIns="45000" rIns="90000" bIns="45000" anchor="ctr"/>
          <a:lstStyle/>
          <a:p>
            <a:pPr algn="r">
              <a:lnSpc>
                <a:spcPct val="100000"/>
              </a:lnSpc>
            </a:pPr>
            <a:r>
              <a:rPr lang="en-US">
                <a:solidFill>
                  <a:srgbClr val="000000"/>
                </a:solidFill>
                <a:latin typeface="Arial"/>
              </a:rPr>
              <a:t>T</a:t>
            </a:r>
            <a:r>
              <a:rPr lang="en-US" baseline="-25000">
                <a:solidFill>
                  <a:srgbClr val="000000"/>
                </a:solidFill>
                <a:latin typeface="Arial"/>
              </a:rPr>
              <a:t>C1</a:t>
            </a:r>
            <a:endParaRPr/>
          </a:p>
        </p:txBody>
      </p:sp>
      <p:sp>
        <p:nvSpPr>
          <p:cNvPr id="132" name="CustomShape 45"/>
          <p:cNvSpPr/>
          <p:nvPr/>
        </p:nvSpPr>
        <p:spPr>
          <a:xfrm>
            <a:off x="3500138" y="2938132"/>
            <a:ext cx="511920" cy="1006560"/>
          </a:xfrm>
          <a:prstGeom prst="rect">
            <a:avLst/>
          </a:prstGeom>
          <a:solidFill>
            <a:srgbClr val="00CCFF"/>
          </a:solidFill>
          <a:ln w="25560">
            <a:solidFill>
              <a:srgbClr val="000000"/>
            </a:solidFill>
            <a:round/>
          </a:ln>
        </p:spPr>
        <p:txBody>
          <a:bodyPr lIns="90000" tIns="45000" rIns="90000" bIns="45000" anchor="ctr"/>
          <a:lstStyle/>
          <a:p>
            <a:pPr algn="ctr">
              <a:lnSpc>
                <a:spcPct val="100000"/>
              </a:lnSpc>
            </a:pPr>
            <a:r>
              <a:rPr lang="en-US">
                <a:solidFill>
                  <a:srgbClr val="000000"/>
                </a:solidFill>
                <a:latin typeface="Arial"/>
              </a:rPr>
              <a:t>T</a:t>
            </a:r>
            <a:r>
              <a:rPr lang="en-US" baseline="-25000">
                <a:solidFill>
                  <a:srgbClr val="000000"/>
                </a:solidFill>
                <a:latin typeface="Arial"/>
              </a:rPr>
              <a:t>C2</a:t>
            </a:r>
            <a:endParaRPr/>
          </a:p>
        </p:txBody>
      </p:sp>
      <p:sp>
        <p:nvSpPr>
          <p:cNvPr id="133" name="CustomShape 46"/>
          <p:cNvSpPr/>
          <p:nvPr/>
        </p:nvSpPr>
        <p:spPr>
          <a:xfrm>
            <a:off x="3975338" y="2938132"/>
            <a:ext cx="541080" cy="1006560"/>
          </a:xfrm>
          <a:prstGeom prst="rect">
            <a:avLst/>
          </a:prstGeom>
          <a:solidFill>
            <a:srgbClr val="00CCFF"/>
          </a:solidFill>
          <a:ln w="25560">
            <a:solidFill>
              <a:srgbClr val="000000"/>
            </a:solidFill>
            <a:round/>
          </a:ln>
        </p:spPr>
        <p:txBody>
          <a:bodyPr lIns="90000" tIns="45000" rIns="90000" bIns="45000" anchor="ctr"/>
          <a:lstStyle/>
          <a:p>
            <a:pPr algn="ctr">
              <a:lnSpc>
                <a:spcPct val="100000"/>
              </a:lnSpc>
            </a:pPr>
            <a:r>
              <a:rPr lang="en-US">
                <a:solidFill>
                  <a:srgbClr val="000000"/>
                </a:solidFill>
                <a:latin typeface="Arial"/>
              </a:rPr>
              <a:t>T</a:t>
            </a:r>
            <a:r>
              <a:rPr lang="en-US" baseline="-25000">
                <a:solidFill>
                  <a:srgbClr val="000000"/>
                </a:solidFill>
                <a:latin typeface="Arial"/>
              </a:rPr>
              <a:t>C3</a:t>
            </a:r>
            <a:endParaRPr/>
          </a:p>
        </p:txBody>
      </p:sp>
      <p:sp>
        <p:nvSpPr>
          <p:cNvPr id="134" name="CustomShape 47"/>
          <p:cNvSpPr/>
          <p:nvPr/>
        </p:nvSpPr>
        <p:spPr>
          <a:xfrm>
            <a:off x="5510018" y="2875852"/>
            <a:ext cx="513360" cy="1061640"/>
          </a:xfrm>
          <a:prstGeom prst="rect">
            <a:avLst/>
          </a:prstGeom>
          <a:solidFill>
            <a:srgbClr val="00CCFF"/>
          </a:solidFill>
          <a:ln w="25560">
            <a:solidFill>
              <a:srgbClr val="000000"/>
            </a:solidFill>
            <a:round/>
          </a:ln>
        </p:spPr>
        <p:txBody>
          <a:bodyPr lIns="90000" tIns="45000" rIns="90000" bIns="45000" anchor="ctr"/>
          <a:lstStyle/>
          <a:p>
            <a:pPr algn="r">
              <a:lnSpc>
                <a:spcPct val="100000"/>
              </a:lnSpc>
            </a:pPr>
            <a:r>
              <a:rPr lang="en-US">
                <a:solidFill>
                  <a:srgbClr val="000000"/>
                </a:solidFill>
                <a:latin typeface="Arial"/>
              </a:rPr>
              <a:t>T</a:t>
            </a:r>
            <a:r>
              <a:rPr lang="en-US" baseline="-25000">
                <a:solidFill>
                  <a:srgbClr val="000000"/>
                </a:solidFill>
                <a:latin typeface="Arial"/>
              </a:rPr>
              <a:t>C3</a:t>
            </a:r>
            <a:endParaRPr/>
          </a:p>
        </p:txBody>
      </p:sp>
      <p:sp>
        <p:nvSpPr>
          <p:cNvPr id="135" name="CustomShape 48"/>
          <p:cNvSpPr/>
          <p:nvPr/>
        </p:nvSpPr>
        <p:spPr>
          <a:xfrm>
            <a:off x="6024818" y="2874772"/>
            <a:ext cx="678240" cy="1061640"/>
          </a:xfrm>
          <a:prstGeom prst="rect">
            <a:avLst/>
          </a:prstGeom>
          <a:solidFill>
            <a:srgbClr val="00CCFF"/>
          </a:solidFill>
          <a:ln w="25560">
            <a:solidFill>
              <a:srgbClr val="000000"/>
            </a:solidFill>
            <a:round/>
          </a:ln>
        </p:spPr>
        <p:txBody>
          <a:bodyPr lIns="90000" tIns="45000" rIns="90000" bIns="45000" anchor="ctr"/>
          <a:lstStyle/>
          <a:p>
            <a:pPr algn="ctr">
              <a:lnSpc>
                <a:spcPct val="100000"/>
              </a:lnSpc>
            </a:pPr>
            <a:r>
              <a:rPr lang="en-US">
                <a:solidFill>
                  <a:srgbClr val="000000"/>
                </a:solidFill>
                <a:latin typeface="Arial"/>
              </a:rPr>
              <a:t>T</a:t>
            </a:r>
            <a:r>
              <a:rPr lang="en-US" baseline="-25000">
                <a:solidFill>
                  <a:srgbClr val="000000"/>
                </a:solidFill>
                <a:latin typeface="Arial"/>
              </a:rPr>
              <a:t>C2</a:t>
            </a:r>
            <a:endParaRPr/>
          </a:p>
        </p:txBody>
      </p:sp>
      <p:sp>
        <p:nvSpPr>
          <p:cNvPr id="136" name="CustomShape 49"/>
          <p:cNvSpPr/>
          <p:nvPr/>
        </p:nvSpPr>
        <p:spPr>
          <a:xfrm>
            <a:off x="5503178" y="2421172"/>
            <a:ext cx="1200960" cy="513720"/>
          </a:xfrm>
          <a:prstGeom prst="rect">
            <a:avLst/>
          </a:prstGeom>
          <a:solidFill>
            <a:srgbClr val="00CCFF"/>
          </a:solidFill>
          <a:ln w="25560">
            <a:solidFill>
              <a:srgbClr val="000000"/>
            </a:solidFill>
            <a:round/>
          </a:ln>
        </p:spPr>
        <p:txBody>
          <a:bodyPr lIns="90000" tIns="45000" rIns="90000" bIns="45000"/>
          <a:lstStyle/>
          <a:p>
            <a:pPr>
              <a:lnSpc>
                <a:spcPct val="100000"/>
              </a:lnSpc>
            </a:pPr>
            <a:r>
              <a:rPr lang="en-US" sz="1400">
                <a:solidFill>
                  <a:srgbClr val="000000"/>
                </a:solidFill>
                <a:latin typeface="Arial"/>
              </a:rPr>
              <a:t>RTEMS POSIX</a:t>
            </a:r>
            <a:endParaRPr/>
          </a:p>
        </p:txBody>
      </p:sp>
      <p:sp>
        <p:nvSpPr>
          <p:cNvPr id="137" name="CustomShape 50"/>
          <p:cNvSpPr/>
          <p:nvPr/>
        </p:nvSpPr>
        <p:spPr>
          <a:xfrm>
            <a:off x="5020418" y="6100671"/>
            <a:ext cx="409680" cy="299880"/>
          </a:xfrm>
          <a:prstGeom prst="rect">
            <a:avLst/>
          </a:prstGeom>
          <a:solidFill>
            <a:srgbClr val="FF3333"/>
          </a:solidFill>
          <a:ln w="25560">
            <a:solidFill>
              <a:srgbClr val="000000"/>
            </a:solidFill>
            <a:round/>
          </a:ln>
        </p:spPr>
      </p:sp>
      <p:sp>
        <p:nvSpPr>
          <p:cNvPr id="138" name="CustomShape 51"/>
          <p:cNvSpPr/>
          <p:nvPr/>
        </p:nvSpPr>
        <p:spPr>
          <a:xfrm>
            <a:off x="5613698" y="6099591"/>
            <a:ext cx="2413440" cy="301680"/>
          </a:xfrm>
          <a:prstGeom prst="rect">
            <a:avLst/>
          </a:prstGeom>
          <a:noFill/>
          <a:ln>
            <a:noFill/>
          </a:ln>
        </p:spPr>
        <p:txBody>
          <a:bodyPr wrap="none" lIns="90000" tIns="45000" rIns="90000" bIns="45000"/>
          <a:lstStyle/>
          <a:p>
            <a:pPr algn="l">
              <a:lnSpc>
                <a:spcPct val="100000"/>
              </a:lnSpc>
            </a:pPr>
            <a:r>
              <a:rPr lang="en-US">
                <a:solidFill>
                  <a:srgbClr val="000000"/>
                </a:solidFill>
                <a:latin typeface="Arial"/>
              </a:rPr>
              <a:t>Scheduling of Exception Handler</a:t>
            </a:r>
            <a:endParaRPr sz="1800"/>
          </a:p>
        </p:txBody>
      </p:sp>
      <p:sp>
        <p:nvSpPr>
          <p:cNvPr id="139" name="CustomShape 52"/>
          <p:cNvSpPr/>
          <p:nvPr/>
        </p:nvSpPr>
        <p:spPr>
          <a:xfrm>
            <a:off x="5517578" y="2935612"/>
            <a:ext cx="95400" cy="1001880"/>
          </a:xfrm>
          <a:prstGeom prst="rect">
            <a:avLst/>
          </a:prstGeom>
          <a:solidFill>
            <a:srgbClr val="FF3333"/>
          </a:solidFill>
          <a:ln w="25560">
            <a:solidFill>
              <a:srgbClr val="000000"/>
            </a:solidFill>
            <a:round/>
          </a:ln>
        </p:spPr>
      </p:sp>
      <p:sp>
        <p:nvSpPr>
          <p:cNvPr id="140" name="CustomShape 53"/>
          <p:cNvSpPr/>
          <p:nvPr/>
        </p:nvSpPr>
        <p:spPr>
          <a:xfrm>
            <a:off x="3006938" y="2942812"/>
            <a:ext cx="95400" cy="1001880"/>
          </a:xfrm>
          <a:prstGeom prst="rect">
            <a:avLst/>
          </a:prstGeom>
          <a:solidFill>
            <a:srgbClr val="FF3333"/>
          </a:solidFill>
          <a:ln w="25560">
            <a:solidFill>
              <a:srgbClr val="000000"/>
            </a:solidFill>
            <a:round/>
          </a:ln>
        </p:spPr>
      </p:sp>
      <p:sp>
        <p:nvSpPr>
          <p:cNvPr id="141" name="CustomShape 54"/>
          <p:cNvSpPr/>
          <p:nvPr/>
        </p:nvSpPr>
        <p:spPr>
          <a:xfrm>
            <a:off x="2870498" y="3910852"/>
            <a:ext cx="731160" cy="400680"/>
          </a:xfrm>
          <a:prstGeom prst="rect">
            <a:avLst/>
          </a:prstGeom>
          <a:noFill/>
          <a:ln>
            <a:noFill/>
          </a:ln>
        </p:spPr>
        <p:txBody>
          <a:bodyPr lIns="90000" tIns="45000" rIns="90000" bIns="45000"/>
          <a:lstStyle/>
          <a:p>
            <a:r>
              <a:rPr lang="en-US" i="1" dirty="0">
                <a:latin typeface="Arial"/>
              </a:rPr>
              <a:t>w</a:t>
            </a:r>
            <a:r>
              <a:rPr lang="en-US" i="1" baseline="-33000" dirty="0">
                <a:latin typeface="Arial"/>
              </a:rPr>
              <a:t>0</a:t>
            </a:r>
            <a:endParaRPr dirty="0"/>
          </a:p>
        </p:txBody>
      </p:sp>
      <p:sp>
        <p:nvSpPr>
          <p:cNvPr id="142" name="CustomShape 55"/>
          <p:cNvSpPr/>
          <p:nvPr/>
        </p:nvSpPr>
        <p:spPr>
          <a:xfrm>
            <a:off x="5430818" y="3910852"/>
            <a:ext cx="731160" cy="400680"/>
          </a:xfrm>
          <a:prstGeom prst="rect">
            <a:avLst/>
          </a:prstGeom>
          <a:noFill/>
          <a:ln>
            <a:noFill/>
          </a:ln>
        </p:spPr>
        <p:txBody>
          <a:bodyPr lIns="90000" tIns="45000" rIns="90000" bIns="45000"/>
          <a:lstStyle/>
          <a:p>
            <a:r>
              <a:rPr lang="en-US" i="1">
                <a:latin typeface="Arial"/>
              </a:rPr>
              <a:t>w</a:t>
            </a:r>
            <a:r>
              <a:rPr lang="en-US" i="1" baseline="-33000">
                <a:latin typeface="Arial"/>
              </a:rPr>
              <a:t>1</a:t>
            </a:r>
            <a:endParaRPr/>
          </a:p>
        </p:txBody>
      </p:sp>
      <p:sp>
        <p:nvSpPr>
          <p:cNvPr id="143" name="CustomShape 56"/>
          <p:cNvSpPr/>
          <p:nvPr/>
        </p:nvSpPr>
        <p:spPr>
          <a:xfrm>
            <a:off x="4455578" y="2934172"/>
            <a:ext cx="638280" cy="1009080"/>
          </a:xfrm>
          <a:prstGeom prst="rect">
            <a:avLst/>
          </a:prstGeom>
          <a:solidFill>
            <a:srgbClr val="00CC00"/>
          </a:solidFill>
          <a:ln w="25560">
            <a:solidFill>
              <a:srgbClr val="000000"/>
            </a:solidFill>
            <a:round/>
          </a:ln>
        </p:spPr>
        <p:txBody>
          <a:bodyPr lIns="90000" tIns="45000" rIns="90000" bIns="45000" anchor="ctr"/>
          <a:lstStyle/>
          <a:p>
            <a:pPr algn="ctr">
              <a:lnSpc>
                <a:spcPct val="100000"/>
              </a:lnSpc>
            </a:pPr>
            <a:r>
              <a:rPr lang="en-US">
                <a:solidFill>
                  <a:srgbClr val="000000"/>
                </a:solidFill>
                <a:latin typeface="Arial"/>
              </a:rPr>
              <a:t>P</a:t>
            </a:r>
            <a:r>
              <a:rPr lang="en-US" baseline="-25000">
                <a:solidFill>
                  <a:srgbClr val="000000"/>
                </a:solidFill>
                <a:latin typeface="Arial"/>
              </a:rPr>
              <a:t>A1</a:t>
            </a:r>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0" y="0"/>
            <a:ext cx="8229600" cy="1143000"/>
          </a:xfrm>
        </p:spPr>
        <p:txBody>
          <a:bodyPr/>
          <a:lstStyle/>
          <a:p>
            <a:pPr marL="548640"/>
            <a:r>
              <a:rPr lang="en-US" dirty="0" smtClean="0"/>
              <a:t>Summary</a:t>
            </a:r>
            <a:endParaRPr lang="en-US" dirty="0"/>
          </a:p>
        </p:txBody>
      </p:sp>
      <p:sp>
        <p:nvSpPr>
          <p:cNvPr id="70659" name="Content Placeholder 2"/>
          <p:cNvSpPr>
            <a:spLocks noGrp="1"/>
          </p:cNvSpPr>
          <p:nvPr>
            <p:ph idx="1"/>
          </p:nvPr>
        </p:nvSpPr>
        <p:spPr>
          <a:xfrm>
            <a:off x="468306" y="1147482"/>
            <a:ext cx="7855424" cy="5002306"/>
          </a:xfrm>
          <a:prstGeom prst="rect">
            <a:avLst/>
          </a:prstGeom>
        </p:spPr>
        <p:txBody>
          <a:bodyPr>
            <a:noAutofit/>
          </a:bodyPr>
          <a:lstStyle/>
          <a:p>
            <a:pPr marL="347472" indent="-347472">
              <a:lnSpc>
                <a:spcPct val="130000"/>
              </a:lnSpc>
              <a:buFont typeface="Arial" pitchFamily="34" charset="0"/>
              <a:buChar char="•"/>
              <a:defRPr/>
            </a:pPr>
            <a:r>
              <a:rPr lang="en-US" sz="2200" dirty="0" smtClean="0"/>
              <a:t>FACE Conformance requires ARINC 653 and POSIX</a:t>
            </a:r>
          </a:p>
          <a:p>
            <a:pPr marL="747522" lvl="1" indent="-347472">
              <a:lnSpc>
                <a:spcPct val="130000"/>
              </a:lnSpc>
              <a:buFont typeface="Arial" pitchFamily="34" charset="0"/>
              <a:buChar char="•"/>
              <a:defRPr/>
            </a:pPr>
            <a:r>
              <a:rPr lang="en-US" sz="2200" b="0" dirty="0" err="1" smtClean="0"/>
              <a:t>Deos</a:t>
            </a:r>
            <a:r>
              <a:rPr lang="en-US" sz="2200" b="0" dirty="0" smtClean="0"/>
              <a:t> has certified ARINC 653 support</a:t>
            </a:r>
          </a:p>
          <a:p>
            <a:pPr marL="747522" lvl="1" indent="-347472">
              <a:lnSpc>
                <a:spcPct val="130000"/>
              </a:lnSpc>
              <a:buFont typeface="Arial" pitchFamily="34" charset="0"/>
              <a:buChar char="•"/>
              <a:defRPr/>
            </a:pPr>
            <a:r>
              <a:rPr lang="en-US" sz="2200" b="0" dirty="0" smtClean="0"/>
              <a:t>RTEMS has robust POSIX support</a:t>
            </a:r>
          </a:p>
          <a:p>
            <a:pPr marL="347472" indent="-347472">
              <a:lnSpc>
                <a:spcPct val="130000"/>
              </a:lnSpc>
              <a:buFont typeface="Arial" pitchFamily="34" charset="0"/>
              <a:buChar char="•"/>
              <a:defRPr/>
            </a:pPr>
            <a:r>
              <a:rPr lang="en-US" sz="2200" dirty="0" smtClean="0"/>
              <a:t>Combining </a:t>
            </a:r>
            <a:r>
              <a:rPr lang="en-US" sz="2200" dirty="0" err="1" smtClean="0"/>
              <a:t>Deos</a:t>
            </a:r>
            <a:r>
              <a:rPr lang="en-US" sz="2200" dirty="0" smtClean="0"/>
              <a:t> and RTEMS leverages the strengths of both to provide a FACE Safety Base OSS solution</a:t>
            </a:r>
            <a:endParaRPr lang="en-US" sz="2800" dirty="0">
              <a:effectLst>
                <a:outerShdw blurRad="38100" dist="38100" dir="2700000" algn="tl">
                  <a:srgbClr val="000000">
                    <a:alpha val="43137"/>
                  </a:srgbClr>
                </a:outerShdw>
              </a:effectLst>
            </a:endParaRPr>
          </a:p>
          <a:p>
            <a:pPr marL="347472" indent="-347472">
              <a:lnSpc>
                <a:spcPct val="130000"/>
              </a:lnSpc>
              <a:buFont typeface="Arial" pitchFamily="34" charset="0"/>
              <a:buChar char="•"/>
              <a:defRPr/>
            </a:pPr>
            <a:r>
              <a:rPr lang="en-US" sz="2200" dirty="0" smtClean="0"/>
              <a:t>Future Work</a:t>
            </a:r>
          </a:p>
          <a:p>
            <a:pPr marL="747522" lvl="1" indent="-347472">
              <a:lnSpc>
                <a:spcPct val="130000"/>
              </a:lnSpc>
              <a:buFont typeface="Arial" pitchFamily="34" charset="0"/>
              <a:buChar char="•"/>
              <a:defRPr/>
            </a:pPr>
            <a:r>
              <a:rPr lang="en-US" sz="2200" b="0" dirty="0" smtClean="0"/>
              <a:t>Submit for formal The Open Group FACE Conformance Certification </a:t>
            </a:r>
          </a:p>
          <a:p>
            <a:pPr marL="747522" lvl="1" indent="-347472">
              <a:lnSpc>
                <a:spcPct val="130000"/>
              </a:lnSpc>
              <a:buFont typeface="Arial" pitchFamily="34" charset="0"/>
              <a:buChar char="•"/>
              <a:defRPr/>
            </a:pPr>
            <a:r>
              <a:rPr lang="en-US" sz="2200" b="0" dirty="0" smtClean="0"/>
              <a:t>Performance tuning and design optimization</a:t>
            </a:r>
          </a:p>
        </p:txBody>
      </p:sp>
    </p:spTree>
    <p:extLst>
      <p:ext uri="{BB962C8B-B14F-4D97-AF65-F5344CB8AC3E}">
        <p14:creationId xmlns:p14="http://schemas.microsoft.com/office/powerpoint/2010/main" val="895165294"/>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5"/>
          <p:cNvSpPr>
            <a:spLocks noGrp="1" noChangeArrowheads="1"/>
          </p:cNvSpPr>
          <p:nvPr>
            <p:ph type="title"/>
          </p:nvPr>
        </p:nvSpPr>
        <p:spPr>
          <a:xfrm>
            <a:off x="0" y="762000"/>
            <a:ext cx="9144000" cy="792162"/>
          </a:xfrm>
        </p:spPr>
        <p:txBody>
          <a:bodyPr/>
          <a:lstStyle/>
          <a:p>
            <a:pPr lvl="0" algn="l">
              <a:defRPr/>
            </a:pPr>
            <a:r>
              <a:rPr lang="en-US" sz="6000" dirty="0" smtClean="0">
                <a:solidFill>
                  <a:srgbClr val="FFC000"/>
                </a:solidFill>
                <a:effectLst>
                  <a:outerShdw blurRad="38100" dist="38100" dir="2700000" algn="tl">
                    <a:srgbClr val="000000">
                      <a:alpha val="43137"/>
                    </a:srgbClr>
                  </a:outerShdw>
                </a:effectLst>
              </a:rPr>
              <a:t>Contact Information</a:t>
            </a:r>
          </a:p>
        </p:txBody>
      </p:sp>
      <p:sp>
        <p:nvSpPr>
          <p:cNvPr id="6" name="Rectangle 5"/>
          <p:cNvSpPr txBox="1">
            <a:spLocks noChangeArrowheads="1"/>
          </p:cNvSpPr>
          <p:nvPr/>
        </p:nvSpPr>
        <p:spPr bwMode="auto">
          <a:xfrm>
            <a:off x="0" y="1704814"/>
            <a:ext cx="9144000" cy="38563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lnSpc>
                <a:spcPct val="80000"/>
              </a:lnSpc>
              <a:spcBef>
                <a:spcPct val="20000"/>
              </a:spcBef>
              <a:defRPr/>
            </a:pPr>
            <a:endParaRPr lang="en-US" sz="2000" b="1" kern="0" noProof="0" dirty="0" smtClean="0">
              <a:solidFill>
                <a:srgbClr val="FFCC00"/>
              </a:solidFill>
              <a:effectLst>
                <a:outerShdw blurRad="50800" dist="38100" dir="2700000" algn="tl" rotWithShape="0">
                  <a:srgbClr val="000000">
                    <a:alpha val="43000"/>
                  </a:srgbClr>
                </a:outerShdw>
              </a:effectLst>
              <a:latin typeface="+mn-lt"/>
            </a:endParaRPr>
          </a:p>
          <a:p>
            <a:pPr lvl="0" algn="ctr">
              <a:lnSpc>
                <a:spcPct val="80000"/>
              </a:lnSpc>
              <a:spcBef>
                <a:spcPct val="20000"/>
              </a:spcBef>
              <a:defRPr/>
            </a:pPr>
            <a:r>
              <a:rPr lang="en-US" sz="2000" b="1" kern="0" noProof="0" dirty="0" smtClean="0">
                <a:solidFill>
                  <a:srgbClr val="FFCC00"/>
                </a:solidFill>
                <a:effectLst>
                  <a:outerShdw blurRad="50800" dist="38100" dir="2700000" algn="tl" rotWithShape="0">
                    <a:srgbClr val="000000">
                      <a:alpha val="43000"/>
                    </a:srgbClr>
                  </a:outerShdw>
                </a:effectLst>
                <a:latin typeface="+mn-lt"/>
              </a:rPr>
              <a:t>Joel Sherrill</a:t>
            </a:r>
          </a:p>
          <a:p>
            <a:pPr lvl="0" algn="ctr">
              <a:lnSpc>
                <a:spcPct val="80000"/>
              </a:lnSpc>
              <a:spcBef>
                <a:spcPct val="20000"/>
              </a:spcBef>
              <a:defRPr/>
            </a:pPr>
            <a:r>
              <a:rPr kumimoji="0" lang="en-US" sz="2000" b="1" i="0" u="none" strike="noStrike" kern="0" cap="none" spc="0" normalizeH="0" baseline="0" dirty="0" smtClean="0">
                <a:ln>
                  <a:noFill/>
                </a:ln>
                <a:solidFill>
                  <a:srgbClr val="FFCC00"/>
                </a:solidFill>
                <a:effectLst>
                  <a:outerShdw blurRad="50800" dist="38100" dir="2700000" algn="tl" rotWithShape="0">
                    <a:srgbClr val="000000">
                      <a:alpha val="43000"/>
                    </a:srgbClr>
                  </a:outerShdw>
                </a:effectLst>
                <a:uLnTx/>
                <a:uFillTx/>
                <a:cs typeface="Times New Roman" panose="02020603050405020304" pitchFamily="18" charset="0"/>
                <a:hlinkClick r:id="rId3"/>
              </a:rPr>
              <a:t>Joel.Sherrill@oarcorp.com</a:t>
            </a:r>
            <a:endParaRPr kumimoji="0" lang="en-US" sz="2000" b="1" i="0" u="none" strike="noStrike" kern="0" cap="none" spc="0" normalizeH="0" baseline="0" dirty="0" smtClean="0">
              <a:ln>
                <a:noFill/>
              </a:ln>
              <a:solidFill>
                <a:srgbClr val="FFCC00"/>
              </a:solidFill>
              <a:effectLst>
                <a:outerShdw blurRad="50800" dist="38100" dir="2700000" algn="tl" rotWithShape="0">
                  <a:srgbClr val="000000">
                    <a:alpha val="43000"/>
                  </a:srgbClr>
                </a:outerShdw>
              </a:effectLst>
              <a:uLnTx/>
              <a:uFillTx/>
              <a:cs typeface="Times New Roman" panose="02020603050405020304" pitchFamily="18" charset="0"/>
            </a:endParaRPr>
          </a:p>
          <a:p>
            <a:pPr lvl="0">
              <a:lnSpc>
                <a:spcPct val="80000"/>
              </a:lnSpc>
              <a:spcBef>
                <a:spcPts val="4200"/>
              </a:spcBef>
              <a:defRPr/>
            </a:pPr>
            <a:r>
              <a:rPr lang="en-US" sz="1800" b="1" dirty="0" smtClean="0">
                <a:solidFill>
                  <a:srgbClr val="FFCC00"/>
                </a:solidFill>
                <a:effectLst>
                  <a:outerShdw blurRad="50800" dist="38100" dir="2700000" algn="tl" rotWithShape="0">
                    <a:srgbClr val="000000">
                      <a:alpha val="43000"/>
                    </a:srgbClr>
                  </a:outerShdw>
                </a:effectLst>
              </a:rPr>
              <a:t>Gary Gilliland</a:t>
            </a:r>
          </a:p>
          <a:p>
            <a:pPr lvl="0">
              <a:lnSpc>
                <a:spcPct val="80000"/>
              </a:lnSpc>
              <a:spcBef>
                <a:spcPct val="20000"/>
              </a:spcBef>
              <a:defRPr/>
            </a:pPr>
            <a:r>
              <a:rPr lang="en-US" sz="1800" b="1" kern="0" dirty="0" smtClean="0">
                <a:solidFill>
                  <a:srgbClr val="FFCC00"/>
                </a:solidFill>
                <a:effectLst>
                  <a:outerShdw blurRad="50800" dist="38100" dir="2700000" algn="tl" rotWithShape="0">
                    <a:srgbClr val="000000">
                      <a:alpha val="43000"/>
                    </a:srgbClr>
                  </a:outerShdw>
                </a:effectLst>
                <a:hlinkClick r:id="rId4"/>
              </a:rPr>
              <a:t>ggilliland@ddci.com</a:t>
            </a:r>
            <a:endParaRPr lang="en-US" sz="1800" b="1" kern="0" dirty="0" smtClean="0">
              <a:solidFill>
                <a:srgbClr val="FFCC00"/>
              </a:solidFill>
              <a:effectLst>
                <a:outerShdw blurRad="50800" dist="38100" dir="2700000" algn="tl" rotWithShape="0">
                  <a:srgbClr val="000000">
                    <a:alpha val="43000"/>
                  </a:srgbClr>
                </a:outerShdw>
              </a:effectLst>
            </a:endParaRPr>
          </a:p>
          <a:p>
            <a:pPr lvl="0">
              <a:lnSpc>
                <a:spcPct val="80000"/>
              </a:lnSpc>
              <a:spcBef>
                <a:spcPct val="20000"/>
              </a:spcBef>
              <a:defRPr/>
            </a:pPr>
            <a:endParaRPr lang="en-US" sz="1800" b="1" kern="0" dirty="0">
              <a:solidFill>
                <a:srgbClr val="FFCC00"/>
              </a:solidFill>
              <a:effectLst>
                <a:outerShdw blurRad="50800" dist="38100" dir="2700000" algn="tl" rotWithShape="0">
                  <a:srgbClr val="000000">
                    <a:alpha val="43000"/>
                  </a:srgbClr>
                </a:outerShdw>
              </a:effectLst>
            </a:endParaRPr>
          </a:p>
          <a:p>
            <a:pPr lvl="0">
              <a:lnSpc>
                <a:spcPct val="80000"/>
              </a:lnSpc>
              <a:spcBef>
                <a:spcPct val="20000"/>
              </a:spcBef>
              <a:defRPr/>
            </a:pPr>
            <a:r>
              <a:rPr lang="en-US" sz="1800" b="1" kern="0" dirty="0" err="1">
                <a:solidFill>
                  <a:srgbClr val="FFCC00"/>
                </a:solidFill>
                <a:effectLst>
                  <a:outerShdw blurRad="50800" dist="38100" dir="2700000" algn="tl" rotWithShape="0">
                    <a:srgbClr val="000000">
                      <a:alpha val="43000"/>
                    </a:srgbClr>
                  </a:outerShdw>
                </a:effectLst>
              </a:rPr>
              <a:t>Gedare</a:t>
            </a:r>
            <a:r>
              <a:rPr lang="en-US" sz="1800" b="1" kern="0" dirty="0">
                <a:solidFill>
                  <a:srgbClr val="FFCC00"/>
                </a:solidFill>
                <a:effectLst>
                  <a:outerShdw blurRad="50800" dist="38100" dir="2700000" algn="tl" rotWithShape="0">
                    <a:srgbClr val="000000">
                      <a:alpha val="43000"/>
                    </a:srgbClr>
                  </a:outerShdw>
                </a:effectLst>
              </a:rPr>
              <a:t> Bloom</a:t>
            </a:r>
          </a:p>
          <a:p>
            <a:pPr lvl="0">
              <a:lnSpc>
                <a:spcPct val="80000"/>
              </a:lnSpc>
              <a:spcBef>
                <a:spcPct val="20000"/>
              </a:spcBef>
              <a:defRPr/>
            </a:pPr>
            <a:r>
              <a:rPr lang="en-US" sz="1800" b="1" kern="0" dirty="0">
                <a:solidFill>
                  <a:srgbClr val="FFCC00"/>
                </a:solidFill>
                <a:effectLst>
                  <a:outerShdw blurRad="50800" dist="38100" dir="2700000" algn="tl" rotWithShape="0">
                    <a:srgbClr val="000000">
                      <a:alpha val="43000"/>
                    </a:srgbClr>
                  </a:outerShdw>
                </a:effectLst>
                <a:hlinkClick r:id="rId5"/>
              </a:rPr>
              <a:t>cs.cea.howard.edu/users/</a:t>
            </a:r>
            <a:r>
              <a:rPr lang="en-US" sz="1800" b="1" kern="0" dirty="0" err="1">
                <a:solidFill>
                  <a:srgbClr val="FFCC00"/>
                </a:solidFill>
                <a:effectLst>
                  <a:outerShdw blurRad="50800" dist="38100" dir="2700000" algn="tl" rotWithShape="0">
                    <a:srgbClr val="000000">
                      <a:alpha val="43000"/>
                    </a:srgbClr>
                  </a:outerShdw>
                </a:effectLst>
                <a:hlinkClick r:id="rId5"/>
              </a:rPr>
              <a:t>gedare</a:t>
            </a:r>
            <a:endParaRPr lang="en-US" sz="1800" b="1" kern="0" dirty="0">
              <a:solidFill>
                <a:srgbClr val="FFCC00"/>
              </a:solidFill>
              <a:effectLst>
                <a:outerShdw blurRad="50800" dist="38100" dir="2700000" algn="tl" rotWithShape="0">
                  <a:srgbClr val="000000">
                    <a:alpha val="43000"/>
                  </a:srgbClr>
                </a:outerShdw>
              </a:effectLst>
            </a:endParaRPr>
          </a:p>
          <a:p>
            <a:pPr lvl="0" algn="ctr">
              <a:lnSpc>
                <a:spcPct val="80000"/>
              </a:lnSpc>
              <a:spcBef>
                <a:spcPct val="20000"/>
              </a:spcBef>
              <a:defRPr/>
            </a:pPr>
            <a:endParaRPr kumimoji="0" lang="en-US" sz="1800" i="0" u="none" strike="noStrike" kern="0" cap="none" spc="0" normalizeH="0" baseline="0" dirty="0" smtClean="0">
              <a:ln>
                <a:noFill/>
              </a:ln>
              <a:solidFill>
                <a:srgbClr val="FFCC00"/>
              </a:solidFill>
              <a:effectLst>
                <a:outerShdw blurRad="50800" dist="38100" dir="2700000" algn="tl" rotWithShape="0">
                  <a:srgbClr val="000000">
                    <a:alpha val="43000"/>
                  </a:srgbClr>
                </a:outerShdw>
              </a:effectLst>
              <a:uLnTx/>
              <a:uFillTx/>
              <a:latin typeface="+mn-lt"/>
              <a:ea typeface="+mn-ea"/>
              <a:cs typeface="+mn-cs"/>
            </a:endParaRPr>
          </a:p>
          <a:p>
            <a:pPr lvl="0">
              <a:lnSpc>
                <a:spcPct val="80000"/>
              </a:lnSpc>
              <a:spcBef>
                <a:spcPts val="1200"/>
              </a:spcBef>
              <a:defRPr/>
            </a:pPr>
            <a:r>
              <a:rPr lang="en-US" sz="2800" kern="0" dirty="0" smtClean="0">
                <a:solidFill>
                  <a:srgbClr val="FFCC00"/>
                </a:solidFill>
                <a:effectLst>
                  <a:outerShdw blurRad="50800" dist="38100" dir="2700000" algn="tl" rotWithShape="0">
                    <a:srgbClr val="000000">
                      <a:alpha val="43000"/>
                    </a:srgbClr>
                  </a:outerShdw>
                </a:effectLst>
                <a:latin typeface="+mn-lt"/>
                <a:hlinkClick r:id="rId6"/>
              </a:rPr>
              <a:t>www.ddci.com</a:t>
            </a:r>
            <a:r>
              <a:rPr lang="en-US" sz="2800" kern="0" dirty="0" smtClean="0">
                <a:solidFill>
                  <a:srgbClr val="FFCC00"/>
                </a:solidFill>
                <a:effectLst>
                  <a:outerShdw blurRad="50800" dist="38100" dir="2700000" algn="tl" rotWithShape="0">
                    <a:srgbClr val="000000">
                      <a:alpha val="43000"/>
                    </a:srgbClr>
                  </a:outerShdw>
                </a:effectLst>
                <a:latin typeface="+mn-lt"/>
              </a:rPr>
              <a:t>                        </a:t>
            </a:r>
            <a:r>
              <a:rPr lang="en-US" sz="2800" kern="0" dirty="0" smtClean="0">
                <a:solidFill>
                  <a:srgbClr val="FFCC00"/>
                </a:solidFill>
                <a:effectLst>
                  <a:outerShdw blurRad="50800" dist="38100" dir="2700000" algn="tl" rotWithShape="0">
                    <a:srgbClr val="000000">
                      <a:alpha val="43000"/>
                    </a:srgbClr>
                  </a:outerShdw>
                </a:effectLst>
                <a:latin typeface="+mn-lt"/>
                <a:hlinkClick r:id="rId7"/>
              </a:rPr>
              <a:t>www.rtems.com</a:t>
            </a:r>
            <a:endParaRPr lang="en-US" sz="2800" kern="0" dirty="0" smtClean="0">
              <a:solidFill>
                <a:srgbClr val="FFCC00"/>
              </a:solidFill>
              <a:effectLst>
                <a:outerShdw blurRad="50800" dist="38100" dir="2700000" algn="tl" rotWithShape="0">
                  <a:srgbClr val="000000">
                    <a:alpha val="43000"/>
                  </a:srgbClr>
                </a:outerShdw>
              </a:effectLst>
              <a:latin typeface="+mn-lt"/>
            </a:endParaRPr>
          </a:p>
          <a:p>
            <a:pPr lvl="0">
              <a:lnSpc>
                <a:spcPct val="80000"/>
              </a:lnSpc>
              <a:spcBef>
                <a:spcPts val="1200"/>
              </a:spcBef>
              <a:defRPr/>
            </a:pPr>
            <a:endParaRPr lang="en-US" sz="2800" kern="0" dirty="0" smtClean="0">
              <a:solidFill>
                <a:srgbClr val="FFCC00"/>
              </a:solidFill>
              <a:effectLst>
                <a:outerShdw blurRad="50800" dist="38100" dir="2700000" algn="tl" rotWithShape="0">
                  <a:srgbClr val="000000">
                    <a:alpha val="43000"/>
                  </a:srgbClr>
                </a:outerShdw>
              </a:effectLst>
              <a:latin typeface="+mn-lt"/>
            </a:endParaRPr>
          </a:p>
          <a:p>
            <a:pPr lvl="0">
              <a:lnSpc>
                <a:spcPct val="80000"/>
              </a:lnSpc>
              <a:spcBef>
                <a:spcPts val="1200"/>
              </a:spcBef>
              <a:defRPr/>
            </a:pPr>
            <a:endParaRPr kumimoji="0" lang="en-US" sz="2800" i="0" u="none" strike="noStrike" kern="0" cap="none" spc="0" normalizeH="0" baseline="0" noProof="0" dirty="0" smtClean="0">
              <a:ln>
                <a:noFill/>
              </a:ln>
              <a:solidFill>
                <a:srgbClr val="FF0000"/>
              </a:solidFill>
              <a:effectLst>
                <a:outerShdw blurRad="50800" dist="38100" dir="2700000" algn="tl" rotWithShape="0">
                  <a:srgbClr val="000000">
                    <a:alpha val="43000"/>
                  </a:srgbClr>
                </a:outerShdw>
              </a:effectLst>
              <a:uLnTx/>
              <a:uFillTx/>
              <a:latin typeface="+mn-lt"/>
              <a:ea typeface="+mn-ea"/>
              <a:cs typeface="+mn-cs"/>
            </a:endParaRPr>
          </a:p>
        </p:txBody>
      </p:sp>
    </p:spTree>
    <p:extLst>
      <p:ext uri="{BB962C8B-B14F-4D97-AF65-F5344CB8AC3E}">
        <p14:creationId xmlns:p14="http://schemas.microsoft.com/office/powerpoint/2010/main" val="150773781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6143624" y="4099838"/>
            <a:ext cx="2895241" cy="1111271"/>
          </a:xfrm>
          <a:prstGeom prst="rect">
            <a:avLst/>
          </a:prstGeom>
          <a:ln w="12700">
            <a:solidFill>
              <a:schemeClr val="tx1"/>
            </a:solidFill>
          </a:ln>
          <a:effectLst>
            <a:outerShdw blurRad="50800" dist="38100" dir="2700000" algn="tl" rotWithShape="0">
              <a:srgbClr val="000000">
                <a:alpha val="43000"/>
              </a:srgbClr>
            </a:outerShdw>
          </a:effectLst>
          <a:scene3d>
            <a:camera prst="orthographicFront"/>
            <a:lightRig rig="threePt" dir="t"/>
          </a:scene3d>
          <a:sp3d>
            <a:bevelT/>
            <a:bevelB/>
          </a:sp3d>
        </p:spPr>
      </p:pic>
      <p:sp>
        <p:nvSpPr>
          <p:cNvPr id="20483" name="Rectangle 3"/>
          <p:cNvSpPr>
            <a:spLocks noGrp="1" noChangeArrowheads="1"/>
          </p:cNvSpPr>
          <p:nvPr>
            <p:ph idx="1"/>
          </p:nvPr>
        </p:nvSpPr>
        <p:spPr>
          <a:xfrm>
            <a:off x="234264" y="3117731"/>
            <a:ext cx="8610600" cy="2828924"/>
          </a:xfrm>
          <a:prstGeom prst="rect">
            <a:avLst/>
          </a:prstGeom>
        </p:spPr>
        <p:txBody>
          <a:bodyPr/>
          <a:lstStyle/>
          <a:p>
            <a:pPr marL="365760" lvl="1" indent="0">
              <a:lnSpc>
                <a:spcPct val="80000"/>
              </a:lnSpc>
              <a:spcBef>
                <a:spcPts val="1800"/>
              </a:spcBef>
              <a:buNone/>
              <a:defRPr/>
            </a:pPr>
            <a:r>
              <a:rPr lang="en-US" sz="2800" dirty="0" smtClean="0">
                <a:solidFill>
                  <a:srgbClr val="FFC000"/>
                </a:solidFill>
              </a:rPr>
              <a:t>DDC-I, Inc.</a:t>
            </a:r>
          </a:p>
          <a:p>
            <a:pPr marL="822960" lvl="1" indent="-457200">
              <a:lnSpc>
                <a:spcPct val="80000"/>
              </a:lnSpc>
              <a:spcBef>
                <a:spcPts val="1800"/>
              </a:spcBef>
              <a:defRPr/>
            </a:pPr>
            <a:r>
              <a:rPr lang="en-US" dirty="0" smtClean="0"/>
              <a:t>Leading provider of mission/safety-critical software solutions for 30 years.</a:t>
            </a:r>
          </a:p>
          <a:p>
            <a:pPr marL="822960" lvl="1" indent="-457200">
              <a:lnSpc>
                <a:spcPct val="80000"/>
              </a:lnSpc>
              <a:spcBef>
                <a:spcPts val="1800"/>
              </a:spcBef>
              <a:defRPr/>
            </a:pPr>
            <a:r>
              <a:rPr lang="en-US" dirty="0" smtClean="0"/>
              <a:t>Headquarters in Phoenix, AZ</a:t>
            </a:r>
          </a:p>
          <a:p>
            <a:pPr lvl="2">
              <a:lnSpc>
                <a:spcPct val="80000"/>
              </a:lnSpc>
              <a:defRPr/>
            </a:pPr>
            <a:r>
              <a:rPr lang="en-US" dirty="0" smtClean="0"/>
              <a:t>World-wide presence</a:t>
            </a:r>
          </a:p>
          <a:p>
            <a:pPr marL="822960" lvl="1" indent="-457200">
              <a:lnSpc>
                <a:spcPct val="80000"/>
              </a:lnSpc>
              <a:spcBef>
                <a:spcPts val="1800"/>
              </a:spcBef>
              <a:defRPr/>
            </a:pPr>
            <a:r>
              <a:rPr lang="en-US" dirty="0" smtClean="0"/>
              <a:t>Primary market: Certifiable avionics software</a:t>
            </a:r>
          </a:p>
        </p:txBody>
      </p:sp>
      <p:sp>
        <p:nvSpPr>
          <p:cNvPr id="5" name="Rectangle 3"/>
          <p:cNvSpPr txBox="1">
            <a:spLocks noChangeArrowheads="1"/>
          </p:cNvSpPr>
          <p:nvPr/>
        </p:nvSpPr>
        <p:spPr>
          <a:xfrm>
            <a:off x="238125" y="327804"/>
            <a:ext cx="8610600" cy="2426509"/>
          </a:xfrm>
          <a:prstGeom prst="rect">
            <a:avLst/>
          </a:prstGeom>
        </p:spPr>
        <p:txBody>
          <a:bodyPr/>
          <a:lstStyle>
            <a:lvl1pPr marL="342900" indent="-342900" algn="l" rtl="0" eaLnBrk="1" fontAlgn="base" hangingPunct="1">
              <a:spcBef>
                <a:spcPts val="600"/>
              </a:spcBef>
              <a:spcAft>
                <a:spcPct val="0"/>
              </a:spcAft>
              <a:buChar char="•"/>
              <a:defRPr sz="3200" b="0" i="0" baseline="0">
                <a:solidFill>
                  <a:schemeClr val="accent1"/>
                </a:solidFill>
                <a:effectLst>
                  <a:outerShdw blurRad="50800" dist="38100" dir="2700000" algn="tl" rotWithShape="0">
                    <a:srgbClr val="000000">
                      <a:alpha val="43000"/>
                    </a:srgbClr>
                  </a:outerShdw>
                </a:effectLst>
                <a:latin typeface="Arial"/>
                <a:ea typeface="+mn-ea"/>
                <a:cs typeface="+mn-cs"/>
              </a:defRPr>
            </a:lvl1pPr>
            <a:lvl2pPr marL="742950" indent="-285750" algn="l" rtl="0" eaLnBrk="1" fontAlgn="base" hangingPunct="1">
              <a:spcBef>
                <a:spcPts val="600"/>
              </a:spcBef>
              <a:spcAft>
                <a:spcPct val="0"/>
              </a:spcAft>
              <a:buChar char="•"/>
              <a:defRPr sz="2400" b="0" i="0" baseline="0">
                <a:solidFill>
                  <a:schemeClr val="accent1"/>
                </a:solidFill>
                <a:effectLst>
                  <a:outerShdw blurRad="50800" dist="38100" dir="2700000" algn="tl" rotWithShape="0">
                    <a:srgbClr val="000000">
                      <a:alpha val="43000"/>
                    </a:srgbClr>
                  </a:outerShdw>
                </a:effectLst>
                <a:latin typeface="Arial"/>
              </a:defRPr>
            </a:lvl2pPr>
            <a:lvl3pPr marL="1143000" indent="-228600" algn="l" rtl="0" eaLnBrk="1" fontAlgn="base" hangingPunct="1">
              <a:spcBef>
                <a:spcPts val="600"/>
              </a:spcBef>
              <a:spcAft>
                <a:spcPct val="0"/>
              </a:spcAft>
              <a:buChar char="•"/>
              <a:defRPr sz="2000" b="0" i="0" baseline="0">
                <a:solidFill>
                  <a:schemeClr val="accent1"/>
                </a:solidFill>
                <a:effectLst>
                  <a:outerShdw blurRad="50800" dist="38100" dir="2700000" algn="tl" rotWithShape="0">
                    <a:srgbClr val="000000">
                      <a:alpha val="43000"/>
                    </a:srgbClr>
                  </a:outerShdw>
                </a:effectLst>
                <a:latin typeface="Arial"/>
              </a:defRPr>
            </a:lvl3pPr>
            <a:lvl4pPr marL="1600200" indent="-228600" algn="l" rtl="0" eaLnBrk="1" fontAlgn="base" hangingPunct="1">
              <a:spcBef>
                <a:spcPts val="600"/>
              </a:spcBef>
              <a:spcAft>
                <a:spcPct val="0"/>
              </a:spcAft>
              <a:buChar char="•"/>
              <a:defRPr sz="1600" b="0" i="0" baseline="0">
                <a:solidFill>
                  <a:schemeClr val="accent1"/>
                </a:solidFill>
                <a:effectLst>
                  <a:outerShdw blurRad="50800" dist="38100" dir="2700000" algn="tl" rotWithShape="0">
                    <a:srgbClr val="000000">
                      <a:alpha val="43000"/>
                    </a:srgbClr>
                  </a:outerShdw>
                </a:effectLst>
                <a:latin typeface="Arial"/>
              </a:defRPr>
            </a:lvl4pPr>
            <a:lvl5pPr marL="2057400" indent="-228600" algn="l" rtl="0" eaLnBrk="1" fontAlgn="base" hangingPunct="1">
              <a:spcBef>
                <a:spcPts val="600"/>
              </a:spcBef>
              <a:spcAft>
                <a:spcPct val="0"/>
              </a:spcAft>
              <a:buChar char="•"/>
              <a:defRPr sz="1600" b="0" i="0" baseline="0">
                <a:solidFill>
                  <a:schemeClr val="accent1"/>
                </a:solidFill>
                <a:effectLst>
                  <a:outerShdw blurRad="50800" dist="38100" dir="2700000" algn="tl" rotWithShape="0">
                    <a:srgbClr val="000000">
                      <a:alpha val="43000"/>
                    </a:srgbClr>
                  </a:outerShdw>
                </a:effectLst>
                <a:latin typeface="Arial"/>
              </a:defRPr>
            </a:lvl5pPr>
            <a:lvl6pPr marL="2514600" indent="-228600" algn="l" rtl="0" eaLnBrk="1" fontAlgn="base" hangingPunct="1">
              <a:spcBef>
                <a:spcPct val="20000"/>
              </a:spcBef>
              <a:spcAft>
                <a:spcPct val="0"/>
              </a:spcAft>
              <a:buChar char="•"/>
              <a:defRPr sz="2400" b="1">
                <a:solidFill>
                  <a:schemeClr val="accent1"/>
                </a:solidFill>
                <a:latin typeface="+mn-lt"/>
              </a:defRPr>
            </a:lvl6pPr>
            <a:lvl7pPr marL="2971800" indent="-228600" algn="l" rtl="0" eaLnBrk="1" fontAlgn="base" hangingPunct="1">
              <a:spcBef>
                <a:spcPct val="20000"/>
              </a:spcBef>
              <a:spcAft>
                <a:spcPct val="0"/>
              </a:spcAft>
              <a:buChar char="•"/>
              <a:defRPr sz="2400" b="1">
                <a:solidFill>
                  <a:schemeClr val="accent1"/>
                </a:solidFill>
                <a:latin typeface="+mn-lt"/>
              </a:defRPr>
            </a:lvl7pPr>
            <a:lvl8pPr marL="3429000" indent="-228600" algn="l" rtl="0" eaLnBrk="1" fontAlgn="base" hangingPunct="1">
              <a:spcBef>
                <a:spcPct val="20000"/>
              </a:spcBef>
              <a:spcAft>
                <a:spcPct val="0"/>
              </a:spcAft>
              <a:buChar char="•"/>
              <a:defRPr sz="2400" b="1">
                <a:solidFill>
                  <a:schemeClr val="accent1"/>
                </a:solidFill>
                <a:latin typeface="+mn-lt"/>
              </a:defRPr>
            </a:lvl8pPr>
            <a:lvl9pPr marL="3886200" indent="-228600" algn="l" rtl="0" eaLnBrk="1" fontAlgn="base" hangingPunct="1">
              <a:spcBef>
                <a:spcPct val="20000"/>
              </a:spcBef>
              <a:spcAft>
                <a:spcPct val="0"/>
              </a:spcAft>
              <a:buChar char="•"/>
              <a:defRPr sz="2400" b="1">
                <a:solidFill>
                  <a:schemeClr val="accent1"/>
                </a:solidFill>
                <a:latin typeface="+mn-lt"/>
              </a:defRPr>
            </a:lvl9pPr>
          </a:lstStyle>
          <a:p>
            <a:pPr marL="365760" lvl="1" indent="0">
              <a:lnSpc>
                <a:spcPct val="80000"/>
              </a:lnSpc>
              <a:spcBef>
                <a:spcPts val="1800"/>
              </a:spcBef>
              <a:buFontTx/>
              <a:buNone/>
              <a:defRPr/>
            </a:pPr>
            <a:r>
              <a:rPr lang="en-US" sz="2800" b="1" kern="0" dirty="0" smtClean="0">
                <a:solidFill>
                  <a:srgbClr val="FFC000"/>
                </a:solidFill>
                <a:effectLst/>
              </a:rPr>
              <a:t>Gary Gilliland</a:t>
            </a:r>
          </a:p>
          <a:p>
            <a:pPr marL="822960" lvl="1" indent="-457200">
              <a:lnSpc>
                <a:spcPct val="80000"/>
              </a:lnSpc>
              <a:spcBef>
                <a:spcPts val="1800"/>
              </a:spcBef>
              <a:defRPr/>
            </a:pPr>
            <a:r>
              <a:rPr lang="en-US" b="1" kern="0" dirty="0" smtClean="0">
                <a:effectLst/>
              </a:rPr>
              <a:t>Technical Marketing Manager at DDC-I</a:t>
            </a:r>
          </a:p>
          <a:p>
            <a:pPr marL="822960" lvl="1" indent="-457200">
              <a:lnSpc>
                <a:spcPct val="80000"/>
              </a:lnSpc>
              <a:spcBef>
                <a:spcPts val="1800"/>
              </a:spcBef>
              <a:defRPr/>
            </a:pPr>
            <a:r>
              <a:rPr lang="en-US" b="1" kern="0" dirty="0" smtClean="0">
                <a:effectLst/>
              </a:rPr>
              <a:t>25+ years experience in embedded design, </a:t>
            </a:r>
            <a:br>
              <a:rPr lang="en-US" b="1" kern="0" dirty="0" smtClean="0">
                <a:effectLst/>
              </a:rPr>
            </a:br>
            <a:r>
              <a:rPr lang="en-US" b="1" kern="0" dirty="0" smtClean="0">
                <a:effectLst/>
              </a:rPr>
              <a:t>avionics and RTOS</a:t>
            </a:r>
          </a:p>
          <a:p>
            <a:pPr marL="822960" lvl="1" indent="-457200">
              <a:lnSpc>
                <a:spcPct val="80000"/>
              </a:lnSpc>
              <a:spcBef>
                <a:spcPts val="1800"/>
              </a:spcBef>
              <a:defRPr/>
            </a:pPr>
            <a:r>
              <a:rPr lang="en-US" b="1" kern="0" dirty="0" smtClean="0">
                <a:effectLst/>
              </a:rPr>
              <a:t>Electrical Engineering degree from University of Texas</a:t>
            </a:r>
          </a:p>
        </p:txBody>
      </p:sp>
    </p:spTree>
    <p:extLst>
      <p:ext uri="{BB962C8B-B14F-4D97-AF65-F5344CB8AC3E}">
        <p14:creationId xmlns:p14="http://schemas.microsoft.com/office/powerpoint/2010/main" val="6121106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42875" y="3295653"/>
            <a:ext cx="8610600" cy="2828924"/>
          </a:xfrm>
          <a:prstGeom prst="rect">
            <a:avLst/>
          </a:prstGeom>
        </p:spPr>
        <p:txBody>
          <a:bodyPr/>
          <a:lstStyle/>
          <a:p>
            <a:pPr marL="365760" lvl="1" indent="0">
              <a:lnSpc>
                <a:spcPct val="80000"/>
              </a:lnSpc>
              <a:spcBef>
                <a:spcPts val="1800"/>
              </a:spcBef>
              <a:buNone/>
              <a:defRPr/>
            </a:pPr>
            <a:r>
              <a:rPr lang="en-US" sz="2800" dirty="0" smtClean="0">
                <a:solidFill>
                  <a:srgbClr val="FFC000"/>
                </a:solidFill>
              </a:rPr>
              <a:t>OAR Corporation</a:t>
            </a:r>
          </a:p>
          <a:p>
            <a:pPr marL="822960" lvl="1" indent="-457200">
              <a:lnSpc>
                <a:spcPct val="80000"/>
              </a:lnSpc>
              <a:spcBef>
                <a:spcPts val="1800"/>
              </a:spcBef>
              <a:defRPr/>
            </a:pPr>
            <a:r>
              <a:rPr lang="en-US" sz="2000" b="0" dirty="0" smtClean="0"/>
              <a:t>Software and systems engineering for mission critical </a:t>
            </a:r>
            <a:r>
              <a:rPr lang="en-US" sz="2000" b="0" dirty="0"/>
              <a:t>software solutions for </a:t>
            </a:r>
            <a:r>
              <a:rPr lang="en-US" sz="2000" b="0" dirty="0" smtClean="0"/>
              <a:t>almost 40 years</a:t>
            </a:r>
            <a:endParaRPr lang="en-US" sz="2000" b="0" dirty="0"/>
          </a:p>
          <a:p>
            <a:pPr marL="822960" lvl="1" indent="-457200">
              <a:lnSpc>
                <a:spcPct val="80000"/>
              </a:lnSpc>
              <a:spcBef>
                <a:spcPts val="1800"/>
              </a:spcBef>
              <a:defRPr/>
            </a:pPr>
            <a:r>
              <a:rPr lang="en-US" sz="2000" b="0" dirty="0"/>
              <a:t>Headquarters in </a:t>
            </a:r>
            <a:r>
              <a:rPr lang="en-US" sz="2000" b="0" dirty="0" smtClean="0"/>
              <a:t>Huntsville Alabama</a:t>
            </a:r>
            <a:endParaRPr lang="en-US" sz="2000" b="0" dirty="0"/>
          </a:p>
          <a:p>
            <a:pPr lvl="2">
              <a:lnSpc>
                <a:spcPct val="80000"/>
              </a:lnSpc>
              <a:defRPr/>
            </a:pPr>
            <a:r>
              <a:rPr lang="en-US" sz="2000" b="0" dirty="0" smtClean="0"/>
              <a:t>World-wide customer base</a:t>
            </a:r>
            <a:endParaRPr lang="en-US" sz="2000" b="0" dirty="0"/>
          </a:p>
          <a:p>
            <a:pPr marL="822960" lvl="1" indent="-457200">
              <a:lnSpc>
                <a:spcPct val="80000"/>
              </a:lnSpc>
              <a:spcBef>
                <a:spcPts val="1800"/>
              </a:spcBef>
              <a:defRPr/>
            </a:pPr>
            <a:r>
              <a:rPr lang="en-US" sz="2000" b="0" dirty="0"/>
              <a:t>Primary market: </a:t>
            </a:r>
            <a:r>
              <a:rPr lang="en-US" sz="2000" b="0" dirty="0" smtClean="0"/>
              <a:t> Critical real-time embedded systems</a:t>
            </a:r>
          </a:p>
          <a:p>
            <a:pPr marL="822960" lvl="1" indent="-457200">
              <a:lnSpc>
                <a:spcPct val="80000"/>
              </a:lnSpc>
              <a:spcBef>
                <a:spcPts val="1800"/>
              </a:spcBef>
              <a:defRPr/>
            </a:pPr>
            <a:r>
              <a:rPr lang="en-US" sz="2000" b="0" dirty="0" smtClean="0"/>
              <a:t>Original developers and constant maintainers of RTEMS</a:t>
            </a:r>
            <a:endParaRPr lang="en-US" sz="2000" b="0" dirty="0"/>
          </a:p>
          <a:p>
            <a:pPr marL="365760" lvl="1" indent="0">
              <a:lnSpc>
                <a:spcPct val="80000"/>
              </a:lnSpc>
              <a:spcBef>
                <a:spcPts val="1800"/>
              </a:spcBef>
              <a:buNone/>
              <a:defRPr/>
            </a:pPr>
            <a:endParaRPr lang="en-US" sz="2800" b="0" dirty="0" smtClean="0">
              <a:solidFill>
                <a:srgbClr val="FFC000"/>
              </a:solidFill>
            </a:endParaRPr>
          </a:p>
        </p:txBody>
      </p:sp>
      <p:sp>
        <p:nvSpPr>
          <p:cNvPr id="5" name="Rectangle 3"/>
          <p:cNvSpPr txBox="1">
            <a:spLocks noChangeArrowheads="1"/>
          </p:cNvSpPr>
          <p:nvPr/>
        </p:nvSpPr>
        <p:spPr>
          <a:xfrm>
            <a:off x="238125" y="255557"/>
            <a:ext cx="8705850" cy="3712594"/>
          </a:xfrm>
          <a:prstGeom prst="rect">
            <a:avLst/>
          </a:prstGeom>
        </p:spPr>
        <p:txBody>
          <a:bodyPr/>
          <a:lstStyle>
            <a:lvl1pPr marL="342900" indent="-342900" algn="l" rtl="0" eaLnBrk="1" fontAlgn="base" hangingPunct="1">
              <a:spcBef>
                <a:spcPts val="600"/>
              </a:spcBef>
              <a:spcAft>
                <a:spcPct val="0"/>
              </a:spcAft>
              <a:buChar char="•"/>
              <a:defRPr sz="3200" b="0" i="0" baseline="0">
                <a:solidFill>
                  <a:schemeClr val="accent1"/>
                </a:solidFill>
                <a:effectLst>
                  <a:outerShdw blurRad="50800" dist="38100" dir="2700000" algn="tl" rotWithShape="0">
                    <a:srgbClr val="000000">
                      <a:alpha val="43000"/>
                    </a:srgbClr>
                  </a:outerShdw>
                </a:effectLst>
                <a:latin typeface="Arial"/>
                <a:ea typeface="+mn-ea"/>
                <a:cs typeface="+mn-cs"/>
              </a:defRPr>
            </a:lvl1pPr>
            <a:lvl2pPr marL="742950" indent="-285750" algn="l" rtl="0" eaLnBrk="1" fontAlgn="base" hangingPunct="1">
              <a:spcBef>
                <a:spcPts val="600"/>
              </a:spcBef>
              <a:spcAft>
                <a:spcPct val="0"/>
              </a:spcAft>
              <a:buChar char="•"/>
              <a:defRPr sz="2400" b="0" i="0" baseline="0">
                <a:solidFill>
                  <a:schemeClr val="accent1"/>
                </a:solidFill>
                <a:effectLst>
                  <a:outerShdw blurRad="50800" dist="38100" dir="2700000" algn="tl" rotWithShape="0">
                    <a:srgbClr val="000000">
                      <a:alpha val="43000"/>
                    </a:srgbClr>
                  </a:outerShdw>
                </a:effectLst>
                <a:latin typeface="Arial"/>
              </a:defRPr>
            </a:lvl2pPr>
            <a:lvl3pPr marL="1143000" indent="-228600" algn="l" rtl="0" eaLnBrk="1" fontAlgn="base" hangingPunct="1">
              <a:spcBef>
                <a:spcPts val="600"/>
              </a:spcBef>
              <a:spcAft>
                <a:spcPct val="0"/>
              </a:spcAft>
              <a:buChar char="•"/>
              <a:defRPr sz="2000" b="0" i="0" baseline="0">
                <a:solidFill>
                  <a:schemeClr val="accent1"/>
                </a:solidFill>
                <a:effectLst>
                  <a:outerShdw blurRad="50800" dist="38100" dir="2700000" algn="tl" rotWithShape="0">
                    <a:srgbClr val="000000">
                      <a:alpha val="43000"/>
                    </a:srgbClr>
                  </a:outerShdw>
                </a:effectLst>
                <a:latin typeface="Arial"/>
              </a:defRPr>
            </a:lvl3pPr>
            <a:lvl4pPr marL="1600200" indent="-228600" algn="l" rtl="0" eaLnBrk="1" fontAlgn="base" hangingPunct="1">
              <a:spcBef>
                <a:spcPts val="600"/>
              </a:spcBef>
              <a:spcAft>
                <a:spcPct val="0"/>
              </a:spcAft>
              <a:buChar char="•"/>
              <a:defRPr sz="1600" b="0" i="0" baseline="0">
                <a:solidFill>
                  <a:schemeClr val="accent1"/>
                </a:solidFill>
                <a:effectLst>
                  <a:outerShdw blurRad="50800" dist="38100" dir="2700000" algn="tl" rotWithShape="0">
                    <a:srgbClr val="000000">
                      <a:alpha val="43000"/>
                    </a:srgbClr>
                  </a:outerShdw>
                </a:effectLst>
                <a:latin typeface="Arial"/>
              </a:defRPr>
            </a:lvl4pPr>
            <a:lvl5pPr marL="2057400" indent="-228600" algn="l" rtl="0" eaLnBrk="1" fontAlgn="base" hangingPunct="1">
              <a:spcBef>
                <a:spcPts val="600"/>
              </a:spcBef>
              <a:spcAft>
                <a:spcPct val="0"/>
              </a:spcAft>
              <a:buChar char="•"/>
              <a:defRPr sz="1600" b="0" i="0" baseline="0">
                <a:solidFill>
                  <a:schemeClr val="accent1"/>
                </a:solidFill>
                <a:effectLst>
                  <a:outerShdw blurRad="50800" dist="38100" dir="2700000" algn="tl" rotWithShape="0">
                    <a:srgbClr val="000000">
                      <a:alpha val="43000"/>
                    </a:srgbClr>
                  </a:outerShdw>
                </a:effectLst>
                <a:latin typeface="Arial"/>
              </a:defRPr>
            </a:lvl5pPr>
            <a:lvl6pPr marL="2514600" indent="-228600" algn="l" rtl="0" eaLnBrk="1" fontAlgn="base" hangingPunct="1">
              <a:spcBef>
                <a:spcPct val="20000"/>
              </a:spcBef>
              <a:spcAft>
                <a:spcPct val="0"/>
              </a:spcAft>
              <a:buChar char="•"/>
              <a:defRPr sz="2400" b="1">
                <a:solidFill>
                  <a:schemeClr val="accent1"/>
                </a:solidFill>
                <a:latin typeface="+mn-lt"/>
              </a:defRPr>
            </a:lvl6pPr>
            <a:lvl7pPr marL="2971800" indent="-228600" algn="l" rtl="0" eaLnBrk="1" fontAlgn="base" hangingPunct="1">
              <a:spcBef>
                <a:spcPct val="20000"/>
              </a:spcBef>
              <a:spcAft>
                <a:spcPct val="0"/>
              </a:spcAft>
              <a:buChar char="•"/>
              <a:defRPr sz="2400" b="1">
                <a:solidFill>
                  <a:schemeClr val="accent1"/>
                </a:solidFill>
                <a:latin typeface="+mn-lt"/>
              </a:defRPr>
            </a:lvl7pPr>
            <a:lvl8pPr marL="3429000" indent="-228600" algn="l" rtl="0" eaLnBrk="1" fontAlgn="base" hangingPunct="1">
              <a:spcBef>
                <a:spcPct val="20000"/>
              </a:spcBef>
              <a:spcAft>
                <a:spcPct val="0"/>
              </a:spcAft>
              <a:buChar char="•"/>
              <a:defRPr sz="2400" b="1">
                <a:solidFill>
                  <a:schemeClr val="accent1"/>
                </a:solidFill>
                <a:latin typeface="+mn-lt"/>
              </a:defRPr>
            </a:lvl8pPr>
            <a:lvl9pPr marL="3886200" indent="-228600" algn="l" rtl="0" eaLnBrk="1" fontAlgn="base" hangingPunct="1">
              <a:spcBef>
                <a:spcPct val="20000"/>
              </a:spcBef>
              <a:spcAft>
                <a:spcPct val="0"/>
              </a:spcAft>
              <a:buChar char="•"/>
              <a:defRPr sz="2400" b="1">
                <a:solidFill>
                  <a:schemeClr val="accent1"/>
                </a:solidFill>
                <a:latin typeface="+mn-lt"/>
              </a:defRPr>
            </a:lvl9pPr>
          </a:lstStyle>
          <a:p>
            <a:pPr marL="365760" lvl="1" indent="0">
              <a:lnSpc>
                <a:spcPct val="80000"/>
              </a:lnSpc>
              <a:spcBef>
                <a:spcPts val="1800"/>
              </a:spcBef>
              <a:buFontTx/>
              <a:buNone/>
              <a:defRPr/>
            </a:pPr>
            <a:r>
              <a:rPr lang="en-US" sz="2800" b="1" kern="0" dirty="0" smtClean="0">
                <a:solidFill>
                  <a:srgbClr val="FFC000"/>
                </a:solidFill>
                <a:effectLst/>
              </a:rPr>
              <a:t>Joel Sherrill, Ph.D.</a:t>
            </a:r>
          </a:p>
          <a:p>
            <a:pPr marL="822960" lvl="1" indent="-457200">
              <a:lnSpc>
                <a:spcPct val="80000"/>
              </a:lnSpc>
              <a:spcBef>
                <a:spcPts val="1800"/>
              </a:spcBef>
              <a:defRPr/>
            </a:pPr>
            <a:r>
              <a:rPr lang="en-US" sz="2000" dirty="0">
                <a:effectLst/>
                <a:latin typeface="+mn-lt"/>
              </a:rPr>
              <a:t>Director of Research and Development for OAR </a:t>
            </a:r>
            <a:r>
              <a:rPr lang="en-US" sz="2000" dirty="0" smtClean="0">
                <a:effectLst/>
                <a:latin typeface="+mn-lt"/>
              </a:rPr>
              <a:t>Corporation </a:t>
            </a:r>
            <a:br>
              <a:rPr lang="en-US" sz="2000" dirty="0" smtClean="0">
                <a:effectLst/>
                <a:latin typeface="+mn-lt"/>
              </a:rPr>
            </a:br>
            <a:r>
              <a:rPr lang="en-US" sz="2000" dirty="0" smtClean="0">
                <a:effectLst/>
                <a:latin typeface="+mn-lt"/>
              </a:rPr>
              <a:t>RTEMS Project Lead</a:t>
            </a:r>
          </a:p>
          <a:p>
            <a:pPr marL="822960" lvl="1" indent="-457200">
              <a:lnSpc>
                <a:spcPct val="80000"/>
              </a:lnSpc>
              <a:spcBef>
                <a:spcPts val="1800"/>
              </a:spcBef>
              <a:defRPr/>
            </a:pPr>
            <a:r>
              <a:rPr lang="en-US" sz="2000" kern="0" dirty="0" smtClean="0">
                <a:latin typeface="+mn-lt"/>
              </a:rPr>
              <a:t>30 years experience </a:t>
            </a:r>
            <a:r>
              <a:rPr lang="en-US" sz="2000" dirty="0" smtClean="0">
                <a:effectLst/>
                <a:latin typeface="+mn-lt"/>
              </a:rPr>
              <a:t>with real-time operating systems  including the design, development</a:t>
            </a:r>
            <a:r>
              <a:rPr lang="en-US" sz="2000" dirty="0">
                <a:effectLst/>
                <a:latin typeface="+mn-lt"/>
              </a:rPr>
              <a:t>, and fielding of </a:t>
            </a:r>
            <a:r>
              <a:rPr lang="en-US" sz="2000" dirty="0" smtClean="0">
                <a:effectLst/>
                <a:latin typeface="+mn-lt"/>
              </a:rPr>
              <a:t>embedded applications </a:t>
            </a:r>
            <a:r>
              <a:rPr lang="en-US" sz="2000" dirty="0">
                <a:effectLst/>
                <a:latin typeface="+mn-lt"/>
              </a:rPr>
              <a:t>in a variety of commercial, research, and military </a:t>
            </a:r>
            <a:r>
              <a:rPr lang="en-US" sz="2000" dirty="0" smtClean="0">
                <a:effectLst/>
                <a:latin typeface="+mn-lt"/>
              </a:rPr>
              <a:t>domains</a:t>
            </a:r>
          </a:p>
          <a:p>
            <a:pPr marL="822960" lvl="1" indent="-457200">
              <a:lnSpc>
                <a:spcPct val="80000"/>
              </a:lnSpc>
              <a:spcBef>
                <a:spcPts val="1800"/>
              </a:spcBef>
              <a:defRPr/>
            </a:pPr>
            <a:r>
              <a:rPr lang="en-US" sz="2000" dirty="0">
                <a:effectLst/>
                <a:latin typeface="+mn-lt"/>
              </a:rPr>
              <a:t>BS Computer Science, University of Tennessee at </a:t>
            </a:r>
            <a:r>
              <a:rPr lang="en-US" sz="2000" dirty="0" smtClean="0">
                <a:effectLst/>
                <a:latin typeface="+mn-lt"/>
              </a:rPr>
              <a:t>Chattanooga </a:t>
            </a:r>
            <a:r>
              <a:rPr lang="en-US" sz="2000" dirty="0">
                <a:effectLst/>
                <a:latin typeface="+mn-lt"/>
              </a:rPr>
              <a:t/>
            </a:r>
            <a:br>
              <a:rPr lang="en-US" sz="2000" dirty="0">
                <a:effectLst/>
                <a:latin typeface="+mn-lt"/>
              </a:rPr>
            </a:br>
            <a:r>
              <a:rPr lang="en-US" sz="2000" dirty="0" smtClean="0">
                <a:effectLst/>
                <a:latin typeface="+mn-lt"/>
              </a:rPr>
              <a:t>MS Computer </a:t>
            </a:r>
            <a:r>
              <a:rPr lang="en-US" sz="2000" dirty="0">
                <a:effectLst/>
                <a:latin typeface="+mn-lt"/>
              </a:rPr>
              <a:t>Science, University of Alabama in </a:t>
            </a:r>
            <a:r>
              <a:rPr lang="en-US" sz="2000" dirty="0" smtClean="0">
                <a:effectLst/>
                <a:latin typeface="+mn-lt"/>
              </a:rPr>
              <a:t>Huntsville </a:t>
            </a:r>
            <a:br>
              <a:rPr lang="en-US" sz="2000" dirty="0" smtClean="0">
                <a:effectLst/>
                <a:latin typeface="+mn-lt"/>
              </a:rPr>
            </a:br>
            <a:r>
              <a:rPr lang="en-US" sz="2000" dirty="0" smtClean="0">
                <a:effectLst/>
                <a:latin typeface="+mn-lt"/>
              </a:rPr>
              <a:t>Ph.D. </a:t>
            </a:r>
            <a:r>
              <a:rPr lang="en-US" sz="2000" dirty="0">
                <a:effectLst/>
                <a:latin typeface="+mn-lt"/>
              </a:rPr>
              <a:t>Computer Science, University of Alabama in </a:t>
            </a:r>
            <a:r>
              <a:rPr lang="en-US" sz="2000" dirty="0" smtClean="0">
                <a:effectLst/>
                <a:latin typeface="+mn-lt"/>
              </a:rPr>
              <a:t>Huntsville</a:t>
            </a:r>
            <a:endParaRPr lang="en-US" sz="2000" kern="0" dirty="0" smtClean="0">
              <a:latin typeface="+mn-lt"/>
            </a:endParaRPr>
          </a:p>
        </p:txBody>
      </p:sp>
    </p:spTree>
    <p:extLst>
      <p:ext uri="{BB962C8B-B14F-4D97-AF65-F5344CB8AC3E}">
        <p14:creationId xmlns:p14="http://schemas.microsoft.com/office/powerpoint/2010/main" val="188161715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274640"/>
            <a:ext cx="8229600" cy="792162"/>
          </a:xfrm>
        </p:spPr>
        <p:txBody>
          <a:bodyPr/>
          <a:lstStyle/>
          <a:p>
            <a:pPr marL="548640"/>
            <a:r>
              <a:rPr lang="en-US" dirty="0" smtClean="0"/>
              <a:t>DDC-I Core Competencies</a:t>
            </a:r>
            <a:endParaRPr lang="en-US" dirty="0"/>
          </a:p>
        </p:txBody>
      </p:sp>
      <p:sp>
        <p:nvSpPr>
          <p:cNvPr id="20483" name="Rectangle 3"/>
          <p:cNvSpPr>
            <a:spLocks noGrp="1" noChangeArrowheads="1"/>
          </p:cNvSpPr>
          <p:nvPr>
            <p:ph idx="1"/>
          </p:nvPr>
        </p:nvSpPr>
        <p:spPr>
          <a:xfrm>
            <a:off x="152400" y="1690777"/>
            <a:ext cx="8610600" cy="4425350"/>
          </a:xfrm>
          <a:prstGeom prst="rect">
            <a:avLst/>
          </a:prstGeom>
        </p:spPr>
        <p:txBody>
          <a:bodyPr>
            <a:normAutofit/>
          </a:bodyPr>
          <a:lstStyle/>
          <a:p>
            <a:pPr marL="822960" lvl="1" indent="-274320">
              <a:lnSpc>
                <a:spcPct val="80000"/>
              </a:lnSpc>
              <a:defRPr/>
            </a:pPr>
            <a:r>
              <a:rPr lang="en-US" sz="2200" kern="1200" dirty="0" smtClean="0">
                <a:solidFill>
                  <a:srgbClr val="BDE2E7"/>
                </a:solidFill>
                <a:latin typeface="Arial" charset="0"/>
                <a:ea typeface="+mn-ea"/>
                <a:cs typeface="+mn-cs"/>
              </a:rPr>
              <a:t>Certifiable, safety-critical RTOS products</a:t>
            </a:r>
          </a:p>
          <a:p>
            <a:pPr marL="1325880" lvl="2" indent="-274320">
              <a:lnSpc>
                <a:spcPct val="80000"/>
              </a:lnSpc>
              <a:defRPr/>
            </a:pPr>
            <a:r>
              <a:rPr lang="en-US" sz="2200" kern="1200" dirty="0">
                <a:solidFill>
                  <a:srgbClr val="BDE2E7"/>
                </a:solidFill>
                <a:latin typeface="Arial" charset="0"/>
                <a:ea typeface="+mn-ea"/>
                <a:cs typeface="+mn-cs"/>
              </a:rPr>
              <a:t>Deos </a:t>
            </a:r>
            <a:r>
              <a:rPr lang="en-US" sz="2200" kern="1200" dirty="0" smtClean="0">
                <a:solidFill>
                  <a:srgbClr val="BDE2E7"/>
                </a:solidFill>
                <a:latin typeface="Arial" charset="0"/>
                <a:ea typeface="+mn-ea"/>
                <a:cs typeface="+mn-cs"/>
              </a:rPr>
              <a:t>(ARINC-653, RMA, or hybrid)</a:t>
            </a:r>
          </a:p>
          <a:p>
            <a:pPr marL="1783080" lvl="3" indent="-274320">
              <a:lnSpc>
                <a:spcPct val="80000"/>
              </a:lnSpc>
              <a:defRPr/>
            </a:pPr>
            <a:r>
              <a:rPr lang="en-US" sz="2200" kern="1200" dirty="0" smtClean="0">
                <a:solidFill>
                  <a:srgbClr val="BDE2E7"/>
                </a:solidFill>
                <a:latin typeface="Arial" charset="0"/>
                <a:ea typeface="+mn-ea"/>
                <a:cs typeface="+mn-cs"/>
              </a:rPr>
              <a:t>First </a:t>
            </a:r>
            <a:r>
              <a:rPr lang="en-US" sz="2200" kern="1200" dirty="0">
                <a:solidFill>
                  <a:srgbClr val="BDE2E7"/>
                </a:solidFill>
                <a:latin typeface="Arial" charset="0"/>
                <a:ea typeface="+mn-ea"/>
                <a:cs typeface="+mn-cs"/>
              </a:rPr>
              <a:t>c</a:t>
            </a:r>
            <a:r>
              <a:rPr lang="en-US" sz="2200" kern="1200" dirty="0" smtClean="0">
                <a:solidFill>
                  <a:srgbClr val="BDE2E7"/>
                </a:solidFill>
                <a:latin typeface="Arial" charset="0"/>
                <a:ea typeface="+mn-ea"/>
                <a:cs typeface="+mn-cs"/>
              </a:rPr>
              <a:t>ertification in 1998</a:t>
            </a:r>
            <a:endParaRPr lang="en-US" sz="2200" kern="1200" dirty="0">
              <a:solidFill>
                <a:srgbClr val="BDE2E7"/>
              </a:solidFill>
              <a:latin typeface="Arial" charset="0"/>
              <a:ea typeface="+mn-ea"/>
              <a:cs typeface="+mn-cs"/>
            </a:endParaRPr>
          </a:p>
          <a:p>
            <a:pPr marL="822960" lvl="1" indent="-274320">
              <a:lnSpc>
                <a:spcPct val="80000"/>
              </a:lnSpc>
              <a:spcBef>
                <a:spcPts val="3000"/>
              </a:spcBef>
              <a:defRPr/>
            </a:pPr>
            <a:r>
              <a:rPr lang="en-US" sz="2200" kern="1200" dirty="0" smtClean="0">
                <a:solidFill>
                  <a:srgbClr val="BDE2E7"/>
                </a:solidFill>
                <a:latin typeface="Arial" charset="0"/>
                <a:ea typeface="+mn-ea"/>
                <a:cs typeface="+mn-cs"/>
              </a:rPr>
              <a:t>Integrated Development Environment (IDE)</a:t>
            </a:r>
          </a:p>
          <a:p>
            <a:pPr marL="1325880" lvl="2" indent="-274320">
              <a:lnSpc>
                <a:spcPct val="80000"/>
              </a:lnSpc>
              <a:spcBef>
                <a:spcPts val="600"/>
              </a:spcBef>
              <a:defRPr/>
            </a:pPr>
            <a:r>
              <a:rPr lang="en-US" sz="2200" kern="1200" dirty="0" smtClean="0">
                <a:solidFill>
                  <a:srgbClr val="BDE2E7"/>
                </a:solidFill>
                <a:latin typeface="Arial" charset="0"/>
                <a:ea typeface="+mn-ea"/>
                <a:cs typeface="+mn-cs"/>
              </a:rPr>
              <a:t>Development, testing &amp; analysis tools</a:t>
            </a:r>
          </a:p>
          <a:p>
            <a:pPr marL="822960" lvl="1" indent="-274320">
              <a:lnSpc>
                <a:spcPct val="80000"/>
              </a:lnSpc>
              <a:spcBef>
                <a:spcPts val="3000"/>
              </a:spcBef>
              <a:defRPr/>
            </a:pPr>
            <a:r>
              <a:rPr lang="en-US" sz="2200" kern="1200" dirty="0" smtClean="0">
                <a:solidFill>
                  <a:srgbClr val="BDE2E7"/>
                </a:solidFill>
                <a:latin typeface="Arial" charset="0"/>
                <a:ea typeface="+mn-ea"/>
                <a:cs typeface="+mn-cs"/>
              </a:rPr>
              <a:t>DO-178/ED-12 certification expertise</a:t>
            </a:r>
          </a:p>
          <a:p>
            <a:pPr marL="1325880" lvl="2" indent="-274320">
              <a:lnSpc>
                <a:spcPct val="80000"/>
              </a:lnSpc>
              <a:spcBef>
                <a:spcPts val="600"/>
              </a:spcBef>
              <a:defRPr/>
            </a:pPr>
            <a:r>
              <a:rPr lang="en-US" sz="2200" kern="1200" dirty="0" smtClean="0">
                <a:solidFill>
                  <a:srgbClr val="BDE2E7"/>
                </a:solidFill>
                <a:latin typeface="Arial" charset="0"/>
                <a:ea typeface="+mn-ea"/>
                <a:cs typeface="+mn-cs"/>
              </a:rPr>
              <a:t>First DO-178 DAL-A (Ada) product released in 1992</a:t>
            </a:r>
          </a:p>
          <a:p>
            <a:pPr marL="1325880" lvl="2" indent="-274320">
              <a:lnSpc>
                <a:spcPct val="80000"/>
              </a:lnSpc>
              <a:spcBef>
                <a:spcPts val="600"/>
              </a:spcBef>
              <a:defRPr/>
            </a:pPr>
            <a:r>
              <a:rPr lang="en-US" sz="2200" kern="1200" dirty="0" smtClean="0">
                <a:solidFill>
                  <a:srgbClr val="BDE2E7"/>
                </a:solidFill>
                <a:latin typeface="Arial" charset="0"/>
                <a:ea typeface="+mn-ea"/>
                <a:cs typeface="+mn-cs"/>
              </a:rPr>
              <a:t>We perform our own certification work</a:t>
            </a:r>
          </a:p>
          <a:p>
            <a:pPr marL="1325880" lvl="2" indent="-274320">
              <a:lnSpc>
                <a:spcPct val="80000"/>
              </a:lnSpc>
              <a:defRPr/>
            </a:pPr>
            <a:r>
              <a:rPr lang="en-US" sz="2200" kern="1200" dirty="0" smtClean="0">
                <a:solidFill>
                  <a:srgbClr val="BDE2E7"/>
                </a:solidFill>
                <a:latin typeface="Arial" charset="0"/>
                <a:ea typeface="+mn-ea"/>
                <a:cs typeface="+mn-cs"/>
              </a:rPr>
              <a:t>We defend our certification artifacts during all audits</a:t>
            </a:r>
          </a:p>
          <a:p>
            <a:pPr marL="1325880" lvl="2" indent="-274320">
              <a:lnSpc>
                <a:spcPct val="80000"/>
              </a:lnSpc>
              <a:spcBef>
                <a:spcPts val="600"/>
              </a:spcBef>
              <a:defRPr/>
            </a:pPr>
            <a:r>
              <a:rPr lang="en-US" sz="2200" kern="1200" dirty="0" smtClean="0">
                <a:solidFill>
                  <a:srgbClr val="BDE2E7"/>
                </a:solidFill>
                <a:latin typeface="Arial" charset="0"/>
                <a:ea typeface="+mn-ea"/>
                <a:cs typeface="+mn-cs"/>
              </a:rPr>
              <a:t>We do not reverse engineer certification artifacts</a:t>
            </a:r>
          </a:p>
        </p:txBody>
      </p:sp>
      <p:pic>
        <p:nvPicPr>
          <p:cNvPr id="7" name="Picture 6" descr="Expertis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609" y="175170"/>
            <a:ext cx="1195438" cy="795551"/>
          </a:xfrm>
          <a:prstGeom prst="rect">
            <a:avLst/>
          </a:prstGeom>
          <a:ln>
            <a:solidFill>
              <a:schemeClr val="tx1"/>
            </a:solidFill>
          </a:ln>
          <a:effectLst>
            <a:outerShdw blurRad="50800" dist="38100" dir="2700000" algn="tl" rotWithShape="0">
              <a:srgbClr val="000000">
                <a:alpha val="43000"/>
              </a:srgbClr>
            </a:outerShdw>
          </a:effectLst>
          <a:scene3d>
            <a:camera prst="orthographicFront"/>
            <a:lightRig rig="threePt" dir="t"/>
          </a:scene3d>
          <a:sp3d>
            <a:bevelT/>
            <a:bevelB/>
          </a:sp3d>
        </p:spPr>
      </p:pic>
      <p:pic>
        <p:nvPicPr>
          <p:cNvPr id="8" name="Picture 7" descr="Knowled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5291" y="1152168"/>
            <a:ext cx="1190756" cy="792434"/>
          </a:xfrm>
          <a:prstGeom prst="rect">
            <a:avLst/>
          </a:prstGeom>
          <a:ln>
            <a:solidFill>
              <a:schemeClr val="tx1"/>
            </a:solidFill>
          </a:ln>
          <a:effectLst>
            <a:outerShdw blurRad="50800" dist="38100" dir="2700000" algn="tl" rotWithShape="0">
              <a:srgbClr val="000000">
                <a:alpha val="43000"/>
              </a:srgbClr>
            </a:outerShdw>
          </a:effectLst>
          <a:scene3d>
            <a:camera prst="orthographicFront"/>
            <a:lightRig rig="threePt" dir="t"/>
          </a:scene3d>
          <a:sp3d>
            <a:bevelT/>
            <a:bevelB/>
          </a:sp3d>
        </p:spPr>
      </p:pic>
    </p:spTree>
    <p:extLst>
      <p:ext uri="{BB962C8B-B14F-4D97-AF65-F5344CB8AC3E}">
        <p14:creationId xmlns:p14="http://schemas.microsoft.com/office/powerpoint/2010/main" val="225833478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452" y="1213972"/>
            <a:ext cx="8587248" cy="4601496"/>
          </a:xfrm>
        </p:spPr>
        <p:txBody>
          <a:bodyPr/>
          <a:lstStyle/>
          <a:p>
            <a:r>
              <a:rPr lang="en-US" sz="2200" dirty="0"/>
              <a:t>Real-Time Embedded Systems Development</a:t>
            </a:r>
          </a:p>
          <a:p>
            <a:r>
              <a:rPr lang="en-US" sz="2200" dirty="0"/>
              <a:t>Operating </a:t>
            </a:r>
            <a:r>
              <a:rPr lang="en-US" sz="2200" dirty="0" smtClean="0"/>
              <a:t>Systems Experts</a:t>
            </a:r>
            <a:endParaRPr lang="en-US" sz="2200" dirty="0"/>
          </a:p>
          <a:p>
            <a:r>
              <a:rPr lang="en-US" sz="2200" dirty="0"/>
              <a:t>Advisors, Consulting</a:t>
            </a:r>
          </a:p>
          <a:p>
            <a:r>
              <a:rPr lang="en-US" sz="2200" dirty="0" smtClean="0"/>
              <a:t>Standards Development</a:t>
            </a:r>
          </a:p>
          <a:p>
            <a:r>
              <a:rPr lang="en-US" sz="2200" dirty="0"/>
              <a:t>Software </a:t>
            </a:r>
            <a:r>
              <a:rPr lang="en-US" sz="2200" dirty="0" smtClean="0"/>
              <a:t>Architectures &amp; Software Engineering</a:t>
            </a:r>
            <a:endParaRPr lang="en-US" sz="2200" dirty="0"/>
          </a:p>
          <a:p>
            <a:r>
              <a:rPr lang="en-US" sz="2200" dirty="0" smtClean="0"/>
              <a:t>DEFENSE </a:t>
            </a:r>
            <a:r>
              <a:rPr lang="en-US" sz="2200" dirty="0"/>
              <a:t>SYSTEMS - We support the entire lifecycle of  today’s advanced weapon systems.  Emphasis in design, development, testing, and oversight of advanced technical solutions for today’s and tomorrow military.</a:t>
            </a:r>
          </a:p>
          <a:p>
            <a:r>
              <a:rPr lang="en-US" sz="2200" dirty="0"/>
              <a:t>COMMERCIAL SYSTEMS - We provide software development and systems engineering services ranging from simple device drivers to complex applications and systems of systems.</a:t>
            </a:r>
          </a:p>
        </p:txBody>
      </p:sp>
      <p:sp>
        <p:nvSpPr>
          <p:cNvPr id="5" name="Title 12"/>
          <p:cNvSpPr>
            <a:spLocks noGrp="1"/>
          </p:cNvSpPr>
          <p:nvPr>
            <p:ph type="title"/>
          </p:nvPr>
        </p:nvSpPr>
        <p:spPr>
          <a:xfrm>
            <a:off x="0" y="274640"/>
            <a:ext cx="8229600" cy="792162"/>
          </a:xfrm>
        </p:spPr>
        <p:txBody>
          <a:bodyPr/>
          <a:lstStyle/>
          <a:p>
            <a:pPr marL="548640"/>
            <a:r>
              <a:rPr lang="en-US" dirty="0" smtClean="0"/>
              <a:t>OAR Core Competencies</a:t>
            </a:r>
            <a:endParaRPr lang="en-US" dirty="0"/>
          </a:p>
        </p:txBody>
      </p:sp>
    </p:spTree>
    <p:extLst>
      <p:ext uri="{BB962C8B-B14F-4D97-AF65-F5344CB8AC3E}">
        <p14:creationId xmlns:p14="http://schemas.microsoft.com/office/powerpoint/2010/main" val="1781147708"/>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FACE Architecture</a:t>
            </a:r>
            <a:endParaRPr 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357407051"/>
              </p:ext>
            </p:extLst>
          </p:nvPr>
        </p:nvGraphicFramePr>
        <p:xfrm>
          <a:off x="1246094" y="1044684"/>
          <a:ext cx="7135906" cy="6145010"/>
        </p:xfrm>
        <a:graphic>
          <a:graphicData uri="http://schemas.openxmlformats.org/presentationml/2006/ole">
            <mc:AlternateContent xmlns:mc="http://schemas.openxmlformats.org/markup-compatibility/2006">
              <mc:Choice xmlns:v="urn:schemas-microsoft-com:vml" Requires="v">
                <p:oleObj spid="_x0000_s2062" name="Visio" r:id="rId3" imgW="6881400" imgH="7010065" progId="Visio.Drawing.11">
                  <p:embed/>
                </p:oleObj>
              </mc:Choice>
              <mc:Fallback>
                <p:oleObj name="Visio" r:id="rId3" imgW="6881400" imgH="7010065" progId="Visio.Drawing.11">
                  <p:embed/>
                  <p:pic>
                    <p:nvPicPr>
                      <p:cNvPr id="0" name="Picture 2"/>
                      <p:cNvPicPr>
                        <a:picLocks noChangeAspect="1" noChangeArrowheads="1"/>
                      </p:cNvPicPr>
                      <p:nvPr/>
                    </p:nvPicPr>
                    <p:blipFill>
                      <a:blip r:embed="rId4"/>
                      <a:srcRect/>
                      <a:stretch>
                        <a:fillRect/>
                      </a:stretch>
                    </p:blipFill>
                    <p:spPr bwMode="auto">
                      <a:xfrm>
                        <a:off x="1246094" y="1044684"/>
                        <a:ext cx="7135906" cy="6145010"/>
                      </a:xfrm>
                      <a:prstGeom prst="rect">
                        <a:avLst/>
                      </a:prstGeom>
                      <a:noFill/>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p:txBody>
          <a:bodyPr/>
          <a:lstStyle/>
          <a:p>
            <a:pPr marL="548640"/>
            <a:r>
              <a:rPr lang="en-US" dirty="0" smtClean="0"/>
              <a:t>Deos Highlights</a:t>
            </a:r>
            <a:endParaRPr lang="en-US" dirty="0">
              <a:solidFill>
                <a:srgbClr val="FF0000"/>
              </a:solidFill>
            </a:endParaRPr>
          </a:p>
        </p:txBody>
      </p:sp>
      <p:sp>
        <p:nvSpPr>
          <p:cNvPr id="70659" name="Content Placeholder 2"/>
          <p:cNvSpPr>
            <a:spLocks noGrp="1"/>
          </p:cNvSpPr>
          <p:nvPr>
            <p:ph idx="1"/>
          </p:nvPr>
        </p:nvSpPr>
        <p:spPr>
          <a:xfrm>
            <a:off x="185980" y="1379349"/>
            <a:ext cx="8958019" cy="4625666"/>
          </a:xfrm>
          <a:prstGeom prst="rect">
            <a:avLst/>
          </a:prstGeom>
        </p:spPr>
        <p:txBody>
          <a:bodyPr>
            <a:noAutofit/>
          </a:bodyPr>
          <a:lstStyle/>
          <a:p>
            <a:pPr indent="-273050">
              <a:lnSpc>
                <a:spcPct val="90000"/>
              </a:lnSpc>
              <a:spcBef>
                <a:spcPts val="0"/>
              </a:spcBef>
              <a:buFont typeface="Arial" pitchFamily="34" charset="0"/>
              <a:buChar char="•"/>
              <a:defRPr/>
            </a:pPr>
            <a:r>
              <a:rPr lang="en-US" sz="2000" b="0" dirty="0" smtClean="0"/>
              <a:t>Pedigree – Record of deployment, support &amp; certification</a:t>
            </a:r>
          </a:p>
          <a:p>
            <a:pPr marL="742950" lvl="2" indent="-273050">
              <a:spcBef>
                <a:spcPts val="0"/>
              </a:spcBef>
              <a:buFont typeface="Arial" pitchFamily="34" charset="0"/>
              <a:buChar char="•"/>
              <a:defRPr/>
            </a:pPr>
            <a:r>
              <a:rPr lang="en-US" sz="1800" b="0" dirty="0" smtClean="0">
                <a:solidFill>
                  <a:schemeClr val="accent5"/>
                </a:solidFill>
              </a:rPr>
              <a:t>&gt;</a:t>
            </a:r>
            <a:r>
              <a:rPr lang="en-US" sz="1800" b="0" dirty="0">
                <a:solidFill>
                  <a:schemeClr val="accent5"/>
                </a:solidFill>
              </a:rPr>
              <a:t>10,000 aircraft, &gt;10 </a:t>
            </a:r>
            <a:r>
              <a:rPr lang="en-US" sz="1800" b="0" dirty="0" smtClean="0">
                <a:solidFill>
                  <a:schemeClr val="accent5"/>
                </a:solidFill>
              </a:rPr>
              <a:t>Million </a:t>
            </a:r>
            <a:r>
              <a:rPr lang="en-US" sz="1800" b="0" dirty="0">
                <a:solidFill>
                  <a:schemeClr val="accent5"/>
                </a:solidFill>
              </a:rPr>
              <a:t>flight </a:t>
            </a:r>
            <a:r>
              <a:rPr lang="en-US" sz="1800" b="0" dirty="0" smtClean="0">
                <a:solidFill>
                  <a:schemeClr val="accent5"/>
                </a:solidFill>
              </a:rPr>
              <a:t>hours, &gt; 40 aircraft types, &gt;100 certs</a:t>
            </a:r>
          </a:p>
          <a:p>
            <a:pPr indent="-273050">
              <a:lnSpc>
                <a:spcPct val="90000"/>
              </a:lnSpc>
              <a:spcBef>
                <a:spcPts val="900"/>
              </a:spcBef>
              <a:buFont typeface="Arial" pitchFamily="34" charset="0"/>
              <a:buChar char="•"/>
              <a:defRPr/>
            </a:pPr>
            <a:r>
              <a:rPr lang="en-US" sz="2000" b="0" dirty="0" smtClean="0"/>
              <a:t>Features</a:t>
            </a:r>
            <a:endParaRPr lang="en-US" sz="2000" b="0" dirty="0"/>
          </a:p>
          <a:p>
            <a:pPr marL="742950" lvl="2" indent="-273050">
              <a:lnSpc>
                <a:spcPct val="90000"/>
              </a:lnSpc>
              <a:spcBef>
                <a:spcPts val="0"/>
              </a:spcBef>
              <a:buFont typeface="Arial" pitchFamily="34" charset="0"/>
              <a:buChar char="•"/>
              <a:defRPr/>
            </a:pPr>
            <a:r>
              <a:rPr lang="en-US" sz="1800" b="0" dirty="0" smtClean="0"/>
              <a:t>Time</a:t>
            </a:r>
            <a:r>
              <a:rPr lang="en-US" sz="1800" b="0" dirty="0"/>
              <a:t>, space &amp; resource </a:t>
            </a:r>
            <a:r>
              <a:rPr lang="en-US" sz="1800" b="0" dirty="0" smtClean="0"/>
              <a:t>partitioning with ARINC 653 and/or RMA scheduling</a:t>
            </a:r>
          </a:p>
          <a:p>
            <a:pPr marL="742950" lvl="2" indent="-273050">
              <a:lnSpc>
                <a:spcPct val="90000"/>
              </a:lnSpc>
              <a:spcBef>
                <a:spcPts val="0"/>
              </a:spcBef>
              <a:buFont typeface="Arial" pitchFamily="34" charset="0"/>
              <a:buChar char="•"/>
              <a:defRPr/>
            </a:pPr>
            <a:r>
              <a:rPr lang="en-US" sz="1800" b="0" dirty="0" smtClean="0"/>
              <a:t>DAL-A Linker/loader for binary modularity - Enables reuse of software &amp; </a:t>
            </a:r>
            <a:r>
              <a:rPr lang="en-US" sz="1800" b="0" u="sng" dirty="0" smtClean="0"/>
              <a:t>certification credits, and minimizes change impacts</a:t>
            </a:r>
            <a:endParaRPr lang="en-US" sz="1800" b="0" dirty="0" smtClean="0"/>
          </a:p>
          <a:p>
            <a:pPr marL="742950" lvl="2" indent="-273050">
              <a:lnSpc>
                <a:spcPct val="90000"/>
              </a:lnSpc>
              <a:spcBef>
                <a:spcPts val="0"/>
              </a:spcBef>
              <a:buFont typeface="Arial" pitchFamily="34" charset="0"/>
              <a:buChar char="•"/>
              <a:defRPr/>
            </a:pPr>
            <a:r>
              <a:rPr lang="en-US" sz="1800" b="0" dirty="0" smtClean="0"/>
              <a:t>TCP/IP, File system, ARINC 664/AFDX, ARINC-615 TDL, USB</a:t>
            </a:r>
            <a:endParaRPr lang="en-US" sz="1800" b="0" dirty="0"/>
          </a:p>
          <a:p>
            <a:pPr indent="-273050">
              <a:lnSpc>
                <a:spcPct val="90000"/>
              </a:lnSpc>
              <a:spcBef>
                <a:spcPts val="900"/>
              </a:spcBef>
              <a:buFont typeface="Arial" pitchFamily="34" charset="0"/>
              <a:buChar char="•"/>
              <a:defRPr/>
            </a:pPr>
            <a:r>
              <a:rPr lang="en-US" sz="2000" b="0" dirty="0" smtClean="0"/>
              <a:t>Performance</a:t>
            </a:r>
            <a:endParaRPr lang="en-US" sz="2000" b="0" dirty="0"/>
          </a:p>
          <a:p>
            <a:pPr marL="742950" lvl="2" indent="-273050">
              <a:lnSpc>
                <a:spcPct val="90000"/>
              </a:lnSpc>
              <a:spcBef>
                <a:spcPts val="0"/>
              </a:spcBef>
              <a:buFont typeface="Arial" pitchFamily="34" charset="0"/>
              <a:buChar char="•"/>
              <a:defRPr/>
            </a:pPr>
            <a:r>
              <a:rPr lang="en-US" sz="1800" b="0" dirty="0" smtClean="0"/>
              <a:t>Cache partitioning, low system tick overheads</a:t>
            </a:r>
          </a:p>
          <a:p>
            <a:pPr marL="742950" lvl="2" indent="-273050">
              <a:lnSpc>
                <a:spcPct val="90000"/>
              </a:lnSpc>
              <a:spcBef>
                <a:spcPts val="0"/>
              </a:spcBef>
              <a:buFont typeface="Arial" pitchFamily="34" charset="0"/>
              <a:buChar char="•"/>
              <a:defRPr/>
            </a:pPr>
            <a:r>
              <a:rPr lang="en-US" sz="1800" b="0" dirty="0" smtClean="0"/>
              <a:t>Slack scheduling &amp; time budget transfer</a:t>
            </a:r>
          </a:p>
          <a:p>
            <a:pPr marL="742950" lvl="2" indent="-273050">
              <a:lnSpc>
                <a:spcPct val="80000"/>
              </a:lnSpc>
              <a:spcBef>
                <a:spcPts val="300"/>
              </a:spcBef>
              <a:buFont typeface="Arial" pitchFamily="34" charset="0"/>
              <a:buChar char="•"/>
              <a:defRPr/>
            </a:pPr>
            <a:r>
              <a:rPr lang="en-US" sz="1800" b="0" dirty="0" smtClean="0"/>
              <a:t>Multicore option</a:t>
            </a:r>
          </a:p>
          <a:p>
            <a:pPr indent="-273050">
              <a:lnSpc>
                <a:spcPct val="90000"/>
              </a:lnSpc>
              <a:spcBef>
                <a:spcPts val="900"/>
              </a:spcBef>
              <a:buFont typeface="Arial" pitchFamily="34" charset="0"/>
              <a:buChar char="•"/>
              <a:defRPr/>
            </a:pPr>
            <a:r>
              <a:rPr lang="en-US" sz="2000" b="0" dirty="0" smtClean="0"/>
              <a:t>Tooling</a:t>
            </a:r>
          </a:p>
          <a:p>
            <a:pPr marL="742950" lvl="2" indent="-273050">
              <a:lnSpc>
                <a:spcPct val="90000"/>
              </a:lnSpc>
              <a:spcBef>
                <a:spcPts val="0"/>
              </a:spcBef>
              <a:buFont typeface="Arial" pitchFamily="34" charset="0"/>
              <a:buChar char="•"/>
              <a:defRPr/>
            </a:pPr>
            <a:r>
              <a:rPr lang="en-US" sz="1800" b="0" dirty="0" smtClean="0"/>
              <a:t>Ethernet  &amp; FTP based development – with PC-based processor simulator</a:t>
            </a:r>
          </a:p>
          <a:p>
            <a:pPr marL="742950" lvl="2" indent="-273050">
              <a:lnSpc>
                <a:spcPct val="80000"/>
              </a:lnSpc>
              <a:spcBef>
                <a:spcPts val="300"/>
              </a:spcBef>
              <a:buFont typeface="Arial" pitchFamily="34" charset="0"/>
              <a:buChar char="•"/>
              <a:defRPr/>
            </a:pPr>
            <a:r>
              <a:rPr lang="en-US" sz="1800" b="0" dirty="0" smtClean="0"/>
              <a:t>Compiler independent (i.e., current version)</a:t>
            </a:r>
          </a:p>
          <a:p>
            <a:pPr marL="742950" lvl="2" indent="-273050">
              <a:lnSpc>
                <a:spcPct val="80000"/>
              </a:lnSpc>
              <a:spcBef>
                <a:spcPts val="300"/>
              </a:spcBef>
              <a:buFont typeface="Arial" pitchFamily="34" charset="0"/>
              <a:buChar char="•"/>
              <a:defRPr/>
            </a:pPr>
            <a:r>
              <a:rPr lang="en-US" sz="1800" b="0" dirty="0" smtClean="0"/>
              <a:t>All tooling applicable through V&amp;V (and deployment in some cases)</a:t>
            </a:r>
          </a:p>
          <a:p>
            <a:pPr marL="742950" lvl="2" indent="-273050">
              <a:lnSpc>
                <a:spcPct val="80000"/>
              </a:lnSpc>
              <a:spcBef>
                <a:spcPts val="300"/>
              </a:spcBef>
              <a:buFont typeface="Arial" pitchFamily="34" charset="0"/>
              <a:buChar char="•"/>
              <a:defRPr/>
            </a:pPr>
            <a:r>
              <a:rPr lang="en-US" sz="1800" b="0" dirty="0" smtClean="0"/>
              <a:t>Tooling to determine WCE for apps and target </a:t>
            </a:r>
          </a:p>
          <a:p>
            <a:pPr marL="742950" lvl="2" indent="-273050">
              <a:lnSpc>
                <a:spcPct val="80000"/>
              </a:lnSpc>
              <a:spcBef>
                <a:spcPts val="300"/>
              </a:spcBef>
              <a:buFont typeface="Arial" pitchFamily="34" charset="0"/>
              <a:buChar char="•"/>
              <a:defRPr/>
            </a:pPr>
            <a:r>
              <a:rPr lang="en-US" sz="1800" b="0" dirty="0" smtClean="0"/>
              <a:t>Source/Object code coverage tool provided </a:t>
            </a:r>
            <a:endParaRPr lang="en-US" sz="1800" b="0" dirty="0"/>
          </a:p>
        </p:txBody>
      </p:sp>
    </p:spTree>
    <p:extLst>
      <p:ext uri="{BB962C8B-B14F-4D97-AF65-F5344CB8AC3E}">
        <p14:creationId xmlns:p14="http://schemas.microsoft.com/office/powerpoint/2010/main" val="2372168717"/>
      </p:ext>
    </p:extLst>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2"/>
          <p:cNvSpPr>
            <a:spLocks noGrp="1"/>
          </p:cNvSpPr>
          <p:nvPr>
            <p:ph type="title"/>
          </p:nvPr>
        </p:nvSpPr>
        <p:spPr/>
        <p:txBody>
          <a:bodyPr/>
          <a:lstStyle/>
          <a:p>
            <a:pPr marL="548640"/>
            <a:r>
              <a:rPr lang="en-US" dirty="0" smtClean="0"/>
              <a:t>RTEMS Highlights</a:t>
            </a:r>
            <a:endParaRPr lang="en-US" dirty="0"/>
          </a:p>
        </p:txBody>
      </p:sp>
      <p:sp>
        <p:nvSpPr>
          <p:cNvPr id="3" name="Content Placeholder 2"/>
          <p:cNvSpPr>
            <a:spLocks noGrp="1"/>
          </p:cNvSpPr>
          <p:nvPr>
            <p:ph idx="1"/>
          </p:nvPr>
        </p:nvSpPr>
        <p:spPr/>
        <p:txBody>
          <a:bodyPr>
            <a:normAutofit/>
          </a:bodyPr>
          <a:lstStyle/>
          <a:p>
            <a:r>
              <a:rPr lang="en-US" sz="2200" b="0" dirty="0" smtClean="0"/>
              <a:t>RTEMS is an Industrial Grade open source RTOS</a:t>
            </a:r>
          </a:p>
          <a:p>
            <a:r>
              <a:rPr lang="en-US" sz="2200" b="0" dirty="0" smtClean="0"/>
              <a:t>Twenty five year history of deployment on multiple planets, unique instruments, automotive systems, and critical industrial infrastructure</a:t>
            </a:r>
          </a:p>
          <a:p>
            <a:r>
              <a:rPr lang="en-US" sz="2200" b="0" dirty="0" smtClean="0"/>
              <a:t>Low overhead with predictable resource consumption</a:t>
            </a:r>
          </a:p>
          <a:p>
            <a:r>
              <a:rPr lang="en-US" sz="2200" b="0" dirty="0" smtClean="0"/>
              <a:t>TCP/IP, network services, multiple file systems, USB, dynamic loading, RMA, pluggable schedulers, shell, and much more</a:t>
            </a:r>
          </a:p>
          <a:p>
            <a:r>
              <a:rPr lang="en-US" sz="2200" b="0" dirty="0" smtClean="0"/>
              <a:t>Supports over a dozen CPU architectures</a:t>
            </a:r>
          </a:p>
          <a:p>
            <a:r>
              <a:rPr lang="en-US" sz="2200" b="0" dirty="0" err="1" smtClean="0"/>
              <a:t>Multicore</a:t>
            </a:r>
            <a:r>
              <a:rPr lang="en-US" sz="2200" b="0" dirty="0" smtClean="0"/>
              <a:t> Support</a:t>
            </a:r>
            <a:endParaRPr lang="en-US" sz="2200" b="0" dirty="0"/>
          </a:p>
        </p:txBody>
      </p:sp>
    </p:spTree>
    <p:extLst>
      <p:ext uri="{BB962C8B-B14F-4D97-AF65-F5344CB8AC3E}">
        <p14:creationId xmlns:p14="http://schemas.microsoft.com/office/powerpoint/2010/main" val="612642315"/>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 OSS Profiles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9321398"/>
              </p:ext>
            </p:extLst>
          </p:nvPr>
        </p:nvGraphicFramePr>
        <p:xfrm>
          <a:off x="648080" y="1789298"/>
          <a:ext cx="7854953" cy="2661920"/>
        </p:xfrm>
        <a:graphic>
          <a:graphicData uri="http://schemas.openxmlformats.org/drawingml/2006/table">
            <a:tbl>
              <a:tblPr firstRow="1" bandRow="1">
                <a:tableStyleId>{00A15C55-8517-42AA-B614-E9B94910E393}</a:tableStyleId>
              </a:tblPr>
              <a:tblGrid>
                <a:gridCol w="1488822"/>
                <a:gridCol w="1583451"/>
                <a:gridCol w="1532965"/>
                <a:gridCol w="1246094"/>
                <a:gridCol w="2003621"/>
              </a:tblGrid>
              <a:tr h="370840">
                <a:tc>
                  <a:txBody>
                    <a:bodyPr/>
                    <a:lstStyle/>
                    <a:p>
                      <a:pPr algn="ctr"/>
                      <a:r>
                        <a:rPr lang="en-US" dirty="0" smtClean="0"/>
                        <a:t>Profile</a:t>
                      </a:r>
                      <a:endParaRPr lang="en-US" dirty="0"/>
                    </a:p>
                  </a:txBody>
                  <a:tcPr/>
                </a:tc>
                <a:tc>
                  <a:txBody>
                    <a:bodyPr/>
                    <a:lstStyle/>
                    <a:p>
                      <a:pPr algn="ctr"/>
                      <a:r>
                        <a:rPr lang="en-US" dirty="0" smtClean="0"/>
                        <a:t>Multi-process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Multi-threaded</a:t>
                      </a:r>
                    </a:p>
                  </a:txBody>
                  <a:tcPr/>
                </a:tc>
                <a:tc>
                  <a:txBody>
                    <a:bodyPr/>
                    <a:lstStyle/>
                    <a:p>
                      <a:pPr algn="ctr"/>
                      <a:r>
                        <a:rPr lang="en-US" dirty="0" smtClean="0"/>
                        <a:t>ARINC 653</a:t>
                      </a:r>
                      <a:endParaRPr lang="en-US" dirty="0"/>
                    </a:p>
                  </a:txBody>
                  <a:tcPr/>
                </a:tc>
                <a:tc>
                  <a:txBody>
                    <a:bodyPr/>
                    <a:lstStyle/>
                    <a:p>
                      <a:pPr algn="ctr"/>
                      <a:r>
                        <a:rPr lang="en-US" dirty="0" smtClean="0"/>
                        <a:t>Number of POSIX Methods</a:t>
                      </a:r>
                      <a:endParaRPr lang="en-US" dirty="0"/>
                    </a:p>
                  </a:txBody>
                  <a:tcPr/>
                </a:tc>
              </a:tr>
              <a:tr h="370840">
                <a:tc>
                  <a:txBody>
                    <a:bodyPr/>
                    <a:lstStyle/>
                    <a:p>
                      <a:pPr algn="ctr"/>
                      <a:r>
                        <a:rPr lang="en-US" dirty="0" smtClean="0"/>
                        <a:t>Security</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c>
                  <a:txBody>
                    <a:bodyPr/>
                    <a:lstStyle/>
                    <a:p>
                      <a:pPr algn="ctr"/>
                      <a:r>
                        <a:rPr lang="en-US" b="0" dirty="0" smtClean="0"/>
                        <a:t>136 </a:t>
                      </a:r>
                      <a:endParaRPr lang="en-US" dirty="0"/>
                    </a:p>
                  </a:txBody>
                  <a:tcPr/>
                </a:tc>
              </a:tr>
              <a:tr h="370840">
                <a:tc>
                  <a:txBody>
                    <a:bodyPr/>
                    <a:lstStyle/>
                    <a:p>
                      <a:pPr algn="ctr"/>
                      <a:r>
                        <a:rPr lang="en-US" dirty="0" smtClean="0"/>
                        <a:t>Safety Base</a:t>
                      </a:r>
                      <a:endParaRPr lang="en-US" dirty="0"/>
                    </a:p>
                  </a:txBody>
                  <a:tcPr/>
                </a:tc>
                <a:tc>
                  <a:txBody>
                    <a:bodyPr/>
                    <a:lstStyle/>
                    <a:p>
                      <a:pPr algn="ctr"/>
                      <a:r>
                        <a:rPr lang="en-US" dirty="0" smtClean="0"/>
                        <a:t>No</a:t>
                      </a:r>
                      <a:endParaRPr lang="en-US" dirty="0"/>
                    </a:p>
                  </a:txBody>
                  <a:tcPr/>
                </a:tc>
                <a:tc>
                  <a:txBody>
                    <a:bodyPr/>
                    <a:lstStyle/>
                    <a:p>
                      <a:pPr algn="ctr"/>
                      <a:r>
                        <a:rPr lang="en-US" smtClean="0"/>
                        <a:t>Yes</a:t>
                      </a:r>
                      <a:endParaRPr lang="en-US" dirty="0"/>
                    </a:p>
                  </a:txBody>
                  <a:tcPr/>
                </a:tc>
                <a:tc>
                  <a:txBody>
                    <a:bodyPr/>
                    <a:lstStyle/>
                    <a:p>
                      <a:pPr algn="ctr"/>
                      <a:r>
                        <a:rPr lang="en-US" dirty="0" smtClean="0"/>
                        <a:t>Yes</a:t>
                      </a:r>
                      <a:endParaRPr lang="en-US" dirty="0"/>
                    </a:p>
                  </a:txBody>
                  <a:tcPr/>
                </a:tc>
                <a:tc>
                  <a:txBody>
                    <a:bodyPr/>
                    <a:lstStyle/>
                    <a:p>
                      <a:pPr algn="ctr"/>
                      <a:r>
                        <a:rPr lang="en-US" dirty="0" smtClean="0"/>
                        <a:t>246</a:t>
                      </a:r>
                      <a:endParaRPr lang="en-US" dirty="0"/>
                    </a:p>
                  </a:txBody>
                  <a:tcPr/>
                </a:tc>
              </a:tr>
              <a:tr h="370840">
                <a:tc>
                  <a:txBody>
                    <a:bodyPr/>
                    <a:lstStyle/>
                    <a:p>
                      <a:pPr algn="ctr"/>
                      <a:r>
                        <a:rPr lang="en-US" dirty="0" smtClean="0"/>
                        <a:t>Safety Extended</a:t>
                      </a:r>
                      <a:endParaRPr lang="en-US" dirty="0"/>
                    </a:p>
                  </a:txBody>
                  <a:tcPr/>
                </a:tc>
                <a:tc>
                  <a:txBody>
                    <a:bodyPr/>
                    <a:lstStyle/>
                    <a:p>
                      <a:pPr algn="ctr"/>
                      <a:r>
                        <a:rPr lang="en-US" dirty="0" smtClean="0"/>
                        <a:t>Yes</a:t>
                      </a:r>
                      <a:endParaRPr lang="en-US" dirty="0"/>
                    </a:p>
                  </a:txBody>
                  <a:tcPr/>
                </a:tc>
                <a:tc>
                  <a:txBody>
                    <a:bodyPr/>
                    <a:lstStyle/>
                    <a:p>
                      <a:pPr algn="ctr"/>
                      <a:r>
                        <a:rPr lang="en-US" smtClean="0"/>
                        <a:t>Yes</a:t>
                      </a:r>
                      <a:endParaRPr lang="en-US" dirty="0"/>
                    </a:p>
                  </a:txBody>
                  <a:tcPr/>
                </a:tc>
                <a:tc>
                  <a:txBody>
                    <a:bodyPr/>
                    <a:lstStyle/>
                    <a:p>
                      <a:pPr algn="ctr"/>
                      <a:r>
                        <a:rPr lang="en-US" dirty="0" smtClean="0"/>
                        <a:t>Yes</a:t>
                      </a:r>
                      <a:endParaRPr lang="en-US" dirty="0"/>
                    </a:p>
                  </a:txBody>
                  <a:tcPr/>
                </a:tc>
                <a:tc>
                  <a:txBody>
                    <a:bodyPr/>
                    <a:lstStyle/>
                    <a:p>
                      <a:pPr algn="ctr"/>
                      <a:r>
                        <a:rPr lang="en-US" dirty="0" smtClean="0"/>
                        <a:t>335</a:t>
                      </a:r>
                      <a:endParaRPr lang="en-US" dirty="0"/>
                    </a:p>
                  </a:txBody>
                  <a:tcPr/>
                </a:tc>
              </a:tr>
              <a:tr h="370840">
                <a:tc>
                  <a:txBody>
                    <a:bodyPr/>
                    <a:lstStyle/>
                    <a:p>
                      <a:pPr algn="ctr"/>
                      <a:r>
                        <a:rPr lang="en-US" dirty="0" smtClean="0"/>
                        <a:t>General Purpose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c>
                  <a:txBody>
                    <a:bodyPr/>
                    <a:lstStyle/>
                    <a:p>
                      <a:pPr algn="ctr"/>
                      <a:r>
                        <a:rPr lang="en-US" dirty="0" smtClean="0"/>
                        <a:t>Optional</a:t>
                      </a:r>
                      <a:endParaRPr lang="en-US" dirty="0"/>
                    </a:p>
                  </a:txBody>
                  <a:tcPr/>
                </a:tc>
                <a:tc>
                  <a:txBody>
                    <a:bodyPr/>
                    <a:lstStyle/>
                    <a:p>
                      <a:pPr algn="ctr"/>
                      <a:r>
                        <a:rPr lang="en-US" dirty="0" smtClean="0"/>
                        <a:t>812</a:t>
                      </a:r>
                      <a:endParaRPr lang="en-US" dirty="0"/>
                    </a:p>
                  </a:txBody>
                  <a:tcPr/>
                </a:tc>
              </a:tr>
            </a:tbl>
          </a:graphicData>
        </a:graphic>
      </p:graphicFrame>
      <p:sp>
        <p:nvSpPr>
          <p:cNvPr id="7" name="Content Placeholder 4"/>
          <p:cNvSpPr txBox="1">
            <a:spLocks/>
          </p:cNvSpPr>
          <p:nvPr/>
        </p:nvSpPr>
        <p:spPr bwMode="auto">
          <a:xfrm>
            <a:off x="215152" y="4706471"/>
            <a:ext cx="8928847" cy="1791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accent1"/>
                </a:solidFill>
                <a:latin typeface="+mn-lt"/>
              </a:defRPr>
            </a:lvl2pPr>
            <a:lvl3pPr marL="1143000" indent="-228600" algn="l" rtl="0" eaLnBrk="1" fontAlgn="base" hangingPunct="1">
              <a:spcBef>
                <a:spcPct val="20000"/>
              </a:spcBef>
              <a:spcAft>
                <a:spcPct val="0"/>
              </a:spcAft>
              <a:buChar char="•"/>
              <a:defRPr sz="2400" b="1">
                <a:solidFill>
                  <a:schemeClr val="accent1"/>
                </a:solidFill>
                <a:latin typeface="+mn-lt"/>
              </a:defRPr>
            </a:lvl3pPr>
            <a:lvl4pPr marL="1600200" indent="-228600" algn="l" rtl="0" eaLnBrk="1" fontAlgn="base" hangingPunct="1">
              <a:spcBef>
                <a:spcPct val="20000"/>
              </a:spcBef>
              <a:spcAft>
                <a:spcPct val="0"/>
              </a:spcAft>
              <a:buChar char="•"/>
              <a:defRPr sz="2400" b="1">
                <a:solidFill>
                  <a:schemeClr val="accent1"/>
                </a:solidFill>
                <a:latin typeface="+mn-lt"/>
              </a:defRPr>
            </a:lvl4pPr>
            <a:lvl5pPr marL="2057400" indent="-228600" algn="l" rtl="0" eaLnBrk="1" fontAlgn="base" hangingPunct="1">
              <a:spcBef>
                <a:spcPct val="20000"/>
              </a:spcBef>
              <a:spcAft>
                <a:spcPct val="0"/>
              </a:spcAft>
              <a:buChar char="•"/>
              <a:defRPr sz="2400" b="1">
                <a:solidFill>
                  <a:schemeClr val="accent1"/>
                </a:solidFill>
                <a:latin typeface="+mn-lt"/>
              </a:defRPr>
            </a:lvl5pPr>
            <a:lvl6pPr marL="2514600" indent="-228600" algn="l" rtl="0" eaLnBrk="1" fontAlgn="base" hangingPunct="1">
              <a:spcBef>
                <a:spcPct val="20000"/>
              </a:spcBef>
              <a:spcAft>
                <a:spcPct val="0"/>
              </a:spcAft>
              <a:buChar char="•"/>
              <a:defRPr sz="2400" b="1">
                <a:solidFill>
                  <a:schemeClr val="accent1"/>
                </a:solidFill>
                <a:latin typeface="+mn-lt"/>
              </a:defRPr>
            </a:lvl6pPr>
            <a:lvl7pPr marL="2971800" indent="-228600" algn="l" rtl="0" eaLnBrk="1" fontAlgn="base" hangingPunct="1">
              <a:spcBef>
                <a:spcPct val="20000"/>
              </a:spcBef>
              <a:spcAft>
                <a:spcPct val="0"/>
              </a:spcAft>
              <a:buChar char="•"/>
              <a:defRPr sz="2400" b="1">
                <a:solidFill>
                  <a:schemeClr val="accent1"/>
                </a:solidFill>
                <a:latin typeface="+mn-lt"/>
              </a:defRPr>
            </a:lvl7pPr>
            <a:lvl8pPr marL="3429000" indent="-228600" algn="l" rtl="0" eaLnBrk="1" fontAlgn="base" hangingPunct="1">
              <a:spcBef>
                <a:spcPct val="20000"/>
              </a:spcBef>
              <a:spcAft>
                <a:spcPct val="0"/>
              </a:spcAft>
              <a:buChar char="•"/>
              <a:defRPr sz="2400" b="1">
                <a:solidFill>
                  <a:schemeClr val="accent1"/>
                </a:solidFill>
                <a:latin typeface="+mn-lt"/>
              </a:defRPr>
            </a:lvl8pPr>
            <a:lvl9pPr marL="3886200" indent="-228600" algn="l" rtl="0" eaLnBrk="1" fontAlgn="base" hangingPunct="1">
              <a:spcBef>
                <a:spcPct val="20000"/>
              </a:spcBef>
              <a:spcAft>
                <a:spcPct val="0"/>
              </a:spcAft>
              <a:buChar char="•"/>
              <a:defRPr sz="2400" b="1">
                <a:solidFill>
                  <a:schemeClr val="accent1"/>
                </a:solidFill>
                <a:latin typeface="+mn-lt"/>
              </a:defRPr>
            </a:lvl9pPr>
          </a:lstStyle>
          <a:p>
            <a:r>
              <a:rPr lang="en-US" b="0" kern="0" dirty="0" smtClean="0"/>
              <a:t>Profiles are designed for different levels of criticality</a:t>
            </a:r>
          </a:p>
          <a:p>
            <a:r>
              <a:rPr lang="en-US" b="0" kern="0" dirty="0" smtClean="0"/>
              <a:t>Smaller profiles reflect RTOS configurations that have passed safety certification reviews</a:t>
            </a:r>
          </a:p>
        </p:txBody>
      </p:sp>
    </p:spTree>
    <p:extLst>
      <p:ext uri="{BB962C8B-B14F-4D97-AF65-F5344CB8AC3E}">
        <p14:creationId xmlns:p14="http://schemas.microsoft.com/office/powerpoint/2010/main" val="2262601790"/>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Differences Between FACE OSS Profiles</a:t>
            </a:r>
            <a:endParaRPr lang="en-US" dirty="0"/>
          </a:p>
        </p:txBody>
      </p:sp>
      <p:sp>
        <p:nvSpPr>
          <p:cNvPr id="3" name="Content Placeholder 2"/>
          <p:cNvSpPr>
            <a:spLocks noGrp="1"/>
          </p:cNvSpPr>
          <p:nvPr>
            <p:ph idx="1"/>
          </p:nvPr>
        </p:nvSpPr>
        <p:spPr/>
        <p:txBody>
          <a:bodyPr/>
          <a:lstStyle/>
          <a:p>
            <a:r>
              <a:rPr lang="en-US" dirty="0" smtClean="0"/>
              <a:t>General Purpose is only profile to include:</a:t>
            </a:r>
          </a:p>
          <a:p>
            <a:pPr lvl="1"/>
            <a:r>
              <a:rPr lang="en-US" b="0" dirty="0" err="1" smtClean="0"/>
              <a:t>stdin</a:t>
            </a:r>
            <a:r>
              <a:rPr lang="en-US" b="0" dirty="0" smtClean="0"/>
              <a:t>, </a:t>
            </a:r>
            <a:r>
              <a:rPr lang="en-US" b="0" dirty="0" err="1" smtClean="0"/>
              <a:t>stdout</a:t>
            </a:r>
            <a:r>
              <a:rPr lang="en-US" b="0" dirty="0" smtClean="0"/>
              <a:t>, and </a:t>
            </a:r>
            <a:r>
              <a:rPr lang="en-US" b="0" dirty="0" err="1" smtClean="0"/>
              <a:t>stderr</a:t>
            </a:r>
            <a:endParaRPr lang="en-US" b="0" dirty="0" smtClean="0"/>
          </a:p>
          <a:p>
            <a:pPr lvl="1"/>
            <a:r>
              <a:rPr lang="en-US" b="0" dirty="0" smtClean="0"/>
              <a:t>wide character support</a:t>
            </a:r>
          </a:p>
          <a:p>
            <a:pPr lvl="1"/>
            <a:r>
              <a:rPr lang="en-US" b="0" dirty="0" smtClean="0"/>
              <a:t>full math library</a:t>
            </a:r>
          </a:p>
          <a:p>
            <a:r>
              <a:rPr lang="en-US" dirty="0" smtClean="0"/>
              <a:t>Safety Base is typical of many embedded systems</a:t>
            </a:r>
          </a:p>
          <a:p>
            <a:pPr lvl="1"/>
            <a:r>
              <a:rPr lang="en-US" b="0" dirty="0" smtClean="0"/>
              <a:t>does not allow deletion of objects or </a:t>
            </a:r>
            <a:r>
              <a:rPr lang="en-US" b="0" i="1" dirty="0" smtClean="0"/>
              <a:t>free()</a:t>
            </a:r>
          </a:p>
          <a:p>
            <a:pPr lvl="1"/>
            <a:r>
              <a:rPr lang="en-US" b="0" dirty="0" smtClean="0"/>
              <a:t>application likely to never exit</a:t>
            </a:r>
          </a:p>
          <a:p>
            <a:r>
              <a:rPr lang="en-US" dirty="0" smtClean="0"/>
              <a:t>Security is typical of information gateways</a:t>
            </a:r>
          </a:p>
          <a:p>
            <a:pPr lvl="1"/>
            <a:r>
              <a:rPr lang="en-US" b="0" dirty="0" smtClean="0"/>
              <a:t>does not include </a:t>
            </a:r>
            <a:r>
              <a:rPr lang="en-US" b="0" i="1" dirty="0" smtClean="0"/>
              <a:t>FILE *</a:t>
            </a:r>
            <a:r>
              <a:rPr lang="en-US" b="0" dirty="0" smtClean="0"/>
              <a:t> methods</a:t>
            </a:r>
          </a:p>
          <a:p>
            <a:pPr lvl="1"/>
            <a:r>
              <a:rPr lang="en-US" b="0" dirty="0" smtClean="0"/>
              <a:t>focus is device I/O</a:t>
            </a:r>
            <a:endParaRPr lang="en-US" b="0" dirty="0"/>
          </a:p>
        </p:txBody>
      </p:sp>
    </p:spTree>
    <p:extLst>
      <p:ext uri="{BB962C8B-B14F-4D97-AF65-F5344CB8AC3E}">
        <p14:creationId xmlns:p14="http://schemas.microsoft.com/office/powerpoint/2010/main" val="3293823211"/>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381000"/>
            <a:ext cx="8816789" cy="1143000"/>
          </a:xfrm>
        </p:spPr>
        <p:txBody>
          <a:bodyPr/>
          <a:lstStyle/>
          <a:p>
            <a:r>
              <a:rPr lang="en-US" dirty="0" smtClean="0"/>
              <a:t>FACE Safety Base: ARINC 653</a:t>
            </a:r>
            <a:br>
              <a:rPr lang="en-US" dirty="0" smtClean="0"/>
            </a:br>
            <a:r>
              <a:rPr lang="en-US" dirty="0" smtClean="0"/>
              <a:t>Requirements for Conformance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ARINC 653 Part 1: All services associated with </a:t>
            </a:r>
            <a:r>
              <a:rPr lang="en-US" i="1" dirty="0" smtClean="0"/>
              <a:t>Avionics Application Software Standard Interface Part 1 – Required Services</a:t>
            </a:r>
            <a:endParaRPr lang="en-US" dirty="0" smtClean="0"/>
          </a:p>
          <a:p>
            <a:pPr marL="457200" indent="-457200">
              <a:buFont typeface="+mj-lt"/>
              <a:buAutoNum type="arabicPeriod"/>
            </a:pPr>
            <a:r>
              <a:rPr lang="en-US" dirty="0" smtClean="0"/>
              <a:t>Services associated with the following categories of </a:t>
            </a:r>
            <a:r>
              <a:rPr lang="en-US" i="1" dirty="0" smtClean="0"/>
              <a:t>Avionics Application Software Standard Interface Part 2 – Extended Services</a:t>
            </a:r>
            <a:r>
              <a:rPr lang="en-US" dirty="0" smtClean="0"/>
              <a:t>: </a:t>
            </a:r>
          </a:p>
          <a:p>
            <a:pPr marL="857250" lvl="1" indent="-457200">
              <a:buFont typeface="+mj-lt"/>
              <a:buAutoNum type="alphaLcParenR"/>
            </a:pPr>
            <a:r>
              <a:rPr lang="en-US" b="0" dirty="0" smtClean="0"/>
              <a:t>File System </a:t>
            </a:r>
          </a:p>
          <a:p>
            <a:pPr marL="857250" lvl="1" indent="-457200">
              <a:buFont typeface="+mj-lt"/>
              <a:buAutoNum type="alphaLcParenR"/>
            </a:pPr>
            <a:r>
              <a:rPr lang="en-US" b="0" dirty="0" smtClean="0"/>
              <a:t>Sampling Port Extensions </a:t>
            </a:r>
          </a:p>
          <a:p>
            <a:pPr marL="857250" lvl="1" indent="-457200">
              <a:buFont typeface="+mj-lt"/>
              <a:buAutoNum type="alphaLcParenR"/>
            </a:pPr>
            <a:r>
              <a:rPr lang="en-US" b="0" dirty="0" smtClean="0"/>
              <a:t>Memory Blocks </a:t>
            </a:r>
          </a:p>
          <a:p>
            <a:endParaRPr lang="en-US" dirty="0"/>
          </a:p>
        </p:txBody>
      </p:sp>
      <p:sp>
        <p:nvSpPr>
          <p:cNvPr id="4" name="Rectangle 3"/>
          <p:cNvSpPr/>
          <p:nvPr/>
        </p:nvSpPr>
        <p:spPr>
          <a:xfrm>
            <a:off x="852406" y="5916700"/>
            <a:ext cx="7315200" cy="545024"/>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2"/>
                </a:solidFill>
                <a:latin typeface="Times New Roman" panose="02020603050405020304" pitchFamily="18" charset="0"/>
                <a:cs typeface="Times New Roman" panose="02020603050405020304" pitchFamily="18" charset="0"/>
              </a:rPr>
              <a:t>Satisfied by Deos653 Runtime Library</a:t>
            </a:r>
            <a:endParaRPr lang="en-US" sz="2800" b="1"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Safety Base: POSIX</a:t>
            </a:r>
            <a:br>
              <a:rPr lang="en-US" dirty="0" smtClean="0"/>
            </a:br>
            <a:r>
              <a:rPr lang="en-US" dirty="0" smtClean="0"/>
              <a:t>Requirements for Compliance</a:t>
            </a:r>
            <a:endParaRPr lang="en-US" dirty="0"/>
          </a:p>
        </p:txBody>
      </p:sp>
      <p:sp>
        <p:nvSpPr>
          <p:cNvPr id="3" name="Content Placeholder 2"/>
          <p:cNvSpPr>
            <a:spLocks noGrp="1"/>
          </p:cNvSpPr>
          <p:nvPr>
            <p:ph idx="1"/>
          </p:nvPr>
        </p:nvSpPr>
        <p:spPr>
          <a:xfrm>
            <a:off x="0" y="1658471"/>
            <a:ext cx="9143999" cy="4346543"/>
          </a:xfrm>
        </p:spPr>
        <p:txBody>
          <a:bodyPr/>
          <a:lstStyle/>
          <a:p>
            <a:r>
              <a:rPr lang="en-US" dirty="0" smtClean="0">
                <a:solidFill>
                  <a:schemeClr val="accent5"/>
                </a:solidFill>
              </a:rPr>
              <a:t>FACE Safety Base POSIX profile has 246 APIs</a:t>
            </a:r>
          </a:p>
          <a:p>
            <a:r>
              <a:rPr lang="en-US" dirty="0" smtClean="0">
                <a:solidFill>
                  <a:schemeClr val="accent5"/>
                </a:solidFill>
              </a:rPr>
              <a:t>Initial audit of RTEMS  identified 8 missing methods. Most of these have subsequently been added:</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00659276"/>
              </p:ext>
            </p:extLst>
          </p:nvPr>
        </p:nvGraphicFramePr>
        <p:xfrm>
          <a:off x="901332" y="3047998"/>
          <a:ext cx="7217347" cy="2590800"/>
        </p:xfrm>
        <a:graphic>
          <a:graphicData uri="http://schemas.openxmlformats.org/drawingml/2006/table">
            <a:tbl>
              <a:tblPr firstRow="1" bandRow="1">
                <a:tableStyleId>{073A0DAA-6AF3-43AB-8588-CEC1D06C72B9}</a:tableStyleId>
              </a:tblPr>
              <a:tblGrid>
                <a:gridCol w="3690778"/>
                <a:gridCol w="3526569"/>
              </a:tblGrid>
              <a:tr h="345536">
                <a:tc>
                  <a:txBody>
                    <a:bodyPr/>
                    <a:lstStyle/>
                    <a:p>
                      <a:pPr algn="ctr"/>
                      <a:r>
                        <a:rPr lang="en-US" sz="2000" dirty="0" smtClean="0"/>
                        <a:t>POSIX</a:t>
                      </a:r>
                      <a:r>
                        <a:rPr lang="en-US" sz="2000" baseline="0" dirty="0" smtClean="0"/>
                        <a:t> API Function</a:t>
                      </a:r>
                      <a:endParaRPr lang="en-US" sz="2000"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Status</a:t>
                      </a:r>
                      <a:endParaRPr lang="en-US" sz="2000" dirty="0" smtClean="0">
                        <a:solidFill>
                          <a:schemeClr val="accent2"/>
                        </a:solidFill>
                      </a:endParaRPr>
                    </a:p>
                  </a:txBody>
                  <a:tcPr/>
                </a:tc>
              </a:tr>
              <a:tr h="265415">
                <a:tc>
                  <a:txBody>
                    <a:bodyPr/>
                    <a:lstStyle/>
                    <a:p>
                      <a:pPr algn="ctr"/>
                      <a:r>
                        <a:rPr lang="en-US" sz="1200" dirty="0" err="1" smtClean="0"/>
                        <a:t>pthread_condattr_getclock</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Added.</a:t>
                      </a:r>
                      <a:r>
                        <a:rPr lang="en-US" sz="1200" baseline="0" dirty="0" smtClean="0"/>
                        <a:t> Available at rtems.org.</a:t>
                      </a:r>
                      <a:endParaRPr lang="en-US" sz="1200" dirty="0"/>
                    </a:p>
                  </a:txBody>
                  <a:tcPr/>
                </a:tc>
              </a:tr>
              <a:tr h="265415">
                <a:tc>
                  <a:txBody>
                    <a:bodyPr/>
                    <a:lstStyle/>
                    <a:p>
                      <a:pPr algn="ctr"/>
                      <a:r>
                        <a:rPr lang="en-US" sz="1200" dirty="0" err="1" smtClean="0"/>
                        <a:t>pthread_condattr_setclock</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Added.</a:t>
                      </a:r>
                      <a:r>
                        <a:rPr lang="en-US" sz="1200" baseline="0" dirty="0" smtClean="0"/>
                        <a:t> Available at rtems.org.</a:t>
                      </a:r>
                      <a:endParaRPr lang="en-US" sz="1200" dirty="0"/>
                    </a:p>
                  </a:txBody>
                  <a:tcPr/>
                </a:tc>
              </a:tr>
              <a:tr h="265415">
                <a:tc>
                  <a:txBody>
                    <a:bodyPr/>
                    <a:lstStyle/>
                    <a:p>
                      <a:pPr algn="ctr"/>
                      <a:r>
                        <a:rPr lang="en-US" sz="1200" dirty="0" err="1" smtClean="0"/>
                        <a:t>mmap</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To be added to </a:t>
                      </a:r>
                      <a:r>
                        <a:rPr lang="en-US" sz="1200" dirty="0" err="1" smtClean="0"/>
                        <a:t>git</a:t>
                      </a:r>
                      <a:r>
                        <a:rPr lang="en-US" sz="1200" dirty="0" smtClean="0"/>
                        <a:t> master December</a:t>
                      </a:r>
                      <a:r>
                        <a:rPr lang="en-US" sz="1200" baseline="0" dirty="0" smtClean="0"/>
                        <a:t> 2016</a:t>
                      </a:r>
                      <a:endParaRPr lang="en-US" sz="1200" dirty="0"/>
                    </a:p>
                  </a:txBody>
                  <a:tcPr/>
                </a:tc>
              </a:tr>
              <a:tr h="265415">
                <a:tc>
                  <a:txBody>
                    <a:bodyPr/>
                    <a:lstStyle/>
                    <a:p>
                      <a:pPr algn="ctr"/>
                      <a:r>
                        <a:rPr lang="en-US" sz="1200" dirty="0" err="1" smtClean="0"/>
                        <a:t>shm_open</a:t>
                      </a:r>
                      <a:r>
                        <a:rPr lang="en-US" sz="1200" dirty="0" smtClean="0"/>
                        <a:t>()</a:t>
                      </a:r>
                      <a:endParaRPr lang="en-US" sz="1200" b="1" dirty="0">
                        <a:latin typeface="Courier New" pitchFamily="49" charset="0"/>
                        <a:cs typeface="Courier New" pitchFamily="49"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To be added to </a:t>
                      </a:r>
                      <a:r>
                        <a:rPr lang="en-US" sz="1200" dirty="0" err="1" smtClean="0"/>
                        <a:t>git</a:t>
                      </a:r>
                      <a:r>
                        <a:rPr lang="en-US" sz="1200" dirty="0" smtClean="0"/>
                        <a:t> master December</a:t>
                      </a:r>
                      <a:r>
                        <a:rPr lang="en-US" sz="1200" baseline="0" dirty="0" smtClean="0"/>
                        <a:t> 2016</a:t>
                      </a:r>
                      <a:endParaRPr lang="en-US" sz="1200" dirty="0" smtClean="0"/>
                    </a:p>
                  </a:txBody>
                  <a:tcPr/>
                </a:tc>
              </a:tr>
              <a:tr h="265415">
                <a:tc>
                  <a:txBody>
                    <a:bodyPr/>
                    <a:lstStyle/>
                    <a:p>
                      <a:pPr algn="ctr"/>
                      <a:r>
                        <a:rPr lang="en-US" sz="1200" dirty="0" err="1" smtClean="0"/>
                        <a:t>pthread_setschedprio</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Added.</a:t>
                      </a:r>
                      <a:r>
                        <a:rPr lang="en-US" sz="1200" baseline="0" dirty="0" smtClean="0"/>
                        <a:t> Available at rtems.org.</a:t>
                      </a:r>
                      <a:endParaRPr lang="en-US" sz="1200" dirty="0"/>
                    </a:p>
                  </a:txBody>
                  <a:tcPr/>
                </a:tc>
              </a:tr>
              <a:tr h="265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posix_devctl</a:t>
                      </a:r>
                      <a:r>
                        <a:rPr lang="en-US" sz="1200" dirty="0" smtClean="0"/>
                        <a:t>() </a:t>
                      </a:r>
                      <a:r>
                        <a:rPr lang="en-US" sz="1200" baseline="0" dirty="0" smtClean="0"/>
                        <a:t>(per POSIX 1003.26)</a:t>
                      </a:r>
                      <a:endParaRPr lang="en-US" sz="1200" dirty="0" smtClean="0"/>
                    </a:p>
                  </a:txBody>
                  <a:tcPr/>
                </a:tc>
                <a:tc>
                  <a:txBody>
                    <a:bodyPr/>
                    <a:lstStyle/>
                    <a:p>
                      <a:pPr algn="ctr"/>
                      <a:r>
                        <a:rPr lang="en-US" sz="1200" dirty="0" smtClean="0"/>
                        <a:t>Under</a:t>
                      </a:r>
                      <a:r>
                        <a:rPr lang="en-US" sz="1200" baseline="0" dirty="0" smtClean="0"/>
                        <a:t> development</a:t>
                      </a:r>
                      <a:endParaRPr lang="en-US" sz="1200" dirty="0"/>
                    </a:p>
                  </a:txBody>
                  <a:tcPr/>
                </a:tc>
              </a:tr>
              <a:tr h="265415">
                <a:tc>
                  <a:txBody>
                    <a:bodyPr/>
                    <a:lstStyle/>
                    <a:p>
                      <a:pPr algn="ctr"/>
                      <a:r>
                        <a:rPr lang="en-US" sz="1200" dirty="0" err="1" smtClean="0"/>
                        <a:t>pthread_getconcurrency</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Added.</a:t>
                      </a:r>
                      <a:r>
                        <a:rPr lang="en-US" sz="1200" baseline="0" dirty="0" smtClean="0"/>
                        <a:t> Available at rtems.org.</a:t>
                      </a:r>
                      <a:endParaRPr lang="en-US" sz="1200" dirty="0"/>
                    </a:p>
                  </a:txBody>
                  <a:tcPr/>
                </a:tc>
              </a:tr>
              <a:tr h="265415">
                <a:tc>
                  <a:txBody>
                    <a:bodyPr/>
                    <a:lstStyle/>
                    <a:p>
                      <a:pPr algn="ctr"/>
                      <a:r>
                        <a:rPr lang="en-US" sz="1200" dirty="0" err="1" smtClean="0"/>
                        <a:t>pthread_setconcurrency</a:t>
                      </a:r>
                      <a:r>
                        <a:rPr lang="en-US" sz="1200" dirty="0" smtClean="0"/>
                        <a:t>()</a:t>
                      </a:r>
                      <a:endParaRPr lang="en-US" sz="1200" b="1" dirty="0">
                        <a:latin typeface="Courier New" pitchFamily="49" charset="0"/>
                        <a:cs typeface="Courier New" pitchFamily="49" charset="0"/>
                      </a:endParaRPr>
                    </a:p>
                  </a:txBody>
                  <a:tcPr/>
                </a:tc>
                <a:tc>
                  <a:txBody>
                    <a:bodyPr/>
                    <a:lstStyle/>
                    <a:p>
                      <a:pPr algn="ctr"/>
                      <a:r>
                        <a:rPr lang="en-US" sz="1200" dirty="0" smtClean="0"/>
                        <a:t>Added.</a:t>
                      </a:r>
                      <a:r>
                        <a:rPr lang="en-US" sz="1200" baseline="0" dirty="0" smtClean="0"/>
                        <a:t> Available at rtems.org.</a:t>
                      </a:r>
                      <a:endParaRPr lang="en-US" sz="1200" dirty="0"/>
                    </a:p>
                  </a:txBody>
                  <a:tcPr/>
                </a:tc>
              </a:tr>
            </a:tbl>
          </a:graphicData>
        </a:graphic>
      </p:graphicFrame>
      <p:sp>
        <p:nvSpPr>
          <p:cNvPr id="5" name="Rectangle 4"/>
          <p:cNvSpPr/>
          <p:nvPr/>
        </p:nvSpPr>
        <p:spPr>
          <a:xfrm>
            <a:off x="852406" y="5916700"/>
            <a:ext cx="7315200" cy="545024"/>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2"/>
                </a:solidFill>
                <a:latin typeface="Times New Roman" panose="02020603050405020304" pitchFamily="18" charset="0"/>
                <a:cs typeface="Times New Roman" panose="02020603050405020304" pitchFamily="18" charset="0"/>
              </a:rPr>
              <a:t>Satisfied by RTEMS</a:t>
            </a:r>
            <a:endParaRPr lang="en-US" sz="2800" b="1"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RTEMS vs.</a:t>
            </a:r>
            <a:br>
              <a:rPr lang="en-US" dirty="0" smtClean="0"/>
            </a:br>
            <a:r>
              <a:rPr lang="en-US" dirty="0" smtClean="0"/>
              <a:t>FACE </a:t>
            </a:r>
            <a:r>
              <a:rPr lang="en-US" dirty="0"/>
              <a:t>POSIX </a:t>
            </a:r>
            <a:r>
              <a:rPr lang="en-US" dirty="0" smtClean="0"/>
              <a:t>Security Profile</a:t>
            </a:r>
            <a:endParaRPr lang="en-US" dirty="0"/>
          </a:p>
        </p:txBody>
      </p:sp>
      <p:sp>
        <p:nvSpPr>
          <p:cNvPr id="3" name="Content Placeholder 2"/>
          <p:cNvSpPr>
            <a:spLocks noGrp="1"/>
          </p:cNvSpPr>
          <p:nvPr>
            <p:ph idx="1"/>
          </p:nvPr>
        </p:nvSpPr>
        <p:spPr>
          <a:xfrm>
            <a:off x="443753" y="2837329"/>
            <a:ext cx="8229600" cy="3288836"/>
          </a:xfrm>
        </p:spPr>
        <p:txBody>
          <a:bodyPr>
            <a:noAutofit/>
          </a:bodyPr>
          <a:lstStyle/>
          <a:p>
            <a:pPr marL="0" indent="0">
              <a:buNone/>
            </a:pPr>
            <a:r>
              <a:rPr lang="en-US" sz="2400" b="1" u="sng" dirty="0" smtClean="0"/>
              <a:t>Header		Missing </a:t>
            </a:r>
            <a:r>
              <a:rPr lang="en-US" sz="2400" b="1" u="sng" dirty="0"/>
              <a:t>Methods (with networking</a:t>
            </a:r>
            <a:r>
              <a:rPr lang="en-US" sz="2400" b="1" u="sng" dirty="0" smtClean="0"/>
              <a:t>)</a:t>
            </a:r>
          </a:p>
          <a:p>
            <a:r>
              <a:rPr lang="en-US" sz="2400" dirty="0" err="1" smtClean="0"/>
              <a:t>devctl.h</a:t>
            </a:r>
            <a:r>
              <a:rPr lang="en-US" sz="2400" dirty="0" smtClean="0"/>
              <a:t>		</a:t>
            </a:r>
            <a:r>
              <a:rPr lang="en-US" sz="2400" dirty="0" err="1" smtClean="0"/>
              <a:t>posix_devctl</a:t>
            </a:r>
            <a:endParaRPr lang="en-US" sz="2400" dirty="0" smtClean="0"/>
          </a:p>
          <a:p>
            <a:r>
              <a:rPr lang="en-US" sz="2400" dirty="0" smtClean="0"/>
              <a:t>sys/</a:t>
            </a:r>
            <a:r>
              <a:rPr lang="en-US" sz="2400" dirty="0" err="1" smtClean="0"/>
              <a:t>mman.h</a:t>
            </a:r>
            <a:r>
              <a:rPr lang="en-US" sz="2400" dirty="0" smtClean="0"/>
              <a:t>	</a:t>
            </a:r>
            <a:r>
              <a:rPr lang="en-US" sz="2400" dirty="0" err="1" smtClean="0"/>
              <a:t>shm_open</a:t>
            </a:r>
            <a:endParaRPr lang="en-US" sz="2400" dirty="0" smtClean="0"/>
          </a:p>
          <a:p>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1275406860"/>
              </p:ext>
            </p:extLst>
          </p:nvPr>
        </p:nvGraphicFramePr>
        <p:xfrm>
          <a:off x="533401" y="1703293"/>
          <a:ext cx="7924800" cy="949960"/>
        </p:xfrm>
        <a:graphic>
          <a:graphicData uri="http://schemas.openxmlformats.org/drawingml/2006/table">
            <a:tbl>
              <a:tblPr firstRow="1" bandRow="1">
                <a:tableStyleId>{073A0DAA-6AF3-43AB-8588-CEC1D06C72B9}</a:tableStyleId>
              </a:tblPr>
              <a:tblGrid>
                <a:gridCol w="2641600"/>
                <a:gridCol w="2641600"/>
                <a:gridCol w="2641600"/>
              </a:tblGrid>
              <a:tr h="370840">
                <a:tc>
                  <a:txBody>
                    <a:bodyPr/>
                    <a:lstStyle/>
                    <a:p>
                      <a:pPr algn="ctr"/>
                      <a:r>
                        <a:rPr lang="en-US" sz="1600" dirty="0" smtClean="0"/>
                        <a:t>Number of POSIX Methods</a:t>
                      </a:r>
                      <a:endParaRPr lang="en-US" sz="1600" dirty="0"/>
                    </a:p>
                  </a:txBody>
                  <a:tcPr/>
                </a:tc>
                <a:tc>
                  <a:txBody>
                    <a:bodyPr/>
                    <a:lstStyle/>
                    <a:p>
                      <a:pPr algn="ctr"/>
                      <a:r>
                        <a:rPr lang="en-US" sz="1600" dirty="0" smtClean="0"/>
                        <a:t>RTEMS - no networking</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RTEMS - with networking</a:t>
                      </a:r>
                    </a:p>
                  </a:txBody>
                  <a:tcPr/>
                </a:tc>
              </a:tr>
              <a:tr h="370840">
                <a:tc>
                  <a:txBody>
                    <a:bodyPr/>
                    <a:lstStyle/>
                    <a:p>
                      <a:pPr algn="ctr"/>
                      <a:r>
                        <a:rPr lang="en-US" sz="1600" dirty="0" smtClean="0"/>
                        <a:t>161</a:t>
                      </a:r>
                    </a:p>
                  </a:txBody>
                  <a:tcPr/>
                </a:tc>
                <a:tc>
                  <a:txBody>
                    <a:bodyPr/>
                    <a:lstStyle/>
                    <a:p>
                      <a:pPr algn="ctr"/>
                      <a:r>
                        <a:rPr lang="en-US" sz="1600" dirty="0" smtClean="0"/>
                        <a:t>142 methods or 88%</a:t>
                      </a:r>
                      <a:endParaRPr lang="en-US" sz="1600" dirty="0"/>
                    </a:p>
                  </a:txBody>
                  <a:tcPr/>
                </a:tc>
                <a:tc>
                  <a:txBody>
                    <a:bodyPr/>
                    <a:lstStyle/>
                    <a:p>
                      <a:pPr algn="ctr"/>
                      <a:r>
                        <a:rPr lang="en-US" sz="1600" dirty="0" smtClean="0"/>
                        <a:t>159</a:t>
                      </a:r>
                      <a:r>
                        <a:rPr lang="en-US" sz="1600" baseline="0" dirty="0" smtClean="0"/>
                        <a:t> </a:t>
                      </a:r>
                      <a:r>
                        <a:rPr lang="en-US" sz="1600" dirty="0" smtClean="0"/>
                        <a:t> methods or 99%</a:t>
                      </a:r>
                      <a:endParaRPr lang="en-US" sz="1600" dirty="0"/>
                    </a:p>
                  </a:txBody>
                  <a:tcPr/>
                </a:tc>
              </a:tr>
            </a:tbl>
          </a:graphicData>
        </a:graphic>
      </p:graphicFrame>
      <p:sp>
        <p:nvSpPr>
          <p:cNvPr id="9" name="Rectangle 8"/>
          <p:cNvSpPr/>
          <p:nvPr/>
        </p:nvSpPr>
        <p:spPr>
          <a:xfrm>
            <a:off x="852406" y="4706475"/>
            <a:ext cx="7315200" cy="80051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anose="02020603050405020304" pitchFamily="18" charset="0"/>
                <a:cs typeface="Times New Roman" panose="02020603050405020304" pitchFamily="18" charset="0"/>
              </a:rPr>
              <a:t>Subset of Profile Targeted for </a:t>
            </a:r>
            <a:br>
              <a:rPr lang="en-US" sz="2800" b="1" dirty="0">
                <a:solidFill>
                  <a:schemeClr val="accent2"/>
                </a:solidFill>
                <a:latin typeface="Times New Roman" panose="02020603050405020304" pitchFamily="18" charset="0"/>
                <a:cs typeface="Times New Roman" panose="02020603050405020304" pitchFamily="18" charset="0"/>
              </a:rPr>
            </a:br>
            <a:r>
              <a:rPr lang="en-US" sz="2800" b="1" dirty="0">
                <a:solidFill>
                  <a:schemeClr val="accent2"/>
                </a:solidFill>
                <a:latin typeface="Times New Roman" panose="02020603050405020304" pitchFamily="18" charset="0"/>
                <a:cs typeface="Times New Roman" panose="02020603050405020304" pitchFamily="18" charset="0"/>
              </a:rPr>
              <a:t>FACE Conformance</a:t>
            </a:r>
            <a:endParaRPr lang="en-US" sz="28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058072"/>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RTEMS vs. </a:t>
            </a:r>
            <a:r>
              <a:rPr lang="en-US" dirty="0" smtClean="0"/>
              <a:t>FACE POSIX Safety </a:t>
            </a:r>
            <a:r>
              <a:rPr lang="en-US" dirty="0" smtClean="0"/>
              <a:t>Base Profile</a:t>
            </a:r>
            <a:endParaRPr lang="en-US" dirty="0"/>
          </a:p>
        </p:txBody>
      </p:sp>
      <p:sp>
        <p:nvSpPr>
          <p:cNvPr id="3" name="Content Placeholder 2"/>
          <p:cNvSpPr>
            <a:spLocks noGrp="1"/>
          </p:cNvSpPr>
          <p:nvPr>
            <p:ph idx="1"/>
          </p:nvPr>
        </p:nvSpPr>
        <p:spPr>
          <a:xfrm>
            <a:off x="457200" y="2850776"/>
            <a:ext cx="8229600" cy="3275389"/>
          </a:xfrm>
        </p:spPr>
        <p:txBody>
          <a:bodyPr>
            <a:noAutofit/>
          </a:bodyPr>
          <a:lstStyle/>
          <a:p>
            <a:pPr marL="0" indent="0">
              <a:buNone/>
            </a:pPr>
            <a:r>
              <a:rPr lang="en-US" sz="2400" b="1" u="sng" dirty="0" smtClean="0"/>
              <a:t>Header		Missing Methods (</a:t>
            </a:r>
            <a:r>
              <a:rPr lang="en-US" sz="2400" b="1" u="sng" dirty="0"/>
              <a:t>with networking</a:t>
            </a:r>
            <a:r>
              <a:rPr lang="en-US" sz="2400" b="1" u="sng" dirty="0" smtClean="0"/>
              <a:t>)</a:t>
            </a:r>
          </a:p>
          <a:p>
            <a:r>
              <a:rPr lang="en-US" sz="2400" dirty="0" err="1" smtClean="0"/>
              <a:t>devctl.h</a:t>
            </a:r>
            <a:r>
              <a:rPr lang="en-US" sz="2400" dirty="0" smtClean="0"/>
              <a:t>		</a:t>
            </a:r>
            <a:r>
              <a:rPr lang="en-US" sz="2400" dirty="0" err="1" smtClean="0"/>
              <a:t>posix_devctl</a:t>
            </a:r>
            <a:endParaRPr lang="en-US" sz="2400" dirty="0" smtClean="0"/>
          </a:p>
          <a:p>
            <a:r>
              <a:rPr lang="en-US" sz="2400" dirty="0" smtClean="0"/>
              <a:t>sys/</a:t>
            </a:r>
            <a:r>
              <a:rPr lang="en-US" sz="2400" dirty="0" err="1" smtClean="0"/>
              <a:t>mman.h</a:t>
            </a:r>
            <a:r>
              <a:rPr lang="en-US" sz="2400" dirty="0" smtClean="0"/>
              <a:t>	</a:t>
            </a:r>
            <a:r>
              <a:rPr lang="en-US" sz="2400" dirty="0" err="1" smtClean="0"/>
              <a:t>shm_open</a:t>
            </a:r>
            <a:endParaRPr lang="en-US" sz="2400" dirty="0" smtClean="0"/>
          </a:p>
          <a:p>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50019494"/>
              </p:ext>
            </p:extLst>
          </p:nvPr>
        </p:nvGraphicFramePr>
        <p:xfrm>
          <a:off x="533401" y="1730187"/>
          <a:ext cx="7924800" cy="949960"/>
        </p:xfrm>
        <a:graphic>
          <a:graphicData uri="http://schemas.openxmlformats.org/drawingml/2006/table">
            <a:tbl>
              <a:tblPr firstRow="1" bandRow="1">
                <a:tableStyleId>{00A15C55-8517-42AA-B614-E9B94910E393}</a:tableStyleId>
              </a:tblPr>
              <a:tblGrid>
                <a:gridCol w="2641600"/>
                <a:gridCol w="2641600"/>
                <a:gridCol w="2641600"/>
              </a:tblGrid>
              <a:tr h="370840">
                <a:tc>
                  <a:txBody>
                    <a:bodyPr/>
                    <a:lstStyle/>
                    <a:p>
                      <a:pPr algn="ctr"/>
                      <a:r>
                        <a:rPr lang="en-US" sz="1600" dirty="0" smtClean="0"/>
                        <a:t>Number of POSIX Methods</a:t>
                      </a:r>
                      <a:endParaRPr lang="en-US" sz="1600" dirty="0"/>
                    </a:p>
                  </a:txBody>
                  <a:tcPr/>
                </a:tc>
                <a:tc>
                  <a:txBody>
                    <a:bodyPr/>
                    <a:lstStyle/>
                    <a:p>
                      <a:pPr algn="ctr"/>
                      <a:r>
                        <a:rPr lang="en-US" sz="1600" dirty="0" smtClean="0"/>
                        <a:t>RTEMS - no networking</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RTEMS - with networking</a:t>
                      </a:r>
                    </a:p>
                  </a:txBody>
                  <a:tcPr/>
                </a:tc>
              </a:tr>
              <a:tr h="370840">
                <a:tc>
                  <a:txBody>
                    <a:bodyPr/>
                    <a:lstStyle/>
                    <a:p>
                      <a:pPr algn="ctr"/>
                      <a:r>
                        <a:rPr lang="en-US" sz="1600" dirty="0" smtClean="0"/>
                        <a:t>249</a:t>
                      </a:r>
                    </a:p>
                  </a:txBody>
                  <a:tcPr/>
                </a:tc>
                <a:tc>
                  <a:txBody>
                    <a:bodyPr/>
                    <a:lstStyle/>
                    <a:p>
                      <a:pPr algn="ctr"/>
                      <a:r>
                        <a:rPr lang="en-US" sz="1600" dirty="0" smtClean="0"/>
                        <a:t>227 methods or  91%</a:t>
                      </a:r>
                      <a:endParaRPr lang="en-US" sz="1600" dirty="0"/>
                    </a:p>
                  </a:txBody>
                  <a:tcPr/>
                </a:tc>
                <a:tc>
                  <a:txBody>
                    <a:bodyPr/>
                    <a:lstStyle/>
                    <a:p>
                      <a:pPr algn="ctr"/>
                      <a:r>
                        <a:rPr lang="en-US" sz="1600" dirty="0" smtClean="0"/>
                        <a:t>247</a:t>
                      </a:r>
                      <a:r>
                        <a:rPr lang="en-US" sz="1600" baseline="0" dirty="0" smtClean="0"/>
                        <a:t> </a:t>
                      </a:r>
                      <a:r>
                        <a:rPr lang="en-US" sz="1600" dirty="0" smtClean="0"/>
                        <a:t> methods or 99%</a:t>
                      </a:r>
                      <a:endParaRPr lang="en-US" sz="1600" dirty="0"/>
                    </a:p>
                  </a:txBody>
                  <a:tcPr/>
                </a:tc>
              </a:tr>
            </a:tbl>
          </a:graphicData>
        </a:graphic>
      </p:graphicFrame>
      <p:sp>
        <p:nvSpPr>
          <p:cNvPr id="5" name="TextBox 4"/>
          <p:cNvSpPr txBox="1"/>
          <p:nvPr/>
        </p:nvSpPr>
        <p:spPr>
          <a:xfrm>
            <a:off x="1080370" y="4797469"/>
            <a:ext cx="6970734" cy="646331"/>
          </a:xfrm>
          <a:prstGeom prst="rect">
            <a:avLst/>
          </a:prstGeom>
          <a:noFill/>
          <a:ln w="38100">
            <a:solidFill>
              <a:schemeClr val="tx1"/>
            </a:solidFill>
          </a:ln>
        </p:spPr>
        <p:txBody>
          <a:bodyPr wrap="square" rtlCol="0">
            <a:spAutoFit/>
          </a:bodyPr>
          <a:lstStyle/>
          <a:p>
            <a:pPr algn="ctr"/>
            <a:endParaRPr lang="en-US" sz="3600" b="1" dirty="0"/>
          </a:p>
        </p:txBody>
      </p:sp>
      <p:sp>
        <p:nvSpPr>
          <p:cNvPr id="9" name="Rectangle 8"/>
          <p:cNvSpPr/>
          <p:nvPr/>
        </p:nvSpPr>
        <p:spPr>
          <a:xfrm>
            <a:off x="852406" y="4706475"/>
            <a:ext cx="7315200" cy="80051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anose="02020603050405020304" pitchFamily="18" charset="0"/>
                <a:cs typeface="Times New Roman" panose="02020603050405020304" pitchFamily="18" charset="0"/>
              </a:rPr>
              <a:t>Profile Targeted for FACE Conformance </a:t>
            </a:r>
          </a:p>
        </p:txBody>
      </p:sp>
    </p:spTree>
    <p:extLst>
      <p:ext uri="{BB962C8B-B14F-4D97-AF65-F5344CB8AC3E}">
        <p14:creationId xmlns:p14="http://schemas.microsoft.com/office/powerpoint/2010/main" val="3968121917"/>
      </p:ext>
    </p:extLst>
  </p:cSld>
  <p:clrMapOvr>
    <a:masterClrMapping/>
  </p:clrMapOvr>
  <p:transition advClick="0"/>
</p:sld>
</file>

<file path=ppt/theme/theme1.xml><?xml version="1.0" encoding="utf-8"?>
<a:theme xmlns:a="http://schemas.openxmlformats.org/drawingml/2006/main" name="DDC-I-empty Presentation">
  <a:themeElements>
    <a:clrScheme name="2006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6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06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6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6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6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6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6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6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6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6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6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6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6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DDC-I-empty Presentation</Template>
  <TotalTime>14769</TotalTime>
  <Words>2213</Words>
  <Application>Microsoft Office PowerPoint</Application>
  <PresentationFormat>On-screen Show (4:3)</PresentationFormat>
  <Paragraphs>485</Paragraphs>
  <Slides>31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DDC-I-empty Presentation</vt:lpstr>
      <vt:lpstr>Visio</vt:lpstr>
      <vt:lpstr>Introduction to Deos/RTEMS: A FACE Safety Base Operating System Solution</vt:lpstr>
      <vt:lpstr>Open Group Future Airborne Capability Environment (FACE)</vt:lpstr>
      <vt:lpstr>FACE Architecture</vt:lpstr>
      <vt:lpstr>FACE OSS Profiles</vt:lpstr>
      <vt:lpstr>Example Differences Between FACE OSS Profiles</vt:lpstr>
      <vt:lpstr>FACE Safety Base: ARINC 653 Requirements for Conformance</vt:lpstr>
      <vt:lpstr>FACE Safety Base: POSIX Requirements for Compliance</vt:lpstr>
      <vt:lpstr>Status of RTEMS vs. FACE POSIX Security Profile</vt:lpstr>
      <vt:lpstr>Status of RTEMS vs. FACE POSIX Safety Base Profile</vt:lpstr>
      <vt:lpstr>Status of RTEMS vs. FACE POSIX Safety Extended Profile</vt:lpstr>
      <vt:lpstr>Status of RTEMS vs. FACE POSIX General Purpose Profile</vt:lpstr>
      <vt:lpstr>FACE Conformance Challenge</vt:lpstr>
      <vt:lpstr>FACE Conformance Approach</vt:lpstr>
      <vt:lpstr>Deos+RTEMS FACE Concept</vt:lpstr>
      <vt:lpstr>Deos High-Level Architecture</vt:lpstr>
      <vt:lpstr>RTEMS High-Level Architecture</vt:lpstr>
      <vt:lpstr>Deos+RTEMS Architecture</vt:lpstr>
      <vt:lpstr>Integration Challenges</vt:lpstr>
      <vt:lpstr>Integration Challenges</vt:lpstr>
      <vt:lpstr>Paravirtualizing RTEMS</vt:lpstr>
      <vt:lpstr>Time Management</vt:lpstr>
      <vt:lpstr>ARINC 653 and POSIX Scheduling</vt:lpstr>
      <vt:lpstr>Summary</vt:lpstr>
      <vt:lpstr>Contact Information</vt:lpstr>
      <vt:lpstr>Extra Slides</vt:lpstr>
      <vt:lpstr>PowerPoint Presentation</vt:lpstr>
      <vt:lpstr>PowerPoint Presentation</vt:lpstr>
      <vt:lpstr>DDC-I Core Competencies</vt:lpstr>
      <vt:lpstr>OAR Core Competencies</vt:lpstr>
      <vt:lpstr>Deos Highlights</vt:lpstr>
      <vt:lpstr>RTEMS Highlights</vt:lpstr>
    </vt:vector>
  </TitlesOfParts>
  <Company>DEOS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Deos653 Training</dc:title>
  <dc:creator>Ryan Roffelsen</dc:creator>
  <cp:lastModifiedBy>Joel Sherrill</cp:lastModifiedBy>
  <cp:revision>209</cp:revision>
  <cp:lastPrinted>2016-01-27T19:01:31Z</cp:lastPrinted>
  <dcterms:created xsi:type="dcterms:W3CDTF">2014-02-26T21:09:14Z</dcterms:created>
  <dcterms:modified xsi:type="dcterms:W3CDTF">2016-12-09T16:11:18Z</dcterms:modified>
</cp:coreProperties>
</file>