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45" r:id="rId2"/>
    <p:sldId id="454" r:id="rId3"/>
    <p:sldId id="491" r:id="rId4"/>
    <p:sldId id="490" r:id="rId5"/>
    <p:sldId id="475" r:id="rId6"/>
    <p:sldId id="476" r:id="rId7"/>
    <p:sldId id="471" r:id="rId8"/>
    <p:sldId id="474" r:id="rId9"/>
    <p:sldId id="487" r:id="rId10"/>
    <p:sldId id="488" r:id="rId11"/>
    <p:sldId id="468" r:id="rId12"/>
    <p:sldId id="489" r:id="rId13"/>
    <p:sldId id="472" r:id="rId14"/>
    <p:sldId id="344"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 xmlns:p15="http://schemas.microsoft.com/office/powerpoint/2012/main">
        <p15:guide id="1" orient="horz" pos="3132">
          <p15:clr>
            <a:srgbClr val="A4A3A4"/>
          </p15:clr>
        </p15:guide>
        <p15:guide id="2" orient="horz" pos="3455">
          <p15:clr>
            <a:srgbClr val="A4A3A4"/>
          </p15:clr>
        </p15:guide>
        <p15:guide id="3" orient="horz" pos="3530">
          <p15:clr>
            <a:srgbClr val="A4A3A4"/>
          </p15:clr>
        </p15:guide>
        <p15:guide id="4" orient="horz" pos="3854">
          <p15:clr>
            <a:srgbClr val="A4A3A4"/>
          </p15:clr>
        </p15:guide>
        <p15:guide id="5" orient="horz" pos="3921">
          <p15:clr>
            <a:srgbClr val="A4A3A4"/>
          </p15:clr>
        </p15:guide>
        <p15:guide id="6" orient="horz" pos="4244">
          <p15:clr>
            <a:srgbClr val="A4A3A4"/>
          </p15:clr>
        </p15:guide>
        <p15:guide id="7" orient="horz" pos="3">
          <p15:clr>
            <a:srgbClr val="A4A3A4"/>
          </p15:clr>
        </p15:guide>
        <p15:guide id="8" orient="horz" pos="2019">
          <p15:clr>
            <a:srgbClr val="A4A3A4"/>
          </p15:clr>
        </p15:guide>
        <p15:guide id="9" orient="horz" pos="2312">
          <p15:clr>
            <a:srgbClr val="A4A3A4"/>
          </p15:clr>
        </p15:guide>
        <p15:guide id="10" pos="2645">
          <p15:clr>
            <a:srgbClr val="A4A3A4"/>
          </p15:clr>
        </p15:guide>
        <p15:guide id="11">
          <p15:clr>
            <a:srgbClr val="A4A3A4"/>
          </p15:clr>
        </p15:guide>
        <p15:guide id="12" pos="720">
          <p15:clr>
            <a:srgbClr val="A4A3A4"/>
          </p15:clr>
        </p15:guide>
        <p15:guide id="13" pos="192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shimi" initials="d" lastIdx="3" clrIdx="0"/>
  <p:cmAuthor id="1" name="Diane P. Walsh" initials="DPW" lastIdx="4" clrIdx="1"/>
  <p:cmAuthor id="2" name="Conte, Matthew T (ES)" initials="MTC"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5DAA"/>
    <a:srgbClr val="CCFFFF"/>
    <a:srgbClr val="DBE5F5"/>
    <a:srgbClr val="4F7921"/>
    <a:srgbClr val="D53746"/>
    <a:srgbClr val="8FCE4A"/>
    <a:srgbClr val="FF9933"/>
    <a:srgbClr val="5DAA00"/>
    <a:srgbClr val="575F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9248" autoAdjust="0"/>
    <p:restoredTop sz="94410" autoAdjust="0"/>
  </p:normalViewPr>
  <p:slideViewPr>
    <p:cSldViewPr snapToGrid="0">
      <p:cViewPr>
        <p:scale>
          <a:sx n="71" d="100"/>
          <a:sy n="71" d="100"/>
        </p:scale>
        <p:origin x="-2064" y="-768"/>
      </p:cViewPr>
      <p:guideLst>
        <p:guide orient="horz" pos="3132"/>
        <p:guide orient="horz" pos="3455"/>
        <p:guide orient="horz" pos="3530"/>
        <p:guide orient="horz" pos="3854"/>
        <p:guide orient="horz" pos="3921"/>
        <p:guide orient="horz" pos="4244"/>
        <p:guide orient="horz" pos="3"/>
        <p:guide orient="horz" pos="2019"/>
        <p:guide orient="horz" pos="2312"/>
        <p:guide pos="2645"/>
        <p:guide/>
        <p:guide pos="720"/>
        <p:guide pos="19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31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a:p>
        </p:txBody>
      </p:sp>
    </p:spTree>
    <p:extLst>
      <p:ext uri="{BB962C8B-B14F-4D97-AF65-F5344CB8AC3E}">
        <p14:creationId xmlns:p14="http://schemas.microsoft.com/office/powerpoint/2010/main" val="212357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4</a:t>
            </a:fld>
            <a:endParaRPr lang="en-US"/>
          </a:p>
        </p:txBody>
      </p:sp>
    </p:spTree>
    <p:extLst>
      <p:ext uri="{BB962C8B-B14F-4D97-AF65-F5344CB8AC3E}">
        <p14:creationId xmlns:p14="http://schemas.microsoft.com/office/powerpoint/2010/main" val="349654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Diane</a:t>
            </a:r>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5</a:t>
            </a:fld>
            <a:endParaRPr lang="en-US"/>
          </a:p>
        </p:txBody>
      </p:sp>
    </p:spTree>
    <p:extLst>
      <p:ext uri="{BB962C8B-B14F-4D97-AF65-F5344CB8AC3E}">
        <p14:creationId xmlns:p14="http://schemas.microsoft.com/office/powerpoint/2010/main" val="391214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Diane</a:t>
            </a:r>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6</a:t>
            </a:fld>
            <a:endParaRPr lang="en-US"/>
          </a:p>
        </p:txBody>
      </p:sp>
    </p:spTree>
    <p:extLst>
      <p:ext uri="{BB962C8B-B14F-4D97-AF65-F5344CB8AC3E}">
        <p14:creationId xmlns:p14="http://schemas.microsoft.com/office/powerpoint/2010/main" val="32387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a:t>
            </a:r>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7</a:t>
            </a:fld>
            <a:endParaRPr lang="en-US"/>
          </a:p>
        </p:txBody>
      </p:sp>
    </p:spTree>
    <p:extLst>
      <p:ext uri="{BB962C8B-B14F-4D97-AF65-F5344CB8AC3E}">
        <p14:creationId xmlns:p14="http://schemas.microsoft.com/office/powerpoint/2010/main" val="2647792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11</a:t>
            </a:fld>
            <a:endParaRPr lang="en-US"/>
          </a:p>
        </p:txBody>
      </p:sp>
    </p:spTree>
    <p:extLst>
      <p:ext uri="{BB962C8B-B14F-4D97-AF65-F5344CB8AC3E}">
        <p14:creationId xmlns:p14="http://schemas.microsoft.com/office/powerpoint/2010/main" val="223023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13</a:t>
            </a:fld>
            <a:endParaRPr lang="en-US"/>
          </a:p>
        </p:txBody>
      </p:sp>
    </p:spTree>
    <p:extLst>
      <p:ext uri="{BB962C8B-B14F-4D97-AF65-F5344CB8AC3E}">
        <p14:creationId xmlns:p14="http://schemas.microsoft.com/office/powerpoint/2010/main" val="3652832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 name="Picture 17" descr="noc_performance_graphic[FINAL]-01.png"/>
          <p:cNvPicPr>
            <a:picLocks noChangeAspect="1"/>
          </p:cNvPicPr>
          <p:nvPr userDrawn="1"/>
        </p:nvPicPr>
        <p:blipFill>
          <a:blip r:embed="rId2" cstate="print"/>
          <a:stretch>
            <a:fillRect/>
          </a:stretch>
        </p:blipFill>
        <p:spPr>
          <a:xfrm>
            <a:off x="0" y="0"/>
            <a:ext cx="9144000" cy="6858000"/>
          </a:xfrm>
          <a:prstGeom prst="rect">
            <a:avLst/>
          </a:prstGeom>
        </p:spPr>
      </p:pic>
      <p:sp>
        <p:nvSpPr>
          <p:cNvPr id="26" name="Title 4"/>
          <p:cNvSpPr>
            <a:spLocks noGrp="1"/>
          </p:cNvSpPr>
          <p:nvPr>
            <p:ph type="ctrTitle" hasCustomPrompt="1"/>
          </p:nvPr>
        </p:nvSpPr>
        <p:spPr>
          <a:xfrm>
            <a:off x="3992881" y="1231163"/>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a:t>Main Title, Font: </a:t>
            </a:r>
            <a:br>
              <a:rPr lang="en-US" dirty="0"/>
            </a:br>
            <a:r>
              <a:rPr lang="en-US" dirty="0"/>
              <a:t>Arial Bold 32pt.</a:t>
            </a:r>
          </a:p>
        </p:txBody>
      </p:sp>
      <p:sp>
        <p:nvSpPr>
          <p:cNvPr id="27" name="Text Placeholder 32"/>
          <p:cNvSpPr>
            <a:spLocks noGrp="1"/>
          </p:cNvSpPr>
          <p:nvPr>
            <p:ph type="body" sz="quarter" idx="14" hasCustomPrompt="1"/>
          </p:nvPr>
        </p:nvSpPr>
        <p:spPr>
          <a:xfrm>
            <a:off x="3885634" y="4263457"/>
            <a:ext cx="4968114"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a:t>Meeting date(s), Arial 20pt.</a:t>
            </a:r>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Speaker’s name, Arial 20pt.</a:t>
            </a:r>
          </a:p>
        </p:txBody>
      </p:sp>
      <p:sp>
        <p:nvSpPr>
          <p:cNvPr id="29" name="Text Placeholder 40"/>
          <p:cNvSpPr>
            <a:spLocks noGrp="1"/>
          </p:cNvSpPr>
          <p:nvPr>
            <p:ph type="body" sz="quarter" idx="16" hasCustomPrompt="1"/>
          </p:nvPr>
        </p:nvSpPr>
        <p:spPr>
          <a:xfrm>
            <a:off x="3886164" y="5222875"/>
            <a:ext cx="4972726" cy="381000"/>
          </a:xfrm>
        </p:spPr>
        <p:txBody>
          <a:bodyPr wrap="non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a:t>Speaker’s title, Arial 16pt.</a:t>
            </a:r>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Sub-title, Arial Bold 24pt.</a:t>
            </a:r>
          </a:p>
        </p:txBody>
      </p:sp>
      <p:pic>
        <p:nvPicPr>
          <p:cNvPr id="31" name="Picture 30" descr="noc_white_PNG.png"/>
          <p:cNvPicPr>
            <a:picLocks noChangeAspect="1"/>
          </p:cNvPicPr>
          <p:nvPr userDrawn="1"/>
        </p:nvPicPr>
        <p:blipFill>
          <a:blip r:embed="rId3" cstate="print"/>
          <a:srcRect l="2146" r="3456"/>
          <a:stretch>
            <a:fillRect/>
          </a:stretch>
        </p:blipFill>
        <p:spPr>
          <a:xfrm>
            <a:off x="1119188" y="3209769"/>
            <a:ext cx="1928683" cy="569855"/>
          </a:xfrm>
          <a:prstGeom prst="rect">
            <a:avLst/>
          </a:prstGeom>
        </p:spPr>
      </p:pic>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
        <p:nvSpPr>
          <p:cNvPr id="15" name="Text Placeholder 14"/>
          <p:cNvSpPr>
            <a:spLocks noGrp="1"/>
          </p:cNvSpPr>
          <p:nvPr>
            <p:ph type="body" sz="quarter" idx="22" hasCustomPrompt="1"/>
          </p:nvPr>
        </p:nvSpPr>
        <p:spPr>
          <a:xfrm>
            <a:off x="0" y="4972050"/>
            <a:ext cx="3282950" cy="512763"/>
          </a:xfrm>
          <a:solidFill>
            <a:schemeClr val="bg1">
              <a:alpha val="50000"/>
            </a:schemeClr>
          </a:solidFill>
          <a:ln w="12700">
            <a:solidFill>
              <a:schemeClr val="bg1">
                <a:lumMod val="85000"/>
              </a:schemeClr>
            </a:solidFill>
          </a:ln>
        </p:spPr>
        <p:txBody>
          <a:bodyPr>
            <a:noAutofit/>
          </a:bodyPr>
          <a:lstStyle>
            <a:lvl1pPr marL="0" indent="0" algn="just">
              <a:buNone/>
              <a:defRPr sz="900" baseline="0">
                <a:latin typeface="Arial Narrow" pitchFamily="34" charset="0"/>
              </a:defRPr>
            </a:lvl1pPr>
            <a:lvl2pPr algn="just">
              <a:buNone/>
              <a:defRPr sz="900">
                <a:latin typeface="Arial Narrow" pitchFamily="34" charset="0"/>
              </a:defRPr>
            </a:lvl2pPr>
            <a:lvl3pPr algn="just">
              <a:buNone/>
              <a:defRPr sz="900">
                <a:latin typeface="Arial Narrow" pitchFamily="34" charset="0"/>
              </a:defRPr>
            </a:lvl3pPr>
            <a:lvl4pPr algn="just">
              <a:buNone/>
              <a:defRPr sz="900">
                <a:latin typeface="Arial Narrow" pitchFamily="34" charset="0"/>
              </a:defRPr>
            </a:lvl4pPr>
            <a:lvl5pPr algn="just">
              <a:buNone/>
              <a:defRPr sz="900">
                <a:latin typeface="Arial Narrow" pitchFamily="34" charset="0"/>
              </a:defRPr>
            </a:lvl5pPr>
          </a:lstStyle>
          <a:p>
            <a:pPr lvl="0"/>
            <a:r>
              <a:rPr lang="en-US" dirty="0"/>
              <a:t>Insert Government required information here or delete this text box. Insert Government required information here or delete this text box. Insert Government required information here or delete this text box.</a:t>
            </a:r>
          </a:p>
        </p:txBody>
      </p:sp>
      <p:sp>
        <p:nvSpPr>
          <p:cNvPr id="17" name="Text Placeholder 16"/>
          <p:cNvSpPr>
            <a:spLocks noGrp="1"/>
          </p:cNvSpPr>
          <p:nvPr>
            <p:ph type="body" sz="quarter" idx="23" hasCustomPrompt="1"/>
          </p:nvPr>
        </p:nvSpPr>
        <p:spPr>
          <a:xfrm>
            <a:off x="0" y="5603875"/>
            <a:ext cx="6416675" cy="514350"/>
          </a:xfrm>
          <a:solidFill>
            <a:schemeClr val="bg1">
              <a:alpha val="50000"/>
            </a:schemeClr>
          </a:solidFill>
        </p:spPr>
        <p:txBody>
          <a:bodyPr>
            <a:normAutofit/>
          </a:bodyPr>
          <a:lstStyle>
            <a:lvl1pPr marL="0" indent="0" algn="just">
              <a:buNone/>
              <a:defRPr sz="900">
                <a:latin typeface="Arial Narrow" pitchFamily="34" charset="0"/>
              </a:defRPr>
            </a:lvl1pPr>
          </a:lstStyle>
          <a:p>
            <a:pPr lvl="0"/>
            <a:r>
              <a:rPr lang="en-US" dirty="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p>
        </p:txBody>
      </p:sp>
      <p:sp>
        <p:nvSpPr>
          <p:cNvPr id="19" name="Text Placeholder 18"/>
          <p:cNvSpPr>
            <a:spLocks noGrp="1"/>
          </p:cNvSpPr>
          <p:nvPr>
            <p:ph type="body" sz="quarter" idx="24" hasCustomPrompt="1"/>
          </p:nvPr>
        </p:nvSpPr>
        <p:spPr>
          <a:xfrm>
            <a:off x="0" y="6224588"/>
            <a:ext cx="6416675" cy="512762"/>
          </a:xfrm>
          <a:solidFill>
            <a:schemeClr val="bg1">
              <a:alpha val="50000"/>
            </a:schemeClr>
          </a:solidFill>
        </p:spPr>
        <p:txBody>
          <a:bodyPr>
            <a:normAutofit/>
          </a:bodyPr>
          <a:lstStyle>
            <a:lvl1pPr marL="0" indent="0">
              <a:buNone/>
              <a:defRPr sz="900">
                <a:latin typeface="Arial Narrow" pitchFamily="34" charset="0"/>
              </a:defRPr>
            </a:lvl1pPr>
          </a:lstStyle>
          <a:p>
            <a:pPr lvl="0"/>
            <a:r>
              <a:rPr lang="en-US" dirty="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Break Slide">
    <p:spTree>
      <p:nvGrpSpPr>
        <p:cNvPr id="1" name=""/>
        <p:cNvGrpSpPr/>
        <p:nvPr/>
      </p:nvGrpSpPr>
      <p:grpSpPr>
        <a:xfrm>
          <a:off x="0" y="0"/>
          <a:ext cx="0" cy="0"/>
          <a:chOff x="0" y="0"/>
          <a:chExt cx="0" cy="0"/>
        </a:xfrm>
      </p:grpSpPr>
      <p:pic>
        <p:nvPicPr>
          <p:cNvPr id="9" name="Picture 8" descr="noc_performance_graphic[FINAL]-01.png"/>
          <p:cNvPicPr>
            <a:picLocks noChangeAspect="1"/>
          </p:cNvPicPr>
          <p:nvPr userDrawn="1"/>
        </p:nvPicPr>
        <p:blipFill>
          <a:blip r:embed="rId2" cstate="print"/>
          <a:stretch>
            <a:fillRect/>
          </a:stretch>
        </p:blipFill>
        <p:spPr>
          <a:xfrm>
            <a:off x="0" y="0"/>
            <a:ext cx="9144000" cy="6858000"/>
          </a:xfrm>
          <a:prstGeom prst="rect">
            <a:avLst/>
          </a:prstGeom>
        </p:spPr>
      </p:pic>
      <p:sp>
        <p:nvSpPr>
          <p:cNvPr id="10" name="Rectangle 9"/>
          <p:cNvSpPr/>
          <p:nvPr userDrawn="1"/>
        </p:nvSpPr>
        <p:spPr>
          <a:xfrm>
            <a:off x="0" y="0"/>
            <a:ext cx="9144000" cy="6858000"/>
          </a:xfrm>
          <a:prstGeom prst="rect">
            <a:avLst/>
          </a:prstGeom>
          <a:solidFill>
            <a:schemeClr val="bg1">
              <a:alpha val="5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0" name="Text Placeholder 43"/>
          <p:cNvSpPr>
            <a:spLocks noGrp="1"/>
          </p:cNvSpPr>
          <p:nvPr>
            <p:ph type="body" sz="quarter" idx="17" hasCustomPrompt="1"/>
          </p:nvPr>
        </p:nvSpPr>
        <p:spPr>
          <a:xfrm>
            <a:off x="3444240" y="3200400"/>
            <a:ext cx="5410297"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a:t>Section Break (Click to Add Title)</a:t>
            </a:r>
          </a:p>
        </p:txBody>
      </p:sp>
      <p:pic>
        <p:nvPicPr>
          <p:cNvPr id="31" name="Picture 30" descr="noc_white_PNG.png"/>
          <p:cNvPicPr>
            <a:picLocks noChangeAspect="1"/>
          </p:cNvPicPr>
          <p:nvPr userDrawn="1"/>
        </p:nvPicPr>
        <p:blipFill>
          <a:blip r:embed="rId3" cstate="print"/>
          <a:srcRect l="2146" r="3456"/>
          <a:stretch>
            <a:fillRect/>
          </a:stretch>
        </p:blipFill>
        <p:spPr>
          <a:xfrm>
            <a:off x="1119188" y="3209769"/>
            <a:ext cx="1928683" cy="569855"/>
          </a:xfrm>
          <a:prstGeom prst="rect">
            <a:avLst/>
          </a:prstGeom>
        </p:spPr>
      </p:pic>
      <p:sp>
        <p:nvSpPr>
          <p:cNvPr id="32" name="Text Placeholder 27"/>
          <p:cNvSpPr>
            <a:spLocks noGrp="1"/>
          </p:cNvSpPr>
          <p:nvPr>
            <p:ph type="body" sz="quarter" idx="19" hasCustomPrompt="1"/>
          </p:nvPr>
        </p:nvSpPr>
        <p:spPr>
          <a:xfrm>
            <a:off x="4748213"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
        <p:nvSpPr>
          <p:cNvPr id="33" name="Text Placeholder 37"/>
          <p:cNvSpPr>
            <a:spLocks noGrp="1"/>
          </p:cNvSpPr>
          <p:nvPr>
            <p:ph type="body" sz="quarter" idx="21" hasCustomPrompt="1"/>
          </p:nvPr>
        </p:nvSpPr>
        <p:spPr>
          <a:xfrm>
            <a:off x="4748213"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a:t>Mark pages according to the proprietary level of information as described in Company Procedure J103 (or remove)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a:t>Click to edit Master title style</a:t>
            </a:r>
            <a:endParaRPr lang="en-US" dirty="0"/>
          </a:p>
        </p:txBody>
      </p:sp>
      <p:sp>
        <p:nvSpPr>
          <p:cNvPr id="3" name="Content Placeholder 2"/>
          <p:cNvSpPr>
            <a:spLocks noGrp="1"/>
          </p:cNvSpPr>
          <p:nvPr>
            <p:ph idx="1"/>
          </p:nvPr>
        </p:nvSpPr>
        <p:spPr>
          <a:xfrm>
            <a:off x="304800" y="1402080"/>
            <a:ext cx="8382000" cy="4524333"/>
          </a:xfrm>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a:lvl1pPr>
          </a:lstStyle>
          <a:p>
            <a:fld id="{F6EFC63E-F8D9-44BB-A462-AC735E845F95}" type="slidenum">
              <a:rPr lang="en-US"/>
              <a:pPr/>
              <a:t>‹#›</a:t>
            </a:fld>
            <a:endParaRPr lang="en-US"/>
          </a:p>
        </p:txBody>
      </p:sp>
      <p:sp>
        <p:nvSpPr>
          <p:cNvPr id="6"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r>
              <a:rPr lang="en-US" dirty="0"/>
              <a:t>Northrop Grumman Private/Proprietary Level I</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04800"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0545" y="1402289"/>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89"/>
          <p:cNvSpPr>
            <a:spLocks noGrp="1" noChangeArrowheads="1"/>
          </p:cNvSpPr>
          <p:nvPr>
            <p:ph type="sldNum" sz="quarter" idx="11"/>
          </p:nvPr>
        </p:nvSpPr>
        <p:spPr>
          <a:ln/>
        </p:spPr>
        <p:txBody>
          <a:bodyPr/>
          <a:lstStyle>
            <a:lvl1pPr>
              <a:defRPr/>
            </a:lvl1pPr>
          </a:lstStyle>
          <a:p>
            <a:fld id="{BE6D4B03-E339-4C9D-AC39-0BD7C921B5B0}" type="slidenum">
              <a:rPr lang="en-US"/>
              <a:pPr/>
              <a:t>‹#›</a:t>
            </a:fld>
            <a:endParaRPr lang="en-US"/>
          </a:p>
        </p:txBody>
      </p:sp>
      <p:sp>
        <p:nvSpPr>
          <p:cNvPr id="7"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r>
              <a:rPr lang="en-US" dirty="0"/>
              <a:t>Northrop Grumman Private/Proprietary Level I</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r>
              <a:rPr lang="en-US" dirty="0"/>
              <a:t>Northrop Grumman Private/Proprietary Level I</a:t>
            </a:r>
          </a:p>
        </p:txBody>
      </p:sp>
      <p:pic>
        <p:nvPicPr>
          <p:cNvPr id="5" name="Picture 4" descr="noc_blue_AI-01.png"/>
          <p:cNvPicPr>
            <a:picLocks noChangeAspect="1"/>
          </p:cNvPicPr>
          <p:nvPr userDrawn="1"/>
        </p:nvPicPr>
        <p:blipFill>
          <a:blip r:embed="rId2" cstate="print"/>
          <a:stretch>
            <a:fillRect/>
          </a:stretch>
        </p:blipFill>
        <p:spPr>
          <a:xfrm>
            <a:off x="774452" y="2369821"/>
            <a:ext cx="7595096" cy="211835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764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04800" y="1402080"/>
            <a:ext cx="8389034" cy="45243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Narrow" pitchFamily="34" charset="0"/>
              </a:defRPr>
            </a:lvl1pPr>
          </a:lstStyle>
          <a:p>
            <a:pPr>
              <a:defRPr/>
            </a:pPr>
            <a:endParaRPr lang="en-US" dirty="0"/>
          </a:p>
        </p:txBody>
      </p:sp>
      <p:sp>
        <p:nvSpPr>
          <p:cNvPr id="1113" name="Rectangle 89"/>
          <p:cNvSpPr>
            <a:spLocks noGrp="1" noChangeArrowheads="1"/>
          </p:cNvSpPr>
          <p:nvPr>
            <p:ph type="sldNum" sz="quarter" idx="4"/>
          </p:nvPr>
        </p:nvSpPr>
        <p:spPr bwMode="auto">
          <a:xfrm>
            <a:off x="28411" y="6477000"/>
            <a:ext cx="400378" cy="297651"/>
          </a:xfrm>
          <a:prstGeom prst="rect">
            <a:avLst/>
          </a:prstGeom>
          <a:noFill/>
          <a:ln w="9525">
            <a:noFill/>
            <a:miter lim="800000"/>
            <a:headEnd/>
            <a:tailEnd/>
          </a:ln>
          <a:effectLst/>
        </p:spPr>
        <p:txBody>
          <a:bodyPr vert="horz" wrap="none" lIns="96653" tIns="48326" rIns="96653" bIns="48326" numCol="1" anchor="t" anchorCtr="0" compatLnSpc="1">
            <a:prstTxWarp prst="textNoShape">
              <a:avLst/>
            </a:prstTxWarp>
            <a:spAutoFit/>
          </a:bodyPr>
          <a:lstStyle>
            <a:lvl1pPr algn="ctr">
              <a:defRPr sz="1300">
                <a:solidFill>
                  <a:srgbClr val="000000"/>
                </a:solidFill>
                <a:latin typeface="Arial" charset="0"/>
              </a:defRPr>
            </a:lvl1pPr>
          </a:lstStyle>
          <a:p>
            <a:fld id="{8E41F33A-8A61-4937-A58C-46521EFFC1C2}" type="slidenum">
              <a:rPr lang="en-US"/>
              <a:pPr/>
              <a:t>‹#›</a:t>
            </a:fld>
            <a:endParaRPr lang="en-US" dirty="0"/>
          </a:p>
        </p:txBody>
      </p:sp>
      <p:cxnSp>
        <p:nvCxnSpPr>
          <p:cNvPr id="12" name="Straight Connector 11"/>
          <p:cNvCxnSpPr/>
          <p:nvPr/>
        </p:nvCxnSpPr>
        <p:spPr>
          <a:xfrm>
            <a:off x="0" y="1026938"/>
            <a:ext cx="9144000" cy="0"/>
          </a:xfrm>
          <a:prstGeom prst="line">
            <a:avLst/>
          </a:prstGeom>
          <a:ln w="47625">
            <a:solidFill>
              <a:srgbClr val="005DAA"/>
            </a:solidFill>
          </a:ln>
        </p:spPr>
        <p:style>
          <a:lnRef idx="1">
            <a:schemeClr val="accent1"/>
          </a:lnRef>
          <a:fillRef idx="0">
            <a:schemeClr val="accent1"/>
          </a:fillRef>
          <a:effectRef idx="0">
            <a:schemeClr val="accent1"/>
          </a:effectRef>
          <a:fontRef idx="minor">
            <a:schemeClr val="tx1"/>
          </a:fontRef>
        </p:style>
      </p:cxnSp>
      <p:pic>
        <p:nvPicPr>
          <p:cNvPr id="9" name="Picture 109" descr="noc_logo blue"/>
          <p:cNvPicPr>
            <a:picLocks noChangeAspect="1" noChangeArrowheads="1"/>
          </p:cNvPicPr>
          <p:nvPr/>
        </p:nvPicPr>
        <p:blipFill>
          <a:blip r:embed="rId8" cstate="screen"/>
          <a:srcRect/>
          <a:stretch>
            <a:fillRect/>
          </a:stretch>
        </p:blipFill>
        <p:spPr bwMode="auto">
          <a:xfrm>
            <a:off x="7146925" y="381000"/>
            <a:ext cx="1768475" cy="307975"/>
          </a:xfrm>
          <a:prstGeom prst="rect">
            <a:avLst/>
          </a:prstGeom>
          <a:noFill/>
          <a:ln w="9525">
            <a:noFill/>
            <a:miter lim="800000"/>
            <a:headEnd/>
            <a:tailEnd/>
          </a:ln>
        </p:spPr>
      </p:pic>
      <p:sp>
        <p:nvSpPr>
          <p:cNvPr id="10" name="Footer Placeholder 4"/>
          <p:cNvSpPr>
            <a:spLocks noGrp="1"/>
          </p:cNvSpPr>
          <p:nvPr>
            <p:ph type="ftr" sz="quarter" idx="3"/>
          </p:nvPr>
        </p:nvSpPr>
        <p:spPr>
          <a:xfrm>
            <a:off x="2543240" y="6657945"/>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r>
              <a:rPr lang="en-US" dirty="0"/>
              <a:t>Northrop Grumman Private/Proprietary Level I</a:t>
            </a:r>
          </a:p>
        </p:txBody>
      </p:sp>
    </p:spTree>
  </p:cSld>
  <p:clrMap bg1="lt1" tx1="dk1" bg2="lt2" tx2="dk2" accent1="accent1" accent2="accent2" accent3="accent3" accent4="accent4" accent5="accent5" accent6="accent6" hlink="hlink" folHlink="folHlink"/>
  <p:sldLayoutIdLst>
    <p:sldLayoutId id="2147483671" r:id="rId1"/>
    <p:sldLayoutId id="2147483674" r:id="rId2"/>
    <p:sldLayoutId id="2147483661" r:id="rId3"/>
    <p:sldLayoutId id="2147483663" r:id="rId4"/>
    <p:sldLayoutId id="2147483672" r:id="rId5"/>
    <p:sldLayoutId id="2147483666" r:id="rId6"/>
  </p:sldLayoutIdLst>
  <p:hf hdr="0" dt="0"/>
  <p:txStyles>
    <p:titleStyle>
      <a:lvl1pPr algn="l" rtl="0" eaLnBrk="1" fontAlgn="base" hangingPunct="1">
        <a:spcBef>
          <a:spcPct val="0"/>
        </a:spcBef>
        <a:spcAft>
          <a:spcPct val="0"/>
        </a:spcAft>
        <a:defRPr sz="24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a:solidFill>
            <a:schemeClr val="tx1"/>
          </a:solidFill>
          <a:latin typeface="Tahoma" charset="0"/>
          <a:cs typeface="Arial" charset="0"/>
        </a:defRPr>
      </a:lvl2pPr>
      <a:lvl3pPr algn="l" rtl="0" eaLnBrk="1" fontAlgn="base" hangingPunct="1">
        <a:spcBef>
          <a:spcPct val="0"/>
        </a:spcBef>
        <a:spcAft>
          <a:spcPct val="0"/>
        </a:spcAft>
        <a:defRPr sz="2600">
          <a:solidFill>
            <a:schemeClr val="tx1"/>
          </a:solidFill>
          <a:latin typeface="Tahoma" charset="0"/>
          <a:cs typeface="Arial" charset="0"/>
        </a:defRPr>
      </a:lvl3pPr>
      <a:lvl4pPr algn="l" rtl="0" eaLnBrk="1" fontAlgn="base" hangingPunct="1">
        <a:spcBef>
          <a:spcPct val="0"/>
        </a:spcBef>
        <a:spcAft>
          <a:spcPct val="0"/>
        </a:spcAft>
        <a:defRPr sz="2600">
          <a:solidFill>
            <a:schemeClr val="tx1"/>
          </a:solidFill>
          <a:latin typeface="Tahoma" charset="0"/>
          <a:cs typeface="Arial" charset="0"/>
        </a:defRPr>
      </a:lvl4pPr>
      <a:lvl5pPr algn="l" rtl="0" eaLnBrk="1" fontAlgn="base" hangingPunct="1">
        <a:spcBef>
          <a:spcPct val="0"/>
        </a:spcBef>
        <a:spcAft>
          <a:spcPct val="0"/>
        </a:spcAft>
        <a:defRPr sz="2600">
          <a:solidFill>
            <a:schemeClr val="tx1"/>
          </a:solidFill>
          <a:latin typeface="Tahoma" charset="0"/>
          <a:cs typeface="Arial" charset="0"/>
        </a:defRPr>
      </a:lvl5pPr>
      <a:lvl6pPr marL="457200" algn="l" rtl="0" eaLnBrk="1" fontAlgn="base" hangingPunct="1">
        <a:spcBef>
          <a:spcPct val="0"/>
        </a:spcBef>
        <a:spcAft>
          <a:spcPct val="0"/>
        </a:spcAft>
        <a:defRPr sz="2600">
          <a:solidFill>
            <a:schemeClr val="tx1"/>
          </a:solidFill>
          <a:latin typeface="Tahoma" charset="0"/>
          <a:cs typeface="Arial" charset="0"/>
        </a:defRPr>
      </a:lvl6pPr>
      <a:lvl7pPr marL="914400" algn="l" rtl="0" eaLnBrk="1" fontAlgn="base" hangingPunct="1">
        <a:spcBef>
          <a:spcPct val="0"/>
        </a:spcBef>
        <a:spcAft>
          <a:spcPct val="0"/>
        </a:spcAft>
        <a:defRPr sz="2600">
          <a:solidFill>
            <a:schemeClr val="tx1"/>
          </a:solidFill>
          <a:latin typeface="Tahoma" charset="0"/>
          <a:cs typeface="Arial" charset="0"/>
        </a:defRPr>
      </a:lvl7pPr>
      <a:lvl8pPr marL="1371600" algn="l" rtl="0" eaLnBrk="1" fontAlgn="base" hangingPunct="1">
        <a:spcBef>
          <a:spcPct val="0"/>
        </a:spcBef>
        <a:spcAft>
          <a:spcPct val="0"/>
        </a:spcAft>
        <a:defRPr sz="2600">
          <a:solidFill>
            <a:schemeClr val="tx1"/>
          </a:solidFill>
          <a:latin typeface="Tahoma" charset="0"/>
          <a:cs typeface="Arial" charset="0"/>
        </a:defRPr>
      </a:lvl8pPr>
      <a:lvl9pPr marL="1828800" algn="l" rtl="0" eaLnBrk="1" fontAlgn="base" hangingPunct="1">
        <a:spcBef>
          <a:spcPct val="0"/>
        </a:spcBef>
        <a:spcAft>
          <a:spcPct val="0"/>
        </a:spcAft>
        <a:defRPr sz="2600">
          <a:solidFill>
            <a:schemeClr val="tx1"/>
          </a:solidFill>
          <a:latin typeface="Tahoma" charset="0"/>
          <a:cs typeface="Arial" charset="0"/>
        </a:defRPr>
      </a:lvl9pPr>
    </p:titleStyle>
    <p:body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635829" y="1245551"/>
            <a:ext cx="5476482" cy="2011094"/>
          </a:xfrm>
        </p:spPr>
        <p:txBody>
          <a:bodyPr/>
          <a:lstStyle/>
          <a:p>
            <a:r>
              <a:rPr lang="en-US" sz="2800" dirty="0"/>
              <a:t>Parameter-Defined Testing as a Major Success Factor in Integrating and Testing Space Programs</a:t>
            </a:r>
          </a:p>
        </p:txBody>
      </p:sp>
      <p:sp>
        <p:nvSpPr>
          <p:cNvPr id="24" name="Text Placeholder 23"/>
          <p:cNvSpPr>
            <a:spLocks noGrp="1"/>
          </p:cNvSpPr>
          <p:nvPr>
            <p:ph type="body" sz="quarter" idx="15"/>
          </p:nvPr>
        </p:nvSpPr>
        <p:spPr>
          <a:xfrm>
            <a:off x="3881809" y="5130921"/>
            <a:ext cx="4972728" cy="457200"/>
          </a:xfrm>
        </p:spPr>
        <p:txBody>
          <a:bodyPr>
            <a:noAutofit/>
          </a:bodyPr>
          <a:lstStyle/>
          <a:p>
            <a:r>
              <a:rPr lang="en-US" sz="2800" dirty="0"/>
              <a:t>Matthew Conte</a:t>
            </a:r>
          </a:p>
        </p:txBody>
      </p:sp>
      <p:sp>
        <p:nvSpPr>
          <p:cNvPr id="26" name="Text Placeholder 25"/>
          <p:cNvSpPr>
            <a:spLocks noGrp="1"/>
          </p:cNvSpPr>
          <p:nvPr>
            <p:ph type="body" sz="quarter" idx="17"/>
          </p:nvPr>
        </p:nvSpPr>
        <p:spPr>
          <a:xfrm>
            <a:off x="3086100" y="3760788"/>
            <a:ext cx="5768437" cy="457200"/>
          </a:xfrm>
        </p:spPr>
        <p:txBody>
          <a:bodyPr/>
          <a:lstStyle/>
          <a:p>
            <a:r>
              <a:rPr lang="en-US" sz="2000" dirty="0"/>
              <a:t>Space FSW Conference 2016</a:t>
            </a:r>
          </a:p>
        </p:txBody>
      </p:sp>
      <p:sp>
        <p:nvSpPr>
          <p:cNvPr id="9" name="Text Placeholder 24"/>
          <p:cNvSpPr>
            <a:spLocks noGrp="1"/>
          </p:cNvSpPr>
          <p:nvPr>
            <p:ph type="body" sz="quarter" idx="16"/>
          </p:nvPr>
        </p:nvSpPr>
        <p:spPr>
          <a:xfrm>
            <a:off x="3881809" y="5631664"/>
            <a:ext cx="4972726" cy="919741"/>
          </a:xfrm>
        </p:spPr>
        <p:txBody>
          <a:bodyPr/>
          <a:lstStyle/>
          <a:p>
            <a:pPr>
              <a:spcBef>
                <a:spcPts val="0"/>
              </a:spcBef>
            </a:pPr>
            <a:r>
              <a:rPr lang="en-US" dirty="0"/>
              <a:t>Software Engineer</a:t>
            </a:r>
          </a:p>
          <a:p>
            <a:pPr>
              <a:spcBef>
                <a:spcPts val="0"/>
              </a:spcBef>
            </a:pPr>
            <a:r>
              <a:rPr lang="en-US" dirty="0"/>
              <a:t>Northrop Grumman Mission Systems</a:t>
            </a:r>
          </a:p>
          <a:p>
            <a:pPr>
              <a:spcBef>
                <a:spcPts val="0"/>
              </a:spcBef>
            </a:pPr>
            <a:r>
              <a:rPr lang="en-US" dirty="0"/>
              <a:t>Baltimore, MD</a:t>
            </a:r>
          </a:p>
          <a:p>
            <a:pPr>
              <a:spcBef>
                <a:spcPts val="0"/>
              </a:spcBef>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Parsing a Test Case Spreadsheet</a:t>
            </a:r>
          </a:p>
        </p:txBody>
      </p:sp>
      <p:sp>
        <p:nvSpPr>
          <p:cNvPr id="4" name="Slide Number Placeholder 3"/>
          <p:cNvSpPr>
            <a:spLocks noGrp="1"/>
          </p:cNvSpPr>
          <p:nvPr>
            <p:ph type="sldNum" sz="quarter" idx="11"/>
          </p:nvPr>
        </p:nvSpPr>
        <p:spPr/>
        <p:txBody>
          <a:bodyPr/>
          <a:lstStyle/>
          <a:p>
            <a:fld id="{F6EFC63E-F8D9-44BB-A462-AC735E845F95}" type="slidenum">
              <a:rPr lang="en-US" smtClean="0"/>
              <a:pPr/>
              <a:t>10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326" y="2579064"/>
            <a:ext cx="866520" cy="962753"/>
          </a:xfrm>
          <a:prstGeom prst="rect">
            <a:avLst/>
          </a:prstGeom>
        </p:spPr>
      </p:pic>
      <p:sp>
        <p:nvSpPr>
          <p:cNvPr id="7" name="TextBox 6"/>
          <p:cNvSpPr txBox="1"/>
          <p:nvPr/>
        </p:nvSpPr>
        <p:spPr>
          <a:xfrm>
            <a:off x="56949" y="1688590"/>
            <a:ext cx="1351275" cy="830997"/>
          </a:xfrm>
          <a:prstGeom prst="rect">
            <a:avLst/>
          </a:prstGeom>
          <a:noFill/>
        </p:spPr>
        <p:txBody>
          <a:bodyPr wrap="square" rtlCol="0">
            <a:spAutoFit/>
          </a:bodyPr>
          <a:lstStyle/>
          <a:p>
            <a:pPr algn="ctr"/>
            <a:r>
              <a:rPr lang="en-US" sz="1600" dirty="0">
                <a:latin typeface="Arial" pitchFamily="34" charset="0"/>
                <a:cs typeface="Arial" pitchFamily="34" charset="0"/>
              </a:rPr>
              <a:t>Test Case</a:t>
            </a:r>
          </a:p>
          <a:p>
            <a:pPr algn="ctr"/>
            <a:r>
              <a:rPr lang="en-US" sz="1600" dirty="0">
                <a:latin typeface="Arial" pitchFamily="34" charset="0"/>
                <a:cs typeface="Arial" pitchFamily="34" charset="0"/>
              </a:rPr>
              <a:t>Definition Spreadsheet</a:t>
            </a:r>
          </a:p>
        </p:txBody>
      </p:sp>
      <p:sp>
        <p:nvSpPr>
          <p:cNvPr id="10" name="Rectangle 9"/>
          <p:cNvSpPr/>
          <p:nvPr/>
        </p:nvSpPr>
        <p:spPr>
          <a:xfrm>
            <a:off x="2314336" y="1779361"/>
            <a:ext cx="1847461" cy="121079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EAGE Knob Translation Table</a:t>
            </a:r>
          </a:p>
        </p:txBody>
      </p:sp>
      <p:sp>
        <p:nvSpPr>
          <p:cNvPr id="11" name="Right Arrow 10"/>
          <p:cNvSpPr/>
          <p:nvPr/>
        </p:nvSpPr>
        <p:spPr>
          <a:xfrm rot="20458229">
            <a:off x="1352583" y="2438839"/>
            <a:ext cx="830425" cy="233265"/>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p:cNvSpPr/>
          <p:nvPr/>
        </p:nvSpPr>
        <p:spPr>
          <a:xfrm>
            <a:off x="6034888" y="1798873"/>
            <a:ext cx="2020078" cy="121079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TestEquipmentManager</a:t>
            </a:r>
          </a:p>
        </p:txBody>
      </p:sp>
      <p:sp>
        <p:nvSpPr>
          <p:cNvPr id="13" name="Right Arrow 12"/>
          <p:cNvSpPr/>
          <p:nvPr/>
        </p:nvSpPr>
        <p:spPr>
          <a:xfrm>
            <a:off x="4280327" y="2300781"/>
            <a:ext cx="1679461" cy="233265"/>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TextBox 13"/>
          <p:cNvSpPr txBox="1"/>
          <p:nvPr/>
        </p:nvSpPr>
        <p:spPr>
          <a:xfrm>
            <a:off x="4279983" y="1363862"/>
            <a:ext cx="1635626" cy="830997"/>
          </a:xfrm>
          <a:prstGeom prst="rect">
            <a:avLst/>
          </a:prstGeom>
          <a:noFill/>
          <a:ln>
            <a:solidFill>
              <a:schemeClr val="accent1"/>
            </a:solidFill>
          </a:ln>
        </p:spPr>
        <p:txBody>
          <a:bodyPr wrap="square" rtlCol="0">
            <a:spAutoFit/>
          </a:bodyPr>
          <a:lstStyle/>
          <a:p>
            <a:pPr algn="ctr"/>
            <a:r>
              <a:rPr lang="en-US" sz="1200" dirty="0">
                <a:latin typeface="Arial" pitchFamily="34" charset="0"/>
                <a:cs typeface="Arial" pitchFamily="34" charset="0"/>
              </a:rPr>
              <a:t>Parse spreadsheet using table and map each STE knob to a TSW function</a:t>
            </a:r>
          </a:p>
        </p:txBody>
      </p:sp>
      <p:grpSp>
        <p:nvGrpSpPr>
          <p:cNvPr id="26" name="Group 25"/>
          <p:cNvGrpSpPr/>
          <p:nvPr/>
        </p:nvGrpSpPr>
        <p:grpSpPr>
          <a:xfrm>
            <a:off x="1679510" y="1212980"/>
            <a:ext cx="7249886" cy="5439747"/>
            <a:chOff x="1679510" y="1604865"/>
            <a:chExt cx="6839339" cy="4870580"/>
          </a:xfrm>
        </p:grpSpPr>
        <p:sp>
          <p:nvSpPr>
            <p:cNvPr id="9" name="Rectangle 8"/>
            <p:cNvSpPr/>
            <p:nvPr/>
          </p:nvSpPr>
          <p:spPr>
            <a:xfrm>
              <a:off x="1679510" y="1604865"/>
              <a:ext cx="6839339" cy="487058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Rectangle 14"/>
            <p:cNvSpPr/>
            <p:nvPr/>
          </p:nvSpPr>
          <p:spPr>
            <a:xfrm>
              <a:off x="1679510" y="1604865"/>
              <a:ext cx="1735494" cy="425846"/>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TSW</a:t>
              </a:r>
            </a:p>
          </p:txBody>
        </p:sp>
      </p:grpSp>
      <p:sp>
        <p:nvSpPr>
          <p:cNvPr id="16" name="Rectangle 15"/>
          <p:cNvSpPr/>
          <p:nvPr/>
        </p:nvSpPr>
        <p:spPr>
          <a:xfrm>
            <a:off x="6451737" y="3993883"/>
            <a:ext cx="1055057" cy="605396"/>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a:solidFill>
                  <a:schemeClr val="bg1"/>
                </a:solidFill>
              </a:rPr>
              <a:t>Signal Generator</a:t>
            </a:r>
          </a:p>
        </p:txBody>
      </p:sp>
      <p:sp>
        <p:nvSpPr>
          <p:cNvPr id="17" name="Rectangle 16"/>
          <p:cNvSpPr/>
          <p:nvPr/>
        </p:nvSpPr>
        <p:spPr>
          <a:xfrm>
            <a:off x="5070836" y="3999149"/>
            <a:ext cx="1167024" cy="605396"/>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a:solidFill>
                  <a:schemeClr val="bg1"/>
                </a:solidFill>
              </a:rPr>
              <a:t>Oscilloscope</a:t>
            </a:r>
          </a:p>
        </p:txBody>
      </p:sp>
      <p:sp>
        <p:nvSpPr>
          <p:cNvPr id="18" name="Rectangle 17"/>
          <p:cNvSpPr/>
          <p:nvPr/>
        </p:nvSpPr>
        <p:spPr>
          <a:xfrm>
            <a:off x="7655298" y="3993883"/>
            <a:ext cx="1167024" cy="605396"/>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a:solidFill>
                  <a:schemeClr val="bg1"/>
                </a:solidFill>
              </a:rPr>
              <a:t>Discrete Controller</a:t>
            </a:r>
          </a:p>
        </p:txBody>
      </p:sp>
      <p:sp>
        <p:nvSpPr>
          <p:cNvPr id="25" name="TextBox 24"/>
          <p:cNvSpPr txBox="1"/>
          <p:nvPr/>
        </p:nvSpPr>
        <p:spPr>
          <a:xfrm>
            <a:off x="5569030" y="4828552"/>
            <a:ext cx="2951102" cy="769441"/>
          </a:xfrm>
          <a:prstGeom prst="rect">
            <a:avLst/>
          </a:prstGeom>
          <a:solidFill>
            <a:schemeClr val="bg1"/>
          </a:solidFill>
          <a:ln>
            <a:solidFill>
              <a:schemeClr val="accent1"/>
            </a:solidFill>
          </a:ln>
        </p:spPr>
        <p:txBody>
          <a:bodyPr wrap="square" rtlCol="0">
            <a:spAutoFit/>
          </a:bodyPr>
          <a:lstStyle/>
          <a:p>
            <a:pPr algn="ctr"/>
            <a:r>
              <a:rPr lang="en-US" sz="1100" dirty="0">
                <a:latin typeface="Arial" pitchFamily="34" charset="0"/>
                <a:cs typeface="Arial" pitchFamily="34" charset="0"/>
              </a:rPr>
              <a:t>TEM forwards these function calls to the individual STE control classes which, ultimately, command the devices to the desired settings</a:t>
            </a:r>
          </a:p>
        </p:txBody>
      </p:sp>
      <p:sp>
        <p:nvSpPr>
          <p:cNvPr id="30" name="Rectangle 29"/>
          <p:cNvSpPr/>
          <p:nvPr/>
        </p:nvSpPr>
        <p:spPr>
          <a:xfrm>
            <a:off x="2228027" y="4921321"/>
            <a:ext cx="2020078" cy="1210793"/>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Analysis</a:t>
            </a:r>
          </a:p>
          <a:p>
            <a:pPr algn="ctr"/>
            <a:r>
              <a:rPr lang="en-US" b="1" dirty="0">
                <a:solidFill>
                  <a:schemeClr val="bg1"/>
                </a:solidFill>
              </a:rPr>
              <a:t>Manager</a:t>
            </a:r>
          </a:p>
        </p:txBody>
      </p:sp>
      <p:sp>
        <p:nvSpPr>
          <p:cNvPr id="32" name="TextBox 31"/>
          <p:cNvSpPr txBox="1"/>
          <p:nvPr/>
        </p:nvSpPr>
        <p:spPr>
          <a:xfrm>
            <a:off x="1850315" y="6200730"/>
            <a:ext cx="3001383" cy="430887"/>
          </a:xfrm>
          <a:prstGeom prst="rect">
            <a:avLst/>
          </a:prstGeom>
          <a:noFill/>
          <a:ln>
            <a:solidFill>
              <a:schemeClr val="accent1"/>
            </a:solidFill>
          </a:ln>
        </p:spPr>
        <p:txBody>
          <a:bodyPr wrap="square" rtlCol="0">
            <a:spAutoFit/>
          </a:bodyPr>
          <a:lstStyle/>
          <a:p>
            <a:pPr algn="ctr"/>
            <a:r>
              <a:rPr lang="en-US" sz="1100" dirty="0">
                <a:latin typeface="Arial" pitchFamily="34" charset="0"/>
                <a:cs typeface="Arial" pitchFamily="34" charset="0"/>
              </a:rPr>
              <a:t>Analysis knobs are used to queue a list of tools to be run after the scenario completes</a:t>
            </a:r>
          </a:p>
        </p:txBody>
      </p:sp>
      <p:sp>
        <p:nvSpPr>
          <p:cNvPr id="52" name="Right Arrow 51"/>
          <p:cNvSpPr/>
          <p:nvPr/>
        </p:nvSpPr>
        <p:spPr>
          <a:xfrm rot="5400000" flipV="1">
            <a:off x="6621032" y="3345887"/>
            <a:ext cx="847099" cy="320673"/>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Right Arrow 52"/>
          <p:cNvSpPr/>
          <p:nvPr/>
        </p:nvSpPr>
        <p:spPr>
          <a:xfrm rot="3078920" flipV="1">
            <a:off x="7363941" y="3345349"/>
            <a:ext cx="922701" cy="320673"/>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4" name="Right Arrow 53"/>
          <p:cNvSpPr/>
          <p:nvPr/>
        </p:nvSpPr>
        <p:spPr>
          <a:xfrm rot="8156019" flipV="1">
            <a:off x="5620526" y="3323656"/>
            <a:ext cx="1032706" cy="320673"/>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Right Arrow 26"/>
          <p:cNvSpPr/>
          <p:nvPr/>
        </p:nvSpPr>
        <p:spPr>
          <a:xfrm rot="1164013">
            <a:off x="1312935" y="3157673"/>
            <a:ext cx="830425" cy="233265"/>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 name="Cloud 2"/>
          <p:cNvSpPr/>
          <p:nvPr/>
        </p:nvSpPr>
        <p:spPr>
          <a:xfrm>
            <a:off x="1767808" y="3405556"/>
            <a:ext cx="2825707" cy="1048434"/>
          </a:xfrm>
          <a:prstGeom prst="cloud">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SYSTEM_SETUP global array</a:t>
            </a:r>
          </a:p>
        </p:txBody>
      </p:sp>
      <p:sp>
        <p:nvSpPr>
          <p:cNvPr id="8" name="Down Arrow 7"/>
          <p:cNvSpPr/>
          <p:nvPr/>
        </p:nvSpPr>
        <p:spPr>
          <a:xfrm>
            <a:off x="3032744" y="4530840"/>
            <a:ext cx="295834" cy="338304"/>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3100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wipe(up)">
                                      <p:cBhvr>
                                        <p:cTn id="40" dur="500"/>
                                        <p:tgtEl>
                                          <p:spTgt spid="54"/>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wipe(up)">
                                      <p:cBhvr>
                                        <p:cTn id="48" dur="500"/>
                                        <p:tgtEl>
                                          <p:spTgt spid="52"/>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par>
                          <p:cTn id="53" fill="hold">
                            <p:stCondLst>
                              <p:cond delay="2000"/>
                            </p:stCondLst>
                            <p:childTnLst>
                              <p:par>
                                <p:cTn id="54" presetID="22" presetClass="entr" presetSubtype="1"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Effect transition="in" filter="wipe(up)">
                                      <p:cBhvr>
                                        <p:cTn id="56" dur="500"/>
                                        <p:tgtEl>
                                          <p:spTgt spid="53"/>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3000"/>
                            </p:stCondLst>
                            <p:childTnLst>
                              <p:par>
                                <p:cTn id="62" presetID="10" presetClass="entr" presetSubtype="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up)">
                                      <p:cBhvr>
                                        <p:cTn id="69" dur="500"/>
                                        <p:tgtEl>
                                          <p:spTgt spid="8"/>
                                        </p:tgtEl>
                                      </p:cBhvr>
                                    </p:animEffect>
                                  </p:childTnLst>
                                </p:cTn>
                              </p:par>
                            </p:childTnLst>
                          </p:cTn>
                        </p:par>
                        <p:par>
                          <p:cTn id="70" fill="hold">
                            <p:stCondLst>
                              <p:cond delay="500"/>
                            </p:stCondLst>
                            <p:childTnLst>
                              <p:par>
                                <p:cTn id="71" presetID="10"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childTnLst>
                          </p:cTn>
                        </p:par>
                        <p:par>
                          <p:cTn id="74" fill="hold">
                            <p:stCondLst>
                              <p:cond delay="1000"/>
                            </p:stCondLst>
                            <p:childTnLst>
                              <p:par>
                                <p:cTn id="75" presetID="10" presetClass="entr" presetSubtype="0" fill="hold" grpId="0" nodeType="after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6" grpId="0" animBg="1"/>
      <p:bldP spid="17" grpId="0" animBg="1"/>
      <p:bldP spid="18" grpId="0" animBg="1"/>
      <p:bldP spid="25" grpId="0" animBg="1"/>
      <p:bldP spid="30" grpId="0" animBg="1"/>
      <p:bldP spid="32" grpId="0" animBg="1"/>
      <p:bldP spid="52" grpId="0" animBg="1"/>
      <p:bldP spid="53" grpId="0" animBg="1"/>
      <p:bldP spid="54" grpId="0" animBg="1"/>
      <p:bldP spid="27" grpId="0" animBg="1"/>
      <p:bldP spid="3"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Test Script File</a:t>
            </a:r>
          </a:p>
        </p:txBody>
      </p:sp>
      <p:sp>
        <p:nvSpPr>
          <p:cNvPr id="4" name="Slide Number Placeholder 3"/>
          <p:cNvSpPr>
            <a:spLocks noGrp="1"/>
          </p:cNvSpPr>
          <p:nvPr>
            <p:ph type="sldNum" sz="quarter" idx="11"/>
          </p:nvPr>
        </p:nvSpPr>
        <p:spPr/>
        <p:txBody>
          <a:bodyPr/>
          <a:lstStyle/>
          <a:p>
            <a:fld id="{F6EFC63E-F8D9-44BB-A462-AC735E845F95}" type="slidenum">
              <a:rPr lang="en-US" smtClean="0"/>
              <a:pPr/>
              <a:t>11</a:t>
            </a:fld>
            <a:endParaRPr lang="en-US"/>
          </a:p>
        </p:txBody>
      </p:sp>
      <p:sp>
        <p:nvSpPr>
          <p:cNvPr id="13" name="TextBox 12"/>
          <p:cNvSpPr txBox="1"/>
          <p:nvPr/>
        </p:nvSpPr>
        <p:spPr>
          <a:xfrm>
            <a:off x="0" y="2357135"/>
            <a:ext cx="3887603" cy="2062103"/>
          </a:xfrm>
          <a:prstGeom prst="rect">
            <a:avLst/>
          </a:prstGeom>
          <a:noFill/>
        </p:spPr>
        <p:txBody>
          <a:bodyPr wrap="none" rtlCol="0">
            <a:spAutoFit/>
          </a:bodyPr>
          <a:lstStyle/>
          <a:p>
            <a:r>
              <a:rPr lang="en-US" sz="1600" dirty="0" err="1">
                <a:latin typeface="Courier New" panose="02070309020205020404" pitchFamily="49" charset="0"/>
                <a:cs typeface="Courier New" panose="02070309020205020404" pitchFamily="49" charset="0"/>
              </a:rPr>
              <a:t>proc</a:t>
            </a:r>
            <a:r>
              <a:rPr lang="en-US" sz="1600" dirty="0">
                <a:latin typeface="Courier New" panose="02070309020205020404" pitchFamily="49" charset="0"/>
                <a:cs typeface="Courier New" panose="02070309020205020404" pitchFamily="49" charset="0"/>
              </a:rPr>
              <a:t> TEST999_002 {</a:t>
            </a:r>
            <a:r>
              <a:rPr lang="en-US" sz="1600" dirty="0" err="1">
                <a:latin typeface="Courier New" panose="02070309020205020404" pitchFamily="49" charset="0"/>
                <a:cs typeface="Courier New" panose="02070309020205020404" pitchFamily="49" charset="0"/>
              </a:rPr>
              <a:t>args</a:t>
            </a:r>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a:t>
            </a:r>
          </a:p>
          <a:p>
            <a:r>
              <a:rPr lang="en-US" sz="1600" dirty="0">
                <a:latin typeface="Courier New" panose="02070309020205020404" pitchFamily="49" charset="0"/>
                <a:cs typeface="Courier New" panose="02070309020205020404" pitchFamily="49" charset="0"/>
              </a:rPr>
              <a:t>    $::System </a:t>
            </a:r>
            <a:r>
              <a:rPr lang="en-US" sz="1600" dirty="0" err="1">
                <a:latin typeface="Courier New" panose="02070309020205020404" pitchFamily="49" charset="0"/>
                <a:cs typeface="Courier New" panose="02070309020205020404" pitchFamily="49" charset="0"/>
              </a:rPr>
              <a:t>preTestSequence</a:t>
            </a:r>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$::System </a:t>
            </a:r>
            <a:r>
              <a:rPr lang="en-US" sz="1600" dirty="0" err="1">
                <a:latin typeface="Courier New" panose="02070309020205020404" pitchFamily="49" charset="0"/>
                <a:cs typeface="Courier New" panose="02070309020205020404" pitchFamily="49" charset="0"/>
              </a:rPr>
              <a:t>queueRunScenario</a:t>
            </a:r>
            <a:endParaRPr lang="en-US" sz="1600" dirty="0">
              <a:latin typeface="Courier New" panose="02070309020205020404" pitchFamily="49" charset="0"/>
              <a:cs typeface="Courier New" panose="02070309020205020404" pitchFamily="49" charset="0"/>
            </a:endParaRPr>
          </a:p>
          <a:p>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$::System </a:t>
            </a:r>
            <a:r>
              <a:rPr lang="en-US" sz="1600" dirty="0" err="1">
                <a:latin typeface="Courier New" panose="02070309020205020404" pitchFamily="49" charset="0"/>
                <a:cs typeface="Courier New" panose="02070309020205020404" pitchFamily="49" charset="0"/>
              </a:rPr>
              <a:t>postTestSequence</a:t>
            </a:r>
            <a:endParaRPr lang="en-US" sz="1600" dirty="0">
              <a:latin typeface="Courier New" panose="02070309020205020404" pitchFamily="49" charset="0"/>
              <a:cs typeface="Courier New" panose="02070309020205020404" pitchFamily="49" charset="0"/>
            </a:endParaRPr>
          </a:p>
          <a:p>
            <a:r>
              <a:rPr lang="en-US" sz="1600" dirty="0">
                <a:latin typeface="Courier New" panose="02070309020205020404" pitchFamily="49" charset="0"/>
                <a:cs typeface="Courier New" panose="02070309020205020404" pitchFamily="49" charset="0"/>
              </a:rPr>
              <a:t>} </a:t>
            </a:r>
          </a:p>
        </p:txBody>
      </p:sp>
      <p:sp>
        <p:nvSpPr>
          <p:cNvPr id="9" name="TextBox 8"/>
          <p:cNvSpPr txBox="1"/>
          <p:nvPr/>
        </p:nvSpPr>
        <p:spPr>
          <a:xfrm>
            <a:off x="4278702" y="2417520"/>
            <a:ext cx="4649543" cy="2062103"/>
          </a:xfrm>
          <a:prstGeom prst="rect">
            <a:avLst/>
          </a:prstGeom>
          <a:solidFill>
            <a:schemeClr val="bg1"/>
          </a:solidFill>
        </p:spPr>
        <p:txBody>
          <a:bodyPr wrap="none" rtlCol="0">
            <a:spAutoFit/>
          </a:bodyPr>
          <a:lstStyle/>
          <a:p>
            <a:endParaRPr lang="en-US" sz="1600" dirty="0">
              <a:latin typeface="Arial" pitchFamily="34" charset="0"/>
              <a:cs typeface="Arial" pitchFamily="34" charset="0"/>
            </a:endParaRPr>
          </a:p>
          <a:p>
            <a:pPr marL="342900" indent="-342900">
              <a:buFont typeface="+mj-lt"/>
              <a:buAutoNum type="arabicPeriod"/>
            </a:pPr>
            <a:r>
              <a:rPr lang="en-US" sz="1600" dirty="0">
                <a:latin typeface="Arial" pitchFamily="34" charset="0"/>
                <a:cs typeface="Arial" pitchFamily="34" charset="0"/>
              </a:rPr>
              <a:t>Setup test equipment; start new database </a:t>
            </a:r>
            <a:br>
              <a:rPr lang="en-US" sz="1600" dirty="0">
                <a:latin typeface="Arial" pitchFamily="34" charset="0"/>
                <a:cs typeface="Arial" pitchFamily="34" charset="0"/>
              </a:rPr>
            </a:br>
            <a:r>
              <a:rPr lang="en-US" sz="1600" dirty="0">
                <a:latin typeface="Arial" pitchFamily="34" charset="0"/>
                <a:cs typeface="Arial" pitchFamily="34" charset="0"/>
              </a:rPr>
              <a:t>acquisition</a:t>
            </a:r>
          </a:p>
          <a:p>
            <a:pPr marL="342900" indent="-342900">
              <a:buFont typeface="+mj-lt"/>
              <a:buAutoNum type="arabicPeriod"/>
            </a:pPr>
            <a:endParaRPr lang="en-US" sz="1600" dirty="0">
              <a:latin typeface="Arial" pitchFamily="34" charset="0"/>
              <a:cs typeface="Arial" pitchFamily="34" charset="0"/>
            </a:endParaRPr>
          </a:p>
          <a:p>
            <a:pPr marL="342900" indent="-342900">
              <a:buFont typeface="+mj-lt"/>
              <a:buAutoNum type="arabicPeriod"/>
            </a:pPr>
            <a:r>
              <a:rPr lang="en-US" sz="1600" dirty="0"/>
              <a:t>Run a test scenario and acquire data</a:t>
            </a:r>
          </a:p>
          <a:p>
            <a:pPr marL="342900" indent="-342900">
              <a:buFont typeface="+mj-lt"/>
              <a:buAutoNum type="arabicPeriod"/>
            </a:pPr>
            <a:endParaRPr lang="en-US" sz="1600" dirty="0"/>
          </a:p>
          <a:p>
            <a:pPr marL="342900" indent="-342900">
              <a:buFont typeface="+mj-lt"/>
              <a:buAutoNum type="arabicPeriod"/>
            </a:pPr>
            <a:r>
              <a:rPr lang="en-US" sz="1600" dirty="0"/>
              <a:t>Post-process the data and record test results;</a:t>
            </a:r>
            <a:br>
              <a:rPr lang="en-US" sz="1600" dirty="0"/>
            </a:br>
            <a:r>
              <a:rPr lang="en-US" sz="1600" dirty="0"/>
              <a:t>close database acquisition</a:t>
            </a:r>
          </a:p>
        </p:txBody>
      </p:sp>
      <p:sp>
        <p:nvSpPr>
          <p:cNvPr id="14" name="TextBox 13"/>
          <p:cNvSpPr txBox="1"/>
          <p:nvPr/>
        </p:nvSpPr>
        <p:spPr>
          <a:xfrm>
            <a:off x="255916" y="1431234"/>
            <a:ext cx="8032135" cy="707886"/>
          </a:xfrm>
          <a:prstGeom prst="rect">
            <a:avLst/>
          </a:prstGeom>
          <a:solidFill>
            <a:schemeClr val="bg1"/>
          </a:solidFill>
        </p:spPr>
        <p:txBody>
          <a:bodyPr wrap="none" rtlCol="0">
            <a:spAutoFit/>
          </a:bodyPr>
          <a:lstStyle/>
          <a:p>
            <a:pPr marL="285750" indent="-285750">
              <a:buFont typeface="Arial" panose="020B0604020202020204" pitchFamily="34" charset="0"/>
              <a:buChar char="•"/>
            </a:pPr>
            <a:r>
              <a:rPr lang="en-US" sz="2000" dirty="0"/>
              <a:t>Most test cases follow the same basic format allowing for reuse of </a:t>
            </a:r>
          </a:p>
          <a:p>
            <a:r>
              <a:rPr lang="en-US" sz="2000" dirty="0"/>
              <a:t>    a simple script file:</a:t>
            </a:r>
          </a:p>
        </p:txBody>
      </p:sp>
      <p:sp>
        <p:nvSpPr>
          <p:cNvPr id="15" name="Rounded Rectangle 14"/>
          <p:cNvSpPr/>
          <p:nvPr/>
        </p:nvSpPr>
        <p:spPr>
          <a:xfrm>
            <a:off x="255916" y="5149970"/>
            <a:ext cx="8250939" cy="1143165"/>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To create a test case:</a:t>
            </a:r>
          </a:p>
          <a:p>
            <a:pPr algn="ctr"/>
            <a:r>
              <a:rPr lang="en-US" dirty="0"/>
              <a:t>TSW engineers copy and paste code</a:t>
            </a:r>
          </a:p>
          <a:p>
            <a:pPr algn="ctr"/>
            <a:r>
              <a:rPr lang="en-US" dirty="0"/>
              <a:t>Systems engineers fill in knobs spreadsheet</a:t>
            </a:r>
          </a:p>
          <a:p>
            <a:pPr algn="ctr"/>
            <a:r>
              <a:rPr lang="en-US"/>
              <a:t>MORE EFFICIENCY</a:t>
            </a:r>
            <a:r>
              <a:rPr lang="en-US" dirty="0"/>
              <a:t>! </a:t>
            </a:r>
          </a:p>
        </p:txBody>
      </p:sp>
    </p:spTree>
    <p:extLst>
      <p:ext uri="{BB962C8B-B14F-4D97-AF65-F5344CB8AC3E}">
        <p14:creationId xmlns:p14="http://schemas.microsoft.com/office/powerpoint/2010/main" val="278630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EAGE Knob Manual</a:t>
            </a:r>
          </a:p>
        </p:txBody>
      </p:sp>
      <p:sp>
        <p:nvSpPr>
          <p:cNvPr id="3" name="Content Placeholder 2"/>
          <p:cNvSpPr>
            <a:spLocks noGrp="1"/>
          </p:cNvSpPr>
          <p:nvPr>
            <p:ph idx="1"/>
          </p:nvPr>
        </p:nvSpPr>
        <p:spPr/>
        <p:txBody>
          <a:bodyPr/>
          <a:lstStyle/>
          <a:p>
            <a:r>
              <a:rPr lang="en-US" dirty="0"/>
              <a:t>Maintained a manual with </a:t>
            </a:r>
            <a:br>
              <a:rPr lang="en-US" dirty="0"/>
            </a:br>
            <a:r>
              <a:rPr lang="en-US" dirty="0"/>
              <a:t>every available EAGE knob </a:t>
            </a:r>
            <a:br>
              <a:rPr lang="en-US" dirty="0"/>
            </a:br>
            <a:r>
              <a:rPr lang="en-US" dirty="0"/>
              <a:t>and each of their </a:t>
            </a:r>
            <a:br>
              <a:rPr lang="en-US" dirty="0"/>
            </a:br>
            <a:r>
              <a:rPr lang="en-US" dirty="0"/>
              <a:t>parameters</a:t>
            </a:r>
          </a:p>
          <a:p>
            <a:r>
              <a:rPr lang="en-US" dirty="0"/>
              <a:t>Contains everything that a </a:t>
            </a:r>
            <a:br>
              <a:rPr lang="en-US" dirty="0"/>
            </a:br>
            <a:r>
              <a:rPr lang="en-US" dirty="0"/>
              <a:t>test or systems engineer </a:t>
            </a:r>
            <a:br>
              <a:rPr lang="en-US" dirty="0"/>
            </a:br>
            <a:r>
              <a:rPr lang="en-US" dirty="0"/>
              <a:t>would need in order to </a:t>
            </a:r>
            <a:br>
              <a:rPr lang="en-US" dirty="0"/>
            </a:br>
            <a:r>
              <a:rPr lang="en-US" dirty="0"/>
              <a:t>create a test definition</a:t>
            </a:r>
            <a:br>
              <a:rPr lang="en-US" dirty="0"/>
            </a:br>
            <a:r>
              <a:rPr lang="en-US" dirty="0"/>
              <a:t>spreadsheet</a:t>
            </a:r>
          </a:p>
          <a:p>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12</a:t>
            </a:fld>
            <a:endParaRPr lang="en-US"/>
          </a:p>
        </p:txBody>
      </p:sp>
      <p:pic>
        <p:nvPicPr>
          <p:cNvPr id="1026" name="Picture 2" descr="T:\S\SpaceSystemsSW\Users\Walsh\Presentations\2016-09 TSW Lunch &amp; Learn\KnobDocument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9526" y="1310341"/>
            <a:ext cx="5094813" cy="478821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58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Majority of mode test scripts were developed by systems engineers, not software engineers</a:t>
            </a:r>
          </a:p>
          <a:p>
            <a:r>
              <a:rPr lang="en-US" dirty="0"/>
              <a:t>Software engineers focused on test scripts that differed from standard data collects and required more customized code.</a:t>
            </a:r>
          </a:p>
          <a:p>
            <a:r>
              <a:rPr lang="en-US" dirty="0"/>
              <a:t>Only 255 out of 1456 total test cases were developed by software engineers, ~17%.  The rest were mode test scripts developed by systems engineers.</a:t>
            </a:r>
          </a:p>
        </p:txBody>
      </p:sp>
      <p:sp>
        <p:nvSpPr>
          <p:cNvPr id="4" name="Slide Number Placeholder 3"/>
          <p:cNvSpPr>
            <a:spLocks noGrp="1"/>
          </p:cNvSpPr>
          <p:nvPr>
            <p:ph type="sldNum" sz="quarter" idx="11"/>
          </p:nvPr>
        </p:nvSpPr>
        <p:spPr/>
        <p:txBody>
          <a:bodyPr/>
          <a:lstStyle/>
          <a:p>
            <a:fld id="{F6EFC63E-F8D9-44BB-A462-AC735E845F95}" type="slidenum">
              <a:rPr lang="en-US" smtClean="0"/>
              <a:pPr/>
              <a:t>13</a:t>
            </a:fld>
            <a:endParaRPr lang="en-US"/>
          </a:p>
        </p:txBody>
      </p:sp>
    </p:spTree>
    <p:extLst>
      <p:ext uri="{BB962C8B-B14F-4D97-AF65-F5344CB8AC3E}">
        <p14:creationId xmlns:p14="http://schemas.microsoft.com/office/powerpoint/2010/main" val="98186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Agenda</a:t>
            </a:r>
          </a:p>
        </p:txBody>
      </p:sp>
      <p:sp>
        <p:nvSpPr>
          <p:cNvPr id="2" name="Content Placeholder 1"/>
          <p:cNvSpPr>
            <a:spLocks noGrp="1"/>
          </p:cNvSpPr>
          <p:nvPr>
            <p:ph idx="1"/>
          </p:nvPr>
        </p:nvSpPr>
        <p:spPr/>
        <p:txBody>
          <a:bodyPr/>
          <a:lstStyle/>
          <a:p>
            <a:r>
              <a:rPr lang="en-US" dirty="0"/>
              <a:t>I&amp;T Environment</a:t>
            </a:r>
          </a:p>
          <a:p>
            <a:r>
              <a:rPr lang="en-US" dirty="0"/>
              <a:t>Traditional Test Script Development Approach</a:t>
            </a:r>
          </a:p>
          <a:p>
            <a:r>
              <a:rPr lang="en-US" dirty="0"/>
              <a:t>Knob-Driven Test Script Approach</a:t>
            </a:r>
          </a:p>
          <a:p>
            <a:r>
              <a:rPr lang="en-US" dirty="0"/>
              <a:t>Implementation Details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 Are</a:t>
            </a:r>
          </a:p>
        </p:txBody>
      </p:sp>
      <p:sp>
        <p:nvSpPr>
          <p:cNvPr id="3" name="Content Placeholder 2"/>
          <p:cNvSpPr>
            <a:spLocks noGrp="1"/>
          </p:cNvSpPr>
          <p:nvPr>
            <p:ph idx="1"/>
          </p:nvPr>
        </p:nvSpPr>
        <p:spPr/>
        <p:txBody>
          <a:bodyPr/>
          <a:lstStyle/>
          <a:p>
            <a:r>
              <a:rPr lang="en-US" dirty="0"/>
              <a:t>Northrop Grumman Space Systems Software (SSSW) group</a:t>
            </a:r>
          </a:p>
          <a:p>
            <a:r>
              <a:rPr lang="en-US" dirty="0"/>
              <a:t>Develop embedded FSW for space systems</a:t>
            </a:r>
          </a:p>
          <a:p>
            <a:r>
              <a:rPr lang="en-US" dirty="0"/>
              <a:t>Maintain a test software (TSW) suite to </a:t>
            </a:r>
            <a:br>
              <a:rPr lang="en-US" dirty="0"/>
            </a:br>
            <a:r>
              <a:rPr lang="en-US" dirty="0"/>
              <a:t>control our integration lab equipment and </a:t>
            </a:r>
            <a:br>
              <a:rPr lang="en-US" dirty="0"/>
            </a:br>
            <a:r>
              <a:rPr lang="en-US" dirty="0"/>
              <a:t>exercise functions of the system</a:t>
            </a:r>
          </a:p>
          <a:p>
            <a:r>
              <a:rPr lang="en-US" dirty="0"/>
              <a:t>Work with a variety of languages and tools</a:t>
            </a:r>
          </a:p>
          <a:p>
            <a:pPr lvl="1"/>
            <a:r>
              <a:rPr lang="en-US" dirty="0"/>
              <a:t>C++, Java, </a:t>
            </a:r>
            <a:r>
              <a:rPr lang="en-US" dirty="0" err="1"/>
              <a:t>Tcl</a:t>
            </a:r>
            <a:r>
              <a:rPr lang="en-US" dirty="0"/>
              <a:t>, Python</a:t>
            </a:r>
          </a:p>
          <a:p>
            <a:pPr lvl="1"/>
            <a:r>
              <a:rPr lang="en-US" dirty="0"/>
              <a:t>VxWorks Workbench</a:t>
            </a:r>
          </a:p>
          <a:p>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3</a:t>
            </a:fld>
            <a:endParaRPr lang="en-US" dirty="0"/>
          </a:p>
        </p:txBody>
      </p:sp>
      <p:pic>
        <p:nvPicPr>
          <p:cNvPr id="1026" name="Picture 2" descr="https://gigaom.com/wp-content/uploads/sites/1/2010/11/satellite_c.jpg?quality=80&amp;strip=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399" y="2570037"/>
            <a:ext cx="3290073" cy="2599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89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Integration and Test (I&amp;T) Environment</a:t>
            </a:r>
            <a:endParaRPr lang="en-US" dirty="0"/>
          </a:p>
        </p:txBody>
      </p:sp>
      <p:sp>
        <p:nvSpPr>
          <p:cNvPr id="15" name="Content Placeholder 14"/>
          <p:cNvSpPr>
            <a:spLocks noGrp="1"/>
          </p:cNvSpPr>
          <p:nvPr>
            <p:ph idx="1"/>
          </p:nvPr>
        </p:nvSpPr>
        <p:spPr>
          <a:xfrm>
            <a:off x="384899" y="1172815"/>
            <a:ext cx="8382000" cy="4524333"/>
          </a:xfrm>
        </p:spPr>
        <p:txBody>
          <a:bodyPr/>
          <a:lstStyle/>
          <a:p>
            <a:r>
              <a:rPr lang="en-US" dirty="0"/>
              <a:t>Unit Under Test (UUT):</a:t>
            </a:r>
          </a:p>
          <a:p>
            <a:pPr lvl="1"/>
            <a:r>
              <a:rPr lang="en-US" dirty="0"/>
              <a:t>Flight, lab, or simulated hardware running FSW</a:t>
            </a:r>
          </a:p>
          <a:p>
            <a:r>
              <a:rPr lang="en-US" dirty="0"/>
              <a:t>Test Rack:</a:t>
            </a:r>
          </a:p>
          <a:p>
            <a:pPr lvl="1"/>
            <a:r>
              <a:rPr lang="en-US" dirty="0"/>
              <a:t>TSW consists of:</a:t>
            </a:r>
          </a:p>
          <a:p>
            <a:pPr lvl="2"/>
            <a:r>
              <a:rPr lang="en-US" dirty="0"/>
              <a:t>Test scripts (written in </a:t>
            </a:r>
            <a:r>
              <a:rPr lang="en-US" dirty="0" err="1"/>
              <a:t>Tcl</a:t>
            </a:r>
            <a:r>
              <a:rPr lang="en-US" dirty="0"/>
              <a:t>)</a:t>
            </a:r>
          </a:p>
          <a:p>
            <a:pPr lvl="2"/>
            <a:r>
              <a:rPr lang="en-US" dirty="0"/>
              <a:t>FSW command sets</a:t>
            </a:r>
          </a:p>
          <a:p>
            <a:pPr lvl="2"/>
            <a:r>
              <a:rPr lang="en-US" dirty="0"/>
              <a:t>STE control code</a:t>
            </a:r>
          </a:p>
          <a:p>
            <a:pPr lvl="1"/>
            <a:r>
              <a:rPr lang="en-US" dirty="0"/>
              <a:t>Test scripts specify how the STE should be set up for a specific test</a:t>
            </a:r>
          </a:p>
          <a:p>
            <a:pPr lvl="1"/>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4</a:t>
            </a:fld>
            <a:endParaRPr lang="en-US"/>
          </a:p>
        </p:txBody>
      </p:sp>
      <p:grpSp>
        <p:nvGrpSpPr>
          <p:cNvPr id="23" name="Group 22"/>
          <p:cNvGrpSpPr/>
          <p:nvPr/>
        </p:nvGrpSpPr>
        <p:grpSpPr>
          <a:xfrm>
            <a:off x="6149280" y="4301114"/>
            <a:ext cx="2778612" cy="2361923"/>
            <a:chOff x="5458609" y="2522143"/>
            <a:chExt cx="3472031" cy="2571077"/>
          </a:xfrm>
        </p:grpSpPr>
        <p:sp>
          <p:nvSpPr>
            <p:cNvPr id="18" name="Rectangle 17"/>
            <p:cNvSpPr/>
            <p:nvPr/>
          </p:nvSpPr>
          <p:spPr>
            <a:xfrm>
              <a:off x="5458609" y="2522143"/>
              <a:ext cx="3472031" cy="2571077"/>
            </a:xfrm>
            <a:prstGeom prst="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b="1" dirty="0">
                <a:solidFill>
                  <a:schemeClr val="bg1"/>
                </a:solidFill>
              </a:endParaRPr>
            </a:p>
          </p:txBody>
        </p:sp>
        <p:sp>
          <p:nvSpPr>
            <p:cNvPr id="19" name="TextBox 18"/>
            <p:cNvSpPr txBox="1"/>
            <p:nvPr/>
          </p:nvSpPr>
          <p:spPr>
            <a:xfrm>
              <a:off x="6727989" y="2875670"/>
              <a:ext cx="933270" cy="523220"/>
            </a:xfrm>
            <a:prstGeom prst="rect">
              <a:avLst/>
            </a:prstGeom>
            <a:noFill/>
          </p:spPr>
          <p:txBody>
            <a:bodyPr wrap="none" rtlCol="0">
              <a:spAutoFit/>
            </a:bodyPr>
            <a:lstStyle/>
            <a:p>
              <a:r>
                <a:rPr lang="en-US" sz="2800" b="1" dirty="0">
                  <a:solidFill>
                    <a:schemeClr val="bg1"/>
                  </a:solidFill>
                </a:rPr>
                <a:t>UUT</a:t>
              </a:r>
            </a:p>
          </p:txBody>
        </p:sp>
        <p:sp>
          <p:nvSpPr>
            <p:cNvPr id="20" name="Rectangle 19"/>
            <p:cNvSpPr/>
            <p:nvPr/>
          </p:nvSpPr>
          <p:spPr>
            <a:xfrm>
              <a:off x="7620896" y="4275639"/>
              <a:ext cx="1309744" cy="817581"/>
            </a:xfrm>
            <a:prstGeom prst="rect">
              <a:avLst/>
            </a:prstGeom>
            <a:solidFill>
              <a:schemeClr val="accent3"/>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FSW</a:t>
              </a:r>
            </a:p>
          </p:txBody>
        </p:sp>
      </p:grpSp>
      <p:grpSp>
        <p:nvGrpSpPr>
          <p:cNvPr id="22" name="Group 21"/>
          <p:cNvGrpSpPr/>
          <p:nvPr/>
        </p:nvGrpSpPr>
        <p:grpSpPr>
          <a:xfrm>
            <a:off x="228600" y="4325254"/>
            <a:ext cx="2781719" cy="2327487"/>
            <a:chOff x="228600" y="2506532"/>
            <a:chExt cx="3475913" cy="2575295"/>
          </a:xfrm>
        </p:grpSpPr>
        <p:sp>
          <p:nvSpPr>
            <p:cNvPr id="6" name="Rectangle 5"/>
            <p:cNvSpPr/>
            <p:nvPr/>
          </p:nvSpPr>
          <p:spPr>
            <a:xfrm>
              <a:off x="228600" y="2506532"/>
              <a:ext cx="3472031" cy="2571077"/>
            </a:xfrm>
            <a:prstGeom prst="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400" b="1" dirty="0">
                <a:solidFill>
                  <a:schemeClr val="bg1"/>
                </a:solidFill>
              </a:endParaRPr>
            </a:p>
          </p:txBody>
        </p:sp>
        <p:sp>
          <p:nvSpPr>
            <p:cNvPr id="7" name="TextBox 6"/>
            <p:cNvSpPr txBox="1"/>
            <p:nvPr/>
          </p:nvSpPr>
          <p:spPr>
            <a:xfrm>
              <a:off x="696937" y="2843473"/>
              <a:ext cx="1938351" cy="523220"/>
            </a:xfrm>
            <a:prstGeom prst="rect">
              <a:avLst/>
            </a:prstGeom>
            <a:noFill/>
          </p:spPr>
          <p:txBody>
            <a:bodyPr wrap="none" rtlCol="0">
              <a:spAutoFit/>
            </a:bodyPr>
            <a:lstStyle/>
            <a:p>
              <a:r>
                <a:rPr lang="en-US" sz="2800" b="1" dirty="0">
                  <a:solidFill>
                    <a:schemeClr val="bg1"/>
                  </a:solidFill>
                </a:rPr>
                <a:t>Test Rack</a:t>
              </a:r>
            </a:p>
          </p:txBody>
        </p:sp>
        <p:sp>
          <p:nvSpPr>
            <p:cNvPr id="16" name="Rectangle 15"/>
            <p:cNvSpPr/>
            <p:nvPr/>
          </p:nvSpPr>
          <p:spPr>
            <a:xfrm>
              <a:off x="228600" y="4260028"/>
              <a:ext cx="1309744" cy="817581"/>
            </a:xfrm>
            <a:prstGeom prst="rect">
              <a:avLst/>
            </a:prstGeom>
            <a:solidFill>
              <a:schemeClr val="accent3"/>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STE</a:t>
              </a:r>
            </a:p>
          </p:txBody>
        </p:sp>
        <p:sp>
          <p:nvSpPr>
            <p:cNvPr id="17" name="Rectangle 16"/>
            <p:cNvSpPr/>
            <p:nvPr/>
          </p:nvSpPr>
          <p:spPr>
            <a:xfrm>
              <a:off x="2394768" y="4264246"/>
              <a:ext cx="1309745" cy="817581"/>
            </a:xfrm>
            <a:prstGeom prst="rect">
              <a:avLst/>
            </a:prstGeom>
            <a:solidFill>
              <a:schemeClr val="accent3"/>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bg1"/>
                  </a:solidFill>
                </a:rPr>
                <a:t>TSW</a:t>
              </a:r>
            </a:p>
          </p:txBody>
        </p:sp>
      </p:grpSp>
      <p:sp>
        <p:nvSpPr>
          <p:cNvPr id="24" name="Arrow: Right 23"/>
          <p:cNvSpPr/>
          <p:nvPr/>
        </p:nvSpPr>
        <p:spPr>
          <a:xfrm>
            <a:off x="3394564" y="5700960"/>
            <a:ext cx="2362671" cy="818486"/>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Arrow: Right 24"/>
          <p:cNvSpPr/>
          <p:nvPr/>
        </p:nvSpPr>
        <p:spPr>
          <a:xfrm rot="10800000">
            <a:off x="3402364" y="4700667"/>
            <a:ext cx="2354871" cy="818486"/>
          </a:xfrm>
          <a:prstGeom prst="right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TextBox 25"/>
          <p:cNvSpPr txBox="1"/>
          <p:nvPr/>
        </p:nvSpPr>
        <p:spPr>
          <a:xfrm>
            <a:off x="3741315" y="6436097"/>
            <a:ext cx="1598515" cy="338554"/>
          </a:xfrm>
          <a:prstGeom prst="rect">
            <a:avLst/>
          </a:prstGeom>
          <a:noFill/>
        </p:spPr>
        <p:txBody>
          <a:bodyPr wrap="none" rtlCol="0">
            <a:spAutoFit/>
          </a:bodyPr>
          <a:lstStyle/>
          <a:p>
            <a:r>
              <a:rPr lang="en-US" sz="1600" dirty="0">
                <a:latin typeface="Arial" pitchFamily="34" charset="0"/>
                <a:cs typeface="Arial" pitchFamily="34" charset="0"/>
              </a:rPr>
              <a:t>Command Sets</a:t>
            </a:r>
          </a:p>
        </p:txBody>
      </p:sp>
      <p:sp>
        <p:nvSpPr>
          <p:cNvPr id="27" name="TextBox 26"/>
          <p:cNvSpPr txBox="1"/>
          <p:nvPr/>
        </p:nvSpPr>
        <p:spPr>
          <a:xfrm>
            <a:off x="3581400" y="4325254"/>
            <a:ext cx="2111155" cy="338554"/>
          </a:xfrm>
          <a:prstGeom prst="rect">
            <a:avLst/>
          </a:prstGeom>
          <a:noFill/>
        </p:spPr>
        <p:txBody>
          <a:bodyPr wrap="none" rtlCol="0">
            <a:spAutoFit/>
          </a:bodyPr>
          <a:lstStyle/>
          <a:p>
            <a:r>
              <a:rPr lang="en-US" sz="1600" dirty="0">
                <a:latin typeface="Arial" pitchFamily="34" charset="0"/>
                <a:cs typeface="Arial" pitchFamily="34" charset="0"/>
              </a:rPr>
              <a:t>Telemetry; Data Files</a:t>
            </a:r>
          </a:p>
        </p:txBody>
      </p:sp>
      <p:sp>
        <p:nvSpPr>
          <p:cNvPr id="28" name="Arrow: Right 27"/>
          <p:cNvSpPr/>
          <p:nvPr/>
        </p:nvSpPr>
        <p:spPr>
          <a:xfrm rot="10800000">
            <a:off x="1352968" y="5951285"/>
            <a:ext cx="475832" cy="268769"/>
          </a:xfrm>
          <a:prstGeom prst="rightArrow">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9" name="Arrow: Right 28"/>
          <p:cNvSpPr/>
          <p:nvPr/>
        </p:nvSpPr>
        <p:spPr>
          <a:xfrm>
            <a:off x="1379990" y="6345661"/>
            <a:ext cx="475832" cy="268769"/>
          </a:xfrm>
          <a:prstGeom prst="rightArrow">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285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Test Script Development</a:t>
            </a:r>
          </a:p>
        </p:txBody>
      </p:sp>
      <p:sp>
        <p:nvSpPr>
          <p:cNvPr id="4" name="Slide Number Placeholder 3"/>
          <p:cNvSpPr>
            <a:spLocks noGrp="1"/>
          </p:cNvSpPr>
          <p:nvPr>
            <p:ph type="sldNum" sz="quarter" idx="11"/>
          </p:nvPr>
        </p:nvSpPr>
        <p:spPr/>
        <p:txBody>
          <a:bodyPr/>
          <a:lstStyle/>
          <a:p>
            <a:fld id="{F6EFC63E-F8D9-44BB-A462-AC735E845F95}" type="slidenum">
              <a:rPr lang="en-US" smtClean="0"/>
              <a:pPr/>
              <a:t>5</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6455" y="4401307"/>
            <a:ext cx="1188720" cy="118872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7544" y="2365627"/>
            <a:ext cx="1188720" cy="118872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8322" y="923875"/>
            <a:ext cx="2438400" cy="2438400"/>
          </a:xfrm>
          <a:prstGeom prst="rect">
            <a:avLst/>
          </a:prstGeom>
        </p:spPr>
      </p:pic>
      <p:sp>
        <p:nvSpPr>
          <p:cNvPr id="11" name="TextBox 10"/>
          <p:cNvSpPr txBox="1"/>
          <p:nvPr/>
        </p:nvSpPr>
        <p:spPr>
          <a:xfrm>
            <a:off x="431934" y="3192997"/>
            <a:ext cx="2194788" cy="1323439"/>
          </a:xfrm>
          <a:prstGeom prst="rect">
            <a:avLst/>
          </a:prstGeom>
          <a:noFill/>
        </p:spPr>
        <p:txBody>
          <a:bodyPr wrap="square" rtlCol="0">
            <a:spAutoFit/>
          </a:bodyPr>
          <a:lstStyle/>
          <a:p>
            <a:r>
              <a:rPr lang="en-US" sz="1600" dirty="0">
                <a:latin typeface="Arial" pitchFamily="34" charset="0"/>
                <a:cs typeface="Arial" pitchFamily="34" charset="0"/>
              </a:rPr>
              <a:t>Systems Engineers</a:t>
            </a:r>
          </a:p>
          <a:p>
            <a:pPr marL="285750" indent="-285750">
              <a:buFont typeface="Arial" panose="020B0604020202020204" pitchFamily="34" charset="0"/>
              <a:buChar char="•"/>
            </a:pPr>
            <a:r>
              <a:rPr lang="en-US" sz="1600" dirty="0">
                <a:latin typeface="Arial" pitchFamily="34" charset="0"/>
                <a:cs typeface="Arial" pitchFamily="34" charset="0"/>
              </a:rPr>
              <a:t>Design test cases</a:t>
            </a:r>
          </a:p>
          <a:p>
            <a:pPr marL="285750" indent="-285750">
              <a:buFont typeface="Arial" panose="020B0604020202020204" pitchFamily="34" charset="0"/>
              <a:buChar char="•"/>
            </a:pPr>
            <a:r>
              <a:rPr lang="en-US" sz="1600" dirty="0">
                <a:latin typeface="Arial" pitchFamily="34" charset="0"/>
                <a:cs typeface="Arial" pitchFamily="34" charset="0"/>
              </a:rPr>
              <a:t>Provide test case requirements to software engineers</a:t>
            </a:r>
          </a:p>
        </p:txBody>
      </p:sp>
      <p:sp>
        <p:nvSpPr>
          <p:cNvPr id="13" name="Curved Down Arrow 12"/>
          <p:cNvSpPr/>
          <p:nvPr/>
        </p:nvSpPr>
        <p:spPr>
          <a:xfrm>
            <a:off x="2626722" y="1235043"/>
            <a:ext cx="3465320" cy="1143000"/>
          </a:xfrm>
          <a:prstGeom prst="curved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grpSp>
        <p:nvGrpSpPr>
          <p:cNvPr id="17" name="Group 16"/>
          <p:cNvGrpSpPr/>
          <p:nvPr/>
        </p:nvGrpSpPr>
        <p:grpSpPr>
          <a:xfrm>
            <a:off x="6596407" y="1721918"/>
            <a:ext cx="2042679" cy="1919488"/>
            <a:chOff x="6070987" y="566774"/>
            <a:chExt cx="2658217" cy="2565195"/>
          </a:xfrm>
        </p:grpSpPr>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6525" y="566774"/>
              <a:ext cx="1576301" cy="1576301"/>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70987" y="1555666"/>
              <a:ext cx="1576301" cy="1576301"/>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52903" y="1555668"/>
              <a:ext cx="1576301" cy="1576301"/>
            </a:xfrm>
            <a:prstGeom prst="rect">
              <a:avLst/>
            </a:prstGeom>
          </p:spPr>
        </p:pic>
      </p:grpSp>
      <p:sp>
        <p:nvSpPr>
          <p:cNvPr id="18" name="TextBox 17"/>
          <p:cNvSpPr txBox="1"/>
          <p:nvPr/>
        </p:nvSpPr>
        <p:spPr>
          <a:xfrm>
            <a:off x="6007493" y="1076398"/>
            <a:ext cx="2402260" cy="830997"/>
          </a:xfrm>
          <a:prstGeom prst="rect">
            <a:avLst/>
          </a:prstGeom>
          <a:noFill/>
        </p:spPr>
        <p:txBody>
          <a:bodyPr wrap="square" rtlCol="0">
            <a:spAutoFit/>
          </a:bodyPr>
          <a:lstStyle/>
          <a:p>
            <a:r>
              <a:rPr lang="en-US" sz="1600" dirty="0">
                <a:latin typeface="Arial" pitchFamily="34" charset="0"/>
                <a:cs typeface="Arial" pitchFamily="34" charset="0"/>
              </a:rPr>
              <a:t>Software Engineers implement custom test scripts.</a:t>
            </a:r>
          </a:p>
        </p:txBody>
      </p:sp>
      <p:sp>
        <p:nvSpPr>
          <p:cNvPr id="19" name="TextBox 18"/>
          <p:cNvSpPr txBox="1"/>
          <p:nvPr/>
        </p:nvSpPr>
        <p:spPr>
          <a:xfrm>
            <a:off x="3040084" y="2330053"/>
            <a:ext cx="2308358" cy="1569660"/>
          </a:xfrm>
          <a:prstGeom prst="rect">
            <a:avLst/>
          </a:prstGeom>
          <a:noFill/>
        </p:spPr>
        <p:txBody>
          <a:bodyPr wrap="square" rtlCol="0">
            <a:spAutoFit/>
          </a:bodyPr>
          <a:lstStyle/>
          <a:p>
            <a:r>
              <a:rPr lang="en-US" sz="1600" dirty="0">
                <a:latin typeface="Arial" pitchFamily="34" charset="0"/>
                <a:cs typeface="Arial" pitchFamily="34" charset="0"/>
              </a:rPr>
              <a:t>If requirements are not conveyed correctly, software and systems engineers must spend time debugging the test script together.</a:t>
            </a:r>
          </a:p>
        </p:txBody>
      </p:sp>
      <p:sp>
        <p:nvSpPr>
          <p:cNvPr id="20" name="TextBox 19"/>
          <p:cNvSpPr txBox="1"/>
          <p:nvPr/>
        </p:nvSpPr>
        <p:spPr>
          <a:xfrm>
            <a:off x="6007493" y="3901886"/>
            <a:ext cx="1800206" cy="1569660"/>
          </a:xfrm>
          <a:prstGeom prst="rect">
            <a:avLst/>
          </a:prstGeom>
          <a:noFill/>
        </p:spPr>
        <p:txBody>
          <a:bodyPr wrap="square" rtlCol="0">
            <a:spAutoFit/>
          </a:bodyPr>
          <a:lstStyle/>
          <a:p>
            <a:r>
              <a:rPr lang="en-US" sz="1600" dirty="0">
                <a:latin typeface="Arial" pitchFamily="34" charset="0"/>
                <a:cs typeface="Arial" pitchFamily="34" charset="0"/>
              </a:rPr>
              <a:t>After multiple iterations, software engineers finally complete working test scripts.</a:t>
            </a:r>
          </a:p>
        </p:txBody>
      </p:sp>
      <p:sp>
        <p:nvSpPr>
          <p:cNvPr id="21" name="Down Arrow 20"/>
          <p:cNvSpPr/>
          <p:nvPr/>
        </p:nvSpPr>
        <p:spPr>
          <a:xfrm rot="5400000">
            <a:off x="6299867" y="2410950"/>
            <a:ext cx="484632" cy="738512"/>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Down Arrow 21"/>
          <p:cNvSpPr/>
          <p:nvPr/>
        </p:nvSpPr>
        <p:spPr>
          <a:xfrm>
            <a:off x="8198242" y="3641405"/>
            <a:ext cx="484632" cy="759901"/>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3" name="Curved Down Arrow 22"/>
          <p:cNvSpPr/>
          <p:nvPr/>
        </p:nvSpPr>
        <p:spPr>
          <a:xfrm flipH="1" flipV="1">
            <a:off x="2461603" y="3741240"/>
            <a:ext cx="3465320" cy="1143000"/>
          </a:xfrm>
          <a:prstGeom prst="curved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24" name="Rounded Rectangle 23"/>
          <p:cNvSpPr/>
          <p:nvPr/>
        </p:nvSpPr>
        <p:spPr>
          <a:xfrm>
            <a:off x="940395" y="5768152"/>
            <a:ext cx="7257847"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Systems Engineers spend time debugging software.</a:t>
            </a:r>
          </a:p>
          <a:p>
            <a:pPr algn="ctr"/>
            <a:r>
              <a:rPr lang="en-US" dirty="0"/>
              <a:t>Software engineers spend time on system mode specifics.</a:t>
            </a:r>
          </a:p>
          <a:p>
            <a:pPr algn="ctr"/>
            <a:r>
              <a:rPr lang="en-US" dirty="0"/>
              <a:t>NOT EFFICIENT</a:t>
            </a:r>
          </a:p>
        </p:txBody>
      </p:sp>
      <p:sp>
        <p:nvSpPr>
          <p:cNvPr id="25" name="TextBox 24"/>
          <p:cNvSpPr txBox="1"/>
          <p:nvPr/>
        </p:nvSpPr>
        <p:spPr>
          <a:xfrm>
            <a:off x="7484622" y="5504531"/>
            <a:ext cx="1503810" cy="276999"/>
          </a:xfrm>
          <a:prstGeom prst="rect">
            <a:avLst/>
          </a:prstGeom>
          <a:noFill/>
        </p:spPr>
        <p:txBody>
          <a:bodyPr wrap="none" rtlCol="0">
            <a:spAutoFit/>
          </a:bodyPr>
          <a:lstStyle/>
          <a:p>
            <a:r>
              <a:rPr lang="en-US" sz="1200" dirty="0">
                <a:latin typeface="Arial" pitchFamily="34" charset="0"/>
                <a:cs typeface="Arial" pitchFamily="34" charset="0"/>
              </a:rPr>
              <a:t>Working Test Script</a:t>
            </a:r>
          </a:p>
        </p:txBody>
      </p:sp>
      <p:sp>
        <p:nvSpPr>
          <p:cNvPr id="26" name="TextBox 25"/>
          <p:cNvSpPr txBox="1"/>
          <p:nvPr/>
        </p:nvSpPr>
        <p:spPr>
          <a:xfrm>
            <a:off x="5348442" y="3482387"/>
            <a:ext cx="1827616" cy="276999"/>
          </a:xfrm>
          <a:prstGeom prst="rect">
            <a:avLst/>
          </a:prstGeom>
          <a:noFill/>
        </p:spPr>
        <p:txBody>
          <a:bodyPr wrap="none" rtlCol="0">
            <a:spAutoFit/>
          </a:bodyPr>
          <a:lstStyle/>
          <a:p>
            <a:r>
              <a:rPr lang="en-US" sz="1200" dirty="0">
                <a:latin typeface="Arial" pitchFamily="34" charset="0"/>
                <a:cs typeface="Arial" pitchFamily="34" charset="0"/>
              </a:rPr>
              <a:t>Non Working Test Script</a:t>
            </a:r>
          </a:p>
        </p:txBody>
      </p:sp>
    </p:spTree>
    <p:extLst>
      <p:ext uri="{BB962C8B-B14F-4D97-AF65-F5344CB8AC3E}">
        <p14:creationId xmlns:p14="http://schemas.microsoft.com/office/powerpoint/2010/main" val="221129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Approach to Test Script Development</a:t>
            </a:r>
          </a:p>
        </p:txBody>
      </p:sp>
      <p:sp>
        <p:nvSpPr>
          <p:cNvPr id="4" name="Slide Number Placeholder 3"/>
          <p:cNvSpPr>
            <a:spLocks noGrp="1"/>
          </p:cNvSpPr>
          <p:nvPr>
            <p:ph type="sldNum" sz="quarter" idx="11"/>
          </p:nvPr>
        </p:nvSpPr>
        <p:spPr/>
        <p:txBody>
          <a:bodyPr/>
          <a:lstStyle/>
          <a:p>
            <a:fld id="{F6EFC63E-F8D9-44BB-A462-AC735E845F95}" type="slidenum">
              <a:rPr lang="en-US" smtClean="0"/>
              <a:pPr/>
              <a:t>6</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3882" y="1554368"/>
            <a:ext cx="1188720" cy="118872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366" y="990244"/>
            <a:ext cx="2438400" cy="2438400"/>
          </a:xfrm>
          <a:prstGeom prst="rect">
            <a:avLst/>
          </a:prstGeom>
        </p:spPr>
      </p:pic>
      <p:sp>
        <p:nvSpPr>
          <p:cNvPr id="11" name="TextBox 10"/>
          <p:cNvSpPr txBox="1"/>
          <p:nvPr/>
        </p:nvSpPr>
        <p:spPr>
          <a:xfrm>
            <a:off x="431934" y="3188772"/>
            <a:ext cx="3855058" cy="2062103"/>
          </a:xfrm>
          <a:prstGeom prst="rect">
            <a:avLst/>
          </a:prstGeom>
          <a:noFill/>
        </p:spPr>
        <p:txBody>
          <a:bodyPr wrap="square" rtlCol="0">
            <a:spAutoFit/>
          </a:bodyPr>
          <a:lstStyle/>
          <a:p>
            <a:r>
              <a:rPr lang="en-US" sz="1600" dirty="0">
                <a:latin typeface="Arial" pitchFamily="34" charset="0"/>
                <a:cs typeface="Arial" pitchFamily="34" charset="0"/>
              </a:rPr>
              <a:t>Software Engineers</a:t>
            </a:r>
          </a:p>
          <a:p>
            <a:pPr marL="285750" indent="-285750">
              <a:buFont typeface="Arial" panose="020B0604020202020204" pitchFamily="34" charset="0"/>
              <a:buChar char="•"/>
            </a:pPr>
            <a:r>
              <a:rPr lang="en-US" sz="1600" dirty="0">
                <a:latin typeface="Arial" pitchFamily="34" charset="0"/>
                <a:cs typeface="Arial" pitchFamily="34" charset="0"/>
              </a:rPr>
              <a:t>Develop infrastructure that allows user friendly definition of test case parameters</a:t>
            </a:r>
          </a:p>
          <a:p>
            <a:pPr marL="285750" indent="-285750">
              <a:buFont typeface="Arial" panose="020B0604020202020204" pitchFamily="34" charset="0"/>
              <a:buChar char="•"/>
            </a:pPr>
            <a:r>
              <a:rPr lang="en-US" sz="1600" dirty="0">
                <a:latin typeface="Arial" pitchFamily="34" charset="0"/>
                <a:cs typeface="Arial" pitchFamily="34" charset="0"/>
              </a:rPr>
              <a:t>Do not spend time developing mode-specific test cases</a:t>
            </a:r>
          </a:p>
          <a:p>
            <a:pPr marL="285750" indent="-285750">
              <a:buFont typeface="Arial" panose="020B0604020202020204" pitchFamily="34" charset="0"/>
              <a:buChar char="•"/>
            </a:pPr>
            <a:r>
              <a:rPr lang="en-US" sz="1600" dirty="0">
                <a:latin typeface="Arial" pitchFamily="34" charset="0"/>
                <a:cs typeface="Arial" pitchFamily="34" charset="0"/>
              </a:rPr>
              <a:t>Are free to develop other infrastructure</a:t>
            </a:r>
          </a:p>
        </p:txBody>
      </p:sp>
      <p:grpSp>
        <p:nvGrpSpPr>
          <p:cNvPr id="17" name="Group 16"/>
          <p:cNvGrpSpPr/>
          <p:nvPr/>
        </p:nvGrpSpPr>
        <p:grpSpPr>
          <a:xfrm>
            <a:off x="100605" y="1227158"/>
            <a:ext cx="2042679" cy="1919488"/>
            <a:chOff x="6070987" y="566774"/>
            <a:chExt cx="2658217" cy="2565195"/>
          </a:xfrm>
        </p:grpSpPr>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6525" y="566774"/>
              <a:ext cx="1576301" cy="157630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70987" y="1555666"/>
              <a:ext cx="1576301" cy="1576301"/>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2903" y="1555668"/>
              <a:ext cx="1576301" cy="1576301"/>
            </a:xfrm>
            <a:prstGeom prst="rect">
              <a:avLst/>
            </a:prstGeom>
          </p:spPr>
        </p:pic>
      </p:grpSp>
      <p:sp>
        <p:nvSpPr>
          <p:cNvPr id="18" name="TextBox 17"/>
          <p:cNvSpPr txBox="1"/>
          <p:nvPr/>
        </p:nvSpPr>
        <p:spPr>
          <a:xfrm>
            <a:off x="4569318" y="3188772"/>
            <a:ext cx="4113556" cy="2062103"/>
          </a:xfrm>
          <a:prstGeom prst="rect">
            <a:avLst/>
          </a:prstGeom>
          <a:noFill/>
        </p:spPr>
        <p:txBody>
          <a:bodyPr wrap="square" rtlCol="0">
            <a:spAutoFit/>
          </a:bodyPr>
          <a:lstStyle/>
          <a:p>
            <a:r>
              <a:rPr lang="en-US" sz="1600" dirty="0">
                <a:latin typeface="Arial" pitchFamily="34" charset="0"/>
                <a:cs typeface="Arial" pitchFamily="34" charset="0"/>
              </a:rPr>
              <a:t>Systems Engineers</a:t>
            </a:r>
          </a:p>
          <a:p>
            <a:pPr marL="285750" indent="-285750">
              <a:buFont typeface="Arial" panose="020B0604020202020204" pitchFamily="34" charset="0"/>
              <a:buChar char="•"/>
            </a:pPr>
            <a:r>
              <a:rPr lang="en-US" sz="1600" dirty="0">
                <a:latin typeface="Arial" pitchFamily="34" charset="0"/>
                <a:cs typeface="Arial" pitchFamily="34" charset="0"/>
              </a:rPr>
              <a:t>Use </a:t>
            </a:r>
            <a:r>
              <a:rPr lang="en-US" sz="1600">
                <a:latin typeface="Arial" pitchFamily="34" charset="0"/>
                <a:cs typeface="Arial" pitchFamily="34" charset="0"/>
              </a:rPr>
              <a:t>software-defined </a:t>
            </a:r>
            <a:r>
              <a:rPr lang="en-US" sz="1600" smtClean="0">
                <a:latin typeface="Arial" pitchFamily="34" charset="0"/>
                <a:cs typeface="Arial" pitchFamily="34" charset="0"/>
              </a:rPr>
              <a:t>infrastructure to </a:t>
            </a:r>
            <a:r>
              <a:rPr lang="en-US" sz="1600" dirty="0">
                <a:latin typeface="Arial" pitchFamily="34" charset="0"/>
                <a:cs typeface="Arial" pitchFamily="34" charset="0"/>
              </a:rPr>
              <a:t>define their test case parameters</a:t>
            </a:r>
          </a:p>
          <a:p>
            <a:pPr marL="285750" indent="-285750">
              <a:buFont typeface="Arial" panose="020B0604020202020204" pitchFamily="34" charset="0"/>
              <a:buChar char="•"/>
            </a:pPr>
            <a:r>
              <a:rPr lang="en-US" sz="1600" dirty="0">
                <a:latin typeface="Arial" pitchFamily="34" charset="0"/>
                <a:cs typeface="Arial" pitchFamily="34" charset="0"/>
              </a:rPr>
              <a:t>Concentrate on the specifics of testing their mode</a:t>
            </a:r>
          </a:p>
          <a:p>
            <a:pPr marL="285750" indent="-285750">
              <a:buFont typeface="Arial" panose="020B0604020202020204" pitchFamily="34" charset="0"/>
              <a:buChar char="•"/>
            </a:pPr>
            <a:r>
              <a:rPr lang="en-US" sz="1600" dirty="0">
                <a:latin typeface="Arial" pitchFamily="34" charset="0"/>
                <a:cs typeface="Arial" pitchFamily="34" charset="0"/>
              </a:rPr>
              <a:t>Are much more likely to develop the desired test setup since they are the SME’s </a:t>
            </a:r>
          </a:p>
        </p:txBody>
      </p:sp>
      <p:sp>
        <p:nvSpPr>
          <p:cNvPr id="24" name="Rounded Rectangle 23"/>
          <p:cNvSpPr/>
          <p:nvPr/>
        </p:nvSpPr>
        <p:spPr>
          <a:xfrm>
            <a:off x="431934" y="5637527"/>
            <a:ext cx="8250939"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Systems Engineers spend time on mode testing.</a:t>
            </a:r>
          </a:p>
          <a:p>
            <a:pPr algn="ctr"/>
            <a:r>
              <a:rPr lang="en-US" dirty="0"/>
              <a:t>Software engineers spend time developing software to optimize I&amp;T.</a:t>
            </a:r>
          </a:p>
          <a:p>
            <a:pPr algn="ctr"/>
            <a:r>
              <a:rPr lang="en-US" dirty="0"/>
              <a:t>EFFICIENT!</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68725" y="1513745"/>
            <a:ext cx="1300593" cy="1300593"/>
          </a:xfrm>
          <a:prstGeom prst="rect">
            <a:avLst/>
          </a:prstGeom>
        </p:spPr>
      </p:pic>
      <p:sp>
        <p:nvSpPr>
          <p:cNvPr id="25" name="Down Arrow 24"/>
          <p:cNvSpPr/>
          <p:nvPr/>
        </p:nvSpPr>
        <p:spPr>
          <a:xfrm rot="16200000" flipH="1">
            <a:off x="2270224" y="1597872"/>
            <a:ext cx="484632" cy="738512"/>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Down Arrow 25"/>
          <p:cNvSpPr/>
          <p:nvPr/>
        </p:nvSpPr>
        <p:spPr>
          <a:xfrm rot="16200000" flipH="1">
            <a:off x="6820380" y="1608406"/>
            <a:ext cx="484632" cy="738512"/>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TextBox 5"/>
          <p:cNvSpPr txBox="1"/>
          <p:nvPr/>
        </p:nvSpPr>
        <p:spPr>
          <a:xfrm>
            <a:off x="3063501" y="1031820"/>
            <a:ext cx="1745991" cy="584775"/>
          </a:xfrm>
          <a:prstGeom prst="rect">
            <a:avLst/>
          </a:prstGeom>
          <a:noFill/>
        </p:spPr>
        <p:txBody>
          <a:bodyPr wrap="none" rtlCol="0">
            <a:spAutoFit/>
          </a:bodyPr>
          <a:lstStyle/>
          <a:p>
            <a:pPr algn="ctr"/>
            <a:r>
              <a:rPr lang="en-US" sz="1600" dirty="0">
                <a:latin typeface="Arial" pitchFamily="34" charset="0"/>
                <a:cs typeface="Arial" pitchFamily="34" charset="0"/>
              </a:rPr>
              <a:t>Test Case</a:t>
            </a:r>
          </a:p>
          <a:p>
            <a:pPr algn="ctr"/>
            <a:r>
              <a:rPr lang="en-US" sz="1600" dirty="0">
                <a:latin typeface="Arial" pitchFamily="34" charset="0"/>
                <a:cs typeface="Arial" pitchFamily="34" charset="0"/>
              </a:rPr>
              <a:t>Definition Format</a:t>
            </a:r>
          </a:p>
        </p:txBody>
      </p:sp>
      <p:sp>
        <p:nvSpPr>
          <p:cNvPr id="28" name="TextBox 27"/>
          <p:cNvSpPr txBox="1"/>
          <p:nvPr/>
        </p:nvSpPr>
        <p:spPr>
          <a:xfrm>
            <a:off x="7198980" y="1217474"/>
            <a:ext cx="1945020" cy="338554"/>
          </a:xfrm>
          <a:prstGeom prst="rect">
            <a:avLst/>
          </a:prstGeom>
          <a:noFill/>
        </p:spPr>
        <p:txBody>
          <a:bodyPr wrap="none" rtlCol="0">
            <a:spAutoFit/>
          </a:bodyPr>
          <a:lstStyle/>
          <a:p>
            <a:r>
              <a:rPr lang="en-US" sz="1600" dirty="0">
                <a:latin typeface="Arial" pitchFamily="34" charset="0"/>
                <a:cs typeface="Arial" pitchFamily="34" charset="0"/>
              </a:rPr>
              <a:t>Working Test Script</a:t>
            </a:r>
          </a:p>
        </p:txBody>
      </p:sp>
    </p:spTree>
    <p:extLst>
      <p:ext uri="{BB962C8B-B14F-4D97-AF65-F5344CB8AC3E}">
        <p14:creationId xmlns:p14="http://schemas.microsoft.com/office/powerpoint/2010/main" val="328807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Configuration Spreadsheet</a:t>
            </a:r>
          </a:p>
        </p:txBody>
      </p:sp>
      <p:sp>
        <p:nvSpPr>
          <p:cNvPr id="3" name="Content Placeholder 2"/>
          <p:cNvSpPr>
            <a:spLocks noGrp="1"/>
          </p:cNvSpPr>
          <p:nvPr>
            <p:ph idx="1"/>
          </p:nvPr>
        </p:nvSpPr>
        <p:spPr>
          <a:xfrm>
            <a:off x="304800" y="1402080"/>
            <a:ext cx="8382000" cy="4987962"/>
          </a:xfrm>
        </p:spPr>
        <p:txBody>
          <a:bodyPr>
            <a:normAutofit/>
          </a:bodyPr>
          <a:lstStyle/>
          <a:p>
            <a:r>
              <a:rPr lang="en-US" dirty="0"/>
              <a:t>Composed of TSW “knobs”</a:t>
            </a:r>
          </a:p>
          <a:p>
            <a:pPr lvl="1"/>
            <a:r>
              <a:rPr lang="en-US" dirty="0"/>
              <a:t>Test equipment parameter</a:t>
            </a:r>
          </a:p>
          <a:p>
            <a:pPr lvl="1"/>
            <a:r>
              <a:rPr lang="en-US" dirty="0"/>
              <a:t>An option for how TSW should execute the test</a:t>
            </a:r>
          </a:p>
          <a:p>
            <a:pPr lvl="1"/>
            <a:r>
              <a:rPr lang="en-US" dirty="0"/>
              <a:t>Analysis tool to be run</a:t>
            </a:r>
          </a:p>
          <a:p>
            <a:r>
              <a:rPr lang="en-US" dirty="0"/>
              <a:t>TestScriptControls.xlsm spreadsheet defines a default value for every knob.</a:t>
            </a:r>
          </a:p>
          <a:p>
            <a:r>
              <a:rPr lang="en-US" dirty="0"/>
              <a:t>Each test has an individual knobs spreadsheet which defines specific knob values needed by the test.</a:t>
            </a:r>
          </a:p>
          <a:p>
            <a:pPr lvl="1"/>
            <a:r>
              <a:rPr lang="en-US" dirty="0"/>
              <a:t>If test-specific </a:t>
            </a:r>
            <a:r>
              <a:rPr lang="en-US" dirty="0" err="1"/>
              <a:t>config</a:t>
            </a:r>
            <a:r>
              <a:rPr lang="en-US" dirty="0"/>
              <a:t> spreadsheet does not define a knob value, the default is used.</a:t>
            </a:r>
          </a:p>
          <a:p>
            <a:r>
              <a:rPr lang="en-US" dirty="0"/>
              <a:t>Global array in TSW code populated with knob values, available to all modules which know when to apply the knob values.</a:t>
            </a:r>
          </a:p>
        </p:txBody>
      </p:sp>
      <p:sp>
        <p:nvSpPr>
          <p:cNvPr id="4" name="Slide Number Placeholder 3"/>
          <p:cNvSpPr>
            <a:spLocks noGrp="1"/>
          </p:cNvSpPr>
          <p:nvPr>
            <p:ph type="sldNum" sz="quarter" idx="11"/>
          </p:nvPr>
        </p:nvSpPr>
        <p:spPr/>
        <p:txBody>
          <a:bodyPr/>
          <a:lstStyle/>
          <a:p>
            <a:fld id="{F6EFC63E-F8D9-44BB-A462-AC735E845F95}" type="slidenum">
              <a:rPr lang="en-US" smtClean="0"/>
              <a:pPr/>
              <a:t>7</a:t>
            </a:fld>
            <a:endParaRPr lang="en-US"/>
          </a:p>
        </p:txBody>
      </p:sp>
      <p:pic>
        <p:nvPicPr>
          <p:cNvPr id="2052" name="Picture 4" descr="Image result for oscilloscop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1703" y="1104903"/>
            <a:ext cx="2948492" cy="1527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9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Configuration Spreadsheet Example</a:t>
            </a:r>
          </a:p>
        </p:txBody>
      </p:sp>
      <p:sp>
        <p:nvSpPr>
          <p:cNvPr id="4" name="Slide Number Placeholder 3"/>
          <p:cNvSpPr>
            <a:spLocks noGrp="1"/>
          </p:cNvSpPr>
          <p:nvPr>
            <p:ph type="sldNum" sz="quarter" idx="11"/>
          </p:nvPr>
        </p:nvSpPr>
        <p:spPr/>
        <p:txBody>
          <a:bodyPr/>
          <a:lstStyle/>
          <a:p>
            <a:fld id="{F6EFC63E-F8D9-44BB-A462-AC735E845F95}" type="slidenum">
              <a:rPr lang="en-US" smtClean="0"/>
              <a:pPr/>
              <a:t>8</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098" y="1787556"/>
            <a:ext cx="7710578" cy="288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ular Callout 5"/>
          <p:cNvSpPr/>
          <p:nvPr/>
        </p:nvSpPr>
        <p:spPr>
          <a:xfrm>
            <a:off x="7927676" y="3049351"/>
            <a:ext cx="1130060" cy="1013690"/>
          </a:xfrm>
          <a:prstGeom prst="wedgeRoundRectCallout">
            <a:avLst>
              <a:gd name="adj1" fmla="val -146363"/>
              <a:gd name="adj2" fmla="val 2413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u="sng" dirty="0">
                <a:solidFill>
                  <a:schemeClr val="lt1"/>
                </a:solidFill>
              </a:rPr>
              <a:t>STE Control </a:t>
            </a:r>
            <a:r>
              <a:rPr lang="en-US" sz="1200" dirty="0">
                <a:solidFill>
                  <a:schemeClr val="lt1"/>
                </a:solidFill>
              </a:rPr>
              <a:t>Set signal generator output freq. to 1000MHz</a:t>
            </a:r>
          </a:p>
        </p:txBody>
      </p:sp>
      <p:sp>
        <p:nvSpPr>
          <p:cNvPr id="9" name="Rounded Rectangular Callout 8"/>
          <p:cNvSpPr/>
          <p:nvPr/>
        </p:nvSpPr>
        <p:spPr>
          <a:xfrm>
            <a:off x="3431157" y="2292732"/>
            <a:ext cx="1282460" cy="1013690"/>
          </a:xfrm>
          <a:prstGeom prst="wedgeRoundRectCallout">
            <a:avLst>
              <a:gd name="adj1" fmla="val 139754"/>
              <a:gd name="adj2" fmla="val 5845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u="sng" dirty="0">
                <a:solidFill>
                  <a:schemeClr val="lt1"/>
                </a:solidFill>
              </a:rPr>
              <a:t>Test Execution Option</a:t>
            </a:r>
          </a:p>
          <a:p>
            <a:pPr algn="ctr"/>
            <a:r>
              <a:rPr lang="en-US" sz="1200" dirty="0"/>
              <a:t>Run test in Test-Like-You-Fly mode</a:t>
            </a:r>
            <a:endParaRPr lang="en-US" sz="1200" dirty="0">
              <a:solidFill>
                <a:schemeClr val="lt1"/>
              </a:solidFill>
            </a:endParaRPr>
          </a:p>
        </p:txBody>
      </p:sp>
      <p:sp>
        <p:nvSpPr>
          <p:cNvPr id="10" name="Rounded Rectangular Callout 9"/>
          <p:cNvSpPr/>
          <p:nvPr/>
        </p:nvSpPr>
        <p:spPr>
          <a:xfrm>
            <a:off x="3183147" y="3828242"/>
            <a:ext cx="1377351" cy="1013690"/>
          </a:xfrm>
          <a:prstGeom prst="wedgeRoundRectCallout">
            <a:avLst>
              <a:gd name="adj1" fmla="val 156737"/>
              <a:gd name="adj2" fmla="val -70330"/>
              <a:gd name="adj3" fmla="val 1666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200" u="sng" dirty="0"/>
              <a:t>Post-Test Analysis</a:t>
            </a:r>
            <a:endParaRPr lang="en-US" sz="1200" u="sng" dirty="0">
              <a:solidFill>
                <a:schemeClr val="lt1"/>
              </a:solidFill>
            </a:endParaRPr>
          </a:p>
          <a:p>
            <a:pPr algn="ctr"/>
            <a:r>
              <a:rPr lang="en-US" sz="1200" dirty="0"/>
              <a:t>Do not run “</a:t>
            </a:r>
            <a:r>
              <a:rPr lang="en-US" sz="1200" dirty="0" err="1"/>
              <a:t>AnalysisUtility</a:t>
            </a:r>
            <a:r>
              <a:rPr lang="en-US" sz="1200" dirty="0"/>
              <a:t>” after this test</a:t>
            </a:r>
            <a:endParaRPr lang="en-US" sz="1200" dirty="0">
              <a:solidFill>
                <a:schemeClr val="lt1"/>
              </a:solidFill>
            </a:endParaRPr>
          </a:p>
        </p:txBody>
      </p:sp>
      <p:sp>
        <p:nvSpPr>
          <p:cNvPr id="11" name="Rounded Rectangle 10"/>
          <p:cNvSpPr/>
          <p:nvPr/>
        </p:nvSpPr>
        <p:spPr>
          <a:xfrm>
            <a:off x="431933" y="5344229"/>
            <a:ext cx="8250939"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This single spreadsheet provides all the configuration parameters needed to set up, execute, and run analysis on a test case.</a:t>
            </a:r>
          </a:p>
        </p:txBody>
      </p:sp>
    </p:spTree>
    <p:extLst>
      <p:ext uri="{BB962C8B-B14F-4D97-AF65-F5344CB8AC3E}">
        <p14:creationId xmlns:p14="http://schemas.microsoft.com/office/powerpoint/2010/main" val="416550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EAGE Knob Translation Table</a:t>
            </a:r>
          </a:p>
        </p:txBody>
      </p:sp>
      <p:sp>
        <p:nvSpPr>
          <p:cNvPr id="3" name="Content Placeholder 2"/>
          <p:cNvSpPr>
            <a:spLocks noGrp="1"/>
          </p:cNvSpPr>
          <p:nvPr>
            <p:ph idx="1"/>
          </p:nvPr>
        </p:nvSpPr>
        <p:spPr/>
        <p:txBody>
          <a:bodyPr/>
          <a:lstStyle/>
          <a:p>
            <a:r>
              <a:rPr lang="en-US" dirty="0"/>
              <a:t>Defines when to apply the knobs</a:t>
            </a:r>
          </a:p>
          <a:p>
            <a:pPr lvl="1"/>
            <a:r>
              <a:rPr lang="en-US" dirty="0"/>
              <a:t>Start of test</a:t>
            </a:r>
          </a:p>
          <a:p>
            <a:pPr lvl="1"/>
            <a:r>
              <a:rPr lang="en-US" dirty="0"/>
              <a:t>For multi-scenario tests, the start of each scenario</a:t>
            </a:r>
          </a:p>
          <a:p>
            <a:pPr lvl="1"/>
            <a:r>
              <a:rPr lang="en-US" dirty="0"/>
              <a:t>End of test</a:t>
            </a:r>
          </a:p>
          <a:p>
            <a:r>
              <a:rPr lang="en-US" dirty="0"/>
              <a:t>Defines the function call that corresponds to the knob</a:t>
            </a:r>
          </a:p>
        </p:txBody>
      </p:sp>
      <p:sp>
        <p:nvSpPr>
          <p:cNvPr id="4" name="Slide Number Placeholder 3"/>
          <p:cNvSpPr>
            <a:spLocks noGrp="1"/>
          </p:cNvSpPr>
          <p:nvPr>
            <p:ph type="sldNum" sz="quarter" idx="11"/>
          </p:nvPr>
        </p:nvSpPr>
        <p:spPr/>
        <p:txBody>
          <a:bodyPr/>
          <a:lstStyle/>
          <a:p>
            <a:fld id="{F6EFC63E-F8D9-44BB-A462-AC735E845F95}" type="slidenum">
              <a:rPr lang="en-US" smtClean="0"/>
              <a:pPr/>
              <a:t>9</a:t>
            </a:fld>
            <a:endParaRPr lang="en-US"/>
          </a:p>
        </p:txBody>
      </p:sp>
    </p:spTree>
    <p:extLst>
      <p:ext uri="{BB962C8B-B14F-4D97-AF65-F5344CB8AC3E}">
        <p14:creationId xmlns:p14="http://schemas.microsoft.com/office/powerpoint/2010/main" val="2795028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noc_ppt_template_jan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a:defRPr sz="1600" dirty="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noc_ppt_template_jan2012</Template>
  <TotalTime>6216</TotalTime>
  <Words>728</Words>
  <Application>Microsoft Office PowerPoint</Application>
  <PresentationFormat>On-screen Show (4:3)</PresentationFormat>
  <Paragraphs>146</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noc_ppt_template_jan2012</vt:lpstr>
      <vt:lpstr>Parameter-Defined Testing as a Major Success Factor in Integrating and Testing Space Programs</vt:lpstr>
      <vt:lpstr>Agenda</vt:lpstr>
      <vt:lpstr>Who We Are</vt:lpstr>
      <vt:lpstr>Integration and Test (I&amp;T) Environment</vt:lpstr>
      <vt:lpstr>Traditional Test Script Development</vt:lpstr>
      <vt:lpstr>New Approach to Test Script Development</vt:lpstr>
      <vt:lpstr>Test Configuration Spreadsheet</vt:lpstr>
      <vt:lpstr>Test Configuration Spreadsheet Example</vt:lpstr>
      <vt:lpstr>EAGE Knob Translation Table</vt:lpstr>
      <vt:lpstr>Parsing a Test Case Spreadsheet</vt:lpstr>
      <vt:lpstr>Simplified Test Script File</vt:lpstr>
      <vt:lpstr>EAGE Knob Manual</vt:lpstr>
      <vt:lpstr>Results</vt:lpstr>
      <vt:lpstr>PowerPoint Presentation</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Wideband Recorder Design</dc:title>
  <dc:creator>Tomkinson</dc:creator>
  <cp:lastModifiedBy>Conte, Matthew T (ES)</cp:lastModifiedBy>
  <cp:revision>907</cp:revision>
  <dcterms:created xsi:type="dcterms:W3CDTF">2012-03-22T15:32:41Z</dcterms:created>
  <dcterms:modified xsi:type="dcterms:W3CDTF">2016-11-30T20:40:02Z</dcterms:modified>
</cp:coreProperties>
</file>