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64" r:id="rId6"/>
    <p:sldId id="265" r:id="rId7"/>
    <p:sldId id="266" r:id="rId8"/>
    <p:sldId id="262" r:id="rId9"/>
    <p:sldId id="260" r:id="rId10"/>
    <p:sldId id="269" r:id="rId11"/>
    <p:sldId id="267" r:id="rId12"/>
    <p:sldId id="271" r:id="rId13"/>
    <p:sldId id="270" r:id="rId14"/>
    <p:sldId id="268"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ameI3uudKA+d2zjtZYvFw==" hashData="l1CluhWLRYoHeNMBm3vBRePgAtI="/>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6DB1"/>
    <a:srgbClr val="000000"/>
    <a:srgbClr val="EAEAE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59" autoAdjust="0"/>
    <p:restoredTop sz="94660"/>
  </p:normalViewPr>
  <p:slideViewPr>
    <p:cSldViewPr snapToGrid="0">
      <p:cViewPr varScale="1">
        <p:scale>
          <a:sx n="93" d="100"/>
          <a:sy n="93" d="100"/>
        </p:scale>
        <p:origin x="-13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293D91-1F99-45B7-AD9A-87E94D1871EC}" type="datetimeFigureOut">
              <a:rPr lang="en-US" smtClean="0"/>
              <a:pPr/>
              <a:t>12/12/2016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43EBD-1969-4815-903E-191355A07203}" type="slidenum">
              <a:rPr lang="en-US" smtClean="0"/>
              <a:pPr/>
              <a:t>‹#›</a:t>
            </a:fld>
            <a:endParaRPr lang="en-US"/>
          </a:p>
        </p:txBody>
      </p:sp>
    </p:spTree>
    <p:extLst>
      <p:ext uri="{BB962C8B-B14F-4D97-AF65-F5344CB8AC3E}">
        <p14:creationId xmlns="" xmlns:p14="http://schemas.microsoft.com/office/powerpoint/2010/main" val="295515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066801"/>
          </a:xfrm>
          <a:effectLst/>
        </p:spPr>
        <p:txBody>
          <a:bodyPr anchor="t">
            <a:normAutofit/>
          </a:bodyPr>
          <a:lstStyle>
            <a:lvl1pPr algn="l">
              <a:defRPr lang="en-US" sz="3000" dirty="0"/>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85800" y="2971800"/>
            <a:ext cx="7772400" cy="685800"/>
          </a:xfrm>
        </p:spPr>
        <p:txBody>
          <a:bodyPr rIns="0">
            <a:normAutofit/>
          </a:bodyPr>
          <a:lstStyle>
            <a:lvl1pPr marL="0" indent="0" algn="l">
              <a:buNone/>
              <a:defRPr sz="2400" b="1">
                <a:solidFill>
                  <a:srgbClr val="000000"/>
                </a:solidFill>
                <a:latin typeface="Times New Roman" pitchFamily="18" charset="0"/>
                <a:ea typeface="Verdana"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p>
          <a:p>
            <a:endParaRPr lang="en-US" dirty="0" smtClean="0"/>
          </a:p>
        </p:txBody>
      </p:sp>
      <p:sp>
        <p:nvSpPr>
          <p:cNvPr id="14" name="Slide Number Placeholder 13"/>
          <p:cNvSpPr>
            <a:spLocks noGrp="1"/>
          </p:cNvSpPr>
          <p:nvPr>
            <p:ph type="sldNum" sz="quarter" idx="10"/>
          </p:nvPr>
        </p:nvSpPr>
        <p:spPr/>
        <p:txBody>
          <a:bodyPr/>
          <a:lstStyle/>
          <a:p>
            <a:fld id="{5CBCEC27-BF7D-40E1-93E0-81EF328771D0}" type="slidenum">
              <a:rPr lang="en-US" smtClean="0"/>
              <a:pPr/>
              <a:t>‹#›</a:t>
            </a:fld>
            <a:endParaRPr lang="en-US" dirty="0"/>
          </a:p>
        </p:txBody>
      </p:sp>
      <p:sp>
        <p:nvSpPr>
          <p:cNvPr id="15" name="Footer Placeholder 14"/>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
        <p:nvSpPr>
          <p:cNvPr id="26" name="Text Placeholder 25"/>
          <p:cNvSpPr>
            <a:spLocks noGrp="1"/>
          </p:cNvSpPr>
          <p:nvPr>
            <p:ph type="body" sz="quarter" idx="12" hasCustomPrompt="1"/>
          </p:nvPr>
        </p:nvSpPr>
        <p:spPr>
          <a:xfrm>
            <a:off x="685800" y="3886200"/>
            <a:ext cx="7772400" cy="685800"/>
          </a:xfrm>
        </p:spPr>
        <p:txBody>
          <a:bodyPr/>
          <a:lstStyle>
            <a:lvl1pPr>
              <a:buFontTx/>
              <a:buNone/>
              <a:defRPr/>
            </a:lvl1pPr>
          </a:lstStyle>
          <a:p>
            <a:pPr lvl="0"/>
            <a:r>
              <a:rPr lang="en-US" dirty="0" smtClean="0"/>
              <a:t>Date</a:t>
            </a:r>
            <a:endParaRPr lang="en-US" dirty="0"/>
          </a:p>
        </p:txBody>
      </p:sp>
      <p:pic>
        <p:nvPicPr>
          <p:cNvPr id="11" name="Picture 10" descr="OrbitalATK_FINAL_rgb.ai"/>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791200" y="457200"/>
            <a:ext cx="2971800" cy="1097511"/>
          </a:xfrm>
          <a:prstGeom prst="rect">
            <a:avLst/>
          </a:prstGeom>
        </p:spPr>
      </p:pic>
      <p:grpSp>
        <p:nvGrpSpPr>
          <p:cNvPr id="18" name="Group 17"/>
          <p:cNvGrpSpPr/>
          <p:nvPr userDrawn="1"/>
        </p:nvGrpSpPr>
        <p:grpSpPr>
          <a:xfrm>
            <a:off x="0" y="5053038"/>
            <a:ext cx="9144000" cy="1116577"/>
            <a:chOff x="0" y="5053038"/>
            <a:chExt cx="9144000" cy="1116577"/>
          </a:xfrm>
        </p:grpSpPr>
        <p:sp>
          <p:nvSpPr>
            <p:cNvPr id="13" name="Rectangle 12"/>
            <p:cNvSpPr/>
            <p:nvPr userDrawn="1"/>
          </p:nvSpPr>
          <p:spPr>
            <a:xfrm>
              <a:off x="0" y="5053038"/>
              <a:ext cx="9144000" cy="1116577"/>
            </a:xfrm>
            <a:prstGeom prst="rect">
              <a:avLst/>
            </a:prstGeom>
            <a:solidFill>
              <a:schemeClr val="bg1">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a:off x="0" y="5056093"/>
              <a:ext cx="9144000" cy="0"/>
            </a:xfrm>
            <a:prstGeom prst="line">
              <a:avLst/>
            </a:prstGeom>
            <a:ln w="44450">
              <a:solidFill>
                <a:srgbClr val="006DB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6158727"/>
              <a:ext cx="9144000" cy="0"/>
            </a:xfrm>
            <a:prstGeom prst="line">
              <a:avLst/>
            </a:prstGeom>
            <a:ln w="44450">
              <a:solidFill>
                <a:srgbClr val="006DB1"/>
              </a:solidFill>
            </a:ln>
          </p:spPr>
          <p:style>
            <a:lnRef idx="1">
              <a:schemeClr val="accent1"/>
            </a:lnRef>
            <a:fillRef idx="0">
              <a:schemeClr val="accent1"/>
            </a:fillRef>
            <a:effectRef idx="0">
              <a:schemeClr val="accent1"/>
            </a:effectRef>
            <a:fontRef idx="minor">
              <a:schemeClr val="tx1"/>
            </a:fontRef>
          </p:style>
        </p:cxnSp>
        <p:pic>
          <p:nvPicPr>
            <p:cNvPr id="4" name="Picture 3" descr="D15_03905 SSG Filmstrip.jpg"/>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0" y="5141619"/>
              <a:ext cx="9144000" cy="923544"/>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176871"/>
            <a:ext cx="8305800" cy="461432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5CBCEC27-BF7D-40E1-93E0-81EF328771D0}" type="slidenum">
              <a:rPr lang="en-US" smtClean="0"/>
              <a:pPr/>
              <a:t>‹#›</a:t>
            </a:fld>
            <a:endParaRPr lang="en-US" dirty="0"/>
          </a:p>
        </p:txBody>
      </p:sp>
      <p:sp>
        <p:nvSpPr>
          <p:cNvPr id="8" name="Footer Placeholder 7"/>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176873"/>
            <a:ext cx="4038600" cy="4614328"/>
          </a:xfrm>
        </p:spPr>
        <p:txBody>
          <a:bodyPr/>
          <a:lstStyle>
            <a:lvl1pPr>
              <a:defRPr sz="1800"/>
            </a:lvl1pPr>
            <a:lvl2pPr>
              <a:defRPr sz="17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0" y="1176873"/>
            <a:ext cx="4038600" cy="4614328"/>
          </a:xfrm>
        </p:spPr>
        <p:txBody>
          <a:bodyPr/>
          <a:lstStyle>
            <a:lvl1pPr>
              <a:defRPr sz="1800"/>
            </a:lvl1pPr>
            <a:lvl2pPr>
              <a:defRPr sz="1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p:txBody>
          <a:bodyPr/>
          <a:lstStyle/>
          <a:p>
            <a:fld id="{5CBCEC27-BF7D-40E1-93E0-81EF328771D0}" type="slidenum">
              <a:rPr lang="en-US" smtClean="0"/>
              <a:pPr/>
              <a:t>‹#›</a:t>
            </a:fld>
            <a:endParaRPr lang="en-US" dirty="0"/>
          </a:p>
        </p:txBody>
      </p:sp>
      <p:sp>
        <p:nvSpPr>
          <p:cNvPr id="9" name="Footer Placeholder 8"/>
          <p:cNvSpPr>
            <a:spLocks noGrp="1"/>
          </p:cNvSpPr>
          <p:nvPr>
            <p:ph type="ftr" sz="quarter" idx="11"/>
          </p:nvPr>
        </p:nvSpPr>
        <p:spPr/>
        <p:txBody>
          <a:bodyPr/>
          <a:lstStyle>
            <a:lvl1pPr>
              <a:defRPr b="1"/>
            </a:lvl1pPr>
          </a:lstStyle>
          <a:p>
            <a:r>
              <a:rPr lang="en-US" dirty="0" smtClean="0"/>
              <a:t>©</a:t>
            </a:r>
            <a:r>
              <a:rPr lang="en-US" b="0" dirty="0" smtClean="0"/>
              <a:t> </a:t>
            </a:r>
            <a:r>
              <a:rPr lang="en-US" i="1" dirty="0" smtClean="0"/>
              <a:t>2016 Orbital ATK.  All Rights Reserved.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fld id="{5CBCEC27-BF7D-40E1-93E0-81EF328771D0}" type="slidenum">
              <a:rPr lang="en-US" smtClean="0"/>
              <a:pPr/>
              <a:t>‹#›</a:t>
            </a:fld>
            <a:endParaRPr lang="en-US" dirty="0"/>
          </a:p>
        </p:txBody>
      </p:sp>
      <p:sp>
        <p:nvSpPr>
          <p:cNvPr id="7" name="Footer Placeholder 6"/>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5867400" cy="762000"/>
          </a:xfrm>
          <a:prstGeom prst="rect">
            <a:avLst/>
          </a:prstGeom>
        </p:spPr>
        <p:txBody>
          <a:bodyPr vert="horz" lIns="0" tIns="45720" rIns="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176871"/>
            <a:ext cx="8305800" cy="4614329"/>
          </a:xfrm>
          <a:prstGeom prst="rect">
            <a:avLst/>
          </a:prstGeom>
        </p:spPr>
        <p:txBody>
          <a:bodyPr vert="horz" lIns="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285750" y="6413500"/>
            <a:ext cx="2691130" cy="365125"/>
          </a:xfrm>
          <a:prstGeom prst="rect">
            <a:avLst/>
          </a:prstGeom>
        </p:spPr>
        <p:txBody>
          <a:bodyPr vert="horz" lIns="91440" tIns="45720" rIns="91440" bIns="45720" rtlCol="0" anchor="ctr"/>
          <a:lstStyle>
            <a:lvl1pPr algn="l">
              <a:defRPr sz="900">
                <a:solidFill>
                  <a:schemeClr val="tx1"/>
                </a:solidFill>
                <a:latin typeface="Arial" pitchFamily="34" charset="0"/>
                <a:cs typeface="Arial" pitchFamily="34" charset="0"/>
              </a:defRPr>
            </a:lvl1pPr>
          </a:lstStyle>
          <a:p>
            <a:r>
              <a:rPr lang="en-US" b="1" smtClean="0"/>
              <a:t>©</a:t>
            </a:r>
            <a:r>
              <a:rPr lang="en-US" smtClean="0"/>
              <a:t> </a:t>
            </a:r>
            <a:r>
              <a:rPr lang="en-US" b="1" i="1" smtClean="0"/>
              <a:t>2016 Orbital ATK.  All Rights Reserved.</a:t>
            </a:r>
            <a:endParaRPr lang="en-US" dirty="0"/>
          </a:p>
        </p:txBody>
      </p:sp>
      <p:sp>
        <p:nvSpPr>
          <p:cNvPr id="6" name="Slide Number Placeholder 5"/>
          <p:cNvSpPr>
            <a:spLocks noGrp="1"/>
          </p:cNvSpPr>
          <p:nvPr>
            <p:ph type="sldNum" sz="quarter" idx="4"/>
          </p:nvPr>
        </p:nvSpPr>
        <p:spPr>
          <a:xfrm>
            <a:off x="6496050" y="6413500"/>
            <a:ext cx="2286000" cy="365125"/>
          </a:xfrm>
          <a:prstGeom prst="rect">
            <a:avLst/>
          </a:prstGeom>
        </p:spPr>
        <p:txBody>
          <a:bodyPr vert="horz" lIns="91440" tIns="45720" rIns="91440" bIns="45720" rtlCol="0" anchor="ctr"/>
          <a:lstStyle>
            <a:lvl1pPr algn="r">
              <a:defRPr sz="600">
                <a:solidFill>
                  <a:schemeClr val="tx1"/>
                </a:solidFill>
                <a:latin typeface="Arial" pitchFamily="34" charset="0"/>
                <a:cs typeface="Arial" pitchFamily="34" charset="0"/>
              </a:defRPr>
            </a:lvl1pPr>
          </a:lstStyle>
          <a:p>
            <a:fld id="{5CBCEC27-BF7D-40E1-93E0-81EF328771D0}" type="slidenum">
              <a:rPr lang="en-US" smtClean="0"/>
              <a:pPr/>
              <a:t>‹#›</a:t>
            </a:fld>
            <a:endParaRPr lang="en-US" dirty="0"/>
          </a:p>
        </p:txBody>
      </p:sp>
      <p:cxnSp>
        <p:nvCxnSpPr>
          <p:cNvPr id="7" name="Straight Connector 6"/>
          <p:cNvCxnSpPr/>
          <p:nvPr/>
        </p:nvCxnSpPr>
        <p:spPr>
          <a:xfrm>
            <a:off x="0" y="914400"/>
            <a:ext cx="7924800"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58200" y="914400"/>
            <a:ext cx="685800" cy="0"/>
          </a:xfrm>
          <a:prstGeom prst="line">
            <a:avLst/>
          </a:prstGeom>
          <a:ln w="44450">
            <a:solidFill>
              <a:srgbClr val="0070C0"/>
            </a:solidFill>
          </a:ln>
        </p:spPr>
        <p:style>
          <a:lnRef idx="1">
            <a:schemeClr val="accent1"/>
          </a:lnRef>
          <a:fillRef idx="0">
            <a:schemeClr val="accent1"/>
          </a:fillRef>
          <a:effectRef idx="0">
            <a:schemeClr val="accent1"/>
          </a:effectRef>
          <a:fontRef idx="minor">
            <a:schemeClr val="tx1"/>
          </a:fontRef>
        </p:style>
      </p:cxnSp>
      <p:pic>
        <p:nvPicPr>
          <p:cNvPr id="10" name="Picture 9" descr="OrbitalATK_FINAL_rgb.ai"/>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6400800" y="228600"/>
            <a:ext cx="2287947" cy="84495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spcBef>
          <a:spcPct val="0"/>
        </a:spcBef>
        <a:buNone/>
        <a:defRPr sz="2200" b="1"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SzPct val="80000"/>
        <a:buFont typeface="Wingdings 2" pitchFamily="18" charset="2"/>
        <a:buChar char=""/>
        <a:defRPr sz="18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Wingdings" pitchFamily="2" charset="2"/>
        <a:buChar char="Ø"/>
        <a:defRPr sz="17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Times New Roman" pitchFamily="18" charset="0"/>
        <a:buChar char="−"/>
        <a:defRPr sz="16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SzPct val="112000"/>
        <a:buFont typeface="Verdana" pitchFamily="34" charset="0"/>
        <a:buChar char="◦"/>
        <a:defRPr sz="16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6.jpe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549" y="1676400"/>
            <a:ext cx="8304904" cy="1368014"/>
          </a:xfrm>
        </p:spPr>
        <p:txBody>
          <a:bodyPr>
            <a:normAutofit/>
          </a:bodyPr>
          <a:lstStyle/>
          <a:p>
            <a:r>
              <a:rPr lang="en-US" sz="2400" dirty="0" smtClean="0"/>
              <a:t>Orbital ATK Space Systems Group: Systems Engineering</a:t>
            </a:r>
            <a:br>
              <a:rPr lang="en-US" sz="2400" dirty="0" smtClean="0"/>
            </a:br>
            <a:r>
              <a:rPr lang="en-US" sz="2400" dirty="0" smtClean="0"/>
              <a:t>Fault Management and System Autonomy</a:t>
            </a:r>
            <a:endParaRPr lang="en-US" sz="2400" dirty="0"/>
          </a:p>
        </p:txBody>
      </p:sp>
      <p:sp>
        <p:nvSpPr>
          <p:cNvPr id="3" name="Subtitle 2"/>
          <p:cNvSpPr>
            <a:spLocks noGrp="1"/>
          </p:cNvSpPr>
          <p:nvPr>
            <p:ph type="subTitle" idx="1"/>
          </p:nvPr>
        </p:nvSpPr>
        <p:spPr>
          <a:xfrm>
            <a:off x="675042" y="3176195"/>
            <a:ext cx="7772400" cy="685800"/>
          </a:xfrm>
        </p:spPr>
        <p:txBody>
          <a:bodyPr/>
          <a:lstStyle/>
          <a:p>
            <a:r>
              <a:rPr lang="en-US" dirty="0" smtClean="0"/>
              <a:t>Automated Testing and MBSE</a:t>
            </a:r>
            <a:endParaRPr lang="en-US" dirty="0"/>
          </a:p>
        </p:txBody>
      </p:sp>
      <p:sp>
        <p:nvSpPr>
          <p:cNvPr id="5" name="Footer Placeholder 4"/>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
        <p:nvSpPr>
          <p:cNvPr id="6" name="Text Placeholder 5"/>
          <p:cNvSpPr>
            <a:spLocks noGrp="1"/>
          </p:cNvSpPr>
          <p:nvPr>
            <p:ph type="body" sz="quarter" idx="12"/>
          </p:nvPr>
        </p:nvSpPr>
        <p:spPr/>
        <p:txBody>
          <a:bodyPr/>
          <a:lstStyle/>
          <a:p>
            <a:r>
              <a:rPr lang="en-US" dirty="0" smtClean="0"/>
              <a:t>2016</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SysML</a:t>
            </a:r>
            <a:r>
              <a:rPr lang="en-US" dirty="0" smtClean="0"/>
              <a:t> Definition of FM &amp; Autonomy Design</a:t>
            </a:r>
            <a:endParaRPr lang="en-US" dirty="0"/>
          </a:p>
        </p:txBody>
      </p:sp>
      <p:sp>
        <p:nvSpPr>
          <p:cNvPr id="3" name="Slide Number Placeholder 2"/>
          <p:cNvSpPr>
            <a:spLocks noGrp="1"/>
          </p:cNvSpPr>
          <p:nvPr>
            <p:ph type="sldNum" sz="quarter" idx="10"/>
          </p:nvPr>
        </p:nvSpPr>
        <p:spPr/>
        <p:txBody>
          <a:bodyPr/>
          <a:lstStyle/>
          <a:p>
            <a:fld id="{5CBCEC27-BF7D-40E1-93E0-81EF328771D0}" type="slidenum">
              <a:rPr lang="en-US" smtClean="0"/>
              <a:pPr/>
              <a:t>10</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
        <p:nvSpPr>
          <p:cNvPr id="5" name="TextBox 4"/>
          <p:cNvSpPr txBox="1"/>
          <p:nvPr/>
        </p:nvSpPr>
        <p:spPr>
          <a:xfrm>
            <a:off x="3286882" y="2461838"/>
            <a:ext cx="5333135" cy="1938992"/>
          </a:xfrm>
          <a:prstGeom prst="rect">
            <a:avLst/>
          </a:prstGeom>
          <a:noFill/>
        </p:spPr>
        <p:txBody>
          <a:bodyPr wrap="square" lIns="0" tIns="0" rIns="0" bIns="0" rtlCol="0">
            <a:spAutoFit/>
          </a:bodyPr>
          <a:lstStyle/>
          <a:p>
            <a:r>
              <a:rPr lang="en-US" sz="1400" dirty="0" smtClean="0">
                <a:cs typeface="Times New Roman" pitchFamily="18" charset="0"/>
              </a:rPr>
              <a:t>The modeling of FM autonomy for a given set of failure types was developed on CRS to analyze the safe approach fault tolerance and ability to detect non-fail safe conditions.  This methodology and use of abstracted design constructs fits nicely into a </a:t>
            </a:r>
            <a:r>
              <a:rPr lang="en-US" sz="1400" dirty="0" err="1" smtClean="0">
                <a:cs typeface="Times New Roman" pitchFamily="18" charset="0"/>
              </a:rPr>
              <a:t>SysML</a:t>
            </a:r>
            <a:r>
              <a:rPr lang="en-US" sz="1400" dirty="0" smtClean="0">
                <a:cs typeface="Times New Roman" pitchFamily="18" charset="0"/>
              </a:rPr>
              <a:t> construct and will be leveraged to provide fault/failure categories and expected system responses.  This methodology also provided autonomous test combinations to assure every valid combination of failures was analyzed and provided a reviewable summary for FM analysis.  These methods will be leveraged for the next phases of this effort.</a:t>
            </a:r>
          </a:p>
        </p:txBody>
      </p:sp>
      <p:pic>
        <p:nvPicPr>
          <p:cNvPr id="6" name="Picture 5" descr="docking act.jpg"/>
          <p:cNvPicPr>
            <a:picLocks noChangeAspect="1"/>
          </p:cNvPicPr>
          <p:nvPr/>
        </p:nvPicPr>
        <p:blipFill>
          <a:blip r:embed="rId2" cstate="print"/>
          <a:stretch>
            <a:fillRect/>
          </a:stretch>
        </p:blipFill>
        <p:spPr>
          <a:xfrm>
            <a:off x="3506782" y="1212434"/>
            <a:ext cx="2060448" cy="957072"/>
          </a:xfrm>
          <a:prstGeom prst="rect">
            <a:avLst/>
          </a:prstGeom>
          <a:effectLst>
            <a:outerShdw blurRad="63500" sx="102000" sy="102000" algn="ctr" rotWithShape="0">
              <a:prstClr val="black">
                <a:alpha val="40000"/>
              </a:prstClr>
            </a:outerShdw>
          </a:effectLst>
        </p:spPr>
      </p:pic>
      <p:pic>
        <p:nvPicPr>
          <p:cNvPr id="1028" name="Picture 4"/>
          <p:cNvPicPr>
            <a:picLocks noChangeAspect="1" noChangeArrowheads="1"/>
          </p:cNvPicPr>
          <p:nvPr/>
        </p:nvPicPr>
        <p:blipFill>
          <a:blip r:embed="rId3" cstate="print"/>
          <a:srcRect/>
          <a:stretch>
            <a:fillRect/>
          </a:stretch>
        </p:blipFill>
        <p:spPr bwMode="auto">
          <a:xfrm>
            <a:off x="215758" y="976044"/>
            <a:ext cx="2377440" cy="1358537"/>
          </a:xfrm>
          <a:prstGeom prst="rect">
            <a:avLst/>
          </a:prstGeom>
          <a:noFill/>
          <a:ln w="9525">
            <a:solidFill>
              <a:schemeClr val="accent1"/>
            </a:solid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215758" y="4666071"/>
            <a:ext cx="2377440" cy="1440115"/>
          </a:xfrm>
          <a:prstGeom prst="rect">
            <a:avLst/>
          </a:prstGeom>
          <a:noFill/>
          <a:ln w="9525">
            <a:solidFill>
              <a:schemeClr val="accent1"/>
            </a:solid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215758" y="2678895"/>
            <a:ext cx="2377440" cy="1562727"/>
          </a:xfrm>
          <a:prstGeom prst="rect">
            <a:avLst/>
          </a:prstGeom>
          <a:noFill/>
          <a:ln w="9525">
            <a:solidFill>
              <a:schemeClr val="accent1"/>
            </a:solidFill>
            <a:miter lim="800000"/>
            <a:headEnd/>
            <a:tailEnd/>
          </a:ln>
        </p:spPr>
      </p:pic>
      <p:pic>
        <p:nvPicPr>
          <p:cNvPr id="1031" name="Picture 7"/>
          <p:cNvPicPr>
            <a:picLocks noChangeAspect="1" noChangeArrowheads="1"/>
          </p:cNvPicPr>
          <p:nvPr/>
        </p:nvPicPr>
        <p:blipFill>
          <a:blip r:embed="rId6" cstate="print"/>
          <a:srcRect/>
          <a:stretch>
            <a:fillRect/>
          </a:stretch>
        </p:blipFill>
        <p:spPr bwMode="auto">
          <a:xfrm>
            <a:off x="3051897" y="4673278"/>
            <a:ext cx="3898887" cy="1463040"/>
          </a:xfrm>
          <a:prstGeom prst="rect">
            <a:avLst/>
          </a:prstGeom>
          <a:noFill/>
          <a:ln w="9525">
            <a:solidFill>
              <a:schemeClr val="accent1"/>
            </a:solidFill>
            <a:miter lim="800000"/>
            <a:headEnd/>
            <a:tailEnd/>
          </a:ln>
        </p:spPr>
      </p:pic>
      <p:cxnSp>
        <p:nvCxnSpPr>
          <p:cNvPr id="14" name="Straight Connector 13"/>
          <p:cNvCxnSpPr>
            <a:stCxn id="1029" idx="3"/>
            <a:endCxn id="1031" idx="1"/>
          </p:cNvCxnSpPr>
          <p:nvPr/>
        </p:nvCxnSpPr>
        <p:spPr>
          <a:xfrm>
            <a:off x="2593198" y="5386129"/>
            <a:ext cx="458699" cy="0"/>
          </a:xfrm>
          <a:prstGeom prst="line">
            <a:avLst/>
          </a:prstGeom>
          <a:ln w="28575">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29" idx="0"/>
            <a:endCxn id="1030" idx="2"/>
          </p:cNvCxnSpPr>
          <p:nvPr/>
        </p:nvCxnSpPr>
        <p:spPr>
          <a:xfrm flipV="1">
            <a:off x="1404478" y="4241622"/>
            <a:ext cx="0" cy="424449"/>
          </a:xfrm>
          <a:prstGeom prst="line">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30" idx="0"/>
            <a:endCxn id="1028" idx="2"/>
          </p:cNvCxnSpPr>
          <p:nvPr/>
        </p:nvCxnSpPr>
        <p:spPr>
          <a:xfrm flipV="1">
            <a:off x="1404478" y="2334581"/>
            <a:ext cx="0" cy="344314"/>
          </a:xfrm>
          <a:prstGeom prst="line">
            <a:avLst/>
          </a:prstGeom>
          <a:ln w="28575">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30" idx="3"/>
            <a:endCxn id="6" idx="1"/>
          </p:cNvCxnSpPr>
          <p:nvPr/>
        </p:nvCxnSpPr>
        <p:spPr>
          <a:xfrm flipV="1">
            <a:off x="2593198" y="1690970"/>
            <a:ext cx="913584" cy="1769289"/>
          </a:xfrm>
          <a:prstGeom prst="line">
            <a:avLst/>
          </a:prstGeom>
          <a:ln w="28575">
            <a:solidFill>
              <a:schemeClr val="accent5"/>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89322" y="1175856"/>
            <a:ext cx="2879325" cy="646331"/>
          </a:xfrm>
          <a:prstGeom prst="rect">
            <a:avLst/>
          </a:prstGeom>
          <a:noFill/>
        </p:spPr>
        <p:txBody>
          <a:bodyPr wrap="square" lIns="0" tIns="0" rIns="0" bIns="0" rtlCol="0">
            <a:spAutoFit/>
          </a:bodyPr>
          <a:lstStyle/>
          <a:p>
            <a:r>
              <a:rPr lang="en-US" sz="1400" dirty="0" smtClean="0">
                <a:solidFill>
                  <a:srgbClr val="0066FF"/>
                </a:solidFill>
                <a:cs typeface="Times New Roman" pitchFamily="18" charset="0"/>
              </a:rPr>
              <a:t>FM responses (ground and autonomy) will be structured to allow selection of valid combinations as done for the FTA.</a:t>
            </a:r>
            <a:endParaRPr lang="en-US" sz="1400" dirty="0" smtClean="0">
              <a:solidFill>
                <a:srgbClr val="0066FF"/>
              </a:solidFill>
              <a:cs typeface="Times New Roman" pitchFamily="18" charset="0"/>
            </a:endParaRPr>
          </a:p>
        </p:txBody>
      </p:sp>
      <p:sp>
        <p:nvSpPr>
          <p:cNvPr id="17" name="TextBox 16"/>
          <p:cNvSpPr txBox="1"/>
          <p:nvPr/>
        </p:nvSpPr>
        <p:spPr>
          <a:xfrm>
            <a:off x="3057425" y="6211669"/>
            <a:ext cx="4576274" cy="430887"/>
          </a:xfrm>
          <a:prstGeom prst="rect">
            <a:avLst/>
          </a:prstGeom>
          <a:noFill/>
        </p:spPr>
        <p:txBody>
          <a:bodyPr wrap="square" lIns="0" tIns="0" rIns="0" bIns="0" rtlCol="0">
            <a:spAutoFit/>
          </a:bodyPr>
          <a:lstStyle/>
          <a:p>
            <a:r>
              <a:rPr lang="en-US" sz="1400" dirty="0" smtClean="0">
                <a:solidFill>
                  <a:srgbClr val="0066FF"/>
                </a:solidFill>
                <a:cs typeface="Times New Roman" pitchFamily="18" charset="0"/>
              </a:rPr>
              <a:t>Importing the FTA failure category and response listings will create a baseline FM behavior definition for the model.</a:t>
            </a:r>
            <a:endParaRPr lang="en-US" sz="1400" dirty="0" smtClean="0">
              <a:solidFill>
                <a:srgbClr val="0066FF"/>
              </a:solidFill>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Status and Findings</a:t>
            </a:r>
            <a:endParaRPr lang="en-US" dirty="0"/>
          </a:p>
        </p:txBody>
      </p:sp>
      <p:sp>
        <p:nvSpPr>
          <p:cNvPr id="3" name="Content Placeholder 2"/>
          <p:cNvSpPr>
            <a:spLocks noGrp="1"/>
          </p:cNvSpPr>
          <p:nvPr>
            <p:ph idx="1"/>
          </p:nvPr>
        </p:nvSpPr>
        <p:spPr>
          <a:xfrm>
            <a:off x="381000" y="1176871"/>
            <a:ext cx="8305800" cy="4905147"/>
          </a:xfrm>
        </p:spPr>
        <p:txBody>
          <a:bodyPr>
            <a:normAutofit fontScale="92500" lnSpcReduction="10000"/>
          </a:bodyPr>
          <a:lstStyle/>
          <a:p>
            <a:r>
              <a:rPr lang="en-US" dirty="0" smtClean="0"/>
              <a:t>Behavior diagrams for system ConOps and FM/autonomy behavior</a:t>
            </a:r>
          </a:p>
          <a:p>
            <a:pPr lvl="1"/>
            <a:r>
              <a:rPr lang="en-US" dirty="0" smtClean="0"/>
              <a:t>Modified use of activity, state, and sequence diagrams have been applied</a:t>
            </a:r>
          </a:p>
          <a:p>
            <a:pPr lvl="1"/>
            <a:r>
              <a:rPr lang="en-US" dirty="0" smtClean="0"/>
              <a:t>There are limitations in the ability to designate general transitions in Safety, FM, and Autonomy capabilities or constraints within a phase, activity, or sequence</a:t>
            </a:r>
          </a:p>
          <a:p>
            <a:pPr lvl="1"/>
            <a:r>
              <a:rPr lang="en-US" dirty="0" smtClean="0"/>
              <a:t>Looking into the best diagram methods for scenarios that are more detailed than a standard Use Case, but are not as detailed (or flow oriented) as a standard activity</a:t>
            </a:r>
          </a:p>
          <a:p>
            <a:pPr lvl="1"/>
            <a:r>
              <a:rPr lang="en-US" dirty="0" smtClean="0"/>
              <a:t>Looking into the best object definitions of behavior descriptions that can be easily applied to test definition (i.e. transitions or intermediate points)</a:t>
            </a:r>
          </a:p>
          <a:p>
            <a:r>
              <a:rPr lang="en-US" dirty="0" smtClean="0"/>
              <a:t>Block diagrams for test definitions</a:t>
            </a:r>
          </a:p>
          <a:p>
            <a:pPr lvl="1"/>
            <a:r>
              <a:rPr lang="en-US" dirty="0" smtClean="0"/>
              <a:t>Several approaches for object specification that define a test case have been applied</a:t>
            </a:r>
          </a:p>
          <a:p>
            <a:pPr lvl="1"/>
            <a:r>
              <a:rPr lang="en-US" dirty="0" smtClean="0"/>
              <a:t>Looking into improved methods of selecting test specifications (enumerations)</a:t>
            </a:r>
          </a:p>
          <a:p>
            <a:pPr lvl="1"/>
            <a:r>
              <a:rPr lang="en-US" dirty="0" smtClean="0"/>
              <a:t>Looking into scripted or other connected definitions of test specification items (connecting diagram information to selectable test definitions)</a:t>
            </a:r>
          </a:p>
          <a:p>
            <a:pPr lvl="1"/>
            <a:r>
              <a:rPr lang="en-US" dirty="0" smtClean="0"/>
              <a:t>Beginning scripting for test definition output (test architecture accepts a script defining a list of </a:t>
            </a:r>
            <a:r>
              <a:rPr lang="en-US" dirty="0" err="1" smtClean="0"/>
              <a:t>globals</a:t>
            </a:r>
            <a:r>
              <a:rPr lang="en-US" dirty="0" smtClean="0"/>
              <a:t>)</a:t>
            </a:r>
          </a:p>
          <a:p>
            <a:r>
              <a:rPr lang="en-US" dirty="0" smtClean="0"/>
              <a:t>Diagrams for test definitions</a:t>
            </a:r>
          </a:p>
          <a:p>
            <a:pPr lvl="1"/>
            <a:r>
              <a:rPr lang="en-US" dirty="0" smtClean="0"/>
              <a:t>Looking into the generation of test-specific </a:t>
            </a:r>
            <a:r>
              <a:rPr lang="en-US" dirty="0" smtClean="0"/>
              <a:t>diagrams (manual then automatic)</a:t>
            </a:r>
            <a:endParaRPr lang="en-US" dirty="0" smtClean="0"/>
          </a:p>
          <a:p>
            <a:pPr lvl="2"/>
            <a:r>
              <a:rPr lang="en-US" dirty="0" smtClean="0"/>
              <a:t>These fit more closely with standard behavior diagrams (sequence diagrams)</a:t>
            </a:r>
            <a:endParaRPr lang="en-US" dirty="0"/>
          </a:p>
        </p:txBody>
      </p:sp>
      <p:sp>
        <p:nvSpPr>
          <p:cNvPr id="4" name="Slide Number Placeholder 3"/>
          <p:cNvSpPr>
            <a:spLocks noGrp="1"/>
          </p:cNvSpPr>
          <p:nvPr>
            <p:ph type="sldNum" sz="quarter" idx="10"/>
          </p:nvPr>
        </p:nvSpPr>
        <p:spPr/>
        <p:txBody>
          <a:bodyPr/>
          <a:lstStyle/>
          <a:p>
            <a:fld id="{5CBCEC27-BF7D-40E1-93E0-81EF328771D0}"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
        <p:nvSpPr>
          <p:cNvPr id="6" name="TextBox 5"/>
          <p:cNvSpPr txBox="1"/>
          <p:nvPr/>
        </p:nvSpPr>
        <p:spPr>
          <a:xfrm>
            <a:off x="386144" y="5841803"/>
            <a:ext cx="8346890" cy="646331"/>
          </a:xfrm>
          <a:prstGeom prst="rect">
            <a:avLst/>
          </a:prstGeom>
          <a:noFill/>
        </p:spPr>
        <p:txBody>
          <a:bodyPr wrap="square" lIns="0" tIns="0" rIns="0" bIns="0" rtlCol="0">
            <a:spAutoFit/>
          </a:bodyPr>
          <a:lstStyle/>
          <a:p>
            <a:r>
              <a:rPr lang="en-US" sz="1400" dirty="0" smtClean="0">
                <a:solidFill>
                  <a:srgbClr val="0066FF"/>
                </a:solidFill>
                <a:cs typeface="Times New Roman" pitchFamily="18" charset="0"/>
              </a:rPr>
              <a:t>This effort is initiating what will be a </a:t>
            </a:r>
            <a:r>
              <a:rPr lang="en-US" sz="1400" dirty="0" err="1" smtClean="0">
                <a:solidFill>
                  <a:srgbClr val="0066FF"/>
                </a:solidFill>
                <a:cs typeface="Times New Roman" pitchFamily="18" charset="0"/>
              </a:rPr>
              <a:t>SysML</a:t>
            </a:r>
            <a:r>
              <a:rPr lang="en-US" sz="1400" dirty="0" smtClean="0">
                <a:solidFill>
                  <a:srgbClr val="0066FF"/>
                </a:solidFill>
                <a:cs typeface="Times New Roman" pitchFamily="18" charset="0"/>
              </a:rPr>
              <a:t> capability development cycle – with enough beginning pieces to generate products for existing capabilities, and following cycles to determine best practice and improvements for ConOps, behavior definitions, FM requirements, and V&amp;V</a:t>
            </a:r>
            <a:endParaRPr lang="en-US" sz="1400" dirty="0" smtClean="0">
              <a:solidFill>
                <a:srgbClr val="0066FF"/>
              </a:solidFill>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Dreaming Big(</a:t>
            </a:r>
            <a:r>
              <a:rPr lang="en-US" dirty="0" err="1" smtClean="0"/>
              <a:t>ish</a:t>
            </a:r>
            <a:r>
              <a:rPr lang="en-US" dirty="0" smtClean="0"/>
              <a:t>) For Near Term </a:t>
            </a:r>
            <a:r>
              <a:rPr lang="en-US" dirty="0" err="1" smtClean="0"/>
              <a:t>SysML</a:t>
            </a:r>
            <a:r>
              <a:rPr lang="en-US" dirty="0" smtClean="0"/>
              <a:t> Use</a:t>
            </a:r>
            <a:endParaRPr lang="en-US" dirty="0"/>
          </a:p>
        </p:txBody>
      </p:sp>
      <p:sp>
        <p:nvSpPr>
          <p:cNvPr id="3" name="Slide Number Placeholder 2"/>
          <p:cNvSpPr>
            <a:spLocks noGrp="1"/>
          </p:cNvSpPr>
          <p:nvPr>
            <p:ph type="sldNum" sz="quarter" idx="10"/>
          </p:nvPr>
        </p:nvSpPr>
        <p:spPr/>
        <p:txBody>
          <a:bodyPr/>
          <a:lstStyle/>
          <a:p>
            <a:fld id="{5CBCEC27-BF7D-40E1-93E0-81EF328771D0}" type="slidenum">
              <a:rPr lang="en-US" smtClean="0"/>
              <a:pPr/>
              <a:t>12</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
        <p:nvSpPr>
          <p:cNvPr id="5" name="Rounded Rectangle 4"/>
          <p:cNvSpPr/>
          <p:nvPr/>
        </p:nvSpPr>
        <p:spPr>
          <a:xfrm>
            <a:off x="131092" y="1050903"/>
            <a:ext cx="1463040" cy="100584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Power Balance</a:t>
            </a:r>
          </a:p>
          <a:p>
            <a:r>
              <a:rPr lang="en-US" sz="1400" dirty="0" smtClean="0">
                <a:solidFill>
                  <a:schemeClr val="bg1"/>
                </a:solidFill>
                <a:cs typeface="Times New Roman" pitchFamily="18" charset="0"/>
              </a:rPr>
              <a:t>Power Budget</a:t>
            </a:r>
          </a:p>
          <a:p>
            <a:r>
              <a:rPr lang="en-US" sz="1400" dirty="0" smtClean="0">
                <a:solidFill>
                  <a:schemeClr val="bg1"/>
                </a:solidFill>
                <a:cs typeface="Times New Roman" pitchFamily="18" charset="0"/>
              </a:rPr>
              <a:t>Array Sizing</a:t>
            </a:r>
          </a:p>
          <a:p>
            <a:r>
              <a:rPr lang="en-US" sz="1400" dirty="0" smtClean="0">
                <a:solidFill>
                  <a:schemeClr val="bg1"/>
                </a:solidFill>
                <a:cs typeface="Times New Roman" pitchFamily="18" charset="0"/>
              </a:rPr>
              <a:t>Battery Sizing</a:t>
            </a:r>
          </a:p>
        </p:txBody>
      </p:sp>
      <p:sp>
        <p:nvSpPr>
          <p:cNvPr id="6" name="Rounded Rectangle 5"/>
          <p:cNvSpPr/>
          <p:nvPr/>
        </p:nvSpPr>
        <p:spPr>
          <a:xfrm>
            <a:off x="2374278" y="978985"/>
            <a:ext cx="1463040" cy="100584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Thermal Analysis</a:t>
            </a:r>
          </a:p>
          <a:p>
            <a:r>
              <a:rPr lang="en-US" sz="1400" dirty="0" smtClean="0">
                <a:solidFill>
                  <a:schemeClr val="bg1"/>
                </a:solidFill>
                <a:cs typeface="Times New Roman" pitchFamily="18" charset="0"/>
              </a:rPr>
              <a:t>Heater Sizing</a:t>
            </a:r>
          </a:p>
          <a:p>
            <a:r>
              <a:rPr lang="en-US" sz="1400" dirty="0" smtClean="0">
                <a:solidFill>
                  <a:schemeClr val="bg1"/>
                </a:solidFill>
                <a:cs typeface="Times New Roman" pitchFamily="18" charset="0"/>
              </a:rPr>
              <a:t>Thermal Balance</a:t>
            </a:r>
          </a:p>
          <a:p>
            <a:r>
              <a:rPr lang="en-US" sz="1400" dirty="0" smtClean="0">
                <a:solidFill>
                  <a:schemeClr val="bg1"/>
                </a:solidFill>
                <a:cs typeface="Times New Roman" pitchFamily="18" charset="0"/>
              </a:rPr>
              <a:t>Blankets/Radiators</a:t>
            </a:r>
          </a:p>
        </p:txBody>
      </p:sp>
      <p:sp>
        <p:nvSpPr>
          <p:cNvPr id="7" name="Rounded Rectangle 6"/>
          <p:cNvSpPr/>
          <p:nvPr/>
        </p:nvSpPr>
        <p:spPr>
          <a:xfrm>
            <a:off x="3903417" y="978985"/>
            <a:ext cx="1463040" cy="100584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RF Link Analysis</a:t>
            </a:r>
          </a:p>
          <a:p>
            <a:r>
              <a:rPr lang="en-US" sz="1400" dirty="0" smtClean="0">
                <a:solidFill>
                  <a:schemeClr val="bg1"/>
                </a:solidFill>
                <a:cs typeface="Times New Roman" pitchFamily="18" charset="0"/>
              </a:rPr>
              <a:t>Radio/Data Rate</a:t>
            </a:r>
          </a:p>
          <a:p>
            <a:r>
              <a:rPr lang="en-US" sz="1400" dirty="0" smtClean="0">
                <a:solidFill>
                  <a:schemeClr val="bg1"/>
                </a:solidFill>
                <a:cs typeface="Times New Roman" pitchFamily="18" charset="0"/>
              </a:rPr>
              <a:t>Antenna/Location</a:t>
            </a:r>
          </a:p>
        </p:txBody>
      </p:sp>
      <p:sp>
        <p:nvSpPr>
          <p:cNvPr id="8" name="Rounded Rectangle 7"/>
          <p:cNvSpPr/>
          <p:nvPr/>
        </p:nvSpPr>
        <p:spPr>
          <a:xfrm>
            <a:off x="131092" y="3453343"/>
            <a:ext cx="1463040" cy="128016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Mission Ops</a:t>
            </a:r>
          </a:p>
          <a:p>
            <a:r>
              <a:rPr lang="en-US" sz="1400" dirty="0" smtClean="0">
                <a:solidFill>
                  <a:schemeClr val="bg1"/>
                </a:solidFill>
                <a:cs typeface="Times New Roman" pitchFamily="18" charset="0"/>
              </a:rPr>
              <a:t>Procedures</a:t>
            </a:r>
          </a:p>
          <a:p>
            <a:r>
              <a:rPr lang="en-US" sz="1400" dirty="0" smtClean="0">
                <a:solidFill>
                  <a:schemeClr val="bg1"/>
                </a:solidFill>
                <a:cs typeface="Times New Roman" pitchFamily="18" charset="0"/>
              </a:rPr>
              <a:t>Staffing</a:t>
            </a:r>
          </a:p>
          <a:p>
            <a:r>
              <a:rPr lang="en-US" sz="1400" dirty="0" smtClean="0">
                <a:solidFill>
                  <a:schemeClr val="bg1"/>
                </a:solidFill>
                <a:cs typeface="Times New Roman" pitchFamily="18" charset="0"/>
              </a:rPr>
              <a:t>Mission Planning</a:t>
            </a:r>
          </a:p>
          <a:p>
            <a:r>
              <a:rPr lang="en-US" sz="1400" dirty="0" smtClean="0">
                <a:solidFill>
                  <a:schemeClr val="bg1"/>
                </a:solidFill>
                <a:cs typeface="Times New Roman" pitchFamily="18" charset="0"/>
              </a:rPr>
              <a:t>Rehearsals</a:t>
            </a:r>
          </a:p>
        </p:txBody>
      </p:sp>
      <p:sp>
        <p:nvSpPr>
          <p:cNvPr id="9" name="Rounded Rectangle 8"/>
          <p:cNvSpPr/>
          <p:nvPr/>
        </p:nvSpPr>
        <p:spPr>
          <a:xfrm>
            <a:off x="131092" y="4910558"/>
            <a:ext cx="1463040" cy="128016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GNC Analysis</a:t>
            </a:r>
          </a:p>
          <a:p>
            <a:r>
              <a:rPr lang="en-US" sz="1400" dirty="0" smtClean="0">
                <a:solidFill>
                  <a:schemeClr val="bg1"/>
                </a:solidFill>
                <a:cs typeface="Times New Roman" pitchFamily="18" charset="0"/>
              </a:rPr>
              <a:t>Bounding Cases </a:t>
            </a:r>
          </a:p>
          <a:p>
            <a:r>
              <a:rPr lang="en-US" sz="1400" dirty="0" smtClean="0">
                <a:solidFill>
                  <a:schemeClr val="bg1"/>
                </a:solidFill>
                <a:cs typeface="Times New Roman" pitchFamily="18" charset="0"/>
              </a:rPr>
              <a:t>for Monte Carlo</a:t>
            </a:r>
          </a:p>
          <a:p>
            <a:r>
              <a:rPr lang="en-US" sz="1400" dirty="0" smtClean="0">
                <a:solidFill>
                  <a:schemeClr val="bg1"/>
                </a:solidFill>
                <a:cs typeface="Times New Roman" pitchFamily="18" charset="0"/>
              </a:rPr>
              <a:t>Filter Design</a:t>
            </a:r>
          </a:p>
          <a:p>
            <a:r>
              <a:rPr lang="en-US" sz="1400" dirty="0" smtClean="0">
                <a:solidFill>
                  <a:schemeClr val="bg1"/>
                </a:solidFill>
                <a:cs typeface="Times New Roman" pitchFamily="18" charset="0"/>
              </a:rPr>
              <a:t>Sensor Placement</a:t>
            </a:r>
          </a:p>
        </p:txBody>
      </p:sp>
      <p:sp>
        <p:nvSpPr>
          <p:cNvPr id="10" name="Rounded Rectangle 9"/>
          <p:cNvSpPr/>
          <p:nvPr/>
        </p:nvSpPr>
        <p:spPr>
          <a:xfrm>
            <a:off x="131092" y="2275239"/>
            <a:ext cx="1463040" cy="100584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Vehicle Testing</a:t>
            </a:r>
          </a:p>
          <a:p>
            <a:r>
              <a:rPr lang="en-US" sz="1400" dirty="0" smtClean="0">
                <a:solidFill>
                  <a:schemeClr val="bg1"/>
                </a:solidFill>
                <a:cs typeface="Times New Roman" pitchFamily="18" charset="0"/>
              </a:rPr>
              <a:t>Day-In-Life Test</a:t>
            </a:r>
          </a:p>
          <a:p>
            <a:r>
              <a:rPr lang="en-US" sz="1400" dirty="0" smtClean="0">
                <a:solidFill>
                  <a:schemeClr val="bg1"/>
                </a:solidFill>
                <a:cs typeface="Times New Roman" pitchFamily="18" charset="0"/>
              </a:rPr>
              <a:t>J0 Launch Setup</a:t>
            </a:r>
          </a:p>
          <a:p>
            <a:r>
              <a:rPr lang="en-US" sz="1400" dirty="0" smtClean="0">
                <a:solidFill>
                  <a:schemeClr val="bg1"/>
                </a:solidFill>
                <a:cs typeface="Times New Roman" pitchFamily="18" charset="0"/>
              </a:rPr>
              <a:t>GSE Requirements</a:t>
            </a:r>
          </a:p>
        </p:txBody>
      </p:sp>
      <p:sp>
        <p:nvSpPr>
          <p:cNvPr id="11" name="Rounded Rectangle 10"/>
          <p:cNvSpPr/>
          <p:nvPr/>
        </p:nvSpPr>
        <p:spPr>
          <a:xfrm>
            <a:off x="5423995" y="978985"/>
            <a:ext cx="1463040" cy="1005840"/>
          </a:xfrm>
          <a:prstGeom prst="round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b="1" dirty="0" smtClean="0">
                <a:solidFill>
                  <a:schemeClr val="bg1"/>
                </a:solidFill>
                <a:cs typeface="Times New Roman" pitchFamily="18" charset="0"/>
              </a:rPr>
              <a:t>FM/Autonomy</a:t>
            </a:r>
          </a:p>
          <a:p>
            <a:r>
              <a:rPr lang="en-US" sz="1400" b="1" dirty="0" smtClean="0">
                <a:solidFill>
                  <a:schemeClr val="bg1"/>
                </a:solidFill>
                <a:cs typeface="Times New Roman" pitchFamily="18" charset="0"/>
              </a:rPr>
              <a:t>Qualification</a:t>
            </a:r>
          </a:p>
          <a:p>
            <a:r>
              <a:rPr lang="en-US" sz="1400" b="1" dirty="0" smtClean="0">
                <a:solidFill>
                  <a:schemeClr val="bg1"/>
                </a:solidFill>
                <a:cs typeface="Times New Roman" pitchFamily="18" charset="0"/>
              </a:rPr>
              <a:t>OPS Validation</a:t>
            </a:r>
          </a:p>
          <a:p>
            <a:r>
              <a:rPr lang="en-US" sz="1400" b="1" dirty="0" smtClean="0">
                <a:solidFill>
                  <a:schemeClr val="bg1"/>
                </a:solidFill>
                <a:cs typeface="Times New Roman" pitchFamily="18" charset="0"/>
              </a:rPr>
              <a:t>Stress Testing</a:t>
            </a:r>
          </a:p>
        </p:txBody>
      </p:sp>
      <p:sp>
        <p:nvSpPr>
          <p:cNvPr id="12" name="Rounded Rectangle 11"/>
          <p:cNvSpPr/>
          <p:nvPr/>
        </p:nvSpPr>
        <p:spPr>
          <a:xfrm>
            <a:off x="7487380" y="978985"/>
            <a:ext cx="1463040" cy="100584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Propellant Budget</a:t>
            </a:r>
          </a:p>
          <a:p>
            <a:r>
              <a:rPr lang="en-US" sz="1400" dirty="0" smtClean="0">
                <a:solidFill>
                  <a:schemeClr val="bg1"/>
                </a:solidFill>
                <a:cs typeface="Times New Roman" pitchFamily="18" charset="0"/>
              </a:rPr>
              <a:t>Tank Sizing</a:t>
            </a:r>
          </a:p>
          <a:p>
            <a:r>
              <a:rPr lang="en-US" sz="1400" dirty="0" smtClean="0">
                <a:solidFill>
                  <a:schemeClr val="bg1"/>
                </a:solidFill>
                <a:cs typeface="Times New Roman" pitchFamily="18" charset="0"/>
              </a:rPr>
              <a:t>Margin Allocation</a:t>
            </a:r>
          </a:p>
        </p:txBody>
      </p:sp>
      <p:sp>
        <p:nvSpPr>
          <p:cNvPr id="13" name="Rounded Rectangle 12"/>
          <p:cNvSpPr/>
          <p:nvPr/>
        </p:nvSpPr>
        <p:spPr>
          <a:xfrm>
            <a:off x="7516491" y="2229005"/>
            <a:ext cx="1463040" cy="1005840"/>
          </a:xfrm>
          <a:prstGeom prst="round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45720" rIns="45720" rtlCol="0" anchor="t">
            <a:noAutofit/>
          </a:bodyPr>
          <a:lstStyle/>
          <a:p>
            <a:r>
              <a:rPr lang="en-US" sz="1400" dirty="0" smtClean="0">
                <a:solidFill>
                  <a:schemeClr val="bg1"/>
                </a:solidFill>
                <a:cs typeface="Times New Roman" pitchFamily="18" charset="0"/>
              </a:rPr>
              <a:t>CDH/FSW Modes</a:t>
            </a:r>
          </a:p>
          <a:p>
            <a:r>
              <a:rPr lang="en-US" sz="1400" dirty="0" smtClean="0">
                <a:solidFill>
                  <a:schemeClr val="bg1"/>
                </a:solidFill>
                <a:cs typeface="Times New Roman" pitchFamily="18" charset="0"/>
              </a:rPr>
              <a:t>State Options</a:t>
            </a:r>
          </a:p>
          <a:p>
            <a:r>
              <a:rPr lang="en-US" sz="1400" dirty="0" smtClean="0">
                <a:solidFill>
                  <a:schemeClr val="bg1"/>
                </a:solidFill>
                <a:cs typeface="Times New Roman" pitchFamily="18" charset="0"/>
              </a:rPr>
              <a:t>Function Options</a:t>
            </a:r>
          </a:p>
        </p:txBody>
      </p:sp>
      <p:sp>
        <p:nvSpPr>
          <p:cNvPr id="14" name="Flowchart: Multidocument 13"/>
          <p:cNvSpPr/>
          <p:nvPr/>
        </p:nvSpPr>
        <p:spPr>
          <a:xfrm>
            <a:off x="2958967" y="2866492"/>
            <a:ext cx="1695237" cy="1921267"/>
          </a:xfrm>
          <a:prstGeom prst="flowChartMultidocument">
            <a:avLst/>
          </a:prstGeom>
          <a:solidFill>
            <a:schemeClr val="bg1">
              <a:lumMod val="95000"/>
            </a:schemeClr>
          </a:solidFill>
          <a:ln w="9525">
            <a:solidFill>
              <a:schemeClr val="bg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400" dirty="0" smtClean="0">
                <a:solidFill>
                  <a:schemeClr val="tx2"/>
                </a:solidFill>
                <a:cs typeface="Times New Roman" pitchFamily="18" charset="0"/>
              </a:rPr>
              <a:t>States and Modes</a:t>
            </a:r>
          </a:p>
          <a:p>
            <a:r>
              <a:rPr lang="en-US" sz="1400" dirty="0" smtClean="0">
                <a:solidFill>
                  <a:schemeClr val="tx2"/>
                </a:solidFill>
                <a:cs typeface="Times New Roman" pitchFamily="18" charset="0"/>
              </a:rPr>
              <a:t>Equipment Lists</a:t>
            </a:r>
          </a:p>
          <a:p>
            <a:r>
              <a:rPr lang="en-US" sz="1400" dirty="0" smtClean="0">
                <a:solidFill>
                  <a:schemeClr val="tx2"/>
                </a:solidFill>
                <a:cs typeface="Times New Roman" pitchFamily="18" charset="0"/>
              </a:rPr>
              <a:t>E-mail/Meetings</a:t>
            </a:r>
          </a:p>
          <a:p>
            <a:r>
              <a:rPr lang="en-US" sz="1400" dirty="0" smtClean="0">
                <a:solidFill>
                  <a:schemeClr val="tx2"/>
                </a:solidFill>
                <a:cs typeface="Times New Roman" pitchFamily="18" charset="0"/>
              </a:rPr>
              <a:t>Procedures</a:t>
            </a:r>
          </a:p>
          <a:p>
            <a:r>
              <a:rPr lang="en-US" sz="1400" dirty="0" smtClean="0">
                <a:solidFill>
                  <a:schemeClr val="tx2"/>
                </a:solidFill>
                <a:cs typeface="Times New Roman" pitchFamily="18" charset="0"/>
              </a:rPr>
              <a:t>Subsystem DN</a:t>
            </a:r>
          </a:p>
          <a:p>
            <a:r>
              <a:rPr lang="en-US" sz="1400" dirty="0" smtClean="0">
                <a:solidFill>
                  <a:schemeClr val="tx2"/>
                </a:solidFill>
                <a:cs typeface="Times New Roman" pitchFamily="18" charset="0"/>
              </a:rPr>
              <a:t>ConOps DN</a:t>
            </a:r>
          </a:p>
        </p:txBody>
      </p:sp>
      <p:sp>
        <p:nvSpPr>
          <p:cNvPr id="48" name="TextBox 47"/>
          <p:cNvSpPr txBox="1"/>
          <p:nvPr/>
        </p:nvSpPr>
        <p:spPr>
          <a:xfrm>
            <a:off x="2537719" y="4945326"/>
            <a:ext cx="3606230" cy="1912674"/>
          </a:xfrm>
          <a:prstGeom prst="rect">
            <a:avLst/>
          </a:prstGeom>
          <a:noFill/>
        </p:spPr>
        <p:txBody>
          <a:bodyPr wrap="square" lIns="0" tIns="0" rIns="0" bIns="0" rtlCol="0">
            <a:noAutofit/>
          </a:bodyPr>
          <a:lstStyle/>
          <a:p>
            <a:r>
              <a:rPr lang="en-US" sz="1400" dirty="0" smtClean="0">
                <a:cs typeface="Times New Roman" pitchFamily="18" charset="0"/>
              </a:rPr>
              <a:t>Many aspects of the system and mission depend on consistent Use Case definition; however, no formal, central mechanism exists to define or capture them.  This leads to many re-interpretations of related documents (which are often OBE) and additional efforts to maintain consistency and correct inconsistencies late into a program, even into flight.  This is inefficient, high risk, and has been a cause of mission failure.</a:t>
            </a:r>
          </a:p>
        </p:txBody>
      </p:sp>
      <p:sp>
        <p:nvSpPr>
          <p:cNvPr id="65" name="Oval 64"/>
          <p:cNvSpPr/>
          <p:nvPr/>
        </p:nvSpPr>
        <p:spPr>
          <a:xfrm>
            <a:off x="2856215" y="2835668"/>
            <a:ext cx="1828800" cy="1828800"/>
          </a:xfrm>
          <a:prstGeom prst="ellipse">
            <a:avLst/>
          </a:pr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endParaRPr lang="en-US" dirty="0" err="1" smtClean="0">
              <a:latin typeface="Times New Roman" pitchFamily="18" charset="0"/>
              <a:cs typeface="Times New Roman" pitchFamily="18" charset="0"/>
            </a:endParaRPr>
          </a:p>
        </p:txBody>
      </p:sp>
      <p:cxnSp>
        <p:nvCxnSpPr>
          <p:cNvPr id="66" name="Straight Arrow Connector 65"/>
          <p:cNvCxnSpPr>
            <a:stCxn id="65" idx="6"/>
            <a:endCxn id="63" idx="1"/>
          </p:cNvCxnSpPr>
          <p:nvPr/>
        </p:nvCxnSpPr>
        <p:spPr>
          <a:xfrm>
            <a:off x="4685015" y="3750068"/>
            <a:ext cx="1263722" cy="52398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Elbow Connector 69"/>
          <p:cNvCxnSpPr>
            <a:stCxn id="10" idx="3"/>
            <a:endCxn id="14" idx="1"/>
          </p:cNvCxnSpPr>
          <p:nvPr/>
        </p:nvCxnSpPr>
        <p:spPr>
          <a:xfrm>
            <a:off x="1594132" y="2778159"/>
            <a:ext cx="1364835" cy="1048967"/>
          </a:xfrm>
          <a:prstGeom prst="bentConnector3">
            <a:avLst>
              <a:gd name="adj1" fmla="val 5000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Elbow Connector 73"/>
          <p:cNvCxnSpPr>
            <a:stCxn id="8" idx="3"/>
            <a:endCxn id="14" idx="1"/>
          </p:cNvCxnSpPr>
          <p:nvPr/>
        </p:nvCxnSpPr>
        <p:spPr>
          <a:xfrm flipV="1">
            <a:off x="1594132" y="3827126"/>
            <a:ext cx="1364835" cy="266297"/>
          </a:xfrm>
          <a:prstGeom prst="bentConnector3">
            <a:avLst>
              <a:gd name="adj1" fmla="val 5000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9" idx="3"/>
            <a:endCxn id="14" idx="1"/>
          </p:cNvCxnSpPr>
          <p:nvPr/>
        </p:nvCxnSpPr>
        <p:spPr>
          <a:xfrm flipV="1">
            <a:off x="1594132" y="3827126"/>
            <a:ext cx="1364835" cy="1723512"/>
          </a:xfrm>
          <a:prstGeom prst="bentConnector3">
            <a:avLst>
              <a:gd name="adj1" fmla="val 5000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Elbow Connector 79"/>
          <p:cNvCxnSpPr>
            <a:stCxn id="5" idx="3"/>
            <a:endCxn id="14" idx="1"/>
          </p:cNvCxnSpPr>
          <p:nvPr/>
        </p:nvCxnSpPr>
        <p:spPr>
          <a:xfrm>
            <a:off x="1594132" y="1553823"/>
            <a:ext cx="1364835" cy="2273303"/>
          </a:xfrm>
          <a:prstGeom prst="bentConnector3">
            <a:avLst>
              <a:gd name="adj1" fmla="val 5000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6" idx="2"/>
            <a:endCxn id="14" idx="0"/>
          </p:cNvCxnSpPr>
          <p:nvPr/>
        </p:nvCxnSpPr>
        <p:spPr>
          <a:xfrm rot="16200000" flipH="1">
            <a:off x="3073671" y="2016951"/>
            <a:ext cx="881667" cy="817413"/>
          </a:xfrm>
          <a:prstGeom prst="bentConnector3">
            <a:avLst>
              <a:gd name="adj1" fmla="val 5000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Elbow Connector 90"/>
          <p:cNvCxnSpPr>
            <a:stCxn id="7" idx="2"/>
            <a:endCxn id="14" idx="0"/>
          </p:cNvCxnSpPr>
          <p:nvPr/>
        </p:nvCxnSpPr>
        <p:spPr>
          <a:xfrm rot="5400000">
            <a:off x="3838241" y="2069795"/>
            <a:ext cx="881667" cy="711726"/>
          </a:xfrm>
          <a:prstGeom prst="bentConnector3">
            <a:avLst>
              <a:gd name="adj1" fmla="val 5000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Elbow Connector 94"/>
          <p:cNvCxnSpPr>
            <a:stCxn id="11" idx="2"/>
            <a:endCxn id="14" idx="0"/>
          </p:cNvCxnSpPr>
          <p:nvPr/>
        </p:nvCxnSpPr>
        <p:spPr>
          <a:xfrm rot="5400000">
            <a:off x="4598530" y="1309506"/>
            <a:ext cx="881667" cy="2232304"/>
          </a:xfrm>
          <a:prstGeom prst="bentConnector3">
            <a:avLst>
              <a:gd name="adj1" fmla="val 50000"/>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13" idx="1"/>
          </p:cNvCxnSpPr>
          <p:nvPr/>
        </p:nvCxnSpPr>
        <p:spPr>
          <a:xfrm rot="10800000" flipV="1">
            <a:off x="4633645" y="2731925"/>
            <a:ext cx="2882846" cy="340048"/>
          </a:xfrm>
          <a:prstGeom prst="bentConnector3">
            <a:avLst>
              <a:gd name="adj1" fmla="val 13292"/>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Elbow Connector 97"/>
          <p:cNvCxnSpPr>
            <a:stCxn id="12" idx="1"/>
          </p:cNvCxnSpPr>
          <p:nvPr/>
        </p:nvCxnSpPr>
        <p:spPr>
          <a:xfrm rot="10800000" flipV="1">
            <a:off x="4674742" y="1481905"/>
            <a:ext cx="2812638" cy="1590068"/>
          </a:xfrm>
          <a:prstGeom prst="bentConnector3">
            <a:avLst>
              <a:gd name="adj1" fmla="val 12376"/>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2566830" y="2107950"/>
            <a:ext cx="4614806" cy="655802"/>
          </a:xfrm>
          <a:prstGeom prst="rect">
            <a:avLst/>
          </a:prstGeom>
          <a:solidFill>
            <a:schemeClr val="bg1">
              <a:lumMod val="95000"/>
              <a:alpha val="50000"/>
            </a:schemeClr>
          </a:solidFill>
        </p:spPr>
        <p:txBody>
          <a:bodyPr wrap="square" lIns="0" tIns="0" rIns="0" bIns="0" rtlCol="0">
            <a:noAutofit/>
          </a:bodyPr>
          <a:lstStyle/>
          <a:p>
            <a:r>
              <a:rPr lang="en-US" sz="1400" dirty="0" smtClean="0">
                <a:cs typeface="Times New Roman" pitchFamily="18" charset="0"/>
              </a:rPr>
              <a:t>Use of existing documentation varies and requires interpretation of Use Case/Scenarios.  Sometimes references are made between users rather than to a central location.</a:t>
            </a:r>
          </a:p>
        </p:txBody>
      </p:sp>
      <p:sp>
        <p:nvSpPr>
          <p:cNvPr id="117" name="TextBox 116"/>
          <p:cNvSpPr txBox="1"/>
          <p:nvPr/>
        </p:nvSpPr>
        <p:spPr>
          <a:xfrm>
            <a:off x="6349429" y="5208997"/>
            <a:ext cx="2589088" cy="1510302"/>
          </a:xfrm>
          <a:prstGeom prst="rect">
            <a:avLst/>
          </a:prstGeom>
          <a:noFill/>
        </p:spPr>
        <p:txBody>
          <a:bodyPr wrap="square" lIns="0" tIns="0" rIns="0" bIns="0" rtlCol="0">
            <a:noAutofit/>
          </a:bodyPr>
          <a:lstStyle/>
          <a:p>
            <a:r>
              <a:rPr lang="en-US" sz="1400" dirty="0" smtClean="0">
                <a:cs typeface="Times New Roman" pitchFamily="18" charset="0"/>
              </a:rPr>
              <a:t>SysML can provide a consistent, central location to define mission phases, activities, states, modes, and connect them to specific Use Cases (scenarios), providing unambiguous and common definitions for all users.</a:t>
            </a:r>
          </a:p>
        </p:txBody>
      </p:sp>
      <p:pic>
        <p:nvPicPr>
          <p:cNvPr id="35" name="Picture 34" descr="use case database.png"/>
          <p:cNvPicPr>
            <a:picLocks noChangeAspect="1"/>
          </p:cNvPicPr>
          <p:nvPr/>
        </p:nvPicPr>
        <p:blipFill>
          <a:blip r:embed="rId2" cstate="print"/>
          <a:stretch>
            <a:fillRect/>
          </a:stretch>
        </p:blipFill>
        <p:spPr>
          <a:xfrm>
            <a:off x="6012740" y="3455962"/>
            <a:ext cx="2712496" cy="164578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Modeling Language (</a:t>
            </a:r>
            <a:r>
              <a:rPr lang="en-US" dirty="0" err="1" smtClean="0"/>
              <a:t>SysML</a:t>
            </a:r>
            <a:r>
              <a:rPr lang="en-US" dirty="0" smtClean="0"/>
              <a:t>)</a:t>
            </a:r>
            <a:endParaRPr lang="en-US" dirty="0"/>
          </a:p>
        </p:txBody>
      </p:sp>
      <p:sp>
        <p:nvSpPr>
          <p:cNvPr id="3" name="Content Placeholder 2"/>
          <p:cNvSpPr>
            <a:spLocks noGrp="1"/>
          </p:cNvSpPr>
          <p:nvPr>
            <p:ph idx="1"/>
          </p:nvPr>
        </p:nvSpPr>
        <p:spPr>
          <a:xfrm>
            <a:off x="381000" y="1176871"/>
            <a:ext cx="8305800" cy="5039371"/>
          </a:xfrm>
        </p:spPr>
        <p:txBody>
          <a:bodyPr>
            <a:normAutofit fontScale="85000" lnSpcReduction="10000"/>
          </a:bodyPr>
          <a:lstStyle/>
          <a:p>
            <a:r>
              <a:rPr lang="en-US" dirty="0" smtClean="0"/>
              <a:t>Orbital ATK Technical Operations (East) Systems Engineering (SE) department has been sponsoring initial training and focused efforts to improve the use of Model Based Systems Engineering (MBSE), and in particular the introduction of System Modeling Language (</a:t>
            </a:r>
            <a:r>
              <a:rPr lang="en-US" dirty="0" err="1" smtClean="0"/>
              <a:t>SysML</a:t>
            </a:r>
            <a:r>
              <a:rPr lang="en-US" dirty="0" smtClean="0"/>
              <a:t>)</a:t>
            </a:r>
          </a:p>
          <a:p>
            <a:r>
              <a:rPr lang="en-US" dirty="0" err="1" smtClean="0"/>
              <a:t>SysML</a:t>
            </a:r>
            <a:r>
              <a:rPr lang="en-US" dirty="0" smtClean="0"/>
              <a:t> is intended to enable improvements in the integrity and efficiency of SE process, methods, and tools and provide a means of integrating with existing Model Based Engineering (MBE) approaches</a:t>
            </a:r>
          </a:p>
          <a:p>
            <a:pPr lvl="1"/>
            <a:r>
              <a:rPr lang="en-US" dirty="0" err="1" smtClean="0"/>
              <a:t>SysML</a:t>
            </a:r>
            <a:r>
              <a:rPr lang="en-US" dirty="0" smtClean="0"/>
              <a:t> is an extension of Unified Modeling Language (UML) familiar to software engineers</a:t>
            </a:r>
          </a:p>
          <a:p>
            <a:r>
              <a:rPr lang="en-US" dirty="0" smtClean="0"/>
              <a:t>The initial deployment of </a:t>
            </a:r>
            <a:r>
              <a:rPr lang="en-US" dirty="0" err="1" smtClean="0"/>
              <a:t>SysML</a:t>
            </a:r>
            <a:r>
              <a:rPr lang="en-US" dirty="0" smtClean="0"/>
              <a:t> is being focused in two, related areas that</a:t>
            </a:r>
          </a:p>
          <a:p>
            <a:pPr lvl="1"/>
            <a:r>
              <a:rPr lang="en-US" dirty="0" smtClean="0"/>
              <a:t>Do not have strong, existing methods of ensuring systematic methods are applied</a:t>
            </a:r>
          </a:p>
          <a:p>
            <a:pPr lvl="1"/>
            <a:r>
              <a:rPr lang="en-US" dirty="0" smtClean="0"/>
              <a:t>Provide an opportunity for improving both the integrity and efficiency of SE efforts</a:t>
            </a:r>
          </a:p>
          <a:p>
            <a:pPr lvl="1"/>
            <a:r>
              <a:rPr lang="en-US" dirty="0" smtClean="0"/>
              <a:t>Provide or improve upon a product that can be used by existing and new programs</a:t>
            </a:r>
          </a:p>
          <a:p>
            <a:pPr lvl="1"/>
            <a:r>
              <a:rPr lang="en-US" dirty="0" smtClean="0"/>
              <a:t>Provide a potential for MBE/MBSE connectivity with existing products/efforts</a:t>
            </a:r>
          </a:p>
          <a:p>
            <a:r>
              <a:rPr lang="en-US" dirty="0" smtClean="0"/>
              <a:t>Additional applications are being applied and examined to identify other areas of opportunity and future growth paths</a:t>
            </a:r>
          </a:p>
          <a:p>
            <a:r>
              <a:rPr lang="en-US" dirty="0" smtClean="0"/>
              <a:t>The initial efforts are a proving ground of potential application and a means of developing and initial </a:t>
            </a:r>
            <a:r>
              <a:rPr lang="en-US" dirty="0" err="1" smtClean="0"/>
              <a:t>SysML</a:t>
            </a:r>
            <a:r>
              <a:rPr lang="en-US" dirty="0" smtClean="0"/>
              <a:t> understanding and skill set</a:t>
            </a:r>
          </a:p>
          <a:p>
            <a:r>
              <a:rPr lang="en-US" dirty="0" smtClean="0"/>
              <a:t>Systematic application of these approaches requires</a:t>
            </a:r>
          </a:p>
          <a:p>
            <a:pPr lvl="1"/>
            <a:r>
              <a:rPr lang="en-US" dirty="0" smtClean="0"/>
              <a:t>An initial, standard ontology and model structure for Orbital ATK systems</a:t>
            </a:r>
          </a:p>
          <a:p>
            <a:pPr lvl="1"/>
            <a:r>
              <a:rPr lang="en-US" dirty="0" smtClean="0"/>
              <a:t>Selection and funding of a standard </a:t>
            </a:r>
            <a:r>
              <a:rPr lang="en-US" dirty="0" err="1" smtClean="0"/>
              <a:t>SysML</a:t>
            </a:r>
            <a:r>
              <a:rPr lang="en-US" dirty="0" smtClean="0"/>
              <a:t> toolset</a:t>
            </a:r>
          </a:p>
          <a:p>
            <a:pPr lvl="1"/>
            <a:r>
              <a:rPr lang="en-US" dirty="0" smtClean="0"/>
              <a:t>Establishment of initial guidelines and work instructions for identified products</a:t>
            </a:r>
          </a:p>
          <a:p>
            <a:r>
              <a:rPr lang="en-US" dirty="0" smtClean="0"/>
              <a:t>An initial user of </a:t>
            </a:r>
            <a:r>
              <a:rPr lang="en-US" dirty="0" err="1" smtClean="0"/>
              <a:t>SysML</a:t>
            </a:r>
            <a:r>
              <a:rPr lang="en-US" dirty="0" smtClean="0"/>
              <a:t> within the SE department is the Fault Management and System Autonomy (FM &amp; SA) group</a:t>
            </a:r>
            <a:endParaRPr lang="en-US" dirty="0"/>
          </a:p>
        </p:txBody>
      </p:sp>
      <p:sp>
        <p:nvSpPr>
          <p:cNvPr id="4" name="Slide Number Placeholder 3"/>
          <p:cNvSpPr>
            <a:spLocks noGrp="1"/>
          </p:cNvSpPr>
          <p:nvPr>
            <p:ph type="sldNum" sz="quarter" idx="10"/>
          </p:nvPr>
        </p:nvSpPr>
        <p:spPr/>
        <p:txBody>
          <a:bodyPr/>
          <a:lstStyle/>
          <a:p>
            <a:fld id="{5CBCEC27-BF7D-40E1-93E0-81EF328771D0}" type="slidenum">
              <a:rPr lang="en-US" smtClean="0"/>
              <a:pPr/>
              <a:t>2</a:t>
            </a:fld>
            <a:endParaRPr lang="en-US" dirty="0"/>
          </a:p>
        </p:txBody>
      </p:sp>
      <p:sp>
        <p:nvSpPr>
          <p:cNvPr id="5" name="Footer Placeholder 4"/>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
        <p:nvSpPr>
          <p:cNvPr id="6" name="TextBox 5"/>
          <p:cNvSpPr txBox="1"/>
          <p:nvPr/>
        </p:nvSpPr>
        <p:spPr>
          <a:xfrm>
            <a:off x="511728" y="6082018"/>
            <a:ext cx="7393114" cy="430887"/>
          </a:xfrm>
          <a:prstGeom prst="rect">
            <a:avLst/>
          </a:prstGeom>
          <a:noFill/>
        </p:spPr>
        <p:txBody>
          <a:bodyPr wrap="none" lIns="0" tIns="0" rIns="0" bIns="0" rtlCol="0">
            <a:spAutoFit/>
          </a:bodyPr>
          <a:lstStyle/>
          <a:p>
            <a:r>
              <a:rPr lang="en-US" sz="1400" dirty="0" smtClean="0">
                <a:solidFill>
                  <a:srgbClr val="0066FF"/>
                </a:solidFill>
                <a:cs typeface="Times New Roman" pitchFamily="18" charset="0"/>
              </a:rPr>
              <a:t>The concepts and approaches discussed and demonstrated represent initial efforts to identify specific</a:t>
            </a:r>
          </a:p>
          <a:p>
            <a:r>
              <a:rPr lang="en-US" sz="1400" dirty="0" smtClean="0">
                <a:solidFill>
                  <a:srgbClr val="0066FF"/>
                </a:solidFill>
                <a:cs typeface="Times New Roman" pitchFamily="18" charset="0"/>
              </a:rPr>
              <a:t>areas of systematic application that should be pursued, and the minimum effort to deploy them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11"/>
          <p:cNvPicPr>
            <a:picLocks noChangeAspect="1" noChangeArrowheads="1"/>
          </p:cNvPicPr>
          <p:nvPr/>
        </p:nvPicPr>
        <p:blipFill>
          <a:blip r:embed="rId2" cstate="print"/>
          <a:srcRect/>
          <a:stretch>
            <a:fillRect/>
          </a:stretch>
        </p:blipFill>
        <p:spPr bwMode="auto">
          <a:xfrm>
            <a:off x="7466203" y="5272243"/>
            <a:ext cx="1241570" cy="1204742"/>
          </a:xfrm>
          <a:prstGeom prst="rect">
            <a:avLst/>
          </a:prstGeom>
          <a:noFill/>
          <a:ln w="9525">
            <a:solidFill>
              <a:schemeClr val="tx1">
                <a:lumMod val="50000"/>
                <a:lumOff val="50000"/>
              </a:schemeClr>
            </a:solidFill>
            <a:miter lim="800000"/>
            <a:headEnd/>
            <a:tailEnd/>
          </a:ln>
          <a:effectLst>
            <a:outerShdw blurRad="63500" sx="102000" sy="102000" algn="ctr" rotWithShape="0">
              <a:prstClr val="black">
                <a:alpha val="40000"/>
              </a:prstClr>
            </a:outerShdw>
          </a:effectLst>
        </p:spPr>
      </p:pic>
      <p:pic>
        <p:nvPicPr>
          <p:cNvPr id="48" name="Picture 10"/>
          <p:cNvPicPr>
            <a:picLocks noChangeAspect="1" noChangeArrowheads="1"/>
          </p:cNvPicPr>
          <p:nvPr/>
        </p:nvPicPr>
        <p:blipFill>
          <a:blip r:embed="rId3" cstate="print"/>
          <a:srcRect/>
          <a:stretch>
            <a:fillRect/>
          </a:stretch>
        </p:blipFill>
        <p:spPr bwMode="auto">
          <a:xfrm>
            <a:off x="6954472" y="3953134"/>
            <a:ext cx="1727562" cy="1264817"/>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41" name="Rectangle 40"/>
          <p:cNvSpPr/>
          <p:nvPr/>
        </p:nvSpPr>
        <p:spPr>
          <a:xfrm>
            <a:off x="6627303" y="981513"/>
            <a:ext cx="2197915" cy="5553512"/>
          </a:xfrm>
          <a:prstGeom prst="rect">
            <a:avLst/>
          </a:prstGeom>
          <a:noFill/>
          <a:ln w="19050">
            <a:solidFill>
              <a:srgbClr val="0066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dirty="0" err="1" smtClean="0">
              <a:latin typeface="Times New Roman" pitchFamily="18" charset="0"/>
              <a:cs typeface="Times New Roman" pitchFamily="18" charset="0"/>
            </a:endParaRPr>
          </a:p>
        </p:txBody>
      </p:sp>
      <p:pic>
        <p:nvPicPr>
          <p:cNvPr id="18" name="Picture 17" descr="fpdat1.jpg"/>
          <p:cNvPicPr>
            <a:picLocks noChangeAspect="1"/>
          </p:cNvPicPr>
          <p:nvPr/>
        </p:nvPicPr>
        <p:blipFill>
          <a:blip r:embed="rId4" cstate="print"/>
          <a:stretch>
            <a:fillRect/>
          </a:stretch>
        </p:blipFill>
        <p:spPr>
          <a:xfrm>
            <a:off x="192946" y="4089270"/>
            <a:ext cx="3773424" cy="1414272"/>
          </a:xfrm>
          <a:prstGeom prst="rect">
            <a:avLst/>
          </a:prstGeom>
          <a:ln>
            <a:solidFill>
              <a:schemeClr val="accent1"/>
            </a:solidFill>
          </a:ln>
        </p:spPr>
      </p:pic>
      <p:sp>
        <p:nvSpPr>
          <p:cNvPr id="2" name="Title 1"/>
          <p:cNvSpPr>
            <a:spLocks noGrp="1"/>
          </p:cNvSpPr>
          <p:nvPr>
            <p:ph type="title"/>
          </p:nvPr>
        </p:nvSpPr>
        <p:spPr/>
        <p:txBody>
          <a:bodyPr/>
          <a:lstStyle/>
          <a:p>
            <a:r>
              <a:rPr lang="en-US" dirty="0" smtClean="0"/>
              <a:t>Initial </a:t>
            </a:r>
            <a:r>
              <a:rPr lang="en-US" dirty="0" err="1" smtClean="0"/>
              <a:t>SysML</a:t>
            </a:r>
            <a:r>
              <a:rPr lang="en-US" dirty="0" smtClean="0"/>
              <a:t> Deployment Exploration</a:t>
            </a:r>
            <a:endParaRPr lang="en-US" dirty="0"/>
          </a:p>
        </p:txBody>
      </p:sp>
      <p:sp>
        <p:nvSpPr>
          <p:cNvPr id="3" name="Slide Number Placeholder 2"/>
          <p:cNvSpPr>
            <a:spLocks noGrp="1"/>
          </p:cNvSpPr>
          <p:nvPr>
            <p:ph type="sldNum" sz="quarter" idx="10"/>
          </p:nvPr>
        </p:nvSpPr>
        <p:spPr/>
        <p:txBody>
          <a:bodyPr/>
          <a:lstStyle/>
          <a:p>
            <a:fld id="{5CBCEC27-BF7D-40E1-93E0-81EF328771D0}" type="slidenum">
              <a:rPr lang="en-US" smtClean="0"/>
              <a:pPr/>
              <a:t>3</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pic>
        <p:nvPicPr>
          <p:cNvPr id="8" name="Picture 7" descr="jops activity small.jpg"/>
          <p:cNvPicPr>
            <a:picLocks noChangeAspect="1"/>
          </p:cNvPicPr>
          <p:nvPr/>
        </p:nvPicPr>
        <p:blipFill>
          <a:blip r:embed="rId5" cstate="print"/>
          <a:stretch>
            <a:fillRect/>
          </a:stretch>
        </p:blipFill>
        <p:spPr>
          <a:xfrm>
            <a:off x="6689914" y="1013082"/>
            <a:ext cx="2005584" cy="2097024"/>
          </a:xfrm>
          <a:prstGeom prst="rect">
            <a:avLst/>
          </a:prstGeom>
          <a:effectLst>
            <a:outerShdw blurRad="63500" sx="102000" sy="102000" algn="ctr" rotWithShape="0">
              <a:prstClr val="black">
                <a:alpha val="40000"/>
              </a:prstClr>
            </a:outerShdw>
          </a:effectLst>
        </p:spPr>
      </p:pic>
      <p:pic>
        <p:nvPicPr>
          <p:cNvPr id="9" name="Picture 8" descr="script excerpt.jpg"/>
          <p:cNvPicPr>
            <a:picLocks noChangeAspect="1"/>
          </p:cNvPicPr>
          <p:nvPr/>
        </p:nvPicPr>
        <p:blipFill>
          <a:blip r:embed="rId6" cstate="print"/>
          <a:srcRect r="24120"/>
          <a:stretch>
            <a:fillRect/>
          </a:stretch>
        </p:blipFill>
        <p:spPr>
          <a:xfrm>
            <a:off x="3265692" y="4335236"/>
            <a:ext cx="1549588" cy="2365248"/>
          </a:xfrm>
          <a:prstGeom prst="rect">
            <a:avLst/>
          </a:prstGeom>
          <a:effectLst>
            <a:outerShdw blurRad="63500" sx="102000" sy="102000" algn="ctr" rotWithShape="0">
              <a:prstClr val="black">
                <a:alpha val="40000"/>
              </a:prstClr>
            </a:outerShdw>
          </a:effectLst>
        </p:spPr>
      </p:pic>
      <p:pic>
        <p:nvPicPr>
          <p:cNvPr id="22" name="Picture 21" descr="heap1.jpg"/>
          <p:cNvPicPr>
            <a:picLocks noChangeAspect="1"/>
          </p:cNvPicPr>
          <p:nvPr/>
        </p:nvPicPr>
        <p:blipFill>
          <a:blip r:embed="rId7" cstate="print"/>
          <a:stretch>
            <a:fillRect/>
          </a:stretch>
        </p:blipFill>
        <p:spPr>
          <a:xfrm rot="2025130">
            <a:off x="351247" y="1143868"/>
            <a:ext cx="1042416" cy="1164336"/>
          </a:xfrm>
          <a:prstGeom prst="rect">
            <a:avLst/>
          </a:prstGeom>
        </p:spPr>
      </p:pic>
      <p:pic>
        <p:nvPicPr>
          <p:cNvPr id="24" name="Picture 23" descr="heap3.jpg"/>
          <p:cNvPicPr>
            <a:picLocks noChangeAspect="1"/>
          </p:cNvPicPr>
          <p:nvPr/>
        </p:nvPicPr>
        <p:blipFill>
          <a:blip r:embed="rId8" cstate="print"/>
          <a:stretch>
            <a:fillRect/>
          </a:stretch>
        </p:blipFill>
        <p:spPr>
          <a:xfrm rot="19788431">
            <a:off x="3217315" y="1221576"/>
            <a:ext cx="1249680" cy="975360"/>
          </a:xfrm>
          <a:prstGeom prst="rect">
            <a:avLst/>
          </a:prstGeom>
        </p:spPr>
      </p:pic>
      <p:pic>
        <p:nvPicPr>
          <p:cNvPr id="25" name="Picture 24" descr="heap4.jpg"/>
          <p:cNvPicPr>
            <a:picLocks noChangeAspect="1"/>
          </p:cNvPicPr>
          <p:nvPr/>
        </p:nvPicPr>
        <p:blipFill>
          <a:blip r:embed="rId9" cstate="print"/>
          <a:stretch>
            <a:fillRect/>
          </a:stretch>
        </p:blipFill>
        <p:spPr>
          <a:xfrm rot="1368309">
            <a:off x="3019618" y="2184941"/>
            <a:ext cx="822960" cy="1347216"/>
          </a:xfrm>
          <a:prstGeom prst="rect">
            <a:avLst/>
          </a:prstGeom>
        </p:spPr>
      </p:pic>
      <p:pic>
        <p:nvPicPr>
          <p:cNvPr id="26" name="Picture 25" descr="heap5.jpg"/>
          <p:cNvPicPr>
            <a:picLocks noChangeAspect="1"/>
          </p:cNvPicPr>
          <p:nvPr/>
        </p:nvPicPr>
        <p:blipFill>
          <a:blip r:embed="rId10" cstate="print"/>
          <a:stretch>
            <a:fillRect/>
          </a:stretch>
        </p:blipFill>
        <p:spPr>
          <a:xfrm>
            <a:off x="3950655" y="2722423"/>
            <a:ext cx="487680" cy="926592"/>
          </a:xfrm>
          <a:prstGeom prst="rect">
            <a:avLst/>
          </a:prstGeom>
        </p:spPr>
      </p:pic>
      <p:pic>
        <p:nvPicPr>
          <p:cNvPr id="27" name="Picture 26" descr="heap6.jpg"/>
          <p:cNvPicPr>
            <a:picLocks noChangeAspect="1"/>
          </p:cNvPicPr>
          <p:nvPr/>
        </p:nvPicPr>
        <p:blipFill>
          <a:blip r:embed="rId11" cstate="print"/>
          <a:stretch>
            <a:fillRect/>
          </a:stretch>
        </p:blipFill>
        <p:spPr>
          <a:xfrm>
            <a:off x="1128683" y="971864"/>
            <a:ext cx="1786128" cy="2011680"/>
          </a:xfrm>
          <a:prstGeom prst="rect">
            <a:avLst/>
          </a:prstGeom>
        </p:spPr>
      </p:pic>
      <p:pic>
        <p:nvPicPr>
          <p:cNvPr id="23" name="Picture 22" descr="heap2.jpg"/>
          <p:cNvPicPr>
            <a:picLocks noChangeAspect="1"/>
          </p:cNvPicPr>
          <p:nvPr/>
        </p:nvPicPr>
        <p:blipFill>
          <a:blip r:embed="rId12" cstate="print"/>
          <a:stretch>
            <a:fillRect/>
          </a:stretch>
        </p:blipFill>
        <p:spPr>
          <a:xfrm rot="18741840">
            <a:off x="481695" y="2120178"/>
            <a:ext cx="1133856" cy="1493520"/>
          </a:xfrm>
          <a:prstGeom prst="rect">
            <a:avLst/>
          </a:prstGeom>
        </p:spPr>
      </p:pic>
      <p:pic>
        <p:nvPicPr>
          <p:cNvPr id="28" name="Picture 27" descr="heap6.jpg"/>
          <p:cNvPicPr>
            <a:picLocks noChangeAspect="1"/>
          </p:cNvPicPr>
          <p:nvPr/>
        </p:nvPicPr>
        <p:blipFill>
          <a:blip r:embed="rId11" cstate="print"/>
          <a:stretch>
            <a:fillRect/>
          </a:stretch>
        </p:blipFill>
        <p:spPr>
          <a:xfrm>
            <a:off x="1281083" y="1124264"/>
            <a:ext cx="1786128" cy="2011680"/>
          </a:xfrm>
          <a:prstGeom prst="rect">
            <a:avLst/>
          </a:prstGeom>
        </p:spPr>
      </p:pic>
      <p:pic>
        <p:nvPicPr>
          <p:cNvPr id="29" name="Picture 28" descr="heap6.jpg"/>
          <p:cNvPicPr>
            <a:picLocks noChangeAspect="1"/>
          </p:cNvPicPr>
          <p:nvPr/>
        </p:nvPicPr>
        <p:blipFill>
          <a:blip r:embed="rId11" cstate="print"/>
          <a:stretch>
            <a:fillRect/>
          </a:stretch>
        </p:blipFill>
        <p:spPr>
          <a:xfrm>
            <a:off x="1433483" y="1276664"/>
            <a:ext cx="1786128" cy="2011680"/>
          </a:xfrm>
          <a:prstGeom prst="rect">
            <a:avLst/>
          </a:prstGeom>
        </p:spPr>
      </p:pic>
      <p:pic>
        <p:nvPicPr>
          <p:cNvPr id="31" name="Picture 30" descr="test matrix.jpg"/>
          <p:cNvPicPr>
            <a:picLocks noChangeAspect="1"/>
          </p:cNvPicPr>
          <p:nvPr/>
        </p:nvPicPr>
        <p:blipFill>
          <a:blip r:embed="rId13" cstate="print"/>
          <a:stretch>
            <a:fillRect/>
          </a:stretch>
        </p:blipFill>
        <p:spPr>
          <a:xfrm>
            <a:off x="441175" y="4445354"/>
            <a:ext cx="2724912" cy="1255776"/>
          </a:xfrm>
          <a:prstGeom prst="rect">
            <a:avLst/>
          </a:prstGeom>
        </p:spPr>
      </p:pic>
      <p:pic>
        <p:nvPicPr>
          <p:cNvPr id="33" name="Picture 32" descr="trr.jpg"/>
          <p:cNvPicPr>
            <a:picLocks noChangeAspect="1"/>
          </p:cNvPicPr>
          <p:nvPr/>
        </p:nvPicPr>
        <p:blipFill>
          <a:blip r:embed="rId14" cstate="print"/>
          <a:stretch>
            <a:fillRect/>
          </a:stretch>
        </p:blipFill>
        <p:spPr>
          <a:xfrm>
            <a:off x="863423" y="4899227"/>
            <a:ext cx="2115312" cy="1505712"/>
          </a:xfrm>
          <a:prstGeom prst="rect">
            <a:avLst/>
          </a:prstGeom>
          <a:ln>
            <a:solidFill>
              <a:schemeClr val="tx1">
                <a:lumMod val="50000"/>
                <a:lumOff val="50000"/>
              </a:schemeClr>
            </a:solidFill>
          </a:ln>
        </p:spPr>
      </p:pic>
      <p:pic>
        <p:nvPicPr>
          <p:cNvPr id="1029" name="Picture 5"/>
          <p:cNvPicPr>
            <a:picLocks noChangeAspect="1" noChangeArrowheads="1"/>
          </p:cNvPicPr>
          <p:nvPr/>
        </p:nvPicPr>
        <p:blipFill>
          <a:blip r:embed="rId15" cstate="print"/>
          <a:srcRect/>
          <a:stretch>
            <a:fillRect/>
          </a:stretch>
        </p:blipFill>
        <p:spPr bwMode="auto">
          <a:xfrm>
            <a:off x="6940428" y="5268286"/>
            <a:ext cx="492218" cy="915162"/>
          </a:xfrm>
          <a:prstGeom prst="rect">
            <a:avLst/>
          </a:prstGeom>
          <a:noFill/>
          <a:ln w="9525">
            <a:solidFill>
              <a:schemeClr val="accent1"/>
            </a:solidFill>
            <a:miter lim="800000"/>
            <a:headEnd/>
            <a:tailEnd/>
          </a:ln>
          <a:effectLst>
            <a:outerShdw blurRad="63500" sx="102000" sy="102000" algn="ctr" rotWithShape="0">
              <a:prstClr val="black">
                <a:alpha val="40000"/>
              </a:prstClr>
            </a:outerShdw>
          </a:effectLst>
        </p:spPr>
      </p:pic>
      <p:sp>
        <p:nvSpPr>
          <p:cNvPr id="30" name="Notched Right Arrow 29"/>
          <p:cNvSpPr/>
          <p:nvPr/>
        </p:nvSpPr>
        <p:spPr>
          <a:xfrm>
            <a:off x="4462944" y="2188275"/>
            <a:ext cx="2194560" cy="365760"/>
          </a:xfrm>
          <a:prstGeom prst="notchedRightArrow">
            <a:avLst>
              <a:gd name="adj1" fmla="val 50000"/>
              <a:gd name="adj2" fmla="val 50000"/>
            </a:avLst>
          </a:prstGeom>
          <a:solidFill>
            <a:schemeClr val="bg2"/>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dirty="0" err="1" smtClean="0">
              <a:latin typeface="Times New Roman" pitchFamily="18" charset="0"/>
              <a:cs typeface="Times New Roman" pitchFamily="18" charset="0"/>
            </a:endParaRPr>
          </a:p>
        </p:txBody>
      </p:sp>
      <p:sp>
        <p:nvSpPr>
          <p:cNvPr id="32" name="Notched Right Arrow 31"/>
          <p:cNvSpPr/>
          <p:nvPr/>
        </p:nvSpPr>
        <p:spPr>
          <a:xfrm>
            <a:off x="5127072" y="4949651"/>
            <a:ext cx="1554480" cy="365760"/>
          </a:xfrm>
          <a:prstGeom prst="notchedRightArrow">
            <a:avLst>
              <a:gd name="adj1" fmla="val 50000"/>
              <a:gd name="adj2" fmla="val 50000"/>
            </a:avLst>
          </a:prstGeom>
          <a:solidFill>
            <a:schemeClr val="bg2"/>
          </a:solidFill>
          <a:ln w="952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en-US" dirty="0" err="1" smtClean="0">
              <a:latin typeface="Times New Roman" pitchFamily="18" charset="0"/>
              <a:cs typeface="Times New Roman" pitchFamily="18" charset="0"/>
            </a:endParaRPr>
          </a:p>
        </p:txBody>
      </p:sp>
      <p:cxnSp>
        <p:nvCxnSpPr>
          <p:cNvPr id="35" name="Straight Connector 34"/>
          <p:cNvCxnSpPr/>
          <p:nvPr/>
        </p:nvCxnSpPr>
        <p:spPr>
          <a:xfrm>
            <a:off x="176169" y="3816991"/>
            <a:ext cx="6400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a:off x="8832645" y="1092120"/>
            <a:ext cx="0" cy="274320"/>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664279" y="1367405"/>
            <a:ext cx="1837189" cy="805343"/>
          </a:xfrm>
          <a:prstGeom prst="rect">
            <a:avLst/>
          </a:prstGeom>
          <a:noFill/>
        </p:spPr>
        <p:txBody>
          <a:bodyPr wrap="square" lIns="0" tIns="0" rIns="0" bIns="0" rtlCol="0">
            <a:noAutofit/>
          </a:bodyPr>
          <a:lstStyle/>
          <a:p>
            <a:r>
              <a:rPr lang="en-US" sz="1400" dirty="0" smtClean="0">
                <a:cs typeface="Times New Roman" pitchFamily="18" charset="0"/>
              </a:rPr>
              <a:t>Transition from non-standard definitions of </a:t>
            </a:r>
            <a:r>
              <a:rPr lang="en-US" sz="1400" b="1" dirty="0" smtClean="0">
                <a:solidFill>
                  <a:srgbClr val="0066FF"/>
                </a:solidFill>
                <a:cs typeface="Times New Roman" pitchFamily="18" charset="0"/>
              </a:rPr>
              <a:t>ConOps</a:t>
            </a:r>
            <a:r>
              <a:rPr lang="en-US" sz="1400" dirty="0" smtClean="0">
                <a:cs typeface="Times New Roman" pitchFamily="18" charset="0"/>
              </a:rPr>
              <a:t> </a:t>
            </a:r>
            <a:r>
              <a:rPr lang="en-US" sz="1200" dirty="0" smtClean="0">
                <a:cs typeface="Times New Roman" pitchFamily="18" charset="0"/>
              </a:rPr>
              <a:t>(mission, system, vehicle, function, etc.)…</a:t>
            </a:r>
            <a:endParaRPr lang="en-US" sz="1400" dirty="0" smtClean="0">
              <a:cs typeface="Times New Roman" pitchFamily="18" charset="0"/>
            </a:endParaRPr>
          </a:p>
        </p:txBody>
      </p:sp>
      <p:sp>
        <p:nvSpPr>
          <p:cNvPr id="43" name="TextBox 42"/>
          <p:cNvSpPr txBox="1"/>
          <p:nvPr/>
        </p:nvSpPr>
        <p:spPr>
          <a:xfrm>
            <a:off x="4605556" y="2551652"/>
            <a:ext cx="1904301" cy="1189838"/>
          </a:xfrm>
          <a:prstGeom prst="rect">
            <a:avLst/>
          </a:prstGeom>
          <a:noFill/>
        </p:spPr>
        <p:txBody>
          <a:bodyPr wrap="square" lIns="0" tIns="0" rIns="0" bIns="0" rtlCol="0">
            <a:noAutofit/>
          </a:bodyPr>
          <a:lstStyle/>
          <a:p>
            <a:r>
              <a:rPr lang="en-US" sz="1400" dirty="0" smtClean="0">
                <a:cs typeface="Times New Roman" pitchFamily="18" charset="0"/>
              </a:rPr>
              <a:t>To a standard method within a </a:t>
            </a:r>
            <a:r>
              <a:rPr lang="en-US" sz="1400" dirty="0" err="1" smtClean="0">
                <a:cs typeface="Times New Roman" pitchFamily="18" charset="0"/>
              </a:rPr>
              <a:t>SysML</a:t>
            </a:r>
            <a:r>
              <a:rPr lang="en-US" sz="1400" dirty="0" smtClean="0">
                <a:cs typeface="Times New Roman" pitchFamily="18" charset="0"/>
              </a:rPr>
              <a:t> database</a:t>
            </a:r>
            <a:endParaRPr lang="en-US" sz="1200" dirty="0" smtClean="0">
              <a:cs typeface="Times New Roman" pitchFamily="18" charset="0"/>
            </a:endParaRPr>
          </a:p>
          <a:p>
            <a:pPr>
              <a:buFontTx/>
              <a:buChar char="-"/>
            </a:pPr>
            <a:r>
              <a:rPr lang="en-US" sz="1200" dirty="0" smtClean="0">
                <a:cs typeface="Times New Roman" pitchFamily="18" charset="0"/>
              </a:rPr>
              <a:t> Enables systematic methods (reviewable, findable)</a:t>
            </a:r>
          </a:p>
          <a:p>
            <a:pPr>
              <a:buFontTx/>
              <a:buChar char="-"/>
            </a:pPr>
            <a:r>
              <a:rPr lang="en-US" sz="1200" dirty="0" smtClean="0">
                <a:cs typeface="Times New Roman" pitchFamily="18" charset="0"/>
              </a:rPr>
              <a:t> Reduces user errors (budgets, test, operations)</a:t>
            </a:r>
          </a:p>
          <a:p>
            <a:pPr>
              <a:buFontTx/>
              <a:buChar char="-"/>
            </a:pPr>
            <a:endParaRPr lang="en-US" sz="1200" dirty="0" smtClean="0">
              <a:cs typeface="Times New Roman" pitchFamily="18" charset="0"/>
            </a:endParaRPr>
          </a:p>
        </p:txBody>
      </p:sp>
      <p:sp>
        <p:nvSpPr>
          <p:cNvPr id="44" name="TextBox 43"/>
          <p:cNvSpPr txBox="1"/>
          <p:nvPr/>
        </p:nvSpPr>
        <p:spPr>
          <a:xfrm>
            <a:off x="4892182" y="4330118"/>
            <a:ext cx="1701566" cy="686500"/>
          </a:xfrm>
          <a:prstGeom prst="rect">
            <a:avLst/>
          </a:prstGeom>
          <a:noFill/>
        </p:spPr>
        <p:txBody>
          <a:bodyPr wrap="square" lIns="0" tIns="0" rIns="0" bIns="0" rtlCol="0">
            <a:noAutofit/>
          </a:bodyPr>
          <a:lstStyle/>
          <a:p>
            <a:r>
              <a:rPr lang="en-US" sz="1400" dirty="0" smtClean="0">
                <a:cs typeface="Times New Roman" pitchFamily="18" charset="0"/>
              </a:rPr>
              <a:t>Transition from multi-source, manual</a:t>
            </a:r>
            <a:r>
              <a:rPr lang="en-US" sz="1400" b="1" dirty="0" smtClean="0">
                <a:solidFill>
                  <a:srgbClr val="0066FF"/>
                </a:solidFill>
                <a:cs typeface="Times New Roman" pitchFamily="18" charset="0"/>
              </a:rPr>
              <a:t> test definitions</a:t>
            </a:r>
            <a:r>
              <a:rPr lang="en-US" sz="1400" dirty="0" smtClean="0">
                <a:cs typeface="Times New Roman" pitchFamily="18" charset="0"/>
              </a:rPr>
              <a:t>…</a:t>
            </a:r>
          </a:p>
        </p:txBody>
      </p:sp>
      <p:sp>
        <p:nvSpPr>
          <p:cNvPr id="45" name="TextBox 44"/>
          <p:cNvSpPr txBox="1"/>
          <p:nvPr/>
        </p:nvSpPr>
        <p:spPr>
          <a:xfrm>
            <a:off x="4900570" y="5346583"/>
            <a:ext cx="1693178" cy="1398165"/>
          </a:xfrm>
          <a:prstGeom prst="rect">
            <a:avLst/>
          </a:prstGeom>
          <a:noFill/>
        </p:spPr>
        <p:txBody>
          <a:bodyPr wrap="square" lIns="0" tIns="0" rIns="0" bIns="0" rtlCol="0">
            <a:noAutofit/>
          </a:bodyPr>
          <a:lstStyle/>
          <a:p>
            <a:r>
              <a:rPr lang="en-US" sz="1400" dirty="0" smtClean="0">
                <a:cs typeface="Times New Roman" pitchFamily="18" charset="0"/>
              </a:rPr>
              <a:t>To structured, selectable test framework</a:t>
            </a:r>
            <a:endParaRPr lang="en-US" sz="1200" dirty="0" smtClean="0">
              <a:cs typeface="Times New Roman" pitchFamily="18" charset="0"/>
            </a:endParaRPr>
          </a:p>
          <a:p>
            <a:pPr>
              <a:buFontTx/>
              <a:buChar char="-"/>
            </a:pPr>
            <a:r>
              <a:rPr lang="en-US" sz="1200" dirty="0" smtClean="0">
                <a:cs typeface="Times New Roman" pitchFamily="18" charset="0"/>
              </a:rPr>
              <a:t> Enables systematic methods (reviewable)</a:t>
            </a:r>
          </a:p>
          <a:p>
            <a:pPr>
              <a:buFontTx/>
              <a:buChar char="-"/>
            </a:pPr>
            <a:r>
              <a:rPr lang="en-US" sz="1200" dirty="0" smtClean="0">
                <a:cs typeface="Times New Roman" pitchFamily="18" charset="0"/>
              </a:rPr>
              <a:t> Reduces errors (clearly defined cases/options)</a:t>
            </a:r>
          </a:p>
          <a:p>
            <a:pPr>
              <a:buFontTx/>
              <a:buChar char="-"/>
            </a:pPr>
            <a:endParaRPr lang="en-US" sz="1200" dirty="0" smtClean="0">
              <a:cs typeface="Times New Roman" pitchFamily="18" charset="0"/>
            </a:endParaRPr>
          </a:p>
        </p:txBody>
      </p:sp>
      <p:sp>
        <p:nvSpPr>
          <p:cNvPr id="46" name="TextBox 45"/>
          <p:cNvSpPr txBox="1"/>
          <p:nvPr/>
        </p:nvSpPr>
        <p:spPr>
          <a:xfrm>
            <a:off x="6713990" y="3182224"/>
            <a:ext cx="1977003" cy="508932"/>
          </a:xfrm>
          <a:prstGeom prst="rect">
            <a:avLst/>
          </a:prstGeom>
          <a:noFill/>
        </p:spPr>
        <p:txBody>
          <a:bodyPr wrap="square" lIns="0" tIns="0" rIns="0" bIns="0" rtlCol="0">
            <a:noAutofit/>
          </a:bodyPr>
          <a:lstStyle/>
          <a:p>
            <a:r>
              <a:rPr lang="en-US" sz="1200" dirty="0" smtClean="0">
                <a:cs typeface="Times New Roman" pitchFamily="18" charset="0"/>
              </a:rPr>
              <a:t>One tool/database allows consistency of identifying test cases from use cases, behavior, and requirements</a:t>
            </a:r>
          </a:p>
        </p:txBody>
      </p:sp>
      <p:cxnSp>
        <p:nvCxnSpPr>
          <p:cNvPr id="47" name="Straight Arrow Connector 46"/>
          <p:cNvCxnSpPr/>
          <p:nvPr/>
        </p:nvCxnSpPr>
        <p:spPr>
          <a:xfrm>
            <a:off x="8657441" y="3110106"/>
            <a:ext cx="0" cy="849497"/>
          </a:xfrm>
          <a:prstGeom prst="straightConnector1">
            <a:avLst/>
          </a:prstGeom>
          <a:ln w="19050">
            <a:solidFill>
              <a:srgbClr val="0066FF"/>
            </a:solidFill>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a:t>
            </a:r>
            <a:r>
              <a:rPr lang="en-US" dirty="0" err="1" smtClean="0"/>
              <a:t>SysML</a:t>
            </a:r>
            <a:r>
              <a:rPr lang="en-US" dirty="0" smtClean="0"/>
              <a:t> Deployment Paths</a:t>
            </a:r>
            <a:endParaRPr lang="en-US" dirty="0"/>
          </a:p>
        </p:txBody>
      </p:sp>
      <p:sp>
        <p:nvSpPr>
          <p:cNvPr id="3" name="Slide Number Placeholder 2"/>
          <p:cNvSpPr>
            <a:spLocks noGrp="1"/>
          </p:cNvSpPr>
          <p:nvPr>
            <p:ph type="sldNum" sz="quarter" idx="10"/>
          </p:nvPr>
        </p:nvSpPr>
        <p:spPr/>
        <p:txBody>
          <a:bodyPr/>
          <a:lstStyle/>
          <a:p>
            <a:fld id="{5CBCEC27-BF7D-40E1-93E0-81EF328771D0}" type="slidenum">
              <a:rPr lang="en-US" smtClean="0"/>
              <a:pPr/>
              <a:t>4</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cxnSp>
        <p:nvCxnSpPr>
          <p:cNvPr id="5" name="Straight Connector 4"/>
          <p:cNvCxnSpPr/>
          <p:nvPr/>
        </p:nvCxnSpPr>
        <p:spPr>
          <a:xfrm>
            <a:off x="176169" y="3816991"/>
            <a:ext cx="713232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93615" y="1057013"/>
            <a:ext cx="7139031" cy="2751589"/>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7171" y="3851946"/>
            <a:ext cx="7115262" cy="2565632"/>
          </a:xfrm>
          <a:prstGeom prst="straightConnector1">
            <a:avLst/>
          </a:prstGeom>
          <a:ln w="19050">
            <a:solidFill>
              <a:srgbClr val="0066FF"/>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48112" y="990091"/>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1</a:t>
            </a:r>
          </a:p>
        </p:txBody>
      </p:sp>
      <p:sp>
        <p:nvSpPr>
          <p:cNvPr id="12" name="Oval 11"/>
          <p:cNvSpPr/>
          <p:nvPr/>
        </p:nvSpPr>
        <p:spPr>
          <a:xfrm>
            <a:off x="1967917" y="1553552"/>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2</a:t>
            </a:r>
          </a:p>
        </p:txBody>
      </p:sp>
      <p:sp>
        <p:nvSpPr>
          <p:cNvPr id="13" name="Oval 12"/>
          <p:cNvSpPr/>
          <p:nvPr/>
        </p:nvSpPr>
        <p:spPr>
          <a:xfrm>
            <a:off x="3185718" y="2058289"/>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3</a:t>
            </a:r>
          </a:p>
        </p:txBody>
      </p:sp>
      <p:sp>
        <p:nvSpPr>
          <p:cNvPr id="14" name="Oval 13"/>
          <p:cNvSpPr/>
          <p:nvPr/>
        </p:nvSpPr>
        <p:spPr>
          <a:xfrm>
            <a:off x="4965582" y="2730807"/>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4</a:t>
            </a:r>
          </a:p>
        </p:txBody>
      </p:sp>
      <p:sp>
        <p:nvSpPr>
          <p:cNvPr id="15" name="Oval 14"/>
          <p:cNvSpPr/>
          <p:nvPr/>
        </p:nvSpPr>
        <p:spPr>
          <a:xfrm>
            <a:off x="449509" y="6209441"/>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1</a:t>
            </a:r>
          </a:p>
        </p:txBody>
      </p:sp>
      <p:sp>
        <p:nvSpPr>
          <p:cNvPr id="16" name="Oval 15"/>
          <p:cNvSpPr/>
          <p:nvPr/>
        </p:nvSpPr>
        <p:spPr>
          <a:xfrm>
            <a:off x="2036427" y="5632000"/>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2</a:t>
            </a:r>
          </a:p>
        </p:txBody>
      </p:sp>
      <p:sp>
        <p:nvSpPr>
          <p:cNvPr id="17" name="Oval 16"/>
          <p:cNvSpPr/>
          <p:nvPr/>
        </p:nvSpPr>
        <p:spPr>
          <a:xfrm>
            <a:off x="3338118" y="5172003"/>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3</a:t>
            </a:r>
          </a:p>
        </p:txBody>
      </p:sp>
      <p:sp>
        <p:nvSpPr>
          <p:cNvPr id="18" name="Oval 17"/>
          <p:cNvSpPr/>
          <p:nvPr/>
        </p:nvSpPr>
        <p:spPr>
          <a:xfrm>
            <a:off x="5126371" y="4510671"/>
            <a:ext cx="110453" cy="259675"/>
          </a:xfrm>
          <a:prstGeom prst="ellipse">
            <a:avLst/>
          </a:prstGeom>
          <a:solidFill>
            <a:srgbClr val="0066FF"/>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algn="ctr"/>
            <a:r>
              <a:rPr lang="en-US" sz="1200" b="1" dirty="0" smtClean="0">
                <a:cs typeface="Times New Roman" pitchFamily="18" charset="0"/>
              </a:rPr>
              <a:t>4</a:t>
            </a:r>
          </a:p>
        </p:txBody>
      </p:sp>
      <p:sp>
        <p:nvSpPr>
          <p:cNvPr id="19" name="Rectangle 18"/>
          <p:cNvSpPr/>
          <p:nvPr/>
        </p:nvSpPr>
        <p:spPr>
          <a:xfrm>
            <a:off x="7145994" y="2984113"/>
            <a:ext cx="1831655" cy="707886"/>
          </a:xfrm>
          <a:prstGeom prst="rect">
            <a:avLst/>
          </a:prstGeom>
          <a:noFill/>
        </p:spPr>
        <p:txBody>
          <a:bodyPr wrap="none" lIns="91440" tIns="45720" rIns="91440" bIns="45720">
            <a:spAutoFit/>
          </a:bodyPr>
          <a:lstStyle/>
          <a:p>
            <a:pPr algn="ctr"/>
            <a:r>
              <a:rPr lang="en-US" sz="40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ConOps</a:t>
            </a:r>
            <a:endParaRPr lang="en-US" sz="40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7136592" y="4034135"/>
            <a:ext cx="2007408" cy="707886"/>
          </a:xfrm>
          <a:prstGeom prst="rect">
            <a:avLst/>
          </a:prstGeom>
          <a:noFill/>
        </p:spPr>
        <p:txBody>
          <a:bodyPr wrap="none" lIns="91440" tIns="45720" rIns="91440" bIns="45720">
            <a:spAutoFit/>
          </a:bodyPr>
          <a:lstStyle/>
          <a:p>
            <a:pPr algn="ctr"/>
            <a:r>
              <a:rPr lang="en-US" sz="40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FM &amp; SA</a:t>
            </a:r>
            <a:endParaRPr lang="en-US" sz="40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1" name="Line Callout 1 (Accent Bar) 20"/>
          <p:cNvSpPr/>
          <p:nvPr/>
        </p:nvSpPr>
        <p:spPr>
          <a:xfrm>
            <a:off x="243282" y="1723830"/>
            <a:ext cx="1350626" cy="1883436"/>
          </a:xfrm>
          <a:prstGeom prst="accentCallout1">
            <a:avLst>
              <a:gd name="adj1" fmla="val -146"/>
              <a:gd name="adj2" fmla="val -4629"/>
              <a:gd name="adj3" fmla="val -27618"/>
              <a:gd name="adj4" fmla="val 164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Explore use of </a:t>
            </a:r>
            <a:r>
              <a:rPr lang="en-US" sz="1200" dirty="0" err="1" smtClean="0">
                <a:solidFill>
                  <a:schemeClr val="bg2"/>
                </a:solidFill>
                <a:cs typeface="Times New Roman" pitchFamily="18" charset="0"/>
              </a:rPr>
              <a:t>SysML</a:t>
            </a:r>
            <a:r>
              <a:rPr lang="en-US" sz="1200" dirty="0" smtClean="0">
                <a:solidFill>
                  <a:schemeClr val="bg2"/>
                </a:solidFill>
                <a:cs typeface="Times New Roman" pitchFamily="18" charset="0"/>
              </a:rPr>
              <a:t> for behavior diagrams and definition of:</a:t>
            </a:r>
          </a:p>
          <a:p>
            <a:pPr>
              <a:buFontTx/>
              <a:buChar char="-"/>
            </a:pPr>
            <a:r>
              <a:rPr lang="en-US" sz="1200" dirty="0" smtClean="0">
                <a:solidFill>
                  <a:schemeClr val="bg2"/>
                </a:solidFill>
                <a:cs typeface="Times New Roman" pitchFamily="18" charset="0"/>
              </a:rPr>
              <a:t>System modes</a:t>
            </a:r>
          </a:p>
          <a:p>
            <a:pPr>
              <a:buFontTx/>
              <a:buChar char="-"/>
            </a:pPr>
            <a:r>
              <a:rPr lang="en-US" sz="1200" dirty="0" smtClean="0">
                <a:solidFill>
                  <a:schemeClr val="bg2"/>
                </a:solidFill>
                <a:cs typeface="Times New Roman" pitchFamily="18" charset="0"/>
              </a:rPr>
              <a:t>Mode transitions</a:t>
            </a:r>
          </a:p>
          <a:p>
            <a:pPr>
              <a:buFontTx/>
              <a:buChar char="-"/>
            </a:pPr>
            <a:r>
              <a:rPr lang="en-US" sz="1200" dirty="0" smtClean="0">
                <a:solidFill>
                  <a:schemeClr val="bg2"/>
                </a:solidFill>
                <a:cs typeface="Times New Roman" pitchFamily="18" charset="0"/>
              </a:rPr>
              <a:t>System states</a:t>
            </a:r>
          </a:p>
          <a:p>
            <a:pPr>
              <a:buFontTx/>
              <a:buChar char="-"/>
            </a:pPr>
            <a:r>
              <a:rPr lang="en-US" sz="1200" dirty="0" smtClean="0">
                <a:solidFill>
                  <a:schemeClr val="bg2"/>
                </a:solidFill>
                <a:cs typeface="Times New Roman" pitchFamily="18" charset="0"/>
              </a:rPr>
              <a:t>Stat</a:t>
            </a:r>
            <a:r>
              <a:rPr lang="en-US" sz="1200" dirty="0" smtClean="0">
                <a:solidFill>
                  <a:srgbClr val="FF0000"/>
                </a:solidFill>
                <a:cs typeface="Times New Roman" pitchFamily="18" charset="0"/>
              </a:rPr>
              <a:t>e</a:t>
            </a:r>
            <a:r>
              <a:rPr lang="en-US" sz="1200" dirty="0" smtClean="0">
                <a:solidFill>
                  <a:schemeClr val="bg2"/>
                </a:solidFill>
                <a:cs typeface="Times New Roman" pitchFamily="18" charset="0"/>
              </a:rPr>
              <a:t> transitions</a:t>
            </a:r>
          </a:p>
          <a:p>
            <a:pPr>
              <a:buFontTx/>
              <a:buChar char="-"/>
            </a:pPr>
            <a:r>
              <a:rPr lang="en-US" sz="1200" dirty="0" smtClean="0">
                <a:solidFill>
                  <a:schemeClr val="bg2"/>
                </a:solidFill>
                <a:cs typeface="Times New Roman" pitchFamily="18" charset="0"/>
              </a:rPr>
              <a:t>System activities</a:t>
            </a:r>
          </a:p>
          <a:p>
            <a:pPr>
              <a:buFontTx/>
              <a:buChar char="-"/>
            </a:pPr>
            <a:r>
              <a:rPr lang="en-US" sz="1200" dirty="0" smtClean="0">
                <a:solidFill>
                  <a:schemeClr val="bg2"/>
                </a:solidFill>
                <a:cs typeface="Times New Roman" pitchFamily="18" charset="0"/>
              </a:rPr>
              <a:t>Activity constraints</a:t>
            </a:r>
          </a:p>
        </p:txBody>
      </p:sp>
      <p:sp>
        <p:nvSpPr>
          <p:cNvPr id="22" name="Line Callout 1 (Accent Bar) 21"/>
          <p:cNvSpPr/>
          <p:nvPr/>
        </p:nvSpPr>
        <p:spPr>
          <a:xfrm>
            <a:off x="1863755" y="2340528"/>
            <a:ext cx="1231783" cy="1275128"/>
          </a:xfrm>
          <a:prstGeom prst="accentCallout1">
            <a:avLst>
              <a:gd name="adj1" fmla="val -146"/>
              <a:gd name="adj2" fmla="val -4629"/>
              <a:gd name="adj3" fmla="val -44470"/>
              <a:gd name="adj4" fmla="val 11953"/>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Guidelines for standard use, integration of requirements tool sets, and report generation</a:t>
            </a:r>
          </a:p>
        </p:txBody>
      </p:sp>
      <p:sp>
        <p:nvSpPr>
          <p:cNvPr id="23" name="Line Callout 1 (Accent Bar) 22"/>
          <p:cNvSpPr/>
          <p:nvPr/>
        </p:nvSpPr>
        <p:spPr>
          <a:xfrm>
            <a:off x="3626842" y="1627465"/>
            <a:ext cx="1231783" cy="638962"/>
          </a:xfrm>
          <a:prstGeom prst="accentCallout1">
            <a:avLst>
              <a:gd name="adj1" fmla="val 1828"/>
              <a:gd name="adj2" fmla="val -3948"/>
              <a:gd name="adj3" fmla="val 83819"/>
              <a:gd name="adj4" fmla="val -3027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Initial integration with MBSE and system test tools</a:t>
            </a:r>
          </a:p>
        </p:txBody>
      </p:sp>
      <p:sp>
        <p:nvSpPr>
          <p:cNvPr id="24" name="Line Callout 1 (Accent Bar) 23"/>
          <p:cNvSpPr/>
          <p:nvPr/>
        </p:nvSpPr>
        <p:spPr>
          <a:xfrm>
            <a:off x="5616431" y="1627464"/>
            <a:ext cx="1231783" cy="1216404"/>
          </a:xfrm>
          <a:prstGeom prst="accentCallout1">
            <a:avLst>
              <a:gd name="adj1" fmla="val 1828"/>
              <a:gd name="adj2" fmla="val -3948"/>
              <a:gd name="adj3" fmla="val 93007"/>
              <a:gd name="adj4" fmla="val -4457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Expansion of behavior and sequencing diagrams to lower levels of system definition</a:t>
            </a:r>
          </a:p>
        </p:txBody>
      </p:sp>
      <p:sp>
        <p:nvSpPr>
          <p:cNvPr id="25" name="TextBox 24"/>
          <p:cNvSpPr txBox="1"/>
          <p:nvPr/>
        </p:nvSpPr>
        <p:spPr>
          <a:xfrm>
            <a:off x="7482981" y="3709333"/>
            <a:ext cx="1476462" cy="258660"/>
          </a:xfrm>
          <a:prstGeom prst="rect">
            <a:avLst/>
          </a:prstGeom>
          <a:noFill/>
        </p:spPr>
        <p:txBody>
          <a:bodyPr wrap="square" lIns="0" tIns="0" rIns="0" bIns="0" rtlCol="0">
            <a:noAutofit/>
          </a:bodyPr>
          <a:lstStyle/>
          <a:p>
            <a:r>
              <a:rPr lang="en-US" sz="1400" dirty="0" smtClean="0">
                <a:cs typeface="Times New Roman" pitchFamily="18" charset="0"/>
              </a:rPr>
              <a:t>Dream Big</a:t>
            </a:r>
            <a:endParaRPr lang="en-US" sz="1200" dirty="0" smtClean="0">
              <a:cs typeface="Times New Roman" pitchFamily="18" charset="0"/>
            </a:endParaRPr>
          </a:p>
        </p:txBody>
      </p:sp>
      <p:sp>
        <p:nvSpPr>
          <p:cNvPr id="26" name="Line Callout 1 (Accent Bar) 25"/>
          <p:cNvSpPr/>
          <p:nvPr/>
        </p:nvSpPr>
        <p:spPr>
          <a:xfrm>
            <a:off x="236291" y="3956702"/>
            <a:ext cx="1350626" cy="1883436"/>
          </a:xfrm>
          <a:prstGeom prst="accentCallout1">
            <a:avLst>
              <a:gd name="adj1" fmla="val 98289"/>
              <a:gd name="adj2" fmla="val -4629"/>
              <a:gd name="adj3" fmla="val 122039"/>
              <a:gd name="adj4" fmla="val 1648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Explore use of </a:t>
            </a:r>
            <a:r>
              <a:rPr lang="en-US" sz="1200" dirty="0" err="1" smtClean="0">
                <a:solidFill>
                  <a:schemeClr val="bg2"/>
                </a:solidFill>
                <a:cs typeface="Times New Roman" pitchFamily="18" charset="0"/>
              </a:rPr>
              <a:t>SysML</a:t>
            </a:r>
            <a:r>
              <a:rPr lang="en-US" sz="1200" dirty="0" smtClean="0">
                <a:solidFill>
                  <a:schemeClr val="bg2"/>
                </a:solidFill>
                <a:cs typeface="Times New Roman" pitchFamily="18" charset="0"/>
              </a:rPr>
              <a:t> for test definitions:</a:t>
            </a:r>
          </a:p>
          <a:p>
            <a:pPr>
              <a:buFontTx/>
              <a:buChar char="-"/>
            </a:pPr>
            <a:r>
              <a:rPr lang="en-US" sz="1200" dirty="0" smtClean="0">
                <a:solidFill>
                  <a:schemeClr val="bg2"/>
                </a:solidFill>
                <a:cs typeface="Times New Roman" pitchFamily="18" charset="0"/>
              </a:rPr>
              <a:t>Test scenario</a:t>
            </a:r>
          </a:p>
          <a:p>
            <a:pPr>
              <a:buFontTx/>
              <a:buChar char="-"/>
            </a:pPr>
            <a:r>
              <a:rPr lang="en-US" sz="1200" dirty="0" smtClean="0">
                <a:solidFill>
                  <a:schemeClr val="bg2"/>
                </a:solidFill>
                <a:cs typeface="Times New Roman" pitchFamily="18" charset="0"/>
              </a:rPr>
              <a:t>Action timing</a:t>
            </a:r>
          </a:p>
          <a:p>
            <a:pPr>
              <a:buFontTx/>
              <a:buChar char="-"/>
            </a:pPr>
            <a:r>
              <a:rPr lang="en-US" sz="1200" dirty="0" smtClean="0">
                <a:solidFill>
                  <a:schemeClr val="bg2"/>
                </a:solidFill>
                <a:cs typeface="Times New Roman" pitchFamily="18" charset="0"/>
              </a:rPr>
              <a:t>Action / Failure</a:t>
            </a:r>
          </a:p>
          <a:p>
            <a:pPr>
              <a:buFontTx/>
              <a:buChar char="-"/>
            </a:pPr>
            <a:r>
              <a:rPr lang="en-US" sz="1200" dirty="0" smtClean="0">
                <a:solidFill>
                  <a:schemeClr val="bg2"/>
                </a:solidFill>
                <a:cs typeface="Times New Roman" pitchFamily="18" charset="0"/>
              </a:rPr>
              <a:t>Expected response</a:t>
            </a:r>
          </a:p>
          <a:p>
            <a:pPr>
              <a:buFontTx/>
              <a:buChar char="-"/>
            </a:pPr>
            <a:r>
              <a:rPr lang="en-US" sz="1200" dirty="0" smtClean="0">
                <a:solidFill>
                  <a:schemeClr val="bg2"/>
                </a:solidFill>
                <a:cs typeface="Times New Roman" pitchFamily="18" charset="0"/>
              </a:rPr>
              <a:t>System response</a:t>
            </a:r>
          </a:p>
          <a:p>
            <a:pPr>
              <a:buFontTx/>
              <a:buChar char="-"/>
            </a:pPr>
            <a:r>
              <a:rPr lang="en-US" sz="1200" dirty="0" smtClean="0">
                <a:solidFill>
                  <a:schemeClr val="bg2"/>
                </a:solidFill>
                <a:cs typeface="Times New Roman" pitchFamily="18" charset="0"/>
              </a:rPr>
              <a:t>Ancillary objectives</a:t>
            </a:r>
          </a:p>
        </p:txBody>
      </p:sp>
      <p:sp>
        <p:nvSpPr>
          <p:cNvPr id="27" name="Line Callout 1 (Accent Bar) 26"/>
          <p:cNvSpPr/>
          <p:nvPr/>
        </p:nvSpPr>
        <p:spPr>
          <a:xfrm>
            <a:off x="1865153" y="3952614"/>
            <a:ext cx="1231783" cy="1275128"/>
          </a:xfrm>
          <a:prstGeom prst="accentCallout1">
            <a:avLst>
              <a:gd name="adj1" fmla="val 99854"/>
              <a:gd name="adj2" fmla="val -5310"/>
              <a:gd name="adj3" fmla="val 133819"/>
              <a:gd name="adj4" fmla="val 17401"/>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Guidelines for standard use, integration of test architecture and ConOps constructs</a:t>
            </a:r>
          </a:p>
        </p:txBody>
      </p:sp>
      <p:sp>
        <p:nvSpPr>
          <p:cNvPr id="28" name="Line Callout 1 (Accent Bar) 27"/>
          <p:cNvSpPr/>
          <p:nvPr/>
        </p:nvSpPr>
        <p:spPr>
          <a:xfrm>
            <a:off x="3619851" y="5469622"/>
            <a:ext cx="1329654" cy="1157681"/>
          </a:xfrm>
          <a:prstGeom prst="accentCallout1">
            <a:avLst>
              <a:gd name="adj1" fmla="val -762"/>
              <a:gd name="adj2" fmla="val -3948"/>
              <a:gd name="adj3" fmla="val -11946"/>
              <a:gd name="adj4" fmla="val -14959"/>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Use of </a:t>
            </a:r>
            <a:r>
              <a:rPr lang="en-US" sz="1200" dirty="0" err="1" smtClean="0">
                <a:solidFill>
                  <a:schemeClr val="bg2"/>
                </a:solidFill>
                <a:cs typeface="Times New Roman" pitchFamily="18" charset="0"/>
              </a:rPr>
              <a:t>SysML</a:t>
            </a:r>
            <a:r>
              <a:rPr lang="en-US" sz="1200" dirty="0" smtClean="0">
                <a:solidFill>
                  <a:schemeClr val="bg2"/>
                </a:solidFill>
                <a:cs typeface="Times New Roman" pitchFamily="18" charset="0"/>
              </a:rPr>
              <a:t> to capture FM &amp; SA design artifacts</a:t>
            </a:r>
          </a:p>
          <a:p>
            <a:pPr>
              <a:buFontTx/>
              <a:buChar char="-"/>
            </a:pPr>
            <a:r>
              <a:rPr lang="en-US" sz="1200" dirty="0" smtClean="0">
                <a:solidFill>
                  <a:schemeClr val="bg2"/>
                </a:solidFill>
                <a:cs typeface="Times New Roman" pitchFamily="18" charset="0"/>
              </a:rPr>
              <a:t>Behavior</a:t>
            </a:r>
          </a:p>
          <a:p>
            <a:pPr>
              <a:buFontTx/>
              <a:buChar char="-"/>
            </a:pPr>
            <a:r>
              <a:rPr lang="en-US" sz="1200" dirty="0" smtClean="0">
                <a:solidFill>
                  <a:schemeClr val="bg2"/>
                </a:solidFill>
                <a:cs typeface="Times New Roman" pitchFamily="18" charset="0"/>
              </a:rPr>
              <a:t>Critical sequences</a:t>
            </a:r>
          </a:p>
          <a:p>
            <a:pPr>
              <a:buFontTx/>
              <a:buChar char="-"/>
            </a:pPr>
            <a:r>
              <a:rPr lang="en-US" sz="1200" dirty="0" smtClean="0">
                <a:solidFill>
                  <a:schemeClr val="bg2"/>
                </a:solidFill>
                <a:cs typeface="Times New Roman" pitchFamily="18" charset="0"/>
              </a:rPr>
              <a:t>Failure categories</a:t>
            </a:r>
          </a:p>
        </p:txBody>
      </p:sp>
      <p:sp>
        <p:nvSpPr>
          <p:cNvPr id="29" name="Line Callout 1 (Accent Bar) 28"/>
          <p:cNvSpPr/>
          <p:nvPr/>
        </p:nvSpPr>
        <p:spPr>
          <a:xfrm>
            <a:off x="5617829" y="4927141"/>
            <a:ext cx="1231783" cy="1616272"/>
          </a:xfrm>
          <a:prstGeom prst="accentCallout1">
            <a:avLst>
              <a:gd name="adj1" fmla="val -762"/>
              <a:gd name="adj2" fmla="val -3948"/>
              <a:gd name="adj3" fmla="val -13895"/>
              <a:gd name="adj4" fmla="val -3231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200" dirty="0" smtClean="0">
                <a:solidFill>
                  <a:schemeClr val="bg2"/>
                </a:solidFill>
                <a:cs typeface="Times New Roman" pitchFamily="18" charset="0"/>
              </a:rPr>
              <a:t>Guidelines for use in FM &amp; SA design development and design integration with system objectives</a:t>
            </a:r>
          </a:p>
          <a:p>
            <a:r>
              <a:rPr lang="en-US" sz="1200" dirty="0" smtClean="0">
                <a:solidFill>
                  <a:schemeClr val="bg2"/>
                </a:solidFill>
                <a:cs typeface="Times New Roman" pitchFamily="18" charset="0"/>
              </a:rPr>
              <a:t>Automated test generation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hape 119"/>
          <p:cNvSpPr/>
          <p:nvPr/>
        </p:nvSpPr>
        <p:spPr>
          <a:xfrm>
            <a:off x="2476056" y="2013477"/>
            <a:ext cx="1828800" cy="3657600"/>
          </a:xfrm>
          <a:prstGeom prst="roundRect">
            <a:avLst>
              <a:gd name="adj" fmla="val 12374"/>
            </a:avLst>
          </a:prstGeom>
          <a:solidFill>
            <a:srgbClr val="C1EDFC"/>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lstStyle>
            <a:lvl1pPr>
              <a:defRPr sz="2400" b="1">
                <a:solidFill>
                  <a:schemeClr val="accent1">
                    <a:hueOff val="273562"/>
                    <a:satOff val="2937"/>
                    <a:lumOff val="-22233"/>
                  </a:schemeClr>
                </a:solidFill>
                <a:latin typeface="Helvetica"/>
                <a:ea typeface="Helvetica"/>
                <a:cs typeface="Helvetica"/>
                <a:sym typeface="Helvetica"/>
              </a:defRPr>
            </a:lvl1pPr>
          </a:lstStyle>
          <a:p>
            <a:pPr algn="ctr"/>
            <a:r>
              <a:rPr lang="en-US" sz="1400" dirty="0" smtClean="0"/>
              <a:t>Test Execution</a:t>
            </a:r>
            <a:endParaRPr sz="1400" dirty="0"/>
          </a:p>
        </p:txBody>
      </p:sp>
      <p:sp>
        <p:nvSpPr>
          <p:cNvPr id="2" name="Title 1"/>
          <p:cNvSpPr>
            <a:spLocks noGrp="1"/>
          </p:cNvSpPr>
          <p:nvPr>
            <p:ph type="title"/>
          </p:nvPr>
        </p:nvSpPr>
        <p:spPr/>
        <p:txBody>
          <a:bodyPr/>
          <a:lstStyle/>
          <a:p>
            <a:r>
              <a:rPr lang="en-US" dirty="0" smtClean="0"/>
              <a:t>FM &amp; SA Test Architecture</a:t>
            </a:r>
            <a:endParaRPr lang="en-US" dirty="0"/>
          </a:p>
        </p:txBody>
      </p:sp>
      <p:sp>
        <p:nvSpPr>
          <p:cNvPr id="3" name="Slide Number Placeholder 2"/>
          <p:cNvSpPr>
            <a:spLocks noGrp="1"/>
          </p:cNvSpPr>
          <p:nvPr>
            <p:ph type="sldNum" sz="quarter" idx="10"/>
          </p:nvPr>
        </p:nvSpPr>
        <p:spPr/>
        <p:txBody>
          <a:bodyPr/>
          <a:lstStyle/>
          <a:p>
            <a:fld id="{5CBCEC27-BF7D-40E1-93E0-81EF328771D0}" type="slidenum">
              <a:rPr lang="en-US" smtClean="0"/>
              <a:pPr/>
              <a:t>5</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
        <p:nvSpPr>
          <p:cNvPr id="5" name="Shape 119"/>
          <p:cNvSpPr/>
          <p:nvPr/>
        </p:nvSpPr>
        <p:spPr>
          <a:xfrm>
            <a:off x="4851716" y="2022442"/>
            <a:ext cx="1737360" cy="3657600"/>
          </a:xfrm>
          <a:prstGeom prst="roundRect">
            <a:avLst>
              <a:gd name="adj" fmla="val 12374"/>
            </a:avLst>
          </a:prstGeom>
          <a:solidFill>
            <a:srgbClr val="C1EDFC"/>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lstStyle>
            <a:lvl1pPr>
              <a:defRPr sz="2400" b="1">
                <a:solidFill>
                  <a:schemeClr val="accent1">
                    <a:hueOff val="273562"/>
                    <a:satOff val="2937"/>
                    <a:lumOff val="-22233"/>
                  </a:schemeClr>
                </a:solidFill>
                <a:latin typeface="Helvetica"/>
                <a:ea typeface="Helvetica"/>
                <a:cs typeface="Helvetica"/>
                <a:sym typeface="Helvetica"/>
              </a:defRPr>
            </a:lvl1pPr>
          </a:lstStyle>
          <a:p>
            <a:pPr algn="ctr"/>
            <a:r>
              <a:rPr sz="1400"/>
              <a:t>Post Test Level 0 Processing</a:t>
            </a:r>
          </a:p>
        </p:txBody>
      </p:sp>
      <p:sp>
        <p:nvSpPr>
          <p:cNvPr id="6" name="Shape 120"/>
          <p:cNvSpPr/>
          <p:nvPr/>
        </p:nvSpPr>
        <p:spPr>
          <a:xfrm>
            <a:off x="5034596" y="2702387"/>
            <a:ext cx="1371600" cy="457200"/>
          </a:xfrm>
          <a:prstGeom prst="roundRect">
            <a:avLst>
              <a:gd name="adj" fmla="val 21908"/>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sz="1400" dirty="0" smtClean="0"/>
              <a:t>Collect</a:t>
            </a:r>
          </a:p>
          <a:p>
            <a:pPr algn="ctr">
              <a:defRPr sz="1800" b="1">
                <a:solidFill>
                  <a:srgbClr val="FFFFFF"/>
                </a:solidFill>
                <a:latin typeface="Helvetica"/>
                <a:ea typeface="Helvetica"/>
                <a:cs typeface="Helvetica"/>
                <a:sym typeface="Helvetica"/>
              </a:defRPr>
            </a:pPr>
            <a:r>
              <a:rPr sz="1400" dirty="0" smtClean="0"/>
              <a:t>Log Files</a:t>
            </a:r>
            <a:endParaRPr sz="1400" dirty="0"/>
          </a:p>
        </p:txBody>
      </p:sp>
      <p:sp>
        <p:nvSpPr>
          <p:cNvPr id="10" name="Shape 124"/>
          <p:cNvSpPr/>
          <p:nvPr/>
        </p:nvSpPr>
        <p:spPr>
          <a:xfrm>
            <a:off x="5034596" y="3270324"/>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sz="1400"/>
              <a:t>Process</a:t>
            </a:r>
          </a:p>
          <a:p>
            <a:pPr algn="ctr">
              <a:defRPr sz="1800" b="1">
                <a:solidFill>
                  <a:srgbClr val="FFFFFF"/>
                </a:solidFill>
                <a:latin typeface="Helvetica"/>
                <a:ea typeface="Helvetica"/>
                <a:cs typeface="Helvetica"/>
                <a:sym typeface="Helvetica"/>
              </a:defRPr>
            </a:pPr>
            <a:r>
              <a:rPr sz="1400"/>
              <a:t>Log Files</a:t>
            </a:r>
          </a:p>
        </p:txBody>
      </p:sp>
      <p:sp>
        <p:nvSpPr>
          <p:cNvPr id="11" name="Shape 125"/>
          <p:cNvSpPr/>
          <p:nvPr/>
        </p:nvSpPr>
        <p:spPr>
          <a:xfrm>
            <a:off x="5034596" y="3835260"/>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sz="1400"/>
              <a:t>Evaluate</a:t>
            </a:r>
          </a:p>
          <a:p>
            <a:pPr algn="ctr">
              <a:defRPr sz="1800" b="1">
                <a:solidFill>
                  <a:srgbClr val="FFFFFF"/>
                </a:solidFill>
                <a:latin typeface="Helvetica"/>
                <a:ea typeface="Helvetica"/>
                <a:cs typeface="Helvetica"/>
                <a:sym typeface="Helvetica"/>
              </a:defRPr>
            </a:pPr>
            <a:r>
              <a:rPr sz="1400"/>
              <a:t>Events</a:t>
            </a:r>
          </a:p>
        </p:txBody>
      </p:sp>
      <p:sp>
        <p:nvSpPr>
          <p:cNvPr id="12" name="Shape 126"/>
          <p:cNvSpPr/>
          <p:nvPr/>
        </p:nvSpPr>
        <p:spPr>
          <a:xfrm>
            <a:off x="5034596" y="4410954"/>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sz="1400"/>
              <a:t>Evaluate</a:t>
            </a:r>
          </a:p>
          <a:p>
            <a:pPr algn="ctr">
              <a:defRPr sz="1800" b="1">
                <a:solidFill>
                  <a:srgbClr val="FFFFFF"/>
                </a:solidFill>
                <a:latin typeface="Helvetica"/>
                <a:ea typeface="Helvetica"/>
                <a:cs typeface="Helvetica"/>
                <a:sym typeface="Helvetica"/>
              </a:defRPr>
            </a:pPr>
            <a:r>
              <a:rPr sz="1400"/>
              <a:t>Telemetry</a:t>
            </a:r>
          </a:p>
        </p:txBody>
      </p:sp>
      <p:sp>
        <p:nvSpPr>
          <p:cNvPr id="13" name="Shape 127"/>
          <p:cNvSpPr/>
          <p:nvPr/>
        </p:nvSpPr>
        <p:spPr>
          <a:xfrm>
            <a:off x="5034596" y="5018922"/>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1800" b="1">
                <a:solidFill>
                  <a:srgbClr val="FFFFFF"/>
                </a:solidFill>
                <a:latin typeface="Helvetica"/>
                <a:ea typeface="Helvetica"/>
                <a:cs typeface="Helvetica"/>
                <a:sym typeface="Helvetica"/>
              </a:defRPr>
            </a:lvl1pPr>
          </a:lstStyle>
          <a:p>
            <a:pPr algn="ctr"/>
            <a:r>
              <a:rPr sz="1400"/>
              <a:t>Update Status Sheet</a:t>
            </a:r>
          </a:p>
        </p:txBody>
      </p:sp>
      <p:sp>
        <p:nvSpPr>
          <p:cNvPr id="14" name="Shape 128"/>
          <p:cNvSpPr/>
          <p:nvPr/>
        </p:nvSpPr>
        <p:spPr>
          <a:xfrm>
            <a:off x="7071668" y="2011684"/>
            <a:ext cx="1828800" cy="914400"/>
          </a:xfrm>
          <a:prstGeom prst="roundRect">
            <a:avLst>
              <a:gd name="adj" fmla="val 16508"/>
            </a:avLst>
          </a:prstGeom>
          <a:solidFill>
            <a:srgbClr val="E6E6E6"/>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lstStyle>
            <a:lvl1pPr>
              <a:defRPr sz="2400" b="1">
                <a:solidFill>
                  <a:schemeClr val="accent1">
                    <a:hueOff val="273562"/>
                    <a:satOff val="2937"/>
                    <a:lumOff val="-22233"/>
                  </a:schemeClr>
                </a:solidFill>
                <a:latin typeface="Helvetica"/>
                <a:ea typeface="Helvetica"/>
                <a:cs typeface="Helvetica"/>
                <a:sym typeface="Helvetica"/>
              </a:defRPr>
            </a:lvl1pPr>
          </a:lstStyle>
          <a:p>
            <a:r>
              <a:rPr sz="1400" dirty="0" smtClean="0"/>
              <a:t>Review </a:t>
            </a:r>
            <a:r>
              <a:rPr sz="1400" dirty="0"/>
              <a:t>Level 1-2</a:t>
            </a:r>
          </a:p>
        </p:txBody>
      </p:sp>
      <p:sp>
        <p:nvSpPr>
          <p:cNvPr id="16" name="Shape 130"/>
          <p:cNvSpPr/>
          <p:nvPr/>
        </p:nvSpPr>
        <p:spPr>
          <a:xfrm>
            <a:off x="7071668" y="3915788"/>
            <a:ext cx="1828800" cy="1750408"/>
          </a:xfrm>
          <a:prstGeom prst="roundRect">
            <a:avLst>
              <a:gd name="adj" fmla="val 17681"/>
            </a:avLst>
          </a:prstGeom>
          <a:solidFill>
            <a:srgbClr val="E6E6E6"/>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lstStyle>
            <a:lvl1pPr>
              <a:defRPr sz="2400" b="1">
                <a:solidFill>
                  <a:schemeClr val="accent1">
                    <a:hueOff val="273562"/>
                    <a:satOff val="2937"/>
                    <a:lumOff val="-22233"/>
                  </a:schemeClr>
                </a:solidFill>
                <a:latin typeface="Helvetica"/>
                <a:ea typeface="Helvetica"/>
                <a:cs typeface="Helvetica"/>
                <a:sym typeface="Helvetica"/>
              </a:defRPr>
            </a:lvl1pPr>
          </a:lstStyle>
          <a:p>
            <a:r>
              <a:rPr sz="1400" dirty="0" smtClean="0"/>
              <a:t>Requirements </a:t>
            </a:r>
            <a:r>
              <a:rPr lang="en-US" sz="1400" dirty="0" smtClean="0"/>
              <a:t>Closure</a:t>
            </a:r>
            <a:endParaRPr sz="1400" dirty="0"/>
          </a:p>
        </p:txBody>
      </p:sp>
      <p:sp>
        <p:nvSpPr>
          <p:cNvPr id="17" name="Shape 131"/>
          <p:cNvSpPr/>
          <p:nvPr/>
        </p:nvSpPr>
        <p:spPr>
          <a:xfrm>
            <a:off x="7163108" y="2398959"/>
            <a:ext cx="1645920" cy="457200"/>
          </a:xfrm>
          <a:prstGeom prst="roundRect">
            <a:avLst>
              <a:gd name="adj" fmla="val 18189"/>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1800" b="1">
                <a:solidFill>
                  <a:srgbClr val="FFFFFF"/>
                </a:solidFill>
                <a:latin typeface="Helvetica"/>
                <a:ea typeface="Helvetica"/>
                <a:cs typeface="Helvetica"/>
                <a:sym typeface="Helvetica"/>
              </a:defRPr>
            </a:lvl1pPr>
          </a:lstStyle>
          <a:p>
            <a:r>
              <a:rPr sz="1400" dirty="0"/>
              <a:t>Data Processing Tools</a:t>
            </a:r>
          </a:p>
        </p:txBody>
      </p:sp>
      <p:sp>
        <p:nvSpPr>
          <p:cNvPr id="18" name="Shape 132"/>
          <p:cNvSpPr/>
          <p:nvPr/>
        </p:nvSpPr>
        <p:spPr>
          <a:xfrm>
            <a:off x="7163108" y="5109653"/>
            <a:ext cx="1645920" cy="457200"/>
          </a:xfrm>
          <a:prstGeom prst="roundRect">
            <a:avLst>
              <a:gd name="adj" fmla="val 30524"/>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1800" b="1">
                <a:solidFill>
                  <a:srgbClr val="FFFFFF"/>
                </a:solidFill>
                <a:latin typeface="Helvetica"/>
                <a:ea typeface="Helvetica"/>
                <a:cs typeface="Helvetica"/>
                <a:sym typeface="Helvetica"/>
              </a:defRPr>
            </a:lvl1pPr>
          </a:lstStyle>
          <a:p>
            <a:r>
              <a:rPr lang="en-US" sz="1400" dirty="0" smtClean="0"/>
              <a:t>Cradle</a:t>
            </a:r>
            <a:endParaRPr sz="1400" dirty="0"/>
          </a:p>
        </p:txBody>
      </p:sp>
      <p:sp>
        <p:nvSpPr>
          <p:cNvPr id="38" name="Shape 120"/>
          <p:cNvSpPr/>
          <p:nvPr/>
        </p:nvSpPr>
        <p:spPr>
          <a:xfrm>
            <a:off x="2812236" y="2714940"/>
            <a:ext cx="1371600" cy="457200"/>
          </a:xfrm>
          <a:prstGeom prst="roundRect">
            <a:avLst>
              <a:gd name="adj" fmla="val 21908"/>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Platform Setup</a:t>
            </a:r>
            <a:endParaRPr sz="1400" dirty="0"/>
          </a:p>
        </p:txBody>
      </p:sp>
      <p:cxnSp>
        <p:nvCxnSpPr>
          <p:cNvPr id="44" name="Elbow Connector 43"/>
          <p:cNvCxnSpPr>
            <a:stCxn id="38" idx="2"/>
            <a:endCxn id="39" idx="1"/>
          </p:cNvCxnSpPr>
          <p:nvPr/>
        </p:nvCxnSpPr>
        <p:spPr>
          <a:xfrm rot="5400000">
            <a:off x="2985468" y="2998908"/>
            <a:ext cx="339337" cy="685800"/>
          </a:xfrm>
          <a:prstGeom prst="bentConnector4">
            <a:avLst>
              <a:gd name="adj1" fmla="val 710591"/>
              <a:gd name="adj2" fmla="val 130195"/>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9" name="Shape 124"/>
          <p:cNvSpPr/>
          <p:nvPr/>
        </p:nvSpPr>
        <p:spPr>
          <a:xfrm>
            <a:off x="2812236" y="3282877"/>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Group Setup</a:t>
            </a:r>
            <a:endParaRPr sz="1400" dirty="0"/>
          </a:p>
        </p:txBody>
      </p:sp>
      <p:sp>
        <p:nvSpPr>
          <p:cNvPr id="40" name="Shape 125"/>
          <p:cNvSpPr/>
          <p:nvPr/>
        </p:nvSpPr>
        <p:spPr>
          <a:xfrm>
            <a:off x="2812236" y="3847813"/>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Test Execution</a:t>
            </a:r>
            <a:endParaRPr sz="1400" dirty="0"/>
          </a:p>
        </p:txBody>
      </p:sp>
      <p:sp>
        <p:nvSpPr>
          <p:cNvPr id="41" name="Shape 126"/>
          <p:cNvSpPr/>
          <p:nvPr/>
        </p:nvSpPr>
        <p:spPr>
          <a:xfrm>
            <a:off x="2812236" y="4423507"/>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Group Summary</a:t>
            </a:r>
            <a:endParaRPr sz="1400" dirty="0"/>
          </a:p>
        </p:txBody>
      </p:sp>
      <p:sp>
        <p:nvSpPr>
          <p:cNvPr id="42" name="Shape 127"/>
          <p:cNvSpPr/>
          <p:nvPr/>
        </p:nvSpPr>
        <p:spPr>
          <a:xfrm>
            <a:off x="2812236" y="5031475"/>
            <a:ext cx="137160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1800" b="1">
                <a:solidFill>
                  <a:srgbClr val="FFFFFF"/>
                </a:solidFill>
                <a:latin typeface="Helvetica"/>
                <a:ea typeface="Helvetica"/>
                <a:cs typeface="Helvetica"/>
                <a:sym typeface="Helvetica"/>
              </a:defRPr>
            </a:lvl1pPr>
          </a:lstStyle>
          <a:p>
            <a:pPr algn="ctr"/>
            <a:r>
              <a:rPr lang="en-US" sz="1400" dirty="0" smtClean="0"/>
              <a:t>Log File Management</a:t>
            </a:r>
            <a:endParaRPr sz="1400" dirty="0"/>
          </a:p>
        </p:txBody>
      </p:sp>
      <p:sp>
        <p:nvSpPr>
          <p:cNvPr id="50" name="Shape 128"/>
          <p:cNvSpPr/>
          <p:nvPr/>
        </p:nvSpPr>
        <p:spPr>
          <a:xfrm>
            <a:off x="311982" y="1991961"/>
            <a:ext cx="1645920" cy="3657600"/>
          </a:xfrm>
          <a:prstGeom prst="roundRect">
            <a:avLst>
              <a:gd name="adj" fmla="val 16508"/>
            </a:avLst>
          </a:prstGeom>
          <a:solidFill>
            <a:srgbClr val="E6E6E6"/>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lstStyle>
            <a:lvl1pPr>
              <a:defRPr sz="2400" b="1">
                <a:solidFill>
                  <a:schemeClr val="accent1">
                    <a:hueOff val="273562"/>
                    <a:satOff val="2937"/>
                    <a:lumOff val="-22233"/>
                  </a:schemeClr>
                </a:solidFill>
                <a:latin typeface="Helvetica"/>
                <a:ea typeface="Helvetica"/>
                <a:cs typeface="Helvetica"/>
                <a:sym typeface="Helvetica"/>
              </a:defRPr>
            </a:lvl1pPr>
          </a:lstStyle>
          <a:p>
            <a:r>
              <a:rPr lang="en-US" sz="1400" dirty="0" smtClean="0"/>
              <a:t>Test Definitions</a:t>
            </a:r>
            <a:endParaRPr sz="1400" dirty="0"/>
          </a:p>
        </p:txBody>
      </p:sp>
      <p:sp>
        <p:nvSpPr>
          <p:cNvPr id="51" name="Shape 120"/>
          <p:cNvSpPr/>
          <p:nvPr/>
        </p:nvSpPr>
        <p:spPr>
          <a:xfrm>
            <a:off x="449141" y="3362190"/>
            <a:ext cx="1371600" cy="457200"/>
          </a:xfrm>
          <a:prstGeom prst="roundRect">
            <a:avLst>
              <a:gd name="adj" fmla="val 21908"/>
            </a:avLst>
          </a:prstGeom>
          <a:solidFill>
            <a:schemeClr val="tx1">
              <a:lumMod val="65000"/>
              <a:lumOff val="35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Fault Injection Simulation</a:t>
            </a:r>
            <a:endParaRPr sz="1400" dirty="0"/>
          </a:p>
        </p:txBody>
      </p:sp>
      <p:sp>
        <p:nvSpPr>
          <p:cNvPr id="52" name="Shape 120"/>
          <p:cNvSpPr/>
          <p:nvPr/>
        </p:nvSpPr>
        <p:spPr>
          <a:xfrm>
            <a:off x="438384" y="2727491"/>
            <a:ext cx="1371600" cy="457200"/>
          </a:xfrm>
          <a:prstGeom prst="roundRect">
            <a:avLst>
              <a:gd name="adj" fmla="val 21908"/>
            </a:avLst>
          </a:prstGeom>
          <a:solidFill>
            <a:schemeClr val="tx1">
              <a:lumMod val="65000"/>
              <a:lumOff val="35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Test Definition</a:t>
            </a:r>
            <a:endParaRPr sz="1400" dirty="0"/>
          </a:p>
        </p:txBody>
      </p:sp>
      <p:sp>
        <p:nvSpPr>
          <p:cNvPr id="53" name="Shape 120"/>
          <p:cNvSpPr/>
          <p:nvPr/>
        </p:nvSpPr>
        <p:spPr>
          <a:xfrm>
            <a:off x="449142" y="3955656"/>
            <a:ext cx="1371600" cy="457200"/>
          </a:xfrm>
          <a:prstGeom prst="roundRect">
            <a:avLst>
              <a:gd name="adj" fmla="val 21908"/>
            </a:avLst>
          </a:prstGeom>
          <a:solidFill>
            <a:schemeClr val="tx1">
              <a:lumMod val="65000"/>
              <a:lumOff val="35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Group Definition</a:t>
            </a:r>
            <a:endParaRPr sz="1400" dirty="0"/>
          </a:p>
        </p:txBody>
      </p:sp>
      <p:sp>
        <p:nvSpPr>
          <p:cNvPr id="54" name="Shape 120"/>
          <p:cNvSpPr/>
          <p:nvPr/>
        </p:nvSpPr>
        <p:spPr>
          <a:xfrm>
            <a:off x="449142" y="4559877"/>
            <a:ext cx="1371600" cy="457200"/>
          </a:xfrm>
          <a:prstGeom prst="roundRect">
            <a:avLst>
              <a:gd name="adj" fmla="val 21908"/>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Group Script Generation</a:t>
            </a:r>
            <a:endParaRPr sz="1400" dirty="0"/>
          </a:p>
        </p:txBody>
      </p:sp>
      <p:cxnSp>
        <p:nvCxnSpPr>
          <p:cNvPr id="56" name="Straight Arrow Connector 55"/>
          <p:cNvCxnSpPr>
            <a:stCxn id="54" idx="3"/>
          </p:cNvCxnSpPr>
          <p:nvPr/>
        </p:nvCxnSpPr>
        <p:spPr>
          <a:xfrm flipV="1">
            <a:off x="1820742" y="4787158"/>
            <a:ext cx="642759" cy="13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4307551" y="2476056"/>
            <a:ext cx="548640" cy="13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6589971" y="2488606"/>
            <a:ext cx="457200" cy="131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Shape 129"/>
          <p:cNvSpPr/>
          <p:nvPr/>
        </p:nvSpPr>
        <p:spPr>
          <a:xfrm>
            <a:off x="7141593" y="4553228"/>
            <a:ext cx="1645920" cy="457200"/>
          </a:xfrm>
          <a:prstGeom prst="roundRect">
            <a:avLst>
              <a:gd name="adj" fmla="val 23133"/>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lvl1pPr>
              <a:defRPr sz="1800" b="1">
                <a:solidFill>
                  <a:srgbClr val="FFFFFF"/>
                </a:solidFill>
                <a:latin typeface="Helvetica"/>
                <a:ea typeface="Helvetica"/>
                <a:cs typeface="Helvetica"/>
                <a:sym typeface="Helvetica"/>
              </a:defRPr>
            </a:lvl1pPr>
          </a:lstStyle>
          <a:p>
            <a:r>
              <a:rPr sz="1400" dirty="0"/>
              <a:t>Generation Test Report</a:t>
            </a:r>
          </a:p>
        </p:txBody>
      </p:sp>
      <p:cxnSp>
        <p:nvCxnSpPr>
          <p:cNvPr id="61" name="Straight Arrow Connector 60"/>
          <p:cNvCxnSpPr>
            <a:stCxn id="14" idx="2"/>
            <a:endCxn id="16" idx="0"/>
          </p:cNvCxnSpPr>
          <p:nvPr/>
        </p:nvCxnSpPr>
        <p:spPr>
          <a:xfrm>
            <a:off x="7986068" y="2926084"/>
            <a:ext cx="0" cy="98970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Shape 120"/>
          <p:cNvSpPr/>
          <p:nvPr/>
        </p:nvSpPr>
        <p:spPr>
          <a:xfrm>
            <a:off x="461695" y="5755764"/>
            <a:ext cx="1371600" cy="274320"/>
          </a:xfrm>
          <a:prstGeom prst="roundRect">
            <a:avLst>
              <a:gd name="adj" fmla="val 21908"/>
            </a:avLst>
          </a:prstGeom>
          <a:blipFill>
            <a:blip r:embed="rId2" cstate="print"/>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Automated</a:t>
            </a:r>
            <a:endParaRPr sz="1400" dirty="0"/>
          </a:p>
        </p:txBody>
      </p:sp>
      <p:sp>
        <p:nvSpPr>
          <p:cNvPr id="65" name="Shape 120"/>
          <p:cNvSpPr/>
          <p:nvPr/>
        </p:nvSpPr>
        <p:spPr>
          <a:xfrm>
            <a:off x="461695" y="6098216"/>
            <a:ext cx="1371600" cy="274320"/>
          </a:xfrm>
          <a:prstGeom prst="roundRect">
            <a:avLst>
              <a:gd name="adj" fmla="val 21908"/>
            </a:avLst>
          </a:prstGeom>
          <a:solidFill>
            <a:schemeClr val="tx1">
              <a:lumMod val="65000"/>
              <a:lumOff val="35000"/>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 val="1"/>
            </a:ext>
          </a:extLst>
        </p:spPr>
        <p:txBody>
          <a:bodyPr lIns="50800" tIns="50800" rIns="50800" bIns="50800" anchor="ctr"/>
          <a:lstStyle/>
          <a:p>
            <a:pPr algn="ctr">
              <a:defRPr sz="1800" b="1">
                <a:solidFill>
                  <a:srgbClr val="FFFFFF"/>
                </a:solidFill>
                <a:latin typeface="Helvetica"/>
                <a:ea typeface="Helvetica"/>
                <a:cs typeface="Helvetica"/>
                <a:sym typeface="Helvetica"/>
              </a:defRPr>
            </a:pPr>
            <a:r>
              <a:rPr lang="en-US" sz="1400" dirty="0" smtClean="0"/>
              <a:t>Manual</a:t>
            </a:r>
            <a:endParaRPr sz="1400" dirty="0"/>
          </a:p>
        </p:txBody>
      </p:sp>
      <p:sp>
        <p:nvSpPr>
          <p:cNvPr id="66" name="TextBox 65"/>
          <p:cNvSpPr txBox="1"/>
          <p:nvPr/>
        </p:nvSpPr>
        <p:spPr>
          <a:xfrm>
            <a:off x="1420009" y="1035030"/>
            <a:ext cx="6551407" cy="869074"/>
          </a:xfrm>
          <a:prstGeom prst="rect">
            <a:avLst/>
          </a:prstGeom>
          <a:noFill/>
        </p:spPr>
        <p:txBody>
          <a:bodyPr wrap="square" lIns="0" tIns="0" rIns="0" bIns="0" rtlCol="0">
            <a:noAutofit/>
          </a:bodyPr>
          <a:lstStyle/>
          <a:p>
            <a:r>
              <a:rPr lang="en-US" sz="1400" dirty="0" smtClean="0">
                <a:cs typeface="Times New Roman" pitchFamily="18" charset="0"/>
              </a:rPr>
              <a:t>Scenarios based on Operational procedures (scripted) with pre-set steps</a:t>
            </a:r>
          </a:p>
          <a:p>
            <a:r>
              <a:rPr lang="en-US" sz="1400" dirty="0" smtClean="0">
                <a:cs typeface="Times New Roman" pitchFamily="18" charset="0"/>
              </a:rPr>
              <a:t>Tests defined by design and test team with selected scenario</a:t>
            </a:r>
          </a:p>
          <a:p>
            <a:r>
              <a:rPr lang="en-US" sz="1400" dirty="0" smtClean="0">
                <a:cs typeface="Times New Roman" pitchFamily="18" charset="0"/>
              </a:rPr>
              <a:t>Fault injection simulation scripted (if new) and group test definition is configured in Excel</a:t>
            </a:r>
          </a:p>
          <a:p>
            <a:r>
              <a:rPr lang="en-US" sz="1400" dirty="0" smtClean="0">
                <a:cs typeface="Times New Roman" pitchFamily="18" charset="0"/>
              </a:rPr>
              <a:t>Test approach is reviewed at Test Readiness Review</a:t>
            </a:r>
          </a:p>
        </p:txBody>
      </p:sp>
      <p:cxnSp>
        <p:nvCxnSpPr>
          <p:cNvPr id="67" name="Elbow Connector 43"/>
          <p:cNvCxnSpPr>
            <a:stCxn id="66" idx="1"/>
            <a:endCxn id="50" idx="0"/>
          </p:cNvCxnSpPr>
          <p:nvPr/>
        </p:nvCxnSpPr>
        <p:spPr>
          <a:xfrm rot="10800000" flipV="1">
            <a:off x="1134943" y="1469567"/>
            <a:ext cx="285067" cy="522394"/>
          </a:xfrm>
          <a:prstGeom prst="bent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491529" y="5972961"/>
            <a:ext cx="6352879" cy="430887"/>
          </a:xfrm>
          <a:prstGeom prst="rect">
            <a:avLst/>
          </a:prstGeom>
          <a:noFill/>
        </p:spPr>
        <p:txBody>
          <a:bodyPr wrap="square" lIns="0" tIns="0" rIns="0" bIns="0" rtlCol="0">
            <a:spAutoFit/>
          </a:bodyPr>
          <a:lstStyle/>
          <a:p>
            <a:r>
              <a:rPr lang="en-US" sz="1400" dirty="0" smtClean="0">
                <a:solidFill>
                  <a:srgbClr val="0066FF"/>
                </a:solidFill>
                <a:cs typeface="Times New Roman" pitchFamily="18" charset="0"/>
              </a:rPr>
              <a:t>The FM &amp; SA test architecture is highly automated in execution and data processing</a:t>
            </a:r>
          </a:p>
          <a:p>
            <a:r>
              <a:rPr lang="en-US" sz="1400" dirty="0" smtClean="0">
                <a:solidFill>
                  <a:srgbClr val="0066FF"/>
                </a:solidFill>
                <a:cs typeface="Times New Roman" pitchFamily="18" charset="0"/>
              </a:rPr>
              <a:t>Definition of test cases remains an area difficult to automate and review</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Test Definitions</a:t>
            </a:r>
            <a:endParaRPr lang="en-US" dirty="0"/>
          </a:p>
        </p:txBody>
      </p:sp>
      <p:sp>
        <p:nvSpPr>
          <p:cNvPr id="9" name="Content Placeholder 8"/>
          <p:cNvSpPr>
            <a:spLocks noGrp="1"/>
          </p:cNvSpPr>
          <p:nvPr>
            <p:ph idx="1"/>
          </p:nvPr>
        </p:nvSpPr>
        <p:spPr>
          <a:xfrm>
            <a:off x="381000" y="983227"/>
            <a:ext cx="8305800" cy="3276801"/>
          </a:xfrm>
        </p:spPr>
        <p:txBody>
          <a:bodyPr>
            <a:normAutofit fontScale="92500" lnSpcReduction="20000"/>
          </a:bodyPr>
          <a:lstStyle/>
          <a:p>
            <a:r>
              <a:rPr lang="en-US" dirty="0" smtClean="0"/>
              <a:t>Test definitions are currently specified in a large table construct in Excel</a:t>
            </a:r>
          </a:p>
          <a:p>
            <a:pPr lvl="1"/>
            <a:r>
              <a:rPr lang="en-US" dirty="0" smtClean="0"/>
              <a:t>Values are transferred to a set of global parameters that define a test </a:t>
            </a:r>
          </a:p>
          <a:p>
            <a:pPr lvl="1"/>
            <a:r>
              <a:rPr lang="en-US" dirty="0" smtClean="0"/>
              <a:t>Although </a:t>
            </a:r>
            <a:r>
              <a:rPr lang="en-US" dirty="0" err="1" smtClean="0"/>
              <a:t>globals</a:t>
            </a:r>
            <a:r>
              <a:rPr lang="en-US" dirty="0" smtClean="0"/>
              <a:t> define the scope of a test, the scenario context can be unclear</a:t>
            </a:r>
          </a:p>
          <a:p>
            <a:r>
              <a:rPr lang="en-US" dirty="0" smtClean="0"/>
              <a:t>An important aspect of testing is the mission phases, activities, vehicle modes/states, or transitions selected for a given fault injection selected to assure flight like testing and expose potential emergent system behaviors</a:t>
            </a:r>
          </a:p>
          <a:p>
            <a:pPr lvl="1"/>
            <a:r>
              <a:rPr lang="en-US" dirty="0" smtClean="0"/>
              <a:t>Some functions are fixed within mission phase or state based on applicability</a:t>
            </a:r>
          </a:p>
          <a:p>
            <a:pPr lvl="1"/>
            <a:r>
              <a:rPr lang="en-US" dirty="0" smtClean="0"/>
              <a:t>Others may be shown to be independent based on their response (e.g. thermal zone reconfiguration) and may therefore be tested across test scenarios</a:t>
            </a:r>
          </a:p>
          <a:p>
            <a:pPr lvl="1"/>
            <a:r>
              <a:rPr lang="en-US" dirty="0" smtClean="0"/>
              <a:t>Others may be selected as ‘worst case’ and tie to analysis supporting verification </a:t>
            </a:r>
          </a:p>
          <a:p>
            <a:pPr lvl="1"/>
            <a:r>
              <a:rPr lang="en-US" dirty="0" smtClean="0"/>
              <a:t>Some test scenarios may be selected to show compliance of ‘capability’ – i.e. continue and complete mission activities in the presence of a failure, including retry</a:t>
            </a:r>
          </a:p>
          <a:p>
            <a:pPr lvl="1"/>
            <a:r>
              <a:rPr lang="en-US" dirty="0" smtClean="0"/>
              <a:t>The test scenario selection may be reviewed and iterated to ensure coverage across mission phases,  activities, vehicle modes/states, and transitions </a:t>
            </a:r>
          </a:p>
        </p:txBody>
      </p:sp>
      <p:sp>
        <p:nvSpPr>
          <p:cNvPr id="3" name="Slide Number Placeholder 2"/>
          <p:cNvSpPr>
            <a:spLocks noGrp="1"/>
          </p:cNvSpPr>
          <p:nvPr>
            <p:ph type="sldNum" sz="quarter" idx="10"/>
          </p:nvPr>
        </p:nvSpPr>
        <p:spPr/>
        <p:txBody>
          <a:bodyPr/>
          <a:lstStyle/>
          <a:p>
            <a:fld id="{5CBCEC27-BF7D-40E1-93E0-81EF328771D0}" type="slidenum">
              <a:rPr lang="en-US" smtClean="0"/>
              <a:pPr/>
              <a:t>6</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pic>
        <p:nvPicPr>
          <p:cNvPr id="7" name="Picture 6" descr="test scenario profile.png"/>
          <p:cNvPicPr>
            <a:picLocks noChangeAspect="1"/>
          </p:cNvPicPr>
          <p:nvPr/>
        </p:nvPicPr>
        <p:blipFill>
          <a:blip r:embed="rId2" cstate="print"/>
          <a:stretch>
            <a:fillRect/>
          </a:stretch>
        </p:blipFill>
        <p:spPr>
          <a:xfrm>
            <a:off x="5330926" y="4202939"/>
            <a:ext cx="3405673" cy="2286000"/>
          </a:xfrm>
          <a:prstGeom prst="rect">
            <a:avLst/>
          </a:prstGeom>
          <a:effectLst>
            <a:outerShdw blurRad="63500" sx="102000" sy="102000" algn="ctr" rotWithShape="0">
              <a:prstClr val="black">
                <a:alpha val="40000"/>
              </a:prstClr>
            </a:outerShdw>
          </a:effectLst>
        </p:spPr>
      </p:pic>
      <p:sp>
        <p:nvSpPr>
          <p:cNvPr id="10" name="Content Placeholder 8"/>
          <p:cNvSpPr txBox="1">
            <a:spLocks/>
          </p:cNvSpPr>
          <p:nvPr/>
        </p:nvSpPr>
        <p:spPr>
          <a:xfrm>
            <a:off x="372034" y="4206241"/>
            <a:ext cx="5017547" cy="2271728"/>
          </a:xfrm>
          <a:prstGeom prst="rect">
            <a:avLst/>
          </a:prstGeom>
        </p:spPr>
        <p:txBody>
          <a:bodyPr vert="horz" lIns="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Pct val="80000"/>
              <a:buFont typeface="Wingdings 2" pitchFamily="18" charset="2"/>
              <a:buChar char=""/>
              <a:tabLst/>
              <a:defRPr/>
            </a:pPr>
            <a:r>
              <a:rPr kumimoji="0" lang="en-US" sz="17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The selection of</a:t>
            </a:r>
            <a:r>
              <a:rPr kumimoji="0" lang="en-US" sz="17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scenarios is often based on the design and implementation</a:t>
            </a:r>
          </a:p>
          <a:p>
            <a:pPr marL="800100" lvl="1" indent="-342900">
              <a:spcBef>
                <a:spcPct val="20000"/>
              </a:spcBef>
              <a:buSzPct val="80000"/>
              <a:buFont typeface="Wingdings" pitchFamily="2" charset="2"/>
              <a:buChar char="Ø"/>
            </a:pPr>
            <a:r>
              <a:rPr kumimoji="0" lang="en-US" sz="17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Selecting </a:t>
            </a:r>
            <a:r>
              <a:rPr lang="en-US" sz="1700" dirty="0" smtClean="0">
                <a:latin typeface="Times New Roman" pitchFamily="18" charset="0"/>
                <a:cs typeface="Times New Roman" pitchFamily="18" charset="0"/>
              </a:rPr>
              <a:t>and </a:t>
            </a:r>
            <a:r>
              <a:rPr kumimoji="0" lang="en-US" sz="17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communicating the sufficiency of scenario coverage can be difficult</a:t>
            </a:r>
          </a:p>
          <a:p>
            <a:pPr marL="800100" lvl="1" indent="-342900">
              <a:spcBef>
                <a:spcPct val="20000"/>
              </a:spcBef>
              <a:buSzPct val="80000"/>
              <a:buFont typeface="Wingdings" pitchFamily="2" charset="2"/>
              <a:buChar char="Ø"/>
            </a:pPr>
            <a:r>
              <a:rPr kumimoji="0" lang="en-US" sz="1700" b="0"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Assuring proper coverage for stressing cases or </a:t>
            </a:r>
            <a:r>
              <a:rPr kumimoji="0" lang="en-US" sz="1700" b="0" i="0" u="none" strike="noStrike" kern="1200" cap="none" spc="0" normalizeH="0" noProof="0" dirty="0" smtClean="0">
                <a:ln>
                  <a:noFill/>
                </a:ln>
                <a:effectLst/>
                <a:uLnTx/>
                <a:uFillTx/>
                <a:latin typeface="Times New Roman" pitchFamily="18" charset="0"/>
                <a:ea typeface="+mn-ea"/>
                <a:cs typeface="Times New Roman" pitchFamily="18" charset="0"/>
              </a:rPr>
              <a:t>identifying emergent behavior can be difficult</a:t>
            </a:r>
          </a:p>
          <a:p>
            <a:pPr marL="800100" lvl="1" indent="-342900">
              <a:spcBef>
                <a:spcPct val="20000"/>
              </a:spcBef>
              <a:buSzPct val="80000"/>
              <a:buFont typeface="Wingdings" pitchFamily="2" charset="2"/>
              <a:buChar char="Ø"/>
            </a:pPr>
            <a:r>
              <a:rPr lang="en-US" sz="1700" baseline="0" dirty="0" smtClean="0">
                <a:latin typeface="Times New Roman" pitchFamily="18" charset="0"/>
                <a:cs typeface="Times New Roman" pitchFamily="18" charset="0"/>
              </a:rPr>
              <a:t>Scenario</a:t>
            </a:r>
            <a:r>
              <a:rPr lang="en-US" sz="1700" dirty="0" smtClean="0">
                <a:latin typeface="Times New Roman" pitchFamily="18" charset="0"/>
                <a:cs typeface="Times New Roman" pitchFamily="18" charset="0"/>
              </a:rPr>
              <a:t> definitions used for operational rehearsals, interface tests, spacecraft tests, and systems analyses may not be well synchronized</a:t>
            </a:r>
            <a:endParaRPr kumimoji="0" lang="en-US" sz="1700" b="0" i="0" u="none" strike="noStrike" kern="1200" cap="none" spc="0" normalizeH="0" baseline="0" noProof="0" dirty="0" smtClean="0">
              <a:ln>
                <a:noFill/>
              </a:ln>
              <a:effectLst/>
              <a:uLnTx/>
              <a:uFillTx/>
              <a:latin typeface="Times New Roman" pitchFamily="18" charset="0"/>
              <a:ea typeface="+mn-ea"/>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Exploration of </a:t>
            </a:r>
            <a:r>
              <a:rPr lang="en-US" dirty="0" err="1" smtClean="0"/>
              <a:t>SysML</a:t>
            </a:r>
            <a:r>
              <a:rPr lang="en-US" dirty="0" smtClean="0"/>
              <a:t> for Test Definitions</a:t>
            </a:r>
            <a:endParaRPr lang="en-US" dirty="0"/>
          </a:p>
        </p:txBody>
      </p:sp>
      <p:sp>
        <p:nvSpPr>
          <p:cNvPr id="3" name="Content Placeholder 2"/>
          <p:cNvSpPr>
            <a:spLocks noGrp="1"/>
          </p:cNvSpPr>
          <p:nvPr>
            <p:ph idx="1"/>
          </p:nvPr>
        </p:nvSpPr>
        <p:spPr>
          <a:xfrm>
            <a:off x="381000" y="1176871"/>
            <a:ext cx="8305800" cy="5223929"/>
          </a:xfrm>
        </p:spPr>
        <p:txBody>
          <a:bodyPr>
            <a:normAutofit fontScale="92500" lnSpcReduction="20000"/>
          </a:bodyPr>
          <a:lstStyle/>
          <a:p>
            <a:r>
              <a:rPr lang="en-US" dirty="0" smtClean="0"/>
              <a:t>The road map for this effort can be described in several phases</a:t>
            </a:r>
          </a:p>
          <a:p>
            <a:pPr lvl="1"/>
            <a:r>
              <a:rPr lang="en-US" dirty="0" smtClean="0"/>
              <a:t>Replace spreadsheet based definition of test definition / test script generation</a:t>
            </a:r>
          </a:p>
          <a:p>
            <a:pPr lvl="2"/>
            <a:r>
              <a:rPr lang="en-US" dirty="0" smtClean="0"/>
              <a:t>Evaluate options for representation of test definition parameters in </a:t>
            </a:r>
            <a:r>
              <a:rPr lang="en-US" dirty="0" err="1" smtClean="0"/>
              <a:t>SysML</a:t>
            </a:r>
            <a:endParaRPr lang="en-US" dirty="0" smtClean="0"/>
          </a:p>
          <a:p>
            <a:pPr lvl="2"/>
            <a:r>
              <a:rPr lang="en-US" dirty="0" smtClean="0"/>
              <a:t>Evaluate options for translating test parameters to current test script definition</a:t>
            </a:r>
          </a:p>
          <a:p>
            <a:pPr lvl="1"/>
            <a:r>
              <a:rPr lang="en-US" dirty="0" smtClean="0"/>
              <a:t>Generate representation of tests in diagram</a:t>
            </a:r>
            <a:r>
              <a:rPr lang="en-US" dirty="0" smtClean="0">
                <a:solidFill>
                  <a:srgbClr val="FF0000"/>
                </a:solidFill>
              </a:rPr>
              <a:t>s</a:t>
            </a:r>
            <a:r>
              <a:rPr lang="en-US" dirty="0" smtClean="0"/>
              <a:t> or reduced tables to support:</a:t>
            </a:r>
          </a:p>
          <a:p>
            <a:pPr lvl="2"/>
            <a:r>
              <a:rPr lang="en-US" dirty="0" smtClean="0"/>
              <a:t>Test conductor situational awareness for expedited and effective execution and review</a:t>
            </a:r>
          </a:p>
          <a:p>
            <a:pPr lvl="2"/>
            <a:r>
              <a:rPr lang="en-US" dirty="0" smtClean="0"/>
              <a:t>Test modifications for specific design changes</a:t>
            </a:r>
          </a:p>
          <a:p>
            <a:pPr lvl="2"/>
            <a:r>
              <a:rPr lang="en-US" dirty="0" smtClean="0"/>
              <a:t>Test review by internal and external team members</a:t>
            </a:r>
          </a:p>
          <a:p>
            <a:pPr lvl="2"/>
            <a:r>
              <a:rPr lang="en-US" dirty="0" smtClean="0"/>
              <a:t>Generation of expected test results (vehicle responses)</a:t>
            </a:r>
          </a:p>
          <a:p>
            <a:pPr lvl="1"/>
            <a:r>
              <a:rPr lang="en-US" dirty="0" smtClean="0"/>
              <a:t>Generate representation of FM autonomous responses to support:</a:t>
            </a:r>
          </a:p>
          <a:p>
            <a:pPr lvl="2"/>
            <a:r>
              <a:rPr lang="en-US" dirty="0" smtClean="0"/>
              <a:t>Population of expected test results (vehicle responses)</a:t>
            </a:r>
          </a:p>
          <a:p>
            <a:pPr lvl="2"/>
            <a:r>
              <a:rPr lang="en-US" dirty="0" smtClean="0"/>
              <a:t>Identification and review of the scope of FM autonomy that should be tested</a:t>
            </a:r>
          </a:p>
          <a:p>
            <a:pPr lvl="2"/>
            <a:r>
              <a:rPr lang="en-US" dirty="0" smtClean="0"/>
              <a:t>Updates to ConOps diagrams for valid FM responses (i.e. identify FM autonomous behavior within a phase, activity, sequence)</a:t>
            </a:r>
          </a:p>
          <a:p>
            <a:pPr lvl="1"/>
            <a:r>
              <a:rPr lang="en-US" dirty="0" smtClean="0"/>
              <a:t>Generate representation of operational autonomy and automation to support:</a:t>
            </a:r>
          </a:p>
          <a:p>
            <a:pPr lvl="2"/>
            <a:r>
              <a:rPr lang="en-US" dirty="0" smtClean="0"/>
              <a:t>Population of scenarios and scenario steps available for testing</a:t>
            </a:r>
          </a:p>
          <a:p>
            <a:pPr lvl="2"/>
            <a:r>
              <a:rPr lang="en-US" dirty="0" smtClean="0"/>
              <a:t>Identification of sequencing options that should be tested</a:t>
            </a:r>
          </a:p>
          <a:p>
            <a:pPr lvl="2"/>
            <a:r>
              <a:rPr lang="en-US" dirty="0" smtClean="0"/>
              <a:t>Updates to ConOps diagrams for autonomous control</a:t>
            </a:r>
          </a:p>
          <a:p>
            <a:pPr lvl="1"/>
            <a:r>
              <a:rPr lang="en-US" dirty="0" smtClean="0"/>
              <a:t>Extraction of guidelines and patterns of ConOps and vehicle behavior definition that support operational and FM autonomy specification and test definitions</a:t>
            </a:r>
          </a:p>
          <a:p>
            <a:pPr lvl="2"/>
            <a:r>
              <a:rPr lang="en-US" dirty="0" smtClean="0"/>
              <a:t>Evaluation of automated test result definition given a selected test case</a:t>
            </a:r>
          </a:p>
          <a:p>
            <a:pPr lvl="2"/>
            <a:r>
              <a:rPr lang="en-US" dirty="0" smtClean="0"/>
              <a:t>Evaluation of automated test definition given a set of criteria and vehicle behaviors</a:t>
            </a:r>
          </a:p>
        </p:txBody>
      </p:sp>
      <p:sp>
        <p:nvSpPr>
          <p:cNvPr id="4" name="Slide Number Placeholder 3"/>
          <p:cNvSpPr>
            <a:spLocks noGrp="1"/>
          </p:cNvSpPr>
          <p:nvPr>
            <p:ph type="sldNum" sz="quarter" idx="10"/>
          </p:nvPr>
        </p:nvSpPr>
        <p:spPr/>
        <p:txBody>
          <a:bodyPr/>
          <a:lstStyle/>
          <a:p>
            <a:fld id="{5CBCEC27-BF7D-40E1-93E0-81EF328771D0}" type="slidenum">
              <a:rPr lang="en-US" smtClean="0"/>
              <a:pPr/>
              <a:t>7</a:t>
            </a:fld>
            <a:endParaRPr lang="en-US" dirty="0"/>
          </a:p>
        </p:txBody>
      </p:sp>
      <p:sp>
        <p:nvSpPr>
          <p:cNvPr id="5" name="Footer Placeholder 4"/>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SysML</a:t>
            </a:r>
            <a:r>
              <a:rPr lang="en-US" dirty="0" smtClean="0"/>
              <a:t> Definition of FM &amp; SA Test Scenarios</a:t>
            </a:r>
            <a:endParaRPr lang="en-US" dirty="0"/>
          </a:p>
        </p:txBody>
      </p:sp>
      <p:sp>
        <p:nvSpPr>
          <p:cNvPr id="3" name="Slide Number Placeholder 2"/>
          <p:cNvSpPr>
            <a:spLocks noGrp="1"/>
          </p:cNvSpPr>
          <p:nvPr>
            <p:ph type="sldNum" sz="quarter" idx="10"/>
          </p:nvPr>
        </p:nvSpPr>
        <p:spPr/>
        <p:txBody>
          <a:bodyPr/>
          <a:lstStyle/>
          <a:p>
            <a:fld id="{5CBCEC27-BF7D-40E1-93E0-81EF328771D0}" type="slidenum">
              <a:rPr lang="en-US" smtClean="0"/>
              <a:pPr/>
              <a:t>8</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pic>
        <p:nvPicPr>
          <p:cNvPr id="5" name="Picture 4" descr="jops activity small.jpg"/>
          <p:cNvPicPr>
            <a:picLocks noChangeAspect="1"/>
          </p:cNvPicPr>
          <p:nvPr/>
        </p:nvPicPr>
        <p:blipFill>
          <a:blip r:embed="rId2" cstate="print"/>
          <a:stretch>
            <a:fillRect/>
          </a:stretch>
        </p:blipFill>
        <p:spPr>
          <a:xfrm>
            <a:off x="364613" y="1055025"/>
            <a:ext cx="3746839" cy="3917667"/>
          </a:xfrm>
          <a:prstGeom prst="rect">
            <a:avLst/>
          </a:prstGeom>
          <a:effectLst>
            <a:outerShdw blurRad="63500" sx="102000" sy="102000" algn="ctr" rotWithShape="0">
              <a:prstClr val="black">
                <a:alpha val="40000"/>
              </a:prstClr>
            </a:outerShdw>
          </a:effectLst>
        </p:spPr>
      </p:pic>
      <p:pic>
        <p:nvPicPr>
          <p:cNvPr id="8" name="Picture 7" descr="docking stm.jpg"/>
          <p:cNvPicPr>
            <a:picLocks noChangeAspect="1"/>
          </p:cNvPicPr>
          <p:nvPr/>
        </p:nvPicPr>
        <p:blipFill>
          <a:blip r:embed="rId3" cstate="print"/>
          <a:stretch>
            <a:fillRect/>
          </a:stretch>
        </p:blipFill>
        <p:spPr>
          <a:xfrm>
            <a:off x="4213026" y="1048945"/>
            <a:ext cx="2241110" cy="1591513"/>
          </a:xfrm>
          <a:prstGeom prst="rect">
            <a:avLst/>
          </a:prstGeom>
          <a:effectLst>
            <a:outerShdw blurRad="63500" sx="102000" sy="102000" algn="ctr" rotWithShape="0">
              <a:prstClr val="black">
                <a:alpha val="40000"/>
              </a:prstClr>
            </a:outerShdw>
          </a:effectLst>
        </p:spPr>
      </p:pic>
      <p:pic>
        <p:nvPicPr>
          <p:cNvPr id="12" name="Picture 11" descr="docking sd.jpg"/>
          <p:cNvPicPr>
            <a:picLocks noChangeAspect="1"/>
          </p:cNvPicPr>
          <p:nvPr/>
        </p:nvPicPr>
        <p:blipFill>
          <a:blip r:embed="rId4" cstate="print"/>
          <a:srcRect r="12331"/>
          <a:stretch>
            <a:fillRect/>
          </a:stretch>
        </p:blipFill>
        <p:spPr>
          <a:xfrm>
            <a:off x="4222679" y="2771595"/>
            <a:ext cx="2856216" cy="2600109"/>
          </a:xfrm>
          <a:prstGeom prst="rect">
            <a:avLst/>
          </a:prstGeom>
          <a:effectLst>
            <a:outerShdw blurRad="63500" sx="102000" sy="102000" algn="ctr" rotWithShape="0">
              <a:prstClr val="black">
                <a:alpha val="40000"/>
              </a:prstClr>
            </a:outerShdw>
          </a:effectLst>
        </p:spPr>
      </p:pic>
      <p:pic>
        <p:nvPicPr>
          <p:cNvPr id="2055" name="Picture 7"/>
          <p:cNvPicPr>
            <a:picLocks noChangeAspect="1" noChangeArrowheads="1"/>
          </p:cNvPicPr>
          <p:nvPr/>
        </p:nvPicPr>
        <p:blipFill>
          <a:blip r:embed="rId5" cstate="print"/>
          <a:srcRect/>
          <a:stretch>
            <a:fillRect/>
          </a:stretch>
        </p:blipFill>
        <p:spPr bwMode="auto">
          <a:xfrm>
            <a:off x="6583730" y="4382802"/>
            <a:ext cx="2066430" cy="1058512"/>
          </a:xfrm>
          <a:prstGeom prst="rect">
            <a:avLst/>
          </a:prstGeom>
          <a:noFill/>
          <a:ln w="9525">
            <a:solidFill>
              <a:schemeClr val="tx1">
                <a:lumMod val="50000"/>
                <a:lumOff val="50000"/>
              </a:schemeClr>
            </a:solidFill>
            <a:miter lim="800000"/>
            <a:headEnd/>
            <a:tailEnd/>
          </a:ln>
          <a:effectLst>
            <a:outerShdw blurRad="63500" sx="102000" sy="102000" algn="ctr" rotWithShape="0">
              <a:prstClr val="black">
                <a:alpha val="40000"/>
              </a:prstClr>
            </a:outerShdw>
          </a:effectLst>
        </p:spPr>
      </p:pic>
      <p:sp>
        <p:nvSpPr>
          <p:cNvPr id="20" name="TextBox 19"/>
          <p:cNvSpPr txBox="1"/>
          <p:nvPr/>
        </p:nvSpPr>
        <p:spPr>
          <a:xfrm>
            <a:off x="348473" y="5009830"/>
            <a:ext cx="3843383" cy="1292662"/>
          </a:xfrm>
          <a:prstGeom prst="rect">
            <a:avLst/>
          </a:prstGeom>
          <a:noFill/>
        </p:spPr>
        <p:txBody>
          <a:bodyPr wrap="square" lIns="0" tIns="0" rIns="0" bIns="0" rtlCol="0">
            <a:spAutoFit/>
          </a:bodyPr>
          <a:lstStyle/>
          <a:p>
            <a:r>
              <a:rPr lang="en-US" sz="1400" dirty="0" smtClean="0">
                <a:cs typeface="Times New Roman" pitchFamily="18" charset="0"/>
              </a:rPr>
              <a:t>Activity diagrams for a given scenario with steps indicating test initialization and transition points (startup or start activity timer or act) provide context for failure scenarios and tests.</a:t>
            </a:r>
          </a:p>
          <a:p>
            <a:r>
              <a:rPr lang="en-US" sz="1400" dirty="0" smtClean="0">
                <a:cs typeface="Times New Roman" pitchFamily="18" charset="0"/>
              </a:rPr>
              <a:t>A structure diagram (e.g. block / stereotyped) creates entities that can be enumerated or selected.</a:t>
            </a:r>
            <a:endParaRPr lang="en-US" sz="1400" dirty="0" smtClean="0">
              <a:cs typeface="Times New Roman" pitchFamily="18" charset="0"/>
            </a:endParaRPr>
          </a:p>
        </p:txBody>
      </p:sp>
      <p:sp>
        <p:nvSpPr>
          <p:cNvPr id="14" name="TextBox 13"/>
          <p:cNvSpPr txBox="1"/>
          <p:nvPr/>
        </p:nvSpPr>
        <p:spPr>
          <a:xfrm>
            <a:off x="6511256" y="1062842"/>
            <a:ext cx="2632744" cy="1292662"/>
          </a:xfrm>
          <a:prstGeom prst="rect">
            <a:avLst/>
          </a:prstGeom>
          <a:noFill/>
        </p:spPr>
        <p:txBody>
          <a:bodyPr wrap="square" lIns="0" tIns="0" rIns="0" bIns="0" rtlCol="0">
            <a:spAutoFit/>
          </a:bodyPr>
          <a:lstStyle/>
          <a:p>
            <a:r>
              <a:rPr lang="en-US" sz="1400" dirty="0" smtClean="0">
                <a:cs typeface="Times New Roman" pitchFamily="18" charset="0"/>
              </a:rPr>
              <a:t>State diagrams represent transition criteria including anomaly responses from a given mode/state.</a:t>
            </a:r>
          </a:p>
          <a:p>
            <a:r>
              <a:rPr lang="en-US" sz="1400" dirty="0" smtClean="0">
                <a:cs typeface="Times New Roman" pitchFamily="18" charset="0"/>
              </a:rPr>
              <a:t>Systems state/mode nomenclature does not inherently agree with </a:t>
            </a:r>
            <a:r>
              <a:rPr lang="en-US" sz="1400" dirty="0" err="1" smtClean="0">
                <a:cs typeface="Times New Roman" pitchFamily="18" charset="0"/>
              </a:rPr>
              <a:t>SysML</a:t>
            </a:r>
            <a:r>
              <a:rPr lang="en-US" sz="1400" dirty="0" smtClean="0">
                <a:cs typeface="Times New Roman" pitchFamily="18" charset="0"/>
              </a:rPr>
              <a:t> diagram nomenclature.</a:t>
            </a:r>
            <a:endParaRPr lang="en-US" sz="1400" dirty="0" smtClean="0">
              <a:cs typeface="Times New Roman" pitchFamily="18" charset="0"/>
            </a:endParaRPr>
          </a:p>
        </p:txBody>
      </p:sp>
      <p:sp>
        <p:nvSpPr>
          <p:cNvPr id="15" name="TextBox 14"/>
          <p:cNvSpPr txBox="1"/>
          <p:nvPr/>
        </p:nvSpPr>
        <p:spPr>
          <a:xfrm>
            <a:off x="4218405" y="5489291"/>
            <a:ext cx="4463257" cy="1292662"/>
          </a:xfrm>
          <a:prstGeom prst="rect">
            <a:avLst/>
          </a:prstGeom>
          <a:noFill/>
        </p:spPr>
        <p:txBody>
          <a:bodyPr wrap="square" lIns="0" tIns="0" rIns="0" bIns="0" rtlCol="0">
            <a:spAutoFit/>
          </a:bodyPr>
          <a:lstStyle/>
          <a:p>
            <a:r>
              <a:rPr lang="en-US" sz="1400" dirty="0" smtClean="0">
                <a:cs typeface="Times New Roman" pitchFamily="18" charset="0"/>
              </a:rPr>
              <a:t>Sequence diagrams capture timing but are most applicable for single flow activities (i.e. once failure case is selected) or for identifying best and worst case timeliness ranges.</a:t>
            </a:r>
          </a:p>
          <a:p>
            <a:r>
              <a:rPr lang="en-US" sz="1400" dirty="0" smtClean="0">
                <a:cs typeface="Times New Roman" pitchFamily="18" charset="0"/>
              </a:rPr>
              <a:t>Automatic tables with embedded scripts can compute timeliness once the sequence is generated.  Timeliness data is used for analysis and test definitions (timeouts).</a:t>
            </a:r>
            <a:endParaRPr lang="en-US" sz="1400" dirty="0" smtClean="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SysML</a:t>
            </a:r>
            <a:r>
              <a:rPr lang="en-US" dirty="0" smtClean="0"/>
              <a:t> Definition of FM &amp; SA Test </a:t>
            </a:r>
            <a:r>
              <a:rPr lang="en-US" dirty="0" smtClean="0"/>
              <a:t>Definitions</a:t>
            </a:r>
            <a:endParaRPr lang="en-US" dirty="0"/>
          </a:p>
        </p:txBody>
      </p:sp>
      <p:sp>
        <p:nvSpPr>
          <p:cNvPr id="3" name="Slide Number Placeholder 2"/>
          <p:cNvSpPr>
            <a:spLocks noGrp="1"/>
          </p:cNvSpPr>
          <p:nvPr>
            <p:ph type="sldNum" sz="quarter" idx="10"/>
          </p:nvPr>
        </p:nvSpPr>
        <p:spPr/>
        <p:txBody>
          <a:bodyPr/>
          <a:lstStyle/>
          <a:p>
            <a:fld id="{5CBCEC27-BF7D-40E1-93E0-81EF328771D0}" type="slidenum">
              <a:rPr lang="en-US" smtClean="0"/>
              <a:pPr/>
              <a:t>9</a:t>
            </a:fld>
            <a:endParaRPr lang="en-US" dirty="0"/>
          </a:p>
        </p:txBody>
      </p:sp>
      <p:sp>
        <p:nvSpPr>
          <p:cNvPr id="4" name="Footer Placeholder 3"/>
          <p:cNvSpPr>
            <a:spLocks noGrp="1"/>
          </p:cNvSpPr>
          <p:nvPr>
            <p:ph type="ftr" sz="quarter" idx="11"/>
          </p:nvPr>
        </p:nvSpPr>
        <p:spPr/>
        <p:txBody>
          <a:bodyPr/>
          <a:lstStyle/>
          <a:p>
            <a:r>
              <a:rPr lang="en-US" b="1" dirty="0" smtClean="0"/>
              <a:t>©</a:t>
            </a:r>
            <a:r>
              <a:rPr lang="en-US" dirty="0" smtClean="0"/>
              <a:t> </a:t>
            </a:r>
            <a:r>
              <a:rPr lang="en-US" b="1" i="1" dirty="0" smtClean="0"/>
              <a:t>2016 Orbital ATK.  All Rights Reserved.</a:t>
            </a:r>
            <a:endParaRPr lang="en-US" dirty="0"/>
          </a:p>
        </p:txBody>
      </p:sp>
      <p:pic>
        <p:nvPicPr>
          <p:cNvPr id="2057" name="Picture 9"/>
          <p:cNvPicPr>
            <a:picLocks noChangeAspect="1" noChangeArrowheads="1"/>
          </p:cNvPicPr>
          <p:nvPr/>
        </p:nvPicPr>
        <p:blipFill>
          <a:blip r:embed="rId2" cstate="print"/>
          <a:srcRect/>
          <a:stretch>
            <a:fillRect/>
          </a:stretch>
        </p:blipFill>
        <p:spPr bwMode="auto">
          <a:xfrm>
            <a:off x="160898" y="1472442"/>
            <a:ext cx="4429408" cy="192024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2058" name="Picture 10"/>
          <p:cNvPicPr>
            <a:picLocks noChangeAspect="1" noChangeArrowheads="1"/>
          </p:cNvPicPr>
          <p:nvPr/>
        </p:nvPicPr>
        <p:blipFill>
          <a:blip r:embed="rId3" cstate="print"/>
          <a:srcRect/>
          <a:stretch>
            <a:fillRect/>
          </a:stretch>
        </p:blipFill>
        <p:spPr bwMode="auto">
          <a:xfrm>
            <a:off x="129320" y="3682704"/>
            <a:ext cx="3207347" cy="2348226"/>
          </a:xfrm>
          <a:prstGeom prst="rect">
            <a:avLst/>
          </a:prstGeom>
          <a:noFill/>
          <a:ln w="9525">
            <a:solidFill>
              <a:schemeClr val="tx1">
                <a:lumMod val="50000"/>
                <a:lumOff val="50000"/>
              </a:schemeClr>
            </a:solidFill>
            <a:miter lim="800000"/>
            <a:headEnd/>
            <a:tailEnd/>
          </a:ln>
          <a:effectLst>
            <a:outerShdw blurRad="63500" sx="102000" sy="102000" algn="ctr" rotWithShape="0">
              <a:prstClr val="black">
                <a:alpha val="40000"/>
              </a:prstClr>
            </a:outerShdw>
          </a:effectLst>
        </p:spPr>
      </p:pic>
      <p:pic>
        <p:nvPicPr>
          <p:cNvPr id="2059" name="Picture 11"/>
          <p:cNvPicPr>
            <a:picLocks noChangeAspect="1" noChangeArrowheads="1"/>
          </p:cNvPicPr>
          <p:nvPr/>
        </p:nvPicPr>
        <p:blipFill>
          <a:blip r:embed="rId4" cstate="print"/>
          <a:srcRect/>
          <a:stretch>
            <a:fillRect/>
          </a:stretch>
        </p:blipFill>
        <p:spPr bwMode="auto">
          <a:xfrm>
            <a:off x="3436972" y="3682182"/>
            <a:ext cx="2431134" cy="2359022"/>
          </a:xfrm>
          <a:prstGeom prst="rect">
            <a:avLst/>
          </a:prstGeom>
          <a:noFill/>
          <a:ln w="9525">
            <a:solidFill>
              <a:schemeClr val="tx1">
                <a:lumMod val="50000"/>
                <a:lumOff val="50000"/>
              </a:schemeClr>
            </a:solidFill>
            <a:miter lim="800000"/>
            <a:headEnd/>
            <a:tailEnd/>
          </a:ln>
          <a:effectLst>
            <a:outerShdw blurRad="63500" sx="102000" sy="102000" algn="ctr" rotWithShape="0">
              <a:prstClr val="black">
                <a:alpha val="40000"/>
              </a:prstClr>
            </a:outerShdw>
          </a:effectLst>
        </p:spPr>
      </p:pic>
      <p:pic>
        <p:nvPicPr>
          <p:cNvPr id="2060" name="Picture 12"/>
          <p:cNvPicPr>
            <a:picLocks noChangeAspect="1" noChangeArrowheads="1"/>
          </p:cNvPicPr>
          <p:nvPr/>
        </p:nvPicPr>
        <p:blipFill>
          <a:blip r:embed="rId5" cstate="print"/>
          <a:srcRect/>
          <a:stretch>
            <a:fillRect/>
          </a:stretch>
        </p:blipFill>
        <p:spPr bwMode="auto">
          <a:xfrm>
            <a:off x="4851663" y="1472442"/>
            <a:ext cx="2794806" cy="1920240"/>
          </a:xfrm>
          <a:prstGeom prst="rect">
            <a:avLst/>
          </a:prstGeom>
          <a:noFill/>
          <a:ln w="9525">
            <a:solidFill>
              <a:schemeClr val="tx1">
                <a:lumMod val="50000"/>
                <a:lumOff val="50000"/>
              </a:schemeClr>
            </a:solidFill>
            <a:miter lim="800000"/>
            <a:headEnd/>
            <a:tailEnd/>
          </a:ln>
          <a:effectLst>
            <a:outerShdw blurRad="63500" sx="102000" sy="102000" algn="ctr" rotWithShape="0">
              <a:prstClr val="black">
                <a:alpha val="40000"/>
              </a:prstClr>
            </a:outerShdw>
          </a:effectLst>
        </p:spPr>
      </p:pic>
      <p:sp>
        <p:nvSpPr>
          <p:cNvPr id="20" name="TextBox 19"/>
          <p:cNvSpPr txBox="1"/>
          <p:nvPr/>
        </p:nvSpPr>
        <p:spPr>
          <a:xfrm>
            <a:off x="142991" y="951572"/>
            <a:ext cx="4521476" cy="430887"/>
          </a:xfrm>
          <a:prstGeom prst="rect">
            <a:avLst/>
          </a:prstGeom>
          <a:noFill/>
        </p:spPr>
        <p:txBody>
          <a:bodyPr wrap="square" lIns="0" tIns="0" rIns="0" bIns="0" rtlCol="0">
            <a:spAutoFit/>
          </a:bodyPr>
          <a:lstStyle/>
          <a:p>
            <a:r>
              <a:rPr lang="en-US" sz="1400" dirty="0" smtClean="0">
                <a:cs typeface="Times New Roman" pitchFamily="18" charset="0"/>
              </a:rPr>
              <a:t>A composite test definition (structure) identifies all parameters necessary for the test architecture to execute.</a:t>
            </a:r>
            <a:endParaRPr lang="en-US" sz="1400" dirty="0" smtClean="0">
              <a:cs typeface="Times New Roman" pitchFamily="18" charset="0"/>
            </a:endParaRPr>
          </a:p>
        </p:txBody>
      </p:sp>
      <p:sp>
        <p:nvSpPr>
          <p:cNvPr id="14" name="TextBox 13"/>
          <p:cNvSpPr txBox="1"/>
          <p:nvPr/>
        </p:nvSpPr>
        <p:spPr>
          <a:xfrm>
            <a:off x="4826294" y="990956"/>
            <a:ext cx="3670434" cy="430887"/>
          </a:xfrm>
          <a:prstGeom prst="rect">
            <a:avLst/>
          </a:prstGeom>
          <a:noFill/>
        </p:spPr>
        <p:txBody>
          <a:bodyPr wrap="square" lIns="0" tIns="0" rIns="0" bIns="0" rtlCol="0">
            <a:spAutoFit/>
          </a:bodyPr>
          <a:lstStyle/>
          <a:p>
            <a:r>
              <a:rPr lang="en-US" sz="1400" dirty="0" smtClean="0">
                <a:cs typeface="Times New Roman" pitchFamily="18" charset="0"/>
              </a:rPr>
              <a:t>An automatically generated table is directly compatible with script generation tools.</a:t>
            </a:r>
            <a:endParaRPr lang="en-US" sz="1400" dirty="0" smtClean="0">
              <a:cs typeface="Times New Roman" pitchFamily="18" charset="0"/>
            </a:endParaRPr>
          </a:p>
        </p:txBody>
      </p:sp>
      <p:sp>
        <p:nvSpPr>
          <p:cNvPr id="15" name="TextBox 14"/>
          <p:cNvSpPr txBox="1"/>
          <p:nvPr/>
        </p:nvSpPr>
        <p:spPr>
          <a:xfrm>
            <a:off x="5946177" y="3672511"/>
            <a:ext cx="2982065" cy="2154436"/>
          </a:xfrm>
          <a:prstGeom prst="rect">
            <a:avLst/>
          </a:prstGeom>
          <a:noFill/>
        </p:spPr>
        <p:txBody>
          <a:bodyPr wrap="square" lIns="0" tIns="0" rIns="0" bIns="0" rtlCol="0">
            <a:spAutoFit/>
          </a:bodyPr>
          <a:lstStyle/>
          <a:p>
            <a:r>
              <a:rPr lang="en-US" sz="1400" dirty="0" smtClean="0">
                <a:cs typeface="Times New Roman" pitchFamily="18" charset="0"/>
              </a:rPr>
              <a:t>A multi-layered composition definition (block structure) provides easier visibility into the test definition and an easier design pattern to copy and utilize.</a:t>
            </a:r>
          </a:p>
          <a:p>
            <a:endParaRPr lang="en-US" sz="1400" dirty="0" smtClean="0">
              <a:cs typeface="Times New Roman" pitchFamily="18" charset="0"/>
            </a:endParaRPr>
          </a:p>
          <a:p>
            <a:r>
              <a:rPr lang="en-US" sz="1400" dirty="0" smtClean="0">
                <a:solidFill>
                  <a:srgbClr val="0066FF"/>
                </a:solidFill>
                <a:cs typeface="Times New Roman" pitchFamily="18" charset="0"/>
              </a:rPr>
              <a:t>Additional options are being evaluated for best connectivity to input (ConOps and FM/autonomy behavior for failure categories) and output (test flow visualization and results generation).</a:t>
            </a:r>
            <a:endParaRPr lang="en-US" sz="1400" dirty="0" smtClean="0">
              <a:solidFill>
                <a:srgbClr val="0066FF"/>
              </a:solidFill>
              <a:cs typeface="Times New Roman" pitchFamily="18" charset="0"/>
            </a:endParaRPr>
          </a:p>
        </p:txBody>
      </p:sp>
      <p:sp>
        <p:nvSpPr>
          <p:cNvPr id="16" name="Line Callout 1 (Accent Bar) 15"/>
          <p:cNvSpPr/>
          <p:nvPr/>
        </p:nvSpPr>
        <p:spPr>
          <a:xfrm>
            <a:off x="3493213" y="6205591"/>
            <a:ext cx="4911048" cy="462337"/>
          </a:xfrm>
          <a:prstGeom prst="accentCallout1">
            <a:avLst>
              <a:gd name="adj1" fmla="val 18750"/>
              <a:gd name="adj2" fmla="val -4184"/>
              <a:gd name="adj3" fmla="val -103056"/>
              <a:gd name="adj4" fmla="val -18507"/>
            </a:avLst>
          </a:prstGeom>
          <a:solidFill>
            <a:schemeClr val="bg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oAutofit/>
          </a:bodyPr>
          <a:lstStyle/>
          <a:p>
            <a:r>
              <a:rPr lang="en-US" sz="1400" dirty="0" smtClean="0">
                <a:cs typeface="Times New Roman" pitchFamily="18" charset="0"/>
              </a:rPr>
              <a:t>Automated test architecture supports 0-2 actions (failure or other) where each action may also call an ancillary action/function.</a:t>
            </a:r>
            <a:endParaRPr lang="en-US" sz="1400" dirty="0" smtClean="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rbital ATK">
      <a:dk1>
        <a:sysClr val="windowText" lastClr="000000"/>
      </a:dk1>
      <a:lt1>
        <a:sysClr val="window" lastClr="FFFFFF"/>
      </a:lt1>
      <a:dk2>
        <a:srgbClr val="004A72"/>
      </a:dk2>
      <a:lt2>
        <a:srgbClr val="006DB1"/>
      </a:lt2>
      <a:accent1>
        <a:srgbClr val="7F7F7F"/>
      </a:accent1>
      <a:accent2>
        <a:srgbClr val="0095CB"/>
      </a:accent2>
      <a:accent3>
        <a:srgbClr val="00553A"/>
      </a:accent3>
      <a:accent4>
        <a:srgbClr val="009D4B"/>
      </a:accent4>
      <a:accent5>
        <a:srgbClr val="930007"/>
      </a:accent5>
      <a:accent6>
        <a:srgbClr val="CC3B0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w="9525">
          <a:solidFill>
            <a:schemeClr val="tx1"/>
          </a:solidFill>
        </a:ln>
      </a:spPr>
      <a:bodyPr wrap="none" rtlCol="0" anchor="ctr">
        <a:spAutoFit/>
      </a:bodyPr>
      <a:lstStyle>
        <a:defPPr algn="ctr">
          <a:defRPr dirty="0" err="1" smtClean="0">
            <a:latin typeface="Times New Roman" pitchFamily="18" charset="0"/>
            <a:cs typeface="Times New Roman"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ctr">
          <a:defRPr dirty="0" err="1"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F25060D9E7984FA39E943E956E051C" ma:contentTypeVersion="0" ma:contentTypeDescription="Create a new document." ma:contentTypeScope="" ma:versionID="567a25ebb6ac186d97b80c3aaa3727c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F904DF-8649-4B3C-972C-A5A9269FF70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1E64DF3E-E2FA-4CB1-90AC-8265AFEB188E}">
  <ds:schemaRefs>
    <ds:schemaRef ds:uri="http://schemas.microsoft.com/sharepoint/v3/contenttype/forms"/>
  </ds:schemaRefs>
</ds:datastoreItem>
</file>

<file path=customXml/itemProps3.xml><?xml version="1.0" encoding="utf-8"?>
<ds:datastoreItem xmlns:ds="http://schemas.openxmlformats.org/officeDocument/2006/customXml" ds:itemID="{8EC46724-0992-499B-AC57-BD0718C4E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Default Theme</Template>
  <TotalTime>4100</TotalTime>
  <Words>2034</Words>
  <Application>Microsoft Office PowerPoint</Application>
  <PresentationFormat>On-screen Show (4:3)</PresentationFormat>
  <Paragraphs>238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Orbital ATK Space Systems Group: Systems Engineering Fault Management and System Autonomy</vt:lpstr>
      <vt:lpstr>System Modeling Language (SysML)</vt:lpstr>
      <vt:lpstr>Initial SysML Deployment Exploration</vt:lpstr>
      <vt:lpstr>Initial SysML Deployment Paths</vt:lpstr>
      <vt:lpstr>FM &amp; SA Test Architecture</vt:lpstr>
      <vt:lpstr>Test Definitions</vt:lpstr>
      <vt:lpstr>Exploration of SysML for Test Definitions</vt:lpstr>
      <vt:lpstr>SysML Definition of FM &amp; SA Test Scenarios</vt:lpstr>
      <vt:lpstr>SysML Definition of FM &amp; SA Test Definitions</vt:lpstr>
      <vt:lpstr>SysML Definition of FM &amp; Autonomy Design</vt:lpstr>
      <vt:lpstr>Summary of Status and Findings</vt:lpstr>
      <vt:lpstr>Dreaming Big(ish) For Near Term SysML Use</vt:lpstr>
    </vt:vector>
  </TitlesOfParts>
  <Company>Orbital Sciences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Orbital ATK</dc:title>
  <dc:creator>Orbital ATK SE</dc:creator>
  <cp:lastModifiedBy>Jonathan P Rustick</cp:lastModifiedBy>
  <cp:revision>167</cp:revision>
  <dcterms:created xsi:type="dcterms:W3CDTF">2016-03-29T17:03:27Z</dcterms:created>
  <dcterms:modified xsi:type="dcterms:W3CDTF">2016-12-13T00:48:13Z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0x010100DBF25060D9E7984FA39E943E956E051C</vt:lpwstr>
  </property>
</Properties>
</file>