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00" r:id="rId2"/>
    <p:sldId id="301" r:id="rId3"/>
    <p:sldId id="302" r:id="rId4"/>
    <p:sldId id="258" r:id="rId5"/>
    <p:sldId id="303" r:id="rId6"/>
    <p:sldId id="304" r:id="rId7"/>
    <p:sldId id="305" r:id="rId8"/>
    <p:sldId id="306" r:id="rId9"/>
    <p:sldId id="307" r:id="rId10"/>
    <p:sldId id="314" r:id="rId11"/>
    <p:sldId id="309" r:id="rId12"/>
    <p:sldId id="311" r:id="rId13"/>
    <p:sldId id="312" r:id="rId14"/>
    <p:sldId id="313" r:id="rId15"/>
    <p:sldId id="315" r:id="rId16"/>
    <p:sldId id="316" r:id="rId17"/>
    <p:sldId id="310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Gaines" initials="D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0"/>
    <p:restoredTop sz="97011" autoAdjust="0"/>
  </p:normalViewPr>
  <p:slideViewPr>
    <p:cSldViewPr snapToGrid="0" snapToObjects="1">
      <p:cViewPr varScale="1">
        <p:scale>
          <a:sx n="93" d="100"/>
          <a:sy n="93" d="100"/>
        </p:scale>
        <p:origin x="240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05T15:10:42.835" idx="1">
    <p:pos x="7360" y="2534"/>
    <p:text/>
    <p:extLst mod="1"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2AA88-D97E-1747-9BF5-2FDA42EAFFF6}" type="datetimeFigureOut">
              <a:rPr lang="en-US" smtClean="0"/>
              <a:t>12/1/16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A24A8-CB50-3D4B-929C-81EADEA1D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6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0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9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3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2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24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6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B774A-4B1B-8748-B72C-458F24E8860E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2AAE7-75AD-054C-A955-1DA30C082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8082" y="74900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337934" y="99794"/>
            <a:ext cx="9535588" cy="161411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A Design for Self-Reliant Rovers to Increase Mission Productivity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2636" y="6475857"/>
            <a:ext cx="7725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Copyright © 2016 California </a:t>
            </a:r>
            <a:r>
              <a:rPr lang="en-US" sz="1400" dirty="0"/>
              <a:t>Institute of Technology. U.S</a:t>
            </a:r>
            <a:r>
              <a:rPr lang="en-US" sz="1400" dirty="0" smtClean="0"/>
              <a:t>. </a:t>
            </a:r>
            <a:r>
              <a:rPr lang="en-US" sz="1400" dirty="0"/>
              <a:t>Government sponsorship acknowledged.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33728" y="4373217"/>
            <a:ext cx="9144000" cy="1784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Daniel </a:t>
            </a:r>
            <a:r>
              <a:rPr lang="en-US" b="1" dirty="0" smtClean="0"/>
              <a:t>Gaines</a:t>
            </a:r>
            <a:endParaRPr lang="en-US" b="1" dirty="0" smtClean="0"/>
          </a:p>
          <a:p>
            <a:r>
              <a:rPr lang="en-US" dirty="0" smtClean="0"/>
              <a:t>Jet Propulsion Laboratory,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California Institute of Technology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December 14,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6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81"/>
            <a:ext cx="10515600" cy="789428"/>
          </a:xfrm>
        </p:spPr>
        <p:txBody>
          <a:bodyPr/>
          <a:lstStyle/>
          <a:p>
            <a:r>
              <a:rPr lang="en-US" dirty="0" smtClean="0"/>
              <a:t>Major Types of Ground-in-the-Loop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085" y="823309"/>
            <a:ext cx="6986660" cy="533075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Selecting </a:t>
            </a:r>
            <a:r>
              <a:rPr lang="en-US" dirty="0" smtClean="0"/>
              <a:t>science targets for </a:t>
            </a:r>
            <a:r>
              <a:rPr lang="en-US" dirty="0" err="1" smtClean="0"/>
              <a:t>ChemCam</a:t>
            </a:r>
            <a:r>
              <a:rPr lang="en-US" dirty="0" smtClean="0"/>
              <a:t>, </a:t>
            </a:r>
            <a:r>
              <a:rPr lang="en-US" dirty="0" err="1" smtClean="0"/>
              <a:t>Mastcam</a:t>
            </a:r>
            <a:r>
              <a:rPr lang="en-US" dirty="0" smtClean="0"/>
              <a:t> and contact science</a:t>
            </a:r>
            <a:endParaRPr lang="en-US" dirty="0"/>
          </a:p>
          <a:p>
            <a:pPr lvl="1"/>
            <a:r>
              <a:rPr lang="en-US" dirty="0"/>
              <a:t>Use of high quality imaging from rover’s immediate surroundings to select science targets</a:t>
            </a:r>
          </a:p>
          <a:p>
            <a:pPr lvl="1"/>
            <a:r>
              <a:rPr lang="en-US" dirty="0"/>
              <a:t>Requirement of high degree of accuracy in position of rover relative to targets for pointing small FOV instruments</a:t>
            </a:r>
          </a:p>
          <a:p>
            <a:r>
              <a:rPr lang="en-US" dirty="0"/>
              <a:t>Drive planning</a:t>
            </a:r>
          </a:p>
          <a:p>
            <a:pPr lvl="1"/>
            <a:r>
              <a:rPr lang="en-US" dirty="0"/>
              <a:t>Selecting end drive location</a:t>
            </a:r>
          </a:p>
          <a:p>
            <a:pPr lvl="1"/>
            <a:r>
              <a:rPr lang="en-US" dirty="0"/>
              <a:t>Selecting drive route (terrain conditions, hazards)</a:t>
            </a:r>
          </a:p>
          <a:p>
            <a:r>
              <a:rPr lang="en-US" dirty="0"/>
              <a:t>Stability assessment for contact science</a:t>
            </a:r>
          </a:p>
          <a:p>
            <a:r>
              <a:rPr lang="en-US" dirty="0"/>
              <a:t>Responding to problems in activity executions</a:t>
            </a:r>
          </a:p>
          <a:p>
            <a:pPr lvl="1"/>
            <a:r>
              <a:rPr lang="en-US" dirty="0"/>
              <a:t>Re-planning failed drives</a:t>
            </a:r>
          </a:p>
          <a:p>
            <a:pPr lvl="1"/>
            <a:r>
              <a:rPr lang="en-US" dirty="0"/>
              <a:t>Re-acquiring observations (or potentially losing opportunity if rover drove away)</a:t>
            </a:r>
          </a:p>
          <a:p>
            <a:r>
              <a:rPr lang="en-US" dirty="0"/>
              <a:t>Science discovery</a:t>
            </a:r>
          </a:p>
          <a:p>
            <a:pPr lvl="1"/>
            <a:r>
              <a:rPr lang="en-US" dirty="0"/>
              <a:t>Changing strategic objectives (e.g. Logan’s Run in Artist’s Drive)</a:t>
            </a:r>
          </a:p>
          <a:p>
            <a:pPr lvl="1"/>
            <a:r>
              <a:rPr lang="en-US" dirty="0"/>
              <a:t>Backtracking to prior locations (e.g. Marias Pass)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420983" y="745486"/>
            <a:ext cx="2822243" cy="2642280"/>
            <a:chOff x="7362617" y="1237102"/>
            <a:chExt cx="3833919" cy="3589445"/>
          </a:xfrm>
        </p:grpSpPr>
        <p:grpSp>
          <p:nvGrpSpPr>
            <p:cNvPr id="35" name="Group 34"/>
            <p:cNvGrpSpPr/>
            <p:nvPr/>
          </p:nvGrpSpPr>
          <p:grpSpPr>
            <a:xfrm>
              <a:off x="7362617" y="1237102"/>
              <a:ext cx="3833919" cy="3589445"/>
              <a:chOff x="1786585" y="2036137"/>
              <a:chExt cx="4062985" cy="3803904"/>
            </a:xfrm>
          </p:grpSpPr>
          <p:pic>
            <p:nvPicPr>
              <p:cNvPr id="39" name="Picture 38" descr="MP_Sol991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6585" y="2036137"/>
                <a:ext cx="4062984" cy="3803904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106596" y="2047851"/>
                <a:ext cx="1742974" cy="29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</a:rPr>
                  <a:t>Orbital Imagery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434274" y="2128283"/>
              <a:ext cx="929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Contact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37" name="Donut 36"/>
            <p:cNvSpPr/>
            <p:nvPr/>
          </p:nvSpPr>
          <p:spPr>
            <a:xfrm>
              <a:off x="8648017" y="3295988"/>
              <a:ext cx="752828" cy="814321"/>
            </a:xfrm>
            <a:prstGeom prst="donut">
              <a:avLst>
                <a:gd name="adj" fmla="val 8172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018100" y="2476792"/>
              <a:ext cx="740166" cy="938450"/>
            </a:xfrm>
            <a:prstGeom prst="line">
              <a:avLst/>
            </a:prstGeom>
            <a:ln w="50800"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6988950" y="3367843"/>
            <a:ext cx="2338036" cy="2338036"/>
            <a:chOff x="4936573" y="1718398"/>
            <a:chExt cx="3331163" cy="3331163"/>
          </a:xfrm>
        </p:grpSpPr>
        <p:pic>
          <p:nvPicPr>
            <p:cNvPr id="50" name="Picture 49" descr="NLB_485471647EDR_F0481146NCAM00270M_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573" y="1718398"/>
              <a:ext cx="3331163" cy="3331163"/>
            </a:xfrm>
            <a:prstGeom prst="rect">
              <a:avLst/>
            </a:prstGeom>
          </p:spPr>
        </p:pic>
        <p:sp>
          <p:nvSpPr>
            <p:cNvPr id="52" name="Frame 51"/>
            <p:cNvSpPr/>
            <p:nvPr/>
          </p:nvSpPr>
          <p:spPr>
            <a:xfrm>
              <a:off x="5702718" y="2466698"/>
              <a:ext cx="942917" cy="630462"/>
            </a:xfrm>
            <a:prstGeom prst="frame">
              <a:avLst>
                <a:gd name="adj1" fmla="val 73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/>
            <p:cNvSpPr/>
            <p:nvPr/>
          </p:nvSpPr>
          <p:spPr>
            <a:xfrm>
              <a:off x="6740021" y="2303867"/>
              <a:ext cx="658753" cy="490133"/>
            </a:xfrm>
            <a:prstGeom prst="frame">
              <a:avLst>
                <a:gd name="adj1" fmla="val 73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612584" y="3039619"/>
              <a:ext cx="1209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Location 1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2663" y="2719795"/>
              <a:ext cx="1209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Location 2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68" name="Straight Connector 67"/>
          <p:cNvCxnSpPr/>
          <p:nvPr/>
        </p:nvCxnSpPr>
        <p:spPr>
          <a:xfrm flipV="1">
            <a:off x="8580095" y="3292463"/>
            <a:ext cx="1130480" cy="460977"/>
          </a:xfrm>
          <a:prstGeom prst="line">
            <a:avLst/>
          </a:prstGeom>
          <a:ln w="50800">
            <a:solidFill>
              <a:srgbClr val="FFFF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9710576" y="3315828"/>
            <a:ext cx="2180929" cy="1947258"/>
            <a:chOff x="9221472" y="3402955"/>
            <a:chExt cx="3869650" cy="3455045"/>
          </a:xfrm>
        </p:grpSpPr>
        <p:pic>
          <p:nvPicPr>
            <p:cNvPr id="66" name="Picture 65" descr="0991ML0043810020404525E01_DXXX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1472" y="3402955"/>
              <a:ext cx="3869650" cy="3455045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cxnSp>
          <p:nvCxnSpPr>
            <p:cNvPr id="70" name="Straight Connector 69"/>
            <p:cNvCxnSpPr/>
            <p:nvPr/>
          </p:nvCxnSpPr>
          <p:spPr>
            <a:xfrm flipV="1">
              <a:off x="10510606" y="4471343"/>
              <a:ext cx="723882" cy="484903"/>
            </a:xfrm>
            <a:prstGeom prst="line">
              <a:avLst/>
            </a:prstGeom>
            <a:ln w="50800"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9633608" y="4913793"/>
              <a:ext cx="1600881" cy="491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Missoula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988950" y="4870879"/>
            <a:ext cx="2338036" cy="16004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view of contact from rover.  Can </a:t>
            </a:r>
            <a:r>
              <a:rPr lang="en-US" sz="1400" b="1" dirty="0" smtClean="0"/>
              <a:t>identify locations of interest but insufficient detail to pick out specific targets</a:t>
            </a:r>
            <a:r>
              <a:rPr lang="en-US" sz="1400" dirty="0" smtClean="0"/>
              <a:t>.  </a:t>
            </a:r>
            <a:r>
              <a:rPr lang="en-US" sz="1400" b="1" dirty="0" smtClean="0"/>
              <a:t>Drive planning limited by occlusions </a:t>
            </a:r>
            <a:r>
              <a:rPr lang="en-US" sz="1400" dirty="0" smtClean="0"/>
              <a:t>blocking view to Location 1.</a:t>
            </a:r>
            <a:endParaRPr lang="en-US" sz="1400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8604495" y="4250700"/>
            <a:ext cx="1047526" cy="1012386"/>
          </a:xfrm>
          <a:prstGeom prst="line">
            <a:avLst/>
          </a:prstGeom>
          <a:ln w="50800">
            <a:solidFill>
              <a:srgbClr val="FFFF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710575" y="5301766"/>
            <a:ext cx="2193028" cy="116955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 of target that would eventually be selected, but </a:t>
            </a:r>
            <a:r>
              <a:rPr lang="en-US" sz="1400" b="1" dirty="0" smtClean="0"/>
              <a:t>insufficient detail to select it from this distance </a:t>
            </a:r>
            <a:r>
              <a:rPr lang="en-US" sz="1400" dirty="0" smtClean="0"/>
              <a:t>(about 30m away)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0252265" y="758155"/>
            <a:ext cx="1832694" cy="116955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Can identify location of contact, but </a:t>
            </a:r>
            <a:r>
              <a:rPr lang="en-US" sz="1400" b="1" dirty="0" smtClean="0"/>
              <a:t>insufficient detail to pick targets and plan actual drive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782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56" y="32575"/>
            <a:ext cx="10515600" cy="10531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Self-Reliant Rover Approach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7" y="1041852"/>
            <a:ext cx="8131663" cy="561139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Goal Elaboration</a:t>
            </a:r>
            <a:endParaRPr lang="en-US" dirty="0"/>
          </a:p>
          <a:p>
            <a:pPr lvl="1"/>
            <a:r>
              <a:rPr lang="en-US" dirty="0"/>
              <a:t>Reduce effort in interacting with vehicle</a:t>
            </a:r>
          </a:p>
          <a:p>
            <a:pPr lvl="1"/>
            <a:r>
              <a:rPr lang="en-US" dirty="0"/>
              <a:t>Increase productivity through onboard resource management</a:t>
            </a:r>
          </a:p>
          <a:p>
            <a:r>
              <a:rPr lang="en-US" b="1" dirty="0" smtClean="0"/>
              <a:t>Scientist-Guided Autonomous </a:t>
            </a:r>
            <a:r>
              <a:rPr lang="en-US" b="1" dirty="0"/>
              <a:t>Science</a:t>
            </a:r>
            <a:endParaRPr lang="en-US" dirty="0"/>
          </a:p>
          <a:p>
            <a:pPr lvl="1"/>
            <a:r>
              <a:rPr lang="en-US" dirty="0"/>
              <a:t>Increase science productivity with reduced reliance on ground-in-the-loop</a:t>
            </a:r>
          </a:p>
          <a:p>
            <a:pPr lvl="1"/>
            <a:r>
              <a:rPr lang="en-US" dirty="0" smtClean="0"/>
              <a:t>Increase expressivity of science intent</a:t>
            </a:r>
            <a:endParaRPr lang="en-US" dirty="0"/>
          </a:p>
          <a:p>
            <a:pPr lvl="1"/>
            <a:r>
              <a:rPr lang="en-US" dirty="0"/>
              <a:t>Enable scientists to guide vehicle</a:t>
            </a:r>
          </a:p>
          <a:p>
            <a:r>
              <a:rPr lang="en-US" b="1" dirty="0"/>
              <a:t>State-Aware Health Assessment</a:t>
            </a:r>
          </a:p>
          <a:p>
            <a:pPr lvl="1"/>
            <a:r>
              <a:rPr lang="en-US" dirty="0"/>
              <a:t>Improve onboard state tracking </a:t>
            </a:r>
            <a:r>
              <a:rPr lang="en-US" dirty="0" smtClean="0"/>
              <a:t>by </a:t>
            </a:r>
            <a:r>
              <a:rPr lang="en-US" dirty="0"/>
              <a:t>incorporating health assessment into nominal vehicle operation</a:t>
            </a:r>
          </a:p>
          <a:p>
            <a:pPr lvl="1"/>
            <a:r>
              <a:rPr lang="en-US" dirty="0"/>
              <a:t>Safely sustain productivity when problems occur</a:t>
            </a:r>
          </a:p>
          <a:p>
            <a:r>
              <a:rPr lang="en-US" b="1" dirty="0" smtClean="0"/>
              <a:t>Robust, Multi-Sol Navigation</a:t>
            </a:r>
            <a:endParaRPr lang="en-US" b="1" dirty="0"/>
          </a:p>
          <a:p>
            <a:pPr lvl="1"/>
            <a:r>
              <a:rPr lang="en-US" dirty="0" smtClean="0"/>
              <a:t>Develop slip-aware navigation</a:t>
            </a:r>
            <a:endParaRPr lang="en-US" dirty="0"/>
          </a:p>
          <a:p>
            <a:pPr lvl="1"/>
            <a:r>
              <a:rPr lang="en-US" dirty="0"/>
              <a:t>Safely respond to unexpected </a:t>
            </a:r>
            <a:r>
              <a:rPr lang="en-US" dirty="0" smtClean="0"/>
              <a:t>conditions for robust multi-sol navigation</a:t>
            </a:r>
            <a:endParaRPr lang="en-US" dirty="0"/>
          </a:p>
          <a:p>
            <a:r>
              <a:rPr lang="en-US" b="1" dirty="0"/>
              <a:t>Ground Operations</a:t>
            </a:r>
          </a:p>
          <a:p>
            <a:pPr lvl="1"/>
            <a:r>
              <a:rPr lang="en-US" dirty="0"/>
              <a:t>Make it natural for team to interact with vehicle without knowing state vehicle will be in when command products are received</a:t>
            </a:r>
          </a:p>
        </p:txBody>
      </p:sp>
      <p:pic>
        <p:nvPicPr>
          <p:cNvPr id="7" name="Picture 6" descr="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92" y="3136660"/>
            <a:ext cx="3666748" cy="3377640"/>
          </a:xfrm>
          <a:prstGeom prst="rect">
            <a:avLst/>
          </a:prstGeom>
        </p:spPr>
      </p:pic>
      <p:pic>
        <p:nvPicPr>
          <p:cNvPr id="5" name="Picture 4" descr="SystemDiagramFlightAndGroundV2_fligh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48" y="708291"/>
            <a:ext cx="3825804" cy="22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554"/>
            <a:ext cx="10515600" cy="843996"/>
          </a:xfrm>
        </p:spPr>
        <p:txBody>
          <a:bodyPr/>
          <a:lstStyle/>
          <a:p>
            <a:r>
              <a:rPr lang="en-US" dirty="0" smtClean="0"/>
              <a:t>Guiding Scenario</a:t>
            </a:r>
            <a:endParaRPr lang="en-US" dirty="0"/>
          </a:p>
        </p:txBody>
      </p:sp>
      <p:pic>
        <p:nvPicPr>
          <p:cNvPr id="6" name="Picture 5" descr="baselineScenario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42" y="777905"/>
            <a:ext cx="8716916" cy="4729317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199" y="5642044"/>
            <a:ext cx="11196145" cy="1001949"/>
          </a:xfrm>
        </p:spPr>
        <p:txBody>
          <a:bodyPr>
            <a:normAutofit/>
          </a:bodyPr>
          <a:lstStyle/>
          <a:p>
            <a:r>
              <a:rPr lang="en-US" dirty="0" smtClean="0"/>
              <a:t>Increased science during long-range driving campaigns</a:t>
            </a:r>
            <a:endParaRPr lang="en-US" dirty="0"/>
          </a:p>
          <a:p>
            <a:r>
              <a:rPr lang="en-US" dirty="0" smtClean="0"/>
              <a:t>Reduced overhead for walkabout exploration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51" y="126962"/>
            <a:ext cx="10515600" cy="842072"/>
          </a:xfrm>
        </p:spPr>
        <p:txBody>
          <a:bodyPr/>
          <a:lstStyle/>
          <a:p>
            <a:r>
              <a:rPr lang="en-US" dirty="0" smtClean="0"/>
              <a:t>Scientist-Guided Autonomous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912467"/>
            <a:ext cx="10515600" cy="19455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Developing an onboard characterization process</a:t>
            </a:r>
          </a:p>
          <a:p>
            <a:pPr lvl="1"/>
            <a:r>
              <a:rPr lang="en-US" dirty="0"/>
              <a:t>Enables rover to assist scientists in characterizing an area or documenting traverse when ground-in-loop not available</a:t>
            </a:r>
          </a:p>
          <a:p>
            <a:pPr lvl="1"/>
            <a:r>
              <a:rPr lang="en-US" dirty="0"/>
              <a:t>Includes collecting wide field-of-view contextual imagery along with high-quality, detailed observations</a:t>
            </a:r>
          </a:p>
          <a:p>
            <a:pPr lvl="1"/>
            <a:r>
              <a:rPr lang="en-US" dirty="0" smtClean="0"/>
              <a:t>Documents </a:t>
            </a:r>
            <a:r>
              <a:rPr lang="en-US" dirty="0"/>
              <a:t>representative features and diversity of an area</a:t>
            </a:r>
          </a:p>
          <a:p>
            <a:pPr lvl="1"/>
            <a:r>
              <a:rPr lang="en-US" dirty="0" smtClean="0"/>
              <a:t>Provides </a:t>
            </a:r>
            <a:r>
              <a:rPr lang="en-US" dirty="0"/>
              <a:t>means for scientists to guide process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5083"/>
            <a:ext cx="5570975" cy="374651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221930" y="1081530"/>
            <a:ext cx="2204055" cy="1872766"/>
            <a:chOff x="8382510" y="1229512"/>
            <a:chExt cx="2204055" cy="1872766"/>
          </a:xfrm>
        </p:grpSpPr>
        <p:grpSp>
          <p:nvGrpSpPr>
            <p:cNvPr id="10" name="Group 9"/>
            <p:cNvGrpSpPr/>
            <p:nvPr/>
          </p:nvGrpSpPr>
          <p:grpSpPr>
            <a:xfrm>
              <a:off x="8382510" y="1571794"/>
              <a:ext cx="2204055" cy="1530484"/>
              <a:chOff x="8382510" y="1571794"/>
              <a:chExt cx="2204055" cy="153048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510" y="1571794"/>
                <a:ext cx="1020323" cy="102032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4000" y="1802252"/>
                <a:ext cx="1020323" cy="102032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6242" y="2081955"/>
                <a:ext cx="1020323" cy="1020323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8676331" y="1229512"/>
              <a:ext cx="1910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Contact Detection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00901" y="2487362"/>
            <a:ext cx="2415371" cy="1733928"/>
            <a:chOff x="7908587" y="2983384"/>
            <a:chExt cx="2415371" cy="17339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7882" y="3332658"/>
              <a:ext cx="2256779" cy="13846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908587" y="2983384"/>
              <a:ext cx="2415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Multispectral Analysis</a:t>
              </a:r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02996" y="1079538"/>
            <a:ext cx="1947444" cy="1333170"/>
            <a:chOff x="6702996" y="1108626"/>
            <a:chExt cx="1947444" cy="133317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43"/>
            <a:stretch/>
          </p:blipFill>
          <p:spPr>
            <a:xfrm>
              <a:off x="6702996" y="1440298"/>
              <a:ext cx="1812452" cy="100149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14636" y="1108626"/>
              <a:ext cx="193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Target Detection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221930" y="2954296"/>
            <a:ext cx="2456959" cy="1902121"/>
            <a:chOff x="9177182" y="3161032"/>
            <a:chExt cx="2456959" cy="1902121"/>
          </a:xfrm>
        </p:grpSpPr>
        <p:grpSp>
          <p:nvGrpSpPr>
            <p:cNvPr id="22" name="Group 21"/>
            <p:cNvGrpSpPr/>
            <p:nvPr/>
          </p:nvGrpSpPr>
          <p:grpSpPr>
            <a:xfrm>
              <a:off x="9177182" y="3487048"/>
              <a:ext cx="2456959" cy="1576105"/>
              <a:chOff x="9171222" y="3265404"/>
              <a:chExt cx="2456959" cy="157610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1222" y="3265404"/>
                <a:ext cx="1093827" cy="1093827"/>
              </a:xfrm>
              <a:prstGeom prst="rect">
                <a:avLst/>
              </a:prstGeom>
            </p:spPr>
          </p:pic>
          <p:pic>
            <p:nvPicPr>
              <p:cNvPr id="19" name="Picture 18" descr="smoothed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6499" y="3481767"/>
                <a:ext cx="1093827" cy="1093827"/>
              </a:xfrm>
              <a:prstGeom prst="rect">
                <a:avLst/>
              </a:prstGeom>
            </p:spPr>
          </p:pic>
          <p:pic>
            <p:nvPicPr>
              <p:cNvPr id="21" name="Picture 20" descr="CcamRmiImage_0500207763-10171-1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6891" y="3760219"/>
                <a:ext cx="1081290" cy="1081290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588533" y="3161032"/>
              <a:ext cx="176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Raster Designer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579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206"/>
            <a:ext cx="10515600" cy="1325563"/>
          </a:xfrm>
        </p:spPr>
        <p:txBody>
          <a:bodyPr/>
          <a:lstStyle/>
          <a:p>
            <a:r>
              <a:rPr lang="en-US" dirty="0" smtClean="0"/>
              <a:t>Incorporating Health Assessment and Response into Nominal Operation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4056547"/>
            <a:ext cx="10515600" cy="27041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System forms expectations of activity performance / behavior</a:t>
            </a:r>
          </a:p>
          <a:p>
            <a:r>
              <a:rPr lang="en-US" dirty="0" smtClean="0"/>
              <a:t>Monitors execution for expectations</a:t>
            </a:r>
          </a:p>
          <a:p>
            <a:pPr lvl="1"/>
            <a:r>
              <a:rPr lang="en-US" dirty="0" smtClean="0"/>
              <a:t>Detects faults if actual conditions deviate from expected</a:t>
            </a:r>
          </a:p>
          <a:p>
            <a:r>
              <a:rPr lang="en-US" dirty="0" smtClean="0"/>
              <a:t>Combination of Fault Detection, Fault Isolation and Fault Classification used to identify “suspect” subsystems</a:t>
            </a:r>
          </a:p>
          <a:p>
            <a:pPr lvl="1"/>
            <a:r>
              <a:rPr lang="en-US" dirty="0" smtClean="0"/>
              <a:t>Suspect subsystems unusable until cleared for use</a:t>
            </a:r>
          </a:p>
          <a:p>
            <a:r>
              <a:rPr lang="en-US" dirty="0" smtClean="0"/>
              <a:t>Fault resolution posted as goals for Planner to resolve</a:t>
            </a:r>
          </a:p>
          <a:p>
            <a:pPr lvl="1"/>
            <a:r>
              <a:rPr lang="en-US" dirty="0" smtClean="0"/>
              <a:t>May result in addition of diagnostic activities, recovery activities or shedding activities that are no longer allowed due to subsystem health status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4" y="951380"/>
            <a:ext cx="6881344" cy="3046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2" y="1772890"/>
            <a:ext cx="4903281" cy="181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460"/>
            <a:ext cx="10515600" cy="708194"/>
          </a:xfrm>
        </p:spPr>
        <p:txBody>
          <a:bodyPr/>
          <a:lstStyle/>
          <a:p>
            <a:r>
              <a:rPr lang="en-US" dirty="0" smtClean="0"/>
              <a:t>Interaction </a:t>
            </a:r>
            <a:r>
              <a:rPr lang="en-US" smtClean="0"/>
              <a:t>with Ground Operations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08" y="958635"/>
            <a:ext cx="5012401" cy="521832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Developing concept of operations with “loose” ground-in-the-loop interaction</a:t>
            </a:r>
          </a:p>
          <a:p>
            <a:pPr lvl="1"/>
            <a:r>
              <a:rPr lang="en-US" dirty="0" smtClean="0"/>
              <a:t>Interaction with vehicle without requiring detailed information about vehicle state</a:t>
            </a:r>
          </a:p>
          <a:p>
            <a:pPr lvl="1"/>
            <a:r>
              <a:rPr lang="en-US" dirty="0" smtClean="0"/>
              <a:t>Provide expectations of potential vehicle state/activity given assumptions of conditions</a:t>
            </a:r>
          </a:p>
          <a:p>
            <a:pPr lvl="1"/>
            <a:r>
              <a:rPr lang="en-US" dirty="0" smtClean="0"/>
              <a:t>Updated when additional telemetry received</a:t>
            </a:r>
          </a:p>
          <a:p>
            <a:r>
              <a:rPr lang="en-US" dirty="0" smtClean="0"/>
              <a:t>Developing new ground tools to express mission intent as goals and guidance</a:t>
            </a:r>
          </a:p>
          <a:p>
            <a:pPr lvl="1"/>
            <a:r>
              <a:rPr lang="en-US" dirty="0" smtClean="0"/>
              <a:t>Map view for specifying goals and visualizing actual and predicted plans</a:t>
            </a:r>
          </a:p>
          <a:p>
            <a:pPr lvl="1"/>
            <a:r>
              <a:rPr lang="en-US" dirty="0" smtClean="0"/>
              <a:t>Semantics for periodic goals to express campaign objectives</a:t>
            </a:r>
            <a:endParaRPr lang="en-US" dirty="0"/>
          </a:p>
        </p:txBody>
      </p:sp>
      <p:pic>
        <p:nvPicPr>
          <p:cNvPr id="4" name="Picture 3" descr="SRR_Activity_Footprints_annota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85" y="3999982"/>
            <a:ext cx="4977915" cy="266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8" y="958635"/>
            <a:ext cx="6527636" cy="28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192"/>
            <a:ext cx="10515600" cy="776288"/>
          </a:xfrm>
        </p:spPr>
        <p:txBody>
          <a:bodyPr/>
          <a:lstStyle/>
          <a:p>
            <a:r>
              <a:rPr lang="en-US" dirty="0" smtClean="0"/>
              <a:t>Flight Software Infrastructure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355" y="1099226"/>
            <a:ext cx="4161820" cy="510692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Target database</a:t>
            </a:r>
          </a:p>
          <a:p>
            <a:pPr lvl="1"/>
            <a:r>
              <a:rPr lang="en-US" dirty="0" smtClean="0"/>
              <a:t>Facilitates interaction among onboard autonomy</a:t>
            </a:r>
          </a:p>
          <a:p>
            <a:pPr lvl="1"/>
            <a:r>
              <a:rPr lang="en-US" dirty="0" smtClean="0"/>
              <a:t>Synchronized with ground DB</a:t>
            </a:r>
          </a:p>
          <a:p>
            <a:r>
              <a:rPr lang="en-US" dirty="0" smtClean="0"/>
              <a:t>Onboard data product access</a:t>
            </a:r>
          </a:p>
          <a:p>
            <a:pPr lvl="1"/>
            <a:r>
              <a:rPr lang="en-US" dirty="0" smtClean="0"/>
              <a:t>Provide convenient access to onboard autonomy</a:t>
            </a:r>
          </a:p>
          <a:p>
            <a:pPr lvl="1"/>
            <a:r>
              <a:rPr lang="en-US" dirty="0" smtClean="0"/>
              <a:t>Identify new science opportunities</a:t>
            </a:r>
          </a:p>
          <a:p>
            <a:pPr lvl="1"/>
            <a:r>
              <a:rPr lang="en-US" dirty="0" smtClean="0"/>
              <a:t>Summarize data to maximize limited bandwidth</a:t>
            </a:r>
          </a:p>
          <a:p>
            <a:r>
              <a:rPr lang="en-US" dirty="0" smtClean="0"/>
              <a:t>Onboard telemetry access</a:t>
            </a:r>
          </a:p>
          <a:p>
            <a:pPr lvl="1"/>
            <a:r>
              <a:rPr lang="en-US" dirty="0" smtClean="0"/>
              <a:t>Make telemetry available for onboard autonomy</a:t>
            </a:r>
          </a:p>
          <a:p>
            <a:pPr lvl="1"/>
            <a:r>
              <a:rPr lang="en-US" dirty="0" smtClean="0"/>
              <a:t>Supports onboard health assessment and resource management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91" y="1104229"/>
            <a:ext cx="7594330" cy="51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8106"/>
            <a:ext cx="12192000" cy="1309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75"/>
            <a:ext cx="10515600" cy="1325563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46601"/>
            <a:ext cx="10705663" cy="4351338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omplete case study report</a:t>
            </a:r>
            <a:r>
              <a:rPr lang="en-US" dirty="0"/>
              <a:t> </a:t>
            </a:r>
            <a:r>
              <a:rPr lang="en-US" dirty="0" smtClean="0"/>
              <a:t>available at:</a:t>
            </a:r>
          </a:p>
          <a:p>
            <a:pPr lvl="1"/>
            <a:r>
              <a:rPr lang="en-US" dirty="0" err="1" smtClean="0"/>
              <a:t>ai.jpl.nasa.gov</a:t>
            </a:r>
            <a:r>
              <a:rPr lang="en-US" dirty="0" smtClean="0"/>
              <a:t> → </a:t>
            </a:r>
            <a:r>
              <a:rPr lang="en-US" dirty="0"/>
              <a:t>Publications </a:t>
            </a:r>
            <a:r>
              <a:rPr lang="en-US" dirty="0" smtClean="0"/>
              <a:t>→ 2016</a:t>
            </a:r>
            <a:endParaRPr lang="en-US" dirty="0"/>
          </a:p>
          <a:p>
            <a:r>
              <a:rPr lang="en-US" dirty="0" smtClean="0"/>
              <a:t>Case study has </a:t>
            </a:r>
            <a:r>
              <a:rPr lang="en-US" b="1" dirty="0" smtClean="0"/>
              <a:t>identified several challenges for maintaining high levels of surface mission productivity</a:t>
            </a:r>
          </a:p>
          <a:p>
            <a:r>
              <a:rPr lang="en-US" dirty="0" smtClean="0"/>
              <a:t>Case study also </a:t>
            </a:r>
            <a:r>
              <a:rPr lang="en-US" b="1" dirty="0" smtClean="0"/>
              <a:t>identified opportunities for increasing productivity </a:t>
            </a:r>
            <a:r>
              <a:rPr lang="en-US" dirty="0" smtClean="0"/>
              <a:t>if these challenges can be overcome</a:t>
            </a:r>
          </a:p>
          <a:p>
            <a:r>
              <a:rPr lang="en-US" dirty="0" smtClean="0"/>
              <a:t>We are leveraging study results to identify changes to flight system and ground practices to overcome these productivity challenges</a:t>
            </a:r>
          </a:p>
        </p:txBody>
      </p:sp>
    </p:spTree>
    <p:extLst>
      <p:ext uri="{BB962C8B-B14F-4D97-AF65-F5344CB8AC3E}">
        <p14:creationId xmlns:p14="http://schemas.microsoft.com/office/powerpoint/2010/main" val="6947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8106"/>
            <a:ext cx="12192000" cy="1309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75"/>
            <a:ext cx="10515600" cy="1325563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46601"/>
            <a:ext cx="1075471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Team: </a:t>
            </a:r>
          </a:p>
          <a:p>
            <a:pPr marL="457200" lvl="1" indent="0">
              <a:buNone/>
            </a:pPr>
            <a:r>
              <a:rPr lang="en-US" dirty="0"/>
              <a:t>Daniel Gaines, </a:t>
            </a:r>
            <a:r>
              <a:rPr lang="en-US" dirty="0" smtClean="0"/>
              <a:t>Ali Agha, Robert </a:t>
            </a:r>
            <a:r>
              <a:rPr lang="en-US" dirty="0"/>
              <a:t>Anderson, </a:t>
            </a:r>
            <a:r>
              <a:rPr lang="en-US" dirty="0" err="1"/>
              <a:t>Oktay</a:t>
            </a:r>
            <a:r>
              <a:rPr lang="en-US" dirty="0"/>
              <a:t> </a:t>
            </a:r>
            <a:r>
              <a:rPr lang="en-US" dirty="0" err="1"/>
              <a:t>Arslan</a:t>
            </a:r>
            <a:r>
              <a:rPr lang="en-US" dirty="0"/>
              <a:t>, Gary Doran, Chet </a:t>
            </a:r>
            <a:r>
              <a:rPr lang="en-US" dirty="0" err="1"/>
              <a:t>Joswig</a:t>
            </a:r>
            <a:r>
              <a:rPr lang="en-US" dirty="0"/>
              <a:t>, Heather Justice, Ryan Mackey, Gregg </a:t>
            </a:r>
            <a:r>
              <a:rPr lang="en-US" dirty="0" err="1"/>
              <a:t>Rabideau</a:t>
            </a:r>
            <a:r>
              <a:rPr lang="en-US" dirty="0"/>
              <a:t>, </a:t>
            </a:r>
            <a:r>
              <a:rPr lang="en-US" dirty="0" err="1"/>
              <a:t>Umaa</a:t>
            </a:r>
            <a:r>
              <a:rPr lang="en-US" dirty="0"/>
              <a:t> </a:t>
            </a:r>
            <a:r>
              <a:rPr lang="en-US" dirty="0" err="1"/>
              <a:t>Rebbapragada</a:t>
            </a:r>
            <a:r>
              <a:rPr lang="en-US" dirty="0"/>
              <a:t>, Jacek </a:t>
            </a:r>
            <a:r>
              <a:rPr lang="en-US" dirty="0" err="1" smtClean="0"/>
              <a:t>Sawoniewicz</a:t>
            </a:r>
            <a:r>
              <a:rPr lang="en-US" dirty="0" smtClean="0"/>
              <a:t>, Steve </a:t>
            </a:r>
            <a:r>
              <a:rPr lang="en-US" dirty="0"/>
              <a:t>Schaffer, Eugenie Song, Ashwin </a:t>
            </a:r>
            <a:r>
              <a:rPr lang="en-US" dirty="0" err="1"/>
              <a:t>Vasavada</a:t>
            </a:r>
            <a:r>
              <a:rPr lang="en-US" dirty="0"/>
              <a:t>, Vincent Wong, Kathryn Yu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Thanks to the MSL mission for their support of this work!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This research was conducted at the Jet Propulsion Laboratory</a:t>
            </a:r>
            <a:r>
              <a:rPr lang="en-US" sz="2400" dirty="0" smtClean="0"/>
              <a:t>, California </a:t>
            </a:r>
            <a:r>
              <a:rPr lang="en-US" sz="2400" dirty="0"/>
              <a:t>Institute of Technology, under a contract with the </a:t>
            </a:r>
            <a:r>
              <a:rPr lang="en-US" sz="2400" dirty="0" smtClean="0"/>
              <a:t>National Aeronautics </a:t>
            </a:r>
            <a:r>
              <a:rPr lang="en-US" sz="2400" dirty="0"/>
              <a:t>and Space Administration.  This work was funded by the </a:t>
            </a:r>
            <a:r>
              <a:rPr lang="en-US" sz="2400" dirty="0" smtClean="0"/>
              <a:t>Jet Propulsion </a:t>
            </a:r>
            <a:r>
              <a:rPr lang="en-US" sz="2400" dirty="0"/>
              <a:t>Laboratory Research and Technology Development program.</a:t>
            </a:r>
          </a:p>
        </p:txBody>
      </p:sp>
    </p:spTree>
    <p:extLst>
      <p:ext uri="{BB962C8B-B14F-4D97-AF65-F5344CB8AC3E}">
        <p14:creationId xmlns:p14="http://schemas.microsoft.com/office/powerpoint/2010/main" val="16470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8106"/>
            <a:ext cx="12192000" cy="1309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107157"/>
            <a:ext cx="10515600" cy="1017475"/>
          </a:xfrm>
        </p:spPr>
        <p:txBody>
          <a:bodyPr/>
          <a:lstStyle/>
          <a:p>
            <a:r>
              <a:rPr lang="en-US" dirty="0" smtClean="0"/>
              <a:t>Overview of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95" y="1035844"/>
            <a:ext cx="11901982" cy="456209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Maintaining high levels of productivity for surface missions is a challenge</a:t>
            </a:r>
          </a:p>
          <a:p>
            <a:pPr lvl="1"/>
            <a:r>
              <a:rPr lang="en-US" dirty="0" smtClean="0"/>
              <a:t>Significant human effort required to develop command products</a:t>
            </a:r>
          </a:p>
          <a:p>
            <a:pPr lvl="1"/>
            <a:r>
              <a:rPr lang="en-US" dirty="0" smtClean="0"/>
              <a:t>Can take more sols than anticipated to accomplish objectives</a:t>
            </a:r>
          </a:p>
          <a:p>
            <a:r>
              <a:rPr lang="en-US" b="1" dirty="0" smtClean="0"/>
              <a:t>Productivity challenge anticipated to become even larger liability in future</a:t>
            </a:r>
          </a:p>
          <a:p>
            <a:pPr lvl="1"/>
            <a:r>
              <a:rPr lang="en-US" dirty="0" smtClean="0"/>
              <a:t>Aging sun-synchronous relay orbiters being replaced with non-sun-synchronous orbiters</a:t>
            </a:r>
          </a:p>
          <a:p>
            <a:pPr lvl="1"/>
            <a:r>
              <a:rPr lang="en-US" dirty="0" smtClean="0"/>
              <a:t>Do not provide consistent “end-of-day” downlink pattern</a:t>
            </a:r>
          </a:p>
          <a:p>
            <a:r>
              <a:rPr lang="en-US" b="1" dirty="0" smtClean="0"/>
              <a:t>Our goal:</a:t>
            </a:r>
          </a:p>
          <a:p>
            <a:pPr lvl="1"/>
            <a:r>
              <a:rPr lang="en-US" dirty="0" smtClean="0"/>
              <a:t>Identify changes to flight software and ground operations to address productivity challenges</a:t>
            </a:r>
          </a:p>
          <a:p>
            <a:pPr lvl="1"/>
            <a:r>
              <a:rPr lang="en-US" dirty="0" smtClean="0"/>
              <a:t>Implement and evaluate prototype to demonstrate ability to address challenges</a:t>
            </a:r>
          </a:p>
          <a:p>
            <a:r>
              <a:rPr lang="en-US" b="1" dirty="0" smtClean="0"/>
              <a:t>Approach:</a:t>
            </a:r>
          </a:p>
          <a:p>
            <a:pPr lvl="1"/>
            <a:r>
              <a:rPr lang="en-US" dirty="0" smtClean="0"/>
              <a:t>Conduct case study of MSL operations to understand productivity challenges</a:t>
            </a:r>
          </a:p>
          <a:p>
            <a:pPr lvl="1"/>
            <a:r>
              <a:rPr lang="en-US" dirty="0" smtClean="0"/>
              <a:t>Identify design for flight software and ground operations to address challenges</a:t>
            </a:r>
          </a:p>
          <a:p>
            <a:pPr lvl="1"/>
            <a:r>
              <a:rPr lang="en-US" dirty="0" smtClean="0"/>
              <a:t>Implement prototype of approach and deploy on research rover</a:t>
            </a:r>
          </a:p>
          <a:p>
            <a:pPr lvl="1"/>
            <a:r>
              <a:rPr lang="en-US" dirty="0" smtClean="0"/>
              <a:t>Evaluate prototype on realistic, multi-sol scenarios</a:t>
            </a:r>
          </a:p>
        </p:txBody>
      </p:sp>
    </p:spTree>
    <p:extLst>
      <p:ext uri="{BB962C8B-B14F-4D97-AF65-F5344CB8AC3E}">
        <p14:creationId xmlns:p14="http://schemas.microsoft.com/office/powerpoint/2010/main" val="881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riosityR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91" y="1851741"/>
            <a:ext cx="4732639" cy="3298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75"/>
            <a:ext cx="10515600" cy="1078463"/>
          </a:xfrm>
        </p:spPr>
        <p:txBody>
          <a:bodyPr/>
          <a:lstStyle/>
          <a:p>
            <a:r>
              <a:rPr lang="en-US" dirty="0" smtClean="0"/>
              <a:t>An Example Sol in the Life of the Rover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751" y="5176357"/>
            <a:ext cx="10515600" cy="162909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Typical drive sol</a:t>
            </a:r>
          </a:p>
          <a:p>
            <a:pPr lvl="1"/>
            <a:r>
              <a:rPr lang="en-US" dirty="0" smtClean="0"/>
              <a:t>Sol begins with morning uplink</a:t>
            </a:r>
          </a:p>
          <a:p>
            <a:pPr lvl="1"/>
            <a:r>
              <a:rPr lang="en-US" b="1" dirty="0" smtClean="0"/>
              <a:t>Data needed to inform next plan must be acquired before decisional pass</a:t>
            </a:r>
            <a:endParaRPr lang="en-US" b="1" dirty="0"/>
          </a:p>
          <a:p>
            <a:pPr lvl="1"/>
            <a:r>
              <a:rPr lang="en-US" dirty="0" smtClean="0"/>
              <a:t>Sol roughly organized into </a:t>
            </a:r>
            <a:r>
              <a:rPr lang="en-US" b="1" dirty="0" smtClean="0"/>
              <a:t>blocks of activity, includes margin and cleanup</a:t>
            </a:r>
          </a:p>
          <a:p>
            <a:pPr lvl="1"/>
            <a:r>
              <a:rPr lang="en-US" dirty="0" smtClean="0"/>
              <a:t>Rover sleeps to conserve energy, recharge batteries</a:t>
            </a:r>
          </a:p>
          <a:p>
            <a:pPr lvl="2"/>
            <a:r>
              <a:rPr lang="en-US" dirty="0" smtClean="0"/>
              <a:t>Some instruments can collect data while rover sleeps</a:t>
            </a:r>
          </a:p>
        </p:txBody>
      </p:sp>
      <p:pic>
        <p:nvPicPr>
          <p:cNvPr id="6" name="Picture 5" descr="solInTheLifeSpl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" y="1045148"/>
            <a:ext cx="7602408" cy="410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75"/>
            <a:ext cx="10515600" cy="1325563"/>
          </a:xfrm>
        </p:spPr>
        <p:txBody>
          <a:bodyPr/>
          <a:lstStyle/>
          <a:p>
            <a:r>
              <a:rPr lang="en-US" dirty="0" smtClean="0"/>
              <a:t>Restricted Sols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30" y="4008441"/>
            <a:ext cx="11511279" cy="2744908"/>
          </a:xfrm>
        </p:spPr>
        <p:txBody>
          <a:bodyPr>
            <a:normAutofit fontScale="92500"/>
          </a:bodyPr>
          <a:lstStyle/>
          <a:p>
            <a:r>
              <a:rPr lang="en-US" dirty="0"/>
              <a:t>Reception of rover end-of-day state “drifts” across Earth day over time</a:t>
            </a:r>
          </a:p>
          <a:p>
            <a:pPr lvl="1"/>
            <a:r>
              <a:rPr lang="en-US" dirty="0" smtClean="0"/>
              <a:t>Mars day ~40min longer than Earth day</a:t>
            </a:r>
          </a:p>
          <a:p>
            <a:pPr lvl="1"/>
            <a:r>
              <a:rPr lang="en-US" dirty="0" smtClean="0"/>
              <a:t>About ⅓ to ½ of the time, data arrives too late for team to create plan before rover’s next day (unless team works “Mars Time”)</a:t>
            </a:r>
          </a:p>
          <a:p>
            <a:r>
              <a:rPr lang="en-US" dirty="0" smtClean="0"/>
              <a:t>Team creates multi-sol plans to cover time between ground-in-the-loop cycles</a:t>
            </a:r>
          </a:p>
          <a:p>
            <a:pPr lvl="1"/>
            <a:r>
              <a:rPr lang="en-US" dirty="0" smtClean="0"/>
              <a:t>Team restricted in what can be done second sol as data from this sol will not be available when next plan is developed</a:t>
            </a:r>
          </a:p>
          <a:p>
            <a:pPr lvl="1"/>
            <a:endParaRPr lang="en-US" dirty="0" smtClean="0"/>
          </a:p>
        </p:txBody>
      </p:sp>
      <p:pic>
        <p:nvPicPr>
          <p:cNvPr id="5" name="Picture 4" descr="MarsVsEarthTime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26" y="1099061"/>
            <a:ext cx="8068714" cy="28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8106"/>
            <a:ext cx="12192000" cy="1309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75"/>
            <a:ext cx="10515600" cy="1325563"/>
          </a:xfrm>
        </p:spPr>
        <p:txBody>
          <a:bodyPr/>
          <a:lstStyle/>
          <a:p>
            <a:r>
              <a:rPr lang="en-US" dirty="0" smtClean="0"/>
              <a:t>Case Study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46601"/>
            <a:ext cx="1119614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Case study questions</a:t>
            </a:r>
          </a:p>
          <a:p>
            <a:pPr lvl="1"/>
            <a:r>
              <a:rPr lang="en-US" dirty="0" smtClean="0"/>
              <a:t>Primary questions</a:t>
            </a:r>
          </a:p>
          <a:p>
            <a:pPr lvl="2"/>
            <a:r>
              <a:rPr lang="en-US" dirty="0"/>
              <a:t>How does the operations team define productivity</a:t>
            </a:r>
            <a:r>
              <a:rPr lang="en-US" dirty="0" smtClean="0"/>
              <a:t>?</a:t>
            </a:r>
          </a:p>
          <a:p>
            <a:pPr lvl="2"/>
            <a:r>
              <a:rPr lang="en-US" dirty="0"/>
              <a:t>What factors tended to increase productivity</a:t>
            </a:r>
            <a:r>
              <a:rPr lang="en-US" dirty="0" smtClean="0"/>
              <a:t>?</a:t>
            </a:r>
          </a:p>
          <a:p>
            <a:pPr lvl="2"/>
            <a:r>
              <a:rPr lang="en-US" dirty="0"/>
              <a:t>What factors tended to decrease productivity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Secondary questions</a:t>
            </a:r>
          </a:p>
          <a:p>
            <a:pPr lvl="2"/>
            <a:r>
              <a:rPr lang="en-US" dirty="0"/>
              <a:t>How did the team select activities to accomplish intent</a:t>
            </a:r>
            <a:r>
              <a:rPr lang="en-US" dirty="0" smtClean="0"/>
              <a:t>?</a:t>
            </a:r>
          </a:p>
          <a:p>
            <a:pPr lvl="2"/>
            <a:r>
              <a:rPr lang="en-US" dirty="0"/>
              <a:t>What types of ground-in-the-loop decisions were made</a:t>
            </a:r>
            <a:r>
              <a:rPr lang="en-US" dirty="0" smtClean="0"/>
              <a:t>?</a:t>
            </a:r>
          </a:p>
          <a:p>
            <a:r>
              <a:rPr lang="en-US" dirty="0" smtClean="0"/>
              <a:t>Approach</a:t>
            </a:r>
          </a:p>
          <a:p>
            <a:pPr lvl="1"/>
            <a:r>
              <a:rPr lang="en-US" dirty="0" smtClean="0"/>
              <a:t>Structured interviews with science and engineering operators</a:t>
            </a:r>
          </a:p>
          <a:p>
            <a:pPr lvl="1"/>
            <a:r>
              <a:rPr lang="en-US" dirty="0" smtClean="0"/>
              <a:t>Detailed study of selected MSL campaigns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507" y="199015"/>
            <a:ext cx="3853837" cy="52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4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75"/>
            <a:ext cx="10515600" cy="1325563"/>
          </a:xfrm>
        </p:spPr>
        <p:txBody>
          <a:bodyPr/>
          <a:lstStyle/>
          <a:p>
            <a:r>
              <a:rPr lang="en-US" dirty="0" smtClean="0"/>
              <a:t>Selected MSL Science Campaigns</a:t>
            </a:r>
            <a:endParaRPr lang="en-US" dirty="0"/>
          </a:p>
        </p:txBody>
      </p:sp>
      <p:pic>
        <p:nvPicPr>
          <p:cNvPr id="10" name="Picture 9" descr="mars-curiosity-rover-path-mount-sharp-map-19399-b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61" y="1342849"/>
            <a:ext cx="3036632" cy="2345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12961" y="331919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Artist’s Drive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93" y="3843284"/>
            <a:ext cx="5867593" cy="25902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93907" y="6008849"/>
            <a:ext cx="1427814" cy="415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Marias Pass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92703" y="1342848"/>
            <a:ext cx="4375184" cy="2345680"/>
            <a:chOff x="560083" y="1161767"/>
            <a:chExt cx="4375184" cy="2345680"/>
          </a:xfrm>
        </p:grpSpPr>
        <p:pic>
          <p:nvPicPr>
            <p:cNvPr id="9" name="Picture 8" descr="Mars-Rover-Curiosity-Pahrump-Hills-Gale-Crater-PIA19039-br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83" y="1161767"/>
              <a:ext cx="4375184" cy="23456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93179" y="2861116"/>
              <a:ext cx="13955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End of Drive Stops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3178" y="2642213"/>
              <a:ext cx="14971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Mid-Drive Stops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92703" y="3319196"/>
            <a:ext cx="2631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Pahrump Hills Walkabout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2548" y="1299309"/>
            <a:ext cx="4407746" cy="519356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Selected campaigns </a:t>
            </a:r>
            <a:r>
              <a:rPr lang="en-US" b="1" dirty="0" smtClean="0"/>
              <a:t>provided mix of objectives, exploration strategies, mission contexts</a:t>
            </a:r>
          </a:p>
          <a:p>
            <a:r>
              <a:rPr lang="en-US" dirty="0" smtClean="0"/>
              <a:t>Pahrump Hills Walkabout</a:t>
            </a:r>
          </a:p>
          <a:p>
            <a:pPr lvl="1"/>
            <a:r>
              <a:rPr lang="en-US" dirty="0" smtClean="0"/>
              <a:t>Characterize basal layer of Mt. Sharp</a:t>
            </a:r>
          </a:p>
          <a:p>
            <a:pPr lvl="1"/>
            <a:r>
              <a:rPr lang="en-US" dirty="0" smtClean="0"/>
              <a:t>Sols: </a:t>
            </a:r>
            <a:r>
              <a:rPr lang="en-US" dirty="0"/>
              <a:t>780 – 798 (19 sols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Season: Spring</a:t>
            </a:r>
            <a:endParaRPr lang="en-US" dirty="0"/>
          </a:p>
          <a:p>
            <a:pPr lvl="1"/>
            <a:r>
              <a:rPr lang="en-US" dirty="0" smtClean="0"/>
              <a:t>Drive </a:t>
            </a:r>
            <a:r>
              <a:rPr lang="en-US" dirty="0" err="1" smtClean="0"/>
              <a:t>dist</a:t>
            </a:r>
            <a:r>
              <a:rPr lang="en-US" dirty="0" smtClean="0"/>
              <a:t>: 152m</a:t>
            </a:r>
          </a:p>
          <a:p>
            <a:r>
              <a:rPr lang="en-US" dirty="0" smtClean="0"/>
              <a:t>Artist’s Drive</a:t>
            </a:r>
          </a:p>
          <a:p>
            <a:pPr lvl="1"/>
            <a:r>
              <a:rPr lang="en-US" dirty="0" smtClean="0"/>
              <a:t>Reach higher level of Mt. Sharp</a:t>
            </a:r>
          </a:p>
          <a:p>
            <a:pPr lvl="1"/>
            <a:r>
              <a:rPr lang="en-US" dirty="0" smtClean="0"/>
              <a:t>Sols: </a:t>
            </a:r>
            <a:r>
              <a:rPr lang="en-US" dirty="0"/>
              <a:t>949 - 972 (24 sols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Season: Late Summer</a:t>
            </a:r>
            <a:endParaRPr lang="en-US" dirty="0"/>
          </a:p>
          <a:p>
            <a:pPr lvl="1"/>
            <a:r>
              <a:rPr lang="en-US" dirty="0"/>
              <a:t>Drive </a:t>
            </a:r>
            <a:r>
              <a:rPr lang="en-US" dirty="0" err="1"/>
              <a:t>dist</a:t>
            </a:r>
            <a:r>
              <a:rPr lang="en-US" dirty="0"/>
              <a:t>: </a:t>
            </a:r>
            <a:r>
              <a:rPr lang="en-US" dirty="0" smtClean="0"/>
              <a:t>567m</a:t>
            </a:r>
          </a:p>
          <a:p>
            <a:r>
              <a:rPr lang="en-US" dirty="0" smtClean="0"/>
              <a:t>Marias Pass</a:t>
            </a:r>
          </a:p>
          <a:p>
            <a:pPr lvl="1"/>
            <a:r>
              <a:rPr lang="en-US" dirty="0" smtClean="0"/>
              <a:t>Characterize contact between two formations</a:t>
            </a:r>
          </a:p>
          <a:p>
            <a:pPr lvl="1"/>
            <a:r>
              <a:rPr lang="en-US" dirty="0" smtClean="0"/>
              <a:t>Sols: </a:t>
            </a:r>
            <a:r>
              <a:rPr lang="en-US" dirty="0"/>
              <a:t>991 – 997; 1027 – </a:t>
            </a:r>
            <a:r>
              <a:rPr lang="en-US" dirty="0" smtClean="0"/>
              <a:t>1043     (24 </a:t>
            </a:r>
            <a:r>
              <a:rPr lang="en-US" dirty="0"/>
              <a:t>sols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Season: Late Summer, Early Fall</a:t>
            </a:r>
          </a:p>
          <a:p>
            <a:pPr lvl="1"/>
            <a:r>
              <a:rPr lang="en-US" dirty="0" smtClean="0"/>
              <a:t>Drive </a:t>
            </a:r>
            <a:r>
              <a:rPr lang="en-US" dirty="0" err="1" smtClean="0"/>
              <a:t>dist</a:t>
            </a:r>
            <a:r>
              <a:rPr lang="en-US" dirty="0" smtClean="0"/>
              <a:t>: 130m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75"/>
            <a:ext cx="10515600" cy="1325563"/>
          </a:xfrm>
        </p:spPr>
        <p:txBody>
          <a:bodyPr/>
          <a:lstStyle/>
          <a:p>
            <a:r>
              <a:rPr lang="en-US" dirty="0" smtClean="0"/>
              <a:t>Summary of Campaign Activity by Sol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395561" y="3428243"/>
          <a:ext cx="4609620" cy="287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640"/>
                <a:gridCol w="884576"/>
                <a:gridCol w="886479"/>
                <a:gridCol w="1081925"/>
              </a:tblGrid>
              <a:tr h="23769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Sol 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PH </a:t>
                      </a:r>
                      <a:r>
                        <a:rPr lang="en-US" sz="1200" baseline="0" dirty="0" smtClean="0"/>
                        <a:t>Sols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Sols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MP Sols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Campaign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Campaign Multi-Sol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Extra Drives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Post-Drive Multi-Sol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Deferred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Runout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 Sols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19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24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67089" y="1113700"/>
            <a:ext cx="155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Pahrump Hills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61048" y="1108236"/>
            <a:ext cx="140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Marias Pass</a:t>
            </a:r>
            <a:endParaRPr lang="en-US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43" y="1412960"/>
            <a:ext cx="2240728" cy="1920624"/>
          </a:xfrm>
        </p:spPr>
      </p:pic>
      <p:sp>
        <p:nvSpPr>
          <p:cNvPr id="10" name="TextBox 9"/>
          <p:cNvSpPr txBox="1"/>
          <p:nvPr/>
        </p:nvSpPr>
        <p:spPr>
          <a:xfrm>
            <a:off x="4837797" y="1113700"/>
            <a:ext cx="152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Artist’s Drive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45" y="1412960"/>
            <a:ext cx="2560832" cy="19206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19" y="1407496"/>
            <a:ext cx="2434361" cy="1926088"/>
          </a:xfrm>
          <a:prstGeom prst="rect">
            <a:avLst/>
          </a:prstGeom>
        </p:spPr>
      </p:pic>
      <p:sp>
        <p:nvSpPr>
          <p:cNvPr id="13" name="Text Placeholder 8"/>
          <p:cNvSpPr txBox="1">
            <a:spLocks/>
          </p:cNvSpPr>
          <p:nvPr/>
        </p:nvSpPr>
        <p:spPr>
          <a:xfrm>
            <a:off x="215823" y="3333584"/>
            <a:ext cx="5038669" cy="352441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Large percentage of sols not making significant contributions to campaign</a:t>
            </a:r>
          </a:p>
          <a:p>
            <a:r>
              <a:rPr lang="en-US" dirty="0" smtClean="0"/>
              <a:t>Most significant factors in summary:</a:t>
            </a:r>
          </a:p>
          <a:p>
            <a:pPr lvl="1"/>
            <a:r>
              <a:rPr lang="en-US" b="1" dirty="0" smtClean="0"/>
              <a:t>Restricted sols</a:t>
            </a:r>
          </a:p>
          <a:p>
            <a:pPr lvl="1"/>
            <a:r>
              <a:rPr lang="en-US" b="1" dirty="0" smtClean="0"/>
              <a:t>Terrain conditions</a:t>
            </a:r>
          </a:p>
          <a:p>
            <a:r>
              <a:rPr lang="en-US" dirty="0" smtClean="0"/>
              <a:t>Artist’s Drive and Marias Pass have similar breakdown</a:t>
            </a:r>
          </a:p>
          <a:p>
            <a:pPr lvl="1"/>
            <a:r>
              <a:rPr lang="en-US" dirty="0" smtClean="0"/>
              <a:t>Different objectives</a:t>
            </a:r>
          </a:p>
          <a:p>
            <a:pPr lvl="1"/>
            <a:r>
              <a:rPr lang="en-US" dirty="0" smtClean="0"/>
              <a:t>Similar terrain</a:t>
            </a:r>
          </a:p>
          <a:p>
            <a:pPr lvl="1"/>
            <a:r>
              <a:rPr lang="en-US" dirty="0" smtClean="0"/>
              <a:t>Similar pattern of restricted sols</a:t>
            </a:r>
          </a:p>
          <a:p>
            <a:pPr lvl="1"/>
            <a:r>
              <a:rPr lang="en-US" dirty="0" smtClean="0"/>
              <a:t>Indicates terrain and restricted sols more significant factors for these types of objectives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62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399"/>
            <a:ext cx="10515600" cy="929566"/>
          </a:xfrm>
        </p:spPr>
        <p:txBody>
          <a:bodyPr/>
          <a:lstStyle/>
          <a:p>
            <a:r>
              <a:rPr lang="en-US" dirty="0" smtClean="0"/>
              <a:t>Resource Utilization Analysis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2548" y="840828"/>
            <a:ext cx="5837185" cy="593834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Conducted extensive set of resource usage analyses </a:t>
            </a:r>
          </a:p>
          <a:p>
            <a:pPr lvl="1"/>
            <a:r>
              <a:rPr lang="en-US" dirty="0" smtClean="0"/>
              <a:t>Duration, data volume, energy</a:t>
            </a:r>
          </a:p>
          <a:p>
            <a:r>
              <a:rPr lang="en-US" dirty="0"/>
              <a:t>Reduced </a:t>
            </a:r>
            <a:r>
              <a:rPr lang="en-US" dirty="0" smtClean="0"/>
              <a:t>resource utilization in multi-sol plans compared to single-sol plans</a:t>
            </a:r>
          </a:p>
          <a:p>
            <a:pPr lvl="1"/>
            <a:r>
              <a:rPr lang="en-US" dirty="0" smtClean="0"/>
              <a:t>2-sol plans: 12% reduction in CPU duration, 7% reduction in energy use</a:t>
            </a:r>
          </a:p>
          <a:p>
            <a:pPr lvl="1"/>
            <a:r>
              <a:rPr lang="en-US" dirty="0" smtClean="0"/>
              <a:t>3-sol plans: 15% reduction in CPU duration, 11% reduction in energy use</a:t>
            </a:r>
            <a:endParaRPr lang="en-US" dirty="0"/>
          </a:p>
          <a:p>
            <a:r>
              <a:rPr lang="en-US" dirty="0" smtClean="0"/>
              <a:t>Significant </a:t>
            </a:r>
            <a:r>
              <a:rPr lang="en-US" dirty="0"/>
              <a:t>reduction in campaign activity following drives in multi-sol plans</a:t>
            </a:r>
          </a:p>
          <a:p>
            <a:pPr lvl="1"/>
            <a:r>
              <a:rPr lang="en-US" dirty="0" smtClean="0"/>
              <a:t>Typical 0 to 30min of campaign activity on sol following drive</a:t>
            </a:r>
          </a:p>
          <a:p>
            <a:pPr lvl="1"/>
            <a:r>
              <a:rPr lang="en-US" dirty="0" smtClean="0"/>
              <a:t>Note: this will differ for different campaign types</a:t>
            </a:r>
            <a:endParaRPr lang="en-US" dirty="0"/>
          </a:p>
          <a:p>
            <a:r>
              <a:rPr lang="en-US" dirty="0"/>
              <a:t>Non-productive </a:t>
            </a:r>
            <a:r>
              <a:rPr lang="en-US" dirty="0" smtClean="0"/>
              <a:t>CPU duration</a:t>
            </a:r>
            <a:endParaRPr lang="en-US" dirty="0"/>
          </a:p>
          <a:p>
            <a:pPr lvl="1"/>
            <a:r>
              <a:rPr lang="en-US" dirty="0"/>
              <a:t>Activities usually run shorter than predicted</a:t>
            </a:r>
          </a:p>
          <a:p>
            <a:pPr lvl="1"/>
            <a:r>
              <a:rPr lang="en-US" dirty="0"/>
              <a:t>Margins and cleanups largely unused</a:t>
            </a:r>
          </a:p>
          <a:p>
            <a:pPr lvl="1"/>
            <a:r>
              <a:rPr lang="en-US" dirty="0"/>
              <a:t>Constraints on type of activities allowed to follow decisional pass</a:t>
            </a:r>
          </a:p>
          <a:p>
            <a:r>
              <a:rPr lang="en-US" dirty="0"/>
              <a:t>Large discrepancies in predict vs. actual </a:t>
            </a:r>
            <a:r>
              <a:rPr lang="en-US" dirty="0" smtClean="0"/>
              <a:t>resource use</a:t>
            </a:r>
            <a:endParaRPr lang="en-US" dirty="0"/>
          </a:p>
          <a:p>
            <a:pPr lvl="1"/>
            <a:r>
              <a:rPr lang="en-US" dirty="0"/>
              <a:t>Due to: uncertainties in activity duration, conservatism in models, inaccuracies in deriving and propagating state of charge value</a:t>
            </a:r>
          </a:p>
          <a:p>
            <a:pPr lvl="1"/>
            <a:r>
              <a:rPr lang="en-US" dirty="0"/>
              <a:t>Potential to unnecessarily limit activities in </a:t>
            </a:r>
            <a:r>
              <a:rPr lang="en-US" dirty="0" smtClean="0"/>
              <a:t>plan</a:t>
            </a:r>
            <a:endParaRPr lang="en-US" dirty="0"/>
          </a:p>
          <a:p>
            <a:r>
              <a:rPr lang="en-US" dirty="0" smtClean="0"/>
              <a:t>Estimates </a:t>
            </a:r>
            <a:r>
              <a:rPr lang="en-US" dirty="0"/>
              <a:t>indicate there was significant extra duration available for additional campaign activities</a:t>
            </a:r>
          </a:p>
          <a:p>
            <a:pPr lvl="1"/>
            <a:r>
              <a:rPr lang="en-US" dirty="0"/>
              <a:t>PH: 72 </a:t>
            </a:r>
            <a:r>
              <a:rPr lang="en-US" dirty="0" err="1"/>
              <a:t>hrs</a:t>
            </a:r>
            <a:r>
              <a:rPr lang="en-US" dirty="0"/>
              <a:t>, AD: 62 </a:t>
            </a:r>
            <a:r>
              <a:rPr lang="en-US" dirty="0" err="1"/>
              <a:t>hrs</a:t>
            </a:r>
            <a:r>
              <a:rPr lang="en-US" dirty="0"/>
              <a:t>, MP 70 </a:t>
            </a:r>
            <a:r>
              <a:rPr lang="en-US" dirty="0" err="1"/>
              <a:t>hrs</a:t>
            </a:r>
            <a:endParaRPr lang="en-US" dirty="0"/>
          </a:p>
          <a:p>
            <a:pPr lvl="1"/>
            <a:r>
              <a:rPr lang="en-US" dirty="0"/>
              <a:t>If productivity challenges can be overcome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51" y="817570"/>
            <a:ext cx="5960161" cy="25632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47" y="3704896"/>
            <a:ext cx="5958121" cy="2653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2216" y="3248709"/>
            <a:ext cx="393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Pahrump Hills CPU Duration Allocation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47512" y="6230141"/>
            <a:ext cx="520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Pahrump Hills Estimate of Extra Available Duration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7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InTheLifeSplitGILLimi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59" y="1688222"/>
            <a:ext cx="5971578" cy="1731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58" y="4099435"/>
            <a:ext cx="5960161" cy="2563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2538" y="3574717"/>
            <a:ext cx="369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Example drives in multi-sol plans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9500495" y="3887299"/>
            <a:ext cx="928415" cy="921689"/>
          </a:xfrm>
          <a:prstGeom prst="line">
            <a:avLst/>
          </a:prstGeom>
          <a:ln w="63500">
            <a:solidFill>
              <a:srgbClr val="FF0000"/>
            </a:solidFill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81"/>
            <a:ext cx="10515600" cy="789428"/>
          </a:xfrm>
        </p:spPr>
        <p:txBody>
          <a:bodyPr/>
          <a:lstStyle/>
          <a:p>
            <a:r>
              <a:rPr lang="en-US" dirty="0" smtClean="0"/>
              <a:t>Major Productivity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174" y="762346"/>
            <a:ext cx="6322903" cy="596462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Ground-in-the-loop requirements for target selection and effective drive planning</a:t>
            </a:r>
          </a:p>
          <a:p>
            <a:pPr lvl="1"/>
            <a:r>
              <a:rPr lang="en-US" dirty="0"/>
              <a:t>Restrictions on when certain activities can be performed in plan (prior to decisional pass), resulting in non-productive time in plan</a:t>
            </a:r>
          </a:p>
          <a:p>
            <a:pPr lvl="1"/>
            <a:r>
              <a:rPr lang="en-US" dirty="0"/>
              <a:t>Significant drop in productivity on sols following drive in multi-sol plan</a:t>
            </a:r>
          </a:p>
          <a:p>
            <a:r>
              <a:rPr lang="en-US" dirty="0"/>
              <a:t>Ground-in-the-loop requirements to respond to outcome of activity</a:t>
            </a:r>
          </a:p>
          <a:p>
            <a:pPr lvl="1"/>
            <a:r>
              <a:rPr lang="en-US" dirty="0"/>
              <a:t>Drive faults, poor lighting in imaging, missed </a:t>
            </a:r>
            <a:r>
              <a:rPr lang="en-US" dirty="0" err="1"/>
              <a:t>ChemCam</a:t>
            </a:r>
            <a:r>
              <a:rPr lang="en-US" dirty="0"/>
              <a:t> targets, insufficient material under APXS</a:t>
            </a:r>
          </a:p>
          <a:p>
            <a:r>
              <a:rPr lang="en-US" dirty="0"/>
              <a:t>Capacity of tactical timeline to fill multi-sol plans </a:t>
            </a:r>
            <a:endParaRPr lang="en-US" dirty="0" smtClean="0"/>
          </a:p>
          <a:p>
            <a:pPr lvl="1"/>
            <a:r>
              <a:rPr lang="en-US" dirty="0" smtClean="0"/>
              <a:t>Overhead in command product generation </a:t>
            </a:r>
          </a:p>
          <a:p>
            <a:pPr lvl="1"/>
            <a:r>
              <a:rPr lang="en-US" dirty="0" smtClean="0"/>
              <a:t>Overall </a:t>
            </a:r>
            <a:r>
              <a:rPr lang="en-US" dirty="0"/>
              <a:t>drop in productivity across multi-sol plans</a:t>
            </a:r>
          </a:p>
          <a:p>
            <a:r>
              <a:rPr lang="en-US" dirty="0"/>
              <a:t>Managing tactical timeline complexity </a:t>
            </a:r>
          </a:p>
          <a:p>
            <a:pPr lvl="1"/>
            <a:r>
              <a:rPr lang="en-US" dirty="0"/>
              <a:t>Ability to judge how much activity can be accomplished in timeline</a:t>
            </a:r>
          </a:p>
          <a:p>
            <a:pPr lvl="1"/>
            <a:r>
              <a:rPr lang="en-US" dirty="0"/>
              <a:t>Difficulty in taking into account staffing variations</a:t>
            </a:r>
          </a:p>
          <a:p>
            <a:r>
              <a:rPr lang="en-US" dirty="0"/>
              <a:t>Use of margin and cleanup duration allocations</a:t>
            </a:r>
          </a:p>
          <a:p>
            <a:pPr lvl="1"/>
            <a:r>
              <a:rPr lang="en-US" dirty="0"/>
              <a:t>Results in un-productive </a:t>
            </a:r>
            <a:r>
              <a:rPr lang="en-US" dirty="0" smtClean="0"/>
              <a:t>CPU duration</a:t>
            </a:r>
            <a:endParaRPr lang="en-US" dirty="0"/>
          </a:p>
          <a:p>
            <a:r>
              <a:rPr lang="en-US" dirty="0" smtClean="0"/>
              <a:t>Predicting </a:t>
            </a:r>
            <a:r>
              <a:rPr lang="en-US" dirty="0"/>
              <a:t>available vehicle resources</a:t>
            </a:r>
          </a:p>
          <a:p>
            <a:pPr lvl="1"/>
            <a:r>
              <a:rPr lang="en-US" dirty="0"/>
              <a:t>May unnecessarily limit activity</a:t>
            </a:r>
          </a:p>
          <a:p>
            <a:r>
              <a:rPr lang="en-US" dirty="0"/>
              <a:t>Ability to exploit </a:t>
            </a:r>
            <a:r>
              <a:rPr lang="en-US" dirty="0" err="1"/>
              <a:t>supratactical</a:t>
            </a:r>
            <a:r>
              <a:rPr lang="en-US" dirty="0"/>
              <a:t> work</a:t>
            </a:r>
          </a:p>
          <a:p>
            <a:r>
              <a:rPr lang="en-US" dirty="0" smtClean="0"/>
              <a:t>Communication among teams</a:t>
            </a:r>
            <a:endParaRPr lang="en-US" dirty="0"/>
          </a:p>
          <a:p>
            <a:r>
              <a:rPr lang="en-US" dirty="0" smtClean="0"/>
              <a:t>Science </a:t>
            </a:r>
            <a:r>
              <a:rPr lang="en-US" dirty="0"/>
              <a:t>team engagement </a:t>
            </a:r>
          </a:p>
          <a:p>
            <a:r>
              <a:rPr lang="en-US" dirty="0" smtClean="0"/>
              <a:t>Time </a:t>
            </a:r>
            <a:r>
              <a:rPr lang="en-US" dirty="0"/>
              <a:t>to analyze data, make </a:t>
            </a:r>
            <a:r>
              <a:rPr lang="en-US" dirty="0" smtClean="0"/>
              <a:t>decisions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49461" y="3887299"/>
            <a:ext cx="1051034" cy="1128392"/>
          </a:xfrm>
          <a:prstGeom prst="line">
            <a:avLst/>
          </a:prstGeom>
          <a:ln w="63500">
            <a:solidFill>
              <a:srgbClr val="FF0000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9500495" y="3887299"/>
            <a:ext cx="394138" cy="856875"/>
          </a:xfrm>
          <a:prstGeom prst="line">
            <a:avLst/>
          </a:prstGeom>
          <a:ln w="63500">
            <a:solidFill>
              <a:srgbClr val="FF0000"/>
            </a:solidFill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9500495" y="3887299"/>
            <a:ext cx="1701800" cy="1233497"/>
          </a:xfrm>
          <a:prstGeom prst="line">
            <a:avLst/>
          </a:prstGeom>
          <a:ln w="63500">
            <a:solidFill>
              <a:srgbClr val="FF0000"/>
            </a:solidFill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9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6225</TotalTime>
  <Words>1654</Words>
  <Application>Microsoft Macintosh PowerPoint</Application>
  <PresentationFormat>Widescreen</PresentationFormat>
  <Paragraphs>246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A Design for Self-Reliant Rovers to Increase Mission Productivity</vt:lpstr>
      <vt:lpstr>Overview of Project</vt:lpstr>
      <vt:lpstr>An Example Sol in the Life of the Rover</vt:lpstr>
      <vt:lpstr>Restricted Sols</vt:lpstr>
      <vt:lpstr>Case Study Overview</vt:lpstr>
      <vt:lpstr>Selected MSL Science Campaigns</vt:lpstr>
      <vt:lpstr>Summary of Campaign Activity by Sol</vt:lpstr>
      <vt:lpstr>Resource Utilization Analysis</vt:lpstr>
      <vt:lpstr>Major Productivity Challenges</vt:lpstr>
      <vt:lpstr>Major Types of Ground-in-the-Loop Decisions</vt:lpstr>
      <vt:lpstr>Self-Reliant Rover Approach</vt:lpstr>
      <vt:lpstr>Guiding Scenario</vt:lpstr>
      <vt:lpstr>Scientist-Guided Autonomous Science</vt:lpstr>
      <vt:lpstr>Incorporating Health Assessment and Response into Nominal Operation</vt:lpstr>
      <vt:lpstr>Interaction with Ground Operations</vt:lpstr>
      <vt:lpstr>Flight Software Infrastructure Support</vt:lpstr>
      <vt:lpstr>Conclusions</vt:lpstr>
      <vt:lpstr>Acknowledgements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Productivity Challenges for Mars Rover Operations</dc:title>
  <dc:creator>Microsoft Office User</dc:creator>
  <cp:lastModifiedBy>Microsoft Office User</cp:lastModifiedBy>
  <cp:revision>358</cp:revision>
  <dcterms:created xsi:type="dcterms:W3CDTF">2016-05-20T20:13:06Z</dcterms:created>
  <dcterms:modified xsi:type="dcterms:W3CDTF">2016-12-01T22:56:46Z</dcterms:modified>
</cp:coreProperties>
</file>