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94" r:id="rId3"/>
    <p:sldId id="285" r:id="rId4"/>
    <p:sldId id="291" r:id="rId5"/>
    <p:sldId id="387" r:id="rId6"/>
    <p:sldId id="388" r:id="rId7"/>
    <p:sldId id="297" r:id="rId8"/>
    <p:sldId id="298" r:id="rId9"/>
    <p:sldId id="296" r:id="rId10"/>
    <p:sldId id="295" r:id="rId11"/>
    <p:sldId id="288" r:id="rId12"/>
    <p:sldId id="299" r:id="rId13"/>
    <p:sldId id="300" r:id="rId14"/>
    <p:sldId id="271" r:id="rId15"/>
    <p:sldId id="399" r:id="rId16"/>
    <p:sldId id="396" r:id="rId17"/>
    <p:sldId id="342" r:id="rId18"/>
    <p:sldId id="401" r:id="rId19"/>
    <p:sldId id="308" r:id="rId20"/>
    <p:sldId id="309" r:id="rId21"/>
    <p:sldId id="310" r:id="rId22"/>
    <p:sldId id="311" r:id="rId23"/>
    <p:sldId id="312" r:id="rId24"/>
    <p:sldId id="341" r:id="rId25"/>
    <p:sldId id="313" r:id="rId26"/>
    <p:sldId id="340" r:id="rId27"/>
    <p:sldId id="345" r:id="rId28"/>
    <p:sldId id="279" r:id="rId29"/>
    <p:sldId id="344" r:id="rId30"/>
    <p:sldId id="280" r:id="rId31"/>
    <p:sldId id="384" r:id="rId32"/>
    <p:sldId id="347" r:id="rId33"/>
    <p:sldId id="348" r:id="rId34"/>
    <p:sldId id="349" r:id="rId35"/>
    <p:sldId id="385" r:id="rId36"/>
    <p:sldId id="386" r:id="rId37"/>
    <p:sldId id="389" r:id="rId38"/>
    <p:sldId id="390" r:id="rId39"/>
    <p:sldId id="284" r:id="rId40"/>
    <p:sldId id="391" r:id="rId41"/>
    <p:sldId id="393" r:id="rId42"/>
    <p:sldId id="269" r:id="rId43"/>
    <p:sldId id="402" r:id="rId44"/>
    <p:sldId id="392" r:id="rId45"/>
    <p:sldId id="383" r:id="rId46"/>
    <p:sldId id="40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300"/>
    <a:srgbClr val="00FA00"/>
    <a:srgbClr val="007B00"/>
    <a:srgbClr val="0432FF"/>
    <a:srgbClr val="FF8000"/>
    <a:srgbClr val="804000"/>
    <a:srgbClr val="996633"/>
    <a:srgbClr val="558ED5"/>
    <a:srgbClr val="C3D69B"/>
    <a:srgbClr val="E9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00"/>
    <p:restoredTop sz="95377" autoAdjust="0"/>
  </p:normalViewPr>
  <p:slideViewPr>
    <p:cSldViewPr snapToGrid="0" snapToObjects="1">
      <p:cViewPr>
        <p:scale>
          <a:sx n="132" d="100"/>
          <a:sy n="132" d="100"/>
        </p:scale>
        <p:origin x="2448" y="736"/>
      </p:cViewPr>
      <p:guideLst>
        <p:guide orient="horz" pos="2160"/>
        <p:guide pos="2856"/>
      </p:guideLst>
    </p:cSldViewPr>
  </p:slideViewPr>
  <p:outlineViewPr>
    <p:cViewPr>
      <p:scale>
        <a:sx n="33" d="100"/>
        <a:sy n="33" d="100"/>
      </p:scale>
      <p:origin x="0" y="-2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-267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39945-8343-7E4C-BA85-A5F78C894598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5281A-9FF0-C54D-B11C-D804B31EE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5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53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42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Monitors on-board state during execution to check task constraints for currently executing activities for remaining plan.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06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97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7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7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4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6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17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shade of yellow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8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9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r>
              <a:rPr lang="en-US" baseline="0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22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0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62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9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29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25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10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Highlight that it is using contingency </a:t>
            </a:r>
            <a:r>
              <a:rPr lang="en-US" baseline="0" dirty="0" err="1" smtClean="0"/>
              <a:t>repsonse</a:t>
            </a:r>
            <a:r>
              <a:rPr lang="en-US" baseline="0" dirty="0" smtClean="0"/>
              <a:t> to add flyby back and general repair to add attain nadir and degraded flyby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3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resource constraints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start_time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duration, state/resource requirements/impacts using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 state)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One/few possible plan path(s). For complicated sequences end product cannot easily be validated to meet intent and constraints.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Relationship between Scan 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WarmupUVS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GNC lost.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75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Highlight that it is using contingency </a:t>
            </a:r>
            <a:r>
              <a:rPr lang="en-US" baseline="0" dirty="0" err="1" smtClean="0"/>
              <a:t>repsonse</a:t>
            </a:r>
            <a:r>
              <a:rPr lang="en-US" baseline="0" dirty="0" smtClean="0"/>
              <a:t> to add flyby back and general repair to add attain nadir and degraded flyby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08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Highlight that it is using contingency </a:t>
            </a:r>
            <a:r>
              <a:rPr lang="en-US" baseline="0" dirty="0" err="1" smtClean="0"/>
              <a:t>repsonse</a:t>
            </a:r>
            <a:r>
              <a:rPr lang="en-US" baseline="0" dirty="0" smtClean="0"/>
              <a:t> to add flyby back and general repair to add attain nadir and degraded flyby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162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Highlight that it is using contingency </a:t>
            </a:r>
            <a:r>
              <a:rPr lang="en-US" baseline="0" dirty="0" err="1" smtClean="0"/>
              <a:t>repsonse</a:t>
            </a:r>
            <a:r>
              <a:rPr lang="en-US" baseline="0" dirty="0" smtClean="0"/>
              <a:t> to add flyby back and general repair to add attain nadir and degraded flyby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9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49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31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9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901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8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1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resource constraints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start_time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duration, state/resource requirements/impacts using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 state)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One/few possible plan path(s). For complicated sequences end product cannot easily be validated to meet intent and constraints.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Relationship between Scan 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WarmupUVS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GNC lost.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7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 resource constraints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start_time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duration, state/resource requirements/impacts using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 state)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One/few possible plan path(s). For complicated sequences end product cannot easily be validated to meet intent and constraints.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Relationship between Scan 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WarmupUVS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GNC lost.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3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1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77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5281A-9FF0-C54D-B11C-D804B31EEF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9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1F25-CBC6-0044-BA27-F27D045308B9}" type="datetime1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4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1F62-FE56-E743-B28D-C119750663A4}" type="datetime1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9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1527-D39D-4E49-94D4-410DEF48D064}" type="datetime1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1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0"/>
              </a:spcAft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5B781-9654-6D40-B4C0-3A68188ADB5D}" type="datetime1">
              <a:rPr lang="en-US" smtClean="0"/>
              <a:t>12/7/16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2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FFF07-44A8-6645-BB5E-8650785B0754}" type="datetime1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51A1-EBFC-FD4F-9447-FBEFA1C38B49}" type="datetime1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2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3CA1-CB07-A446-BC18-5B30371745C2}" type="datetime1">
              <a:rPr lang="en-US" smtClean="0"/>
              <a:t>12/7/16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5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F7304-B83A-4A41-B324-DDCCCDDE8D11}" type="datetime1">
              <a:rPr lang="en-US" smtClean="0"/>
              <a:t>12/7/16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0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FF29-80BC-B341-9719-EADA4CF5204C}" type="datetime1">
              <a:rPr lang="en-US" smtClean="0"/>
              <a:t>12/7/16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4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551F5-DCC9-724D-9D2D-2C59F511A406}" type="datetime1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2DCD-0D06-9546-90F1-0D0687297D48}" type="datetime1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7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2714"/>
            <a:ext cx="8229600" cy="508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C9A7-2147-A141-B93F-8E64C843C88C}" type="datetime1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C0874-9A7E-BC4A-88C1-140858A03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9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>
                <a:cs typeface="Arial"/>
              </a:rPr>
              <a:t>MEXEC: </a:t>
            </a:r>
            <a:r>
              <a:rPr lang="en-US" sz="3200" dirty="0"/>
              <a:t>Autonomous s</a:t>
            </a:r>
            <a:r>
              <a:rPr lang="en-US" sz="3200" dirty="0" smtClean="0"/>
              <a:t>cience </a:t>
            </a:r>
            <a:r>
              <a:rPr lang="en-US" sz="3200" dirty="0"/>
              <a:t>r</a:t>
            </a:r>
            <a:r>
              <a:rPr lang="en-US" sz="3200" dirty="0" smtClean="0"/>
              <a:t>estart </a:t>
            </a:r>
            <a:r>
              <a:rPr lang="en-US" sz="3200" dirty="0"/>
              <a:t>for the </a:t>
            </a:r>
            <a:r>
              <a:rPr lang="en-US" sz="3200" dirty="0" smtClean="0"/>
              <a:t>Planned Europa </a:t>
            </a:r>
            <a:r>
              <a:rPr lang="en-US" sz="3200" dirty="0" smtClean="0"/>
              <a:t>M</a:t>
            </a:r>
            <a:r>
              <a:rPr lang="en-US" sz="3200" dirty="0" smtClean="0"/>
              <a:t>ission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94899"/>
            <a:ext cx="7364186" cy="1752600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MEXEC Development Team: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Vandi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Verma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, Dan Gaines, </a:t>
            </a:r>
            <a:r>
              <a:rPr lang="en-US" sz="1400" dirty="0" smtClean="0">
                <a:solidFill>
                  <a:schemeClr val="tx1"/>
                </a:solidFill>
                <a:cs typeface="Arial"/>
              </a:rPr>
              <a:t>Gregg </a:t>
            </a:r>
            <a:r>
              <a:rPr lang="en-US" sz="1400" dirty="0" err="1" smtClean="0">
                <a:solidFill>
                  <a:schemeClr val="tx1"/>
                </a:solidFill>
                <a:cs typeface="Arial"/>
              </a:rPr>
              <a:t>Rabideau</a:t>
            </a:r>
            <a:r>
              <a:rPr lang="en-US" sz="1400" dirty="0" smtClean="0">
                <a:solidFill>
                  <a:schemeClr val="tx1"/>
                </a:solidFill>
                <a:cs typeface="Arial"/>
              </a:rPr>
              <a:t>, Rajeev Joshi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  <a:cs typeface="Arial"/>
              </a:rPr>
              <a:t>ASPEN Ground Tool: Steve Schaffer</a:t>
            </a:r>
          </a:p>
          <a:p>
            <a:pPr algn="l"/>
            <a:r>
              <a:rPr lang="en-US" sz="1400" dirty="0" smtClean="0">
                <a:solidFill>
                  <a:schemeClr val="tx1"/>
                </a:solidFill>
                <a:cs typeface="Arial"/>
              </a:rPr>
              <a:t>Jet Propulsion Laboratory, California Institute of </a:t>
            </a:r>
            <a:r>
              <a:rPr lang="en-US" sz="1400" dirty="0" smtClean="0">
                <a:solidFill>
                  <a:schemeClr val="tx1"/>
                </a:solidFill>
                <a:cs typeface="Arial"/>
              </a:rPr>
              <a:t>Technology</a:t>
            </a:r>
          </a:p>
          <a:p>
            <a:pPr algn="l"/>
            <a:r>
              <a:rPr lang="en-US" sz="1400" dirty="0"/>
              <a:t>© 2016 California Institute of Technology. Government sponsorship acknowledged.</a:t>
            </a:r>
            <a:endParaRPr lang="en-US" sz="1400" dirty="0" smtClean="0">
              <a:solidFill>
                <a:schemeClr val="tx1"/>
              </a:solidFill>
              <a:cs typeface="Arial"/>
            </a:endParaRPr>
          </a:p>
          <a:p>
            <a:pPr algn="l"/>
            <a:endParaRPr lang="en-US" sz="1400" dirty="0" smtClean="0">
              <a:solidFill>
                <a:schemeClr val="tx1"/>
              </a:solidFill>
              <a:cs typeface="Arial"/>
            </a:endParaRPr>
          </a:p>
          <a:p>
            <a:pPr algn="l"/>
            <a:r>
              <a:rPr lang="en-US" sz="1400" dirty="0" smtClean="0">
                <a:solidFill>
                  <a:schemeClr val="tx1"/>
                </a:solidFill>
                <a:cs typeface="Arial"/>
              </a:rPr>
              <a:t>12/14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/2016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5" y="388754"/>
            <a:ext cx="4495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8271" r="49896" b="45213"/>
          <a:stretch/>
        </p:blipFill>
        <p:spPr>
          <a:xfrm>
            <a:off x="292608" y="1371600"/>
            <a:ext cx="8254670" cy="39319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4363884" y="3839906"/>
            <a:ext cx="1655916" cy="678426"/>
          </a:xfrm>
          <a:prstGeom prst="borderCallout1">
            <a:avLst>
              <a:gd name="adj1" fmla="val 48883"/>
              <a:gd name="adj2" fmla="val -780"/>
              <a:gd name="adj3" fmla="val 93116"/>
              <a:gd name="adj4" fmla="val -2637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Model using predicted state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4000500" y="759132"/>
            <a:ext cx="2070100" cy="711200"/>
          </a:xfrm>
          <a:prstGeom prst="borderCallout1">
            <a:avLst>
              <a:gd name="adj1" fmla="val 103170"/>
              <a:gd name="adj2" fmla="val 30665"/>
              <a:gd name="adj3" fmla="val 136172"/>
              <a:gd name="adj4" fmla="val 4801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One (or few) possible plan paths.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6718300" y="759132"/>
            <a:ext cx="2070100" cy="711200"/>
          </a:xfrm>
          <a:prstGeom prst="borderCallout1">
            <a:avLst>
              <a:gd name="adj1" fmla="val 103170"/>
              <a:gd name="adj2" fmla="val 30665"/>
              <a:gd name="adj3" fmla="val 136172"/>
              <a:gd name="adj4" fmla="val 4801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Monitoring limited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o fault checking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MEXEC APPROACH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4" b="46668"/>
          <a:stretch/>
        </p:blipFill>
        <p:spPr>
          <a:xfrm>
            <a:off x="292608" y="1563624"/>
            <a:ext cx="8452790" cy="36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3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b="46668"/>
          <a:stretch/>
        </p:blipFill>
        <p:spPr>
          <a:xfrm>
            <a:off x="292608" y="1563624"/>
            <a:ext cx="8452790" cy="360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MEXEC APPROACH</a:t>
            </a:r>
            <a:endParaRPr lang="en-US" dirty="0"/>
          </a:p>
        </p:txBody>
      </p:sp>
      <p:sp>
        <p:nvSpPr>
          <p:cNvPr id="6" name="Line Callout 1 5"/>
          <p:cNvSpPr/>
          <p:nvPr/>
        </p:nvSpPr>
        <p:spPr>
          <a:xfrm>
            <a:off x="3766984" y="1172906"/>
            <a:ext cx="1312606" cy="678426"/>
          </a:xfrm>
          <a:prstGeom prst="borderCallout1">
            <a:avLst>
              <a:gd name="adj1" fmla="val 103170"/>
              <a:gd name="adj2" fmla="val 61142"/>
              <a:gd name="adj3" fmla="val 203563"/>
              <a:gd name="adj4" fmla="val 9069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Preserves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Intent and Constraints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b="46668"/>
          <a:stretch/>
        </p:blipFill>
        <p:spPr>
          <a:xfrm>
            <a:off x="292608" y="1563624"/>
            <a:ext cx="8452790" cy="360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MEXEC APPROACH</a:t>
            </a:r>
            <a:endParaRPr lang="en-US" dirty="0"/>
          </a:p>
        </p:txBody>
      </p:sp>
      <p:sp>
        <p:nvSpPr>
          <p:cNvPr id="6" name="Line Callout 1 5"/>
          <p:cNvSpPr/>
          <p:nvPr/>
        </p:nvSpPr>
        <p:spPr>
          <a:xfrm>
            <a:off x="3766984" y="1172906"/>
            <a:ext cx="1312606" cy="678426"/>
          </a:xfrm>
          <a:prstGeom prst="borderCallout1">
            <a:avLst>
              <a:gd name="adj1" fmla="val 103170"/>
              <a:gd name="adj2" fmla="val 61142"/>
              <a:gd name="adj3" fmla="val 203563"/>
              <a:gd name="adj4" fmla="val 9069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Preserves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Intent and Constraints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4728913" y="3232484"/>
            <a:ext cx="2300282" cy="889303"/>
          </a:xfrm>
          <a:prstGeom prst="borderCallout1">
            <a:avLst>
              <a:gd name="adj1" fmla="val 43944"/>
              <a:gd name="adj2" fmla="val 99680"/>
              <a:gd name="adj3" fmla="val 5272"/>
              <a:gd name="adj4" fmla="val 12037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Monitors on-board state to robustly respond to actual conditions.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13</a:t>
            </a:fld>
            <a:endParaRPr lang="en-US"/>
          </a:p>
        </p:txBody>
      </p:sp>
      <p:sp>
        <p:nvSpPr>
          <p:cNvPr id="10" name="Line Callout 1 9"/>
          <p:cNvSpPr/>
          <p:nvPr/>
        </p:nvSpPr>
        <p:spPr>
          <a:xfrm>
            <a:off x="6686646" y="587368"/>
            <a:ext cx="1903901" cy="695999"/>
          </a:xfrm>
          <a:prstGeom prst="borderCallout1">
            <a:avLst>
              <a:gd name="adj1" fmla="val 103158"/>
              <a:gd name="adj2" fmla="val 75816"/>
              <a:gd name="adj3" fmla="val 142227"/>
              <a:gd name="adj4" fmla="val 70778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Performs on-board constraint checking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MEXEC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 dirty="0" smtClean="0"/>
              <a:t>Coordinates </a:t>
            </a:r>
            <a:r>
              <a:rPr lang="en-US" sz="1800" dirty="0"/>
              <a:t>spacecraft activities based on on-board state and </a:t>
            </a:r>
            <a:r>
              <a:rPr lang="en-US" sz="1800" dirty="0" smtClean="0"/>
              <a:t>specified intent </a:t>
            </a:r>
            <a:endParaRPr lang="en-US" sz="1800" dirty="0"/>
          </a:p>
          <a:p>
            <a:pPr lvl="1"/>
            <a:r>
              <a:rPr lang="en-US" dirty="0"/>
              <a:t>Monitors </a:t>
            </a:r>
            <a:r>
              <a:rPr lang="en-US" dirty="0" smtClean="0"/>
              <a:t>and projects spacecraft </a:t>
            </a:r>
            <a:r>
              <a:rPr lang="en-US" dirty="0"/>
              <a:t>state to </a:t>
            </a:r>
            <a:r>
              <a:rPr lang="en-US" dirty="0" smtClean="0"/>
              <a:t>coordinate </a:t>
            </a:r>
            <a:r>
              <a:rPr lang="en-US" dirty="0"/>
              <a:t>the execution of </a:t>
            </a:r>
            <a:r>
              <a:rPr lang="en-US" dirty="0" smtClean="0"/>
              <a:t>activities </a:t>
            </a:r>
            <a:endParaRPr lang="en-US" dirty="0"/>
          </a:p>
          <a:p>
            <a:pPr lvl="2"/>
            <a:r>
              <a:rPr lang="en-US" sz="1600" dirty="0" smtClean="0"/>
              <a:t>Currently </a:t>
            </a:r>
            <a:r>
              <a:rPr lang="en-US" sz="1600" dirty="0"/>
              <a:t>executing activities</a:t>
            </a:r>
          </a:p>
          <a:p>
            <a:pPr lvl="2"/>
            <a:r>
              <a:rPr lang="en-US" sz="1600" dirty="0" smtClean="0"/>
              <a:t>Future activities in the plan</a:t>
            </a:r>
          </a:p>
          <a:p>
            <a:r>
              <a:rPr lang="en-US" dirty="0" smtClean="0"/>
              <a:t>Key Benefits</a:t>
            </a:r>
          </a:p>
          <a:p>
            <a:pPr lvl="1"/>
            <a:r>
              <a:rPr lang="en-US" dirty="0" smtClean="0"/>
              <a:t>Robustly </a:t>
            </a:r>
            <a:r>
              <a:rPr lang="en-US" dirty="0"/>
              <a:t>respond to actual state</a:t>
            </a:r>
          </a:p>
          <a:p>
            <a:pPr lvl="2"/>
            <a:r>
              <a:rPr lang="en-US" dirty="0"/>
              <a:t>Performs on-board constraint checking for executing and remaining plan</a:t>
            </a:r>
          </a:p>
          <a:p>
            <a:pPr lvl="2"/>
            <a:r>
              <a:rPr lang="en-US" dirty="0"/>
              <a:t>Enables fail operational capability (e.g. after FSW </a:t>
            </a:r>
            <a:r>
              <a:rPr lang="en-US" dirty="0" smtClean="0"/>
              <a:t>reset)</a:t>
            </a:r>
          </a:p>
          <a:p>
            <a:pPr lvl="2"/>
            <a:r>
              <a:rPr lang="en-US" dirty="0" smtClean="0"/>
              <a:t>Allows opportunistically taking </a:t>
            </a:r>
            <a:r>
              <a:rPr lang="en-US" dirty="0"/>
              <a:t>advantage of surplus </a:t>
            </a:r>
            <a:r>
              <a:rPr lang="en-US" dirty="0" smtClean="0"/>
              <a:t>resources </a:t>
            </a:r>
          </a:p>
          <a:p>
            <a:pPr lvl="1"/>
            <a:r>
              <a:rPr lang="en-US" dirty="0" smtClean="0"/>
              <a:t>Simplifies </a:t>
            </a:r>
            <a:r>
              <a:rPr lang="en-US" dirty="0"/>
              <a:t>uplink product creation and review</a:t>
            </a:r>
          </a:p>
          <a:p>
            <a:pPr lvl="2"/>
            <a:r>
              <a:rPr lang="en-US" dirty="0"/>
              <a:t>Intent and constraints explicitly captured</a:t>
            </a:r>
          </a:p>
          <a:p>
            <a:pPr lvl="2"/>
            <a:r>
              <a:rPr lang="en-US" dirty="0"/>
              <a:t>Reduces tactical overhead of command product generation</a:t>
            </a:r>
          </a:p>
          <a:p>
            <a:pPr lvl="1"/>
            <a:r>
              <a:rPr lang="en-US" dirty="0"/>
              <a:t>Flexible choice between sequencing and commanding with higher level intent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task can represent a </a:t>
            </a:r>
            <a:r>
              <a:rPr lang="en-US" dirty="0" smtClean="0"/>
              <a:t>sequence</a:t>
            </a:r>
          </a:p>
          <a:p>
            <a:pPr lvl="2"/>
            <a:r>
              <a:rPr lang="en-US" dirty="0"/>
              <a:t>Allows leveraging of existing sequencing </a:t>
            </a:r>
            <a:r>
              <a:rPr lang="en-US" dirty="0" smtClean="0"/>
              <a:t>capability</a:t>
            </a:r>
            <a:endParaRPr lang="en-US" dirty="0"/>
          </a:p>
          <a:p>
            <a:pPr lvl="2"/>
            <a:r>
              <a:rPr lang="en-US" dirty="0"/>
              <a:t>Simplifies sequence creation by decoupling sub-system interactions from sequencing</a:t>
            </a:r>
          </a:p>
          <a:p>
            <a:pPr lvl="2"/>
            <a:r>
              <a:rPr lang="en-US" dirty="0"/>
              <a:t>Sub-system interactions managed via </a:t>
            </a:r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095" y="1339516"/>
            <a:ext cx="8221579" cy="657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 r="77037" b="68425"/>
          <a:stretch/>
        </p:blipFill>
        <p:spPr>
          <a:xfrm>
            <a:off x="4690872" y="4590288"/>
            <a:ext cx="283464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NOMINAL INSTRUMENT SCENARIO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4695" y="3433011"/>
            <a:ext cx="8285747" cy="802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57918" y="5405418"/>
            <a:ext cx="3665621" cy="802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6360" y="1654629"/>
            <a:ext cx="8162544" cy="6730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7095" y="3289076"/>
            <a:ext cx="8285747" cy="802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4734" y="1604210"/>
            <a:ext cx="2353733" cy="802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NOMINAL INSTRUMENT SCENARIO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7731" y="1529862"/>
            <a:ext cx="8352692" cy="852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67550" y="4390292"/>
            <a:ext cx="1707173" cy="852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NOMINAL INSTRUMENT SCENARIO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18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</a:t>
            </a:r>
            <a:r>
              <a:rPr lang="en-US" dirty="0" smtClean="0"/>
              <a:t>TASK </a:t>
            </a:r>
            <a:r>
              <a:rPr lang="en-US" dirty="0" err="1" smtClean="0"/>
              <a:t>CONstraints</a:t>
            </a:r>
            <a:r>
              <a:rPr lang="en-US" dirty="0" smtClean="0"/>
              <a:t> and </a:t>
            </a:r>
            <a:r>
              <a:rPr lang="en-US" dirty="0" err="1" smtClean="0"/>
              <a:t>IMPacts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5124659"/>
            <a:ext cx="8229600" cy="150474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9300"/>
                </a:solidFill>
              </a:rPr>
              <a:t>Constraint</a:t>
            </a:r>
            <a:r>
              <a:rPr lang="en-US" dirty="0" smtClean="0">
                <a:solidFill>
                  <a:srgbClr val="FF9300"/>
                </a:solidFill>
              </a:rPr>
              <a:t>: Requirement on state (resource) value at a specific time, or over a time interval</a:t>
            </a:r>
          </a:p>
          <a:p>
            <a:r>
              <a:rPr lang="en-US" b="1" dirty="0" smtClean="0">
                <a:solidFill>
                  <a:srgbClr val="FF9300"/>
                </a:solidFill>
              </a:rPr>
              <a:t>Impact</a:t>
            </a:r>
            <a:r>
              <a:rPr lang="en-US" dirty="0" smtClean="0">
                <a:solidFill>
                  <a:srgbClr val="FF9300"/>
                </a:solidFill>
              </a:rPr>
              <a:t>: A change in state (resource) value at a specific time, or over a time interval: Value assignment, value increment, rate increment.</a:t>
            </a:r>
          </a:p>
          <a:p>
            <a:r>
              <a:rPr lang="en-US" dirty="0">
                <a:solidFill>
                  <a:srgbClr val="FF9300"/>
                </a:solidFill>
              </a:rPr>
              <a:t>Resource: a value over time (e.g. time/duration, data volume, energy, claims, states, etc</a:t>
            </a:r>
            <a:r>
              <a:rPr lang="en-US" dirty="0" smtClean="0">
                <a:solidFill>
                  <a:srgbClr val="FF9300"/>
                </a:solidFill>
              </a:rPr>
              <a:t>.</a:t>
            </a:r>
            <a:endParaRPr lang="en-US" b="1" dirty="0" smtClean="0">
              <a:solidFill>
                <a:srgbClr val="FF9300"/>
              </a:solidFill>
            </a:endParaRPr>
          </a:p>
          <a:p>
            <a:endParaRPr lang="en-US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19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96246" y="2119216"/>
            <a:ext cx="0" cy="408214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1791" y="20702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NOMINAL INSTRUMENT </a:t>
            </a:r>
            <a:r>
              <a:rPr lang="en-US" dirty="0" smtClean="0"/>
              <a:t>SCENARIO (PRE)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5267581"/>
            <a:ext cx="8229600" cy="136181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9300"/>
                </a:solidFill>
              </a:rPr>
              <a:t>Constraint</a:t>
            </a:r>
            <a:r>
              <a:rPr lang="en-US" dirty="0" smtClean="0">
                <a:solidFill>
                  <a:srgbClr val="FF9300"/>
                </a:solidFill>
              </a:rPr>
              <a:t>: Requirement on state (resource) value at a specific time, or over a time interval</a:t>
            </a:r>
          </a:p>
          <a:p>
            <a:r>
              <a:rPr lang="en-US" b="1" dirty="0" smtClean="0">
                <a:solidFill>
                  <a:srgbClr val="FF9300"/>
                </a:solidFill>
              </a:rPr>
              <a:t>Impact</a:t>
            </a:r>
            <a:r>
              <a:rPr lang="en-US" dirty="0" smtClean="0">
                <a:solidFill>
                  <a:srgbClr val="FF9300"/>
                </a:solidFill>
              </a:rPr>
              <a:t>: A change in state (resource) value at a specific time, or over a time interval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895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997" b="29692"/>
          <a:stretch/>
        </p:blipFill>
        <p:spPr>
          <a:xfrm>
            <a:off x="1771483" y="2423027"/>
            <a:ext cx="5543716" cy="4434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Europa Flyby Restart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~45 flybys that the </a:t>
            </a:r>
            <a:r>
              <a:rPr lang="en-US" dirty="0" smtClean="0"/>
              <a:t>Planned Europa </a:t>
            </a:r>
            <a:r>
              <a:rPr lang="en-US" dirty="0"/>
              <a:t>M</a:t>
            </a:r>
            <a:r>
              <a:rPr lang="en-US" dirty="0" smtClean="0"/>
              <a:t>ission </a:t>
            </a:r>
            <a:r>
              <a:rPr lang="en-US" dirty="0"/>
              <a:t>is </a:t>
            </a:r>
            <a:r>
              <a:rPr lang="en-US" dirty="0" smtClean="0"/>
              <a:t>base-lined </a:t>
            </a:r>
            <a:r>
              <a:rPr lang="en-US" dirty="0"/>
              <a:t>to perform. </a:t>
            </a:r>
            <a:endParaRPr lang="en-US" dirty="0" smtClean="0"/>
          </a:p>
          <a:p>
            <a:r>
              <a:rPr lang="en-US" dirty="0" smtClean="0"/>
              <a:t>Each flyby </a:t>
            </a:r>
            <a:r>
              <a:rPr lang="en-US" dirty="0" smtClean="0"/>
              <a:t>would </a:t>
            </a:r>
            <a:r>
              <a:rPr lang="en-US" dirty="0"/>
              <a:t>be ~10-20 </a:t>
            </a:r>
            <a:r>
              <a:rPr lang="en-US" dirty="0" err="1"/>
              <a:t>hrs</a:t>
            </a:r>
            <a:r>
              <a:rPr lang="en-US" dirty="0"/>
              <a:t> </a:t>
            </a:r>
            <a:r>
              <a:rPr lang="en-US" dirty="0" smtClean="0"/>
              <a:t>as part of an orbit of ~14 days.</a:t>
            </a:r>
          </a:p>
          <a:p>
            <a:r>
              <a:rPr lang="en-US" dirty="0" smtClean="0"/>
              <a:t>Requirement is to accommodate </a:t>
            </a:r>
            <a:r>
              <a:rPr lang="en-US" dirty="0"/>
              <a:t>5 FSW resets </a:t>
            </a:r>
            <a:r>
              <a:rPr lang="en-US" dirty="0" smtClean="0"/>
              <a:t>during flyby segment.</a:t>
            </a:r>
          </a:p>
          <a:p>
            <a:r>
              <a:rPr lang="en-US" dirty="0"/>
              <a:t>H</a:t>
            </a:r>
            <a:r>
              <a:rPr lang="en-US" dirty="0" smtClean="0"/>
              <a:t>ighest priority science </a:t>
            </a:r>
            <a:r>
              <a:rPr lang="en-US" dirty="0" smtClean="0"/>
              <a:t>would occur </a:t>
            </a:r>
            <a:r>
              <a:rPr lang="en-US" dirty="0" smtClean="0"/>
              <a:t>during the flyby. Requirement to recover science post reset.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1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20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18858" y="2130879"/>
            <a:ext cx="0" cy="408214"/>
          </a:xfrm>
          <a:prstGeom prst="straightConnector1">
            <a:avLst/>
          </a:prstGeom>
          <a:ln w="5715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NOMINAL INSTRUMENT </a:t>
            </a:r>
            <a:r>
              <a:rPr lang="en-US" dirty="0" smtClean="0"/>
              <a:t>SCENARIO (POST)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5267581"/>
            <a:ext cx="8229600" cy="136181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9300"/>
                </a:solidFill>
              </a:rPr>
              <a:t>Constraint</a:t>
            </a:r>
            <a:r>
              <a:rPr lang="en-US" dirty="0" smtClean="0">
                <a:solidFill>
                  <a:srgbClr val="FF9300"/>
                </a:solidFill>
              </a:rPr>
              <a:t>: Requirement on state (resource) value at a specific time, or over a time interval</a:t>
            </a:r>
          </a:p>
          <a:p>
            <a:r>
              <a:rPr lang="en-US" b="1" dirty="0" smtClean="0">
                <a:solidFill>
                  <a:srgbClr val="FF9300"/>
                </a:solidFill>
              </a:rPr>
              <a:t>Impact</a:t>
            </a:r>
            <a:r>
              <a:rPr lang="en-US" dirty="0" smtClean="0">
                <a:solidFill>
                  <a:srgbClr val="FF9300"/>
                </a:solidFill>
              </a:rPr>
              <a:t>: A change in state (resource) value at a specific time, or over a time interval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576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21</a:t>
            </a:fld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3144417" y="1834637"/>
            <a:ext cx="179615" cy="1273626"/>
          </a:xfrm>
          <a:prstGeom prst="rightBrace">
            <a:avLst/>
          </a:prstGeom>
          <a:ln w="38100">
            <a:solidFill>
              <a:srgbClr val="FF93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NOMINAL INSTRUMENT </a:t>
            </a:r>
            <a:r>
              <a:rPr lang="en-US" dirty="0" smtClean="0"/>
              <a:t>SCENARIO (DURING)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267581"/>
            <a:ext cx="8229600" cy="136181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9300"/>
                </a:solidFill>
              </a:rPr>
              <a:t>Constraint</a:t>
            </a:r>
            <a:r>
              <a:rPr lang="en-US" dirty="0" smtClean="0">
                <a:solidFill>
                  <a:srgbClr val="FF9300"/>
                </a:solidFill>
              </a:rPr>
              <a:t>: Requirement on state (resource) value at a specific time, or over a time interval</a:t>
            </a:r>
          </a:p>
          <a:p>
            <a:r>
              <a:rPr lang="en-US" b="1" dirty="0" smtClean="0">
                <a:solidFill>
                  <a:srgbClr val="FF9300"/>
                </a:solidFill>
              </a:rPr>
              <a:t>Impact</a:t>
            </a:r>
            <a:r>
              <a:rPr lang="en-US" dirty="0" smtClean="0">
                <a:solidFill>
                  <a:srgbClr val="FF9300"/>
                </a:solidFill>
              </a:rPr>
              <a:t>: A change in state (resource) value at a specific time, or over a time interval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207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r="37000" b="41389"/>
          <a:stretch/>
        </p:blipFill>
        <p:spPr>
          <a:xfrm>
            <a:off x="2408529" y="4050791"/>
            <a:ext cx="576072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NOMINAL INSTRUMENT SCENARIO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22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58344" y="4376159"/>
            <a:ext cx="3707190" cy="212876"/>
          </a:xfrm>
          <a:prstGeom prst="rect">
            <a:avLst/>
          </a:prstGeom>
          <a:noFill/>
          <a:ln w="28575"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956181" y="2640564"/>
            <a:ext cx="768219" cy="1711303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665307" y="1838132"/>
            <a:ext cx="67560" cy="2530668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7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r="37000" b="41389"/>
          <a:stretch/>
        </p:blipFill>
        <p:spPr>
          <a:xfrm>
            <a:off x="2408529" y="4050791"/>
            <a:ext cx="576072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58343" y="4664787"/>
            <a:ext cx="3588657" cy="212876"/>
          </a:xfrm>
          <a:prstGeom prst="rect">
            <a:avLst/>
          </a:prstGeom>
          <a:noFill/>
          <a:ln w="28575"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NOMINAL INSTRUMENT SCENARIO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021494" y="3442996"/>
            <a:ext cx="702906" cy="1230604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432043" y="1791478"/>
            <a:ext cx="283890" cy="2865189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7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r="37000" b="41389"/>
          <a:stretch/>
        </p:blipFill>
        <p:spPr>
          <a:xfrm>
            <a:off x="2408529" y="4050791"/>
            <a:ext cx="576072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49877" y="4814944"/>
            <a:ext cx="3984171" cy="212876"/>
          </a:xfrm>
          <a:prstGeom prst="rect">
            <a:avLst/>
          </a:prstGeom>
          <a:noFill/>
          <a:ln w="28575"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NOMINAL INSTRUMENT SCENARIO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24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782733" y="3420533"/>
            <a:ext cx="11577" cy="1409614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5452622" y="484395"/>
            <a:ext cx="1657301" cy="4252010"/>
          </a:xfrm>
          <a:prstGeom prst="rightBrace">
            <a:avLst>
              <a:gd name="adj1" fmla="val 8333"/>
              <a:gd name="adj2" fmla="val 52633"/>
            </a:avLst>
          </a:prstGeom>
          <a:ln w="38100">
            <a:solidFill>
              <a:srgbClr val="FF93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r="37000" b="41389"/>
          <a:stretch/>
        </p:blipFill>
        <p:spPr>
          <a:xfrm>
            <a:off x="2408529" y="4050791"/>
            <a:ext cx="576072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NOMINAL INSTRUMENT SCENARIO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25</a:t>
            </a:fld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6040446" y="1109540"/>
            <a:ext cx="388282" cy="4252010"/>
          </a:xfrm>
          <a:prstGeom prst="rightBrace">
            <a:avLst/>
          </a:prstGeom>
          <a:ln w="38100">
            <a:solidFill>
              <a:srgbClr val="FF930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26" idx="0"/>
          </p:cNvCxnSpPr>
          <p:nvPr/>
        </p:nvCxnSpPr>
        <p:spPr>
          <a:xfrm flipH="1" flipV="1">
            <a:off x="5503333" y="3454401"/>
            <a:ext cx="580573" cy="1539725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158344" y="4994126"/>
            <a:ext cx="3851124" cy="212876"/>
          </a:xfrm>
          <a:prstGeom prst="rect">
            <a:avLst/>
          </a:prstGeom>
          <a:noFill/>
          <a:ln w="28575"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NOMINAL INSTRUMENT SCENARIO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5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PARTLY EXECUTED INSTRUMENT SCENARIO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63886" y="5050970"/>
            <a:ext cx="3940628" cy="13389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51231" y="1151792"/>
            <a:ext cx="3305907" cy="3130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6061" y="2549769"/>
            <a:ext cx="720970" cy="87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01861" y="2373924"/>
            <a:ext cx="1455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CURRENT TIME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08331" y="5345724"/>
            <a:ext cx="3490546" cy="116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65731" y="5099538"/>
            <a:ext cx="1585546" cy="1559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9817" y="5000822"/>
            <a:ext cx="2629688" cy="1614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69878" y="5363309"/>
            <a:ext cx="1714500" cy="108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65177" y="1532794"/>
            <a:ext cx="3311769" cy="2397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60818" y="1685194"/>
            <a:ext cx="3311769" cy="2397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66122" y="5088641"/>
            <a:ext cx="3206620" cy="156027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8271" r="49896" b="45213"/>
          <a:stretch/>
        </p:blipFill>
        <p:spPr>
          <a:xfrm>
            <a:off x="292608" y="1371600"/>
            <a:ext cx="825467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EARLY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56738" y="3236070"/>
            <a:ext cx="298939" cy="430322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66122" y="5088641"/>
            <a:ext cx="3206620" cy="1560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EARLY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160" y="5827521"/>
            <a:ext cx="2494863" cy="151900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56738" y="3236070"/>
            <a:ext cx="3042139" cy="430322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EARLY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81555" y="4924343"/>
            <a:ext cx="3174022" cy="202223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EARLY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81555" y="4704862"/>
            <a:ext cx="3174022" cy="202223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33646" y="2435970"/>
            <a:ext cx="1573823" cy="430322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2355" y="6197600"/>
            <a:ext cx="1268045" cy="143933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EARLY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68616" y="2822329"/>
            <a:ext cx="4809392" cy="439615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57446" y="3625360"/>
            <a:ext cx="1746739" cy="439615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3385" y="5434298"/>
            <a:ext cx="4369777" cy="228599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0314" y="6297899"/>
            <a:ext cx="1066153" cy="170633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2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EARLY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510" y="4527856"/>
            <a:ext cx="2629688" cy="1614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433" r="46799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LATE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510" y="4527856"/>
            <a:ext cx="2629688" cy="1614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16799" y="2353732"/>
            <a:ext cx="1447801" cy="1728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4433" r="46798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4433" r="46798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105"/>
            <a:ext cx="8229600" cy="502423"/>
          </a:xfrm>
        </p:spPr>
        <p:txBody>
          <a:bodyPr/>
          <a:lstStyle/>
          <a:p>
            <a:r>
              <a:rPr lang="en-US" dirty="0" smtClean="0"/>
              <a:t>EXAMPLE: RESPONSE TO LATE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160" y="5844455"/>
            <a:ext cx="2494863" cy="151900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5267" y="3632201"/>
            <a:ext cx="1337733" cy="501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3244537"/>
            <a:ext cx="1227667" cy="413063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4433" r="46798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105"/>
            <a:ext cx="8229600" cy="502423"/>
          </a:xfrm>
        </p:spPr>
        <p:txBody>
          <a:bodyPr/>
          <a:lstStyle/>
          <a:p>
            <a:r>
              <a:rPr lang="en-US" dirty="0" smtClean="0"/>
              <a:t>EXAMPLE: RESPONSE TO LATE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160" y="5844455"/>
            <a:ext cx="2494863" cy="151900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57733" y="3236070"/>
            <a:ext cx="1707336" cy="430322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48712" y="2368238"/>
            <a:ext cx="1424353" cy="430322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5267" y="3632201"/>
            <a:ext cx="1337733" cy="501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81555" y="4941277"/>
            <a:ext cx="3174022" cy="202223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4433" r="46798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80" r="36683" b="39625"/>
          <a:stretch/>
        </p:blipFill>
        <p:spPr>
          <a:xfrm>
            <a:off x="493776" y="4343400"/>
            <a:ext cx="4608576" cy="2377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LATE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6408" y="2751993"/>
            <a:ext cx="1415561" cy="1406770"/>
          </a:xfrm>
          <a:prstGeom prst="rect">
            <a:avLst/>
          </a:prstGeom>
          <a:noFill/>
          <a:ln w="5715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3385" y="5451232"/>
            <a:ext cx="4369777" cy="228599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0314" y="6323300"/>
            <a:ext cx="1066153" cy="170633"/>
          </a:xfrm>
          <a:prstGeom prst="rect">
            <a:avLst/>
          </a:prstGeom>
          <a:noFill/>
          <a:ln w="28575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8271" r="49896" b="45213"/>
          <a:stretch/>
        </p:blipFill>
        <p:spPr>
          <a:xfrm>
            <a:off x="292608" y="1371600"/>
            <a:ext cx="8254670" cy="39319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3" name="Line Callout 1 2"/>
          <p:cNvSpPr/>
          <p:nvPr/>
        </p:nvSpPr>
        <p:spPr>
          <a:xfrm>
            <a:off x="604684" y="791906"/>
            <a:ext cx="1312606" cy="678426"/>
          </a:xfrm>
          <a:prstGeom prst="borderCallout1">
            <a:avLst>
              <a:gd name="adj1" fmla="val 47011"/>
              <a:gd name="adj2" fmla="val 101779"/>
              <a:gd name="adj3" fmla="val 121196"/>
              <a:gd name="adj4" fmla="val 1313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Intent and Constraints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4433" r="46798" b="59342"/>
          <a:stretch/>
        </p:blipFill>
        <p:spPr>
          <a:xfrm>
            <a:off x="182880" y="969264"/>
            <a:ext cx="8778240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RESPONSE TO LATE RESET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510" y="4527856"/>
            <a:ext cx="2629688" cy="1614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6642" r="74264" b="73828"/>
          <a:stretch/>
        </p:blipFill>
        <p:spPr>
          <a:xfrm>
            <a:off x="5212080" y="4544171"/>
            <a:ext cx="3758189" cy="18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2016 Prototype DEVELOPMENT Summary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Designed and implemented prototype version of MEXEC</a:t>
            </a:r>
          </a:p>
          <a:p>
            <a:pPr lvl="1"/>
            <a:r>
              <a:rPr lang="en-US" sz="1400" dirty="0" smtClean="0"/>
              <a:t>11289 </a:t>
            </a:r>
            <a:r>
              <a:rPr lang="en-US" sz="1400" dirty="0"/>
              <a:t>lines of C </a:t>
            </a:r>
            <a:r>
              <a:rPr lang="en-US" sz="1400" dirty="0" smtClean="0"/>
              <a:t>code, excluding auto-code, scenario support files, unit tests, standard FSW infrastructure</a:t>
            </a:r>
          </a:p>
          <a:p>
            <a:pPr lvl="1"/>
            <a:r>
              <a:rPr lang="en-US" sz="1400" dirty="0" smtClean="0"/>
              <a:t>Designed for </a:t>
            </a:r>
            <a:r>
              <a:rPr lang="en-US" sz="1400" b="1" dirty="0" smtClean="0"/>
              <a:t>multi-mission</a:t>
            </a:r>
            <a:r>
              <a:rPr lang="en-US" sz="1400" dirty="0" smtClean="0"/>
              <a:t> use with few dependencies on Europa FSW or OS.</a:t>
            </a:r>
          </a:p>
          <a:p>
            <a:pPr lvl="1"/>
            <a:r>
              <a:rPr lang="en-US" sz="1400" dirty="0" smtClean="0"/>
              <a:t>Part of MEXEC code was inherited by the M2020 simple planner.</a:t>
            </a:r>
          </a:p>
          <a:p>
            <a:pPr lvl="1"/>
            <a:endParaRPr lang="en-US" sz="1400" dirty="0" smtClean="0"/>
          </a:p>
          <a:p>
            <a:r>
              <a:rPr lang="en-US" dirty="0" smtClean="0">
                <a:solidFill>
                  <a:srgbClr val="0432FF"/>
                </a:solidFill>
              </a:rPr>
              <a:t>Multiple fail-operational scenarios for Europa flyby</a:t>
            </a:r>
          </a:p>
          <a:p>
            <a:pPr lvl="1"/>
            <a:r>
              <a:rPr lang="en-US" sz="1400" dirty="0" smtClean="0"/>
              <a:t>Reset at different times while GNC is maintaining NADIR pointing for FLYBY science</a:t>
            </a:r>
          </a:p>
          <a:p>
            <a:pPr lvl="1"/>
            <a:r>
              <a:rPr lang="en-US" sz="1400" dirty="0" smtClean="0"/>
              <a:t>Reset at different times while GNC is slewing for UVS Scan and UVS is Scanning</a:t>
            </a:r>
          </a:p>
          <a:p>
            <a:pPr lvl="1"/>
            <a:endParaRPr lang="en-US" sz="1400" dirty="0" smtClean="0"/>
          </a:p>
          <a:p>
            <a:r>
              <a:rPr lang="en-US" dirty="0" smtClean="0">
                <a:solidFill>
                  <a:srgbClr val="0432FF"/>
                </a:solidFill>
              </a:rPr>
              <a:t>Demonstrated in Linux, WSTS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and Europa flight system testbed </a:t>
            </a:r>
          </a:p>
          <a:p>
            <a:pPr lvl="1"/>
            <a:r>
              <a:rPr lang="en-US" sz="1300" dirty="0" smtClean="0"/>
              <a:t>Runs </a:t>
            </a:r>
            <a:r>
              <a:rPr lang="en-US" sz="1300" dirty="0"/>
              <a:t>in WSTS and on testbed </a:t>
            </a:r>
            <a:r>
              <a:rPr lang="en-US" sz="1300" dirty="0">
                <a:solidFill>
                  <a:srgbClr val="0432FF"/>
                </a:solidFill>
              </a:rPr>
              <a:t>with space and time </a:t>
            </a:r>
            <a:r>
              <a:rPr lang="en-US" sz="1300" dirty="0" smtClean="0">
                <a:solidFill>
                  <a:srgbClr val="0432FF"/>
                </a:solidFill>
              </a:rPr>
              <a:t>partitioning</a:t>
            </a:r>
          </a:p>
          <a:p>
            <a:pPr lvl="1"/>
            <a:r>
              <a:rPr lang="en-US" sz="1300" dirty="0" smtClean="0">
                <a:solidFill>
                  <a:srgbClr val="0432FF"/>
                </a:solidFill>
              </a:rPr>
              <a:t>Takes less than 0.1</a:t>
            </a:r>
            <a:r>
              <a:rPr lang="en-US" sz="1300" baseline="30000" dirty="0">
                <a:solidFill>
                  <a:srgbClr val="0432FF"/>
                </a:solidFill>
              </a:rPr>
              <a:t> </a:t>
            </a:r>
            <a:r>
              <a:rPr lang="en-US" sz="1300" dirty="0" smtClean="0">
                <a:solidFill>
                  <a:srgbClr val="0432FF"/>
                </a:solidFill>
              </a:rPr>
              <a:t>seconds to resolve plan problems after simulated reset in testbed</a:t>
            </a:r>
          </a:p>
          <a:p>
            <a:pPr lvl="1"/>
            <a:endParaRPr lang="en-US" sz="1300" dirty="0" smtClean="0">
              <a:solidFill>
                <a:srgbClr val="0432FF"/>
              </a:solidFill>
            </a:endParaRPr>
          </a:p>
          <a:p>
            <a:r>
              <a:rPr lang="en-US" dirty="0" smtClean="0">
                <a:solidFill>
                  <a:srgbClr val="0432FF"/>
                </a:solidFill>
              </a:rPr>
              <a:t>Demonstrated ability to dispatch and monitor execution of FSW commands</a:t>
            </a:r>
          </a:p>
          <a:p>
            <a:pPr lvl="1"/>
            <a:r>
              <a:rPr lang="en-US" sz="1300" dirty="0" smtClean="0"/>
              <a:t>Simulated GNC, Thermal, and instrument flight software </a:t>
            </a:r>
          </a:p>
          <a:p>
            <a:pPr lvl="1"/>
            <a:r>
              <a:rPr lang="en-US" sz="1300" dirty="0" smtClean="0"/>
              <a:t>Used Europa FSW Core command dispatch interface</a:t>
            </a:r>
          </a:p>
          <a:p>
            <a:pPr lvl="1"/>
            <a:r>
              <a:rPr lang="en-US" sz="1300" dirty="0" smtClean="0"/>
              <a:t>Demonstrated option to provide task parameters as arguments to FSW commands</a:t>
            </a:r>
          </a:p>
          <a:p>
            <a:pPr lvl="1"/>
            <a:r>
              <a:rPr lang="en-US" sz="1300" dirty="0" smtClean="0"/>
              <a:t>Used </a:t>
            </a:r>
            <a:r>
              <a:rPr lang="en-US" sz="1300" dirty="0" err="1" smtClean="0"/>
              <a:t>co-ordinated</a:t>
            </a:r>
            <a:r>
              <a:rPr lang="en-US" sz="1300" dirty="0" smtClean="0"/>
              <a:t> FSW State Buffer Store concept</a:t>
            </a:r>
          </a:p>
          <a:p>
            <a:pPr lvl="1"/>
            <a:endParaRPr lang="en-US" sz="1300" dirty="0" smtClean="0"/>
          </a:p>
          <a:p>
            <a:r>
              <a:rPr lang="en-US" dirty="0" smtClean="0">
                <a:solidFill>
                  <a:srgbClr val="0432FF"/>
                </a:solidFill>
              </a:rPr>
              <a:t>Demonstrated end-to-end scenario with ground tool prototype</a:t>
            </a:r>
          </a:p>
          <a:p>
            <a:pPr lvl="1"/>
            <a:r>
              <a:rPr lang="en-US" sz="1300" dirty="0" smtClean="0"/>
              <a:t>Incorporated ground tool generated output as input to MEXEC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Task/Activity Dictionary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define the default values for tasks: expected </a:t>
            </a:r>
            <a:r>
              <a:rPr lang="en-US" dirty="0" smtClean="0"/>
              <a:t>durations and constraints/requirements/relationships</a:t>
            </a:r>
            <a:endParaRPr lang="en-US" dirty="0"/>
          </a:p>
          <a:p>
            <a:pPr lvl="1"/>
            <a:r>
              <a:rPr lang="en-US" dirty="0"/>
              <a:t>Task </a:t>
            </a:r>
            <a:r>
              <a:rPr lang="en-US" dirty="0" smtClean="0"/>
              <a:t>instance </a:t>
            </a:r>
            <a:r>
              <a:rPr lang="en-US" dirty="0"/>
              <a:t>can override defaults, add/remove </a:t>
            </a:r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Similar to existing </a:t>
            </a:r>
            <a:r>
              <a:rPr lang="en-US" smtClean="0"/>
              <a:t>flight operations </a:t>
            </a:r>
            <a:r>
              <a:rPr lang="en-US" dirty="0" smtClean="0"/>
              <a:t>activity dictionaries</a:t>
            </a:r>
          </a:p>
          <a:p>
            <a:r>
              <a:rPr lang="en-US" dirty="0" smtClean="0"/>
              <a:t>Defined </a:t>
            </a:r>
            <a:r>
              <a:rPr lang="en-US" dirty="0"/>
              <a:t>on the strategic timeline, referenced (by ground tools) on the tactical timeline</a:t>
            </a:r>
          </a:p>
          <a:p>
            <a:r>
              <a:rPr lang="en-US" dirty="0"/>
              <a:t>Uploaded in advance, for MEXEC to reference</a:t>
            </a:r>
          </a:p>
          <a:p>
            <a:r>
              <a:rPr lang="en-US" dirty="0"/>
              <a:t>E</a:t>
            </a:r>
            <a:r>
              <a:rPr lang="en-US" dirty="0" smtClean="0"/>
              <a:t>asy </a:t>
            </a:r>
            <a:r>
              <a:rPr lang="en-US" dirty="0"/>
              <a:t>to change when necessary (without FSW upload)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Ground-based planning may be manual or mixed-initiative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921C0874-9A7E-BC4A-88C1-140858A03198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386673" y="2239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03715" y="2324544"/>
            <a:ext cx="1143000" cy="381000"/>
          </a:xfrm>
          <a:prstGeom prst="rect">
            <a:avLst/>
          </a:prstGeom>
          <a:solidFill>
            <a:srgbClr val="CDE5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000" dirty="0" smtClean="0">
                <a:latin typeface="Arial" charset="0"/>
              </a:rPr>
              <a:t>SIMULATION </a:t>
            </a:r>
          </a:p>
          <a:p>
            <a:pPr algn="ctr"/>
            <a:r>
              <a:rPr lang="en-US" altLang="en-US" sz="1000" dirty="0" smtClean="0">
                <a:latin typeface="Arial" charset="0"/>
              </a:rPr>
              <a:t>WALKTHROUGH</a:t>
            </a:r>
            <a:endParaRPr lang="en-US" altLang="en-US" sz="1000" dirty="0">
              <a:latin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308315" y="5328094"/>
            <a:ext cx="665163" cy="685800"/>
          </a:xfrm>
          <a:prstGeom prst="rect">
            <a:avLst/>
          </a:prstGeom>
          <a:solidFill>
            <a:srgbClr val="CDE5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297203" y="4153344"/>
            <a:ext cx="696912" cy="693738"/>
          </a:xfrm>
          <a:prstGeom prst="can">
            <a:avLst>
              <a:gd name="adj" fmla="val 25000"/>
            </a:avLst>
          </a:prstGeom>
          <a:solidFill>
            <a:srgbClr val="CDE5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000" dirty="0" smtClean="0">
                <a:latin typeface="Arial" charset="0"/>
              </a:rPr>
              <a:t>ACTIVITY </a:t>
            </a:r>
          </a:p>
          <a:p>
            <a:pPr algn="ctr"/>
            <a:r>
              <a:rPr lang="en-US" altLang="en-US" sz="1000" dirty="0" smtClean="0">
                <a:latin typeface="Arial" charset="0"/>
              </a:rPr>
              <a:t>DICT</a:t>
            </a:r>
            <a:endParaRPr lang="en-US" altLang="en-US" sz="1000" dirty="0">
              <a:latin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298915" y="4185094"/>
            <a:ext cx="1524000" cy="1117600"/>
          </a:xfrm>
          <a:prstGeom prst="cloudCallout">
            <a:avLst>
              <a:gd name="adj1" fmla="val 56148"/>
              <a:gd name="adj2" fmla="val 42755"/>
            </a:avLst>
          </a:prstGeom>
          <a:solidFill>
            <a:srgbClr val="CDE5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/>
            <a:endParaRPr lang="en-US" altLang="en-US" sz="1800">
              <a:latin typeface="Arial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451311" y="4413692"/>
            <a:ext cx="1274760" cy="771524"/>
            <a:chOff x="1296" y="1200"/>
            <a:chExt cx="864" cy="528"/>
          </a:xfrm>
        </p:grpSpPr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1440" y="1200"/>
              <a:ext cx="96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1344" y="1392"/>
              <a:ext cx="96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96" y="1584"/>
              <a:ext cx="96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872" y="1200"/>
              <a:ext cx="96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488" y="1392"/>
              <a:ext cx="96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49" name="AutoShape 15"/>
            <p:cNvCxnSpPr>
              <a:cxnSpLocks noChangeShapeType="1"/>
            </p:cNvCxnSpPr>
            <p:nvPr/>
          </p:nvCxnSpPr>
          <p:spPr bwMode="auto">
            <a:xfrm flipH="1">
              <a:off x="1392" y="1296"/>
              <a:ext cx="96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16"/>
            <p:cNvCxnSpPr>
              <a:cxnSpLocks noChangeShapeType="1"/>
            </p:cNvCxnSpPr>
            <p:nvPr/>
          </p:nvCxnSpPr>
          <p:spPr bwMode="auto">
            <a:xfrm>
              <a:off x="1488" y="1296"/>
              <a:ext cx="48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17"/>
            <p:cNvCxnSpPr>
              <a:cxnSpLocks noChangeShapeType="1"/>
            </p:cNvCxnSpPr>
            <p:nvPr/>
          </p:nvCxnSpPr>
          <p:spPr bwMode="auto">
            <a:xfrm flipH="1">
              <a:off x="1344" y="1488"/>
              <a:ext cx="48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1776" y="1392"/>
              <a:ext cx="96" cy="9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1680" y="1584"/>
              <a:ext cx="96" cy="9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1872" y="1584"/>
              <a:ext cx="96" cy="9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2064" y="1392"/>
              <a:ext cx="96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56" name="AutoShape 22"/>
            <p:cNvCxnSpPr>
              <a:cxnSpLocks noChangeShapeType="1"/>
            </p:cNvCxnSpPr>
            <p:nvPr/>
          </p:nvCxnSpPr>
          <p:spPr bwMode="auto">
            <a:xfrm flipH="1">
              <a:off x="1824" y="1296"/>
              <a:ext cx="96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23"/>
            <p:cNvCxnSpPr>
              <a:cxnSpLocks noChangeShapeType="1"/>
            </p:cNvCxnSpPr>
            <p:nvPr/>
          </p:nvCxnSpPr>
          <p:spPr bwMode="auto">
            <a:xfrm>
              <a:off x="1920" y="1296"/>
              <a:ext cx="192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24"/>
            <p:cNvCxnSpPr>
              <a:cxnSpLocks noChangeShapeType="1"/>
            </p:cNvCxnSpPr>
            <p:nvPr/>
          </p:nvCxnSpPr>
          <p:spPr bwMode="auto">
            <a:xfrm flipH="1">
              <a:off x="1728" y="1488"/>
              <a:ext cx="96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25"/>
            <p:cNvCxnSpPr>
              <a:cxnSpLocks noChangeShapeType="1"/>
            </p:cNvCxnSpPr>
            <p:nvPr/>
          </p:nvCxnSpPr>
          <p:spPr bwMode="auto">
            <a:xfrm>
              <a:off x="1824" y="1488"/>
              <a:ext cx="96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1632" y="1344"/>
              <a:ext cx="384" cy="38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DE5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8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cxnSp>
        <p:nvCxnSpPr>
          <p:cNvPr id="17" name="AutoShape 27"/>
          <p:cNvCxnSpPr>
            <a:cxnSpLocks noChangeShapeType="1"/>
            <a:stCxn id="14" idx="4"/>
          </p:cNvCxnSpPr>
          <p:nvPr/>
        </p:nvCxnSpPr>
        <p:spPr bwMode="auto">
          <a:xfrm>
            <a:off x="3994115" y="4500213"/>
            <a:ext cx="1236663" cy="1150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689315" y="2324544"/>
            <a:ext cx="757238" cy="973138"/>
          </a:xfrm>
          <a:prstGeom prst="rect">
            <a:avLst/>
          </a:prstGeom>
          <a:solidFill>
            <a:srgbClr val="CDE5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973478" y="2735707"/>
            <a:ext cx="141287" cy="139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830603" y="3016694"/>
            <a:ext cx="142875" cy="139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114765" y="3016694"/>
            <a:ext cx="141288" cy="1397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24" name="AutoShape 34"/>
          <p:cNvCxnSpPr>
            <a:cxnSpLocks noChangeShapeType="1"/>
          </p:cNvCxnSpPr>
          <p:nvPr/>
        </p:nvCxnSpPr>
        <p:spPr bwMode="auto">
          <a:xfrm flipH="1">
            <a:off x="3906803" y="2857944"/>
            <a:ext cx="141287" cy="14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AutoShape 35"/>
          <p:cNvCxnSpPr>
            <a:cxnSpLocks noChangeShapeType="1"/>
          </p:cNvCxnSpPr>
          <p:nvPr/>
        </p:nvCxnSpPr>
        <p:spPr bwMode="auto">
          <a:xfrm>
            <a:off x="4043328" y="2875407"/>
            <a:ext cx="141287" cy="141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289515" y="5328094"/>
            <a:ext cx="1143000" cy="381000"/>
          </a:xfrm>
          <a:prstGeom prst="rect">
            <a:avLst/>
          </a:prstGeom>
          <a:solidFill>
            <a:srgbClr val="CDE5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000" dirty="0">
                <a:latin typeface="Arial" charset="0"/>
              </a:rPr>
              <a:t>AUTOMATED</a:t>
            </a:r>
          </a:p>
          <a:p>
            <a:pPr algn="ctr"/>
            <a:r>
              <a:rPr lang="en-US" altLang="en-US" sz="1000" dirty="0">
                <a:latin typeface="Arial" charset="0"/>
              </a:rPr>
              <a:t>PLANNER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27" name="AutoShape 37"/>
          <p:cNvSpPr>
            <a:spLocks noChangeArrowheads="1"/>
          </p:cNvSpPr>
          <p:nvPr/>
        </p:nvSpPr>
        <p:spPr bwMode="auto">
          <a:xfrm flipV="1">
            <a:off x="4379878" y="1867344"/>
            <a:ext cx="1524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38"/>
          <p:cNvSpPr>
            <a:spLocks noChangeShapeType="1"/>
          </p:cNvSpPr>
          <p:nvPr/>
        </p:nvSpPr>
        <p:spPr bwMode="auto">
          <a:xfrm flipH="1">
            <a:off x="4532278" y="171494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AutoShape 39"/>
          <p:cNvSpPr>
            <a:spLocks noChangeArrowheads="1"/>
          </p:cNvSpPr>
          <p:nvPr/>
        </p:nvSpPr>
        <p:spPr bwMode="auto">
          <a:xfrm rot="18369755">
            <a:off x="4460047" y="1644300"/>
            <a:ext cx="74612" cy="295275"/>
          </a:xfrm>
          <a:prstGeom prst="moon">
            <a:avLst>
              <a:gd name="adj" fmla="val 81236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Line 40"/>
          <p:cNvSpPr>
            <a:spLocks noChangeShapeType="1"/>
          </p:cNvSpPr>
          <p:nvPr/>
        </p:nvSpPr>
        <p:spPr bwMode="auto">
          <a:xfrm flipV="1">
            <a:off x="4527515" y="1562544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808888" y="2324544"/>
            <a:ext cx="51809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1000" dirty="0" smtClean="0">
                <a:latin typeface="Arial" charset="0"/>
              </a:rPr>
              <a:t>PLAN</a:t>
            </a:r>
            <a:endParaRPr lang="en-US" altLang="en-US" sz="1000" dirty="0">
              <a:latin typeface="Arial" charset="0"/>
            </a:endParaRPr>
          </a:p>
        </p:txBody>
      </p:sp>
      <p:sp>
        <p:nvSpPr>
          <p:cNvPr id="32" name="Line 42"/>
          <p:cNvSpPr>
            <a:spLocks noChangeShapeType="1"/>
          </p:cNvSpPr>
          <p:nvPr/>
        </p:nvSpPr>
        <p:spPr bwMode="auto">
          <a:xfrm>
            <a:off x="4375115" y="2553144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559140" y="5440807"/>
            <a:ext cx="141288" cy="1397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430553" y="5721794"/>
            <a:ext cx="142875" cy="1397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700428" y="5721794"/>
            <a:ext cx="141287" cy="1397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36" name="AutoShape 46"/>
          <p:cNvCxnSpPr>
            <a:cxnSpLocks noChangeShapeType="1"/>
          </p:cNvCxnSpPr>
          <p:nvPr/>
        </p:nvCxnSpPr>
        <p:spPr bwMode="auto">
          <a:xfrm flipH="1">
            <a:off x="3492465" y="5563044"/>
            <a:ext cx="141288" cy="14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47"/>
          <p:cNvCxnSpPr>
            <a:cxnSpLocks noChangeShapeType="1"/>
          </p:cNvCxnSpPr>
          <p:nvPr/>
        </p:nvCxnSpPr>
        <p:spPr bwMode="auto">
          <a:xfrm>
            <a:off x="3628990" y="5580507"/>
            <a:ext cx="141288" cy="141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AutoShape 49"/>
          <p:cNvCxnSpPr>
            <a:cxnSpLocks noChangeShapeType="1"/>
          </p:cNvCxnSpPr>
          <p:nvPr/>
        </p:nvCxnSpPr>
        <p:spPr bwMode="auto">
          <a:xfrm flipV="1">
            <a:off x="3641690" y="4847082"/>
            <a:ext cx="4763" cy="481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AutoShape 50"/>
          <p:cNvCxnSpPr>
            <a:cxnSpLocks noChangeShapeType="1"/>
          </p:cNvCxnSpPr>
          <p:nvPr/>
        </p:nvCxnSpPr>
        <p:spPr bwMode="auto">
          <a:xfrm rot="16200000">
            <a:off x="3814728" y="3527869"/>
            <a:ext cx="503238" cy="839787"/>
          </a:xfrm>
          <a:prstGeom prst="bentConnector3">
            <a:avLst>
              <a:gd name="adj1" fmla="val 49843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AutoShape 51"/>
          <p:cNvCxnSpPr>
            <a:cxnSpLocks noChangeShapeType="1"/>
          </p:cNvCxnSpPr>
          <p:nvPr/>
        </p:nvCxnSpPr>
        <p:spPr bwMode="auto">
          <a:xfrm rot="5400000" flipH="1">
            <a:off x="4594190" y="3781869"/>
            <a:ext cx="552450" cy="381000"/>
          </a:xfrm>
          <a:prstGeom prst="bentConnector3">
            <a:avLst>
              <a:gd name="adj1" fmla="val 5574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AutoShape 52"/>
          <p:cNvCxnSpPr>
            <a:cxnSpLocks noChangeShapeType="1"/>
          </p:cNvCxnSpPr>
          <p:nvPr/>
        </p:nvCxnSpPr>
        <p:spPr bwMode="auto">
          <a:xfrm rot="16200000">
            <a:off x="4042534" y="1969738"/>
            <a:ext cx="381000" cy="3286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59" y="872600"/>
            <a:ext cx="1421842" cy="71092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4" y="5841121"/>
            <a:ext cx="406191" cy="41624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0" y="3310612"/>
            <a:ext cx="406191" cy="4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4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GROUND TOOL (ASPEN): INITIAL ACTIVITIES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54" y="2226469"/>
            <a:ext cx="6644493" cy="3263504"/>
          </a:xfrm>
        </p:spPr>
      </p:pic>
    </p:spTree>
    <p:extLst>
      <p:ext uri="{BB962C8B-B14F-4D97-AF65-F5344CB8AC3E}">
        <p14:creationId xmlns:p14="http://schemas.microsoft.com/office/powerpoint/2010/main" val="6175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GROUND TOOL: PROPOSED PLAN UPDATE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54" y="2226469"/>
            <a:ext cx="6644493" cy="3263504"/>
          </a:xfrm>
        </p:spPr>
      </p:pic>
    </p:spTree>
    <p:extLst>
      <p:ext uri="{BB962C8B-B14F-4D97-AF65-F5344CB8AC3E}">
        <p14:creationId xmlns:p14="http://schemas.microsoft.com/office/powerpoint/2010/main" val="16321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Provides fail-operational capability</a:t>
            </a:r>
          </a:p>
          <a:p>
            <a:pPr lvl="1"/>
            <a:r>
              <a:rPr lang="en-US" dirty="0"/>
              <a:t>Constraints checked on-board for executing and remaining plan</a:t>
            </a:r>
          </a:p>
          <a:p>
            <a:pPr lvl="1"/>
            <a:r>
              <a:rPr lang="en-US" dirty="0"/>
              <a:t>Does not require special cases for FSW reset occurring at different times</a:t>
            </a:r>
          </a:p>
          <a:p>
            <a:r>
              <a:rPr lang="en-US" dirty="0"/>
              <a:t>Provides plan enhancement option</a:t>
            </a:r>
          </a:p>
          <a:p>
            <a:pPr lvl="1"/>
            <a:r>
              <a:rPr lang="en-US" dirty="0"/>
              <a:t>MEXEC can add, move, and remove tasks if given permission</a:t>
            </a:r>
          </a:p>
          <a:p>
            <a:r>
              <a:rPr lang="en-US" dirty="0"/>
              <a:t>Provided preliminary feasibility assessment for flight and </a:t>
            </a:r>
            <a:r>
              <a:rPr lang="en-US" dirty="0" smtClean="0"/>
              <a:t>ground</a:t>
            </a:r>
          </a:p>
          <a:p>
            <a:pPr lvl="1"/>
            <a:r>
              <a:rPr lang="en-US" dirty="0" smtClean="0"/>
              <a:t>Integrated </a:t>
            </a:r>
            <a:r>
              <a:rPr lang="en-US" dirty="0"/>
              <a:t>into Europa Flight </a:t>
            </a:r>
            <a:r>
              <a:rPr lang="en-US" dirty="0" smtClean="0"/>
              <a:t>Software. Parts ported to M2020 simple planner.</a:t>
            </a:r>
            <a:endParaRPr lang="en-US" dirty="0"/>
          </a:p>
          <a:p>
            <a:pPr lvl="1"/>
            <a:r>
              <a:rPr lang="en-US" dirty="0" smtClean="0"/>
              <a:t>Demonstrated </a:t>
            </a:r>
            <a:r>
              <a:rPr lang="en-US" dirty="0"/>
              <a:t>capability with time and space partitioning </a:t>
            </a:r>
            <a:r>
              <a:rPr lang="en-US" dirty="0" smtClean="0"/>
              <a:t>on Europa </a:t>
            </a:r>
            <a:r>
              <a:rPr lang="en-US" dirty="0"/>
              <a:t>system </a:t>
            </a:r>
            <a:r>
              <a:rPr lang="en-US" dirty="0" smtClean="0"/>
              <a:t>testbed</a:t>
            </a:r>
          </a:p>
          <a:p>
            <a:pPr lvl="1"/>
            <a:r>
              <a:rPr lang="en-US" dirty="0" smtClean="0"/>
              <a:t>Developed </a:t>
            </a:r>
            <a:r>
              <a:rPr lang="en-US" dirty="0"/>
              <a:t>proof-of-concept ground tool to generate input to </a:t>
            </a:r>
            <a:r>
              <a:rPr lang="en-US" dirty="0" smtClean="0"/>
              <a:t>MEXEC using </a:t>
            </a:r>
            <a:r>
              <a:rPr lang="en-US" dirty="0"/>
              <a:t>ASPEN planning and scheduling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Demonstrated </a:t>
            </a:r>
            <a:r>
              <a:rPr lang="en-US" dirty="0"/>
              <a:t>MEXEC execution with output from ground </a:t>
            </a:r>
            <a:r>
              <a:rPr lang="en-US" dirty="0" smtClean="0"/>
              <a:t>tool</a:t>
            </a:r>
            <a:endParaRPr lang="en-US" dirty="0"/>
          </a:p>
          <a:p>
            <a:r>
              <a:rPr lang="en-US" dirty="0" smtClean="0"/>
              <a:t>Lessons learned</a:t>
            </a:r>
          </a:p>
          <a:p>
            <a:pPr lvl="1"/>
            <a:r>
              <a:rPr lang="en-US" dirty="0" smtClean="0"/>
              <a:t>Need to demonstrate </a:t>
            </a:r>
            <a:r>
              <a:rPr lang="en-US" dirty="0"/>
              <a:t>v</a:t>
            </a:r>
            <a:r>
              <a:rPr lang="en-US" dirty="0" smtClean="0"/>
              <a:t>alidation of MEXEC plans - a key concern for operators </a:t>
            </a:r>
          </a:p>
          <a:p>
            <a:pPr lvl="1"/>
            <a:r>
              <a:rPr lang="en-US" dirty="0" smtClean="0"/>
              <a:t>Need to develop user friendly interfaces to specify and manage </a:t>
            </a:r>
            <a:r>
              <a:rPr lang="en-US" smtClean="0"/>
              <a:t>MEXEC tasks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9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8244" r="49861" b="45240"/>
          <a:stretch/>
        </p:blipFill>
        <p:spPr>
          <a:xfrm>
            <a:off x="292608" y="1371600"/>
            <a:ext cx="8257031" cy="39319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604684" y="791906"/>
            <a:ext cx="1312606" cy="678426"/>
          </a:xfrm>
          <a:prstGeom prst="borderCallout1">
            <a:avLst>
              <a:gd name="adj1" fmla="val 47011"/>
              <a:gd name="adj2" fmla="val 101779"/>
              <a:gd name="adj3" fmla="val 121196"/>
              <a:gd name="adj4" fmla="val 1313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Intent and Constraints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8244" r="49861" b="45240"/>
          <a:stretch/>
        </p:blipFill>
        <p:spPr>
          <a:xfrm>
            <a:off x="292608" y="1371600"/>
            <a:ext cx="8257031" cy="393192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604684" y="791906"/>
            <a:ext cx="1312606" cy="678426"/>
          </a:xfrm>
          <a:prstGeom prst="borderCallout1">
            <a:avLst>
              <a:gd name="adj1" fmla="val 47011"/>
              <a:gd name="adj2" fmla="val 101779"/>
              <a:gd name="adj3" fmla="val 121196"/>
              <a:gd name="adj4" fmla="val 1313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Intent and Constraints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8271" r="49896" b="45213"/>
          <a:stretch/>
        </p:blipFill>
        <p:spPr>
          <a:xfrm>
            <a:off x="292608" y="1371600"/>
            <a:ext cx="8254670" cy="39319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3" name="Line Callout 1 2"/>
          <p:cNvSpPr/>
          <p:nvPr/>
        </p:nvSpPr>
        <p:spPr>
          <a:xfrm>
            <a:off x="604684" y="791906"/>
            <a:ext cx="1312606" cy="678426"/>
          </a:xfrm>
          <a:prstGeom prst="borderCallout1">
            <a:avLst>
              <a:gd name="adj1" fmla="val 47011"/>
              <a:gd name="adj2" fmla="val 101779"/>
              <a:gd name="adj3" fmla="val 121196"/>
              <a:gd name="adj4" fmla="val 1313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Intent and Constraints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363884" y="3839906"/>
            <a:ext cx="1655916" cy="678426"/>
          </a:xfrm>
          <a:prstGeom prst="borderCallout1">
            <a:avLst>
              <a:gd name="adj1" fmla="val 48883"/>
              <a:gd name="adj2" fmla="val -780"/>
              <a:gd name="adj3" fmla="val 93116"/>
              <a:gd name="adj4" fmla="val -2637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Model using predicted state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8271" r="49896" b="45213"/>
          <a:stretch/>
        </p:blipFill>
        <p:spPr>
          <a:xfrm>
            <a:off x="292608" y="1371600"/>
            <a:ext cx="8254670" cy="39319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3" name="Line Callout 1 2"/>
          <p:cNvSpPr/>
          <p:nvPr/>
        </p:nvSpPr>
        <p:spPr>
          <a:xfrm>
            <a:off x="604684" y="791906"/>
            <a:ext cx="1312606" cy="678426"/>
          </a:xfrm>
          <a:prstGeom prst="borderCallout1">
            <a:avLst>
              <a:gd name="adj1" fmla="val 47011"/>
              <a:gd name="adj2" fmla="val 101779"/>
              <a:gd name="adj3" fmla="val 121196"/>
              <a:gd name="adj4" fmla="val 1313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Intent and Constraints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4363884" y="3839906"/>
            <a:ext cx="1655916" cy="678426"/>
          </a:xfrm>
          <a:prstGeom prst="borderCallout1">
            <a:avLst>
              <a:gd name="adj1" fmla="val 48883"/>
              <a:gd name="adj2" fmla="val -780"/>
              <a:gd name="adj3" fmla="val 93116"/>
              <a:gd name="adj4" fmla="val -2637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Model using predicted state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4000500" y="759132"/>
            <a:ext cx="2070100" cy="711200"/>
          </a:xfrm>
          <a:prstGeom prst="borderCallout1">
            <a:avLst>
              <a:gd name="adj1" fmla="val 103170"/>
              <a:gd name="adj2" fmla="val 30665"/>
              <a:gd name="adj3" fmla="val 136172"/>
              <a:gd name="adj4" fmla="val 4801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One (or few) possible plan paths.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8271" r="49896" b="45213"/>
          <a:stretch/>
        </p:blipFill>
        <p:spPr>
          <a:xfrm>
            <a:off x="292608" y="1371600"/>
            <a:ext cx="8254670" cy="39319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423"/>
          </a:xfrm>
        </p:spPr>
        <p:txBody>
          <a:bodyPr/>
          <a:lstStyle/>
          <a:p>
            <a:r>
              <a:rPr lang="en-US" dirty="0" smtClean="0"/>
              <a:t>SEQUENCING APPROACH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4363884" y="3839906"/>
            <a:ext cx="1655916" cy="678426"/>
          </a:xfrm>
          <a:prstGeom prst="borderCallout1">
            <a:avLst>
              <a:gd name="adj1" fmla="val 48883"/>
              <a:gd name="adj2" fmla="val -780"/>
              <a:gd name="adj3" fmla="val 93116"/>
              <a:gd name="adj4" fmla="val -2637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Model using predicted state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4000500" y="759132"/>
            <a:ext cx="2070100" cy="711200"/>
          </a:xfrm>
          <a:prstGeom prst="borderCallout1">
            <a:avLst>
              <a:gd name="adj1" fmla="val 103170"/>
              <a:gd name="adj2" fmla="val 30665"/>
              <a:gd name="adj3" fmla="val 136172"/>
              <a:gd name="adj4" fmla="val 4801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One (or few) possible plan paths.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0874-9A7E-BC4A-88C1-140858A031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43137</TotalTime>
  <Words>1423</Words>
  <Application>Microsoft Macintosh PowerPoint</Application>
  <PresentationFormat>On-screen Show (4:3)</PresentationFormat>
  <Paragraphs>259</Paragraphs>
  <Slides>46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Calibri</vt:lpstr>
      <vt:lpstr>Times</vt:lpstr>
      <vt:lpstr>Arial</vt:lpstr>
      <vt:lpstr>Office Theme</vt:lpstr>
      <vt:lpstr>MEXEC: Autonomous science restart for the Planned Europa Mission</vt:lpstr>
      <vt:lpstr>Europa Flyby Restart Scenario</vt:lpstr>
      <vt:lpstr>SEQUENCING APPROACH</vt:lpstr>
      <vt:lpstr>SEQUENCING APPROACH</vt:lpstr>
      <vt:lpstr>SEQUENCING APPROACH</vt:lpstr>
      <vt:lpstr>SEQUENCING APPROACH</vt:lpstr>
      <vt:lpstr>SEQUENCING APPROACH</vt:lpstr>
      <vt:lpstr>SEQUENCING APPROACH</vt:lpstr>
      <vt:lpstr>SEQUENCING APPROACH</vt:lpstr>
      <vt:lpstr>SEQUENCING APPROACH</vt:lpstr>
      <vt:lpstr>MEXEC APPROACH</vt:lpstr>
      <vt:lpstr>MEXEC APPROACH</vt:lpstr>
      <vt:lpstr>MEXEC APPROACH</vt:lpstr>
      <vt:lpstr>MEXEC Overview</vt:lpstr>
      <vt:lpstr>EXAMPLE: NOMINAL INSTRUMENT SCENARIO</vt:lpstr>
      <vt:lpstr>EXAMPLE: NOMINAL INSTRUMENT SCENARIO</vt:lpstr>
      <vt:lpstr>EXAMPLE: NOMINAL INSTRUMENT SCENARIO</vt:lpstr>
      <vt:lpstr>EXAMPLE: TASK CONstraints and IMPacts </vt:lpstr>
      <vt:lpstr>EXAMPLE: NOMINAL INSTRUMENT SCENARIO (PRE)</vt:lpstr>
      <vt:lpstr>EXAMPLE: NOMINAL INSTRUMENT SCENARIO (POST)</vt:lpstr>
      <vt:lpstr>EXAMPLE: NOMINAL INSTRUMENT SCENARIO (DURING)</vt:lpstr>
      <vt:lpstr>EXAMPLE: NOMINAL INSTRUMENT SCENARIO</vt:lpstr>
      <vt:lpstr>EXAMPLE: NOMINAL INSTRUMENT SCENARIO</vt:lpstr>
      <vt:lpstr>EXAMPLE: NOMINAL INSTRUMENT SCENARIO</vt:lpstr>
      <vt:lpstr>EXAMPLE: NOMINAL INSTRUMENT SCENARIO</vt:lpstr>
      <vt:lpstr>EXAMPLE: NOMINAL INSTRUMENT SCENARIO</vt:lpstr>
      <vt:lpstr>EXAMPLE: PARTLY EXECUTED INSTRUMENT SCENARIO</vt:lpstr>
      <vt:lpstr>EXAMPLE: RESET</vt:lpstr>
      <vt:lpstr>EXAMPLE: RESET</vt:lpstr>
      <vt:lpstr>EXAMPLE: Response to EARLY RESET</vt:lpstr>
      <vt:lpstr>EXAMPLE: Response to EARLY RESET</vt:lpstr>
      <vt:lpstr>EXAMPLE: Response to EARLY RESET</vt:lpstr>
      <vt:lpstr>EXAMPLE: Response to EARLY RESET</vt:lpstr>
      <vt:lpstr>EXAMPLE: Response to EARLY RESET</vt:lpstr>
      <vt:lpstr>EXAMPLE: Response to EARLY RESET</vt:lpstr>
      <vt:lpstr>EXAMPLE: RESPONSE TO LATE RESET</vt:lpstr>
      <vt:lpstr>EXAMPLE: RESPONSE TO LATE RESET</vt:lpstr>
      <vt:lpstr>EXAMPLE: RESPONSE TO LATE RESET</vt:lpstr>
      <vt:lpstr>EXAMPLE: RESPONSE TO LATE RESET</vt:lpstr>
      <vt:lpstr>EXAMPLE: RESPONSE TO LATE RESET</vt:lpstr>
      <vt:lpstr>SUMMER 2016 Prototype DEVELOPMENT Summary </vt:lpstr>
      <vt:lpstr>Task/Activity Dictionary</vt:lpstr>
      <vt:lpstr>Ground-based planning may be manual or mixed-initiative </vt:lpstr>
      <vt:lpstr>Example GROUND TOOL (ASPEN): INITIAL ACTIVITIES</vt:lpstr>
      <vt:lpstr>Example GROUND TOOL: PROPOSED PLAN UPDATE</vt:lpstr>
      <vt:lpstr>CONCLUSIONS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Multi-Mission Sequencing Application</dc:title>
  <dc:creator>Vandi Verma</dc:creator>
  <cp:lastModifiedBy>Vandi Verma</cp:lastModifiedBy>
  <cp:revision>2328</cp:revision>
  <cp:lastPrinted>2016-12-07T18:57:54Z</cp:lastPrinted>
  <dcterms:created xsi:type="dcterms:W3CDTF">2016-01-25T14:37:19Z</dcterms:created>
  <dcterms:modified xsi:type="dcterms:W3CDTF">2016-12-08T22:37:52Z</dcterms:modified>
</cp:coreProperties>
</file>