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1" r:id="rId3"/>
    <p:sldId id="265" r:id="rId4"/>
    <p:sldId id="274" r:id="rId5"/>
    <p:sldId id="275" r:id="rId6"/>
    <p:sldId id="278" r:id="rId7"/>
    <p:sldId id="276" r:id="rId8"/>
    <p:sldId id="279" r:id="rId9"/>
    <p:sldId id="269" r:id="rId10"/>
    <p:sldId id="277" r:id="rId11"/>
    <p:sldId id="282" r:id="rId12"/>
    <p:sldId id="271" r:id="rId13"/>
    <p:sldId id="263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545454"/>
    <a:srgbClr val="0A237A"/>
    <a:srgbClr val="091C5F"/>
    <a:srgbClr val="E37D16"/>
    <a:srgbClr val="E39E16"/>
    <a:srgbClr val="FF9E16"/>
    <a:srgbClr val="002463"/>
    <a:srgbClr val="163560"/>
    <a:srgbClr val="0033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4" autoAdjust="0"/>
    <p:restoredTop sz="77256" autoAdjust="0"/>
  </p:normalViewPr>
  <p:slideViewPr>
    <p:cSldViewPr snapToGrid="0">
      <p:cViewPr>
        <p:scale>
          <a:sx n="66" d="100"/>
          <a:sy n="66" d="100"/>
        </p:scale>
        <p:origin x="-1786" y="-120"/>
      </p:cViewPr>
      <p:guideLst>
        <p:guide orient="horz" pos="4137"/>
        <p:guide pos="5223"/>
        <p:guide pos="288"/>
      </p:guideLst>
    </p:cSldViewPr>
  </p:slideViewPr>
  <p:outlineViewPr>
    <p:cViewPr>
      <p:scale>
        <a:sx n="33" d="100"/>
        <a:sy n="33" d="100"/>
      </p:scale>
      <p:origin x="0" y="124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-4592" y="-104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vis\Project\ENGLAB\Flagship%20Mission%20Studies\Europa%20Lander\05-Lander,%20SRM\Telecom\Protocol%20Study%20FY16\Protocol%20Overhead%20Analysis\CFDP%20and%20BPLTP%20Overhead%20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bewl1\Desktop\Phase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bewl1\Documents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bewl1\Documents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bewl1\Documents\Book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bewl1\Desktop\Heritage\Europa%20Protocol%20Study\New%20CFDP-Prox1%20Power%20and%20Efficiency%20Study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Efficiency</a:t>
            </a:r>
            <a:r>
              <a:rPr lang="en-US" baseline="0" dirty="0"/>
              <a:t> for Given PDU Size, 10</a:t>
            </a:r>
            <a:r>
              <a:rPr lang="en-US" baseline="30000" dirty="0"/>
              <a:t>-5</a:t>
            </a:r>
            <a:r>
              <a:rPr lang="en-US" baseline="0" dirty="0"/>
              <a:t> Bit Error, CFDP vs CFDP/BP/LTP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CFDP</c:v>
          </c:tx>
          <c:invertIfNegative val="0"/>
          <c:cat>
            <c:numRef>
              <c:f>(Sheet1!$C$2,Sheet1!$C$6,Sheet1!$C$10,Sheet1!$C$14)</c:f>
              <c:numCache>
                <c:formatCode>General</c:formatCode>
                <c:ptCount val="4"/>
                <c:pt idx="0">
                  <c:v>4000</c:v>
                </c:pt>
                <c:pt idx="1">
                  <c:v>8000</c:v>
                </c:pt>
                <c:pt idx="2">
                  <c:v>16000</c:v>
                </c:pt>
                <c:pt idx="3">
                  <c:v>32000</c:v>
                </c:pt>
              </c:numCache>
            </c:numRef>
          </c:cat>
          <c:val>
            <c:numRef>
              <c:f>(Sheet1!$F$2,Sheet1!$F$6,Sheet1!$F$10,Sheet1!$F$14)</c:f>
              <c:numCache>
                <c:formatCode>General</c:formatCode>
                <c:ptCount val="4"/>
                <c:pt idx="0">
                  <c:v>0.95865622472742495</c:v>
                </c:pt>
                <c:pt idx="1">
                  <c:v>0.92450253443124797</c:v>
                </c:pt>
                <c:pt idx="2">
                  <c:v>0.86141785243705504</c:v>
                </c:pt>
                <c:pt idx="3">
                  <c:v>0.75728752935246402</c:v>
                </c:pt>
              </c:numCache>
            </c:numRef>
          </c:val>
        </c:ser>
        <c:ser>
          <c:idx val="1"/>
          <c:order val="1"/>
          <c:tx>
            <c:v>CFDP/BP/LTP</c:v>
          </c:tx>
          <c:invertIfNegative val="0"/>
          <c:cat>
            <c:numRef>
              <c:f>(Sheet1!$C$2,Sheet1!$C$6,Sheet1!$C$10,Sheet1!$C$14)</c:f>
              <c:numCache>
                <c:formatCode>General</c:formatCode>
                <c:ptCount val="4"/>
                <c:pt idx="0">
                  <c:v>4000</c:v>
                </c:pt>
                <c:pt idx="1">
                  <c:v>8000</c:v>
                </c:pt>
                <c:pt idx="2">
                  <c:v>16000</c:v>
                </c:pt>
                <c:pt idx="3">
                  <c:v>32000</c:v>
                </c:pt>
              </c:numCache>
            </c:numRef>
          </c:cat>
          <c:val>
            <c:numRef>
              <c:f>(Sheet1!$G$2,Sheet1!$G$6,Sheet1!$G$10,Sheet1!$G$14)</c:f>
              <c:numCache>
                <c:formatCode>General</c:formatCode>
                <c:ptCount val="4"/>
                <c:pt idx="0">
                  <c:v>0.95779495678812299</c:v>
                </c:pt>
                <c:pt idx="1">
                  <c:v>0.95779495678812299</c:v>
                </c:pt>
                <c:pt idx="2">
                  <c:v>0.95661062905375704</c:v>
                </c:pt>
                <c:pt idx="3">
                  <c:v>0.95755255694780494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13120"/>
        <c:axId val="87414656"/>
      </c:barChart>
      <c:catAx>
        <c:axId val="874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414656"/>
        <c:crosses val="autoZero"/>
        <c:auto val="1"/>
        <c:lblAlgn val="ctr"/>
        <c:lblOffset val="100"/>
        <c:noMultiLvlLbl val="0"/>
      </c:catAx>
      <c:valAx>
        <c:axId val="87414656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Efficiency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413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chemeClr val="bg1"/>
    </a:solidFill>
    <a:ln>
      <a:noFill/>
    </a:ln>
    <a:effectLst>
      <a:innerShdw blurRad="444500">
        <a:prstClr val="black">
          <a:alpha val="87000"/>
        </a:prstClr>
      </a:inn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CFDP Overhead Efficiency</a:t>
            </a:r>
            <a:r>
              <a:rPr lang="en-US" baseline="0"/>
              <a:t> 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-4 BER</c:v>
          </c:tx>
          <c:invertIfNegative val="0"/>
          <c:cat>
            <c:numRef>
              <c:f>Sheet1!$E$16:$E$18</c:f>
              <c:numCache>
                <c:formatCode>General</c:formatCode>
                <c:ptCount val="3"/>
                <c:pt idx="0">
                  <c:v>1024</c:v>
                </c:pt>
                <c:pt idx="1">
                  <c:v>4096</c:v>
                </c:pt>
                <c:pt idx="2">
                  <c:v>16384</c:v>
                </c:pt>
              </c:numCache>
            </c:numRef>
          </c:cat>
          <c:val>
            <c:numRef>
              <c:f>Sheet1!$F$16:$F$18</c:f>
              <c:numCache>
                <c:formatCode>General</c:formatCode>
                <c:ptCount val="3"/>
                <c:pt idx="0">
                  <c:v>0.88534310941000005</c:v>
                </c:pt>
                <c:pt idx="1">
                  <c:v>0.66347491003299996</c:v>
                </c:pt>
                <c:pt idx="2">
                  <c:v>0.19837824987200001</c:v>
                </c:pt>
              </c:numCache>
            </c:numRef>
          </c:val>
        </c:ser>
        <c:ser>
          <c:idx val="2"/>
          <c:order val="2"/>
          <c:tx>
            <c:v>-5 BER</c:v>
          </c:tx>
          <c:invertIfNegative val="0"/>
          <c:cat>
            <c:numRef>
              <c:f>Sheet1!$E$19:$E$21</c:f>
              <c:numCache>
                <c:formatCode>General</c:formatCode>
                <c:ptCount val="3"/>
                <c:pt idx="0">
                  <c:v>1024</c:v>
                </c:pt>
                <c:pt idx="1">
                  <c:v>4096</c:v>
                </c:pt>
                <c:pt idx="2">
                  <c:v>16384</c:v>
                </c:pt>
              </c:numCache>
            </c:numRef>
          </c:cat>
          <c:val>
            <c:numRef>
              <c:f>Sheet1!$F$19:$F$21</c:f>
              <c:numCache>
                <c:formatCode>General</c:formatCode>
                <c:ptCount val="3"/>
                <c:pt idx="0">
                  <c:v>0.97512875600100002</c:v>
                </c:pt>
                <c:pt idx="1">
                  <c:v>0.94944112097900002</c:v>
                </c:pt>
                <c:pt idx="2">
                  <c:v>0.84646940994999997</c:v>
                </c:pt>
              </c:numCache>
            </c:numRef>
          </c:val>
        </c:ser>
        <c:ser>
          <c:idx val="0"/>
          <c:order val="0"/>
          <c:tx>
            <c:v>-6 BER</c:v>
          </c:tx>
          <c:invertIfNegative val="0"/>
          <c:cat>
            <c:numRef>
              <c:f>Sheet1!$E$22:$E$24</c:f>
              <c:numCache>
                <c:formatCode>General</c:formatCode>
                <c:ptCount val="3"/>
                <c:pt idx="0">
                  <c:v>1024</c:v>
                </c:pt>
                <c:pt idx="1">
                  <c:v>4096</c:v>
                </c:pt>
                <c:pt idx="2">
                  <c:v>16384</c:v>
                </c:pt>
              </c:numCache>
            </c:numRef>
          </c:cat>
          <c:val>
            <c:numRef>
              <c:f>Sheet1!$F$22:$F$24</c:f>
              <c:numCache>
                <c:formatCode>General</c:formatCode>
                <c:ptCount val="3"/>
                <c:pt idx="0">
                  <c:v>0.98320528067799995</c:v>
                </c:pt>
                <c:pt idx="1">
                  <c:v>0.99204459597600003</c:v>
                </c:pt>
                <c:pt idx="2">
                  <c:v>0.98291922291199996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82048"/>
        <c:axId val="89283968"/>
      </c:barChart>
      <c:catAx>
        <c:axId val="89282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CFDP</a:t>
                </a:r>
                <a:r>
                  <a:rPr lang="en-US" baseline="0"/>
                  <a:t> PDU Size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283968"/>
        <c:crosses val="autoZero"/>
        <c:auto val="1"/>
        <c:lblAlgn val="ctr"/>
        <c:lblOffset val="100"/>
        <c:noMultiLvlLbl val="0"/>
      </c:catAx>
      <c:valAx>
        <c:axId val="89283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Efficiency (1=Perfect)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282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effectLst>
      <a:innerShdw blurRad="228600">
        <a:prstClr val="black"/>
      </a:innerShd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Computational </a:t>
            </a:r>
            <a:r>
              <a:rPr lang="en-US" baseline="0" dirty="0" smtClean="0"/>
              <a:t>Burden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083538706160112"/>
          <c:y val="0.24311477714383983"/>
          <c:w val="0.56359713308728521"/>
          <c:h val="0.4896243398206705"/>
        </c:manualLayout>
      </c:layout>
      <c:scatterChart>
        <c:scatterStyle val="smoothMarker"/>
        <c:varyColors val="0"/>
        <c:ser>
          <c:idx val="1"/>
          <c:order val="1"/>
          <c:tx>
            <c:v>BER -6</c:v>
          </c:tx>
          <c:marker>
            <c:symbol val="none"/>
          </c:marker>
          <c:xVal>
            <c:numRef>
              <c:f>Sheet1!$O$11:$O$14</c:f>
              <c:numCache>
                <c:formatCode>General</c:formatCode>
                <c:ptCount val="4"/>
                <c:pt idx="0">
                  <c:v>3.0102999566398121</c:v>
                </c:pt>
                <c:pt idx="1">
                  <c:v>3.6123599479677742</c:v>
                </c:pt>
                <c:pt idx="2">
                  <c:v>4.2144199392957367</c:v>
                </c:pt>
                <c:pt idx="3">
                  <c:v>4.8164799306236992</c:v>
                </c:pt>
              </c:numCache>
            </c:numRef>
          </c:xVal>
          <c:yVal>
            <c:numRef>
              <c:f>Sheet1!$P$11:$P$14</c:f>
              <c:numCache>
                <c:formatCode>General</c:formatCode>
                <c:ptCount val="4"/>
                <c:pt idx="0">
                  <c:v>197286.86868700001</c:v>
                </c:pt>
                <c:pt idx="1">
                  <c:v>37369.897959000002</c:v>
                </c:pt>
                <c:pt idx="2">
                  <c:v>8390.3780069999993</c:v>
                </c:pt>
                <c:pt idx="3">
                  <c:v>2007.8947370000001</c:v>
                </c:pt>
              </c:numCache>
            </c:numRef>
          </c:yVal>
          <c:smooth val="1"/>
        </c:ser>
        <c:ser>
          <c:idx val="0"/>
          <c:order val="0"/>
          <c:tx>
            <c:v>BER -4</c:v>
          </c:tx>
          <c:marker>
            <c:symbol val="none"/>
          </c:marker>
          <c:xVal>
            <c:numRef>
              <c:f>Sheet1!$O$18:$O$21</c:f>
              <c:numCache>
                <c:formatCode>General</c:formatCode>
                <c:ptCount val="4"/>
                <c:pt idx="0">
                  <c:v>3.0102999566398121</c:v>
                </c:pt>
                <c:pt idx="1">
                  <c:v>3.6123599479677742</c:v>
                </c:pt>
                <c:pt idx="2">
                  <c:v>4.2144199392957367</c:v>
                </c:pt>
                <c:pt idx="3">
                  <c:v>4.8164799306236992</c:v>
                </c:pt>
              </c:numCache>
            </c:numRef>
          </c:xVal>
          <c:yVal>
            <c:numRef>
              <c:f>Sheet1!$P$18:$P$21</c:f>
              <c:numCache>
                <c:formatCode>General</c:formatCode>
                <c:ptCount val="4"/>
                <c:pt idx="0">
                  <c:v>199300</c:v>
                </c:pt>
                <c:pt idx="1">
                  <c:v>38550</c:v>
                </c:pt>
                <c:pt idx="2">
                  <c:v>9925.2032519999993</c:v>
                </c:pt>
                <c:pt idx="3">
                  <c:v>4541.6666670000004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14048"/>
        <c:axId val="89315968"/>
      </c:scatterChart>
      <c:valAx>
        <c:axId val="89314048"/>
        <c:scaling>
          <c:orientation val="minMax"/>
          <c:max val="5"/>
          <c:min val="2.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PDU Size (Logarithmic</a:t>
                </a:r>
                <a:r>
                  <a:rPr lang="en-US" baseline="0"/>
                  <a:t> Scale)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315968"/>
        <c:crosses val="autoZero"/>
        <c:crossBetween val="midCat"/>
      </c:valAx>
      <c:valAx>
        <c:axId val="89315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Burden</a:t>
                </a:r>
                <a:r>
                  <a:rPr lang="en-US" baseline="0"/>
                  <a:t> Score</a:t>
                </a:r>
              </a:p>
              <a:p>
                <a:pPr>
                  <a:defRPr/>
                </a:pPr>
                <a:r>
                  <a:rPr lang="en-US" baseline="0"/>
                  <a:t> (Approximates time)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314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6.1092807959674499E-2"/>
          <c:y val="0.77378033455920492"/>
          <c:w val="0.25451060457877944"/>
          <c:h val="0.2089906198882030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effectLst>
      <a:innerShdw blurRad="304800">
        <a:prstClr val="black"/>
      </a:innerShd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0.9 dB / 10e-2 FER</c:v>
          </c:tx>
          <c:marker>
            <c:symbol val="none"/>
          </c:marker>
          <c:xVal>
            <c:numRef>
              <c:f>Sheet1!$O$25:$O$31</c:f>
              <c:numCache>
                <c:formatCode>General</c:formatCode>
                <c:ptCount val="7"/>
                <c:pt idx="0">
                  <c:v>2048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40000</c:v>
                </c:pt>
                <c:pt idx="5">
                  <c:v>50000</c:v>
                </c:pt>
                <c:pt idx="6">
                  <c:v>60000</c:v>
                </c:pt>
              </c:numCache>
            </c:numRef>
          </c:xVal>
          <c:yVal>
            <c:numRef>
              <c:f>Sheet1!$P$25:$P$31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4.2300000000000004</c:v>
                </c:pt>
                <c:pt idx="2">
                  <c:v>4.45</c:v>
                </c:pt>
                <c:pt idx="3">
                  <c:v>4.6500000000000004</c:v>
                </c:pt>
                <c:pt idx="4">
                  <c:v>4.8</c:v>
                </c:pt>
                <c:pt idx="5">
                  <c:v>5.0999999999999996</c:v>
                </c:pt>
                <c:pt idx="6">
                  <c:v>5.35</c:v>
                </c:pt>
              </c:numCache>
            </c:numRef>
          </c:yVal>
          <c:smooth val="1"/>
        </c:ser>
        <c:ser>
          <c:idx val="1"/>
          <c:order val="1"/>
          <c:tx>
            <c:v>0.95 dB / 10e-3 FER</c:v>
          </c:tx>
          <c:marker>
            <c:symbol val="none"/>
          </c:marker>
          <c:xVal>
            <c:numRef>
              <c:f>Sheet1!$O$25:$O$31</c:f>
              <c:numCache>
                <c:formatCode>General</c:formatCode>
                <c:ptCount val="7"/>
                <c:pt idx="0">
                  <c:v>2048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40000</c:v>
                </c:pt>
                <c:pt idx="5">
                  <c:v>50000</c:v>
                </c:pt>
                <c:pt idx="6">
                  <c:v>60000</c:v>
                </c:pt>
              </c:numCache>
            </c:numRef>
          </c:xVal>
          <c:yVal>
            <c:numRef>
              <c:f>Sheet1!$Q$25:$Q$31</c:f>
              <c:numCache>
                <c:formatCode>General</c:formatCode>
                <c:ptCount val="7"/>
                <c:pt idx="0">
                  <c:v>4.28</c:v>
                </c:pt>
                <c:pt idx="1">
                  <c:v>4.3</c:v>
                </c:pt>
                <c:pt idx="2">
                  <c:v>4.3099999999999996</c:v>
                </c:pt>
                <c:pt idx="3">
                  <c:v>4.33</c:v>
                </c:pt>
                <c:pt idx="4">
                  <c:v>4.3499999999999996</c:v>
                </c:pt>
                <c:pt idx="5">
                  <c:v>4.3600000000000003</c:v>
                </c:pt>
                <c:pt idx="6">
                  <c:v>4.38</c:v>
                </c:pt>
              </c:numCache>
            </c:numRef>
          </c:yVal>
          <c:smooth val="1"/>
        </c:ser>
        <c:ser>
          <c:idx val="2"/>
          <c:order val="2"/>
          <c:tx>
            <c:v>1.0 dB / 10e-4 FER</c:v>
          </c:tx>
          <c:marker>
            <c:symbol val="none"/>
          </c:marker>
          <c:xVal>
            <c:numRef>
              <c:f>Sheet1!$O$25:$O$31</c:f>
              <c:numCache>
                <c:formatCode>General</c:formatCode>
                <c:ptCount val="7"/>
                <c:pt idx="0">
                  <c:v>2048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40000</c:v>
                </c:pt>
                <c:pt idx="5">
                  <c:v>50000</c:v>
                </c:pt>
                <c:pt idx="6">
                  <c:v>60000</c:v>
                </c:pt>
              </c:numCache>
            </c:numRef>
          </c:xVal>
          <c:yVal>
            <c:numRef>
              <c:f>Sheet1!$R$25:$R$31</c:f>
              <c:numCache>
                <c:formatCode>General</c:formatCode>
                <c:ptCount val="7"/>
                <c:pt idx="0">
                  <c:v>4.5</c:v>
                </c:pt>
                <c:pt idx="1">
                  <c:v>4.49</c:v>
                </c:pt>
                <c:pt idx="2">
                  <c:v>4.4800000000000004</c:v>
                </c:pt>
                <c:pt idx="3">
                  <c:v>4.47</c:v>
                </c:pt>
                <c:pt idx="4">
                  <c:v>4.4800000000000004</c:v>
                </c:pt>
                <c:pt idx="5">
                  <c:v>4.47</c:v>
                </c:pt>
                <c:pt idx="6">
                  <c:v>4.46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69600"/>
        <c:axId val="89375872"/>
      </c:scatterChart>
      <c:valAx>
        <c:axId val="89369600"/>
        <c:scaling>
          <c:orientation val="minMax"/>
          <c:max val="60000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CFDP Packet Size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375872"/>
        <c:crosses val="autoZero"/>
        <c:crossBetween val="midCat"/>
      </c:valAx>
      <c:valAx>
        <c:axId val="89375872"/>
        <c:scaling>
          <c:orientation val="minMax"/>
          <c:max val="5.6"/>
          <c:min val="3.8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Energy per Trannsaction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36960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0.9 dB / 10e-2 FER</c:v>
          </c:tx>
          <c:marker>
            <c:symbol val="none"/>
          </c:marker>
          <c:xVal>
            <c:numRef>
              <c:f>Sheet1!$O$25:$O$31</c:f>
              <c:numCache>
                <c:formatCode>General</c:formatCode>
                <c:ptCount val="7"/>
                <c:pt idx="0">
                  <c:v>2048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40000</c:v>
                </c:pt>
                <c:pt idx="5">
                  <c:v>50000</c:v>
                </c:pt>
                <c:pt idx="6">
                  <c:v>60000</c:v>
                </c:pt>
              </c:numCache>
            </c:numRef>
          </c:xVal>
          <c:yVal>
            <c:numRef>
              <c:f>Sheet1!$E$39:$E$45</c:f>
              <c:numCache>
                <c:formatCode>General</c:formatCode>
                <c:ptCount val="7"/>
                <c:pt idx="0">
                  <c:v>3.7002609167339613</c:v>
                </c:pt>
                <c:pt idx="1">
                  <c:v>3.8175862628743067</c:v>
                </c:pt>
                <c:pt idx="2">
                  <c:v>4.0161368486502758</c:v>
                </c:pt>
                <c:pt idx="3">
                  <c:v>4.1966373811738835</c:v>
                </c:pt>
                <c:pt idx="4">
                  <c:v>4.3320127805665889</c:v>
                </c:pt>
                <c:pt idx="5">
                  <c:v>4.6027635793520005</c:v>
                </c:pt>
                <c:pt idx="6">
                  <c:v>4.8283892450065107</c:v>
                </c:pt>
              </c:numCache>
            </c:numRef>
          </c:yVal>
          <c:smooth val="1"/>
        </c:ser>
        <c:ser>
          <c:idx val="1"/>
          <c:order val="1"/>
          <c:tx>
            <c:v>0.95 dB / 10e-3 FER</c:v>
          </c:tx>
          <c:marker>
            <c:symbol val="none"/>
          </c:marker>
          <c:xVal>
            <c:numRef>
              <c:f>Sheet1!$O$25:$O$31</c:f>
              <c:numCache>
                <c:formatCode>General</c:formatCode>
                <c:ptCount val="7"/>
                <c:pt idx="0">
                  <c:v>2048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40000</c:v>
                </c:pt>
                <c:pt idx="5">
                  <c:v>50000</c:v>
                </c:pt>
                <c:pt idx="6">
                  <c:v>60000</c:v>
                </c:pt>
              </c:numCache>
            </c:numRef>
          </c:xVal>
          <c:yVal>
            <c:numRef>
              <c:f>Sheet1!$H$39:$H$45</c:f>
              <c:numCache>
                <c:formatCode>General</c:formatCode>
                <c:ptCount val="7"/>
                <c:pt idx="0">
                  <c:v>3.6173788782897387</c:v>
                </c:pt>
                <c:pt idx="1">
                  <c:v>3.6342825179079146</c:v>
                </c:pt>
                <c:pt idx="2">
                  <c:v>3.6427343377170023</c:v>
                </c:pt>
                <c:pt idx="3">
                  <c:v>3.6596379773351795</c:v>
                </c:pt>
                <c:pt idx="4">
                  <c:v>3.6765416169533549</c:v>
                </c:pt>
                <c:pt idx="5">
                  <c:v>3.6849934367624444</c:v>
                </c:pt>
                <c:pt idx="6">
                  <c:v>3.7018970763806198</c:v>
                </c:pt>
              </c:numCache>
            </c:numRef>
          </c:yVal>
          <c:smooth val="1"/>
        </c:ser>
        <c:ser>
          <c:idx val="2"/>
          <c:order val="2"/>
          <c:tx>
            <c:v>1.0 dB / 10e-4 FER</c:v>
          </c:tx>
          <c:marker>
            <c:symbol val="none"/>
          </c:marker>
          <c:xVal>
            <c:numRef>
              <c:f>Sheet1!$O$25:$O$31</c:f>
              <c:numCache>
                <c:formatCode>General</c:formatCode>
                <c:ptCount val="7"/>
                <c:pt idx="0">
                  <c:v>2048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40000</c:v>
                </c:pt>
                <c:pt idx="5">
                  <c:v>50000</c:v>
                </c:pt>
                <c:pt idx="6">
                  <c:v>60000</c:v>
                </c:pt>
              </c:numCache>
            </c:numRef>
          </c:xVal>
          <c:yVal>
            <c:numRef>
              <c:f>Sheet1!$K$39:$K$45</c:f>
              <c:numCache>
                <c:formatCode>General</c:formatCode>
                <c:ptCount val="7"/>
                <c:pt idx="0">
                  <c:v>3.5716523669284488</c:v>
                </c:pt>
                <c:pt idx="1">
                  <c:v>3.5637153616686077</c:v>
                </c:pt>
                <c:pt idx="2">
                  <c:v>3.555778356408767</c:v>
                </c:pt>
                <c:pt idx="3">
                  <c:v>3.5478413511489255</c:v>
                </c:pt>
                <c:pt idx="4">
                  <c:v>3.555778356408767</c:v>
                </c:pt>
                <c:pt idx="5">
                  <c:v>3.5478413511489255</c:v>
                </c:pt>
                <c:pt idx="6">
                  <c:v>3.5399043458890844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733760"/>
        <c:axId val="89735936"/>
      </c:scatterChart>
      <c:valAx>
        <c:axId val="89733760"/>
        <c:scaling>
          <c:orientation val="minMax"/>
          <c:max val="60000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CFDP Packet Size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735936"/>
        <c:crosses val="autoZero"/>
        <c:crossBetween val="midCat"/>
      </c:valAx>
      <c:valAx>
        <c:axId val="89735936"/>
        <c:scaling>
          <c:orientation val="minMax"/>
          <c:max val="5.6"/>
          <c:min val="3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Transmission</a:t>
                </a:r>
                <a:r>
                  <a:rPr lang="en-US" baseline="0"/>
                  <a:t> Time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73376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Transmission Energy</a:t>
            </a:r>
            <a:r>
              <a:rPr lang="en-US" sz="1400" baseline="0" dirty="0"/>
              <a:t> vs. Duration, CFDP PDU Size 1,024 Bytes</a:t>
            </a:r>
            <a:endParaRPr lang="en-US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755818022747158"/>
          <c:y val="0.19480351414406533"/>
          <c:w val="0.62031653626235106"/>
          <c:h val="0.56685848084339852"/>
        </c:manualLayout>
      </c:layout>
      <c:lineChart>
        <c:grouping val="standard"/>
        <c:varyColors val="0"/>
        <c:ser>
          <c:idx val="0"/>
          <c:order val="0"/>
          <c:tx>
            <c:v>Energy Consumed</c:v>
          </c:tx>
          <c:marker>
            <c:symbol val="none"/>
          </c:marker>
          <c:cat>
            <c:numRef>
              <c:f>'CW 1024 Graphs'!$A$21:$A$23</c:f>
              <c:numCache>
                <c:formatCode>General</c:formatCode>
                <c:ptCount val="3"/>
                <c:pt idx="0">
                  <c:v>1.4</c:v>
                </c:pt>
                <c:pt idx="1">
                  <c:v>1.8</c:v>
                </c:pt>
                <c:pt idx="2">
                  <c:v>2.1</c:v>
                </c:pt>
              </c:numCache>
            </c:numRef>
          </c:cat>
          <c:val>
            <c:numRef>
              <c:f>'CW 1024 Graphs'!$B$21:$B$23</c:f>
              <c:numCache>
                <c:formatCode>0.00E+00</c:formatCode>
                <c:ptCount val="3"/>
                <c:pt idx="0">
                  <c:v>124757606.40000001</c:v>
                </c:pt>
                <c:pt idx="1">
                  <c:v>147181363.19999999</c:v>
                </c:pt>
                <c:pt idx="2">
                  <c:v>171657830.40000001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54240"/>
        <c:axId val="89764224"/>
      </c:lineChart>
      <c:lineChart>
        <c:grouping val="standard"/>
        <c:varyColors val="0"/>
        <c:ser>
          <c:idx val="1"/>
          <c:order val="1"/>
          <c:tx>
            <c:v>Downlink Duration</c:v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'CW 1024 Graphs'!$A$21:$A$23</c:f>
              <c:numCache>
                <c:formatCode>General</c:formatCode>
                <c:ptCount val="3"/>
                <c:pt idx="0">
                  <c:v>1.4</c:v>
                </c:pt>
                <c:pt idx="1">
                  <c:v>1.8</c:v>
                </c:pt>
                <c:pt idx="2">
                  <c:v>2.1</c:v>
                </c:pt>
              </c:numCache>
            </c:numRef>
          </c:cat>
          <c:val>
            <c:numRef>
              <c:f>'CW 1024 Graphs'!$C$21:$C$23</c:f>
              <c:numCache>
                <c:formatCode>General</c:formatCode>
                <c:ptCount val="3"/>
                <c:pt idx="0">
                  <c:v>64484944.956933871</c:v>
                </c:pt>
                <c:pt idx="1">
                  <c:v>53946381.405760713</c:v>
                </c:pt>
                <c:pt idx="2">
                  <c:v>50317994.977111697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72416"/>
        <c:axId val="89766144"/>
      </c:lineChart>
      <c:catAx>
        <c:axId val="8975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89764224"/>
        <c:crosses val="autoZero"/>
        <c:auto val="1"/>
        <c:lblAlgn val="ctr"/>
        <c:lblOffset val="100"/>
        <c:noMultiLvlLbl val="0"/>
      </c:catAx>
      <c:valAx>
        <c:axId val="8976422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 smtClean="0"/>
                  <a:t>Cumulative Transmit Energy</a:t>
                </a:r>
                <a:endParaRPr lang="en-US" b="1" dirty="0"/>
              </a:p>
            </c:rich>
          </c:tx>
          <c:layout/>
          <c:overlay val="0"/>
        </c:title>
        <c:numFmt formatCode="0.00E+00" sourceLinked="1"/>
        <c:majorTickMark val="none"/>
        <c:minorTickMark val="none"/>
        <c:tickLblPos val="nextTo"/>
        <c:crossAx val="89754240"/>
        <c:crosses val="autoZero"/>
        <c:crossBetween val="between"/>
      </c:valAx>
      <c:valAx>
        <c:axId val="897661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high"/>
        <c:crossAx val="89772416"/>
        <c:crosses val="max"/>
        <c:crossBetween val="between"/>
        <c:dispUnits>
          <c:builtInUnit val="tenThousands"/>
          <c:dispUnitsLbl>
            <c:layout>
              <c:manualLayout>
                <c:xMode val="edge"/>
                <c:yMode val="edge"/>
                <c:x val="0.90964369975080128"/>
                <c:y val="0.1985113234594285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sz="1200" dirty="0"/>
                    <a:t>Transaction</a:t>
                  </a:r>
                  <a:r>
                    <a:rPr lang="en-US" sz="1200" baseline="0" dirty="0"/>
                    <a:t> </a:t>
                  </a:r>
                  <a:r>
                    <a:rPr lang="en-US" sz="1200" baseline="0" dirty="0" smtClean="0"/>
                    <a:t>Duration</a:t>
                  </a:r>
                  <a:endParaRPr lang="en-US" sz="1200" dirty="0"/>
                </a:p>
              </c:rich>
            </c:tx>
          </c:dispUnitsLbl>
        </c:dispUnits>
      </c:valAx>
      <c:catAx>
        <c:axId val="8977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7661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3.8084694389504632E-2"/>
          <c:y val="0.88343887492372686"/>
          <c:w val="0.8750274699074938"/>
          <c:h val="0.11390283761699599"/>
        </c:manualLayout>
      </c:layout>
      <c:overlay val="0"/>
    </c:legend>
    <c:plotVisOnly val="1"/>
    <c:dispBlanksAs val="gap"/>
    <c:showDLblsOverMax val="0"/>
  </c:chart>
  <c:spPr>
    <a:effectLst>
      <a:glow rad="914400">
        <a:schemeClr val="accent1">
          <a:satMod val="175000"/>
          <a:alpha val="40000"/>
        </a:schemeClr>
      </a:glow>
      <a:innerShdw blurRad="101600">
        <a:schemeClr val="tx1">
          <a:alpha val="58000"/>
        </a:schemeClr>
      </a:innerShdw>
      <a:softEdge rad="0"/>
    </a:effectLst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B8A0F-509A-4D4E-B8A2-D4D70F6ADCD7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96E58-9887-034D-A2C5-588D50368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98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02528-0F20-8844-920C-2F20B517E443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B632-81DE-3B44-B95D-30BC8B360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78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r>
              <a:rPr lang="en-US" baseline="0" dirty="0" smtClean="0"/>
              <a:t> Name, affiliation.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Recently completed Trade Study into the application of CCSDS protocols into the telecoms system for the Europa Lander.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Ultimately seek to answer how to maximize data return.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Europa Orbiter/Lander is a pair of conjoined spacecraft launched from the same launch vehicle.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mission is a JPL-APL collaboration, with APL taking the lead in Telecoms and other major subsystems.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Europa orbit, the Lander will separate from the Orbiter to descend onto the surface of Europa, where it will statically operate a suite of imagers and instruments. The landing spot will have been identified earlier by the Europa Clipper, which already would have reconnoitered the surface.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 the surface, the Lander will use the Orbiter as the primary data relay to Earth.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Lander can also use the Europa Clipper, which again is in eccentric Jupiter orbit, as an emergency data relay. However, its orbital characteristics present only opportunistic, relatively low-bandwidth, and at times high-latency communications.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Lander will have to contend with a lot of tough environmental challenges. First and foremost is the harsh radiation environment around Jupiter, which interferes with communications and onboard electronics. Second, communication links to the data-relay spacecraft will be frequently interrupted Finally, all power is supplied with an integrated, non-</a:t>
            </a:r>
            <a:r>
              <a:rPr lang="en-US" baseline="0" dirty="0" err="1" smtClean="0"/>
              <a:t>rechargable</a:t>
            </a:r>
            <a:r>
              <a:rPr lang="en-US" baseline="0" dirty="0" smtClean="0"/>
              <a:t> battery, which gives the spacecraft only a limited time to operate on the surface.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6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509" y="1240507"/>
            <a:ext cx="7772491" cy="1142693"/>
          </a:xfrm>
        </p:spPr>
        <p:txBody>
          <a:bodyPr anchor="ctr" anchorCtr="0">
            <a:normAutofit/>
          </a:bodyPr>
          <a:lstStyle>
            <a:lvl1pPr algn="ctr">
              <a:spcBef>
                <a:spcPts val="300"/>
              </a:spcBef>
              <a:spcAft>
                <a:spcPts val="300"/>
              </a:spcAft>
              <a:defRPr sz="3200" i="1">
                <a:solidFill>
                  <a:srgbClr val="0A2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09" y="2888133"/>
            <a:ext cx="7772492" cy="1186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rgbClr val="0A2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6" descr="apl_small_vertical_blu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" b="8895"/>
          <a:stretch/>
        </p:blipFill>
        <p:spPr>
          <a:xfrm>
            <a:off x="6383867" y="5177780"/>
            <a:ext cx="2760133" cy="168022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91734" y="4585830"/>
            <a:ext cx="4495195" cy="206352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 i="1" baseline="0">
                <a:solidFill>
                  <a:srgbClr val="0A2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</a:t>
            </a:r>
            <a:endParaRPr lang="en-US" dirty="0"/>
          </a:p>
        </p:txBody>
      </p:sp>
      <p:pic>
        <p:nvPicPr>
          <p:cNvPr id="5" name="Picture 4" descr="PPT Template Bar Vertical Flat index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126398"/>
            <a:ext cx="8228542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6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3 Line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6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200" y="-16934"/>
            <a:ext cx="8229600" cy="1224425"/>
          </a:xfrm>
        </p:spPr>
        <p:txBody>
          <a:bodyPr anchor="b" anchorCtr="0"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Two or Three Lines</a:t>
            </a:r>
            <a:br>
              <a:rPr lang="en-US" dirty="0" smtClean="0"/>
            </a:br>
            <a:r>
              <a:rPr lang="en-US" dirty="0" smtClean="0"/>
              <a:t>of 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513"/>
            <a:ext cx="8229600" cy="4992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6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800" y="1126063"/>
            <a:ext cx="42228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063" y="1126063"/>
            <a:ext cx="4224528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9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8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l_small_vertica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33" y="1536046"/>
            <a:ext cx="5096934" cy="33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200" y="71739"/>
            <a:ext cx="8766000" cy="803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apl_small_shield_blu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24" y="6460067"/>
            <a:ext cx="361925" cy="37047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8274" y="6635750"/>
            <a:ext cx="8474076" cy="0"/>
          </a:xfrm>
          <a:prstGeom prst="line">
            <a:avLst/>
          </a:prstGeom>
          <a:ln>
            <a:solidFill>
              <a:schemeClr val="tx2"/>
            </a:solidFill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24"/>
          <p:cNvSpPr txBox="1">
            <a:spLocks noChangeArrowheads="1"/>
          </p:cNvSpPr>
          <p:nvPr userDrawn="1"/>
        </p:nvSpPr>
        <p:spPr bwMode="auto">
          <a:xfrm>
            <a:off x="79060" y="6636866"/>
            <a:ext cx="3129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0290D-4606-4C02-B498-50EFD41AC8B6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399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9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8" r:id="rId5"/>
    <p:sldLayoutId id="214748365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1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230188" indent="-230188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Wingdings" charset="2"/>
        <a:buChar char="§"/>
        <a:defRPr sz="2000" b="1" kern="1200">
          <a:solidFill>
            <a:srgbClr val="0A237A"/>
          </a:solidFill>
          <a:latin typeface="+mn-lt"/>
          <a:ea typeface="+mn-ea"/>
          <a:cs typeface="+mn-cs"/>
        </a:defRPr>
      </a:lvl1pPr>
      <a:lvl2pPr marL="627063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75000"/>
        <a:buFont typeface="Wingdings" charset="2"/>
        <a:buChar char="Ø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33463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Lucida Grande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30338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Arial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75000"/>
        <a:buFont typeface="Wingdings" charset="2"/>
        <a:buChar char="v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Maximizing Data Return </a:t>
            </a:r>
            <a:br>
              <a:rPr lang="en-US" dirty="0" smtClean="0"/>
            </a:br>
            <a:r>
              <a:rPr lang="en-US" dirty="0" smtClean="0"/>
              <a:t>for the Europa Lander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Workshop on Spacecraft Flight Software</a:t>
            </a:r>
          </a:p>
          <a:p>
            <a:r>
              <a:rPr lang="en-US" dirty="0" smtClean="0"/>
              <a:t>14 December 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91734" y="4585830"/>
            <a:ext cx="5005836" cy="2063524"/>
          </a:xfrm>
        </p:spPr>
        <p:txBody>
          <a:bodyPr/>
          <a:lstStyle/>
          <a:p>
            <a:r>
              <a:rPr lang="en-US" dirty="0" smtClean="0"/>
              <a:t>William L. Van Besien</a:t>
            </a:r>
          </a:p>
          <a:p>
            <a:r>
              <a:rPr lang="en-US" dirty="0" smtClean="0"/>
              <a:t>Embedded Applications Group, JHUAPL</a:t>
            </a:r>
          </a:p>
          <a:p>
            <a:r>
              <a:rPr lang="en-US" dirty="0" smtClean="0"/>
              <a:t>William.Van.Besien@jhuapl.edu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3: Co-Optimizing R/F and Protocol Stack </a:t>
            </a:r>
            <a:br>
              <a:rPr lang="en-US" dirty="0" smtClean="0"/>
            </a:br>
            <a:r>
              <a:rPr lang="en-US" dirty="0" smtClean="0"/>
              <a:t>for Peak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398"/>
            <a:ext cx="8228542" cy="5731602"/>
          </a:xfrm>
        </p:spPr>
        <p:txBody>
          <a:bodyPr>
            <a:normAutofit/>
          </a:bodyPr>
          <a:lstStyle/>
          <a:p>
            <a:r>
              <a:rPr lang="en-US" dirty="0" smtClean="0"/>
              <a:t>Objective: Explore the consequences of trading low error rates for faster bitrates and lower per-bit transmission energy.</a:t>
            </a:r>
          </a:p>
          <a:p>
            <a:endParaRPr lang="en-US" dirty="0" smtClean="0"/>
          </a:p>
          <a:p>
            <a:pPr lvl="1"/>
            <a:r>
              <a:rPr lang="en-US" i="1" dirty="0" smtClean="0"/>
              <a:t>For a fixed energy budget, how can we maximize the amount of science data retrieved off of the Lander?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Similarly, for a fixed data size, how can we most rapidly downlink it off of the Lander?</a:t>
            </a:r>
          </a:p>
          <a:p>
            <a:pPr lvl="1"/>
            <a:endParaRPr lang="en-US" i="1" dirty="0"/>
          </a:p>
          <a:p>
            <a:pPr lvl="1"/>
            <a:r>
              <a:rPr lang="en-US" i="1" dirty="0" smtClean="0"/>
              <a:t>Can we identify any “sweet spots” on the </a:t>
            </a:r>
            <a:r>
              <a:rPr lang="en-US" i="1" dirty="0" err="1" smtClean="0"/>
              <a:t>Eb</a:t>
            </a:r>
            <a:r>
              <a:rPr lang="en-US" i="1" dirty="0" smtClean="0"/>
              <a:t>/N0 curve which can be further improved by optimized CFDP packet size?</a:t>
            </a:r>
          </a:p>
          <a:p>
            <a:pPr lvl="1"/>
            <a:endParaRPr lang="en-US" dirty="0"/>
          </a:p>
          <a:p>
            <a:r>
              <a:rPr lang="en-US" dirty="0" smtClean="0"/>
              <a:t>Approach: Extend file exchange simulations to account for physical-layer properties (informed by </a:t>
            </a:r>
            <a:r>
              <a:rPr lang="en-US" dirty="0" err="1" smtClean="0"/>
              <a:t>Eb</a:t>
            </a:r>
            <a:r>
              <a:rPr lang="en-US" dirty="0" smtClean="0"/>
              <a:t>/N0 graph)</a:t>
            </a:r>
          </a:p>
          <a:p>
            <a:pPr lvl="1"/>
            <a:r>
              <a:rPr lang="en-US" dirty="0" smtClean="0"/>
              <a:t>Run simulations over a range of sample points on the </a:t>
            </a:r>
            <a:r>
              <a:rPr lang="en-US" dirty="0" err="1" smtClean="0"/>
              <a:t>Eb</a:t>
            </a:r>
            <a:r>
              <a:rPr lang="en-US" dirty="0" smtClean="0"/>
              <a:t>/N0 </a:t>
            </a:r>
            <a:r>
              <a:rPr lang="en-US" dirty="0" smtClean="0"/>
              <a:t>curve.</a:t>
            </a:r>
            <a:endParaRPr lang="en-US" dirty="0" smtClean="0"/>
          </a:p>
          <a:p>
            <a:pPr lvl="1"/>
            <a:r>
              <a:rPr lang="en-US" dirty="0" smtClean="0"/>
              <a:t>Considering also range of CFDP packet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3: Selected Results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98379" y="956764"/>
            <a:ext cx="4629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of retransmissions can be cheaper than cost of maintaining perfect channel!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efficiency does not improve with improving bit-error rates.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Tradeoff between optimal energy use and optimal downlink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Inflection point at FER between </a:t>
            </a:r>
            <a:br>
              <a:rPr lang="en-US" dirty="0" smtClean="0"/>
            </a:br>
            <a:r>
              <a:rPr lang="en-US" dirty="0" smtClean="0"/>
              <a:t>10e-3 and 10e-4.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730374"/>
              </p:ext>
            </p:extLst>
          </p:nvPr>
        </p:nvGraphicFramePr>
        <p:xfrm>
          <a:off x="4224759" y="3265088"/>
          <a:ext cx="4572000" cy="321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59874"/>
              </p:ext>
            </p:extLst>
          </p:nvPr>
        </p:nvGraphicFramePr>
        <p:xfrm>
          <a:off x="-81023" y="3242966"/>
          <a:ext cx="4572000" cy="324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23950"/>
              </p:ext>
            </p:extLst>
          </p:nvPr>
        </p:nvGraphicFramePr>
        <p:xfrm>
          <a:off x="104172" y="785628"/>
          <a:ext cx="4305782" cy="265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19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Trade Study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215900" dir="2700000" algn="tl">
                    <a:srgbClr val="000000"/>
                  </a:outerShdw>
                </a:effectLst>
              </a:rPr>
              <a:t>Network and Application-layer protocol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215900" dir="2700000" algn="tl">
                    <a:srgbClr val="000000"/>
                  </a:outerShdw>
                </a:effectLst>
              </a:rPr>
              <a:t>overhead does not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215900" dir="2700000" algn="tl">
                    <a:srgbClr val="000000"/>
                  </a:outerShdw>
                </a:effectLst>
              </a:rPr>
              <a:t>significantly affect link efficiency.</a:t>
            </a:r>
          </a:p>
          <a:p>
            <a:endParaRPr lang="en-US" sz="2400" dirty="0" smtClean="0">
              <a:solidFill>
                <a:schemeClr val="bg1">
                  <a:lumMod val="95000"/>
                </a:schemeClr>
              </a:solidFill>
              <a:effectLst>
                <a:glow rad="177800">
                  <a:schemeClr val="tx1">
                    <a:lumMod val="95000"/>
                    <a:lumOff val="5000"/>
                    <a:alpha val="40000"/>
                  </a:schemeClr>
                </a:glow>
                <a:outerShdw blurRad="215900" dir="2700000" algn="tl">
                  <a:srgbClr val="000000"/>
                </a:outerShdw>
              </a:effectLst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215900" dir="2700000" algn="tl">
                    <a:srgbClr val="000000"/>
                  </a:outerShdw>
                </a:effectLst>
              </a:rPr>
              <a:t>LTP and BP can maintain high link efficiency in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215900" dir="2700000" algn="tl">
                    <a:srgbClr val="000000"/>
                  </a:outerShdw>
                </a:effectLst>
              </a:rPr>
              <a:t>lossy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215900" dir="2700000" algn="tl">
                    <a:srgbClr val="000000"/>
                  </a:outerShdw>
                </a:effectLst>
              </a:rPr>
              <a:t> environments, and reduce C&amp;DH burden on CFDP.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effectLst>
                <a:glow rad="177800">
                  <a:schemeClr val="tx1">
                    <a:lumMod val="95000"/>
                    <a:lumOff val="5000"/>
                    <a:alpha val="40000"/>
                  </a:schemeClr>
                </a:glow>
                <a:outerShdw blurRad="215900" dir="2700000" algn="tl">
                  <a:srgbClr val="000000"/>
                </a:outerShdw>
              </a:effectLst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215900" dir="2700000" algn="tl">
                    <a:srgbClr val="000000"/>
                  </a:outerShdw>
                </a:effectLst>
              </a:rPr>
              <a:t>Link-layer frames should be as large as possible.</a:t>
            </a:r>
          </a:p>
          <a:p>
            <a:pPr lvl="1"/>
            <a:endParaRPr lang="en-US" sz="2200" dirty="0">
              <a:solidFill>
                <a:schemeClr val="bg1">
                  <a:lumMod val="95000"/>
                </a:schemeClr>
              </a:solidFill>
              <a:effectLst>
                <a:glow rad="177800">
                  <a:schemeClr val="tx1">
                    <a:lumMod val="95000"/>
                    <a:lumOff val="5000"/>
                    <a:alpha val="40000"/>
                  </a:schemeClr>
                </a:glow>
                <a:outerShdw blurRad="215900" dir="2700000" algn="tl">
                  <a:srgbClr val="000000"/>
                </a:outerShdw>
              </a:effectLst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215900" dir="2700000" algn="tl">
                    <a:srgbClr val="000000"/>
                  </a:outerShdw>
                </a:effectLst>
              </a:rPr>
              <a:t>Better link efficiency does </a:t>
            </a:r>
            <a:r>
              <a:rPr lang="en-US" sz="2400" i="1" dirty="0" smtClean="0">
                <a:solidFill>
                  <a:schemeClr val="bg1"/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215900" dir="2700000" algn="tl">
                    <a:srgbClr val="000000"/>
                  </a:outerShdw>
                </a:effectLst>
              </a:rPr>
              <a:t>not</a:t>
            </a:r>
            <a:r>
              <a:rPr lang="en-US" sz="2400" dirty="0" smtClean="0">
                <a:solidFill>
                  <a:schemeClr val="bg1"/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215900" dir="2700000" algn="tl">
                    <a:srgbClr val="000000"/>
                  </a:outerShdw>
                </a:effectLst>
              </a:rPr>
              <a:t> imply lower energy use.</a:t>
            </a:r>
          </a:p>
          <a:p>
            <a:pPr lvl="1"/>
            <a:r>
              <a:rPr lang="en-US" sz="2400" b="0" dirty="0">
                <a:solidFill>
                  <a:schemeClr val="bg1"/>
                </a:solidFill>
              </a:rPr>
              <a:t>Cost of retransmissions can be cheaper than cost of maintaining perfect </a:t>
            </a:r>
            <a:r>
              <a:rPr lang="en-US" sz="2400" b="0" dirty="0" smtClean="0">
                <a:solidFill>
                  <a:schemeClr val="bg1"/>
                </a:solidFill>
              </a:rPr>
              <a:t>channel.</a:t>
            </a:r>
            <a:endParaRPr lang="en-US" sz="2200" b="0" dirty="0" smtClean="0">
              <a:solidFill>
                <a:schemeClr val="bg1"/>
              </a:solidFill>
              <a:effectLst>
                <a:glow rad="177800">
                  <a:schemeClr val="tx1">
                    <a:lumMod val="95000"/>
                    <a:lumOff val="5000"/>
                    <a:alpha val="40000"/>
                  </a:schemeClr>
                </a:glow>
                <a:outerShdw blurRad="2159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77800">
                  <a:schemeClr val="tx1">
                    <a:lumMod val="95000"/>
                    <a:lumOff val="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Note: This talk covers only a portion of the overall trade study.</a:t>
            </a:r>
          </a:p>
          <a:p>
            <a:endParaRPr lang="en-US" dirty="0"/>
          </a:p>
          <a:p>
            <a:r>
              <a:rPr lang="en-US" dirty="0" smtClean="0"/>
              <a:t>JHUAPL - Embedded Applications Group</a:t>
            </a:r>
          </a:p>
          <a:p>
            <a:pPr lvl="1"/>
            <a:r>
              <a:rPr lang="en-US" dirty="0" smtClean="0"/>
              <a:t>Ed Birrane III, PhD.</a:t>
            </a:r>
          </a:p>
          <a:p>
            <a:pPr lvl="1"/>
            <a:r>
              <a:rPr lang="en-US" dirty="0" smtClean="0"/>
              <a:t>Randy Ransier</a:t>
            </a:r>
          </a:p>
          <a:p>
            <a:pPr lvl="1"/>
            <a:r>
              <a:rPr lang="en-US" dirty="0" smtClean="0"/>
              <a:t>Susan Ensor</a:t>
            </a:r>
          </a:p>
          <a:p>
            <a:pPr lvl="1"/>
            <a:r>
              <a:rPr lang="en-US" dirty="0" smtClean="0"/>
              <a:t>Samantha Jacobs (SIG).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JHUAPL - R/F Engineering Group</a:t>
            </a:r>
          </a:p>
          <a:p>
            <a:pPr lvl="1"/>
            <a:r>
              <a:rPr lang="en-US" dirty="0" smtClean="0"/>
              <a:t>Colin Sheldon (Orbiter/Lander Telecoms Lead)</a:t>
            </a:r>
          </a:p>
          <a:p>
            <a:pPr lvl="1"/>
            <a:r>
              <a:rPr lang="en-US" dirty="0" err="1" smtClean="0"/>
              <a:t>Dipak</a:t>
            </a:r>
            <a:r>
              <a:rPr lang="en-US" dirty="0" smtClean="0"/>
              <a:t> Srinivasan (Clipper Telecoms Lead)</a:t>
            </a:r>
          </a:p>
          <a:p>
            <a:pPr lvl="1"/>
            <a:r>
              <a:rPr lang="en-US" dirty="0" smtClean="0"/>
              <a:t>Norm Adams and Tom </a:t>
            </a:r>
            <a:r>
              <a:rPr lang="en-US" dirty="0" err="1" smtClean="0"/>
              <a:t>Magner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6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2" t="344" r="698" b="44163"/>
          <a:stretch/>
        </p:blipFill>
        <p:spPr bwMode="auto">
          <a:xfrm rot="16200000">
            <a:off x="4268163" y="1982161"/>
            <a:ext cx="5874153" cy="387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Europa Lander Mission Profile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6397"/>
            <a:ext cx="8228542" cy="552904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Motivations</a:t>
            </a:r>
          </a:p>
          <a:p>
            <a:pPr lvl="1"/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 is a prime candidate for having a habitable environment.</a:t>
            </a:r>
          </a:p>
          <a:p>
            <a:pPr lvl="1"/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Water, energy sources, and favorable chemistry.</a:t>
            </a:r>
          </a:p>
          <a:p>
            <a:pPr lvl="1"/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Lander enables surface chemical sampling, </a:t>
            </a:r>
            <a:b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seismology, etc.</a:t>
            </a:r>
          </a:p>
          <a:p>
            <a:pPr lvl="1"/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Profile</a:t>
            </a:r>
          </a:p>
          <a:p>
            <a:pPr lvl="1"/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Coupled Orbiter-Lander pair.</a:t>
            </a:r>
          </a:p>
          <a:p>
            <a:pPr lvl="1"/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Orbiter to serve as primary data relay.</a:t>
            </a:r>
          </a:p>
          <a:p>
            <a:pPr lvl="1"/>
            <a:r>
              <a:rPr lang="en-US" b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Follows launch of Europa Clipper</a:t>
            </a:r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 Challenges</a:t>
            </a:r>
          </a:p>
          <a:p>
            <a:pPr lvl="1"/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Harsh radiation environment.</a:t>
            </a:r>
          </a:p>
          <a:p>
            <a:pPr lvl="1"/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Earthbound routes, high-latency</a:t>
            </a:r>
            <a:b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links, periodic communication windows.</a:t>
            </a:r>
          </a:p>
          <a:p>
            <a:pPr lvl="1"/>
            <a:r>
              <a:rPr lang="en-US" b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limited energy budget.</a:t>
            </a:r>
            <a: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0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43" y="4392082"/>
            <a:ext cx="1779907" cy="2022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495300">
              <a:schemeClr val="accent1">
                <a:alpha val="55000"/>
              </a:schemeClr>
            </a:glow>
            <a:innerShdw blurRad="241300">
              <a:prstClr val="black"/>
            </a:inn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" y="910297"/>
            <a:ext cx="9144002" cy="6053209"/>
            <a:chOff x="-2" y="910297"/>
            <a:chExt cx="9144002" cy="6053209"/>
          </a:xfrm>
        </p:grpSpPr>
        <p:pic>
          <p:nvPicPr>
            <p:cNvPr id="2053" name="Picture 5" descr="https://upload.wikimedia.org/wikipedia/commons/0/09/Europa_-_July_9_1979_%2818267960842%2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910297"/>
              <a:ext cx="9144002" cy="5138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49109"/>
              <a:ext cx="9144000" cy="914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398"/>
            <a:ext cx="8228542" cy="5731602"/>
          </a:xfrm>
        </p:spPr>
        <p:txBody>
          <a:bodyPr/>
          <a:lstStyle/>
          <a:p>
            <a:endParaRPr lang="en-US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Can we extend the lifetime of the surface Lander (or maximize science data return) by applying DTN protocols and tuning properties of the physical-layer RF link?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695" y="1969466"/>
            <a:ext cx="4698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778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Given the challenging networking environment and limited energy budget….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77800">
                  <a:schemeClr val="tx1">
                    <a:lumMod val="95000"/>
                    <a:lumOff val="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1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Study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398"/>
            <a:ext cx="8228542" cy="5586918"/>
          </a:xfrm>
        </p:spPr>
        <p:txBody>
          <a:bodyPr>
            <a:normAutofit/>
          </a:bodyPr>
          <a:lstStyle/>
          <a:p>
            <a:r>
              <a:rPr lang="en-US" dirty="0" smtClean="0"/>
              <a:t>Broad mandate of trade study; iterated several times.</a:t>
            </a:r>
          </a:p>
          <a:p>
            <a:endParaRPr lang="en-US" dirty="0"/>
          </a:p>
          <a:p>
            <a:r>
              <a:rPr lang="en-US" i="1" dirty="0" smtClean="0"/>
              <a:t>First round</a:t>
            </a:r>
            <a:r>
              <a:rPr lang="en-US" dirty="0" smtClean="0"/>
              <a:t>: Develop intuition how Network- and Application-layer protocols affect link efficiency.</a:t>
            </a:r>
          </a:p>
          <a:p>
            <a:pPr lvl="1"/>
            <a:r>
              <a:rPr lang="en-US" dirty="0" smtClean="0"/>
              <a:t>Header/trailer overhead, packet size, effect of bit errors on cost and frequency of retransmits.</a:t>
            </a:r>
          </a:p>
          <a:p>
            <a:endParaRPr lang="en-US" dirty="0"/>
          </a:p>
          <a:p>
            <a:r>
              <a:rPr lang="en-US" i="1" dirty="0" smtClean="0"/>
              <a:t>Second round</a:t>
            </a:r>
            <a:r>
              <a:rPr lang="en-US" dirty="0" smtClean="0"/>
              <a:t>: Creating higher-fidelity models to characterize performance, investigating effects of Link-layer parameters.</a:t>
            </a:r>
          </a:p>
          <a:p>
            <a:pPr lvl="1"/>
            <a:r>
              <a:rPr lang="en-US" dirty="0" smtClean="0"/>
              <a:t>Refine initial results, model encapsulation in Link-layer Prox-1 frames, identify optimal frame sizes for link conditions.</a:t>
            </a:r>
          </a:p>
          <a:p>
            <a:endParaRPr lang="en-US" dirty="0"/>
          </a:p>
          <a:p>
            <a:r>
              <a:rPr lang="en-US" i="1" dirty="0" smtClean="0"/>
              <a:t>Third round</a:t>
            </a:r>
            <a:r>
              <a:rPr lang="en-US" dirty="0" smtClean="0"/>
              <a:t>: Understanding how physical layer RF properties and tradeoffs can be tuned and co-optimized with the higher layer protocols.</a:t>
            </a:r>
          </a:p>
        </p:txBody>
      </p:sp>
    </p:spTree>
    <p:extLst>
      <p:ext uri="{BB962C8B-B14F-4D97-AF65-F5344CB8AC3E}">
        <p14:creationId xmlns:p14="http://schemas.microsoft.com/office/powerpoint/2010/main" val="35886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Network and Application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800" y="1126062"/>
            <a:ext cx="8566778" cy="54716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Selected three candidate </a:t>
            </a:r>
            <a:br>
              <a:rPr lang="en-US" dirty="0" smtClean="0"/>
            </a:br>
            <a:r>
              <a:rPr lang="en-US" dirty="0" smtClean="0"/>
              <a:t>networking stacks</a:t>
            </a:r>
          </a:p>
          <a:p>
            <a:pPr lvl="1"/>
            <a:r>
              <a:rPr lang="en-US" dirty="0" smtClean="0"/>
              <a:t>CFDP-BP-LTP</a:t>
            </a:r>
          </a:p>
          <a:p>
            <a:pPr lvl="1"/>
            <a:r>
              <a:rPr lang="en-US" dirty="0" smtClean="0"/>
              <a:t>CFDP-LTP</a:t>
            </a:r>
          </a:p>
          <a:p>
            <a:pPr lvl="1"/>
            <a:r>
              <a:rPr lang="en-US" dirty="0" smtClean="0"/>
              <a:t>CFDP (Directly over link layer)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Objective</a:t>
            </a:r>
            <a:r>
              <a:rPr lang="en-US" dirty="0"/>
              <a:t>: Understand effects of packet size on link efficiency under various error rates</a:t>
            </a:r>
          </a:p>
          <a:p>
            <a:pPr lvl="1"/>
            <a:r>
              <a:rPr lang="en-US" dirty="0" smtClean="0"/>
              <a:t>Measure overhead, cost of retransmissions, etc.</a:t>
            </a:r>
          </a:p>
          <a:p>
            <a:pPr lvl="1"/>
            <a:r>
              <a:rPr lang="en-US" dirty="0" smtClean="0"/>
              <a:t>Define efficiency as ratio of science data bits to cumulative count of bits transmitted (including headers, control packets, and retransmissions).</a:t>
            </a:r>
            <a:endParaRPr lang="en-US" dirty="0"/>
          </a:p>
          <a:p>
            <a:pPr marL="398463" lvl="1" indent="0">
              <a:buNone/>
            </a:pPr>
            <a:endParaRPr lang="en-US" dirty="0" smtClean="0"/>
          </a:p>
          <a:p>
            <a:r>
              <a:rPr lang="en-US" dirty="0" smtClean="0"/>
              <a:t>Objective: Quantify protocol stack’s cost-of-ownership for identified stakeholders</a:t>
            </a:r>
          </a:p>
          <a:p>
            <a:pPr lvl="1"/>
            <a:r>
              <a:rPr lang="en-US" dirty="0" smtClean="0"/>
              <a:t>C&amp;DH, Mission Ops, Telecoms, Ground Software, sometimes have competing interests.</a:t>
            </a:r>
          </a:p>
          <a:p>
            <a:pPr lvl="1"/>
            <a:endParaRPr lang="en-US" dirty="0" smtClean="0"/>
          </a:p>
          <a:p>
            <a:r>
              <a:rPr lang="en-US" dirty="0"/>
              <a:t>Used </a:t>
            </a:r>
            <a:r>
              <a:rPr lang="en-US" i="1" dirty="0"/>
              <a:t>a priori</a:t>
            </a:r>
            <a:r>
              <a:rPr lang="en-US" dirty="0"/>
              <a:t> methods to model a science data file downlink</a:t>
            </a:r>
          </a:p>
          <a:p>
            <a:pPr lvl="1"/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8448106"/>
              </p:ext>
            </p:extLst>
          </p:nvPr>
        </p:nvGraphicFramePr>
        <p:xfrm>
          <a:off x="4681538" y="1125537"/>
          <a:ext cx="4224338" cy="1981200"/>
        </p:xfrm>
        <a:graphic>
          <a:graphicData uri="http://schemas.openxmlformats.org/drawingml/2006/table">
            <a:tbl>
              <a:tblPr firstRow="1" bandRow="1">
                <a:effectLst>
                  <a:outerShdw blurRad="355600" algn="ctr" rotWithShape="0">
                    <a:schemeClr val="accent1"/>
                  </a:outerShdw>
                </a:effectLst>
                <a:tableStyleId>{2D5ABB26-0587-4C30-8999-92F81FD0307C}</a:tableStyleId>
              </a:tblPr>
              <a:tblGrid>
                <a:gridCol w="931471"/>
                <a:gridCol w="3292867"/>
              </a:tblGrid>
              <a:tr h="309962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CFDP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FTP-like</a:t>
                      </a:r>
                      <a:r>
                        <a:rPr lang="en-US" sz="1600" baseline="0" dirty="0" smtClean="0"/>
                        <a:t> file transfer.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696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BP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Reactive fragmentation, route scheduling, and custody transfer over store-and-forward</a:t>
                      </a:r>
                      <a:r>
                        <a:rPr lang="en-US" sz="1600" b="0" baseline="0" dirty="0" smtClean="0"/>
                        <a:t>, high-latency networks.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5003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LTP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TCP-like</a:t>
                      </a:r>
                      <a:r>
                        <a:rPr lang="en-US" sz="1600" b="0" baseline="0" dirty="0" smtClean="0"/>
                        <a:t> transmission control and reliability.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2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Selected Findings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99566471"/>
              </p:ext>
            </p:extLst>
          </p:nvPr>
        </p:nvGraphicFramePr>
        <p:xfrm>
          <a:off x="550985" y="1143439"/>
          <a:ext cx="39624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 title="Overhead Efficiency"/>
          <p:cNvGraphicFramePr/>
          <p:nvPr>
            <p:extLst>
              <p:ext uri="{D42A27DB-BD31-4B8C-83A1-F6EECF244321}">
                <p14:modId xmlns:p14="http://schemas.microsoft.com/office/powerpoint/2010/main" val="4268989537"/>
              </p:ext>
            </p:extLst>
          </p:nvPr>
        </p:nvGraphicFramePr>
        <p:xfrm>
          <a:off x="5092505" y="3988189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50302" y="1125415"/>
            <a:ext cx="3615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BP and LTP add negligible overhead.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LTP helps maintain high efficiency in </a:t>
            </a:r>
            <a:r>
              <a:rPr lang="en-US" dirty="0" err="1" smtClean="0">
                <a:solidFill>
                  <a:schemeClr val="bg1"/>
                </a:solidFill>
              </a:rPr>
              <a:t>lossy</a:t>
            </a:r>
            <a:r>
              <a:rPr lang="en-US" dirty="0" smtClean="0">
                <a:solidFill>
                  <a:schemeClr val="bg1"/>
                </a:solidFill>
              </a:rPr>
              <a:t> settings.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“Raw” CFDP </a:t>
            </a:r>
            <a:r>
              <a:rPr lang="en-US" i="1" dirty="0" smtClean="0">
                <a:solidFill>
                  <a:schemeClr val="bg1"/>
                </a:solidFill>
              </a:rPr>
              <a:t>can</a:t>
            </a:r>
            <a:r>
              <a:rPr lang="en-US" dirty="0" smtClean="0">
                <a:solidFill>
                  <a:schemeClr val="bg1"/>
                </a:solidFill>
              </a:rPr>
              <a:t> achieve good efficiency on </a:t>
            </a:r>
            <a:r>
              <a:rPr lang="en-US" dirty="0" err="1" smtClean="0">
                <a:solidFill>
                  <a:schemeClr val="bg1"/>
                </a:solidFill>
              </a:rPr>
              <a:t>lossy</a:t>
            </a:r>
            <a:r>
              <a:rPr lang="en-US" dirty="0" smtClean="0">
                <a:solidFill>
                  <a:schemeClr val="bg1"/>
                </a:solidFill>
              </a:rPr>
              <a:t> links without LTP, but at a cost...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56259816"/>
              </p:ext>
            </p:extLst>
          </p:nvPr>
        </p:nvGraphicFramePr>
        <p:xfrm>
          <a:off x="363967" y="4041562"/>
          <a:ext cx="4249420" cy="216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94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2: Link-Layer Effects (Selected Results)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397"/>
            <a:ext cx="8228542" cy="5330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Objective: Identify optimal CFDP </a:t>
            </a:r>
            <a:r>
              <a:rPr lang="en-US" dirty="0" smtClean="0"/>
              <a:t>packet size </a:t>
            </a:r>
            <a:r>
              <a:rPr lang="en-US" dirty="0"/>
              <a:t>and Link-layer frame size pair for given </a:t>
            </a:r>
            <a:r>
              <a:rPr lang="en-US" dirty="0" smtClean="0"/>
              <a:t>bit error rates.</a:t>
            </a:r>
          </a:p>
          <a:p>
            <a:endParaRPr lang="en-US" dirty="0"/>
          </a:p>
          <a:p>
            <a:r>
              <a:rPr lang="en-US" dirty="0" smtClean="0"/>
              <a:t>Prox-1: Recent CCSDS-defined Link-Layer protocol</a:t>
            </a:r>
          </a:p>
          <a:p>
            <a:pPr lvl="1"/>
            <a:r>
              <a:rPr lang="en-US" dirty="0"/>
              <a:t>Highest layer at which radio has </a:t>
            </a:r>
            <a:r>
              <a:rPr lang="en-US" dirty="0" smtClean="0"/>
              <a:t>awareness.</a:t>
            </a:r>
            <a:endParaRPr lang="en-US" dirty="0"/>
          </a:p>
          <a:p>
            <a:pPr lvl="1"/>
            <a:r>
              <a:rPr lang="en-US" dirty="0"/>
              <a:t>Used to negotiate bitrates, populate sync patterns, detect &amp; correct bit errors,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Contains extensions for session management, limited retransmits, etc.</a:t>
            </a:r>
          </a:p>
          <a:p>
            <a:endParaRPr lang="en-US" dirty="0"/>
          </a:p>
          <a:p>
            <a:r>
              <a:rPr lang="en-US" dirty="0" smtClean="0"/>
              <a:t>Approach: Simulate CFDP file exchanges over Prox-1 Link-layer frames.</a:t>
            </a:r>
          </a:p>
          <a:p>
            <a:pPr lvl="1"/>
            <a:r>
              <a:rPr lang="en-US" dirty="0" smtClean="0"/>
              <a:t>Developed higher-fidelity scripts to model repeated exchanges of sample science data files over </a:t>
            </a:r>
            <a:r>
              <a:rPr lang="en-US" dirty="0" err="1" smtClean="0"/>
              <a:t>lossy</a:t>
            </a:r>
            <a:r>
              <a:rPr lang="en-US" dirty="0" smtClean="0"/>
              <a:t> links (FER 10e-2 to 10e-5).</a:t>
            </a:r>
          </a:p>
          <a:p>
            <a:pPr lvl="1"/>
            <a:r>
              <a:rPr lang="en-US" dirty="0" smtClean="0"/>
              <a:t>Varied Prox-1 and CFDP packet lengths.</a:t>
            </a:r>
          </a:p>
          <a:p>
            <a:pPr lvl="1"/>
            <a:r>
              <a:rPr lang="en-US" dirty="0" smtClean="0"/>
              <a:t>Assumed no Link-level retransmission.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Selected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398"/>
            <a:ext cx="8228542" cy="2078715"/>
          </a:xfrm>
        </p:spPr>
        <p:txBody>
          <a:bodyPr/>
          <a:lstStyle/>
          <a:p>
            <a:r>
              <a:rPr lang="en-US" dirty="0" smtClean="0"/>
              <a:t>Maximally-sized Prox-1 frames of 2,048 bytes are optimal under all link conditions.</a:t>
            </a:r>
          </a:p>
          <a:p>
            <a:endParaRPr lang="en-US" dirty="0"/>
          </a:p>
          <a:p>
            <a:r>
              <a:rPr lang="en-US" dirty="0" smtClean="0"/>
              <a:t>Choice of CFDP packet size still key metric of efficiency.</a:t>
            </a:r>
          </a:p>
          <a:p>
            <a:pPr lvl="1"/>
            <a:r>
              <a:rPr lang="en-US" dirty="0" smtClean="0"/>
              <a:t>In general, smaller packets become more optimal as BER grows.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3" y="3384230"/>
            <a:ext cx="4035534" cy="2867447"/>
          </a:xfrm>
          <a:prstGeom prst="rect">
            <a:avLst/>
          </a:prstGeom>
          <a:effectLst>
            <a:glow rad="368300">
              <a:schemeClr val="accent1">
                <a:satMod val="175000"/>
                <a:alpha val="18000"/>
              </a:schemeClr>
            </a:glow>
          </a:effec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65" y="3384230"/>
            <a:ext cx="4189074" cy="2867448"/>
          </a:xfrm>
          <a:prstGeom prst="rect">
            <a:avLst/>
          </a:prstGeom>
          <a:effectLst>
            <a:glow rad="342900">
              <a:schemeClr val="accent1">
                <a:alpha val="16000"/>
              </a:schemeClr>
            </a:glo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904973" y="5619229"/>
            <a:ext cx="1979629" cy="499620"/>
          </a:xfrm>
          <a:prstGeom prst="straightConnector1">
            <a:avLst/>
          </a:prstGeom>
          <a:ln w="47625"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0273" y="5464163"/>
            <a:ext cx="1121789" cy="839840"/>
          </a:xfrm>
          <a:prstGeom prst="straightConnector1">
            <a:avLst/>
          </a:prstGeom>
          <a:ln w="47625"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04973" y="3780149"/>
            <a:ext cx="0" cy="1839080"/>
          </a:xfrm>
          <a:prstGeom prst="straightConnector1">
            <a:avLst/>
          </a:prstGeom>
          <a:ln w="47625"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271372" y="4784526"/>
            <a:ext cx="1876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</a:rPr>
              <a:t>Increasing efficiency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864645">
            <a:off x="551125" y="6143183"/>
            <a:ext cx="21796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</a:rPr>
              <a:t>Increasing CFDP size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235407">
            <a:off x="2851123" y="5970811"/>
            <a:ext cx="1876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</a:rPr>
              <a:t>Increasing frame size</a:t>
            </a:r>
            <a:endParaRPr lang="en-US" sz="1300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224018" y="5617324"/>
            <a:ext cx="1959834" cy="415831"/>
          </a:xfrm>
          <a:prstGeom prst="straightConnector1">
            <a:avLst/>
          </a:prstGeom>
          <a:ln w="47625"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522590" y="5542754"/>
            <a:ext cx="1123361" cy="746623"/>
          </a:xfrm>
          <a:prstGeom prst="straightConnector1">
            <a:avLst/>
          </a:prstGeom>
          <a:ln w="47625"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224018" y="3778244"/>
            <a:ext cx="0" cy="1839080"/>
          </a:xfrm>
          <a:prstGeom prst="straightConnector1">
            <a:avLst/>
          </a:prstGeom>
          <a:ln w="47625"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4038246" y="4735486"/>
            <a:ext cx="1876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</a:rPr>
              <a:t>Increasing efficiency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864645">
            <a:off x="5002148" y="6150705"/>
            <a:ext cx="21796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</a:rPr>
              <a:t>Increasing CFDP size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449137">
            <a:off x="7302146" y="5978333"/>
            <a:ext cx="1876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</a:rPr>
              <a:t>Increasing frame size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801" y="3045676"/>
            <a:ext cx="26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0.01% Frame error rate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61763" y="3083863"/>
            <a:ext cx="26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0.1% Frame error rate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49257" y="3622876"/>
            <a:ext cx="682905" cy="320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24018" y="3541853"/>
            <a:ext cx="1061035" cy="1587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3: Physical Layer Tradeoffs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31" y="1621547"/>
            <a:ext cx="5136319" cy="3508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317500">
              <a:prstClr val="black">
                <a:alpha val="76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524" y="5880304"/>
            <a:ext cx="801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Contains the </a:t>
            </a:r>
            <a:r>
              <a:rPr lang="en-US" u="sng" dirty="0" smtClean="0">
                <a:solidFill>
                  <a:schemeClr val="bg1"/>
                </a:solidFill>
              </a:rPr>
              <a:t>interrelationship</a:t>
            </a:r>
            <a:r>
              <a:rPr lang="en-US" dirty="0" smtClean="0">
                <a:solidFill>
                  <a:schemeClr val="bg1"/>
                </a:solidFill>
              </a:rPr>
              <a:t> between </a:t>
            </a:r>
            <a:r>
              <a:rPr lang="en-US" i="1" dirty="0" smtClean="0">
                <a:solidFill>
                  <a:schemeClr val="bg1"/>
                </a:solidFill>
              </a:rPr>
              <a:t>error rate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bitrate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transmission power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chemeClr val="bg1"/>
                </a:solidFill>
              </a:rPr>
              <a:t>FEC </a:t>
            </a:r>
            <a:r>
              <a:rPr lang="en-US" i="1" dirty="0" err="1" smtClean="0">
                <a:solidFill>
                  <a:schemeClr val="bg1"/>
                </a:solidFill>
              </a:rPr>
              <a:t>codeword</a:t>
            </a:r>
            <a:r>
              <a:rPr lang="en-US" i="1" dirty="0" smtClean="0">
                <a:solidFill>
                  <a:schemeClr val="bg1"/>
                </a:solidFill>
              </a:rPr>
              <a:t> size </a:t>
            </a:r>
            <a:r>
              <a:rPr lang="en-US" dirty="0" smtClean="0">
                <a:solidFill>
                  <a:schemeClr val="bg1"/>
                </a:solidFill>
              </a:rPr>
              <a:t>on the RF channel.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41722" y="2785406"/>
            <a:ext cx="2756555" cy="2969512"/>
          </a:xfrm>
          <a:prstGeom prst="straightConnector1">
            <a:avLst/>
          </a:prstGeom>
          <a:ln w="4762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86120" y="5373858"/>
            <a:ext cx="3727939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34219" y="5385586"/>
            <a:ext cx="562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Increasing power, decreasing bitrate.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34219" y="1727981"/>
            <a:ext cx="0" cy="30409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659152" y="3247851"/>
            <a:ext cx="415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Decreasing error rate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240" y="5210823"/>
            <a:ext cx="136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We only need to consider this curve.</a:t>
            </a:r>
            <a:endParaRPr lang="en-US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-00039 presentation">
  <a:themeElements>
    <a:clrScheme name="APL Branding">
      <a:dk1>
        <a:sysClr val="windowText" lastClr="000000"/>
      </a:dk1>
      <a:lt1>
        <a:sysClr val="window" lastClr="FFFFFF"/>
      </a:lt1>
      <a:dk2>
        <a:srgbClr val="002463"/>
      </a:dk2>
      <a:lt2>
        <a:srgbClr val="EEECE1"/>
      </a:lt2>
      <a:accent1>
        <a:srgbClr val="2C6AC1"/>
      </a:accent1>
      <a:accent2>
        <a:srgbClr val="A0B9EF"/>
      </a:accent2>
      <a:accent3>
        <a:srgbClr val="8C8C8C"/>
      </a:accent3>
      <a:accent4>
        <a:srgbClr val="973505"/>
      </a:accent4>
      <a:accent5>
        <a:srgbClr val="D74C05"/>
      </a:accent5>
      <a:accent6>
        <a:srgbClr val="FD8D16"/>
      </a:accent6>
      <a:hlink>
        <a:srgbClr val="1F63BB"/>
      </a:hlink>
      <a:folHlink>
        <a:srgbClr val="6A34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 w="12700" cmpd="sng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tailEnd type="none" w="med" len="lg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13-00039 presentation</Template>
  <TotalTime>4603</TotalTime>
  <Words>1121</Words>
  <Application>Microsoft Office PowerPoint</Application>
  <PresentationFormat>On-screen Show (4:3)</PresentationFormat>
  <Paragraphs>181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13-00039 presentation</vt:lpstr>
      <vt:lpstr>Maximizing Data Return  for the Europa Lander</vt:lpstr>
      <vt:lpstr>Europa Lander Mission Profile</vt:lpstr>
      <vt:lpstr>Motivating Question</vt:lpstr>
      <vt:lpstr>Trade Study Methodology</vt:lpstr>
      <vt:lpstr>Phase 1: Network and Application Protocols</vt:lpstr>
      <vt:lpstr>Phase 1: Selected Findings</vt:lpstr>
      <vt:lpstr>Phase 2: Link-Layer Effects (Selected Results)</vt:lpstr>
      <vt:lpstr>Phase 2: Selected Results</vt:lpstr>
      <vt:lpstr>Phase 3: Physical Layer Tradeoffs</vt:lpstr>
      <vt:lpstr>Phase 3: Co-Optimizing R/F and Protocol Stack  for Peak Efficiency</vt:lpstr>
      <vt:lpstr>Phase 3: Selected Results</vt:lpstr>
      <vt:lpstr>Protocol Trade Study Summary</vt:lpstr>
      <vt:lpstr>Acknowledgements</vt:lpstr>
      <vt:lpstr> </vt:lpstr>
    </vt:vector>
  </TitlesOfParts>
  <Company>JHU/APL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Besien, William L.</dc:creator>
  <cp:lastModifiedBy>Van Besien, William L.</cp:lastModifiedBy>
  <cp:revision>198</cp:revision>
  <cp:lastPrinted>2013-09-26T18:20:25Z</cp:lastPrinted>
  <dcterms:created xsi:type="dcterms:W3CDTF">2013-05-10T14:15:06Z</dcterms:created>
  <dcterms:modified xsi:type="dcterms:W3CDTF">2016-12-13T16:07:22Z</dcterms:modified>
</cp:coreProperties>
</file>