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C474"/>
    <a:srgbClr val="41BE34"/>
    <a:srgbClr val="FFCCB5"/>
    <a:srgbClr val="C80CA9"/>
    <a:srgbClr val="4B12A4"/>
    <a:srgbClr val="BE8520"/>
    <a:srgbClr val="BE3120"/>
    <a:srgbClr val="FFCC51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9" autoAdjust="0"/>
    <p:restoredTop sz="82418" autoAdjust="0"/>
  </p:normalViewPr>
  <p:slideViewPr>
    <p:cSldViewPr>
      <p:cViewPr varScale="1">
        <p:scale>
          <a:sx n="76" d="100"/>
          <a:sy n="76" d="100"/>
        </p:scale>
        <p:origin x="-2072" y="-10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E4B22-E8C6-43D0-87F4-FAB2382B3AA9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1B01C-3E2F-4385-964E-162E9D15D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88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848600" cy="2133600"/>
          </a:xfrm>
          <a:effectLst/>
        </p:spPr>
        <p:txBody>
          <a:bodyPr/>
          <a:lstStyle>
            <a:lvl1pPr algn="ctr">
              <a:defRPr sz="4500" b="0">
                <a:solidFill>
                  <a:srgbClr val="FFFFFF"/>
                </a:solidFill>
                <a:latin typeface="Palatino"/>
                <a:cs typeface="Palatin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038600"/>
            <a:ext cx="7848600" cy="1219200"/>
          </a:xfr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rgbClr val="6969D2"/>
                </a:solidFill>
                <a:latin typeface="Palatino"/>
                <a:cs typeface="Palatino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6426198"/>
            <a:ext cx="8534400" cy="381000"/>
          </a:xfrm>
        </p:spPr>
        <p:txBody>
          <a:bodyPr/>
          <a:lstStyle>
            <a:lvl1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rgbClr val="6969D2"/>
                </a:solidFill>
              </a:defRPr>
            </a:lvl1pPr>
          </a:lstStyle>
          <a:p>
            <a:r>
              <a:rPr lang="en-US" dirty="0"/>
              <a:t>Flight Software Team – Engineering Division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685800" y="5791200"/>
            <a:ext cx="7848600" cy="609600"/>
          </a:xfrm>
        </p:spPr>
        <p:txBody>
          <a:bodyPr/>
          <a:lstStyle>
            <a:lvl1pPr algn="ctr">
              <a:buNone/>
              <a:defRPr sz="2000">
                <a:latin typeface="Arial (Body)"/>
                <a:cs typeface="Arial (Body)"/>
              </a:defRPr>
            </a:lvl1pPr>
            <a:lvl2pPr>
              <a:defRPr sz="2000">
                <a:latin typeface="Arial (Body)"/>
                <a:cs typeface="Arial (Body)"/>
              </a:defRPr>
            </a:lvl2pPr>
            <a:lvl3pPr>
              <a:defRPr sz="2000">
                <a:latin typeface="Arial (Body)"/>
                <a:cs typeface="Arial (Body)"/>
              </a:defRPr>
            </a:lvl3pPr>
            <a:lvl4pPr>
              <a:defRPr sz="2000">
                <a:latin typeface="Arial (Body)"/>
                <a:cs typeface="Arial (Body)"/>
              </a:defRPr>
            </a:lvl4pPr>
            <a:lvl5pPr>
              <a:defRPr sz="2000">
                <a:latin typeface="Arial (Body)"/>
                <a:cs typeface="Arial (Body)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4724400" y="533400"/>
            <a:ext cx="4267200" cy="533400"/>
          </a:xfrm>
          <a:effectLst>
            <a:outerShdw blurRad="38100" dist="25400" dir="2700000">
              <a:srgbClr val="000000">
                <a:alpha val="95000"/>
              </a:srgbClr>
            </a:outerShdw>
          </a:effectLst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0763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371600" y="6248400"/>
            <a:ext cx="7543800" cy="228600"/>
          </a:xfrm>
        </p:spPr>
        <p:txBody>
          <a:bodyPr/>
          <a:lstStyle>
            <a:lvl1pPr algn="ctr">
              <a:buNone/>
              <a:defRPr sz="100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524000" y="6477000"/>
            <a:ext cx="75438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Flight Software Team – Engineering Division</a:t>
            </a:r>
          </a:p>
          <a:p>
            <a:endParaRPr lang="en-US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81807E1A-E4E4-4E62-9901-9D31776CE75F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66A1F244-0DB4-401A-B8C8-8A930BE73A05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523248"/>
            <a:ext cx="494387" cy="3347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523248"/>
            <a:ext cx="533400" cy="33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06590"/>
      </p:ext>
    </p:extLst>
  </p:cSld>
  <p:clrMapOvr>
    <a:masterClrMapping/>
  </p:clrMapOvr>
  <p:transition xmlns:p14="http://schemas.microsoft.com/office/powerpoint/2010/main"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305300" cy="5181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66800"/>
            <a:ext cx="4305300" cy="5181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524000" y="6485467"/>
            <a:ext cx="7543800" cy="228600"/>
          </a:xfrm>
        </p:spPr>
        <p:txBody>
          <a:bodyPr/>
          <a:lstStyle>
            <a:lvl1pPr algn="ctr">
              <a:buNone/>
              <a:defRPr sz="100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81807E1A-E4E4-4E62-9901-9D31776CE75F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66A1F244-0DB4-401A-B8C8-8A930BE73A0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523248"/>
            <a:ext cx="494387" cy="3347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523248"/>
            <a:ext cx="533400" cy="33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89170"/>
      </p:ext>
    </p:extLst>
  </p:cSld>
  <p:clrMapOvr>
    <a:masterClrMapping/>
  </p:clrMapOvr>
  <p:transition xmlns:p14="http://schemas.microsoft.com/office/powerpoint/2010/main"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268788" cy="781050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858962"/>
            <a:ext cx="4268788" cy="4389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66800"/>
            <a:ext cx="4270375" cy="781050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270375" cy="4389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524000" y="6485467"/>
            <a:ext cx="7543800" cy="228600"/>
          </a:xfrm>
        </p:spPr>
        <p:txBody>
          <a:bodyPr/>
          <a:lstStyle>
            <a:lvl1pPr algn="ctr">
              <a:buNone/>
              <a:defRPr sz="100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Date Placeholder 1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81807E1A-E4E4-4E62-9901-9D31776CE75F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11" name="Slide Number Placeholder 1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66A1F244-0DB4-401A-B8C8-8A930BE73A05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523248"/>
            <a:ext cx="494387" cy="3347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523248"/>
            <a:ext cx="533400" cy="33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10870"/>
      </p:ext>
    </p:extLst>
  </p:cSld>
  <p:clrMapOvr>
    <a:masterClrMapping/>
  </p:clrMapOvr>
  <p:transition xmlns:p14="http://schemas.microsoft.com/office/powerpoint/2010/main"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Date Placeholder 1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1807E1A-E4E4-4E62-9901-9D31776CE75F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1F244-0DB4-401A-B8C8-8A930BE73A0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523248"/>
            <a:ext cx="494387" cy="3347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523248"/>
            <a:ext cx="533400" cy="33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3710"/>
      </p:ext>
    </p:extLst>
  </p:cSld>
  <p:clrMapOvr>
    <a:masterClrMapping/>
  </p:clrMapOvr>
  <p:transition xmlns:p14="http://schemas.microsoft.com/office/powerpoint/2010/main"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0" y="6485467"/>
            <a:ext cx="7543800" cy="228600"/>
          </a:xfrm>
        </p:spPr>
        <p:txBody>
          <a:bodyPr/>
          <a:lstStyle>
            <a:lvl1pPr algn="ctr">
              <a:buNone/>
              <a:defRPr sz="100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228600" y="304800"/>
            <a:ext cx="8686800" cy="601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122238" y="122238"/>
            <a:ext cx="1219200" cy="228600"/>
          </a:xfrm>
        </p:spPr>
        <p:txBody>
          <a:bodyPr/>
          <a:lstStyle>
            <a:lvl1pPr>
              <a:defRPr/>
            </a:lvl1pPr>
          </a:lstStyle>
          <a:p>
            <a:fld id="{81807E1A-E4E4-4E62-9901-9D31776CE75F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8412163" y="122238"/>
            <a:ext cx="609600" cy="228600"/>
          </a:xfrm>
        </p:spPr>
        <p:txBody>
          <a:bodyPr/>
          <a:lstStyle>
            <a:lvl1pPr>
              <a:defRPr/>
            </a:lvl1pPr>
          </a:lstStyle>
          <a:p>
            <a:fld id="{66A1F244-0DB4-401A-B8C8-8A930BE73A0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523248"/>
            <a:ext cx="494387" cy="3347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523248"/>
            <a:ext cx="533400" cy="33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21041"/>
      </p:ext>
    </p:extLst>
  </p:cSld>
  <p:clrMapOvr>
    <a:masterClrMapping/>
  </p:clrMapOvr>
  <p:transition xmlns:p14="http://schemas.microsoft.com/office/powerpoint/2010/main"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524000" y="6485467"/>
            <a:ext cx="7543800" cy="228600"/>
          </a:xfrm>
        </p:spPr>
        <p:txBody>
          <a:bodyPr/>
          <a:lstStyle>
            <a:lvl1pPr algn="ctr">
              <a:buNone/>
              <a:defRPr sz="100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81807E1A-E4E4-4E62-9901-9D31776CE75F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66A1F244-0DB4-401A-B8C8-8A930BE73A0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523248"/>
            <a:ext cx="494387" cy="3347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523248"/>
            <a:ext cx="533400" cy="33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34017"/>
      </p:ext>
    </p:extLst>
  </p:cSld>
  <p:clrMapOvr>
    <a:masterClrMapping/>
  </p:clrMapOvr>
  <p:transition xmlns:p14="http://schemas.microsoft.com/office/powerpoint/2010/main"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1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1807E1A-E4E4-4E62-9901-9D31776CE75F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1F244-0DB4-401A-B8C8-8A930BE73A0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523248"/>
            <a:ext cx="494387" cy="3347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523248"/>
            <a:ext cx="533400" cy="33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79673"/>
      </p:ext>
    </p:extLst>
  </p:cSld>
  <p:clrMapOvr>
    <a:masterClrMapping/>
  </p:clrMapOvr>
  <p:transition xmlns:p14="http://schemas.microsoft.com/office/powerpoint/2010/main"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Date Placeholder 1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1807E1A-E4E4-4E62-9901-9D31776CE75F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1F244-0DB4-401A-B8C8-8A930BE73A0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904" y="6400800"/>
            <a:ext cx="67522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42658"/>
      </p:ext>
    </p:extLst>
  </p:cSld>
  <p:clrMapOvr>
    <a:masterClrMapping/>
  </p:clrMapOvr>
  <p:transition xmlns:p14="http://schemas.microsoft.com/office/powerpoint/2010/main"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24000" y="6629400"/>
            <a:ext cx="7543800" cy="2111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6969D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 dirty="0"/>
              <a:t>Flight Software Team – Engineering Division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12192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fld id="{81807E1A-E4E4-4E62-9901-9D31776CE75F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534400" y="0"/>
            <a:ext cx="609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66A1F244-0DB4-401A-B8C8-8A930BE73A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ransition xmlns:p14="http://schemas.microsoft.com/office/powerpoint/2010/main" spd="slow">
    <p:rand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969D2"/>
          </a:solidFill>
          <a:latin typeface="Palatino"/>
          <a:ea typeface="MS PGothic" pitchFamily="34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969D2"/>
          </a:solidFill>
          <a:latin typeface="Palatino" charset="0"/>
          <a:ea typeface="MS PGothic" pitchFamily="34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969D2"/>
          </a:solidFill>
          <a:latin typeface="Palatino" charset="0"/>
          <a:ea typeface="MS PGothic" pitchFamily="34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969D2"/>
          </a:solidFill>
          <a:latin typeface="Palatino" charset="0"/>
          <a:ea typeface="MS PGothic" pitchFamily="34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969D2"/>
          </a:solidFill>
          <a:latin typeface="Palatino" charset="0"/>
          <a:ea typeface="MS PGothic" pitchFamily="34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ＭＳ Ｐゴシック" pitchFamily="-109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ＭＳ Ｐゴシック" pitchFamily="-109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ＭＳ Ｐゴシック" pitchFamily="-109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Flight Software Development Through Python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143000" y="5791200"/>
            <a:ext cx="6934200" cy="609600"/>
          </a:xfrm>
        </p:spPr>
        <p:txBody>
          <a:bodyPr/>
          <a:lstStyle/>
          <a:p>
            <a:r>
              <a:rPr lang="en-US" dirty="0"/>
              <a:t>Scott Piggott, Maria Cols </a:t>
            </a:r>
            <a:r>
              <a:rPr lang="en-US" dirty="0" err="1"/>
              <a:t>Margenet</a:t>
            </a:r>
            <a:r>
              <a:rPr lang="en-US" dirty="0"/>
              <a:t>, John Alcorn,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P. </a:t>
            </a:r>
            <a:r>
              <a:rPr lang="en-US" dirty="0" err="1" smtClean="0"/>
              <a:t>Kenneally</a:t>
            </a:r>
            <a:r>
              <a:rPr lang="en-US" dirty="0" smtClean="0"/>
              <a:t>, and Hanspeter </a:t>
            </a:r>
            <a:r>
              <a:rPr lang="en-US" dirty="0"/>
              <a:t>Schaub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3933770"/>
            <a:ext cx="2743200" cy="185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4" descr="VSlogo5-Large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369" y="433589"/>
            <a:ext cx="1757328" cy="110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8335"/>
      </p:ext>
    </p:extLst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Basilisk Development Direction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4675" b="28708"/>
          <a:stretch/>
        </p:blipFill>
        <p:spPr>
          <a:xfrm>
            <a:off x="932982" y="1124101"/>
            <a:ext cx="7372818" cy="306689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4267200"/>
            <a:ext cx="8763000" cy="22860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Initial Alpha open-source release available January 15</a:t>
            </a:r>
            <a:r>
              <a:rPr lang="en-US" baseline="30000" dirty="0"/>
              <a:t>th</a:t>
            </a:r>
            <a:endParaRPr lang="en-US" dirty="0"/>
          </a:p>
          <a:p>
            <a:pPr lvl="1"/>
            <a:r>
              <a:rPr lang="en-US" dirty="0"/>
              <a:t>Invitations readily available!</a:t>
            </a:r>
          </a:p>
          <a:p>
            <a:r>
              <a:rPr lang="en-US" dirty="0"/>
              <a:t>Anticipate a full open-source beta release sometime in 2017</a:t>
            </a:r>
          </a:p>
          <a:p>
            <a:r>
              <a:rPr lang="en-US" dirty="0"/>
              <a:t>Simulation model verification (unit-level) complete</a:t>
            </a:r>
          </a:p>
          <a:p>
            <a:r>
              <a:rPr lang="en-US" dirty="0"/>
              <a:t>Majority of software will be undergoing CDR review in 2017</a:t>
            </a:r>
          </a:p>
          <a:p>
            <a:r>
              <a:rPr lang="en-US" dirty="0"/>
              <a:t>Simulation will serve as </a:t>
            </a:r>
            <a:r>
              <a:rPr lang="en-US" dirty="0" err="1"/>
              <a:t>flatsat</a:t>
            </a:r>
            <a:r>
              <a:rPr lang="en-US" dirty="0"/>
              <a:t> driver for flight program</a:t>
            </a:r>
          </a:p>
          <a:p>
            <a:pPr lvl="1"/>
            <a:r>
              <a:rPr lang="en-US" dirty="0"/>
              <a:t>Integration starting 2017</a:t>
            </a:r>
          </a:p>
          <a:p>
            <a:r>
              <a:rPr lang="en-US" dirty="0"/>
              <a:t>Algorithms should be on-orbit by late 2020</a:t>
            </a:r>
          </a:p>
        </p:txBody>
      </p:sp>
    </p:spTree>
    <p:extLst>
      <p:ext uri="{BB962C8B-B14F-4D97-AF65-F5344CB8AC3E}">
        <p14:creationId xmlns:p14="http://schemas.microsoft.com/office/powerpoint/2010/main" val="1448375773"/>
      </p:ext>
    </p:extLst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Basilisk is a free and open-source simulation and algorithm-development testbed</a:t>
            </a:r>
          </a:p>
          <a:p>
            <a:r>
              <a:rPr lang="en-US" dirty="0"/>
              <a:t>Entire package is designed from the ground up for the full spacecraft lifecycle on programs of arbitrary complexity</a:t>
            </a:r>
          </a:p>
          <a:p>
            <a:r>
              <a:rPr lang="en-US" dirty="0"/>
              <a:t>The entire Basilisk system can be run on </a:t>
            </a:r>
            <a:r>
              <a:rPr lang="en-US" dirty="0" smtClean="0"/>
              <a:t>most PC operating systems </a:t>
            </a:r>
            <a:r>
              <a:rPr lang="en-US" dirty="0"/>
              <a:t>with the addition of some free and open-source </a:t>
            </a:r>
            <a:r>
              <a:rPr lang="en-US" dirty="0" smtClean="0"/>
              <a:t>products</a:t>
            </a:r>
          </a:p>
          <a:p>
            <a:pPr lvl="1"/>
            <a:r>
              <a:rPr lang="en-US" dirty="0" smtClean="0"/>
              <a:t>Tested daily on Windows, OSX, and Linux (Mint)</a:t>
            </a:r>
            <a:endParaRPr lang="en-US" dirty="0"/>
          </a:p>
          <a:p>
            <a:pPr lvl="1"/>
            <a:r>
              <a:rPr lang="en-US" dirty="0"/>
              <a:t>Python, </a:t>
            </a:r>
            <a:r>
              <a:rPr lang="en-US" dirty="0" err="1"/>
              <a:t>Cmake</a:t>
            </a:r>
            <a:r>
              <a:rPr lang="en-US" dirty="0"/>
              <a:t>, SWIG, and your favorite compiler</a:t>
            </a:r>
          </a:p>
          <a:p>
            <a:r>
              <a:rPr lang="en-US" dirty="0"/>
              <a:t>The topics covered today are not even the coolest parts of the system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Full fidelity vehicle dynamics, vehicle visualization, etc.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53042"/>
      </p:ext>
    </p:extLst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03" y="1066800"/>
            <a:ext cx="7652594" cy="518160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44001"/>
      </p:ext>
    </p:extLst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Basilisk Development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066800"/>
            <a:ext cx="39624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Collaboration between LASP and the Autonomous Vehicle Systems Laboratory at the University of Colorado</a:t>
            </a:r>
          </a:p>
          <a:p>
            <a:pPr lvl="1"/>
            <a:r>
              <a:rPr lang="en-US" dirty="0"/>
              <a:t>Named for the South American Common Basilisk</a:t>
            </a:r>
          </a:p>
          <a:p>
            <a:r>
              <a:rPr lang="en-US" dirty="0"/>
              <a:t>Simulation internally runs in C/C++ objects</a:t>
            </a:r>
          </a:p>
          <a:p>
            <a:r>
              <a:rPr lang="en-US" dirty="0"/>
              <a:t>SWIG creates Python bindings that allow each module to be treated as Python objects</a:t>
            </a:r>
          </a:p>
          <a:p>
            <a:r>
              <a:rPr lang="en-US" dirty="0" err="1"/>
              <a:t>Cmake</a:t>
            </a:r>
            <a:r>
              <a:rPr lang="en-US" dirty="0"/>
              <a:t> allows the whole package to be built cross-platform</a:t>
            </a:r>
          </a:p>
          <a:p>
            <a:pPr lvl="1"/>
            <a:r>
              <a:rPr lang="en-US" dirty="0"/>
              <a:t>Windows, OSX, Linux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36650"/>
            <a:ext cx="1562100" cy="1558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494" y="1526300"/>
            <a:ext cx="1497106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00" y="3132739"/>
            <a:ext cx="1651000" cy="643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3169459"/>
            <a:ext cx="1270000" cy="571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0" y="4489450"/>
            <a:ext cx="2163704" cy="1460500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 flipV="1">
            <a:off x="2324100" y="1907300"/>
            <a:ext cx="598394" cy="83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2"/>
            <a:endCxn id="8" idx="0"/>
          </p:cNvCxnSpPr>
          <p:nvPr/>
        </p:nvCxnSpPr>
        <p:spPr>
          <a:xfrm>
            <a:off x="3671047" y="2288300"/>
            <a:ext cx="11953" cy="8811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1"/>
            <a:endCxn id="7" idx="3"/>
          </p:cNvCxnSpPr>
          <p:nvPr/>
        </p:nvCxnSpPr>
        <p:spPr>
          <a:xfrm flipH="1" flipV="1">
            <a:off x="2514600" y="3454685"/>
            <a:ext cx="533400" cy="5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6"/>
          <p:cNvCxnSpPr>
            <a:stCxn id="7" idx="1"/>
            <a:endCxn id="9" idx="1"/>
          </p:cNvCxnSpPr>
          <p:nvPr/>
        </p:nvCxnSpPr>
        <p:spPr>
          <a:xfrm rot="10800000" flipH="1" flipV="1">
            <a:off x="863600" y="3454684"/>
            <a:ext cx="889000" cy="1765015"/>
          </a:xfrm>
          <a:prstGeom prst="bentConnector3">
            <a:avLst>
              <a:gd name="adj1" fmla="val -2571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391900"/>
      </p:ext>
    </p:extLst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Basilisk Design Features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28600" y="1066800"/>
            <a:ext cx="43053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Diagram greatly simplified!</a:t>
            </a:r>
          </a:p>
          <a:p>
            <a:r>
              <a:rPr lang="en-US" dirty="0"/>
              <a:t>Algorithm interfaces are handled via message passing</a:t>
            </a:r>
          </a:p>
          <a:p>
            <a:pPr lvl="1"/>
            <a:r>
              <a:rPr lang="en-US" dirty="0"/>
              <a:t>Pieces work like “Legos”</a:t>
            </a:r>
          </a:p>
          <a:p>
            <a:r>
              <a:rPr lang="en-US" dirty="0"/>
              <a:t>System abstraction allows user to sandbox messages</a:t>
            </a:r>
          </a:p>
          <a:p>
            <a:pPr lvl="1"/>
            <a:r>
              <a:rPr lang="en-US" dirty="0"/>
              <a:t>Dynamics, FSW, analysis, etc.</a:t>
            </a:r>
          </a:p>
          <a:p>
            <a:r>
              <a:rPr lang="en-US" dirty="0"/>
              <a:t>Interface abstraction for multi-process</a:t>
            </a:r>
          </a:p>
          <a:p>
            <a:pPr lvl="1"/>
            <a:r>
              <a:rPr lang="en-US" dirty="0"/>
              <a:t>Separate FSW</a:t>
            </a:r>
          </a:p>
          <a:p>
            <a:r>
              <a:rPr lang="en-US" dirty="0"/>
              <a:t>Granularity at the Python “brick” level</a:t>
            </a:r>
          </a:p>
          <a:p>
            <a:pPr lvl="1"/>
            <a:r>
              <a:rPr lang="en-US" dirty="0"/>
              <a:t>Completely scalable up to full integrated model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4648200" y="1066800"/>
            <a:ext cx="4267200" cy="5257800"/>
            <a:chOff x="304800" y="1066800"/>
            <a:chExt cx="4267200" cy="5257800"/>
          </a:xfrm>
        </p:grpSpPr>
        <p:sp>
          <p:nvSpPr>
            <p:cNvPr id="28" name="Rectangle 27"/>
            <p:cNvSpPr/>
            <p:nvPr/>
          </p:nvSpPr>
          <p:spPr bwMode="auto">
            <a:xfrm>
              <a:off x="1779913" y="1219200"/>
              <a:ext cx="1447800" cy="6096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9" charset="0"/>
                </a:rPr>
                <a:t>Dynamics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971800" y="2122481"/>
              <a:ext cx="1447800" cy="6096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9" charset="0"/>
                </a:rPr>
                <a:t>Reaction Wheels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533400" y="2133600"/>
              <a:ext cx="1447800" cy="6096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9" charset="0"/>
                </a:rPr>
                <a:t>Star Tracker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914400" y="3581400"/>
              <a:ext cx="3124200" cy="60960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Arial" pitchFamily="-109" charset="0"/>
                </a:rPr>
                <a:t>Inter-System MPI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9" charset="0"/>
              </a:endParaRPr>
            </a:p>
          </p:txBody>
        </p:sp>
        <p:cxnSp>
          <p:nvCxnSpPr>
            <p:cNvPr id="34" name="Connector: Elbow 18"/>
            <p:cNvCxnSpPr>
              <a:stCxn id="29" idx="0"/>
              <a:endCxn id="28" idx="3"/>
            </p:cNvCxnSpPr>
            <p:nvPr/>
          </p:nvCxnSpPr>
          <p:spPr bwMode="auto">
            <a:xfrm rot="16200000" flipV="1">
              <a:off x="3162467" y="1589247"/>
              <a:ext cx="598481" cy="467987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rgbClr val="41BE34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8" name="Connector: Elbow 19"/>
            <p:cNvCxnSpPr>
              <a:stCxn id="28" idx="1"/>
              <a:endCxn id="30" idx="0"/>
            </p:cNvCxnSpPr>
            <p:nvPr/>
          </p:nvCxnSpPr>
          <p:spPr bwMode="auto">
            <a:xfrm rot="10800000" flipV="1">
              <a:off x="1257301" y="1524000"/>
              <a:ext cx="522613" cy="60960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rgbClr val="41BE34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9" name="Connector: Elbow 22"/>
            <p:cNvCxnSpPr>
              <a:stCxn id="30" idx="2"/>
            </p:cNvCxnSpPr>
            <p:nvPr/>
          </p:nvCxnSpPr>
          <p:spPr bwMode="auto">
            <a:xfrm rot="16200000" flipH="1">
              <a:off x="1167610" y="2832890"/>
              <a:ext cx="827081" cy="64770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rgbClr val="41BE34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0" name="Connector: Elbow 25"/>
            <p:cNvCxnSpPr>
              <a:stCxn id="29" idx="2"/>
            </p:cNvCxnSpPr>
            <p:nvPr/>
          </p:nvCxnSpPr>
          <p:spPr bwMode="auto">
            <a:xfrm rot="5400000">
              <a:off x="2990850" y="2865431"/>
              <a:ext cx="838200" cy="57150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rgbClr val="41BE34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2" name="Rectangle 41"/>
            <p:cNvSpPr/>
            <p:nvPr/>
          </p:nvSpPr>
          <p:spPr bwMode="auto">
            <a:xfrm>
              <a:off x="533400" y="4627798"/>
              <a:ext cx="1447800" cy="6096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9" charset="0"/>
                </a:rPr>
                <a:t>Attitude Navigation</a:t>
              </a:r>
            </a:p>
          </p:txBody>
        </p:sp>
        <p:cxnSp>
          <p:nvCxnSpPr>
            <p:cNvPr id="43" name="Connector: Elbow 31"/>
            <p:cNvCxnSpPr>
              <a:stCxn id="33" idx="3"/>
              <a:endCxn id="29" idx="3"/>
            </p:cNvCxnSpPr>
            <p:nvPr/>
          </p:nvCxnSpPr>
          <p:spPr bwMode="auto">
            <a:xfrm flipV="1">
              <a:off x="4038600" y="2427281"/>
              <a:ext cx="381000" cy="1458919"/>
            </a:xfrm>
            <a:prstGeom prst="bentConnector3">
              <a:avLst>
                <a:gd name="adj1" fmla="val 160000"/>
              </a:avLst>
            </a:prstGeom>
            <a:solidFill>
              <a:schemeClr val="accent1"/>
            </a:solidFill>
            <a:ln w="9525" cap="flat" cmpd="sng" algn="ctr">
              <a:solidFill>
                <a:srgbClr val="41BE34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5" name="Rectangle 44"/>
            <p:cNvSpPr/>
            <p:nvPr/>
          </p:nvSpPr>
          <p:spPr bwMode="auto">
            <a:xfrm>
              <a:off x="1779913" y="5376334"/>
              <a:ext cx="1447800" cy="6096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9" charset="0"/>
                </a:rPr>
                <a:t>Pointing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2971800" y="4681251"/>
              <a:ext cx="1447800" cy="6096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9" charset="0"/>
                </a:rPr>
                <a:t>Vehicle Control</a:t>
              </a:r>
            </a:p>
          </p:txBody>
        </p:sp>
        <p:cxnSp>
          <p:nvCxnSpPr>
            <p:cNvPr id="47" name="Connector: Elbow 36"/>
            <p:cNvCxnSpPr>
              <a:endCxn id="42" idx="0"/>
            </p:cNvCxnSpPr>
            <p:nvPr/>
          </p:nvCxnSpPr>
          <p:spPr bwMode="auto">
            <a:xfrm rot="5400000">
              <a:off x="1190371" y="4237018"/>
              <a:ext cx="457709" cy="32385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rgbClr val="41BE34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8" name="Connector: Elbow 40"/>
            <p:cNvCxnSpPr>
              <a:stCxn id="42" idx="3"/>
              <a:endCxn id="45" idx="0"/>
            </p:cNvCxnSpPr>
            <p:nvPr/>
          </p:nvCxnSpPr>
          <p:spPr bwMode="auto">
            <a:xfrm>
              <a:off x="1981200" y="4932598"/>
              <a:ext cx="522613" cy="443736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rgbClr val="41BE34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9" name="Connector: Elbow 43"/>
            <p:cNvCxnSpPr>
              <a:stCxn id="45" idx="3"/>
              <a:endCxn id="46" idx="2"/>
            </p:cNvCxnSpPr>
            <p:nvPr/>
          </p:nvCxnSpPr>
          <p:spPr bwMode="auto">
            <a:xfrm flipV="1">
              <a:off x="3227713" y="5290851"/>
              <a:ext cx="467987" cy="390283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rgbClr val="41BE34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1" name="Connector: Elbow 49"/>
            <p:cNvCxnSpPr>
              <a:stCxn id="46" idx="0"/>
            </p:cNvCxnSpPr>
            <p:nvPr/>
          </p:nvCxnSpPr>
          <p:spPr bwMode="auto">
            <a:xfrm rot="16200000" flipV="1">
              <a:off x="3210360" y="4195910"/>
              <a:ext cx="502695" cy="467987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rgbClr val="41BE34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2" name="Connector: Elbow 52"/>
            <p:cNvCxnSpPr>
              <a:endCxn id="46" idx="1"/>
            </p:cNvCxnSpPr>
            <p:nvPr/>
          </p:nvCxnSpPr>
          <p:spPr bwMode="auto">
            <a:xfrm rot="16200000" flipH="1">
              <a:off x="2404011" y="4418262"/>
              <a:ext cx="859010" cy="276567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rgbClr val="41BE34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4" name="Rectangle 53"/>
            <p:cNvSpPr/>
            <p:nvPr/>
          </p:nvSpPr>
          <p:spPr bwMode="auto">
            <a:xfrm>
              <a:off x="304800" y="1066800"/>
              <a:ext cx="4267200" cy="1992319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9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304800" y="4408481"/>
              <a:ext cx="4267200" cy="1893167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9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752600" y="2743200"/>
              <a:ext cx="14107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Vehicle System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892773" y="6016823"/>
              <a:ext cx="12314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FSW 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5881645"/>
      </p:ext>
    </p:extLst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to Target FSW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Overall design philosophy is to capture what was executed</a:t>
            </a:r>
          </a:p>
          <a:p>
            <a:pPr lvl="1"/>
            <a:r>
              <a:rPr lang="en-US" dirty="0"/>
              <a:t>Python is very good at introspection</a:t>
            </a:r>
          </a:p>
          <a:p>
            <a:r>
              <a:rPr lang="en-US" dirty="0"/>
              <a:t>Configuration parameters are captured post-initialization</a:t>
            </a:r>
          </a:p>
          <a:p>
            <a:pPr lvl="1"/>
            <a:r>
              <a:rPr lang="en-US" dirty="0"/>
              <a:t>Python can obtain all parameters from models</a:t>
            </a:r>
          </a:p>
          <a:p>
            <a:r>
              <a:rPr lang="en-US" dirty="0"/>
              <a:t>Messaging map is obtained from messaging singleton post-run</a:t>
            </a:r>
          </a:p>
          <a:p>
            <a:r>
              <a:rPr lang="en-US" dirty="0"/>
              <a:t>Task/Algorithm prioritization is reflected in code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05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20185"/>
      </p:ext>
    </p:extLst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Testing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Unit testing of algorithms performed via Python scripting</a:t>
            </a:r>
          </a:p>
          <a:p>
            <a:pPr lvl="1"/>
            <a:r>
              <a:rPr lang="en-US" dirty="0"/>
              <a:t>Significantly easier test setup than with C test-stubs</a:t>
            </a:r>
          </a:p>
          <a:p>
            <a:pPr lvl="1"/>
            <a:r>
              <a:rPr lang="en-US" dirty="0"/>
              <a:t>Inline test analysis easily performed with Python/</a:t>
            </a:r>
            <a:r>
              <a:rPr lang="en-US" dirty="0" err="1"/>
              <a:t>numpy</a:t>
            </a:r>
            <a:r>
              <a:rPr lang="en-US" dirty="0"/>
              <a:t>/</a:t>
            </a:r>
            <a:r>
              <a:rPr lang="en-US" dirty="0" err="1"/>
              <a:t>matplotlib</a:t>
            </a:r>
            <a:r>
              <a:rPr lang="en-US" dirty="0"/>
              <a:t>/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Integrated system-level tests can be based around a central test base-class</a:t>
            </a:r>
          </a:p>
          <a:p>
            <a:pPr lvl="1"/>
            <a:r>
              <a:rPr lang="en-US" dirty="0"/>
              <a:t>Data display/analysis, remote communication configuration, scenario-macros</a:t>
            </a:r>
          </a:p>
          <a:p>
            <a:pPr lvl="1"/>
            <a:r>
              <a:rPr lang="en-US" dirty="0"/>
              <a:t>Post-run products can be generated automatically</a:t>
            </a:r>
          </a:p>
          <a:p>
            <a:r>
              <a:rPr lang="en-US" dirty="0"/>
              <a:t>Automated testing can be easily integrated with continuous integration methodologies</a:t>
            </a:r>
          </a:p>
          <a:p>
            <a:pPr lvl="1"/>
            <a:r>
              <a:rPr lang="en-US" dirty="0"/>
              <a:t>Basilisk utilizes </a:t>
            </a:r>
            <a:r>
              <a:rPr lang="en-US" dirty="0" err="1"/>
              <a:t>pytest</a:t>
            </a:r>
            <a:r>
              <a:rPr lang="en-US" dirty="0"/>
              <a:t> for system checkout</a:t>
            </a:r>
          </a:p>
          <a:p>
            <a:pPr lvl="2"/>
            <a:r>
              <a:rPr lang="en-US" dirty="0"/>
              <a:t>Approximately 300 distinct tests running today</a:t>
            </a:r>
          </a:p>
          <a:p>
            <a:r>
              <a:rPr lang="en-US" dirty="0"/>
              <a:t>Complex analysis like code coverage can be performed against the test-suite</a:t>
            </a:r>
          </a:p>
          <a:p>
            <a:r>
              <a:rPr lang="en-US" dirty="0"/>
              <a:t>Mission-unique code can be separated from Basilisk and built/run/</a:t>
            </a:r>
            <a:r>
              <a:rPr lang="en-US" dirty="0" smtClean="0"/>
              <a:t>tested </a:t>
            </a:r>
            <a:r>
              <a:rPr lang="en-US" dirty="0"/>
              <a:t>separately</a:t>
            </a:r>
          </a:p>
          <a:p>
            <a:pPr lvl="1"/>
            <a:r>
              <a:rPr lang="en-US" dirty="0"/>
              <a:t>Basilisk compatible code can also be integrated directly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88930"/>
      </p:ext>
    </p:extLst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Execution Analysis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43113"/>
            <a:ext cx="4305300" cy="3228974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Basilisk is designed to facilitate analysis using Python-standard tools</a:t>
            </a:r>
          </a:p>
          <a:p>
            <a:pPr lvl="1"/>
            <a:r>
              <a:rPr lang="en-US" dirty="0" err="1"/>
              <a:t>numpy</a:t>
            </a:r>
            <a:r>
              <a:rPr lang="en-US" dirty="0"/>
              <a:t>/</a:t>
            </a:r>
            <a:r>
              <a:rPr lang="en-US" dirty="0" err="1"/>
              <a:t>matplotlib</a:t>
            </a:r>
            <a:r>
              <a:rPr lang="en-US" dirty="0"/>
              <a:t>/</a:t>
            </a:r>
            <a:r>
              <a:rPr lang="en-US" dirty="0" err="1"/>
              <a:t>pytest</a:t>
            </a:r>
            <a:r>
              <a:rPr lang="en-US" dirty="0"/>
              <a:t>/etc.</a:t>
            </a:r>
          </a:p>
          <a:p>
            <a:r>
              <a:rPr lang="en-US" dirty="0"/>
              <a:t>Any C/C++ variable accessible via SWIG/Python can be logged and interrogated</a:t>
            </a:r>
          </a:p>
          <a:p>
            <a:pPr lvl="1"/>
            <a:r>
              <a:rPr lang="en-US" dirty="0"/>
              <a:t>Haven’t found a type yet that we can’t make work!</a:t>
            </a:r>
          </a:p>
          <a:p>
            <a:r>
              <a:rPr lang="en-US" dirty="0"/>
              <a:t>All system messages that are exchanged can be logged</a:t>
            </a:r>
          </a:p>
          <a:p>
            <a:pPr lvl="1"/>
            <a:r>
              <a:rPr lang="en-US" dirty="0"/>
              <a:t>User-specified rate</a:t>
            </a:r>
          </a:p>
          <a:p>
            <a:r>
              <a:rPr lang="en-US" dirty="0"/>
              <a:t>All logs are returned as </a:t>
            </a:r>
            <a:r>
              <a:rPr lang="en-US" dirty="0" err="1"/>
              <a:t>numpy</a:t>
            </a:r>
            <a:r>
              <a:rPr lang="en-US" dirty="0"/>
              <a:t> arrays to simplify analysis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92175"/>
      </p:ext>
    </p:extLst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Autocoding</a:t>
            </a:r>
            <a:r>
              <a:rPr lang="en-US" dirty="0"/>
              <a:t> a Basilisk Design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4495800"/>
            <a:ext cx="8763000" cy="17526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Each Basilisk task can have boilerplate architecture generated</a:t>
            </a:r>
          </a:p>
          <a:p>
            <a:pPr lvl="1"/>
            <a:r>
              <a:rPr lang="en-US" dirty="0"/>
              <a:t>Queries itself to determine how to generate that data</a:t>
            </a:r>
          </a:p>
          <a:p>
            <a:r>
              <a:rPr lang="en-US" dirty="0"/>
              <a:t>All model parameters are specified in a single function</a:t>
            </a:r>
          </a:p>
          <a:p>
            <a:pPr lvl="1"/>
            <a:r>
              <a:rPr lang="en-US" dirty="0"/>
              <a:t>Complex objects (arrays of structures for example) are totally usable with simple SWIG directives</a:t>
            </a:r>
          </a:p>
          <a:p>
            <a:r>
              <a:rPr lang="en-US" dirty="0"/>
              <a:t>Each task requested is then configured with top-level function calls</a:t>
            </a:r>
          </a:p>
          <a:p>
            <a:r>
              <a:rPr lang="en-US" dirty="0"/>
              <a:t>Separate rate-groups can be </a:t>
            </a:r>
            <a:r>
              <a:rPr lang="en-US" dirty="0" err="1"/>
              <a:t>autocoded</a:t>
            </a:r>
            <a:r>
              <a:rPr lang="en-US" dirty="0"/>
              <a:t> separately for multi-rate designs</a:t>
            </a:r>
          </a:p>
          <a:p>
            <a:r>
              <a:rPr lang="en-US" dirty="0"/>
              <a:t>Analogous to Simulink or </a:t>
            </a:r>
            <a:r>
              <a:rPr lang="en-US" dirty="0" err="1"/>
              <a:t>Labview</a:t>
            </a:r>
            <a:r>
              <a:rPr lang="en-US" dirty="0"/>
              <a:t> </a:t>
            </a:r>
            <a:r>
              <a:rPr lang="en-US" dirty="0" err="1"/>
              <a:t>autocode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2" y="916010"/>
            <a:ext cx="9220200" cy="365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08525"/>
      </p:ext>
    </p:extLst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RTEMS/CFS/Basilisk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LASP is working on a project that is using CFS running on the RTEMS operating system</a:t>
            </a:r>
          </a:p>
          <a:p>
            <a:pPr lvl="1"/>
            <a:r>
              <a:rPr lang="en-US" dirty="0"/>
              <a:t>Basilisk is being used for the ADCS application development</a:t>
            </a:r>
          </a:p>
          <a:p>
            <a:r>
              <a:rPr lang="en-US" dirty="0"/>
              <a:t>All algorithm functionality dispatched from a single application (multi-rate) using an internal blackboard messaging system</a:t>
            </a:r>
          </a:p>
          <a:p>
            <a:pPr lvl="1"/>
            <a:r>
              <a:rPr lang="en-US" dirty="0"/>
              <a:t>CFS’ messaging is ill-suited to Basilisk’s messaging requirements</a:t>
            </a:r>
          </a:p>
          <a:p>
            <a:r>
              <a:rPr lang="en-US" dirty="0"/>
              <a:t>Inter-application messages are mirrored out to CFE software bus</a:t>
            </a:r>
          </a:p>
          <a:p>
            <a:r>
              <a:rPr lang="en-US" dirty="0" err="1"/>
              <a:t>Autocode</a:t>
            </a:r>
            <a:r>
              <a:rPr lang="en-US" dirty="0"/>
              <a:t> is easily inserted into the main ADC app and called from </a:t>
            </a:r>
            <a:r>
              <a:rPr lang="en-US" dirty="0" smtClean="0"/>
              <a:t>CFS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64618"/>
      </p:ext>
    </p:extLst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you Scanned your Planet Today?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Cyan line shows a distributed all-Basilisk simulation</a:t>
            </a:r>
          </a:p>
          <a:p>
            <a:r>
              <a:rPr lang="en-US" dirty="0"/>
              <a:t>Blue line shows that same simulation running distributed with CFS</a:t>
            </a:r>
          </a:p>
          <a:p>
            <a:r>
              <a:rPr lang="en-US" dirty="0"/>
              <a:t>Now we have easy reconfigurability </a:t>
            </a:r>
          </a:p>
          <a:p>
            <a:pPr lvl="1"/>
            <a:r>
              <a:rPr lang="en-US" dirty="0"/>
              <a:t>Python is our main development testbed</a:t>
            </a:r>
          </a:p>
          <a:p>
            <a:r>
              <a:rPr lang="en-US" dirty="0"/>
              <a:t>Complex vehicle behaviors can be assembled from successive bricks</a:t>
            </a:r>
          </a:p>
          <a:p>
            <a:r>
              <a:rPr lang="en-US" dirty="0"/>
              <a:t>All internal code can be examined and analyzed by you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43113"/>
            <a:ext cx="4305300" cy="3228974"/>
          </a:xfrm>
        </p:spPr>
      </p:pic>
    </p:spTree>
    <p:extLst>
      <p:ext uri="{BB962C8B-B14F-4D97-AF65-F5344CB8AC3E}">
        <p14:creationId xmlns:p14="http://schemas.microsoft.com/office/powerpoint/2010/main" val="3099223669"/>
      </p:ext>
    </p:extLst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ASP Dark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426AA3"/>
      </a:hlink>
      <a:folHlink>
        <a:srgbClr val="942E39"/>
      </a:folHlink>
    </a:clrScheme>
    <a:fontScheme name="Default Design">
      <a:majorFont>
        <a:latin typeface="Palatino Linotyp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400" dirty="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LASP Dark</Template>
  <TotalTime>10519</TotalTime>
  <Words>796</Words>
  <Application>Microsoft Macintosh PowerPoint</Application>
  <PresentationFormat>On-screen Show (4:3)</PresentationFormat>
  <Paragraphs>97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LASP Dark</vt:lpstr>
      <vt:lpstr>Flight Software Development Through Python</vt:lpstr>
      <vt:lpstr>The Basilisk Development Environment</vt:lpstr>
      <vt:lpstr>Relevant Basilisk Design Features</vt:lpstr>
      <vt:lpstr>Transition to Target FSW</vt:lpstr>
      <vt:lpstr>Code Testing</vt:lpstr>
      <vt:lpstr>Test Execution Analysis</vt:lpstr>
      <vt:lpstr>Autocoding a Basilisk Design</vt:lpstr>
      <vt:lpstr>RTEMS/CFS/Basilisk</vt:lpstr>
      <vt:lpstr>Have you Scanned your Planet Today?</vt:lpstr>
      <vt:lpstr>Basilisk Development Direction</vt:lpstr>
      <vt:lpstr>Conclusions</vt:lpstr>
      <vt:lpstr>Questions?</vt:lpstr>
    </vt:vector>
  </TitlesOfParts>
  <Company>LASP, University of Colorado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Electrical Engineering</dc:title>
  <dc:creator>Jennifer Methlie</dc:creator>
  <cp:lastModifiedBy>Scott Piggott</cp:lastModifiedBy>
  <cp:revision>144</cp:revision>
  <dcterms:created xsi:type="dcterms:W3CDTF">2013-04-01T22:00:52Z</dcterms:created>
  <dcterms:modified xsi:type="dcterms:W3CDTF">2016-12-01T22:54:45Z</dcterms:modified>
</cp:coreProperties>
</file>